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1"/>
  </p:notesMasterIdLst>
  <p:sldIdLst>
    <p:sldId id="399" r:id="rId2"/>
    <p:sldId id="400" r:id="rId3"/>
    <p:sldId id="401" r:id="rId4"/>
    <p:sldId id="402" r:id="rId5"/>
    <p:sldId id="404" r:id="rId6"/>
    <p:sldId id="403" r:id="rId7"/>
    <p:sldId id="405" r:id="rId8"/>
    <p:sldId id="406" r:id="rId9"/>
    <p:sldId id="407" r:id="rId10"/>
    <p:sldId id="408" r:id="rId11"/>
    <p:sldId id="409" r:id="rId12"/>
    <p:sldId id="412" r:id="rId13"/>
    <p:sldId id="410" r:id="rId14"/>
    <p:sldId id="411" r:id="rId15"/>
    <p:sldId id="414" r:id="rId16"/>
    <p:sldId id="415" r:id="rId17"/>
    <p:sldId id="416" r:id="rId18"/>
    <p:sldId id="417" r:id="rId19"/>
    <p:sldId id="413" r:id="rId20"/>
    <p:sldId id="418" r:id="rId21"/>
    <p:sldId id="420" r:id="rId22"/>
    <p:sldId id="419" r:id="rId23"/>
    <p:sldId id="421" r:id="rId24"/>
    <p:sldId id="422" r:id="rId25"/>
    <p:sldId id="423" r:id="rId26"/>
    <p:sldId id="425" r:id="rId27"/>
    <p:sldId id="424" r:id="rId28"/>
    <p:sldId id="426" r:id="rId29"/>
    <p:sldId id="427" r:id="rId30"/>
    <p:sldId id="428" r:id="rId31"/>
    <p:sldId id="429" r:id="rId32"/>
    <p:sldId id="431" r:id="rId33"/>
    <p:sldId id="432" r:id="rId34"/>
    <p:sldId id="433" r:id="rId35"/>
    <p:sldId id="434" r:id="rId36"/>
    <p:sldId id="435" r:id="rId37"/>
    <p:sldId id="437" r:id="rId38"/>
    <p:sldId id="436" r:id="rId39"/>
    <p:sldId id="438" r:id="rId40"/>
    <p:sldId id="439" r:id="rId41"/>
    <p:sldId id="440" r:id="rId42"/>
    <p:sldId id="442" r:id="rId43"/>
    <p:sldId id="441" r:id="rId44"/>
    <p:sldId id="445" r:id="rId45"/>
    <p:sldId id="443" r:id="rId46"/>
    <p:sldId id="444" r:id="rId47"/>
    <p:sldId id="447" r:id="rId48"/>
    <p:sldId id="448" r:id="rId49"/>
    <p:sldId id="449" r:id="rId50"/>
    <p:sldId id="450" r:id="rId51"/>
    <p:sldId id="451" r:id="rId52"/>
    <p:sldId id="452" r:id="rId53"/>
    <p:sldId id="453" r:id="rId54"/>
    <p:sldId id="454" r:id="rId55"/>
    <p:sldId id="456" r:id="rId56"/>
    <p:sldId id="455" r:id="rId57"/>
    <p:sldId id="457" r:id="rId58"/>
    <p:sldId id="458" r:id="rId59"/>
    <p:sldId id="459" r:id="rId60"/>
  </p:sldIdLst>
  <p:sldSz cx="12192000" cy="6858000"/>
  <p:notesSz cx="6858000" cy="9144000"/>
  <p:custDataLst>
    <p:tags r:id="rId62"/>
  </p:custDataLst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699"/>
    <a:srgbClr val="FBED22"/>
    <a:srgbClr val="E89517"/>
    <a:srgbClr val="F0CB47"/>
    <a:srgbClr val="610000"/>
    <a:srgbClr val="B7020B"/>
    <a:srgbClr val="BFB275"/>
    <a:srgbClr val="C5CB90"/>
    <a:srgbClr val="FFFFF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4" autoAdjust="0"/>
    <p:restoredTop sz="94706" autoAdjust="0"/>
  </p:normalViewPr>
  <p:slideViewPr>
    <p:cSldViewPr>
      <p:cViewPr>
        <p:scale>
          <a:sx n="70" d="100"/>
          <a:sy n="70" d="100"/>
        </p:scale>
        <p:origin x="136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4F6A56-4BBB-44EC-805A-B1893D28BAAC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7D60EB-CCF1-447E-8FB5-3F82D901C0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619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5278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6677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4554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122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2544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0376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4740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0009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7218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8161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471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948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009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9529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3170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952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1636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535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9984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97560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2417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2074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35091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3388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0263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11368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45518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3160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59349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66933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>
                <a:solidFill>
                  <a:prstClr val="black"/>
                </a:solidFill>
              </a:rPr>
              <a:pPr/>
              <a:t>37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15393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04896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315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23940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3212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50434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>
                <a:solidFill>
                  <a:prstClr val="black"/>
                </a:solidFill>
              </a:rPr>
              <a:pPr/>
              <a:t>42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30472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77381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36674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486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53716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>
                <a:solidFill>
                  <a:prstClr val="black"/>
                </a:solidFill>
              </a:rPr>
              <a:pPr/>
              <a:t>47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4038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57044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4451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10229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78750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10846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65475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1966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0118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>
                <a:solidFill>
                  <a:prstClr val="black"/>
                </a:solidFill>
              </a:rPr>
              <a:pPr/>
              <a:t>55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51738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16137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20302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41737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554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543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2034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1057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D60EB-CCF1-447E-8FB5-3F82D901C0F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689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hyperlink" Target="http://www.zcool.com.cn/u/13673009" TargetMode="Externa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7.png"/><Relationship Id="rId4" Type="http://schemas.openxmlformats.org/officeDocument/2006/relationships/hyperlink" Target="http://www.zcool.com.cn/u/13673009" TargetMode="Externa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.png"/><Relationship Id="rId7" Type="http://schemas.openxmlformats.org/officeDocument/2006/relationships/hyperlink" Target="http://www.zcool.com.cn/u/13673009" TargetMode="External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19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hyperlink" Target="http://www.zcool.com.cn/u/13673009" TargetMode="Externa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hyperlink" Target="http://www.zcool.com.cn/u/13673009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0"/>
            <a:ext cx="12185904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" y="-27384"/>
            <a:ext cx="12185904" cy="62646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03" b="5191"/>
          <a:stretch>
            <a:fillRect/>
          </a:stretch>
        </p:blipFill>
        <p:spPr>
          <a:xfrm>
            <a:off x="504" y="1052736"/>
            <a:ext cx="12190993" cy="5805264"/>
          </a:xfrm>
          <a:prstGeom prst="rect">
            <a:avLst/>
          </a:prstGeom>
        </p:spPr>
      </p:pic>
      <p:pic>
        <p:nvPicPr>
          <p:cNvPr id="9" name="图片 8">
            <a:hlinkClick r:id="rId4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40" y="20745"/>
            <a:ext cx="1595537" cy="12122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5154"/>
          <a:stretch>
            <a:fillRect/>
          </a:stretch>
        </p:blipFill>
        <p:spPr>
          <a:xfrm>
            <a:off x="1" y="4409728"/>
            <a:ext cx="12193624" cy="2448272"/>
          </a:xfrm>
          <a:prstGeom prst="rect">
            <a:avLst/>
          </a:prstGeom>
        </p:spPr>
      </p:pic>
      <p:grpSp>
        <p:nvGrpSpPr>
          <p:cNvPr id="13" name="组合 12"/>
          <p:cNvGrpSpPr/>
          <p:nvPr userDrawn="1"/>
        </p:nvGrpSpPr>
        <p:grpSpPr>
          <a:xfrm>
            <a:off x="10350683" y="149923"/>
            <a:ext cx="1607166" cy="797513"/>
            <a:chOff x="9368476" y="404583"/>
            <a:chExt cx="2367138" cy="117462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8476" y="404664"/>
              <a:ext cx="1112730" cy="1174548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2215" y="404583"/>
              <a:ext cx="1113399" cy="117421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0"/>
            <a:ext cx="12185904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" y="-27384"/>
            <a:ext cx="12185904" cy="62646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03" b="5191"/>
          <a:stretch>
            <a:fillRect/>
          </a:stretch>
        </p:blipFill>
        <p:spPr>
          <a:xfrm>
            <a:off x="504" y="1052736"/>
            <a:ext cx="12190993" cy="5805264"/>
          </a:xfrm>
          <a:prstGeom prst="rect">
            <a:avLst/>
          </a:prstGeom>
        </p:spPr>
      </p:pic>
      <p:pic>
        <p:nvPicPr>
          <p:cNvPr id="9" name="图片 8">
            <a:hlinkClick r:id="rId4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40" y="20745"/>
            <a:ext cx="1595537" cy="1212233"/>
          </a:xfrm>
          <a:prstGeom prst="rect">
            <a:avLst/>
          </a:prstGeom>
        </p:spPr>
      </p:pic>
      <p:pic>
        <p:nvPicPr>
          <p:cNvPr id="11" name="Picture 9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" y="1124744"/>
            <a:ext cx="2207549" cy="5732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 userDrawn="1"/>
        </p:nvGrpSpPr>
        <p:grpSpPr>
          <a:xfrm>
            <a:off x="10350683" y="149923"/>
            <a:ext cx="1607166" cy="797513"/>
            <a:chOff x="9368476" y="404583"/>
            <a:chExt cx="2367138" cy="1174629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8476" y="404664"/>
              <a:ext cx="1112730" cy="117454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2215" y="404583"/>
              <a:ext cx="1113399" cy="117421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9120"/>
            <a:ext cx="12212924" cy="1801322"/>
          </a:xfrm>
          <a:prstGeom prst="rect">
            <a:avLst/>
          </a:prstGeom>
        </p:spPr>
      </p:pic>
      <p:pic>
        <p:nvPicPr>
          <p:cNvPr id="14" name="Picture 4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796" y="1448215"/>
            <a:ext cx="9593367" cy="5434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8688" y="3579506"/>
            <a:ext cx="3153312" cy="289053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45706"/>
            <a:ext cx="12184204" cy="1745695"/>
          </a:xfrm>
          <a:prstGeom prst="rect">
            <a:avLst/>
          </a:prstGeom>
        </p:spPr>
      </p:pic>
      <p:pic>
        <p:nvPicPr>
          <p:cNvPr id="21" name="图片 20">
            <a:hlinkClick r:id="rId7"/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780" y="4442546"/>
            <a:ext cx="3615561" cy="274697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706" y="5118863"/>
            <a:ext cx="2606159" cy="13943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0"/>
            <a:ext cx="12185904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0"/>
            <a:ext cx="12185904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" y="-27384"/>
            <a:ext cx="12185904" cy="62646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03" b="5191"/>
          <a:stretch>
            <a:fillRect/>
          </a:stretch>
        </p:blipFill>
        <p:spPr>
          <a:xfrm>
            <a:off x="504" y="1052736"/>
            <a:ext cx="12190993" cy="5805264"/>
          </a:xfrm>
          <a:prstGeom prst="rect">
            <a:avLst/>
          </a:prstGeom>
        </p:spPr>
      </p:pic>
      <p:pic>
        <p:nvPicPr>
          <p:cNvPr id="9" name="图片 8">
            <a:hlinkClick r:id="rId4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40" y="20745"/>
            <a:ext cx="1595537" cy="1212233"/>
          </a:xfrm>
          <a:prstGeom prst="rect">
            <a:avLst/>
          </a:prstGeom>
        </p:spPr>
      </p:pic>
      <p:pic>
        <p:nvPicPr>
          <p:cNvPr id="10" name="图片 9">
            <a:hlinkClick r:id="rId4"/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59048"/>
            <a:ext cx="12192000" cy="1926336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10350683" y="149923"/>
            <a:ext cx="1607166" cy="797513"/>
            <a:chOff x="9368476" y="404583"/>
            <a:chExt cx="2367138" cy="1174629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8476" y="404664"/>
              <a:ext cx="1112730" cy="117454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2215" y="404583"/>
              <a:ext cx="1113399" cy="117421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0"/>
            <a:ext cx="12185904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" y="-27384"/>
            <a:ext cx="12185904" cy="62646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03" b="5191"/>
          <a:stretch>
            <a:fillRect/>
          </a:stretch>
        </p:blipFill>
        <p:spPr>
          <a:xfrm>
            <a:off x="504" y="1052736"/>
            <a:ext cx="12190993" cy="5805264"/>
          </a:xfrm>
          <a:prstGeom prst="rect">
            <a:avLst/>
          </a:prstGeom>
        </p:spPr>
      </p:pic>
      <p:pic>
        <p:nvPicPr>
          <p:cNvPr id="9" name="图片 8">
            <a:hlinkClick r:id="rId4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40" y="20745"/>
            <a:ext cx="1595537" cy="12122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4" y="3936296"/>
            <a:ext cx="5162440" cy="2924535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10350683" y="149923"/>
            <a:ext cx="1607166" cy="797513"/>
            <a:chOff x="9368476" y="404583"/>
            <a:chExt cx="2367138" cy="117462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8476" y="404664"/>
              <a:ext cx="1112730" cy="117454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2215" y="404583"/>
              <a:ext cx="1113399" cy="117421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zcool.com.cn/u/13673009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 userDrawn="1"/>
        </p:nvSpPr>
        <p:spPr>
          <a:xfrm>
            <a:off x="1588" y="8845"/>
            <a:ext cx="1486932" cy="1018491"/>
          </a:xfrm>
          <a:custGeom>
            <a:avLst/>
            <a:gdLst>
              <a:gd name="connsiteX0" fmla="*/ 0 w 1486932"/>
              <a:gd name="connsiteY0" fmla="*/ 0 h 1018491"/>
              <a:gd name="connsiteX1" fmla="*/ 1047821 w 1486932"/>
              <a:gd name="connsiteY1" fmla="*/ 0 h 1018491"/>
              <a:gd name="connsiteX2" fmla="*/ 1486932 w 1486932"/>
              <a:gd name="connsiteY2" fmla="*/ 1018491 h 1018491"/>
              <a:gd name="connsiteX3" fmla="*/ 0 w 1486932"/>
              <a:gd name="connsiteY3" fmla="*/ 1018491 h 1018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6932" h="1018491">
                <a:moveTo>
                  <a:pt x="0" y="0"/>
                </a:moveTo>
                <a:lnTo>
                  <a:pt x="1047821" y="0"/>
                </a:lnTo>
                <a:lnTo>
                  <a:pt x="1486932" y="1018491"/>
                </a:lnTo>
                <a:lnTo>
                  <a:pt x="0" y="10184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34" y="-23655"/>
            <a:ext cx="1082438" cy="1009670"/>
          </a:xfrm>
          <a:prstGeom prst="rect">
            <a:avLst/>
          </a:prstGeom>
        </p:spPr>
      </p:pic>
      <p:cxnSp>
        <p:nvCxnSpPr>
          <p:cNvPr id="9" name="直接连接符 8"/>
          <p:cNvCxnSpPr/>
          <p:nvPr userDrawn="1"/>
        </p:nvCxnSpPr>
        <p:spPr>
          <a:xfrm>
            <a:off x="743744" y="1014636"/>
            <a:ext cx="9361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hlinkClick r:id="rId16"/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856" y="77164"/>
            <a:ext cx="923330" cy="974626"/>
          </a:xfrm>
          <a:prstGeom prst="rect">
            <a:avLst/>
          </a:prstGeom>
        </p:spPr>
      </p:pic>
      <p:pic>
        <p:nvPicPr>
          <p:cNvPr id="11" name="图片 10">
            <a:hlinkClick r:id="rId16"/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2258" y="50028"/>
            <a:ext cx="923887" cy="97435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2.png"/><Relationship Id="rId12" Type="http://schemas.openxmlformats.org/officeDocument/2006/relationships/hyperlink" Target="http://www.zcool.com.cn/u/13673009" TargetMode="External"/><Relationship Id="rId2" Type="http://schemas.microsoft.com/office/2007/relationships/media" Target="../media/media1.wma"/><Relationship Id="rId1" Type="http://schemas.openxmlformats.org/officeDocument/2006/relationships/audio" Target="NULL" TargetMode="Externa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29.png"/><Relationship Id="rId10" Type="http://schemas.openxmlformats.org/officeDocument/2006/relationships/image" Target="../media/image25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24.png"/><Relationship Id="rId14" Type="http://schemas.openxmlformats.org/officeDocument/2006/relationships/image" Target="../media/image2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hyperlink" Target="http://www.zcool.com.cn/u/13673009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hyperlink" Target="http://www.zcool.com.cn/u/13673009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3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27.png"/><Relationship Id="rId5" Type="http://schemas.openxmlformats.org/officeDocument/2006/relationships/image" Target="../media/image22.png"/><Relationship Id="rId10" Type="http://schemas.openxmlformats.org/officeDocument/2006/relationships/hyperlink" Target="http://www.zcool.com.cn/u/13673009" TargetMode="External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0171" y="980728"/>
            <a:ext cx="2401829" cy="60807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633223" cy="14996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14512"/>
            <a:ext cx="1624587" cy="156362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1453"/>
            <a:ext cx="12192000" cy="36283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4700" y="5616246"/>
            <a:ext cx="1987300" cy="124358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979" y="1200994"/>
            <a:ext cx="7130752" cy="225878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126258" y="4153937"/>
            <a:ext cx="6628889" cy="643215"/>
            <a:chOff x="3075947" y="3736444"/>
            <a:chExt cx="6628889" cy="643215"/>
          </a:xfrm>
        </p:grpSpPr>
        <p:sp>
          <p:nvSpPr>
            <p:cNvPr id="13" name="矩形: 圆角 8"/>
            <p:cNvSpPr/>
            <p:nvPr/>
          </p:nvSpPr>
          <p:spPr>
            <a:xfrm>
              <a:off x="3075947" y="3837764"/>
              <a:ext cx="6628889" cy="491071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199719" y="3736444"/>
              <a:ext cx="6381344" cy="643215"/>
            </a:xfrm>
            <a:prstGeom prst="rect">
              <a:avLst/>
            </a:prstGeom>
          </p:spPr>
          <p:txBody>
            <a:bodyPr wrap="square" lIns="121884" tIns="60941" rIns="121884" bIns="60941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sz="26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李克强总理</a:t>
              </a:r>
              <a:r>
                <a:rPr lang="en-US" altLang="zh-CN" sz="26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2018</a:t>
              </a:r>
              <a:r>
                <a:rPr lang="zh-CN" altLang="en-US" sz="26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政府工作报告学习文件</a:t>
              </a: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00" y="3652399"/>
            <a:ext cx="6724268" cy="3345442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3607575" y="3153742"/>
            <a:ext cx="6787824" cy="964387"/>
            <a:chOff x="3607575" y="3153742"/>
            <a:chExt cx="6787824" cy="964387"/>
          </a:xfrm>
        </p:grpSpPr>
        <p:sp>
          <p:nvSpPr>
            <p:cNvPr id="11" name="文本框 10"/>
            <p:cNvSpPr txBox="1"/>
            <p:nvPr/>
          </p:nvSpPr>
          <p:spPr>
            <a:xfrm>
              <a:off x="3607575" y="3153742"/>
              <a:ext cx="67687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solidFill>
                    <a:srgbClr val="610000"/>
                  </a:solidFill>
                </a:rPr>
                <a:t>2018</a:t>
              </a:r>
              <a:r>
                <a:rPr lang="zh-CN" altLang="en-US" sz="5400" b="1" dirty="0">
                  <a:solidFill>
                    <a:srgbClr val="610000"/>
                  </a:solidFill>
                </a:rPr>
                <a:t>重点工作任务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626647" y="3194799"/>
              <a:ext cx="67687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101600" h="25400" prst="softRound"/>
              </a:sp3d>
            </a:bodyPr>
            <a:lstStyle/>
            <a:p>
              <a:r>
                <a:rPr lang="en-US" altLang="zh-CN" sz="5400" b="1" dirty="0">
                  <a:solidFill>
                    <a:srgbClr val="F0CB47"/>
                  </a:solidFill>
                </a:rPr>
                <a:t>2018</a:t>
              </a:r>
              <a:r>
                <a:rPr lang="zh-CN" altLang="en-US" sz="5400" b="1" dirty="0">
                  <a:solidFill>
                    <a:srgbClr val="F0CB47"/>
                  </a:solidFill>
                </a:rPr>
                <a:t>重点工作任务</a:t>
              </a:r>
            </a:p>
          </p:txBody>
        </p:sp>
      </p:grpSp>
      <p:pic>
        <p:nvPicPr>
          <p:cNvPr id="21" name="图片 20">
            <a:hlinkClick r:id="rId12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1716" y="236103"/>
            <a:ext cx="1112730" cy="1174548"/>
          </a:xfrm>
          <a:prstGeom prst="rect">
            <a:avLst/>
          </a:prstGeom>
        </p:spPr>
      </p:pic>
      <p:pic>
        <p:nvPicPr>
          <p:cNvPr id="22" name="图片 21">
            <a:hlinkClick r:id="rId12"/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5455" y="236022"/>
            <a:ext cx="1113399" cy="1174219"/>
          </a:xfrm>
          <a:prstGeom prst="rect">
            <a:avLst/>
          </a:prstGeom>
        </p:spPr>
      </p:pic>
      <p:sp>
        <p:nvSpPr>
          <p:cNvPr id="59" name="五角星 58"/>
          <p:cNvSpPr/>
          <p:nvPr/>
        </p:nvSpPr>
        <p:spPr>
          <a:xfrm rot="21146867">
            <a:off x="-3707592" y="4256175"/>
            <a:ext cx="2336218" cy="2102596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0" name="五角星 59"/>
          <p:cNvSpPr/>
          <p:nvPr/>
        </p:nvSpPr>
        <p:spPr>
          <a:xfrm rot="21146867">
            <a:off x="-1257840" y="5930363"/>
            <a:ext cx="967488" cy="8707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1" name="五角星 60"/>
          <p:cNvSpPr/>
          <p:nvPr/>
        </p:nvSpPr>
        <p:spPr>
          <a:xfrm rot="21146867">
            <a:off x="-513436" y="5414825"/>
            <a:ext cx="483744" cy="435370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2" name="五角星 61"/>
          <p:cNvSpPr/>
          <p:nvPr/>
        </p:nvSpPr>
        <p:spPr>
          <a:xfrm rot="21146867">
            <a:off x="-1302965" y="5170222"/>
            <a:ext cx="483744" cy="435370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3" name="五角星 62"/>
          <p:cNvSpPr/>
          <p:nvPr/>
        </p:nvSpPr>
        <p:spPr>
          <a:xfrm rot="21146867">
            <a:off x="-2785442" y="5800747"/>
            <a:ext cx="967488" cy="8707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4" name="五角星 63"/>
          <p:cNvSpPr/>
          <p:nvPr/>
        </p:nvSpPr>
        <p:spPr>
          <a:xfrm rot="21146867">
            <a:off x="-1735363" y="5485082"/>
            <a:ext cx="478040" cy="430236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5" name="五角星 64"/>
          <p:cNvSpPr/>
          <p:nvPr/>
        </p:nvSpPr>
        <p:spPr>
          <a:xfrm rot="21146867">
            <a:off x="-2082838" y="4407376"/>
            <a:ext cx="2336218" cy="2102596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66" name="Group 550"/>
          <p:cNvGrpSpPr>
            <a:grpSpLocks/>
          </p:cNvGrpSpPr>
          <p:nvPr/>
        </p:nvGrpSpPr>
        <p:grpSpPr bwMode="auto">
          <a:xfrm>
            <a:off x="5038908" y="1357337"/>
            <a:ext cx="2971800" cy="2968625"/>
            <a:chOff x="295" y="3475"/>
            <a:chExt cx="1407" cy="1407"/>
          </a:xfrm>
        </p:grpSpPr>
        <p:sp>
          <p:nvSpPr>
            <p:cNvPr id="67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D1D1D1">
                    <a:alpha val="1200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eaLnBrk="1" fontAlgn="base" hangingPunct="1">
                <a:buClrTx/>
                <a:buSzTx/>
                <a:defRPr/>
              </a:pPr>
              <a:endParaRPr lang="zh-CN" altLang="en-US" sz="6000" baseline="0">
                <a:latin typeface="Arial" charset="0"/>
                <a:ea typeface="华文彩云" pitchFamily="2" charset="-122"/>
              </a:endParaRPr>
            </a:p>
          </p:txBody>
        </p:sp>
        <p:grpSp>
          <p:nvGrpSpPr>
            <p:cNvPr id="68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69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l" eaLnBrk="1" fontAlgn="base" hangingPunct="1">
                  <a:buClrTx/>
                  <a:buSzTx/>
                </a:pPr>
                <a:endParaRPr lang="zh-CN" altLang="en-US" sz="6000" baseline="0">
                  <a:latin typeface="Arial" pitchFamily="34" charset="0"/>
                  <a:ea typeface="华文彩云" pitchFamily="2" charset="-122"/>
                </a:endParaRPr>
              </a:p>
            </p:txBody>
          </p:sp>
          <p:grpSp>
            <p:nvGrpSpPr>
              <p:cNvPr id="70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71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87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5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9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100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96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7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98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88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89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94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90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1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92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72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73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81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5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86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82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3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84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74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5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9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80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76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7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78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pic>
        <p:nvPicPr>
          <p:cNvPr id="101" name="纯音乐-红旗颂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7609" end="158737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975915" y="-1287258"/>
            <a:ext cx="609600" cy="6096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21BAEE-9FF1-4C2D-8341-634D3354C4B7}"/>
              </a:ext>
            </a:extLst>
          </p:cNvPr>
          <p:cNvSpPr txBox="1"/>
          <p:nvPr/>
        </p:nvSpPr>
        <p:spPr>
          <a:xfrm>
            <a:off x="4652016" y="4989777"/>
            <a:ext cx="3577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汇报人：锦素图文素材坊</a:t>
            </a:r>
          </a:p>
        </p:txBody>
      </p:sp>
    </p:spTree>
    <p:extLst>
      <p:ext uri="{BB962C8B-B14F-4D97-AF65-F5344CB8AC3E}">
        <p14:creationId xmlns:p14="http://schemas.microsoft.com/office/powerpoint/2010/main" val="1773048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61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6" presetClass="emph" presetSubtype="0" decel="3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3000" fill="hold"/>
                                        <p:tgtEl>
                                          <p:spTgt spid="59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70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74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78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82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86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90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6" presetClass="emph" presetSubtype="0" decel="3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3000" fill="hold"/>
                                        <p:tgtEl>
                                          <p:spTgt spid="65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3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0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2000" fill="hold"/>
                                        <p:tgtEl>
                                          <p:spTgt spid="6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5" dur="3000" fill="hold"/>
                                        <p:tgtEl>
                                          <p:spTgt spid="6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46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5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89242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（一</a:t>
            </a:r>
            <a:r>
              <a:rPr lang="zh-CN" altLang="en-US" sz="3200" b="1" dirty="0">
                <a:solidFill>
                  <a:srgbClr val="C00000"/>
                </a:solidFill>
                <a:latin typeface="+mj-ea"/>
              </a:rPr>
              <a:t>）用改革的办法深入推进“三去一降一补” 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0920" y="1988840"/>
            <a:ext cx="6786458" cy="672693"/>
            <a:chOff x="4438962" y="2060848"/>
            <a:chExt cx="6786458" cy="672693"/>
          </a:xfrm>
        </p:grpSpPr>
        <p:sp>
          <p:nvSpPr>
            <p:cNvPr id="5" name="圆角矩形 4"/>
            <p:cNvSpPr/>
            <p:nvPr/>
          </p:nvSpPr>
          <p:spPr>
            <a:xfrm>
              <a:off x="4438962" y="2060848"/>
              <a:ext cx="6786458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5192746" y="2170306"/>
              <a:ext cx="39275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sz="2800" b="1" dirty="0">
                  <a:solidFill>
                    <a:srgbClr val="FFE699"/>
                  </a:solidFill>
                </a:rPr>
                <a:t>（五）精准加力补短板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2978" y="2140745"/>
              <a:ext cx="449754" cy="453208"/>
            </a:xfrm>
            <a:prstGeom prst="rect">
              <a:avLst/>
            </a:prstGeom>
          </p:spPr>
        </p:pic>
      </p:grpSp>
      <p:sp>
        <p:nvSpPr>
          <p:cNvPr id="8" name="TextBox 64"/>
          <p:cNvSpPr txBox="1"/>
          <p:nvPr/>
        </p:nvSpPr>
        <p:spPr>
          <a:xfrm>
            <a:off x="1400920" y="2961114"/>
            <a:ext cx="6480720" cy="1319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/>
              <a:t>要针对严重制约经济社会发展和民生改善的突出问题，结合实施“十三五”规划确定的重大项目，加大补短板力度，加快提升公共服务、基础设施、创新发展、资源环境等支撑能力。</a:t>
            </a:r>
            <a:endParaRPr lang="zh-CN" altLang="en-US" sz="1400" dirty="0">
              <a:latin typeface="+mj-ea"/>
              <a:ea typeface="+mj-ea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/>
          <a:stretch>
            <a:fillRect/>
          </a:stretch>
        </p:blipFill>
        <p:spPr bwMode="auto">
          <a:xfrm>
            <a:off x="8635424" y="1988840"/>
            <a:ext cx="2790606" cy="30048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0251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89242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（一</a:t>
            </a:r>
            <a:r>
              <a:rPr lang="zh-CN" altLang="en-US" sz="3200" b="1" dirty="0">
                <a:solidFill>
                  <a:srgbClr val="C00000"/>
                </a:solidFill>
                <a:latin typeface="+mj-ea"/>
              </a:rPr>
              <a:t>）用改革的办法深入推进“三去一降一补” 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329155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449297" y="1519789"/>
              <a:ext cx="805210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200" dirty="0"/>
                <a:t>（六）贫困地区和贫困人口是全面建成小康社会最大的短板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10" name="TextBox 64"/>
          <p:cNvSpPr txBox="1"/>
          <p:nvPr/>
        </p:nvSpPr>
        <p:spPr>
          <a:xfrm>
            <a:off x="1915152" y="2284662"/>
            <a:ext cx="85629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400" dirty="0"/>
              <a:t>要深入实施精准扶贫精准脱贫，今年再减少农村贫困人口</a:t>
            </a:r>
            <a:r>
              <a:rPr lang="en-US" altLang="zh-CN" sz="1400" dirty="0"/>
              <a:t>1000</a:t>
            </a:r>
            <a:r>
              <a:rPr lang="zh-CN" altLang="en-US" sz="1400" dirty="0"/>
              <a:t>万以上，完成易地扶贫搬迁</a:t>
            </a:r>
            <a:r>
              <a:rPr lang="en-US" altLang="zh-CN" sz="1400" dirty="0"/>
              <a:t>340</a:t>
            </a:r>
            <a:r>
              <a:rPr lang="zh-CN" altLang="en-US" sz="1400" dirty="0"/>
              <a:t>万人。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3" name="TextBox 64"/>
          <p:cNvSpPr txBox="1"/>
          <p:nvPr/>
        </p:nvSpPr>
        <p:spPr>
          <a:xfrm>
            <a:off x="1915152" y="2693901"/>
            <a:ext cx="85629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400" dirty="0"/>
              <a:t>中央财政专项扶贫资金增长</a:t>
            </a:r>
            <a:r>
              <a:rPr lang="en-US" altLang="zh-CN" sz="1400" dirty="0"/>
              <a:t>30%</a:t>
            </a:r>
            <a:r>
              <a:rPr lang="zh-CN" altLang="en-US" sz="1400" dirty="0"/>
              <a:t>以上。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6" name="TextBox 64"/>
          <p:cNvSpPr txBox="1"/>
          <p:nvPr/>
        </p:nvSpPr>
        <p:spPr>
          <a:xfrm>
            <a:off x="1915152" y="3126924"/>
            <a:ext cx="828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400" dirty="0"/>
              <a:t>加强集中连片特困地区、革命老区开发，改善基础设施和公共服务，推动特色产业发展、劳务输出、教育和健康扶贫，实施贫困村整体提升工程，增强贫困地区和贫困群众自我发展能力。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9" name="TextBox 64"/>
          <p:cNvSpPr txBox="1"/>
          <p:nvPr/>
        </p:nvSpPr>
        <p:spPr>
          <a:xfrm>
            <a:off x="1922242" y="3788834"/>
            <a:ext cx="85629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400" dirty="0"/>
              <a:t>推进贫困县涉农资金整合，强化资金和项目监管。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2" name="TextBox 64"/>
          <p:cNvSpPr txBox="1"/>
          <p:nvPr/>
        </p:nvSpPr>
        <p:spPr>
          <a:xfrm>
            <a:off x="1947790" y="4283411"/>
            <a:ext cx="85629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400" dirty="0"/>
              <a:t>创新扶贫协作机制，支持社会力量参与扶贫。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5" name="TextBox 64"/>
          <p:cNvSpPr txBox="1"/>
          <p:nvPr/>
        </p:nvSpPr>
        <p:spPr>
          <a:xfrm>
            <a:off x="1947790" y="4777988"/>
            <a:ext cx="85629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400" dirty="0"/>
              <a:t>切实落实脱贫攻坚责任制，实施最严格的评估考核，严肃查处假脱贫、“被脱贫”、数字脱贫，确保脱贫得到群众认可、经得起历史检验。</a:t>
            </a:r>
            <a:endParaRPr lang="zh-CN" altLang="en-US" sz="1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1262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6" grpId="0"/>
          <p:bldP spid="19" grpId="0"/>
          <p:bldP spid="22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6" grpId="0"/>
          <p:bldP spid="19" grpId="0"/>
          <p:bldP spid="22" grpId="0"/>
          <p:bldP spid="2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008"/>
            <a:ext cx="12192000" cy="33569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980728"/>
            <a:ext cx="3446027" cy="7772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endPos="59000" dir="5400000" sy="-100000" algn="bl" rotWithShape="0"/>
          </a:effectLst>
        </p:spPr>
      </p:pic>
      <p:sp>
        <p:nvSpPr>
          <p:cNvPr id="10" name="TextBox 494">
            <a:hlinkClick r:id="" action="ppaction://hlinkshowjump?jump=nextslide"/>
          </p:cNvPr>
          <p:cNvSpPr txBox="1"/>
          <p:nvPr/>
        </p:nvSpPr>
        <p:spPr>
          <a:xfrm>
            <a:off x="5985955" y="1138511"/>
            <a:ext cx="1415772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4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sz="2400">
                <a:solidFill>
                  <a:prstClr val="white"/>
                </a:solidFill>
              </a:rPr>
              <a:t>第二部分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7624" y="509155"/>
            <a:ext cx="1615140" cy="15695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497">
            <a:hlinkClick r:id="" action="ppaction://hlinkshowjump?jump=nextslide"/>
          </p:cNvPr>
          <p:cNvSpPr txBox="1"/>
          <p:nvPr/>
        </p:nvSpPr>
        <p:spPr>
          <a:xfrm>
            <a:off x="3809553" y="2265450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2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</a:rPr>
              <a:t>深化重要领域和关键环节改革</a:t>
            </a:r>
            <a:endParaRPr lang="zh-CN" altLang="en-US" sz="3200" dirty="0"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892151" y="3132616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32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9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持续推进政府职能转变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40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01</a:t>
              </a:r>
              <a:endParaRPr lang="zh-CN" altLang="en-US" sz="16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816080" y="3149964"/>
            <a:ext cx="3273123" cy="415499"/>
            <a:chOff x="2859389" y="3777123"/>
            <a:chExt cx="2651520" cy="415499"/>
          </a:xfrm>
          <a:solidFill>
            <a:srgbClr val="C00000"/>
          </a:solidFill>
        </p:grpSpPr>
        <p:sp>
          <p:nvSpPr>
            <p:cNvPr id="42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43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继续推进财税体制改革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44" name="TextBox 64"/>
            <p:cNvSpPr txBox="1"/>
            <p:nvPr/>
          </p:nvSpPr>
          <p:spPr>
            <a:xfrm>
              <a:off x="2859389" y="3777123"/>
              <a:ext cx="369800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892151" y="3640616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46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47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抓好金融体制改革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48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03</a:t>
              </a:r>
              <a:endParaRPr lang="zh-CN" altLang="en-US" sz="16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816080" y="3657964"/>
            <a:ext cx="3273123" cy="415499"/>
            <a:chOff x="2859389" y="3777123"/>
            <a:chExt cx="2651520" cy="415499"/>
          </a:xfrm>
          <a:solidFill>
            <a:srgbClr val="C00000"/>
          </a:solidFill>
        </p:grpSpPr>
        <p:sp>
          <p:nvSpPr>
            <p:cNvPr id="50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51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加快推进国企国资改革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52" name="TextBox 64"/>
            <p:cNvSpPr txBox="1"/>
            <p:nvPr/>
          </p:nvSpPr>
          <p:spPr>
            <a:xfrm>
              <a:off x="2859389" y="3777123"/>
              <a:ext cx="369800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04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892151" y="4148616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54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55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更好激发非公有制经济活力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56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05</a:t>
              </a:r>
              <a:endParaRPr lang="zh-CN" altLang="en-US" sz="16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816080" y="4165964"/>
            <a:ext cx="3273123" cy="415499"/>
            <a:chOff x="2859389" y="3777123"/>
            <a:chExt cx="2651520" cy="415499"/>
          </a:xfrm>
          <a:solidFill>
            <a:srgbClr val="C00000"/>
          </a:solidFill>
        </p:grpSpPr>
        <p:sp>
          <p:nvSpPr>
            <p:cNvPr id="58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59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加强产权保护制度建设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60" name="TextBox 64"/>
            <p:cNvSpPr txBox="1"/>
            <p:nvPr/>
          </p:nvSpPr>
          <p:spPr>
            <a:xfrm>
              <a:off x="2859389" y="3777123"/>
              <a:ext cx="369800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06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892151" y="4656616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62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63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大力推进社会体制改革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64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07</a:t>
              </a:r>
              <a:endParaRPr lang="zh-CN" altLang="en-US" sz="16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816080" y="4673964"/>
            <a:ext cx="3273123" cy="415499"/>
            <a:chOff x="2859389" y="3777123"/>
            <a:chExt cx="2651520" cy="415499"/>
          </a:xfrm>
          <a:solidFill>
            <a:srgbClr val="C00000"/>
          </a:solidFill>
        </p:grpSpPr>
        <p:sp>
          <p:nvSpPr>
            <p:cNvPr id="66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67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深化生态文明体制改革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68" name="TextBox 64"/>
            <p:cNvSpPr txBox="1"/>
            <p:nvPr/>
          </p:nvSpPr>
          <p:spPr>
            <a:xfrm>
              <a:off x="2859389" y="3777123"/>
              <a:ext cx="369800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08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415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（二）深化重要领域和关键环节改革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51384" y="1268760"/>
            <a:ext cx="6786458" cy="672693"/>
            <a:chOff x="4367808" y="1484784"/>
            <a:chExt cx="6786458" cy="672693"/>
          </a:xfrm>
        </p:grpSpPr>
        <p:sp>
          <p:nvSpPr>
            <p:cNvPr id="5" name="圆角矩形 4"/>
            <p:cNvSpPr/>
            <p:nvPr/>
          </p:nvSpPr>
          <p:spPr>
            <a:xfrm>
              <a:off x="4367808" y="1484784"/>
              <a:ext cx="6786458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5121592" y="1594242"/>
              <a:ext cx="51508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sz="2800" b="1" dirty="0">
                  <a:solidFill>
                    <a:srgbClr val="FFE699"/>
                  </a:solidFill>
                </a:rPr>
                <a:t>（一）持续推进政府职能转变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1824" y="1564681"/>
              <a:ext cx="449754" cy="453208"/>
            </a:xfrm>
            <a:prstGeom prst="rect">
              <a:avLst/>
            </a:prstGeom>
          </p:spPr>
        </p:pic>
      </p:grpSp>
      <p:sp>
        <p:nvSpPr>
          <p:cNvPr id="8" name="矩形 83"/>
          <p:cNvSpPr>
            <a:spLocks noChangeArrowheads="1"/>
          </p:cNvSpPr>
          <p:nvPr/>
        </p:nvSpPr>
        <p:spPr bwMode="auto">
          <a:xfrm>
            <a:off x="732905" y="2564904"/>
            <a:ext cx="10152062" cy="3456384"/>
          </a:xfrm>
          <a:prstGeom prst="rect">
            <a:avLst/>
          </a:prstGeom>
          <a:solidFill>
            <a:srgbClr val="F2F2F2"/>
          </a:solidFill>
          <a:ln w="9525">
            <a:solidFill>
              <a:srgbClr val="B8B8B8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672580" y="2474417"/>
            <a:ext cx="528637" cy="530225"/>
          </a:xfrm>
          <a:custGeom>
            <a:avLst/>
            <a:gdLst>
              <a:gd name="T0" fmla="*/ 0 w 1446"/>
              <a:gd name="T1" fmla="*/ 0 h 1446"/>
              <a:gd name="T2" fmla="*/ 193262156 w 1446"/>
              <a:gd name="T3" fmla="*/ 0 h 1446"/>
              <a:gd name="T4" fmla="*/ 193262156 w 1446"/>
              <a:gd name="T5" fmla="*/ 61581270 h 1446"/>
              <a:gd name="T6" fmla="*/ 58540150 w 1446"/>
              <a:gd name="T7" fmla="*/ 61581270 h 1446"/>
              <a:gd name="T8" fmla="*/ 58540150 w 1446"/>
              <a:gd name="T9" fmla="*/ 194425000 h 1446"/>
              <a:gd name="T10" fmla="*/ 0 w 1446"/>
              <a:gd name="T11" fmla="*/ 194425000 h 1446"/>
              <a:gd name="T12" fmla="*/ 0 w 1446"/>
              <a:gd name="T13" fmla="*/ 0 h 14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 flipH="1" flipV="1">
            <a:off x="10488488" y="5641380"/>
            <a:ext cx="528638" cy="530225"/>
          </a:xfrm>
          <a:custGeom>
            <a:avLst/>
            <a:gdLst>
              <a:gd name="T0" fmla="*/ 0 w 1446"/>
              <a:gd name="T1" fmla="*/ 0 h 1446"/>
              <a:gd name="T2" fmla="*/ 193262887 w 1446"/>
              <a:gd name="T3" fmla="*/ 0 h 1446"/>
              <a:gd name="T4" fmla="*/ 193262887 w 1446"/>
              <a:gd name="T5" fmla="*/ 61581270 h 1446"/>
              <a:gd name="T6" fmla="*/ 58540261 w 1446"/>
              <a:gd name="T7" fmla="*/ 61581270 h 1446"/>
              <a:gd name="T8" fmla="*/ 58540261 w 1446"/>
              <a:gd name="T9" fmla="*/ 194425000 h 1446"/>
              <a:gd name="T10" fmla="*/ 0 w 1446"/>
              <a:gd name="T11" fmla="*/ 194425000 h 1446"/>
              <a:gd name="T12" fmla="*/ 0 w 1446"/>
              <a:gd name="T13" fmla="*/ 0 h 14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TextBox 64"/>
          <p:cNvSpPr txBox="1"/>
          <p:nvPr/>
        </p:nvSpPr>
        <p:spPr>
          <a:xfrm>
            <a:off x="1145154" y="2761124"/>
            <a:ext cx="912731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300" dirty="0"/>
              <a:t>使市场在资源配置中起决定性作用和更好发挥政府作用，必须深化简政放权、放管结合、优化服务改革。这是政府自身的一场深刻革命，要继续以壮士断腕的勇气，坚决披荆斩棘向前推进。</a:t>
            </a:r>
            <a:endParaRPr lang="zh-CN" altLang="en-US" sz="1300" dirty="0">
              <a:latin typeface="+mj-ea"/>
              <a:ea typeface="+mj-ea"/>
            </a:endParaRPr>
          </a:p>
        </p:txBody>
      </p:sp>
      <p:sp>
        <p:nvSpPr>
          <p:cNvPr id="13" name="TextBox 64"/>
          <p:cNvSpPr txBox="1"/>
          <p:nvPr/>
        </p:nvSpPr>
        <p:spPr>
          <a:xfrm>
            <a:off x="1145154" y="3284984"/>
            <a:ext cx="898329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300" dirty="0"/>
              <a:t>全面实行清单管理制度，制定国务院部门权力和责任清单，扩大市场准入负面清单试点，减少政府的自由裁量权，增加市场的自主选择权。</a:t>
            </a:r>
            <a:endParaRPr lang="zh-CN" altLang="en-US" sz="1300" dirty="0">
              <a:latin typeface="+mj-ea"/>
              <a:ea typeface="+mj-ea"/>
            </a:endParaRPr>
          </a:p>
        </p:txBody>
      </p:sp>
      <p:sp>
        <p:nvSpPr>
          <p:cNvPr id="14" name="TextBox 64"/>
          <p:cNvSpPr txBox="1"/>
          <p:nvPr/>
        </p:nvSpPr>
        <p:spPr>
          <a:xfrm>
            <a:off x="1145154" y="3789040"/>
            <a:ext cx="648072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300" dirty="0"/>
              <a:t>清理取消一批生产和服务许可证。</a:t>
            </a:r>
            <a:endParaRPr lang="zh-CN" altLang="en-US" sz="1300" dirty="0">
              <a:latin typeface="+mj-ea"/>
              <a:ea typeface="+mj-ea"/>
            </a:endParaRPr>
          </a:p>
        </p:txBody>
      </p:sp>
      <p:sp>
        <p:nvSpPr>
          <p:cNvPr id="15" name="TextBox 64"/>
          <p:cNvSpPr txBox="1"/>
          <p:nvPr/>
        </p:nvSpPr>
        <p:spPr>
          <a:xfrm>
            <a:off x="1145154" y="4149080"/>
            <a:ext cx="648072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300" dirty="0"/>
              <a:t>深化商事制度改革，实行多证合一，扩大“证照分离”改革试点。</a:t>
            </a:r>
            <a:endParaRPr lang="zh-CN" altLang="en-US" sz="1300" dirty="0">
              <a:latin typeface="+mj-ea"/>
              <a:ea typeface="+mj-ea"/>
            </a:endParaRPr>
          </a:p>
        </p:txBody>
      </p:sp>
      <p:sp>
        <p:nvSpPr>
          <p:cNvPr id="16" name="TextBox 64"/>
          <p:cNvSpPr txBox="1"/>
          <p:nvPr/>
        </p:nvSpPr>
        <p:spPr>
          <a:xfrm>
            <a:off x="1145154" y="4514810"/>
            <a:ext cx="648072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300" dirty="0"/>
              <a:t>完善事中事后监管制度，实现“双随机、一公开”监管全覆盖，推进综合行政执法。</a:t>
            </a:r>
            <a:endParaRPr lang="zh-CN" altLang="en-US" sz="1300" dirty="0">
              <a:latin typeface="+mj-ea"/>
              <a:ea typeface="+mj-ea"/>
            </a:endParaRPr>
          </a:p>
        </p:txBody>
      </p:sp>
      <p:sp>
        <p:nvSpPr>
          <p:cNvPr id="17" name="TextBox 64"/>
          <p:cNvSpPr txBox="1"/>
          <p:nvPr/>
        </p:nvSpPr>
        <p:spPr>
          <a:xfrm>
            <a:off x="1145154" y="4874850"/>
            <a:ext cx="648072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300" dirty="0"/>
              <a:t>快国务院部门和地方政府信息系统互联互通，形成全国统一政务服务平台。</a:t>
            </a:r>
            <a:endParaRPr lang="zh-CN" altLang="en-US" sz="1300" dirty="0">
              <a:latin typeface="+mj-ea"/>
              <a:ea typeface="+mj-ea"/>
            </a:endParaRPr>
          </a:p>
        </p:txBody>
      </p:sp>
      <p:sp>
        <p:nvSpPr>
          <p:cNvPr id="18" name="TextBox 64"/>
          <p:cNvSpPr txBox="1"/>
          <p:nvPr/>
        </p:nvSpPr>
        <p:spPr>
          <a:xfrm>
            <a:off x="1145154" y="5306898"/>
            <a:ext cx="912731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300" dirty="0"/>
              <a:t>要让企业和群众更多感受到“放管服”改革成效，着力打通“最后一公里”，坚决除烦苛之弊、施公平之策、开便利之门。</a:t>
            </a:r>
            <a:endParaRPr lang="zh-CN" altLang="en-US" sz="13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6809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91667E-6 2.96296E-6 L 0.4069 0.12014 " pathEditMode="relative" rAng="0" ptsTypes="AA">
                                          <p:cBhvr>
                                            <p:cTn id="13" dur="500" spd="-998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20339" y="5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2.59259E-6 L -0.42864 -0.13171 " pathEditMode="relative" rAng="0" ptsTypes="AA">
                                          <p:cBhvr>
                                            <p:cTn id="17" dur="500" spd="-99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21432" y="-6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 autoUpdateAnimBg="0"/>
          <p:bldP spid="10" grpId="0" animBg="1"/>
          <p:bldP spid="10" grpId="1" animBg="1"/>
          <p:bldP spid="11" grpId="0" animBg="1"/>
          <p:bldP spid="11" grpId="1" animBg="1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91667E-6 2.96296E-6 L 0.4069 0.12014 " pathEditMode="relative" rAng="0" ptsTypes="AA">
                                          <p:cBhvr>
                                            <p:cTn id="13" dur="500" spd="-998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20339" y="5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2.59259E-6 L -0.42864 -0.13171 " pathEditMode="relative" rAng="0" ptsTypes="AA">
                                          <p:cBhvr>
                                            <p:cTn id="17" dur="500" spd="-99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21432" y="-6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 autoUpdateAnimBg="0"/>
          <p:bldP spid="10" grpId="0" animBg="1"/>
          <p:bldP spid="10" grpId="1" animBg="1"/>
          <p:bldP spid="11" grpId="0" animBg="1"/>
          <p:bldP spid="11" grpId="1" animBg="1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（二）深化重要领域和关键环节改革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20" name="椭圆 11"/>
          <p:cNvSpPr>
            <a:spLocks noChangeArrowheads="1"/>
          </p:cNvSpPr>
          <p:nvPr/>
        </p:nvSpPr>
        <p:spPr bwMode="auto">
          <a:xfrm>
            <a:off x="1305127" y="2265560"/>
            <a:ext cx="649970" cy="648697"/>
          </a:xfrm>
          <a:prstGeom prst="ellipse">
            <a:avLst/>
          </a:prstGeom>
          <a:solidFill>
            <a:srgbClr val="B51B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35258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矩形 15"/>
          <p:cNvSpPr>
            <a:spLocks noChangeArrowheads="1"/>
          </p:cNvSpPr>
          <p:nvPr/>
        </p:nvSpPr>
        <p:spPr bwMode="auto">
          <a:xfrm>
            <a:off x="2065338" y="2374900"/>
            <a:ext cx="92979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>
                <a:solidFill>
                  <a:srgbClr val="535258"/>
                </a:solidFill>
                <a:latin typeface="微软雅黑" panose="020B0503020204020204" pitchFamily="34" charset="-122"/>
              </a:rPr>
              <a:t>落实和完善全面推开营改增试点政策</a:t>
            </a:r>
          </a:p>
        </p:txBody>
      </p:sp>
      <p:sp>
        <p:nvSpPr>
          <p:cNvPr id="22" name="矩形 16"/>
          <p:cNvSpPr>
            <a:spLocks noChangeArrowheads="1"/>
          </p:cNvSpPr>
          <p:nvPr/>
        </p:nvSpPr>
        <p:spPr bwMode="auto">
          <a:xfrm>
            <a:off x="2092822" y="3185839"/>
            <a:ext cx="92979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>
                <a:solidFill>
                  <a:srgbClr val="535258"/>
                </a:solidFill>
                <a:latin typeface="微软雅黑" panose="020B0503020204020204" pitchFamily="34" charset="-122"/>
              </a:rPr>
              <a:t>简化增值税税率结构，今年由四档税率简并至三档，营造简洁透明、更加公平的税收环境，进一步减轻企业税收负担。</a:t>
            </a:r>
          </a:p>
        </p:txBody>
      </p:sp>
      <p:sp>
        <p:nvSpPr>
          <p:cNvPr id="23" name="矩形 17"/>
          <p:cNvSpPr>
            <a:spLocks noChangeArrowheads="1"/>
          </p:cNvSpPr>
          <p:nvPr/>
        </p:nvSpPr>
        <p:spPr bwMode="auto">
          <a:xfrm>
            <a:off x="2170113" y="4303808"/>
            <a:ext cx="92979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>
                <a:solidFill>
                  <a:srgbClr val="535258"/>
                </a:solidFill>
                <a:latin typeface="微软雅黑" panose="020B0503020204020204" pitchFamily="34" charset="-122"/>
              </a:rPr>
              <a:t>推进中央与地方财政事权和支出责任划分改革，加快制定收入划分总体方案，健全地方税体系，规范地方政府举债行为</a:t>
            </a:r>
          </a:p>
        </p:txBody>
      </p:sp>
      <p:sp>
        <p:nvSpPr>
          <p:cNvPr id="24" name="TextBox 2"/>
          <p:cNvSpPr txBox="1">
            <a:spLocks noChangeArrowheads="1"/>
          </p:cNvSpPr>
          <p:nvPr/>
        </p:nvSpPr>
        <p:spPr bwMode="auto">
          <a:xfrm>
            <a:off x="1393332" y="2294084"/>
            <a:ext cx="3764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3600" b="1">
                <a:solidFill>
                  <a:srgbClr val="F8F8F8"/>
                </a:solidFill>
                <a:latin typeface="微软雅黑" panose="020B0503020204020204" pitchFamily="34" charset="-122"/>
              </a:rPr>
              <a:t>1</a:t>
            </a:r>
            <a:endParaRPr lang="zh-CN" altLang="en-US" sz="3600" b="1">
              <a:solidFill>
                <a:srgbClr val="F8F8F8"/>
              </a:solidFill>
              <a:latin typeface="微软雅黑" panose="020B0503020204020204" pitchFamily="34" charset="-122"/>
            </a:endParaRPr>
          </a:p>
        </p:txBody>
      </p:sp>
      <p:sp>
        <p:nvSpPr>
          <p:cNvPr id="25" name="椭圆 18"/>
          <p:cNvSpPr>
            <a:spLocks noChangeArrowheads="1"/>
          </p:cNvSpPr>
          <p:nvPr/>
        </p:nvSpPr>
        <p:spPr bwMode="auto">
          <a:xfrm>
            <a:off x="1290827" y="3298685"/>
            <a:ext cx="664270" cy="664269"/>
          </a:xfrm>
          <a:prstGeom prst="ellipse">
            <a:avLst/>
          </a:prstGeom>
          <a:solidFill>
            <a:srgbClr val="B51B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35258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TextBox 19"/>
          <p:cNvSpPr txBox="1">
            <a:spLocks noChangeArrowheads="1"/>
          </p:cNvSpPr>
          <p:nvPr/>
        </p:nvSpPr>
        <p:spPr bwMode="auto">
          <a:xfrm>
            <a:off x="1379032" y="3326431"/>
            <a:ext cx="3847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3600" b="1">
                <a:solidFill>
                  <a:srgbClr val="F8F8F8"/>
                </a:solidFill>
                <a:latin typeface="微软雅黑" panose="020B0503020204020204" pitchFamily="34" charset="-122"/>
              </a:rPr>
              <a:t>2</a:t>
            </a:r>
            <a:endParaRPr lang="zh-CN" altLang="en-US" sz="3600" b="1">
              <a:solidFill>
                <a:srgbClr val="F8F8F8"/>
              </a:solidFill>
              <a:latin typeface="微软雅黑" panose="020B0503020204020204" pitchFamily="34" charset="-122"/>
            </a:endParaRPr>
          </a:p>
        </p:txBody>
      </p:sp>
      <p:sp>
        <p:nvSpPr>
          <p:cNvPr id="27" name="椭圆 20"/>
          <p:cNvSpPr>
            <a:spLocks noChangeArrowheads="1"/>
          </p:cNvSpPr>
          <p:nvPr/>
        </p:nvSpPr>
        <p:spPr bwMode="auto">
          <a:xfrm>
            <a:off x="1327274" y="4422999"/>
            <a:ext cx="664270" cy="662970"/>
          </a:xfrm>
          <a:prstGeom prst="ellipse">
            <a:avLst/>
          </a:prstGeom>
          <a:solidFill>
            <a:srgbClr val="B51B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35258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TextBox 21"/>
          <p:cNvSpPr txBox="1">
            <a:spLocks noChangeArrowheads="1"/>
          </p:cNvSpPr>
          <p:nvPr/>
        </p:nvSpPr>
        <p:spPr bwMode="auto">
          <a:xfrm>
            <a:off x="1415479" y="4449157"/>
            <a:ext cx="3847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3600" b="1">
                <a:solidFill>
                  <a:srgbClr val="F8F8F8"/>
                </a:solidFill>
                <a:latin typeface="微软雅黑" panose="020B0503020204020204" pitchFamily="34" charset="-122"/>
              </a:rPr>
              <a:t>3</a:t>
            </a:r>
            <a:endParaRPr lang="zh-CN" altLang="en-US" sz="3600" b="1">
              <a:solidFill>
                <a:srgbClr val="F8F8F8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29" name="直接连接符 4"/>
          <p:cNvCxnSpPr>
            <a:cxnSpLocks noChangeShapeType="1"/>
          </p:cNvCxnSpPr>
          <p:nvPr/>
        </p:nvCxnSpPr>
        <p:spPr bwMode="auto">
          <a:xfrm>
            <a:off x="2170113" y="2924944"/>
            <a:ext cx="9193212" cy="0"/>
          </a:xfrm>
          <a:prstGeom prst="line">
            <a:avLst/>
          </a:prstGeom>
          <a:noFill/>
          <a:ln w="9525">
            <a:solidFill>
              <a:srgbClr val="B51B25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直接连接符 22"/>
          <p:cNvCxnSpPr>
            <a:cxnSpLocks noChangeShapeType="1"/>
          </p:cNvCxnSpPr>
          <p:nvPr/>
        </p:nvCxnSpPr>
        <p:spPr bwMode="auto">
          <a:xfrm>
            <a:off x="2197597" y="4077072"/>
            <a:ext cx="9193212" cy="0"/>
          </a:xfrm>
          <a:prstGeom prst="line">
            <a:avLst/>
          </a:prstGeom>
          <a:noFill/>
          <a:ln w="9525">
            <a:solidFill>
              <a:srgbClr val="B51B25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直接连接符 22"/>
          <p:cNvCxnSpPr>
            <a:cxnSpLocks noChangeShapeType="1"/>
          </p:cNvCxnSpPr>
          <p:nvPr/>
        </p:nvCxnSpPr>
        <p:spPr bwMode="auto">
          <a:xfrm>
            <a:off x="2274888" y="5095860"/>
            <a:ext cx="9193212" cy="0"/>
          </a:xfrm>
          <a:prstGeom prst="line">
            <a:avLst/>
          </a:prstGeom>
          <a:noFill/>
          <a:ln w="9525">
            <a:solidFill>
              <a:srgbClr val="B51B25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矩形 17"/>
          <p:cNvSpPr>
            <a:spLocks noChangeArrowheads="1"/>
          </p:cNvSpPr>
          <p:nvPr/>
        </p:nvSpPr>
        <p:spPr bwMode="auto">
          <a:xfrm>
            <a:off x="2170113" y="5260380"/>
            <a:ext cx="92979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>
                <a:solidFill>
                  <a:srgbClr val="535258"/>
                </a:solidFill>
                <a:latin typeface="微软雅黑" panose="020B0503020204020204" pitchFamily="34" charset="-122"/>
              </a:rPr>
              <a:t>深入推进政府预决算公开，倒逼沉淀资金盘活，提高资金使用效率，每一笔钱都要花在明处、用出实效。</a:t>
            </a:r>
          </a:p>
        </p:txBody>
      </p:sp>
      <p:sp>
        <p:nvSpPr>
          <p:cNvPr id="33" name="椭圆 20"/>
          <p:cNvSpPr>
            <a:spLocks noChangeArrowheads="1"/>
          </p:cNvSpPr>
          <p:nvPr/>
        </p:nvSpPr>
        <p:spPr bwMode="auto">
          <a:xfrm>
            <a:off x="1327274" y="5379571"/>
            <a:ext cx="664270" cy="662970"/>
          </a:xfrm>
          <a:prstGeom prst="ellipse">
            <a:avLst/>
          </a:prstGeom>
          <a:solidFill>
            <a:srgbClr val="B51B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35258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TextBox 21"/>
          <p:cNvSpPr txBox="1">
            <a:spLocks noChangeArrowheads="1"/>
          </p:cNvSpPr>
          <p:nvPr/>
        </p:nvSpPr>
        <p:spPr bwMode="auto">
          <a:xfrm>
            <a:off x="1415479" y="5405729"/>
            <a:ext cx="3847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3600" b="1">
                <a:solidFill>
                  <a:srgbClr val="F8F8F8"/>
                </a:solidFill>
                <a:latin typeface="微软雅黑" panose="020B0503020204020204" pitchFamily="34" charset="-122"/>
              </a:rPr>
              <a:t>4</a:t>
            </a:r>
            <a:endParaRPr lang="zh-CN" altLang="en-US" sz="3600" b="1">
              <a:solidFill>
                <a:srgbClr val="F8F8F8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141773" y="1372705"/>
            <a:ext cx="8805886" cy="672693"/>
            <a:chOff x="1548255" y="1399717"/>
            <a:chExt cx="8805886" cy="672693"/>
          </a:xfrm>
        </p:grpSpPr>
        <p:sp>
          <p:nvSpPr>
            <p:cNvPr id="38" name="圆角矩形 37"/>
            <p:cNvSpPr/>
            <p:nvPr/>
          </p:nvSpPr>
          <p:spPr>
            <a:xfrm>
              <a:off x="1548255" y="1399717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E699"/>
                </a:solidFill>
              </a:endParaRPr>
            </a:p>
          </p:txBody>
        </p:sp>
        <p:sp>
          <p:nvSpPr>
            <p:cNvPr id="39" name="TextBox 64"/>
            <p:cNvSpPr txBox="1"/>
            <p:nvPr/>
          </p:nvSpPr>
          <p:spPr>
            <a:xfrm>
              <a:off x="2513306" y="1529003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/>
                <a:t>（二）继续推进财税体制改革</a:t>
              </a:r>
              <a:endParaRPr lang="zh-CN" altLang="en-US" sz="2400" dirty="0"/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5235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2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4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2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6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72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76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8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 autoUpdateAnimBg="0"/>
          <p:bldP spid="21" grpId="0" autoUpdateAnimBg="0"/>
          <p:bldP spid="22" grpId="0" autoUpdateAnimBg="0"/>
          <p:bldP spid="23" grpId="0" autoUpdateAnimBg="0"/>
          <p:bldP spid="24" grpId="0" autoUpdateAnimBg="0"/>
          <p:bldP spid="25" grpId="0" animBg="1" autoUpdateAnimBg="0"/>
          <p:bldP spid="26" grpId="0" autoUpdateAnimBg="0"/>
          <p:bldP spid="27" grpId="0" animBg="1" autoUpdateAnimBg="0"/>
          <p:bldP spid="28" grpId="0" autoUpdateAnimBg="0"/>
          <p:bldP spid="32" grpId="0" autoUpdateAnimBg="0"/>
          <p:bldP spid="33" grpId="0" animBg="1" autoUpdateAnimBg="0"/>
          <p:bldP spid="34" grpId="0" autoUpdateAnimBg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2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0" y="0"/>
                                        </p:animMotion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4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2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6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72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76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8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 autoUpdateAnimBg="0"/>
          <p:bldP spid="21" grpId="0" autoUpdateAnimBg="0"/>
          <p:bldP spid="22" grpId="0" autoUpdateAnimBg="0"/>
          <p:bldP spid="23" grpId="0" autoUpdateAnimBg="0"/>
          <p:bldP spid="24" grpId="0" autoUpdateAnimBg="0"/>
          <p:bldP spid="25" grpId="0" animBg="1" autoUpdateAnimBg="0"/>
          <p:bldP spid="26" grpId="0" autoUpdateAnimBg="0"/>
          <p:bldP spid="27" grpId="0" animBg="1" autoUpdateAnimBg="0"/>
          <p:bldP spid="28" grpId="0" autoUpdateAnimBg="0"/>
          <p:bldP spid="32" grpId="0" autoUpdateAnimBg="0"/>
          <p:bldP spid="33" grpId="0" animBg="1" autoUpdateAnimBg="0"/>
          <p:bldP spid="34" grpId="0" autoUpdateAnimBg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（二）深化重要领域和关键环节改革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412776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19789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（三）抓好金融体制改革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10" name="TextBox 64"/>
          <p:cNvSpPr txBox="1"/>
          <p:nvPr/>
        </p:nvSpPr>
        <p:spPr>
          <a:xfrm>
            <a:off x="1926060" y="2192482"/>
            <a:ext cx="85629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促进金融机构突出主业、下沉重心，增强服务实体经济能力，防止脱实向虚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3" name="TextBox 64"/>
          <p:cNvSpPr txBox="1"/>
          <p:nvPr/>
        </p:nvSpPr>
        <p:spPr>
          <a:xfrm>
            <a:off x="1926060" y="2545159"/>
            <a:ext cx="828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鼓励大中型商业银行设立普惠金融事业部，国有大型银行要率先做到，实行差别化考核评价办法和支持政策，有效缓解中小微企业融资难、融资贵问题。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6" name="TextBox 64"/>
          <p:cNvSpPr txBox="1"/>
          <p:nvPr/>
        </p:nvSpPr>
        <p:spPr>
          <a:xfrm>
            <a:off x="1926060" y="3121223"/>
            <a:ext cx="85629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发挥好政策性开发性金融作用，强化农村信用社服务“三农”功能。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9" name="TextBox 64"/>
          <p:cNvSpPr txBox="1"/>
          <p:nvPr/>
        </p:nvSpPr>
        <p:spPr>
          <a:xfrm>
            <a:off x="1926060" y="3481263"/>
            <a:ext cx="810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深化多层次资本市场改革，完善主板市场基础性制度，积极发展</a:t>
            </a:r>
            <a:r>
              <a:rPr lang="zh-CN" altLang="en-US" sz="1400" u="sng" dirty="0"/>
              <a:t>创业板</a:t>
            </a:r>
            <a:r>
              <a:rPr lang="zh-CN" altLang="en-US" sz="1400" dirty="0"/>
              <a:t>、新三板，规范发展区域性股权市场。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2" name="TextBox 64"/>
          <p:cNvSpPr txBox="1"/>
          <p:nvPr/>
        </p:nvSpPr>
        <p:spPr>
          <a:xfrm>
            <a:off x="1926060" y="4057327"/>
            <a:ext cx="85629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拓宽保险资金支持实体经济渠道。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5" name="TextBox 64"/>
          <p:cNvSpPr txBox="1"/>
          <p:nvPr/>
        </p:nvSpPr>
        <p:spPr>
          <a:xfrm>
            <a:off x="1926060" y="4417367"/>
            <a:ext cx="8101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大力发展绿色金融。</a:t>
            </a:r>
            <a:endParaRPr lang="zh-CN" altLang="en-US" sz="1400" dirty="0"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9282" y="4777407"/>
            <a:ext cx="9549286" cy="866775"/>
            <a:chOff x="1659282" y="4777407"/>
            <a:chExt cx="9549286" cy="866775"/>
          </a:xfrm>
        </p:grpSpPr>
        <p:sp>
          <p:nvSpPr>
            <p:cNvPr id="26" name="矩形 7"/>
            <p:cNvSpPr>
              <a:spLocks noChangeArrowheads="1"/>
            </p:cNvSpPr>
            <p:nvPr/>
          </p:nvSpPr>
          <p:spPr bwMode="auto">
            <a:xfrm>
              <a:off x="1659282" y="4777407"/>
              <a:ext cx="9549285" cy="866775"/>
            </a:xfrm>
            <a:prstGeom prst="rect">
              <a:avLst/>
            </a:prstGeom>
            <a:solidFill>
              <a:srgbClr val="F8F8F8"/>
            </a:solidFill>
            <a:ln w="9525">
              <a:solidFill>
                <a:srgbClr val="B9B9BD"/>
              </a:solidFill>
              <a:bevel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7" name="TextBox 64"/>
            <p:cNvSpPr txBox="1"/>
            <p:nvPr/>
          </p:nvSpPr>
          <p:spPr>
            <a:xfrm>
              <a:off x="1803500" y="4882514"/>
              <a:ext cx="94050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sz="1200" dirty="0"/>
                <a:t>当前系统性风险总体可控，但对不良资产、债券违约、</a:t>
              </a:r>
              <a:r>
                <a:rPr lang="zh-CN" altLang="en-US" sz="1200" u="sng" dirty="0"/>
                <a:t>影子银行</a:t>
              </a:r>
              <a:r>
                <a:rPr lang="zh-CN" altLang="en-US" sz="1200" dirty="0"/>
                <a:t>、互联网金融等累积风险要高度警惕。稳妥推进金融监管体制改革，有序化解处置突出风险点，整顿规范金融秩序，筑牢金融风险“防火墙”。我国经济基本面好，商业银行资本充足率、拨备覆盖率比较高，可动用的工具和手段多。对守住不发生系统性金融风险的底线，我们有信心和底气、有能力和办法。</a:t>
              </a:r>
              <a:endParaRPr lang="zh-CN" altLang="en-US" sz="1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835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6" grpId="0"/>
          <p:bldP spid="19" grpId="0"/>
          <p:bldP spid="22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6" grpId="0"/>
          <p:bldP spid="19" grpId="0"/>
          <p:bldP spid="22" grpId="0"/>
          <p:bldP spid="25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（二）深化重要领域和关键环节改革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412776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19789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（四）加快推进国企国资改革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28" name="Oval 10"/>
          <p:cNvSpPr>
            <a:spLocks noChangeArrowheads="1"/>
          </p:cNvSpPr>
          <p:nvPr/>
        </p:nvSpPr>
        <p:spPr bwMode="auto">
          <a:xfrm>
            <a:off x="1903388" y="2196054"/>
            <a:ext cx="444500" cy="444500"/>
          </a:xfrm>
          <a:prstGeom prst="ellipse">
            <a:avLst/>
          </a:prstGeom>
          <a:solidFill>
            <a:srgbClr val="B51B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18"/>
          <p:cNvSpPr>
            <a:spLocks noChangeArrowheads="1"/>
          </p:cNvSpPr>
          <p:nvPr/>
        </p:nvSpPr>
        <p:spPr bwMode="auto">
          <a:xfrm>
            <a:off x="2403450" y="2234154"/>
            <a:ext cx="84450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800">
                <a:solidFill>
                  <a:srgbClr val="535258"/>
                </a:solidFill>
                <a:latin typeface="微软雅黑" panose="020B0503020204020204" pitchFamily="34" charset="-122"/>
              </a:rPr>
              <a:t>要以提高核心竞争力和资源配置效率为目标，形成有效制衡的公司法人治理结构、灵活高效的市场化经营机制。</a:t>
            </a:r>
            <a:endParaRPr lang="en-US" altLang="zh-CN" sz="1800">
              <a:solidFill>
                <a:srgbClr val="535258"/>
              </a:solidFill>
              <a:latin typeface="微软雅黑" panose="020B0503020204020204" pitchFamily="34" charset="-122"/>
            </a:endParaRPr>
          </a:p>
        </p:txBody>
      </p:sp>
      <p:sp>
        <p:nvSpPr>
          <p:cNvPr id="30" name="Oval 10"/>
          <p:cNvSpPr>
            <a:spLocks noChangeArrowheads="1"/>
          </p:cNvSpPr>
          <p:nvPr/>
        </p:nvSpPr>
        <p:spPr bwMode="auto">
          <a:xfrm>
            <a:off x="1903388" y="2924944"/>
            <a:ext cx="444500" cy="446087"/>
          </a:xfrm>
          <a:prstGeom prst="ellipse">
            <a:avLst/>
          </a:prstGeom>
          <a:solidFill>
            <a:srgbClr val="B51B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20"/>
          <p:cNvSpPr>
            <a:spLocks noChangeArrowheads="1"/>
          </p:cNvSpPr>
          <p:nvPr/>
        </p:nvSpPr>
        <p:spPr bwMode="auto">
          <a:xfrm>
            <a:off x="2403451" y="2932276"/>
            <a:ext cx="84450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800">
                <a:solidFill>
                  <a:srgbClr val="535258"/>
                </a:solidFill>
                <a:latin typeface="微软雅黑" panose="020B0503020204020204" pitchFamily="34" charset="-122"/>
              </a:rPr>
              <a:t>今年要基本完成公司制改革。</a:t>
            </a:r>
          </a:p>
        </p:txBody>
      </p:sp>
      <p:sp>
        <p:nvSpPr>
          <p:cNvPr id="32" name="Oval 10"/>
          <p:cNvSpPr>
            <a:spLocks noChangeArrowheads="1"/>
          </p:cNvSpPr>
          <p:nvPr/>
        </p:nvSpPr>
        <p:spPr bwMode="auto">
          <a:xfrm>
            <a:off x="1903388" y="3475990"/>
            <a:ext cx="444500" cy="444500"/>
          </a:xfrm>
          <a:prstGeom prst="ellipse">
            <a:avLst/>
          </a:prstGeom>
          <a:solidFill>
            <a:srgbClr val="B51B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22"/>
          <p:cNvSpPr>
            <a:spLocks noChangeArrowheads="1"/>
          </p:cNvSpPr>
          <p:nvPr/>
        </p:nvSpPr>
        <p:spPr bwMode="auto">
          <a:xfrm>
            <a:off x="2403450" y="3356992"/>
            <a:ext cx="83010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800">
                <a:solidFill>
                  <a:srgbClr val="535258"/>
                </a:solidFill>
                <a:latin typeface="微软雅黑" panose="020B0503020204020204" pitchFamily="34" charset="-122"/>
              </a:rPr>
              <a:t>深化混合所有制改革，在电力、石油、天然气、铁路、民航、电信、军工等领域迈出实质性步伐。</a:t>
            </a:r>
            <a:endParaRPr lang="en-US" altLang="zh-CN" sz="1800">
              <a:solidFill>
                <a:srgbClr val="535258"/>
              </a:solidFill>
              <a:latin typeface="微软雅黑" panose="020B0503020204020204" pitchFamily="34" charset="-122"/>
            </a:endParaRPr>
          </a:p>
        </p:txBody>
      </p:sp>
      <p:sp>
        <p:nvSpPr>
          <p:cNvPr id="34" name="Oval 10"/>
          <p:cNvSpPr>
            <a:spLocks noChangeArrowheads="1"/>
          </p:cNvSpPr>
          <p:nvPr/>
        </p:nvSpPr>
        <p:spPr bwMode="auto">
          <a:xfrm>
            <a:off x="1903388" y="4020463"/>
            <a:ext cx="444500" cy="444500"/>
          </a:xfrm>
          <a:prstGeom prst="ellipse">
            <a:avLst/>
          </a:prstGeom>
          <a:solidFill>
            <a:srgbClr val="B51B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24"/>
          <p:cNvSpPr>
            <a:spLocks noChangeArrowheads="1"/>
          </p:cNvSpPr>
          <p:nvPr/>
        </p:nvSpPr>
        <p:spPr bwMode="auto">
          <a:xfrm>
            <a:off x="2403450" y="4058563"/>
            <a:ext cx="84450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800">
                <a:solidFill>
                  <a:srgbClr val="535258"/>
                </a:solidFill>
                <a:latin typeface="微软雅黑" panose="020B0503020204020204" pitchFamily="34" charset="-122"/>
              </a:rPr>
              <a:t>抓好电力和石油天然气体制改革，开放竞争性业务。持续推进国有企业瘦身健体、提质增效，抓紧剥离办社会职能，解决历史遗留问题。</a:t>
            </a:r>
          </a:p>
        </p:txBody>
      </p:sp>
      <p:sp>
        <p:nvSpPr>
          <p:cNvPr id="38" name="Oval 10"/>
          <p:cNvSpPr>
            <a:spLocks noChangeArrowheads="1"/>
          </p:cNvSpPr>
          <p:nvPr/>
        </p:nvSpPr>
        <p:spPr bwMode="auto">
          <a:xfrm>
            <a:off x="1903388" y="4728091"/>
            <a:ext cx="444500" cy="444500"/>
          </a:xfrm>
          <a:prstGeom prst="ellipse">
            <a:avLst/>
          </a:prstGeom>
          <a:solidFill>
            <a:srgbClr val="B51B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26"/>
          <p:cNvSpPr>
            <a:spLocks noChangeArrowheads="1"/>
          </p:cNvSpPr>
          <p:nvPr/>
        </p:nvSpPr>
        <p:spPr bwMode="auto">
          <a:xfrm>
            <a:off x="2403451" y="4772541"/>
            <a:ext cx="45704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800">
                <a:solidFill>
                  <a:srgbClr val="535258"/>
                </a:solidFill>
                <a:latin typeface="微软雅黑" panose="020B0503020204020204" pitchFamily="34" charset="-122"/>
              </a:rPr>
              <a:t>推进国有资本投资、运营公司改革试点。</a:t>
            </a:r>
          </a:p>
        </p:txBody>
      </p:sp>
      <p:sp>
        <p:nvSpPr>
          <p:cNvPr id="40" name="Oval 10"/>
          <p:cNvSpPr>
            <a:spLocks noChangeArrowheads="1"/>
          </p:cNvSpPr>
          <p:nvPr/>
        </p:nvSpPr>
        <p:spPr bwMode="auto">
          <a:xfrm>
            <a:off x="1903388" y="5232147"/>
            <a:ext cx="444500" cy="444500"/>
          </a:xfrm>
          <a:prstGeom prst="ellipse">
            <a:avLst/>
          </a:prstGeom>
          <a:solidFill>
            <a:srgbClr val="B51B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26"/>
          <p:cNvSpPr>
            <a:spLocks noChangeArrowheads="1"/>
          </p:cNvSpPr>
          <p:nvPr/>
        </p:nvSpPr>
        <p:spPr bwMode="auto">
          <a:xfrm>
            <a:off x="2403450" y="5276597"/>
            <a:ext cx="88771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800">
                <a:solidFill>
                  <a:srgbClr val="535258"/>
                </a:solidFill>
                <a:latin typeface="微软雅黑" panose="020B0503020204020204" pitchFamily="34" charset="-122"/>
              </a:rPr>
              <a:t>改善和加强国有资产监管，确保资产保值增值，把人民的共同财富切实守护好、发展好。</a:t>
            </a:r>
          </a:p>
        </p:txBody>
      </p:sp>
    </p:spTree>
    <p:extLst>
      <p:ext uri="{BB962C8B-B14F-4D97-AF65-F5344CB8AC3E}">
        <p14:creationId xmlns:p14="http://schemas.microsoft.com/office/powerpoint/2010/main" val="298868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04167E-6 3.7037E-6 L -0.27787 0.2331 " pathEditMode="relative" rAng="0" ptsTypes="AA">
                                          <p:cBhvr>
                                            <p:cTn id="13" dur="500" spd="-999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13893" y="1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04167E-6 3.7037E-6 L -0.27787 0.10393 " pathEditMode="relative" rAng="0" ptsTypes="AA">
                                          <p:cBhvr>
                                            <p:cTn id="17" dur="500" spd="-999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13893" y="5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04167E-6 -1.85185E-6 L -0.27787 -0.03426 " pathEditMode="relative" rAng="0" ptsTypes="AA">
                                          <p:cBhvr>
                                            <p:cTn id="21" dur="500" spd="-999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13893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35" presetClass="path" presetSubtype="0" accel="50000" decel="5000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1.04167E-6 1.11022E-16 L -0.27787 -0.16412 " pathEditMode="relative" rAng="0" ptsTypes="AA">
                                          <p:cBhvr>
                                            <p:cTn id="25" dur="500" spd="-999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13893" y="-821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35" presetClass="path" presetSubtype="0" accel="50000" decel="5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1.04167E-6 7.40741E-7 L -0.27787 -0.30023 " pathEditMode="relative" rAng="0" ptsTypes="AA">
                                          <p:cBhvr>
                                            <p:cTn id="29" dur="500" spd="-999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13893" y="-150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35" presetClass="path" presetSubtype="0" accel="50000" decel="5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1.04167E-6 -3.7037E-7 L -0.27787 -0.30023 " pathEditMode="relative" rAng="0" ptsTypes="AA">
                                          <p:cBhvr>
                                            <p:cTn id="33" dur="500" spd="-999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13893" y="-1502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 autoUpdateAnimBg="0"/>
          <p:bldP spid="28" grpId="1" animBg="1" autoUpdateAnimBg="0"/>
          <p:bldP spid="29" grpId="0" autoUpdateAnimBg="0"/>
          <p:bldP spid="30" grpId="0" animBg="1" autoUpdateAnimBg="0"/>
          <p:bldP spid="30" grpId="1" animBg="1" autoUpdateAnimBg="0"/>
          <p:bldP spid="31" grpId="0" autoUpdateAnimBg="0"/>
          <p:bldP spid="32" grpId="0" animBg="1" autoUpdateAnimBg="0"/>
          <p:bldP spid="32" grpId="1" animBg="1" autoUpdateAnimBg="0"/>
          <p:bldP spid="33" grpId="0" autoUpdateAnimBg="0"/>
          <p:bldP spid="34" grpId="0" animBg="1" autoUpdateAnimBg="0"/>
          <p:bldP spid="34" grpId="1" animBg="1" autoUpdateAnimBg="0"/>
          <p:bldP spid="37" grpId="0" autoUpdateAnimBg="0"/>
          <p:bldP spid="38" grpId="0" animBg="1" autoUpdateAnimBg="0"/>
          <p:bldP spid="38" grpId="1" animBg="1" autoUpdateAnimBg="0"/>
          <p:bldP spid="39" grpId="0" autoUpdateAnimBg="0"/>
          <p:bldP spid="40" grpId="0" animBg="1" autoUpdateAnimBg="0"/>
          <p:bldP spid="40" grpId="1" animBg="1" autoUpdateAnimBg="0"/>
          <p:bldP spid="41" grpId="0" autoUpdateAnimBg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04167E-6 3.7037E-6 L -0.27787 0.2331 " pathEditMode="relative" rAng="0" ptsTypes="AA">
                                          <p:cBhvr>
                                            <p:cTn id="13" dur="500" spd="-999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13893" y="1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35" presetClass="path" presetSubtype="0" accel="50000" decel="5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04167E-6 3.7037E-6 L -0.27787 0.10393 " pathEditMode="relative" rAng="0" ptsTypes="AA">
                                          <p:cBhvr>
                                            <p:cTn id="17" dur="500" spd="-999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13893" y="5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50000" decel="5000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04167E-6 -1.85185E-6 L -0.27787 -0.03426 " pathEditMode="relative" rAng="0" ptsTypes="AA">
                                          <p:cBhvr>
                                            <p:cTn id="21" dur="500" spd="-999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13893" y="-1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35" presetClass="path" presetSubtype="0" accel="50000" decel="5000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1.04167E-6 1.11022E-16 L -0.27787 -0.16412 " pathEditMode="relative" rAng="0" ptsTypes="AA">
                                          <p:cBhvr>
                                            <p:cTn id="25" dur="500" spd="-999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13893" y="-821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35" presetClass="path" presetSubtype="0" accel="50000" decel="5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1.04167E-6 7.40741E-7 L -0.27787 -0.30023 " pathEditMode="relative" rAng="0" ptsTypes="AA">
                                          <p:cBhvr>
                                            <p:cTn id="29" dur="500" spd="-999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13893" y="-150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35" presetClass="path" presetSubtype="0" accel="50000" decel="5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1.04167E-6 -3.7037E-7 L -0.27787 -0.30023 " pathEditMode="relative" rAng="0" ptsTypes="AA">
                                          <p:cBhvr>
                                            <p:cTn id="33" dur="500" spd="-999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13893" y="-1502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 autoUpdateAnimBg="0"/>
          <p:bldP spid="28" grpId="1" animBg="1" autoUpdateAnimBg="0"/>
          <p:bldP spid="29" grpId="0" autoUpdateAnimBg="0"/>
          <p:bldP spid="30" grpId="0" animBg="1" autoUpdateAnimBg="0"/>
          <p:bldP spid="30" grpId="1" animBg="1" autoUpdateAnimBg="0"/>
          <p:bldP spid="31" grpId="0" autoUpdateAnimBg="0"/>
          <p:bldP spid="32" grpId="0" animBg="1" autoUpdateAnimBg="0"/>
          <p:bldP spid="32" grpId="1" animBg="1" autoUpdateAnimBg="0"/>
          <p:bldP spid="33" grpId="0" autoUpdateAnimBg="0"/>
          <p:bldP spid="34" grpId="0" animBg="1" autoUpdateAnimBg="0"/>
          <p:bldP spid="34" grpId="1" animBg="1" autoUpdateAnimBg="0"/>
          <p:bldP spid="37" grpId="0" autoUpdateAnimBg="0"/>
          <p:bldP spid="38" grpId="0" animBg="1" autoUpdateAnimBg="0"/>
          <p:bldP spid="38" grpId="1" animBg="1" autoUpdateAnimBg="0"/>
          <p:bldP spid="39" grpId="0" autoUpdateAnimBg="0"/>
          <p:bldP spid="40" grpId="0" animBg="1" autoUpdateAnimBg="0"/>
          <p:bldP spid="40" grpId="1" animBg="1" autoUpdateAnimBg="0"/>
          <p:bldP spid="41" grpId="0" autoUpdateAnimBg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（二）深化重要领域和关键环节改革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196752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19789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（五）更好激发非公有制经济活力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9" name="六边形 122"/>
          <p:cNvSpPr>
            <a:spLocks noChangeArrowheads="1"/>
          </p:cNvSpPr>
          <p:nvPr/>
        </p:nvSpPr>
        <p:spPr bwMode="auto">
          <a:xfrm>
            <a:off x="1559496" y="2132856"/>
            <a:ext cx="9390319" cy="3598731"/>
          </a:xfrm>
          <a:prstGeom prst="hexagon">
            <a:avLst>
              <a:gd name="adj" fmla="val 24982"/>
              <a:gd name="vf" fmla="val 115470"/>
            </a:avLst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fontAlgn="ctr">
              <a:buClr>
                <a:srgbClr val="FF0000"/>
              </a:buClr>
              <a:buSzPct val="70000"/>
              <a:buFont typeface="Wingdings" pitchFamily="2" charset="2"/>
              <a:buChar char="u"/>
            </a:pPr>
            <a:endParaRPr lang="zh-CN" altLang="en-US" sz="1600" b="1" i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3" name="TextBox 64"/>
          <p:cNvSpPr txBox="1"/>
          <p:nvPr/>
        </p:nvSpPr>
        <p:spPr>
          <a:xfrm>
            <a:off x="2399028" y="2629284"/>
            <a:ext cx="8271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FFE699"/>
                </a:solidFill>
              </a:rPr>
              <a:t>深入落实支持非公有制经济发展的政策措施。</a:t>
            </a:r>
            <a:endParaRPr lang="zh-CN" altLang="en-US" sz="1600" dirty="0">
              <a:solidFill>
                <a:srgbClr val="FFE699"/>
              </a:solidFill>
              <a:latin typeface="+mj-ea"/>
              <a:ea typeface="+mj-ea"/>
            </a:endParaRPr>
          </a:p>
        </p:txBody>
      </p:sp>
      <p:sp>
        <p:nvSpPr>
          <p:cNvPr id="16" name="TextBox 64"/>
          <p:cNvSpPr txBox="1"/>
          <p:nvPr/>
        </p:nvSpPr>
        <p:spPr>
          <a:xfrm>
            <a:off x="2399028" y="4065996"/>
            <a:ext cx="8271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FFE699"/>
                </a:solidFill>
              </a:rPr>
              <a:t>凡向外资开放的行业和领域，都要向民间资本开放</a:t>
            </a:r>
            <a:endParaRPr lang="zh-CN" altLang="en-US" sz="1600" dirty="0">
              <a:solidFill>
                <a:srgbClr val="FFE699"/>
              </a:solidFill>
              <a:latin typeface="+mj-ea"/>
              <a:ea typeface="+mj-ea"/>
            </a:endParaRPr>
          </a:p>
        </p:txBody>
      </p:sp>
      <p:sp>
        <p:nvSpPr>
          <p:cNvPr id="19" name="TextBox 64"/>
          <p:cNvSpPr txBox="1"/>
          <p:nvPr/>
        </p:nvSpPr>
        <p:spPr>
          <a:xfrm>
            <a:off x="2399028" y="3108188"/>
            <a:ext cx="8271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FFE699"/>
                </a:solidFill>
              </a:rPr>
              <a:t>鼓励非公有制企业参与</a:t>
            </a:r>
            <a:r>
              <a:rPr lang="zh-CN" altLang="en-US" sz="1600" u="sng" dirty="0">
                <a:solidFill>
                  <a:srgbClr val="FFE699"/>
                </a:solidFill>
              </a:rPr>
              <a:t>国有企业改革</a:t>
            </a:r>
            <a:r>
              <a:rPr lang="zh-CN" altLang="en-US" sz="1600" dirty="0">
                <a:solidFill>
                  <a:srgbClr val="FFE699"/>
                </a:solidFill>
              </a:rPr>
              <a:t>。</a:t>
            </a:r>
            <a:endParaRPr lang="zh-CN" altLang="en-US" sz="1600" dirty="0">
              <a:solidFill>
                <a:srgbClr val="FFE699"/>
              </a:solidFill>
              <a:latin typeface="+mj-ea"/>
              <a:ea typeface="+mj-ea"/>
            </a:endParaRPr>
          </a:p>
        </p:txBody>
      </p:sp>
      <p:sp>
        <p:nvSpPr>
          <p:cNvPr id="22" name="TextBox 64"/>
          <p:cNvSpPr txBox="1"/>
          <p:nvPr/>
        </p:nvSpPr>
        <p:spPr>
          <a:xfrm>
            <a:off x="2399028" y="3587092"/>
            <a:ext cx="8271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FFE699"/>
                </a:solidFill>
              </a:rPr>
              <a:t>坚持权利平等、机会平等、规则平等，进一步放宽非公有制经济市场准入。</a:t>
            </a:r>
            <a:endParaRPr lang="zh-CN" altLang="en-US" sz="1600" dirty="0">
              <a:solidFill>
                <a:srgbClr val="FFE699"/>
              </a:solidFill>
              <a:latin typeface="+mj-ea"/>
              <a:ea typeface="+mj-ea"/>
            </a:endParaRPr>
          </a:p>
        </p:txBody>
      </p:sp>
      <p:sp>
        <p:nvSpPr>
          <p:cNvPr id="25" name="TextBox 64"/>
          <p:cNvSpPr txBox="1"/>
          <p:nvPr/>
        </p:nvSpPr>
        <p:spPr>
          <a:xfrm>
            <a:off x="2399028" y="4610484"/>
            <a:ext cx="8271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FFE699"/>
                </a:solidFill>
              </a:rPr>
              <a:t>凡影响市场公平竞争的不合理行为，都要坚决制止。</a:t>
            </a:r>
            <a:endParaRPr lang="zh-CN" altLang="en-US" sz="1600" dirty="0">
              <a:solidFill>
                <a:srgbClr val="FFE699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87788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3" grpId="0"/>
          <p:bldP spid="16" grpId="0"/>
          <p:bldP spid="19" grpId="0"/>
          <p:bldP spid="22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3" grpId="0"/>
          <p:bldP spid="16" grpId="0"/>
          <p:bldP spid="19" grpId="0"/>
          <p:bldP spid="22" grpId="0"/>
          <p:bldP spid="25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（二）深化重要领域和关键环节改革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412776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19789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（六）加强产权保护制度建设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cxnSp>
        <p:nvCxnSpPr>
          <p:cNvPr id="8" name="直接连接符 23"/>
          <p:cNvCxnSpPr>
            <a:cxnSpLocks noChangeShapeType="1"/>
          </p:cNvCxnSpPr>
          <p:nvPr/>
        </p:nvCxnSpPr>
        <p:spPr bwMode="auto">
          <a:xfrm>
            <a:off x="1643063" y="3212976"/>
            <a:ext cx="0" cy="900113"/>
          </a:xfrm>
          <a:prstGeom prst="line">
            <a:avLst/>
          </a:prstGeom>
          <a:noFill/>
          <a:ln w="12700">
            <a:solidFill>
              <a:srgbClr val="53525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矩形 24"/>
          <p:cNvSpPr>
            <a:spLocks noChangeArrowheads="1"/>
          </p:cNvSpPr>
          <p:nvPr/>
        </p:nvSpPr>
        <p:spPr bwMode="auto">
          <a:xfrm>
            <a:off x="2142553" y="2754924"/>
            <a:ext cx="86090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>
                <a:solidFill>
                  <a:srgbClr val="535258"/>
                </a:solidFill>
                <a:latin typeface="微软雅黑" panose="020B0503020204020204" pitchFamily="34" charset="-122"/>
              </a:rPr>
              <a:t>保护产权就是保护劳动、保护发明创造、保护和发展生产力。</a:t>
            </a:r>
          </a:p>
        </p:txBody>
      </p:sp>
      <p:sp>
        <p:nvSpPr>
          <p:cNvPr id="10" name="矩形 34"/>
          <p:cNvSpPr>
            <a:spLocks noChangeArrowheads="1"/>
          </p:cNvSpPr>
          <p:nvPr/>
        </p:nvSpPr>
        <p:spPr bwMode="auto">
          <a:xfrm>
            <a:off x="2155429" y="3645024"/>
            <a:ext cx="860901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>
                <a:solidFill>
                  <a:srgbClr val="535258"/>
                </a:solidFill>
                <a:latin typeface="微软雅黑" panose="020B0503020204020204" pitchFamily="34" charset="-122"/>
              </a:rPr>
              <a:t>要加快完善产权保护制度，依法保障各种所有制经济组织和公民财产权，激励人们创业创新创富，激发和保护企业家精神，使企业家安心经营、放心投资。</a:t>
            </a:r>
          </a:p>
        </p:txBody>
      </p:sp>
      <p:sp>
        <p:nvSpPr>
          <p:cNvPr id="11" name="矩形 35"/>
          <p:cNvSpPr>
            <a:spLocks noChangeArrowheads="1"/>
          </p:cNvSpPr>
          <p:nvPr/>
        </p:nvSpPr>
        <p:spPr bwMode="auto">
          <a:xfrm>
            <a:off x="2096377" y="5193134"/>
            <a:ext cx="86090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>
                <a:solidFill>
                  <a:srgbClr val="535258"/>
                </a:solidFill>
                <a:latin typeface="微软雅黑" panose="020B0503020204020204" pitchFamily="34" charset="-122"/>
              </a:rPr>
              <a:t>对于侵害企业产权的行为，必须严肃查处、有错必纠。</a:t>
            </a:r>
          </a:p>
        </p:txBody>
      </p:sp>
      <p:cxnSp>
        <p:nvCxnSpPr>
          <p:cNvPr id="12" name="直接连接符 36"/>
          <p:cNvCxnSpPr>
            <a:cxnSpLocks noChangeShapeType="1"/>
          </p:cNvCxnSpPr>
          <p:nvPr/>
        </p:nvCxnSpPr>
        <p:spPr bwMode="auto">
          <a:xfrm>
            <a:off x="1643063" y="4437112"/>
            <a:ext cx="0" cy="900112"/>
          </a:xfrm>
          <a:prstGeom prst="line">
            <a:avLst/>
          </a:prstGeom>
          <a:noFill/>
          <a:ln w="12700">
            <a:solidFill>
              <a:srgbClr val="53525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3" name="组合 25"/>
          <p:cNvGrpSpPr>
            <a:grpSpLocks/>
          </p:cNvGrpSpPr>
          <p:nvPr/>
        </p:nvGrpSpPr>
        <p:grpSpPr bwMode="auto">
          <a:xfrm>
            <a:off x="1309688" y="2643188"/>
            <a:ext cx="665162" cy="655637"/>
            <a:chOff x="0" y="0"/>
            <a:chExt cx="665567" cy="655093"/>
          </a:xfrm>
        </p:grpSpPr>
        <p:sp>
          <p:nvSpPr>
            <p:cNvPr id="14" name="圆角矩形 26"/>
            <p:cNvSpPr>
              <a:spLocks noChangeArrowheads="1"/>
            </p:cNvSpPr>
            <p:nvPr/>
          </p:nvSpPr>
          <p:spPr bwMode="auto">
            <a:xfrm>
              <a:off x="0" y="0"/>
              <a:ext cx="655093" cy="655093"/>
            </a:xfrm>
            <a:prstGeom prst="roundRect">
              <a:avLst>
                <a:gd name="adj" fmla="val 8046"/>
              </a:avLst>
            </a:prstGeom>
            <a:solidFill>
              <a:srgbClr val="B51B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35258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" name="TextBox 27"/>
            <p:cNvSpPr txBox="1">
              <a:spLocks noChangeArrowheads="1"/>
            </p:cNvSpPr>
            <p:nvPr/>
          </p:nvSpPr>
          <p:spPr bwMode="auto">
            <a:xfrm>
              <a:off x="0" y="35158"/>
              <a:ext cx="6655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28"/>
          <p:cNvGrpSpPr>
            <a:grpSpLocks/>
          </p:cNvGrpSpPr>
          <p:nvPr/>
        </p:nvGrpSpPr>
        <p:grpSpPr bwMode="auto">
          <a:xfrm>
            <a:off x="1309688" y="3825039"/>
            <a:ext cx="665162" cy="655637"/>
            <a:chOff x="0" y="0"/>
            <a:chExt cx="665567" cy="655093"/>
          </a:xfrm>
        </p:grpSpPr>
        <p:sp>
          <p:nvSpPr>
            <p:cNvPr id="17" name="圆角矩形 29"/>
            <p:cNvSpPr>
              <a:spLocks noChangeArrowheads="1"/>
            </p:cNvSpPr>
            <p:nvPr/>
          </p:nvSpPr>
          <p:spPr bwMode="auto">
            <a:xfrm>
              <a:off x="0" y="0"/>
              <a:ext cx="655093" cy="655093"/>
            </a:xfrm>
            <a:prstGeom prst="roundRect">
              <a:avLst>
                <a:gd name="adj" fmla="val 8046"/>
              </a:avLst>
            </a:prstGeom>
            <a:solidFill>
              <a:srgbClr val="B51B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35258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TextBox 30"/>
            <p:cNvSpPr txBox="1">
              <a:spLocks noChangeArrowheads="1"/>
            </p:cNvSpPr>
            <p:nvPr/>
          </p:nvSpPr>
          <p:spPr bwMode="auto">
            <a:xfrm>
              <a:off x="0" y="35158"/>
              <a:ext cx="6655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31"/>
          <p:cNvGrpSpPr>
            <a:grpSpLocks/>
          </p:cNvGrpSpPr>
          <p:nvPr/>
        </p:nvGrpSpPr>
        <p:grpSpPr bwMode="auto">
          <a:xfrm>
            <a:off x="1309688" y="5085184"/>
            <a:ext cx="665162" cy="655638"/>
            <a:chOff x="0" y="0"/>
            <a:chExt cx="665567" cy="655093"/>
          </a:xfrm>
        </p:grpSpPr>
        <p:sp>
          <p:nvSpPr>
            <p:cNvPr id="20" name="圆角矩形 32"/>
            <p:cNvSpPr>
              <a:spLocks noChangeArrowheads="1"/>
            </p:cNvSpPr>
            <p:nvPr/>
          </p:nvSpPr>
          <p:spPr bwMode="auto">
            <a:xfrm>
              <a:off x="0" y="0"/>
              <a:ext cx="655093" cy="655093"/>
            </a:xfrm>
            <a:prstGeom prst="roundRect">
              <a:avLst>
                <a:gd name="adj" fmla="val 8046"/>
              </a:avLst>
            </a:prstGeom>
            <a:solidFill>
              <a:srgbClr val="B51B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35258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" name="TextBox 33"/>
            <p:cNvSpPr txBox="1">
              <a:spLocks noChangeArrowheads="1"/>
            </p:cNvSpPr>
            <p:nvPr/>
          </p:nvSpPr>
          <p:spPr bwMode="auto">
            <a:xfrm>
              <a:off x="0" y="35158"/>
              <a:ext cx="6655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65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-4.07407E-6 L 4.58333E-6 -0.28032 " pathEditMode="relative" rAng="0" ptsTypes="AA">
                                          <p:cBhvr>
                                            <p:cTn id="28" dur="500" spd="-999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0" y="-1402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3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-3.7037E-7 L 4.58333E-6 -0.28032 " pathEditMode="relative" rAng="0" ptsTypes="AA">
                                          <p:cBhvr>
                                            <p:cTn id="41" dur="500" spd="-999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0" y="-1402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utoUpdateAnimBg="0"/>
          <p:bldP spid="10" grpId="0" autoUpdateAnimBg="0"/>
          <p:bldP spid="11" grpId="0" autoUpdateAnimBg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-4.07407E-6 L 4.58333E-6 -0.28032 " pathEditMode="relative" rAng="0" ptsTypes="AA">
                                          <p:cBhvr>
                                            <p:cTn id="28" dur="500" spd="-999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0" y="-1402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3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-3.7037E-7 L 4.58333E-6 -0.28032 " pathEditMode="relative" rAng="0" ptsTypes="AA">
                                          <p:cBhvr>
                                            <p:cTn id="41" dur="500" spd="-999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0" y="-1402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utoUpdateAnimBg="0"/>
          <p:bldP spid="10" grpId="0" autoUpdateAnimBg="0"/>
          <p:bldP spid="11" grpId="0" autoUpdateAnimBg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（二）深化重要领域和关键环节改革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90587" y="1412776"/>
            <a:ext cx="10536237" cy="672693"/>
            <a:chOff x="890587" y="1412776"/>
            <a:chExt cx="10536237" cy="672693"/>
          </a:xfrm>
        </p:grpSpPr>
        <p:sp>
          <p:nvSpPr>
            <p:cNvPr id="5" name="圆角矩形 4"/>
            <p:cNvSpPr/>
            <p:nvPr/>
          </p:nvSpPr>
          <p:spPr>
            <a:xfrm>
              <a:off x="890587" y="1412776"/>
              <a:ext cx="10536237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19789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/>
                <a:t>（七）大力推进社会体制改革</a:t>
              </a:r>
              <a:endParaRPr lang="zh-CN" altLang="en-US" sz="2400" dirty="0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8" name="Freeform 6"/>
          <p:cNvSpPr>
            <a:spLocks/>
          </p:cNvSpPr>
          <p:nvPr/>
        </p:nvSpPr>
        <p:spPr bwMode="auto">
          <a:xfrm rot="5400000">
            <a:off x="2082006" y="1966120"/>
            <a:ext cx="219075" cy="347662"/>
          </a:xfrm>
          <a:custGeom>
            <a:avLst/>
            <a:gdLst>
              <a:gd name="T0" fmla="*/ 132655223 w 330"/>
              <a:gd name="T1" fmla="*/ 127548977 h 542"/>
              <a:gd name="T2" fmla="*/ 77125022 w 330"/>
              <a:gd name="T3" fmla="*/ 170339627 h 542"/>
              <a:gd name="T4" fmla="*/ 25561405 w 330"/>
              <a:gd name="T5" fmla="*/ 210662004 h 542"/>
              <a:gd name="T6" fmla="*/ 440805 w 330"/>
              <a:gd name="T7" fmla="*/ 197083943 h 542"/>
              <a:gd name="T8" fmla="*/ 440805 w 330"/>
              <a:gd name="T9" fmla="*/ 111091479 h 542"/>
              <a:gd name="T10" fmla="*/ 440805 w 330"/>
              <a:gd name="T11" fmla="*/ 30858530 h 542"/>
              <a:gd name="T12" fmla="*/ 21594820 w 330"/>
              <a:gd name="T13" fmla="*/ 8640235 h 542"/>
              <a:gd name="T14" fmla="*/ 77125022 w 330"/>
              <a:gd name="T15" fmla="*/ 51430884 h 542"/>
              <a:gd name="T16" fmla="*/ 128688638 w 330"/>
              <a:gd name="T17" fmla="*/ 91753262 h 542"/>
              <a:gd name="T18" fmla="*/ 132655223 w 330"/>
              <a:gd name="T19" fmla="*/ 127548977 h 54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30" h="542">
                <a:moveTo>
                  <a:pt x="301" y="310"/>
                </a:moveTo>
                <a:lnTo>
                  <a:pt x="175" y="414"/>
                </a:lnTo>
                <a:cubicBezTo>
                  <a:pt x="136" y="447"/>
                  <a:pt x="97" y="479"/>
                  <a:pt x="58" y="512"/>
                </a:cubicBezTo>
                <a:cubicBezTo>
                  <a:pt x="23" y="542"/>
                  <a:pt x="4" y="531"/>
                  <a:pt x="1" y="479"/>
                </a:cubicBezTo>
                <a:lnTo>
                  <a:pt x="1" y="270"/>
                </a:lnTo>
                <a:cubicBezTo>
                  <a:pt x="1" y="205"/>
                  <a:pt x="1" y="140"/>
                  <a:pt x="1" y="75"/>
                </a:cubicBezTo>
                <a:cubicBezTo>
                  <a:pt x="0" y="18"/>
                  <a:pt x="16" y="0"/>
                  <a:pt x="49" y="21"/>
                </a:cubicBezTo>
                <a:lnTo>
                  <a:pt x="175" y="125"/>
                </a:lnTo>
                <a:cubicBezTo>
                  <a:pt x="214" y="158"/>
                  <a:pt x="253" y="190"/>
                  <a:pt x="292" y="223"/>
                </a:cubicBezTo>
                <a:cubicBezTo>
                  <a:pt x="327" y="251"/>
                  <a:pt x="330" y="280"/>
                  <a:pt x="301" y="3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890589" y="2286001"/>
            <a:ext cx="2278161" cy="3231232"/>
          </a:xfrm>
          <a:prstGeom prst="rect">
            <a:avLst/>
          </a:prstGeom>
          <a:solidFill>
            <a:srgbClr val="F8F8F8"/>
          </a:solidFill>
          <a:ln w="9525">
            <a:solidFill>
              <a:srgbClr val="B9B9BD"/>
            </a:solidFill>
            <a:bevel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 rot="5400000">
            <a:off x="4477058" y="1978995"/>
            <a:ext cx="219075" cy="347663"/>
          </a:xfrm>
          <a:custGeom>
            <a:avLst/>
            <a:gdLst>
              <a:gd name="T0" fmla="*/ 132655223 w 330"/>
              <a:gd name="T1" fmla="*/ 127549986 h 542"/>
              <a:gd name="T2" fmla="*/ 77125022 w 330"/>
              <a:gd name="T3" fmla="*/ 170340758 h 542"/>
              <a:gd name="T4" fmla="*/ 25561405 w 330"/>
              <a:gd name="T5" fmla="*/ 210663252 h 542"/>
              <a:gd name="T6" fmla="*/ 440805 w 330"/>
              <a:gd name="T7" fmla="*/ 197085151 h 542"/>
              <a:gd name="T8" fmla="*/ 440805 w 330"/>
              <a:gd name="T9" fmla="*/ 111091799 h 542"/>
              <a:gd name="T10" fmla="*/ 440805 w 330"/>
              <a:gd name="T11" fmla="*/ 30858619 h 542"/>
              <a:gd name="T12" fmla="*/ 21594820 w 330"/>
              <a:gd name="T13" fmla="*/ 8640259 h 542"/>
              <a:gd name="T14" fmla="*/ 77125022 w 330"/>
              <a:gd name="T15" fmla="*/ 51431673 h 542"/>
              <a:gd name="T16" fmla="*/ 128688638 w 330"/>
              <a:gd name="T17" fmla="*/ 91753526 h 542"/>
              <a:gd name="T18" fmla="*/ 132655223 w 330"/>
              <a:gd name="T19" fmla="*/ 127549986 h 54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30" h="542">
                <a:moveTo>
                  <a:pt x="301" y="310"/>
                </a:moveTo>
                <a:lnTo>
                  <a:pt x="175" y="414"/>
                </a:lnTo>
                <a:cubicBezTo>
                  <a:pt x="136" y="447"/>
                  <a:pt x="97" y="479"/>
                  <a:pt x="58" y="512"/>
                </a:cubicBezTo>
                <a:cubicBezTo>
                  <a:pt x="23" y="542"/>
                  <a:pt x="4" y="531"/>
                  <a:pt x="1" y="479"/>
                </a:cubicBezTo>
                <a:lnTo>
                  <a:pt x="1" y="270"/>
                </a:lnTo>
                <a:cubicBezTo>
                  <a:pt x="1" y="205"/>
                  <a:pt x="1" y="140"/>
                  <a:pt x="1" y="75"/>
                </a:cubicBezTo>
                <a:cubicBezTo>
                  <a:pt x="0" y="18"/>
                  <a:pt x="16" y="0"/>
                  <a:pt x="49" y="21"/>
                </a:cubicBezTo>
                <a:lnTo>
                  <a:pt x="175" y="125"/>
                </a:lnTo>
                <a:cubicBezTo>
                  <a:pt x="214" y="158"/>
                  <a:pt x="253" y="190"/>
                  <a:pt x="292" y="223"/>
                </a:cubicBezTo>
                <a:cubicBezTo>
                  <a:pt x="327" y="251"/>
                  <a:pt x="330" y="280"/>
                  <a:pt x="301" y="3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矩形 43"/>
          <p:cNvSpPr>
            <a:spLocks noChangeArrowheads="1"/>
          </p:cNvSpPr>
          <p:nvPr/>
        </p:nvSpPr>
        <p:spPr bwMode="auto">
          <a:xfrm>
            <a:off x="3264001" y="2286001"/>
            <a:ext cx="2615976" cy="3231232"/>
          </a:xfrm>
          <a:prstGeom prst="rect">
            <a:avLst/>
          </a:prstGeom>
          <a:solidFill>
            <a:srgbClr val="F8F8F8"/>
          </a:solidFill>
          <a:ln w="9525">
            <a:solidFill>
              <a:srgbClr val="B9B9BD"/>
            </a:solidFill>
            <a:bevel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 rot="5400000">
            <a:off x="7233076" y="1993647"/>
            <a:ext cx="219075" cy="347663"/>
          </a:xfrm>
          <a:custGeom>
            <a:avLst/>
            <a:gdLst>
              <a:gd name="T0" fmla="*/ 132655223 w 330"/>
              <a:gd name="T1" fmla="*/ 127549986 h 542"/>
              <a:gd name="T2" fmla="*/ 77125022 w 330"/>
              <a:gd name="T3" fmla="*/ 170340758 h 542"/>
              <a:gd name="T4" fmla="*/ 25561405 w 330"/>
              <a:gd name="T5" fmla="*/ 210663252 h 542"/>
              <a:gd name="T6" fmla="*/ 440805 w 330"/>
              <a:gd name="T7" fmla="*/ 197085151 h 542"/>
              <a:gd name="T8" fmla="*/ 440805 w 330"/>
              <a:gd name="T9" fmla="*/ 111091799 h 542"/>
              <a:gd name="T10" fmla="*/ 440805 w 330"/>
              <a:gd name="T11" fmla="*/ 30858619 h 542"/>
              <a:gd name="T12" fmla="*/ 21594820 w 330"/>
              <a:gd name="T13" fmla="*/ 8640259 h 542"/>
              <a:gd name="T14" fmla="*/ 77125022 w 330"/>
              <a:gd name="T15" fmla="*/ 51431673 h 542"/>
              <a:gd name="T16" fmla="*/ 128688638 w 330"/>
              <a:gd name="T17" fmla="*/ 91753526 h 542"/>
              <a:gd name="T18" fmla="*/ 132655223 w 330"/>
              <a:gd name="T19" fmla="*/ 127549986 h 54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30" h="542">
                <a:moveTo>
                  <a:pt x="301" y="310"/>
                </a:moveTo>
                <a:lnTo>
                  <a:pt x="175" y="414"/>
                </a:lnTo>
                <a:cubicBezTo>
                  <a:pt x="136" y="447"/>
                  <a:pt x="97" y="479"/>
                  <a:pt x="58" y="512"/>
                </a:cubicBezTo>
                <a:cubicBezTo>
                  <a:pt x="23" y="542"/>
                  <a:pt x="4" y="531"/>
                  <a:pt x="1" y="479"/>
                </a:cubicBezTo>
                <a:lnTo>
                  <a:pt x="1" y="270"/>
                </a:lnTo>
                <a:cubicBezTo>
                  <a:pt x="1" y="205"/>
                  <a:pt x="1" y="140"/>
                  <a:pt x="1" y="75"/>
                </a:cubicBezTo>
                <a:cubicBezTo>
                  <a:pt x="0" y="18"/>
                  <a:pt x="16" y="0"/>
                  <a:pt x="49" y="21"/>
                </a:cubicBezTo>
                <a:lnTo>
                  <a:pt x="175" y="125"/>
                </a:lnTo>
                <a:cubicBezTo>
                  <a:pt x="214" y="158"/>
                  <a:pt x="253" y="190"/>
                  <a:pt x="292" y="223"/>
                </a:cubicBezTo>
                <a:cubicBezTo>
                  <a:pt x="327" y="251"/>
                  <a:pt x="330" y="280"/>
                  <a:pt x="301" y="3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矩形 45"/>
          <p:cNvSpPr>
            <a:spLocks noChangeArrowheads="1"/>
          </p:cNvSpPr>
          <p:nvPr/>
        </p:nvSpPr>
        <p:spPr bwMode="auto">
          <a:xfrm>
            <a:off x="5975228" y="2286001"/>
            <a:ext cx="2857076" cy="3231232"/>
          </a:xfrm>
          <a:prstGeom prst="rect">
            <a:avLst/>
          </a:prstGeom>
          <a:solidFill>
            <a:srgbClr val="F8F8F8"/>
          </a:solidFill>
          <a:ln w="9525">
            <a:solidFill>
              <a:srgbClr val="B9B9BD"/>
            </a:solidFill>
            <a:bevel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 rot="5400000">
            <a:off x="9989094" y="1966119"/>
            <a:ext cx="219075" cy="347663"/>
          </a:xfrm>
          <a:custGeom>
            <a:avLst/>
            <a:gdLst>
              <a:gd name="T0" fmla="*/ 132655223 w 330"/>
              <a:gd name="T1" fmla="*/ 127549986 h 542"/>
              <a:gd name="T2" fmla="*/ 77125022 w 330"/>
              <a:gd name="T3" fmla="*/ 170340758 h 542"/>
              <a:gd name="T4" fmla="*/ 25561405 w 330"/>
              <a:gd name="T5" fmla="*/ 210663252 h 542"/>
              <a:gd name="T6" fmla="*/ 440805 w 330"/>
              <a:gd name="T7" fmla="*/ 197085151 h 542"/>
              <a:gd name="T8" fmla="*/ 440805 w 330"/>
              <a:gd name="T9" fmla="*/ 111091799 h 542"/>
              <a:gd name="T10" fmla="*/ 440805 w 330"/>
              <a:gd name="T11" fmla="*/ 30858619 h 542"/>
              <a:gd name="T12" fmla="*/ 21594820 w 330"/>
              <a:gd name="T13" fmla="*/ 8640259 h 542"/>
              <a:gd name="T14" fmla="*/ 77125022 w 330"/>
              <a:gd name="T15" fmla="*/ 51431673 h 542"/>
              <a:gd name="T16" fmla="*/ 128688638 w 330"/>
              <a:gd name="T17" fmla="*/ 91753526 h 542"/>
              <a:gd name="T18" fmla="*/ 132655223 w 330"/>
              <a:gd name="T19" fmla="*/ 127549986 h 54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30" h="542">
                <a:moveTo>
                  <a:pt x="301" y="310"/>
                </a:moveTo>
                <a:lnTo>
                  <a:pt x="175" y="414"/>
                </a:lnTo>
                <a:cubicBezTo>
                  <a:pt x="136" y="447"/>
                  <a:pt x="97" y="479"/>
                  <a:pt x="58" y="512"/>
                </a:cubicBezTo>
                <a:cubicBezTo>
                  <a:pt x="23" y="542"/>
                  <a:pt x="4" y="531"/>
                  <a:pt x="1" y="479"/>
                </a:cubicBezTo>
                <a:lnTo>
                  <a:pt x="1" y="270"/>
                </a:lnTo>
                <a:cubicBezTo>
                  <a:pt x="1" y="205"/>
                  <a:pt x="1" y="140"/>
                  <a:pt x="1" y="75"/>
                </a:cubicBezTo>
                <a:cubicBezTo>
                  <a:pt x="0" y="18"/>
                  <a:pt x="16" y="0"/>
                  <a:pt x="49" y="21"/>
                </a:cubicBezTo>
                <a:lnTo>
                  <a:pt x="175" y="125"/>
                </a:lnTo>
                <a:cubicBezTo>
                  <a:pt x="214" y="158"/>
                  <a:pt x="253" y="190"/>
                  <a:pt x="292" y="223"/>
                </a:cubicBezTo>
                <a:cubicBezTo>
                  <a:pt x="327" y="251"/>
                  <a:pt x="330" y="280"/>
                  <a:pt x="301" y="3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8927556" y="2286001"/>
            <a:ext cx="2499270" cy="3231232"/>
          </a:xfrm>
          <a:prstGeom prst="rect">
            <a:avLst/>
          </a:prstGeom>
          <a:solidFill>
            <a:srgbClr val="F8F8F8"/>
          </a:solidFill>
          <a:ln w="9525">
            <a:solidFill>
              <a:srgbClr val="B9B9BD"/>
            </a:solidFill>
            <a:bevel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6" name="矩形 13"/>
          <p:cNvSpPr>
            <a:spLocks noChangeArrowheads="1"/>
          </p:cNvSpPr>
          <p:nvPr/>
        </p:nvSpPr>
        <p:spPr bwMode="auto">
          <a:xfrm>
            <a:off x="962025" y="2682875"/>
            <a:ext cx="20376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</a:rPr>
              <a:t>一、深化收入分配制度配套改革。</a:t>
            </a:r>
          </a:p>
        </p:txBody>
      </p:sp>
      <p:sp>
        <p:nvSpPr>
          <p:cNvPr id="17" name="矩形 15"/>
          <p:cNvSpPr>
            <a:spLocks noChangeArrowheads="1"/>
          </p:cNvSpPr>
          <p:nvPr/>
        </p:nvSpPr>
        <p:spPr bwMode="auto">
          <a:xfrm>
            <a:off x="3431705" y="2575153"/>
            <a:ext cx="224529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</a:rPr>
              <a:t>二、稳步推动养老保险制度改革，划转部分国有资本充实社保基金。</a:t>
            </a:r>
          </a:p>
        </p:txBody>
      </p:sp>
      <p:sp>
        <p:nvSpPr>
          <p:cNvPr id="18" name="矩形 16"/>
          <p:cNvSpPr>
            <a:spLocks noChangeArrowheads="1"/>
          </p:cNvSpPr>
          <p:nvPr/>
        </p:nvSpPr>
        <p:spPr bwMode="auto">
          <a:xfrm>
            <a:off x="6082445" y="2624344"/>
            <a:ext cx="2642642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</a:rPr>
              <a:t>三、深化医疗、医保、医药联动改革。全面推开公立医院综合改革，全部取消药品加成，协调推进医疗价格、人事薪酬、药品流通、医保支付方式等改革。</a:t>
            </a:r>
          </a:p>
        </p:txBody>
      </p:sp>
      <p:sp>
        <p:nvSpPr>
          <p:cNvPr id="19" name="矩形 48"/>
          <p:cNvSpPr>
            <a:spLocks noChangeArrowheads="1"/>
          </p:cNvSpPr>
          <p:nvPr/>
        </p:nvSpPr>
        <p:spPr bwMode="auto">
          <a:xfrm>
            <a:off x="9048328" y="2682875"/>
            <a:ext cx="2249911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</a:rPr>
              <a:t>四、深入推进教育、文化和事业单位等改革，把社会领域的巨大发展潜力充分释放出来。</a:t>
            </a:r>
          </a:p>
        </p:txBody>
      </p:sp>
    </p:spTree>
    <p:extLst>
      <p:ext uri="{BB962C8B-B14F-4D97-AF65-F5344CB8AC3E}">
        <p14:creationId xmlns:p14="http://schemas.microsoft.com/office/powerpoint/2010/main" val="230239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 autoUpdateAnimBg="0"/>
          <p:bldP spid="10" grpId="0" animBg="1"/>
          <p:bldP spid="11" grpId="0" animBg="1" autoUpdateAnimBg="0"/>
          <p:bldP spid="12" grpId="0" animBg="1"/>
          <p:bldP spid="13" grpId="0" animBg="1" autoUpdateAnimBg="0"/>
          <p:bldP spid="14" grpId="0" animBg="1"/>
          <p:bldP spid="15" grpId="0" animBg="1" autoUpdateAnimBg="0"/>
          <p:bldP spid="16" grpId="0" autoUpdateAnimBg="0"/>
          <p:bldP spid="17" grpId="0" autoUpdateAnimBg="0"/>
          <p:bldP spid="18" grpId="0" autoUpdateAnimBg="0"/>
          <p:bldP spid="19" grpId="0" autoUpdateAnimBg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 autoUpdateAnimBg="0"/>
          <p:bldP spid="10" grpId="0" animBg="1"/>
          <p:bldP spid="11" grpId="0" animBg="1" autoUpdateAnimBg="0"/>
          <p:bldP spid="12" grpId="0" animBg="1"/>
          <p:bldP spid="13" grpId="0" animBg="1" autoUpdateAnimBg="0"/>
          <p:bldP spid="14" grpId="0" animBg="1"/>
          <p:bldP spid="15" grpId="0" animBg="1" autoUpdateAnimBg="0"/>
          <p:bldP spid="16" grpId="0" autoUpdateAnimBg="0"/>
          <p:bldP spid="17" grpId="0" autoUpdateAnimBg="0"/>
          <p:bldP spid="18" grpId="0" autoUpdateAnimBg="0"/>
          <p:bldP spid="19" grpId="0" autoUpdateAnimBg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56" y="2931845"/>
            <a:ext cx="8208547" cy="41695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56" y="-18132"/>
            <a:ext cx="3205260" cy="2592288"/>
          </a:xfrm>
          <a:prstGeom prst="rect">
            <a:avLst/>
          </a:prstGeom>
        </p:spPr>
      </p:pic>
      <p:sp>
        <p:nvSpPr>
          <p:cNvPr id="40" name="TextBox 2"/>
          <p:cNvSpPr txBox="1"/>
          <p:nvPr/>
        </p:nvSpPr>
        <p:spPr>
          <a:xfrm>
            <a:off x="4502150" y="2277020"/>
            <a:ext cx="6304877" cy="2973122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65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第十二届全国人民代表大会第五次会议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月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日在人民大会堂举行开幕会，李克强总理作政府工作报告，指出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2018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年重点工作任务。</a:t>
            </a:r>
            <a:r>
              <a:rPr lang="zh-CN" altLang="en-US" sz="18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李克强指出，</a:t>
            </a:r>
            <a:r>
              <a:rPr lang="en-US" altLang="zh-CN" sz="18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2018</a:t>
            </a:r>
            <a:r>
              <a:rPr lang="zh-CN" altLang="en-US" sz="18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年着重抓好</a:t>
            </a:r>
            <a:r>
              <a:rPr lang="en-US" altLang="zh-CN" sz="18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</a:t>
            </a:r>
            <a:r>
              <a:rPr lang="zh-CN" altLang="en-US" sz="18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方面工作：用改革的办法深入推进“三去一降一补”，深化重要领域和关键环节改革，进一步释放国内需求潜力，以创新引领实体经济转型升级，促进农业稳定发展和农民持续增收积极主动扩大对外开放，加大生态环境保护治理力度，推进以保障和改善民生为重点的社会建设，全面加强政府自身建设。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5519937" y="910281"/>
            <a:ext cx="3672408" cy="914770"/>
            <a:chOff x="400734" y="2281644"/>
            <a:chExt cx="2533206" cy="631042"/>
          </a:xfrm>
        </p:grpSpPr>
        <p:sp>
          <p:nvSpPr>
            <p:cNvPr id="42" name="对角圆角矩形 41"/>
            <p:cNvSpPr/>
            <p:nvPr/>
          </p:nvSpPr>
          <p:spPr>
            <a:xfrm>
              <a:off x="935023" y="2360752"/>
              <a:ext cx="1356694" cy="55193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五角星 42"/>
            <p:cNvSpPr/>
            <p:nvPr/>
          </p:nvSpPr>
          <p:spPr>
            <a:xfrm rot="20868462">
              <a:off x="889439" y="2281644"/>
              <a:ext cx="462423" cy="381068"/>
            </a:xfrm>
            <a:prstGeom prst="star5">
              <a:avLst/>
            </a:prstGeom>
            <a:gradFill flip="none" rotWithShape="1">
              <a:gsLst>
                <a:gs pos="17000">
                  <a:srgbClr val="FFF200"/>
                </a:gs>
                <a:gs pos="79000">
                  <a:srgbClr val="FF7A00"/>
                </a:gs>
              </a:gsLst>
              <a:path path="circle">
                <a:fillToRect l="50000" t="50000" r="50000" b="50000"/>
              </a:path>
              <a:tileRect/>
            </a:gradFill>
            <a:ln w="12700">
              <a:solidFill>
                <a:srgbClr val="FFFF00"/>
              </a:solidFill>
            </a:ln>
            <a:effectLst>
              <a:outerShdw blurRad="38100" sx="102000" sy="102000" algn="ctr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extBox 14"/>
            <p:cNvSpPr txBox="1"/>
            <p:nvPr/>
          </p:nvSpPr>
          <p:spPr>
            <a:xfrm>
              <a:off x="400734" y="2400571"/>
              <a:ext cx="2533206" cy="48832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defRPr sz="3200" b="1" kern="0" cap="all">
                  <a:ln w="0">
                    <a:noFill/>
                  </a:ln>
                  <a:gradFill>
                    <a:gsLst>
                      <a:gs pos="0">
                        <a:srgbClr val="FF0000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FF0000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FF0000">
                          <a:shade val="65000"/>
                          <a:satMod val="130000"/>
                        </a:srgbClr>
                      </a:gs>
                      <a:gs pos="92000">
                        <a:srgbClr val="FF0000">
                          <a:shade val="50000"/>
                          <a:satMod val="120000"/>
                        </a:srgbClr>
                      </a:gs>
                      <a:gs pos="100000">
                        <a:srgbClr val="FF0000">
                          <a:shade val="48000"/>
                          <a:satMod val="120000"/>
                        </a:srgbClr>
                      </a:gs>
                    </a:gsLst>
                    <a:lin ang="5400000" scaled="0"/>
                  </a:gradFill>
                  <a:effectLst/>
                  <a:latin typeface="微软雅黑" pitchFamily="34" charset="-122"/>
                  <a:ea typeface="微软雅黑" pitchFamily="34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5pPr>
              <a:lvl6pPr>
                <a:defRPr>
                  <a:latin typeface="Arial" charset="0"/>
                  <a:ea typeface="宋体" charset="-122"/>
                </a:defRPr>
              </a:lvl6pPr>
              <a:lvl7pPr>
                <a:defRPr>
                  <a:latin typeface="Arial" charset="0"/>
                  <a:ea typeface="宋体" charset="-122"/>
                </a:defRPr>
              </a:lvl7pPr>
              <a:lvl8pPr>
                <a:defRPr>
                  <a:latin typeface="Arial" charset="0"/>
                  <a:ea typeface="宋体" charset="-122"/>
                </a:defRPr>
              </a:lvl8pPr>
              <a:lvl9pPr>
                <a:defRPr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4000">
                  <a:solidFill>
                    <a:srgbClr val="FFE699"/>
                  </a:solidFill>
                </a:rPr>
                <a:t>前言</a:t>
              </a:r>
              <a:endParaRPr lang="zh-CN" altLang="en-US" sz="4000" dirty="0">
                <a:solidFill>
                  <a:srgbClr val="FFE699"/>
                </a:solidFill>
              </a:endParaRPr>
            </a:p>
          </p:txBody>
        </p:sp>
      </p:grpSp>
      <p:grpSp>
        <p:nvGrpSpPr>
          <p:cNvPr id="45" name="Group 550"/>
          <p:cNvGrpSpPr>
            <a:grpSpLocks/>
          </p:cNvGrpSpPr>
          <p:nvPr/>
        </p:nvGrpSpPr>
        <p:grpSpPr bwMode="auto">
          <a:xfrm>
            <a:off x="137531" y="-206301"/>
            <a:ext cx="2971800" cy="2968625"/>
            <a:chOff x="295" y="3475"/>
            <a:chExt cx="1407" cy="1407"/>
          </a:xfrm>
        </p:grpSpPr>
        <p:sp>
          <p:nvSpPr>
            <p:cNvPr id="46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D1D1D1">
                    <a:alpha val="1200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eaLnBrk="1" fontAlgn="base" hangingPunct="1">
                <a:buClrTx/>
                <a:buSzTx/>
                <a:defRPr/>
              </a:pPr>
              <a:endParaRPr lang="zh-CN" altLang="en-US" sz="6000" baseline="0">
                <a:latin typeface="Arial" charset="0"/>
                <a:ea typeface="华文彩云" pitchFamily="2" charset="-122"/>
              </a:endParaRPr>
            </a:p>
          </p:txBody>
        </p:sp>
        <p:grpSp>
          <p:nvGrpSpPr>
            <p:cNvPr id="47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48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l" eaLnBrk="1" fontAlgn="base" hangingPunct="1">
                  <a:buClrTx/>
                  <a:buSzTx/>
                </a:pPr>
                <a:endParaRPr lang="zh-CN" altLang="en-US" sz="6000" baseline="0">
                  <a:latin typeface="Arial" pitchFamily="34" charset="0"/>
                  <a:ea typeface="华文彩云" pitchFamily="2" charset="-122"/>
                </a:endParaRPr>
              </a:p>
            </p:txBody>
          </p:sp>
          <p:grpSp>
            <p:nvGrpSpPr>
              <p:cNvPr id="49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0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66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4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8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79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75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6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77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7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68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2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73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69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0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71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1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2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60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4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65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61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2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63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3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4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8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59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55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6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57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370823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00"/>
                            </p:stCondLst>
                            <p:childTnLst>
                              <p:par>
                                <p:cTn id="2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3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300"/>
                            </p:stCondLst>
                            <p:childTnLst>
                              <p:par>
                                <p:cTn id="4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3000" fill="hold"/>
                                        <p:tgtEl>
                                          <p:spTgt spid="4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46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5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（二）深化重要领域和关键环节改革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372" y="1628800"/>
            <a:ext cx="2795910" cy="3881266"/>
          </a:xfrm>
          <a:prstGeom prst="rect">
            <a:avLst/>
          </a:prstGeom>
          <a:solidFill>
            <a:srgbClr val="EDEDED"/>
          </a:solidFill>
          <a:ln w="88900" cap="sq">
            <a:solidFill>
              <a:srgbClr val="FFFFFF"/>
            </a:solidFill>
            <a:miter lim="800000"/>
            <a:headEnd/>
            <a:tailEnd/>
          </a:ln>
        </p:spPr>
      </p:pic>
      <p:grpSp>
        <p:nvGrpSpPr>
          <p:cNvPr id="5" name="组合 4"/>
          <p:cNvGrpSpPr/>
          <p:nvPr/>
        </p:nvGrpSpPr>
        <p:grpSpPr>
          <a:xfrm>
            <a:off x="4388936" y="1628800"/>
            <a:ext cx="6127045" cy="672693"/>
            <a:chOff x="1775520" y="1412776"/>
            <a:chExt cx="6127045" cy="672693"/>
          </a:xfrm>
        </p:grpSpPr>
        <p:sp>
          <p:nvSpPr>
            <p:cNvPr id="6" name="圆角矩形 5"/>
            <p:cNvSpPr/>
            <p:nvPr/>
          </p:nvSpPr>
          <p:spPr>
            <a:xfrm>
              <a:off x="1775520" y="1412776"/>
              <a:ext cx="6127045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E699"/>
                </a:solidFill>
              </a:endParaRPr>
            </a:p>
          </p:txBody>
        </p:sp>
        <p:sp>
          <p:nvSpPr>
            <p:cNvPr id="7" name="TextBox 64"/>
            <p:cNvSpPr txBox="1"/>
            <p:nvPr/>
          </p:nvSpPr>
          <p:spPr>
            <a:xfrm>
              <a:off x="2529304" y="1519789"/>
              <a:ext cx="50506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（八）深化生态文明体制改革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10" name="圆角矩形 30"/>
          <p:cNvSpPr>
            <a:spLocks noChangeArrowheads="1"/>
          </p:cNvSpPr>
          <p:nvPr/>
        </p:nvSpPr>
        <p:spPr bwMode="auto">
          <a:xfrm>
            <a:off x="4388936" y="2429590"/>
            <a:ext cx="6127045" cy="3080476"/>
          </a:xfrm>
          <a:prstGeom prst="roundRect">
            <a:avLst>
              <a:gd name="adj" fmla="val 5199"/>
            </a:avLst>
          </a:prstGeom>
          <a:solidFill>
            <a:srgbClr val="F2F2F2"/>
          </a:solidFill>
          <a:ln w="9525">
            <a:solidFill>
              <a:srgbClr val="B51B25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64"/>
          <p:cNvSpPr txBox="1"/>
          <p:nvPr/>
        </p:nvSpPr>
        <p:spPr>
          <a:xfrm>
            <a:off x="4562339" y="2676140"/>
            <a:ext cx="59133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400" dirty="0"/>
              <a:t>完善主体功能区制度和生态补偿机制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6" name="TextBox 64"/>
          <p:cNvSpPr txBox="1"/>
          <p:nvPr/>
        </p:nvSpPr>
        <p:spPr>
          <a:xfrm>
            <a:off x="4562339" y="3180988"/>
            <a:ext cx="59133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400" dirty="0"/>
              <a:t>建立资源环境监测预警机制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9" name="TextBox 64"/>
          <p:cNvSpPr txBox="1"/>
          <p:nvPr/>
        </p:nvSpPr>
        <p:spPr>
          <a:xfrm>
            <a:off x="4562339" y="3751419"/>
            <a:ext cx="59133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400" dirty="0"/>
              <a:t>开展健全国家自然资源资产管理体制试点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2" name="TextBox 64"/>
          <p:cNvSpPr txBox="1"/>
          <p:nvPr/>
        </p:nvSpPr>
        <p:spPr>
          <a:xfrm>
            <a:off x="4562339" y="4321850"/>
            <a:ext cx="59133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400" dirty="0"/>
              <a:t>出台国家公园体制总体方案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5" name="TextBox 64"/>
          <p:cNvSpPr txBox="1"/>
          <p:nvPr/>
        </p:nvSpPr>
        <p:spPr>
          <a:xfrm>
            <a:off x="4562339" y="4892283"/>
            <a:ext cx="59133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400" dirty="0"/>
              <a:t>为生态文明建设提供有力制度保障。</a:t>
            </a:r>
            <a:endParaRPr lang="zh-CN" altLang="en-US" sz="1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8276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3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 autoUpdateAnimBg="0"/>
          <p:bldP spid="13" grpId="0"/>
          <p:bldP spid="16" grpId="0"/>
          <p:bldP spid="19" grpId="0"/>
          <p:bldP spid="22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3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 autoUpdateAnimBg="0"/>
          <p:bldP spid="13" grpId="0"/>
          <p:bldP spid="16" grpId="0"/>
          <p:bldP spid="19" grpId="0"/>
          <p:bldP spid="22" grpId="0"/>
          <p:bldP spid="25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008"/>
            <a:ext cx="12192000" cy="33569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980728"/>
            <a:ext cx="3446027" cy="7772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endPos="59000" dir="5400000" sy="-100000" algn="bl" rotWithShape="0"/>
          </a:effectLst>
        </p:spPr>
      </p:pic>
      <p:sp>
        <p:nvSpPr>
          <p:cNvPr id="10" name="TextBox 494">
            <a:hlinkClick r:id="" action="ppaction://hlinkshowjump?jump=nextslide"/>
          </p:cNvPr>
          <p:cNvSpPr txBox="1"/>
          <p:nvPr/>
        </p:nvSpPr>
        <p:spPr>
          <a:xfrm>
            <a:off x="5985955" y="1138511"/>
            <a:ext cx="1415772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4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sz="2400">
                <a:solidFill>
                  <a:prstClr val="white"/>
                </a:solidFill>
              </a:rPr>
              <a:t>第三部分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7624" y="509155"/>
            <a:ext cx="1615140" cy="15695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497">
            <a:hlinkClick r:id="" action="ppaction://hlinkshowjump?jump=nextslide"/>
          </p:cNvPr>
          <p:cNvSpPr txBox="1"/>
          <p:nvPr/>
        </p:nvSpPr>
        <p:spPr>
          <a:xfrm>
            <a:off x="4219922" y="2265450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2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</a:rPr>
              <a:t>进一步释放国内需求潜力</a:t>
            </a:r>
            <a:endParaRPr lang="zh-CN" altLang="en-US" sz="3200" dirty="0"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2947270" y="3188658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70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71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促进消费稳定增长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72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01</a:t>
              </a:r>
              <a:endParaRPr lang="zh-CN" altLang="en-US" sz="16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871199" y="3206006"/>
            <a:ext cx="3273123" cy="415499"/>
            <a:chOff x="2859389" y="3777123"/>
            <a:chExt cx="2651520" cy="415499"/>
          </a:xfrm>
          <a:solidFill>
            <a:srgbClr val="C00000"/>
          </a:solidFill>
        </p:grpSpPr>
        <p:sp>
          <p:nvSpPr>
            <p:cNvPr id="74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75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积极扩大有效投资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76" name="TextBox 64"/>
            <p:cNvSpPr txBox="1"/>
            <p:nvPr/>
          </p:nvSpPr>
          <p:spPr>
            <a:xfrm>
              <a:off x="2859389" y="3777123"/>
              <a:ext cx="369800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947270" y="3696658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78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79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优化区域发展格局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80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03</a:t>
              </a:r>
              <a:endParaRPr lang="zh-CN" altLang="en-US" sz="16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871199" y="3714006"/>
            <a:ext cx="3273123" cy="415499"/>
            <a:chOff x="2859389" y="3777123"/>
            <a:chExt cx="2651520" cy="415499"/>
          </a:xfrm>
          <a:solidFill>
            <a:srgbClr val="C00000"/>
          </a:solidFill>
        </p:grpSpPr>
        <p:sp>
          <p:nvSpPr>
            <p:cNvPr id="82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83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扎实推进新型城镇化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84" name="TextBox 64"/>
            <p:cNvSpPr txBox="1"/>
            <p:nvPr/>
          </p:nvSpPr>
          <p:spPr>
            <a:xfrm>
              <a:off x="2859389" y="3777123"/>
              <a:ext cx="369800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04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060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60516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（三）进一步释放国内需求潜力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412776"/>
            <a:ext cx="8805886" cy="722024"/>
            <a:chOff x="1775520" y="1412776"/>
            <a:chExt cx="8805886" cy="722024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426914"/>
              <a:ext cx="774315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000" dirty="0"/>
                <a:t>（一）</a:t>
              </a:r>
              <a:r>
                <a:rPr lang="zh-CN" altLang="en-US" sz="2000" b="0" dirty="0"/>
                <a:t>促进消费稳定增长。适应消费需求变化，完善政策措施，改善消费环境。</a:t>
              </a:r>
              <a:endParaRPr lang="zh-CN" altLang="en-US" sz="2000" dirty="0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20" name="矩形 7"/>
          <p:cNvSpPr>
            <a:spLocks noChangeArrowheads="1"/>
          </p:cNvSpPr>
          <p:nvPr/>
        </p:nvSpPr>
        <p:spPr bwMode="auto">
          <a:xfrm>
            <a:off x="1199456" y="2700735"/>
            <a:ext cx="9937104" cy="1245628"/>
          </a:xfrm>
          <a:prstGeom prst="rect">
            <a:avLst/>
          </a:prstGeom>
          <a:solidFill>
            <a:srgbClr val="F8F8F8"/>
          </a:solidFill>
          <a:ln w="9525">
            <a:solidFill>
              <a:srgbClr val="B9B9BD"/>
            </a:solidFill>
            <a:bevel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>
              <a:solidFill>
                <a:srgbClr val="535258"/>
              </a:solidFill>
              <a:ea typeface="宋体" panose="02010600030101010101" pitchFamily="2" charset="-122"/>
            </a:endParaRPr>
          </a:p>
        </p:txBody>
      </p:sp>
      <p:sp>
        <p:nvSpPr>
          <p:cNvPr id="21" name="矩形 10"/>
          <p:cNvSpPr>
            <a:spLocks noChangeArrowheads="1"/>
          </p:cNvSpPr>
          <p:nvPr/>
        </p:nvSpPr>
        <p:spPr bwMode="auto">
          <a:xfrm>
            <a:off x="1199456" y="2276872"/>
            <a:ext cx="5026025" cy="406400"/>
          </a:xfrm>
          <a:prstGeom prst="rect">
            <a:avLst/>
          </a:prstGeom>
          <a:solidFill>
            <a:srgbClr val="B51B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35258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TextBox 11"/>
          <p:cNvSpPr txBox="1">
            <a:spLocks noChangeArrowheads="1"/>
          </p:cNvSpPr>
          <p:nvPr/>
        </p:nvSpPr>
        <p:spPr bwMode="auto">
          <a:xfrm>
            <a:off x="1301056" y="2276872"/>
            <a:ext cx="29432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>
                <a:solidFill>
                  <a:srgbClr val="F8F8F8"/>
                </a:solidFill>
                <a:latin typeface="微软雅黑" panose="020B0503020204020204" pitchFamily="34" charset="-122"/>
              </a:rPr>
              <a:t>一要加快发展服务消费。</a:t>
            </a:r>
          </a:p>
        </p:txBody>
      </p:sp>
      <p:sp>
        <p:nvSpPr>
          <p:cNvPr id="26" name="TextBox 64"/>
          <p:cNvSpPr txBox="1"/>
          <p:nvPr/>
        </p:nvSpPr>
        <p:spPr>
          <a:xfrm>
            <a:off x="1466578" y="2764939"/>
            <a:ext cx="9165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400" dirty="0"/>
              <a:t>开展新一轮服务业综合改革试点，支持社会力量提供教育、养老、医疗等服务。推动服务业模式创新和跨界融合，发展医养结合、文化创意等新兴消费。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9" name="TextBox 64"/>
          <p:cNvSpPr txBox="1"/>
          <p:nvPr/>
        </p:nvSpPr>
        <p:spPr>
          <a:xfrm>
            <a:off x="1466578" y="3423142"/>
            <a:ext cx="9237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400" dirty="0"/>
              <a:t>完善旅游设施和服务，大力发展乡村、休闲、全域旅游。扩大数字家庭、在线教育等信息消费。促进电商、快递进社区进农村，推动实体店销售和网购融合发展。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30" name="矩形 7"/>
          <p:cNvSpPr>
            <a:spLocks noChangeArrowheads="1"/>
          </p:cNvSpPr>
          <p:nvPr/>
        </p:nvSpPr>
        <p:spPr bwMode="auto">
          <a:xfrm>
            <a:off x="1217986" y="4484946"/>
            <a:ext cx="9937104" cy="535064"/>
          </a:xfrm>
          <a:prstGeom prst="rect">
            <a:avLst/>
          </a:prstGeom>
          <a:solidFill>
            <a:srgbClr val="F8F8F8"/>
          </a:solidFill>
          <a:ln w="9525">
            <a:solidFill>
              <a:srgbClr val="B9B9BD"/>
            </a:solidFill>
            <a:bevel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>
              <a:solidFill>
                <a:srgbClr val="535258"/>
              </a:solidFill>
              <a:ea typeface="宋体" panose="02010600030101010101" pitchFamily="2" charset="-122"/>
            </a:endParaRPr>
          </a:p>
        </p:txBody>
      </p:sp>
      <p:sp>
        <p:nvSpPr>
          <p:cNvPr id="31" name="矩形 10"/>
          <p:cNvSpPr>
            <a:spLocks noChangeArrowheads="1"/>
          </p:cNvSpPr>
          <p:nvPr/>
        </p:nvSpPr>
        <p:spPr bwMode="auto">
          <a:xfrm>
            <a:off x="1217986" y="4061083"/>
            <a:ext cx="5026025" cy="406400"/>
          </a:xfrm>
          <a:prstGeom prst="rect">
            <a:avLst/>
          </a:prstGeom>
          <a:solidFill>
            <a:srgbClr val="B51B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35258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1319586" y="4061083"/>
            <a:ext cx="38040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>
                <a:solidFill>
                  <a:srgbClr val="F8F8F8"/>
                </a:solidFill>
                <a:latin typeface="微软雅黑" panose="020B0503020204020204" pitchFamily="34" charset="-122"/>
              </a:rPr>
              <a:t>二要增加高品质产品消费。</a:t>
            </a:r>
          </a:p>
        </p:txBody>
      </p:sp>
      <p:sp>
        <p:nvSpPr>
          <p:cNvPr id="33" name="TextBox 64"/>
          <p:cNvSpPr txBox="1"/>
          <p:nvPr/>
        </p:nvSpPr>
        <p:spPr>
          <a:xfrm>
            <a:off x="1479053" y="4598589"/>
            <a:ext cx="91659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400"/>
              <a:t>引导企业增品种、提品质、创品牌，扩大内外销产品“同线同标同质”实施范围，更好满足消费升级需求。</a:t>
            </a:r>
            <a:endParaRPr lang="zh-CN" altLang="en-US" sz="1400" dirty="0"/>
          </a:p>
        </p:txBody>
      </p:sp>
      <p:sp>
        <p:nvSpPr>
          <p:cNvPr id="37" name="矩形 7"/>
          <p:cNvSpPr>
            <a:spLocks noChangeArrowheads="1"/>
          </p:cNvSpPr>
          <p:nvPr/>
        </p:nvSpPr>
        <p:spPr bwMode="auto">
          <a:xfrm>
            <a:off x="1235250" y="5576056"/>
            <a:ext cx="9937104" cy="535064"/>
          </a:xfrm>
          <a:prstGeom prst="rect">
            <a:avLst/>
          </a:prstGeom>
          <a:solidFill>
            <a:srgbClr val="F8F8F8"/>
          </a:solidFill>
          <a:ln w="9525">
            <a:solidFill>
              <a:srgbClr val="B9B9BD"/>
            </a:solidFill>
            <a:bevel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>
              <a:solidFill>
                <a:srgbClr val="535258"/>
              </a:solidFill>
              <a:ea typeface="宋体" panose="02010600030101010101" pitchFamily="2" charset="-122"/>
            </a:endParaRPr>
          </a:p>
        </p:txBody>
      </p:sp>
      <p:sp>
        <p:nvSpPr>
          <p:cNvPr id="38" name="矩形 10"/>
          <p:cNvSpPr>
            <a:spLocks noChangeArrowheads="1"/>
          </p:cNvSpPr>
          <p:nvPr/>
        </p:nvSpPr>
        <p:spPr bwMode="auto">
          <a:xfrm>
            <a:off x="1235250" y="5152193"/>
            <a:ext cx="5026025" cy="406400"/>
          </a:xfrm>
          <a:prstGeom prst="rect">
            <a:avLst/>
          </a:prstGeom>
          <a:solidFill>
            <a:srgbClr val="B51B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35258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TextBox 11"/>
          <p:cNvSpPr txBox="1">
            <a:spLocks noChangeArrowheads="1"/>
          </p:cNvSpPr>
          <p:nvPr/>
        </p:nvSpPr>
        <p:spPr bwMode="auto">
          <a:xfrm>
            <a:off x="1336850" y="5152193"/>
            <a:ext cx="38040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>
                <a:solidFill>
                  <a:srgbClr val="F8F8F8"/>
                </a:solidFill>
                <a:latin typeface="微软雅黑" panose="020B0503020204020204" pitchFamily="34" charset="-122"/>
              </a:rPr>
              <a:t>三要整顿和规范市场秩序。</a:t>
            </a:r>
          </a:p>
        </p:txBody>
      </p:sp>
      <p:sp>
        <p:nvSpPr>
          <p:cNvPr id="40" name="TextBox 64"/>
          <p:cNvSpPr txBox="1"/>
          <p:nvPr/>
        </p:nvSpPr>
        <p:spPr>
          <a:xfrm>
            <a:off x="1496317" y="5689699"/>
            <a:ext cx="91659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400"/>
              <a:t>严肃查处假冒伪劣、虚假广告、价格欺诈等行为，加强消费者权益保护，让群众花钱消费少烦心、多舒心。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53540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 autoUpdateAnimBg="0"/>
          <p:bldP spid="21" grpId="0" animBg="1" autoUpdateAnimBg="0"/>
          <p:bldP spid="22" grpId="0" autoUpdateAnimBg="0"/>
          <p:bldP spid="26" grpId="0"/>
          <p:bldP spid="29" grpId="0"/>
          <p:bldP spid="30" grpId="0" animBg="1" autoUpdateAnimBg="0"/>
          <p:bldP spid="31" grpId="0" animBg="1" autoUpdateAnimBg="0"/>
          <p:bldP spid="32" grpId="0" autoUpdateAnimBg="0"/>
          <p:bldP spid="33" grpId="0"/>
          <p:bldP spid="37" grpId="0" animBg="1" autoUpdateAnimBg="0"/>
          <p:bldP spid="38" grpId="0" animBg="1" autoUpdateAnimBg="0"/>
          <p:bldP spid="39" grpId="0" autoUpdateAnimBg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 autoUpdateAnimBg="0"/>
          <p:bldP spid="21" grpId="0" animBg="1" autoUpdateAnimBg="0"/>
          <p:bldP spid="22" grpId="0" autoUpdateAnimBg="0"/>
          <p:bldP spid="26" grpId="0"/>
          <p:bldP spid="29" grpId="0"/>
          <p:bldP spid="30" grpId="0" animBg="1" autoUpdateAnimBg="0"/>
          <p:bldP spid="31" grpId="0" animBg="1" autoUpdateAnimBg="0"/>
          <p:bldP spid="32" grpId="0" autoUpdateAnimBg="0"/>
          <p:bldP spid="33" grpId="0"/>
          <p:bldP spid="37" grpId="0" animBg="1" autoUpdateAnimBg="0"/>
          <p:bldP spid="38" grpId="0" animBg="1" autoUpdateAnimBg="0"/>
          <p:bldP spid="39" grpId="0" autoUpdateAnimBg="0"/>
          <p:bldP spid="40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60516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（三）进一步释放国内需求潜力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329155"/>
            <a:ext cx="8805886" cy="722024"/>
            <a:chOff x="1775520" y="1412776"/>
            <a:chExt cx="8805886" cy="722024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426914"/>
              <a:ext cx="774315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000" dirty="0"/>
                <a:t>（二）</a:t>
              </a:r>
              <a:r>
                <a:rPr lang="zh-CN" altLang="en-US" sz="2000" b="0" dirty="0"/>
                <a:t>积极扩大有效投资。引导资金更多投向补短板、调结构、促创新、惠民生的领域。</a:t>
              </a:r>
              <a:endParaRPr lang="zh-CN" altLang="en-US" sz="2000" dirty="0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10" name="TextBox 64"/>
          <p:cNvSpPr txBox="1"/>
          <p:nvPr/>
        </p:nvSpPr>
        <p:spPr>
          <a:xfrm>
            <a:off x="2173050" y="2329947"/>
            <a:ext cx="8271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今年要完成铁路建设投资</a:t>
            </a:r>
            <a:r>
              <a:rPr lang="en-US" altLang="zh-CN" sz="1400" dirty="0"/>
              <a:t>8000</a:t>
            </a:r>
            <a:r>
              <a:rPr lang="zh-CN" altLang="en-US" sz="1400" dirty="0"/>
              <a:t>亿元、公路水运投资</a:t>
            </a:r>
            <a:r>
              <a:rPr lang="en-US" altLang="zh-CN" sz="1400" dirty="0"/>
              <a:t>1.8</a:t>
            </a:r>
            <a:r>
              <a:rPr lang="zh-CN" altLang="en-US" sz="1400" dirty="0"/>
              <a:t>万亿元，再开工</a:t>
            </a:r>
            <a:r>
              <a:rPr lang="en-US" altLang="zh-CN" sz="1400" dirty="0"/>
              <a:t>15</a:t>
            </a:r>
            <a:r>
              <a:rPr lang="zh-CN" altLang="en-US" sz="1400" dirty="0"/>
              <a:t>项重大水利工程，继续加强轨道交通、民用航空、电信基础设施等重大项目建设。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3" name="TextBox 64"/>
          <p:cNvSpPr txBox="1"/>
          <p:nvPr/>
        </p:nvSpPr>
        <p:spPr>
          <a:xfrm>
            <a:off x="2173050" y="3012911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中央预算内投资安排</a:t>
            </a:r>
            <a:r>
              <a:rPr lang="en-US" altLang="zh-CN" sz="1400" dirty="0"/>
              <a:t>5076</a:t>
            </a:r>
            <a:r>
              <a:rPr lang="zh-CN" altLang="en-US" sz="1400" dirty="0"/>
              <a:t>亿元。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6" name="TextBox 64"/>
          <p:cNvSpPr txBox="1"/>
          <p:nvPr/>
        </p:nvSpPr>
        <p:spPr>
          <a:xfrm>
            <a:off x="2173050" y="3480432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落实和完善促进民间投资的政策措施。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9" name="TextBox 64"/>
          <p:cNvSpPr txBox="1"/>
          <p:nvPr/>
        </p:nvSpPr>
        <p:spPr>
          <a:xfrm>
            <a:off x="2173050" y="3947953"/>
            <a:ext cx="8271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深化政府和社会资本合作，完善相关价格、税费等优惠政策，政府要带头讲诚信，决不能随意改变约定，决不能“新官不理旧账”。</a:t>
            </a:r>
            <a:endParaRPr lang="zh-CN" altLang="en-US" sz="1400" dirty="0"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2295"/>
            <a:ext cx="5591944" cy="2782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74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6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6" grpId="0"/>
          <p:bldP spid="1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60516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（三）进一步释放国内需求潜力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21676" y="-1118420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19222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（三）优化区域发展格局。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8" name="Freeform 10"/>
          <p:cNvSpPr>
            <a:spLocks/>
          </p:cNvSpPr>
          <p:nvPr/>
        </p:nvSpPr>
        <p:spPr bwMode="auto">
          <a:xfrm>
            <a:off x="7634444" y="1512240"/>
            <a:ext cx="388937" cy="388938"/>
          </a:xfrm>
          <a:custGeom>
            <a:avLst/>
            <a:gdLst>
              <a:gd name="T0" fmla="*/ 317132054 w 477"/>
              <a:gd name="T1" fmla="*/ 0 h 476"/>
              <a:gd name="T2" fmla="*/ 274582184 w 477"/>
              <a:gd name="T3" fmla="*/ 158899966 h 476"/>
              <a:gd name="T4" fmla="*/ 232031497 w 477"/>
              <a:gd name="T5" fmla="*/ 317799932 h 476"/>
              <a:gd name="T6" fmla="*/ 116348424 w 477"/>
              <a:gd name="T7" fmla="*/ 201629218 h 476"/>
              <a:gd name="T8" fmla="*/ 0 w 477"/>
              <a:gd name="T9" fmla="*/ 84790935 h 476"/>
              <a:gd name="T10" fmla="*/ 158898295 w 477"/>
              <a:gd name="T11" fmla="*/ 42061684 h 476"/>
              <a:gd name="T12" fmla="*/ 317132054 w 477"/>
              <a:gd name="T13" fmla="*/ 0 h 4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77" h="476">
                <a:moveTo>
                  <a:pt x="477" y="0"/>
                </a:moveTo>
                <a:lnTo>
                  <a:pt x="413" y="238"/>
                </a:lnTo>
                <a:lnTo>
                  <a:pt x="349" y="476"/>
                </a:lnTo>
                <a:lnTo>
                  <a:pt x="175" y="302"/>
                </a:lnTo>
                <a:lnTo>
                  <a:pt x="0" y="127"/>
                </a:lnTo>
                <a:lnTo>
                  <a:pt x="239" y="63"/>
                </a:lnTo>
                <a:lnTo>
                  <a:pt x="477" y="0"/>
                </a:lnTo>
                <a:close/>
              </a:path>
            </a:pathLst>
          </a:custGeom>
          <a:solidFill>
            <a:srgbClr val="535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35258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3821269" y="1512240"/>
            <a:ext cx="388937" cy="388938"/>
          </a:xfrm>
          <a:custGeom>
            <a:avLst/>
            <a:gdLst>
              <a:gd name="T0" fmla="*/ 0 w 476"/>
              <a:gd name="T1" fmla="*/ 0 h 476"/>
              <a:gd name="T2" fmla="*/ 42061576 w 476"/>
              <a:gd name="T3" fmla="*/ 158899966 h 476"/>
              <a:gd name="T4" fmla="*/ 84790717 w 476"/>
              <a:gd name="T5" fmla="*/ 317799932 h 476"/>
              <a:gd name="T6" fmla="*/ 201628699 w 476"/>
              <a:gd name="T7" fmla="*/ 201629218 h 476"/>
              <a:gd name="T8" fmla="*/ 317798298 w 476"/>
              <a:gd name="T9" fmla="*/ 84790935 h 476"/>
              <a:gd name="T10" fmla="*/ 158899558 w 476"/>
              <a:gd name="T11" fmla="*/ 42061684 h 476"/>
              <a:gd name="T12" fmla="*/ 0 w 476"/>
              <a:gd name="T13" fmla="*/ 0 h 4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76" h="476">
                <a:moveTo>
                  <a:pt x="0" y="0"/>
                </a:moveTo>
                <a:lnTo>
                  <a:pt x="63" y="238"/>
                </a:lnTo>
                <a:lnTo>
                  <a:pt x="127" y="476"/>
                </a:lnTo>
                <a:lnTo>
                  <a:pt x="302" y="302"/>
                </a:lnTo>
                <a:lnTo>
                  <a:pt x="476" y="127"/>
                </a:lnTo>
                <a:lnTo>
                  <a:pt x="238" y="63"/>
                </a:lnTo>
                <a:lnTo>
                  <a:pt x="0" y="0"/>
                </a:lnTo>
                <a:close/>
              </a:path>
            </a:pathLst>
          </a:custGeom>
          <a:solidFill>
            <a:srgbClr val="535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35258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3840319" y="5139678"/>
            <a:ext cx="388937" cy="387350"/>
          </a:xfrm>
          <a:custGeom>
            <a:avLst/>
            <a:gdLst>
              <a:gd name="T0" fmla="*/ 85100557 w 477"/>
              <a:gd name="T1" fmla="*/ 0 h 476"/>
              <a:gd name="T2" fmla="*/ 42549871 w 477"/>
              <a:gd name="T3" fmla="*/ 157605066 h 476"/>
              <a:gd name="T4" fmla="*/ 0 w 477"/>
              <a:gd name="T5" fmla="*/ 315210131 h 476"/>
              <a:gd name="T6" fmla="*/ 158233759 w 477"/>
              <a:gd name="T7" fmla="*/ 273491072 h 476"/>
              <a:gd name="T8" fmla="*/ 317132054 w 477"/>
              <a:gd name="T9" fmla="*/ 231109611 h 476"/>
              <a:gd name="T10" fmla="*/ 200783630 w 477"/>
              <a:gd name="T11" fmla="*/ 115223605 h 476"/>
              <a:gd name="T12" fmla="*/ 85100557 w 477"/>
              <a:gd name="T13" fmla="*/ 0 h 4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77" h="476">
                <a:moveTo>
                  <a:pt x="128" y="0"/>
                </a:moveTo>
                <a:lnTo>
                  <a:pt x="64" y="238"/>
                </a:lnTo>
                <a:lnTo>
                  <a:pt x="0" y="476"/>
                </a:lnTo>
                <a:lnTo>
                  <a:pt x="238" y="413"/>
                </a:lnTo>
                <a:lnTo>
                  <a:pt x="477" y="349"/>
                </a:lnTo>
                <a:lnTo>
                  <a:pt x="302" y="174"/>
                </a:lnTo>
                <a:lnTo>
                  <a:pt x="128" y="0"/>
                </a:lnTo>
                <a:close/>
              </a:path>
            </a:pathLst>
          </a:custGeom>
          <a:solidFill>
            <a:srgbClr val="535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35258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7616981" y="5139678"/>
            <a:ext cx="387350" cy="387350"/>
          </a:xfrm>
          <a:custGeom>
            <a:avLst/>
            <a:gdLst>
              <a:gd name="T0" fmla="*/ 230141932 w 477"/>
              <a:gd name="T1" fmla="*/ 0 h 476"/>
              <a:gd name="T2" fmla="*/ 272346029 w 477"/>
              <a:gd name="T3" fmla="*/ 157605066 h 476"/>
              <a:gd name="T4" fmla="*/ 314549313 w 477"/>
              <a:gd name="T5" fmla="*/ 315210131 h 476"/>
              <a:gd name="T6" fmla="*/ 156944963 w 477"/>
              <a:gd name="T7" fmla="*/ 273491072 h 476"/>
              <a:gd name="T8" fmla="*/ 0 w 477"/>
              <a:gd name="T9" fmla="*/ 231109611 h 476"/>
              <a:gd name="T10" fmla="*/ 115401066 w 477"/>
              <a:gd name="T11" fmla="*/ 115223605 h 476"/>
              <a:gd name="T12" fmla="*/ 230141932 w 477"/>
              <a:gd name="T13" fmla="*/ 0 h 4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77" h="476">
                <a:moveTo>
                  <a:pt x="349" y="0"/>
                </a:moveTo>
                <a:lnTo>
                  <a:pt x="413" y="238"/>
                </a:lnTo>
                <a:lnTo>
                  <a:pt x="477" y="476"/>
                </a:lnTo>
                <a:lnTo>
                  <a:pt x="238" y="413"/>
                </a:lnTo>
                <a:lnTo>
                  <a:pt x="0" y="349"/>
                </a:lnTo>
                <a:lnTo>
                  <a:pt x="175" y="174"/>
                </a:lnTo>
                <a:lnTo>
                  <a:pt x="349" y="0"/>
                </a:lnTo>
                <a:close/>
              </a:path>
            </a:pathLst>
          </a:custGeom>
          <a:solidFill>
            <a:srgbClr val="535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35258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4757894" y="2640953"/>
            <a:ext cx="2400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>
                <a:solidFill>
                  <a:srgbClr val="B51B25"/>
                </a:solidFill>
                <a:latin typeface="微软雅黑" panose="020B0503020204020204" pitchFamily="34" charset="-122"/>
              </a:rPr>
              <a:t>（三）</a:t>
            </a:r>
            <a:endParaRPr lang="en-US" altLang="zh-CN" sz="2800" b="1">
              <a:solidFill>
                <a:srgbClr val="B51B25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TextBox 14"/>
          <p:cNvSpPr txBox="1">
            <a:spLocks noChangeArrowheads="1"/>
          </p:cNvSpPr>
          <p:nvPr/>
        </p:nvSpPr>
        <p:spPr bwMode="auto">
          <a:xfrm>
            <a:off x="4668200" y="3345157"/>
            <a:ext cx="2668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>
                <a:solidFill>
                  <a:srgbClr val="535258"/>
                </a:solidFill>
                <a:latin typeface="微软雅黑" panose="020B0503020204020204" pitchFamily="34" charset="-122"/>
              </a:rPr>
              <a:t>优化区域发展格局</a:t>
            </a:r>
          </a:p>
        </p:txBody>
      </p:sp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8313894" y="1491603"/>
            <a:ext cx="28273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>
                <a:solidFill>
                  <a:srgbClr val="535258"/>
                </a:solidFill>
                <a:latin typeface="微软雅黑" panose="020B0503020204020204" pitchFamily="34" charset="-122"/>
              </a:rPr>
              <a:t>推进海洋经济示范区建设，加快建设海洋强国，坚决维护国家海洋权益。</a:t>
            </a:r>
          </a:p>
        </p:txBody>
      </p:sp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8205149" y="5312889"/>
            <a:ext cx="28273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>
                <a:solidFill>
                  <a:srgbClr val="535258"/>
                </a:solidFill>
                <a:latin typeface="微软雅黑" panose="020B0503020204020204" pitchFamily="34" charset="-122"/>
              </a:rPr>
              <a:t>优化空域资源配置</a:t>
            </a:r>
          </a:p>
        </p:txBody>
      </p:sp>
      <p:sp>
        <p:nvSpPr>
          <p:cNvPr id="16" name="TextBox 20"/>
          <p:cNvSpPr txBox="1">
            <a:spLocks noChangeArrowheads="1"/>
          </p:cNvSpPr>
          <p:nvPr/>
        </p:nvSpPr>
        <p:spPr bwMode="auto">
          <a:xfrm>
            <a:off x="1004250" y="5225889"/>
            <a:ext cx="268128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>
                <a:solidFill>
                  <a:srgbClr val="535258"/>
                </a:solidFill>
                <a:latin typeface="微软雅黑" panose="020B0503020204020204" pitchFamily="34" charset="-122"/>
              </a:rPr>
              <a:t>支持资源枯竭、生态严重退化等地区经济转型发展。</a:t>
            </a:r>
          </a:p>
        </p:txBody>
      </p:sp>
      <p:sp>
        <p:nvSpPr>
          <p:cNvPr id="17" name="TextBox 22"/>
          <p:cNvSpPr txBox="1">
            <a:spLocks noChangeArrowheads="1"/>
          </p:cNvSpPr>
          <p:nvPr/>
        </p:nvSpPr>
        <p:spPr bwMode="auto">
          <a:xfrm>
            <a:off x="824862" y="1450709"/>
            <a:ext cx="268128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>
                <a:solidFill>
                  <a:srgbClr val="535258"/>
                </a:solidFill>
                <a:latin typeface="微软雅黑" panose="020B0503020204020204" pitchFamily="34" charset="-122"/>
              </a:rPr>
              <a:t>统筹推进三大战略和“四大板块”发展，实施好相关规划，研究制定新举措。推动国家级新区、开发区、产业园区等创新发展。</a:t>
            </a:r>
          </a:p>
        </p:txBody>
      </p:sp>
      <p:sp>
        <p:nvSpPr>
          <p:cNvPr id="18" name="Freeform 6"/>
          <p:cNvSpPr>
            <a:spLocks/>
          </p:cNvSpPr>
          <p:nvPr/>
        </p:nvSpPr>
        <p:spPr bwMode="auto">
          <a:xfrm>
            <a:off x="3573619" y="1147115"/>
            <a:ext cx="2311400" cy="2312988"/>
          </a:xfrm>
          <a:custGeom>
            <a:avLst/>
            <a:gdLst>
              <a:gd name="T0" fmla="*/ 0 w 2839"/>
              <a:gd name="T1" fmla="*/ 1884435889 h 2839"/>
              <a:gd name="T2" fmla="*/ 1881849229 w 2839"/>
              <a:gd name="T3" fmla="*/ 0 h 2839"/>
              <a:gd name="T4" fmla="*/ 1881849229 w 2839"/>
              <a:gd name="T5" fmla="*/ 578805083 h 2839"/>
              <a:gd name="T6" fmla="*/ 578010390 w 2839"/>
              <a:gd name="T7" fmla="*/ 1884435889 h 2839"/>
              <a:gd name="T8" fmla="*/ 0 w 2839"/>
              <a:gd name="T9" fmla="*/ 1884435889 h 28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39" h="2839">
                <a:moveTo>
                  <a:pt x="0" y="2839"/>
                </a:moveTo>
                <a:cubicBezTo>
                  <a:pt x="37" y="1288"/>
                  <a:pt x="1288" y="37"/>
                  <a:pt x="2839" y="0"/>
                </a:cubicBezTo>
                <a:lnTo>
                  <a:pt x="2839" y="872"/>
                </a:lnTo>
                <a:cubicBezTo>
                  <a:pt x="1770" y="909"/>
                  <a:pt x="909" y="1770"/>
                  <a:pt x="872" y="2839"/>
                </a:cubicBezTo>
                <a:lnTo>
                  <a:pt x="0" y="2839"/>
                </a:lnTo>
                <a:close/>
              </a:path>
            </a:pathLst>
          </a:custGeom>
          <a:solidFill>
            <a:srgbClr val="B51B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35258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3573619" y="3575990"/>
            <a:ext cx="2311400" cy="2312988"/>
          </a:xfrm>
          <a:custGeom>
            <a:avLst/>
            <a:gdLst>
              <a:gd name="T0" fmla="*/ 1881849229 w 2839"/>
              <a:gd name="T1" fmla="*/ 1884435889 h 2839"/>
              <a:gd name="T2" fmla="*/ 0 w 2839"/>
              <a:gd name="T3" fmla="*/ 0 h 2839"/>
              <a:gd name="T4" fmla="*/ 578010390 w 2839"/>
              <a:gd name="T5" fmla="*/ 0 h 2839"/>
              <a:gd name="T6" fmla="*/ 1881849229 w 2839"/>
              <a:gd name="T7" fmla="*/ 1305630806 h 2839"/>
              <a:gd name="T8" fmla="*/ 1881849229 w 2839"/>
              <a:gd name="T9" fmla="*/ 1884435889 h 28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39" h="2839">
                <a:moveTo>
                  <a:pt x="2839" y="2839"/>
                </a:moveTo>
                <a:cubicBezTo>
                  <a:pt x="1288" y="2802"/>
                  <a:pt x="37" y="1551"/>
                  <a:pt x="0" y="0"/>
                </a:cubicBezTo>
                <a:lnTo>
                  <a:pt x="872" y="0"/>
                </a:lnTo>
                <a:cubicBezTo>
                  <a:pt x="909" y="1069"/>
                  <a:pt x="1770" y="1930"/>
                  <a:pt x="2839" y="1967"/>
                </a:cubicBezTo>
                <a:lnTo>
                  <a:pt x="2839" y="2839"/>
                </a:lnTo>
                <a:close/>
              </a:path>
            </a:pathLst>
          </a:custGeom>
          <a:solidFill>
            <a:srgbClr val="535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35258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Freeform 8"/>
          <p:cNvSpPr>
            <a:spLocks/>
          </p:cNvSpPr>
          <p:nvPr/>
        </p:nvSpPr>
        <p:spPr bwMode="auto">
          <a:xfrm>
            <a:off x="6002494" y="3575990"/>
            <a:ext cx="2311400" cy="2312988"/>
          </a:xfrm>
          <a:custGeom>
            <a:avLst/>
            <a:gdLst>
              <a:gd name="T0" fmla="*/ 1881849229 w 2839"/>
              <a:gd name="T1" fmla="*/ 0 h 2839"/>
              <a:gd name="T2" fmla="*/ 0 w 2839"/>
              <a:gd name="T3" fmla="*/ 1884435889 h 2839"/>
              <a:gd name="T4" fmla="*/ 0 w 2839"/>
              <a:gd name="T5" fmla="*/ 1305630806 h 2839"/>
              <a:gd name="T6" fmla="*/ 1303838839 w 2839"/>
              <a:gd name="T7" fmla="*/ 0 h 2839"/>
              <a:gd name="T8" fmla="*/ 1881849229 w 2839"/>
              <a:gd name="T9" fmla="*/ 0 h 28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39" h="2839">
                <a:moveTo>
                  <a:pt x="2839" y="0"/>
                </a:moveTo>
                <a:cubicBezTo>
                  <a:pt x="2802" y="1551"/>
                  <a:pt x="1551" y="2802"/>
                  <a:pt x="0" y="2839"/>
                </a:cubicBezTo>
                <a:lnTo>
                  <a:pt x="0" y="1967"/>
                </a:lnTo>
                <a:cubicBezTo>
                  <a:pt x="1069" y="1930"/>
                  <a:pt x="1930" y="1069"/>
                  <a:pt x="1967" y="0"/>
                </a:cubicBezTo>
                <a:lnTo>
                  <a:pt x="2839" y="0"/>
                </a:lnTo>
                <a:close/>
              </a:path>
            </a:pathLst>
          </a:custGeom>
          <a:solidFill>
            <a:srgbClr val="B51B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35258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Freeform 9"/>
          <p:cNvSpPr>
            <a:spLocks/>
          </p:cNvSpPr>
          <p:nvPr/>
        </p:nvSpPr>
        <p:spPr bwMode="auto">
          <a:xfrm>
            <a:off x="6002494" y="1147115"/>
            <a:ext cx="2311400" cy="2312988"/>
          </a:xfrm>
          <a:custGeom>
            <a:avLst/>
            <a:gdLst>
              <a:gd name="T0" fmla="*/ 0 w 2839"/>
              <a:gd name="T1" fmla="*/ 0 h 2839"/>
              <a:gd name="T2" fmla="*/ 1881849229 w 2839"/>
              <a:gd name="T3" fmla="*/ 1884435889 h 2839"/>
              <a:gd name="T4" fmla="*/ 1303838839 w 2839"/>
              <a:gd name="T5" fmla="*/ 1884435889 h 2839"/>
              <a:gd name="T6" fmla="*/ 0 w 2839"/>
              <a:gd name="T7" fmla="*/ 578805083 h 2839"/>
              <a:gd name="T8" fmla="*/ 0 w 2839"/>
              <a:gd name="T9" fmla="*/ 0 h 28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39" h="2839">
                <a:moveTo>
                  <a:pt x="0" y="0"/>
                </a:moveTo>
                <a:cubicBezTo>
                  <a:pt x="1551" y="37"/>
                  <a:pt x="2802" y="1288"/>
                  <a:pt x="2839" y="2839"/>
                </a:cubicBezTo>
                <a:lnTo>
                  <a:pt x="1967" y="2839"/>
                </a:lnTo>
                <a:cubicBezTo>
                  <a:pt x="1930" y="1770"/>
                  <a:pt x="1069" y="909"/>
                  <a:pt x="0" y="872"/>
                </a:cubicBezTo>
                <a:lnTo>
                  <a:pt x="0" y="0"/>
                </a:lnTo>
                <a:close/>
              </a:path>
            </a:pathLst>
          </a:custGeom>
          <a:solidFill>
            <a:srgbClr val="535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35258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67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49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125E-6 -2.59259E-6 L 0.06419 0.09699 " pathEditMode="relative" rAng="0" ptsTypes="AA">
                                          <p:cBhvr>
                                            <p:cTn id="30" dur="500" spd="-999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203" y="48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49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2.59259E-6 L -0.05951 0.09699 " pathEditMode="relative" rAng="0" ptsTypes="AA">
                                          <p:cBhvr>
                                            <p:cTn id="34" dur="500" spd="-999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2982" y="48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49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2.22222E-6 L -0.05808 -0.08542 " pathEditMode="relative" rAng="0" ptsTypes="AA">
                                          <p:cBhvr>
                                            <p:cTn id="38" dur="500" spd="-999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2904" y="-4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49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2.22222E-6 L 0.06263 -0.08542 " pathEditMode="relative" rAng="0" ptsTypes="AA">
                                          <p:cBhvr>
                                            <p:cTn id="42" dur="500" spd="-999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125" y="-428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utoUpdateAnimBg="0"/>
          <p:bldP spid="13" grpId="0" autoUpdateAnimBg="0"/>
          <p:bldP spid="14" grpId="0" autoUpdateAnimBg="0"/>
          <p:bldP spid="15" grpId="0" autoUpdateAnimBg="0"/>
          <p:bldP spid="16" grpId="0" autoUpdateAnimBg="0"/>
          <p:bldP spid="17" grpId="0" autoUpdateAnimBg="0"/>
          <p:bldP spid="18" grpId="0" animBg="1"/>
          <p:bldP spid="19" grpId="0" animBg="1"/>
          <p:bldP spid="20" grpId="0" animBg="1"/>
          <p:bldP spid="2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49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125E-6 -2.59259E-6 L 0.06419 0.09699 " pathEditMode="relative" rAng="0" ptsTypes="AA">
                                          <p:cBhvr>
                                            <p:cTn id="30" dur="500" spd="-999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203" y="48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49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2.59259E-6 L -0.05951 0.09699 " pathEditMode="relative" rAng="0" ptsTypes="AA">
                                          <p:cBhvr>
                                            <p:cTn id="34" dur="500" spd="-999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2982" y="48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49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2.22222E-6 L -0.05808 -0.08542 " pathEditMode="relative" rAng="0" ptsTypes="AA">
                                          <p:cBhvr>
                                            <p:cTn id="38" dur="500" spd="-999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2904" y="-4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49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2.22222E-6 L 0.06263 -0.08542 " pathEditMode="relative" rAng="0" ptsTypes="AA">
                                          <p:cBhvr>
                                            <p:cTn id="42" dur="500" spd="-999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3125" y="-428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utoUpdateAnimBg="0"/>
          <p:bldP spid="13" grpId="0" autoUpdateAnimBg="0"/>
          <p:bldP spid="14" grpId="0" autoUpdateAnimBg="0"/>
          <p:bldP spid="15" grpId="0" autoUpdateAnimBg="0"/>
          <p:bldP spid="16" grpId="0" autoUpdateAnimBg="0"/>
          <p:bldP spid="17" grpId="0" autoUpdateAnimBg="0"/>
          <p:bldP spid="18" grpId="0" animBg="1"/>
          <p:bldP spid="19" grpId="0" animBg="1"/>
          <p:bldP spid="20" grpId="0" animBg="1"/>
          <p:bldP spid="21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60516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（三）进一步释放国内需求潜力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307079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19222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（四）扎实推进新型城镇化。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10" name="TextBox 64"/>
          <p:cNvSpPr txBox="1"/>
          <p:nvPr/>
        </p:nvSpPr>
        <p:spPr>
          <a:xfrm>
            <a:off x="2144979" y="2097863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深化户籍制度改革，今年实现进城落户</a:t>
            </a:r>
            <a:r>
              <a:rPr lang="en-US" altLang="zh-CN" sz="1400" dirty="0"/>
              <a:t>1300</a:t>
            </a:r>
            <a:r>
              <a:rPr lang="zh-CN" altLang="en-US" sz="1400" dirty="0"/>
              <a:t>万人以上，加快居住证制度全覆盖。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3" name="TextBox 64"/>
          <p:cNvSpPr txBox="1"/>
          <p:nvPr/>
        </p:nvSpPr>
        <p:spPr>
          <a:xfrm>
            <a:off x="2144979" y="2577308"/>
            <a:ext cx="8271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支持中小城市和特色小城镇发展，推动一批具备条件的县和特大镇有序设市，发挥城市群辐射带动作用。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6" name="TextBox 64"/>
          <p:cNvSpPr txBox="1"/>
          <p:nvPr/>
        </p:nvSpPr>
        <p:spPr>
          <a:xfrm>
            <a:off x="2144979" y="3233414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推进建筑业改革发展，提高设计水平和工程质量。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9" name="TextBox 64"/>
          <p:cNvSpPr txBox="1"/>
          <p:nvPr/>
        </p:nvSpPr>
        <p:spPr>
          <a:xfrm>
            <a:off x="2144979" y="3712858"/>
            <a:ext cx="8271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统筹城市地上地下建设，再开工建设城市地下综合管廊</a:t>
            </a:r>
            <a:r>
              <a:rPr lang="en-US" altLang="zh-CN" sz="1400" dirty="0"/>
              <a:t>2000</a:t>
            </a:r>
            <a:r>
              <a:rPr lang="zh-CN" altLang="en-US" sz="1400" dirty="0"/>
              <a:t>公里以上，启动消除城区重点易涝区段三年行动，推进海绵城市建设，使城市既有“面子”、更有“里子”。</a:t>
            </a:r>
            <a:endParaRPr lang="zh-CN" altLang="en-US" sz="1400" dirty="0"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370" y="3674077"/>
            <a:ext cx="4167812" cy="3370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6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6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6" grpId="0"/>
          <p:bldP spid="19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008"/>
            <a:ext cx="12192000" cy="33569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980728"/>
            <a:ext cx="3446027" cy="7772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endPos="59000" dir="5400000" sy="-100000" algn="bl" rotWithShape="0"/>
          </a:effectLst>
        </p:spPr>
      </p:pic>
      <p:sp>
        <p:nvSpPr>
          <p:cNvPr id="10" name="TextBox 494">
            <a:hlinkClick r:id="" action="ppaction://hlinkshowjump?jump=nextslide"/>
          </p:cNvPr>
          <p:cNvSpPr txBox="1"/>
          <p:nvPr/>
        </p:nvSpPr>
        <p:spPr>
          <a:xfrm>
            <a:off x="5985955" y="1138511"/>
            <a:ext cx="1415772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4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sz="2400">
                <a:solidFill>
                  <a:prstClr val="white"/>
                </a:solidFill>
              </a:rPr>
              <a:t>第四部分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7624" y="509155"/>
            <a:ext cx="1615140" cy="15695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497">
            <a:hlinkClick r:id="" action="ppaction://hlinkshowjump?jump=nextslide"/>
          </p:cNvPr>
          <p:cNvSpPr txBox="1"/>
          <p:nvPr/>
        </p:nvSpPr>
        <p:spPr>
          <a:xfrm>
            <a:off x="3809553" y="2265450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2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</a:rPr>
              <a:t>以创新引领实体经济转型升级</a:t>
            </a:r>
            <a:endParaRPr lang="zh-CN" altLang="en-US" sz="3200" dirty="0"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947270" y="3141290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24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5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提升科技创新能力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26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01</a:t>
              </a:r>
              <a:endParaRPr lang="zh-CN" altLang="en-US" sz="16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71199" y="3158638"/>
            <a:ext cx="3273123" cy="415499"/>
            <a:chOff x="2859389" y="3777123"/>
            <a:chExt cx="2651520" cy="415499"/>
          </a:xfrm>
          <a:solidFill>
            <a:srgbClr val="C00000"/>
          </a:solidFill>
        </p:grpSpPr>
        <p:sp>
          <p:nvSpPr>
            <p:cNvPr id="28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9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加快培育壮大新兴产业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30" name="TextBox 64"/>
            <p:cNvSpPr txBox="1"/>
            <p:nvPr/>
          </p:nvSpPr>
          <p:spPr>
            <a:xfrm>
              <a:off x="2859389" y="3777123"/>
              <a:ext cx="369800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947270" y="3649290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32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3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大力改造提升传统产业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34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03</a:t>
              </a:r>
              <a:endParaRPr lang="zh-CN" altLang="en-US" sz="16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871199" y="3666638"/>
            <a:ext cx="3273123" cy="415499"/>
            <a:chOff x="2859389" y="3777123"/>
            <a:chExt cx="2651520" cy="415499"/>
          </a:xfrm>
          <a:solidFill>
            <a:srgbClr val="C00000"/>
          </a:solidFill>
        </p:grpSpPr>
        <p:sp>
          <p:nvSpPr>
            <p:cNvPr id="36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7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持续推进大众创业、万众创新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38" name="TextBox 64"/>
            <p:cNvSpPr txBox="1"/>
            <p:nvPr/>
          </p:nvSpPr>
          <p:spPr>
            <a:xfrm>
              <a:off x="2859389" y="3777123"/>
              <a:ext cx="369800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04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947270" y="4128690"/>
            <a:ext cx="3273123" cy="478538"/>
            <a:chOff x="2859389" y="3714084"/>
            <a:chExt cx="2651520" cy="478538"/>
          </a:xfrm>
          <a:solidFill>
            <a:srgbClr val="C00000"/>
          </a:solidFill>
        </p:grpSpPr>
        <p:sp>
          <p:nvSpPr>
            <p:cNvPr id="40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41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全面提升质量水平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42" name="TextBox 64"/>
            <p:cNvSpPr txBox="1"/>
            <p:nvPr/>
          </p:nvSpPr>
          <p:spPr>
            <a:xfrm>
              <a:off x="2859389" y="3714084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05</a:t>
              </a:r>
              <a:endParaRPr lang="zh-CN" altLang="en-US" sz="1600" dirty="0">
                <a:solidFill>
                  <a:schemeClr val="bg1"/>
                </a:solidFill>
                <a:latin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510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（四）以创新引领实体经济转型升级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412776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19222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（一）提升科技创新能力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2093880" y="2306254"/>
            <a:ext cx="8522492" cy="562448"/>
            <a:chOff x="2156470" y="2074194"/>
            <a:chExt cx="8522492" cy="562448"/>
          </a:xfrm>
        </p:grpSpPr>
        <p:sp>
          <p:nvSpPr>
            <p:cNvPr id="9" name="圆角矩形 8"/>
            <p:cNvSpPr/>
            <p:nvPr/>
          </p:nvSpPr>
          <p:spPr>
            <a:xfrm>
              <a:off x="2156470" y="2074194"/>
              <a:ext cx="8522492" cy="546681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rgbClr val="FFE699"/>
                </a:solidFill>
              </a:endParaRPr>
            </a:p>
          </p:txBody>
        </p:sp>
        <p:sp>
          <p:nvSpPr>
            <p:cNvPr id="10" name="TextBox 64"/>
            <p:cNvSpPr txBox="1"/>
            <p:nvPr/>
          </p:nvSpPr>
          <p:spPr>
            <a:xfrm>
              <a:off x="2207569" y="2113422"/>
              <a:ext cx="82715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rgbClr val="FFE699"/>
                  </a:solidFill>
                </a:rPr>
                <a:t>完善对基础研究和原创性研究的长期稳定支持机制，建设国家重大科技基础设施和技术创新中心，打造科技资源开放共享平台。</a:t>
              </a:r>
              <a:endParaRPr lang="zh-CN" altLang="en-US" sz="1400" dirty="0">
                <a:solidFill>
                  <a:srgbClr val="FFE699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93880" y="2991438"/>
            <a:ext cx="8522492" cy="363886"/>
            <a:chOff x="2156470" y="2074195"/>
            <a:chExt cx="8522492" cy="363886"/>
          </a:xfrm>
        </p:grpSpPr>
        <p:sp>
          <p:nvSpPr>
            <p:cNvPr id="12" name="圆角矩形 11"/>
            <p:cNvSpPr/>
            <p:nvPr/>
          </p:nvSpPr>
          <p:spPr>
            <a:xfrm>
              <a:off x="2156470" y="2074195"/>
              <a:ext cx="8522492" cy="36388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rgbClr val="FFE699"/>
                </a:solidFill>
              </a:endParaRPr>
            </a:p>
          </p:txBody>
        </p:sp>
        <p:sp>
          <p:nvSpPr>
            <p:cNvPr id="13" name="TextBox 64"/>
            <p:cNvSpPr txBox="1"/>
            <p:nvPr/>
          </p:nvSpPr>
          <p:spPr>
            <a:xfrm>
              <a:off x="2207569" y="2113422"/>
              <a:ext cx="8271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rgbClr val="FFE699"/>
                  </a:solidFill>
                </a:rPr>
                <a:t>推进全面创新改革试验。</a:t>
              </a:r>
              <a:endParaRPr lang="zh-CN" altLang="en-US" sz="1400" dirty="0">
                <a:solidFill>
                  <a:srgbClr val="FFE699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093880" y="3478060"/>
            <a:ext cx="8522492" cy="653280"/>
            <a:chOff x="2156470" y="2074195"/>
            <a:chExt cx="8522492" cy="653280"/>
          </a:xfrm>
        </p:grpSpPr>
        <p:sp>
          <p:nvSpPr>
            <p:cNvPr id="15" name="圆角矩形 14"/>
            <p:cNvSpPr/>
            <p:nvPr/>
          </p:nvSpPr>
          <p:spPr>
            <a:xfrm>
              <a:off x="2156470" y="2074195"/>
              <a:ext cx="8522492" cy="65328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rgbClr val="FFE699"/>
                </a:solidFill>
              </a:endParaRPr>
            </a:p>
          </p:txBody>
        </p:sp>
        <p:sp>
          <p:nvSpPr>
            <p:cNvPr id="16" name="TextBox 64"/>
            <p:cNvSpPr txBox="1"/>
            <p:nvPr/>
          </p:nvSpPr>
          <p:spPr>
            <a:xfrm>
              <a:off x="2207569" y="2113422"/>
              <a:ext cx="82715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rgbClr val="FFE699"/>
                  </a:solidFill>
                </a:rPr>
                <a:t>切实落实高校和科研院所自主权，落实股权期权和分红等激励政策，落实科研经费和项目管理制度改革，让科研人员不再为杂事琐事分心劳神。</a:t>
              </a:r>
              <a:endParaRPr lang="zh-CN" altLang="en-US" sz="1400" dirty="0">
                <a:solidFill>
                  <a:srgbClr val="FFE699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093880" y="4254076"/>
            <a:ext cx="8522492" cy="482143"/>
            <a:chOff x="2156470" y="2074195"/>
            <a:chExt cx="8522492" cy="482143"/>
          </a:xfrm>
        </p:grpSpPr>
        <p:sp>
          <p:nvSpPr>
            <p:cNvPr id="18" name="圆角矩形 17"/>
            <p:cNvSpPr/>
            <p:nvPr/>
          </p:nvSpPr>
          <p:spPr>
            <a:xfrm>
              <a:off x="2156470" y="2074195"/>
              <a:ext cx="8522492" cy="48214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rgbClr val="FFE699"/>
                </a:solidFill>
              </a:endParaRPr>
            </a:p>
          </p:txBody>
        </p:sp>
        <p:sp>
          <p:nvSpPr>
            <p:cNvPr id="19" name="TextBox 64"/>
            <p:cNvSpPr txBox="1"/>
            <p:nvPr/>
          </p:nvSpPr>
          <p:spPr>
            <a:xfrm>
              <a:off x="2207569" y="2113422"/>
              <a:ext cx="8271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rgbClr val="FFE699"/>
                  </a:solidFill>
                </a:rPr>
                <a:t>展知识产权综合管理改革试点，完善知识产权创造、保护和运用体系。</a:t>
              </a:r>
              <a:endParaRPr lang="zh-CN" altLang="en-US" sz="1400" dirty="0">
                <a:solidFill>
                  <a:srgbClr val="FFE699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093880" y="4858955"/>
            <a:ext cx="8522492" cy="675814"/>
            <a:chOff x="2156470" y="2074195"/>
            <a:chExt cx="8522492" cy="675814"/>
          </a:xfrm>
        </p:grpSpPr>
        <p:sp>
          <p:nvSpPr>
            <p:cNvPr id="21" name="圆角矩形 20"/>
            <p:cNvSpPr/>
            <p:nvPr/>
          </p:nvSpPr>
          <p:spPr>
            <a:xfrm>
              <a:off x="2156470" y="2074195"/>
              <a:ext cx="8522492" cy="675814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rgbClr val="FFE699"/>
                </a:solidFill>
              </a:endParaRPr>
            </a:p>
          </p:txBody>
        </p:sp>
        <p:sp>
          <p:nvSpPr>
            <p:cNvPr id="22" name="TextBox 64"/>
            <p:cNvSpPr txBox="1"/>
            <p:nvPr/>
          </p:nvSpPr>
          <p:spPr>
            <a:xfrm>
              <a:off x="2207569" y="2113422"/>
              <a:ext cx="82715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rgbClr val="FFE699"/>
                  </a:solidFill>
                </a:rPr>
                <a:t>化人才发展体制改革，实施更加有效的人才引进政策，广聚天下英才，充分激发科研人员积极性，定能成就创新大业。</a:t>
              </a:r>
              <a:endParaRPr lang="zh-CN" altLang="en-US" sz="1400" dirty="0">
                <a:solidFill>
                  <a:srgbClr val="FFE699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7215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（四）以创新引领实体经济转型升级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775520" y="1412776"/>
            <a:ext cx="8805886" cy="672693"/>
            <a:chOff x="1775520" y="1412776"/>
            <a:chExt cx="8805886" cy="672693"/>
          </a:xfrm>
        </p:grpSpPr>
        <p:sp>
          <p:nvSpPr>
            <p:cNvPr id="24" name="圆角矩形 23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srgbClr val="FFE699"/>
                </a:solidFill>
              </a:endParaRPr>
            </a:p>
          </p:txBody>
        </p:sp>
        <p:sp>
          <p:nvSpPr>
            <p:cNvPr id="25" name="TextBox 64"/>
            <p:cNvSpPr txBox="1"/>
            <p:nvPr/>
          </p:nvSpPr>
          <p:spPr>
            <a:xfrm>
              <a:off x="2529304" y="1519222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（二）加快培育壮大新兴产业</a:t>
              </a: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29" name="TextBox 64"/>
          <p:cNvSpPr txBox="1"/>
          <p:nvPr/>
        </p:nvSpPr>
        <p:spPr>
          <a:xfrm>
            <a:off x="2144979" y="2345482"/>
            <a:ext cx="8271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全面实施战略性新兴产业发展规划，加快新材料、人工智能、集成电路、生物制药、第五代移动通信等技术研发和转化，做大做强产业集群。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32" name="TextBox 64"/>
          <p:cNvSpPr txBox="1"/>
          <p:nvPr/>
        </p:nvSpPr>
        <p:spPr>
          <a:xfrm>
            <a:off x="2144979" y="3023313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支持和引导分享经济发展，提高社会资源利用效率，便利人民群众生活。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37" name="TextBox 64"/>
          <p:cNvSpPr txBox="1"/>
          <p:nvPr/>
        </p:nvSpPr>
        <p:spPr>
          <a:xfrm>
            <a:off x="2144979" y="3620255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本着鼓励创新、包容审慎原则，制定新兴产业监管规则。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40" name="TextBox 64"/>
          <p:cNvSpPr txBox="1"/>
          <p:nvPr/>
        </p:nvSpPr>
        <p:spPr>
          <a:xfrm>
            <a:off x="2144979" y="4138305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深化统计管理体制改革，健全新兴产业统计。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43" name="TextBox 64"/>
          <p:cNvSpPr txBox="1"/>
          <p:nvPr/>
        </p:nvSpPr>
        <p:spPr>
          <a:xfrm>
            <a:off x="2144979" y="4734504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在互联网时代，各领域发展都需要速度更快、成本更低的信息网络。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46" name="TextBox 64"/>
          <p:cNvSpPr txBox="1"/>
          <p:nvPr/>
        </p:nvSpPr>
        <p:spPr>
          <a:xfrm>
            <a:off x="2144979" y="5292571"/>
            <a:ext cx="82715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今年网络提速降费要迈出更大步伐，年内全部取消手机国内长途和漫游费，大幅降低中小企业互联网专线接入资费，降低国际长途电话费，推动“互联网</a:t>
            </a:r>
            <a:r>
              <a:rPr lang="en-US" altLang="zh-CN" sz="1400" dirty="0"/>
              <a:t>+”</a:t>
            </a:r>
            <a:r>
              <a:rPr lang="zh-CN" altLang="en-US" sz="1400" dirty="0"/>
              <a:t>深入发展、促进数字经济加快成长，让企业广泛受益、群众普遍受惠。</a:t>
            </a:r>
            <a:endParaRPr lang="zh-CN" altLang="en-US" sz="1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459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2" grpId="0"/>
          <p:bldP spid="37" grpId="0"/>
          <p:bldP spid="40" grpId="0"/>
          <p:bldP spid="43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2" grpId="0"/>
          <p:bldP spid="37" grpId="0"/>
          <p:bldP spid="40" grpId="0"/>
          <p:bldP spid="43" grpId="0"/>
          <p:bldP spid="46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（四）以创新引领实体经济转型升级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775520" y="1412776"/>
            <a:ext cx="8805886" cy="672693"/>
            <a:chOff x="1775520" y="1412776"/>
            <a:chExt cx="8805886" cy="672693"/>
          </a:xfrm>
        </p:grpSpPr>
        <p:sp>
          <p:nvSpPr>
            <p:cNvPr id="15" name="圆角矩形 1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srgbClr val="FFE699"/>
                </a:solidFill>
              </a:endParaRPr>
            </a:p>
          </p:txBody>
        </p:sp>
        <p:sp>
          <p:nvSpPr>
            <p:cNvPr id="16" name="TextBox 64"/>
            <p:cNvSpPr txBox="1"/>
            <p:nvPr/>
          </p:nvSpPr>
          <p:spPr>
            <a:xfrm>
              <a:off x="2529304" y="1519222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（三）大力改造提升传统产业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19" name="圆角矩形 17"/>
          <p:cNvSpPr>
            <a:spLocks noChangeArrowheads="1"/>
          </p:cNvSpPr>
          <p:nvPr/>
        </p:nvSpPr>
        <p:spPr bwMode="auto">
          <a:xfrm>
            <a:off x="1841344" y="2345482"/>
            <a:ext cx="8615363" cy="3824287"/>
          </a:xfrm>
          <a:prstGeom prst="roundRect">
            <a:avLst>
              <a:gd name="adj" fmla="val 5199"/>
            </a:avLst>
          </a:prstGeom>
          <a:solidFill>
            <a:srgbClr val="F2F2F2"/>
          </a:solidFill>
          <a:ln w="9525">
            <a:solidFill>
              <a:srgbClr val="B51B25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TextBox 64"/>
          <p:cNvSpPr txBox="1"/>
          <p:nvPr/>
        </p:nvSpPr>
        <p:spPr>
          <a:xfrm>
            <a:off x="2110013" y="2748148"/>
            <a:ext cx="8271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深入实施</a:t>
            </a:r>
            <a:r>
              <a:rPr lang="en-US" altLang="zh-CN" sz="1400" dirty="0"/>
              <a:t>《</a:t>
            </a:r>
            <a:r>
              <a:rPr lang="zh-CN" altLang="en-US" sz="1400" dirty="0"/>
              <a:t>中国制造</a:t>
            </a:r>
            <a:r>
              <a:rPr lang="en-US" altLang="zh-CN" sz="1400" dirty="0"/>
              <a:t>2025》</a:t>
            </a:r>
            <a:r>
              <a:rPr lang="zh-CN" altLang="en-US" sz="1400" dirty="0"/>
              <a:t>，加快大数据、云计算、物联网应用，以新技术新业态新模式，推动传统产业生产、管理和营销模式变革。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30" name="TextBox 64"/>
          <p:cNvSpPr txBox="1"/>
          <p:nvPr/>
        </p:nvSpPr>
        <p:spPr>
          <a:xfrm>
            <a:off x="2110013" y="3425979"/>
            <a:ext cx="8271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把发展智能制造作为主攻方向，推进国家智能制造示范区、制造业创新中心建设，深入实施工业强基、重大装备专项工程，大力发展先进制造业，推动中国制造向中高端迈进。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34" name="TextBox 64"/>
          <p:cNvSpPr txBox="1"/>
          <p:nvPr/>
        </p:nvSpPr>
        <p:spPr>
          <a:xfrm>
            <a:off x="2110013" y="4185477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完善制造强国建设政策体系，以多种方式支持技术改造，促进传统产业焕发新的蓬勃生机。</a:t>
            </a:r>
            <a:endParaRPr lang="zh-CN" altLang="en-US" sz="1400" dirty="0">
              <a:latin typeface="+mj-ea"/>
              <a:ea typeface="+mj-ea"/>
            </a:endParaRPr>
          </a:p>
        </p:txBody>
      </p: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36"/>
          <a:stretch>
            <a:fillRect/>
          </a:stretch>
        </p:blipFill>
        <p:spPr bwMode="auto">
          <a:xfrm>
            <a:off x="3046403" y="4671800"/>
            <a:ext cx="1202344" cy="1284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36"/>
          <a:stretch>
            <a:fillRect/>
          </a:stretch>
        </p:blipFill>
        <p:spPr bwMode="auto">
          <a:xfrm>
            <a:off x="4661871" y="4671799"/>
            <a:ext cx="1202344" cy="1284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36"/>
          <a:stretch>
            <a:fillRect/>
          </a:stretch>
        </p:blipFill>
        <p:spPr bwMode="auto">
          <a:xfrm>
            <a:off x="6245764" y="4671798"/>
            <a:ext cx="1202344" cy="1284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36"/>
          <a:stretch>
            <a:fillRect/>
          </a:stretch>
        </p:blipFill>
        <p:spPr bwMode="auto">
          <a:xfrm>
            <a:off x="7813119" y="4683727"/>
            <a:ext cx="1202344" cy="1284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466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0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26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 autoUpdateAnimBg="0"/>
          <p:bldP spid="22" grpId="0"/>
          <p:bldP spid="30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0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26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 autoUpdateAnimBg="0"/>
          <p:bldP spid="22" grpId="0"/>
          <p:bldP spid="30" grpId="0"/>
          <p:bldP spid="34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796" y="1799671"/>
            <a:ext cx="8929053" cy="5058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54710">
            <a:off x="2854815" y="4598707"/>
            <a:ext cx="3203827" cy="31875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55035" y="1412776"/>
            <a:ext cx="2448272" cy="38164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1"/>
          <p:cNvSpPr txBox="1"/>
          <p:nvPr/>
        </p:nvSpPr>
        <p:spPr>
          <a:xfrm>
            <a:off x="3270392" y="3123263"/>
            <a:ext cx="1169551" cy="21059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400" b="1" spc="756" dirty="0">
                <a:ln>
                  <a:solidFill>
                    <a:srgbClr val="C00000"/>
                  </a:solidFill>
                </a:ln>
                <a:solidFill>
                  <a:srgbClr val="FFE699"/>
                </a:solidFill>
                <a:effectLst>
                  <a:innerShdw blurRad="63500" dist="50800" dir="13500000">
                    <a:srgbClr val="C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075" y="1382564"/>
            <a:ext cx="1804562" cy="1683246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5361171" y="1412776"/>
            <a:ext cx="5671086" cy="601266"/>
            <a:chOff x="5987339" y="1737924"/>
            <a:chExt cx="5671086" cy="601266"/>
          </a:xfrm>
        </p:grpSpPr>
        <p:sp>
          <p:nvSpPr>
            <p:cNvPr id="50" name="圆角矩形​​ 10"/>
            <p:cNvSpPr>
              <a:spLocks noChangeArrowheads="1"/>
            </p:cNvSpPr>
            <p:nvPr/>
          </p:nvSpPr>
          <p:spPr bwMode="auto">
            <a:xfrm>
              <a:off x="5987339" y="1737925"/>
              <a:ext cx="601874" cy="601265"/>
            </a:xfrm>
            <a:prstGeom prst="roundRect">
              <a:avLst>
                <a:gd name="adj" fmla="val 16667"/>
              </a:avLst>
            </a:prstGeom>
            <a:solidFill>
              <a:srgbClr val="CC0000"/>
            </a:soli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lt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1</a:t>
              </a:r>
              <a:endParaRPr lang="zh-CN" altLang="en-US" sz="2800" b="1" dirty="0">
                <a:solidFill>
                  <a:schemeClr val="lt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6716286" y="1737924"/>
              <a:ext cx="4942139" cy="601265"/>
              <a:chOff x="6716286" y="1737924"/>
              <a:chExt cx="4942139" cy="601265"/>
            </a:xfrm>
          </p:grpSpPr>
          <p:sp>
            <p:nvSpPr>
              <p:cNvPr id="49" name="TextBox 124"/>
              <p:cNvSpPr txBox="1"/>
              <p:nvPr/>
            </p:nvSpPr>
            <p:spPr bwMode="auto">
              <a:xfrm>
                <a:off x="6857111" y="1847869"/>
                <a:ext cx="4801314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用改革的办法深入推进“三去一降一补”</a:t>
                </a:r>
                <a:endParaRPr lang="zh-CN" altLang="en-US" sz="20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1" name="圆角矩形​​ 10"/>
              <p:cNvSpPr>
                <a:spLocks noChangeArrowheads="1"/>
              </p:cNvSpPr>
              <p:nvPr/>
            </p:nvSpPr>
            <p:spPr bwMode="auto">
              <a:xfrm>
                <a:off x="6716286" y="1737924"/>
                <a:ext cx="4924330" cy="601265"/>
              </a:xfrm>
              <a:prstGeom prst="roundRect">
                <a:avLst>
                  <a:gd name="adj" fmla="val 16667"/>
                </a:avLst>
              </a:prstGeom>
              <a:noFill/>
              <a:ln w="25400" algn="ctr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dirty="0">
                  <a:solidFill>
                    <a:schemeClr val="lt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5361171" y="2139396"/>
            <a:ext cx="5653277" cy="601266"/>
            <a:chOff x="5987339" y="1737924"/>
            <a:chExt cx="5653277" cy="601266"/>
          </a:xfrm>
        </p:grpSpPr>
        <p:sp>
          <p:nvSpPr>
            <p:cNvPr id="55" name="圆角矩形​​ 10"/>
            <p:cNvSpPr>
              <a:spLocks noChangeArrowheads="1"/>
            </p:cNvSpPr>
            <p:nvPr/>
          </p:nvSpPr>
          <p:spPr bwMode="auto">
            <a:xfrm>
              <a:off x="5987339" y="1737925"/>
              <a:ext cx="601874" cy="601265"/>
            </a:xfrm>
            <a:prstGeom prst="roundRect">
              <a:avLst>
                <a:gd name="adj" fmla="val 16667"/>
              </a:avLst>
            </a:prstGeom>
            <a:solidFill>
              <a:srgbClr val="CC0000"/>
            </a:soli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>
                  <a:solidFill>
                    <a:schemeClr val="lt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</a:t>
              </a:r>
              <a:endParaRPr lang="zh-CN" altLang="en-US" sz="2800" b="1" dirty="0">
                <a:solidFill>
                  <a:schemeClr val="lt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6716286" y="1737924"/>
              <a:ext cx="4924330" cy="601265"/>
              <a:chOff x="6716286" y="1737924"/>
              <a:chExt cx="4924330" cy="601265"/>
            </a:xfrm>
          </p:grpSpPr>
          <p:sp>
            <p:nvSpPr>
              <p:cNvPr id="57" name="TextBox 124"/>
              <p:cNvSpPr txBox="1"/>
              <p:nvPr/>
            </p:nvSpPr>
            <p:spPr bwMode="auto">
              <a:xfrm>
                <a:off x="6857111" y="1807683"/>
                <a:ext cx="4185761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深化重要领域和关键环节改革</a:t>
                </a:r>
                <a:endParaRPr lang="zh-CN" altLang="en-US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8" name="圆角矩形​​ 10"/>
              <p:cNvSpPr>
                <a:spLocks noChangeArrowheads="1"/>
              </p:cNvSpPr>
              <p:nvPr/>
            </p:nvSpPr>
            <p:spPr bwMode="auto">
              <a:xfrm>
                <a:off x="6716286" y="1737924"/>
                <a:ext cx="4924330" cy="601265"/>
              </a:xfrm>
              <a:prstGeom prst="roundRect">
                <a:avLst>
                  <a:gd name="adj" fmla="val 16667"/>
                </a:avLst>
              </a:prstGeom>
              <a:noFill/>
              <a:ln w="25400" algn="ctr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dirty="0">
                  <a:solidFill>
                    <a:schemeClr val="lt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5361171" y="2904752"/>
            <a:ext cx="5653277" cy="601266"/>
            <a:chOff x="5987339" y="1737924"/>
            <a:chExt cx="5653277" cy="601266"/>
          </a:xfrm>
        </p:grpSpPr>
        <p:sp>
          <p:nvSpPr>
            <p:cNvPr id="60" name="圆角矩形​​ 10"/>
            <p:cNvSpPr>
              <a:spLocks noChangeArrowheads="1"/>
            </p:cNvSpPr>
            <p:nvPr/>
          </p:nvSpPr>
          <p:spPr bwMode="auto">
            <a:xfrm>
              <a:off x="5987339" y="1737925"/>
              <a:ext cx="601874" cy="601265"/>
            </a:xfrm>
            <a:prstGeom prst="roundRect">
              <a:avLst>
                <a:gd name="adj" fmla="val 16667"/>
              </a:avLst>
            </a:prstGeom>
            <a:solidFill>
              <a:srgbClr val="CC0000"/>
            </a:soli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>
                  <a:solidFill>
                    <a:schemeClr val="lt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3</a:t>
              </a:r>
              <a:endParaRPr lang="zh-CN" altLang="en-US" sz="2800" b="1" dirty="0">
                <a:solidFill>
                  <a:schemeClr val="lt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6716286" y="1737924"/>
              <a:ext cx="4924330" cy="601265"/>
              <a:chOff x="6716286" y="1737924"/>
              <a:chExt cx="4924330" cy="601265"/>
            </a:xfrm>
          </p:grpSpPr>
          <p:sp>
            <p:nvSpPr>
              <p:cNvPr id="62" name="TextBox 124"/>
              <p:cNvSpPr txBox="1"/>
              <p:nvPr/>
            </p:nvSpPr>
            <p:spPr bwMode="auto">
              <a:xfrm>
                <a:off x="6857111" y="1810395"/>
                <a:ext cx="3570208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进一步释放国内需求潜力</a:t>
                </a:r>
                <a:endParaRPr lang="zh-CN" altLang="en-US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3" name="圆角矩形​​ 10"/>
              <p:cNvSpPr>
                <a:spLocks noChangeArrowheads="1"/>
              </p:cNvSpPr>
              <p:nvPr/>
            </p:nvSpPr>
            <p:spPr bwMode="auto">
              <a:xfrm>
                <a:off x="6716286" y="1737924"/>
                <a:ext cx="4924330" cy="601265"/>
              </a:xfrm>
              <a:prstGeom prst="roundRect">
                <a:avLst>
                  <a:gd name="adj" fmla="val 16667"/>
                </a:avLst>
              </a:prstGeom>
              <a:noFill/>
              <a:ln w="25400" algn="ctr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dirty="0">
                  <a:solidFill>
                    <a:schemeClr val="lt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5381814" y="3701683"/>
            <a:ext cx="5653277" cy="601266"/>
            <a:chOff x="5987339" y="1737924"/>
            <a:chExt cx="5653277" cy="601266"/>
          </a:xfrm>
        </p:grpSpPr>
        <p:sp>
          <p:nvSpPr>
            <p:cNvPr id="65" name="圆角矩形​​ 10"/>
            <p:cNvSpPr>
              <a:spLocks noChangeArrowheads="1"/>
            </p:cNvSpPr>
            <p:nvPr/>
          </p:nvSpPr>
          <p:spPr bwMode="auto">
            <a:xfrm>
              <a:off x="5987339" y="1737925"/>
              <a:ext cx="601874" cy="601265"/>
            </a:xfrm>
            <a:prstGeom prst="roundRect">
              <a:avLst>
                <a:gd name="adj" fmla="val 16667"/>
              </a:avLst>
            </a:prstGeom>
            <a:solidFill>
              <a:srgbClr val="CC0000"/>
            </a:soli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>
                  <a:solidFill>
                    <a:schemeClr val="lt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4</a:t>
              </a:r>
              <a:endParaRPr lang="zh-CN" altLang="en-US" b="1" dirty="0">
                <a:solidFill>
                  <a:schemeClr val="lt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6716286" y="1737924"/>
              <a:ext cx="4924330" cy="601265"/>
              <a:chOff x="6716286" y="1737924"/>
              <a:chExt cx="4924330" cy="601265"/>
            </a:xfrm>
          </p:grpSpPr>
          <p:sp>
            <p:nvSpPr>
              <p:cNvPr id="67" name="TextBox 124"/>
              <p:cNvSpPr txBox="1"/>
              <p:nvPr/>
            </p:nvSpPr>
            <p:spPr bwMode="auto">
              <a:xfrm>
                <a:off x="6857111" y="1784995"/>
                <a:ext cx="4185761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以创新引领实体经济转型升级</a:t>
                </a:r>
                <a:endParaRPr lang="zh-CN" altLang="en-US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8" name="圆角矩形​​ 10"/>
              <p:cNvSpPr>
                <a:spLocks noChangeArrowheads="1"/>
              </p:cNvSpPr>
              <p:nvPr/>
            </p:nvSpPr>
            <p:spPr bwMode="auto">
              <a:xfrm>
                <a:off x="6716286" y="1737924"/>
                <a:ext cx="4924330" cy="601265"/>
              </a:xfrm>
              <a:prstGeom prst="roundRect">
                <a:avLst>
                  <a:gd name="adj" fmla="val 16667"/>
                </a:avLst>
              </a:prstGeom>
              <a:noFill/>
              <a:ln w="25400" algn="ctr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lt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5406016" y="4449242"/>
            <a:ext cx="5671086" cy="601266"/>
            <a:chOff x="5987339" y="1737924"/>
            <a:chExt cx="5671086" cy="601266"/>
          </a:xfrm>
        </p:grpSpPr>
        <p:sp>
          <p:nvSpPr>
            <p:cNvPr id="70" name="圆角矩形​​ 10"/>
            <p:cNvSpPr>
              <a:spLocks noChangeArrowheads="1"/>
            </p:cNvSpPr>
            <p:nvPr/>
          </p:nvSpPr>
          <p:spPr bwMode="auto">
            <a:xfrm>
              <a:off x="5987339" y="1737925"/>
              <a:ext cx="601874" cy="601265"/>
            </a:xfrm>
            <a:prstGeom prst="roundRect">
              <a:avLst>
                <a:gd name="adj" fmla="val 16667"/>
              </a:avLst>
            </a:prstGeom>
            <a:solidFill>
              <a:srgbClr val="CC0000"/>
            </a:soli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>
                  <a:solidFill>
                    <a:schemeClr val="lt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5</a:t>
              </a:r>
              <a:endParaRPr lang="zh-CN" altLang="en-US" b="1" dirty="0">
                <a:solidFill>
                  <a:schemeClr val="lt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6716286" y="1737924"/>
              <a:ext cx="4942139" cy="601265"/>
              <a:chOff x="6716286" y="1737924"/>
              <a:chExt cx="4942139" cy="601265"/>
            </a:xfrm>
          </p:grpSpPr>
          <p:sp>
            <p:nvSpPr>
              <p:cNvPr id="72" name="TextBox 124"/>
              <p:cNvSpPr txBox="1"/>
              <p:nvPr/>
            </p:nvSpPr>
            <p:spPr bwMode="auto">
              <a:xfrm>
                <a:off x="6857111" y="1797695"/>
                <a:ext cx="4801314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促进农业稳定发展和农民持续增收</a:t>
                </a:r>
                <a:endParaRPr lang="zh-CN" altLang="en-US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3" name="圆角矩形​​ 10"/>
              <p:cNvSpPr>
                <a:spLocks noChangeArrowheads="1"/>
              </p:cNvSpPr>
              <p:nvPr/>
            </p:nvSpPr>
            <p:spPr bwMode="auto">
              <a:xfrm>
                <a:off x="6716286" y="1737924"/>
                <a:ext cx="4924330" cy="601265"/>
              </a:xfrm>
              <a:prstGeom prst="roundRect">
                <a:avLst>
                  <a:gd name="adj" fmla="val 16667"/>
                </a:avLst>
              </a:prstGeom>
              <a:noFill/>
              <a:ln w="25400" algn="ctr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lt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6213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（四）以创新引领实体经济转型升级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412776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19222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（四）持续推进大众创业、万众创新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/>
          <a:stretch>
            <a:fillRect/>
          </a:stretch>
        </p:blipFill>
        <p:spPr bwMode="auto">
          <a:xfrm>
            <a:off x="1913608" y="2445509"/>
            <a:ext cx="287560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圆角矩形 17"/>
          <p:cNvSpPr>
            <a:spLocks noChangeArrowheads="1"/>
          </p:cNvSpPr>
          <p:nvPr/>
        </p:nvSpPr>
        <p:spPr bwMode="auto">
          <a:xfrm>
            <a:off x="4871864" y="2420481"/>
            <a:ext cx="5709542" cy="3121372"/>
          </a:xfrm>
          <a:prstGeom prst="roundRect">
            <a:avLst>
              <a:gd name="adj" fmla="val 5199"/>
            </a:avLst>
          </a:prstGeom>
          <a:solidFill>
            <a:srgbClr val="F2F2F2"/>
          </a:solidFill>
          <a:ln w="9525">
            <a:solidFill>
              <a:srgbClr val="B51B25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64"/>
          <p:cNvSpPr txBox="1"/>
          <p:nvPr/>
        </p:nvSpPr>
        <p:spPr>
          <a:xfrm>
            <a:off x="5066979" y="2748148"/>
            <a:ext cx="52054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“双创”是以创业创新带动就业的有效方式，是推动新旧动能转换和经济结构升级的重要力量，是促进机会公平和社会纵向流动的现实渠道，要不断引向深入。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5" name="TextBox 64"/>
          <p:cNvSpPr txBox="1"/>
          <p:nvPr/>
        </p:nvSpPr>
        <p:spPr>
          <a:xfrm>
            <a:off x="5066979" y="3565892"/>
            <a:ext cx="5205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新建一批“双创”示范基地，鼓励大企业和科研院所、高校设立专业化众创空间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8" name="TextBox 64"/>
          <p:cNvSpPr txBox="1"/>
          <p:nvPr/>
        </p:nvSpPr>
        <p:spPr>
          <a:xfrm>
            <a:off x="5066979" y="4149080"/>
            <a:ext cx="52054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加强对创新型中小微企业支持，打造面向大众的“双创”全程服务体系，使各类主体各展其长、线上线下良性互动，使小企业铺天盖地、大企业顶天立地，市场活力和社会创造力竞相迸发。</a:t>
            </a:r>
            <a:endParaRPr lang="zh-CN" altLang="en-US" sz="1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2007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 autoUpdateAnimBg="0"/>
          <p:bldP spid="12" grpId="0"/>
          <p:bldP spid="15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1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 autoUpdateAnimBg="0"/>
          <p:bldP spid="12" grpId="0"/>
          <p:bldP spid="15" grpId="0"/>
          <p:bldP spid="18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（四）以创新引领实体经济转型升级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413520" y="1844824"/>
            <a:ext cx="3087966" cy="3458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4721275" y="1844824"/>
            <a:ext cx="6264696" cy="672693"/>
            <a:chOff x="1775520" y="1412776"/>
            <a:chExt cx="8805886" cy="672693"/>
          </a:xfrm>
        </p:grpSpPr>
        <p:sp>
          <p:nvSpPr>
            <p:cNvPr id="17" name="圆角矩形 16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srgbClr val="FFE699"/>
                </a:solidFill>
              </a:endParaRPr>
            </a:p>
          </p:txBody>
        </p:sp>
        <p:sp>
          <p:nvSpPr>
            <p:cNvPr id="18" name="TextBox 64"/>
            <p:cNvSpPr txBox="1"/>
            <p:nvPr/>
          </p:nvSpPr>
          <p:spPr>
            <a:xfrm>
              <a:off x="2529304" y="1519222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（五）全面提升质量水平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609768" cy="453208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4930061" y="2738303"/>
            <a:ext cx="6063084" cy="562447"/>
            <a:chOff x="2156470" y="2074195"/>
            <a:chExt cx="8522492" cy="562447"/>
          </a:xfrm>
        </p:grpSpPr>
        <p:sp>
          <p:nvSpPr>
            <p:cNvPr id="21" name="圆角矩形 20"/>
            <p:cNvSpPr/>
            <p:nvPr/>
          </p:nvSpPr>
          <p:spPr>
            <a:xfrm>
              <a:off x="2156470" y="2074195"/>
              <a:ext cx="8522492" cy="55601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TextBox 64"/>
            <p:cNvSpPr txBox="1"/>
            <p:nvPr/>
          </p:nvSpPr>
          <p:spPr>
            <a:xfrm>
              <a:off x="2207569" y="2113422"/>
              <a:ext cx="82715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广泛开展质量提升行动，加强全面质量管理，健全优胜劣汰质量竞争机制。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30061" y="3515099"/>
            <a:ext cx="6063084" cy="1651422"/>
            <a:chOff x="2156470" y="1975635"/>
            <a:chExt cx="8522492" cy="1651422"/>
          </a:xfrm>
        </p:grpSpPr>
        <p:sp>
          <p:nvSpPr>
            <p:cNvPr id="24" name="圆角矩形 23"/>
            <p:cNvSpPr/>
            <p:nvPr/>
          </p:nvSpPr>
          <p:spPr>
            <a:xfrm>
              <a:off x="2156470" y="1975635"/>
              <a:ext cx="8522492" cy="1651422"/>
            </a:xfrm>
            <a:prstGeom prst="roundRect">
              <a:avLst>
                <a:gd name="adj" fmla="val 12701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TextBox 64"/>
            <p:cNvSpPr txBox="1"/>
            <p:nvPr/>
          </p:nvSpPr>
          <p:spPr>
            <a:xfrm>
              <a:off x="2207569" y="2113422"/>
              <a:ext cx="82715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质量之魂，存于匠心。要大力弘扬工匠精神，厚植工匠文化，恪尽职业操守，崇尚精益求精，培育众多“中国工匠”，打造更多享誉世界的“中国品牌”，推动中国经济发展进入质量时代。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246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008"/>
            <a:ext cx="12192000" cy="33569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980728"/>
            <a:ext cx="3446027" cy="7772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endPos="59000" dir="5400000" sy="-100000" algn="bl" rotWithShape="0"/>
          </a:effectLst>
        </p:spPr>
      </p:pic>
      <p:sp>
        <p:nvSpPr>
          <p:cNvPr id="10" name="TextBox 494">
            <a:hlinkClick r:id="" action="ppaction://hlinkshowjump?jump=nextslide"/>
          </p:cNvPr>
          <p:cNvSpPr txBox="1"/>
          <p:nvPr/>
        </p:nvSpPr>
        <p:spPr>
          <a:xfrm>
            <a:off x="5985955" y="1138511"/>
            <a:ext cx="1415772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4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sz="2400">
                <a:solidFill>
                  <a:prstClr val="white"/>
                </a:solidFill>
              </a:rPr>
              <a:t>第五部分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7624" y="509155"/>
            <a:ext cx="1615140" cy="15695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497">
            <a:hlinkClick r:id="" action="ppaction://hlinkshowjump?jump=nextslide"/>
          </p:cNvPr>
          <p:cNvSpPr txBox="1"/>
          <p:nvPr/>
        </p:nvSpPr>
        <p:spPr>
          <a:xfrm>
            <a:off x="3399185" y="2265450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2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</a:rPr>
              <a:t>促进农业稳定发展和农民持续增收</a:t>
            </a:r>
            <a:endParaRPr lang="zh-CN" altLang="en-US" sz="3200" dirty="0"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855640" y="3071136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44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45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推进农业结构调整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46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01</a:t>
              </a:r>
              <a:endParaRPr lang="zh-CN" altLang="en-US" sz="16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779569" y="3088484"/>
            <a:ext cx="3273123" cy="415499"/>
            <a:chOff x="2859389" y="3777123"/>
            <a:chExt cx="2651520" cy="415499"/>
          </a:xfrm>
          <a:solidFill>
            <a:srgbClr val="C00000"/>
          </a:solidFill>
        </p:grpSpPr>
        <p:sp>
          <p:nvSpPr>
            <p:cNvPr id="48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49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加强现代农业建设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50" name="TextBox 64"/>
            <p:cNvSpPr txBox="1"/>
            <p:nvPr/>
          </p:nvSpPr>
          <p:spPr>
            <a:xfrm>
              <a:off x="2859389" y="3777123"/>
              <a:ext cx="369800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855640" y="3579136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52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53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深化农村改革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54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03</a:t>
              </a:r>
              <a:endParaRPr lang="zh-CN" altLang="en-US" sz="16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779569" y="3596484"/>
            <a:ext cx="3273123" cy="415499"/>
            <a:chOff x="2859389" y="3777123"/>
            <a:chExt cx="2651520" cy="415499"/>
          </a:xfrm>
          <a:solidFill>
            <a:srgbClr val="C00000"/>
          </a:solidFill>
        </p:grpSpPr>
        <p:sp>
          <p:nvSpPr>
            <p:cNvPr id="56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57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加强农村公共设施建设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58" name="TextBox 64"/>
            <p:cNvSpPr txBox="1"/>
            <p:nvPr/>
          </p:nvSpPr>
          <p:spPr>
            <a:xfrm>
              <a:off x="2859389" y="3777123"/>
              <a:ext cx="369800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04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639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7571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（五）促进农业稳定发展和农民持续增收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775520" y="1412776"/>
            <a:ext cx="8805886" cy="672693"/>
            <a:chOff x="1775520" y="1412776"/>
            <a:chExt cx="8805886" cy="672693"/>
          </a:xfrm>
        </p:grpSpPr>
        <p:sp>
          <p:nvSpPr>
            <p:cNvPr id="27" name="圆角矩形 26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srgbClr val="FFE699"/>
                </a:solidFill>
              </a:endParaRPr>
            </a:p>
          </p:txBody>
        </p:sp>
        <p:sp>
          <p:nvSpPr>
            <p:cNvPr id="28" name="TextBox 64"/>
            <p:cNvSpPr txBox="1"/>
            <p:nvPr/>
          </p:nvSpPr>
          <p:spPr>
            <a:xfrm>
              <a:off x="2529304" y="1519222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（一）推进农业结构调整</a:t>
              </a: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34" name="矩形 33"/>
          <p:cNvSpPr/>
          <p:nvPr/>
        </p:nvSpPr>
        <p:spPr>
          <a:xfrm>
            <a:off x="2809997" y="2646073"/>
            <a:ext cx="7566622" cy="747871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引导农民根据市场需求发展生产，增加优质绿色农产品供给，扩大优质水稻、小麦生产，适度调减玉米种植面积，粮改饲试点面积扩大到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万亩以上。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813421" y="3651611"/>
            <a:ext cx="7566622" cy="526272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鼓励多渠道消化玉米库存。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813421" y="4437112"/>
            <a:ext cx="7566622" cy="526272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支持主产区发展农产品精深加工，拓展产业链价值链，打造农村一二三产业融合发展新格局。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739652" y="2718281"/>
            <a:ext cx="748906" cy="606829"/>
            <a:chOff x="2022994" y="2394369"/>
            <a:chExt cx="388411" cy="674253"/>
          </a:xfrm>
        </p:grpSpPr>
        <p:sp>
          <p:nvSpPr>
            <p:cNvPr id="40" name="对角圆角矩形 39"/>
            <p:cNvSpPr/>
            <p:nvPr/>
          </p:nvSpPr>
          <p:spPr>
            <a:xfrm>
              <a:off x="2022994" y="2394369"/>
              <a:ext cx="388411" cy="674253"/>
            </a:xfrm>
            <a:prstGeom prst="round2DiagRect">
              <a:avLst/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2054582" y="2473395"/>
              <a:ext cx="325235" cy="581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E6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b="1" dirty="0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739652" y="3594617"/>
            <a:ext cx="748906" cy="606829"/>
            <a:chOff x="2022994" y="2394369"/>
            <a:chExt cx="388411" cy="674253"/>
          </a:xfrm>
        </p:grpSpPr>
        <p:sp>
          <p:nvSpPr>
            <p:cNvPr id="43" name="对角圆角矩形 42"/>
            <p:cNvSpPr/>
            <p:nvPr/>
          </p:nvSpPr>
          <p:spPr>
            <a:xfrm>
              <a:off x="2022994" y="2394369"/>
              <a:ext cx="388411" cy="674253"/>
            </a:xfrm>
            <a:prstGeom prst="round2DiagRect">
              <a:avLst/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054582" y="2473395"/>
              <a:ext cx="325235" cy="581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E6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b="1" dirty="0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739652" y="4437111"/>
            <a:ext cx="748906" cy="606829"/>
            <a:chOff x="2022994" y="2394369"/>
            <a:chExt cx="388411" cy="674253"/>
          </a:xfrm>
        </p:grpSpPr>
        <p:sp>
          <p:nvSpPr>
            <p:cNvPr id="46" name="对角圆角矩形 45"/>
            <p:cNvSpPr/>
            <p:nvPr/>
          </p:nvSpPr>
          <p:spPr>
            <a:xfrm>
              <a:off x="2022994" y="2394369"/>
              <a:ext cx="388411" cy="674253"/>
            </a:xfrm>
            <a:prstGeom prst="round2DiagRect">
              <a:avLst/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054582" y="2473395"/>
              <a:ext cx="325235" cy="581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E6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b="1" dirty="0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8777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7" grpId="0" animBg="1"/>
          <p:bldP spid="3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7" grpId="0" animBg="1"/>
          <p:bldP spid="38" grpId="0" animBg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7571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（五）促进农业稳定发展和农民持续增收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412776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19222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（二）加强现代农业建设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2825873" y="2437869"/>
            <a:ext cx="7566622" cy="747871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加快推进农产品标准化生产和品牌创建，打造粮食生产功能区、重要农产品生产保护区、特色农产品优势区和现代农业产业园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29297" y="3443407"/>
            <a:ext cx="7566622" cy="526272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推进土地整治，大力改造中低产田，新增高效节水灌溉面积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万亩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29297" y="4228908"/>
            <a:ext cx="7566622" cy="526272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发展多种形式适度规模经营，是中国特色农业现代化的必由之路，离不开农业保险有力保障。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55528" y="2510077"/>
            <a:ext cx="748906" cy="606829"/>
            <a:chOff x="2022994" y="2394369"/>
            <a:chExt cx="388411" cy="674253"/>
          </a:xfrm>
        </p:grpSpPr>
        <p:sp>
          <p:nvSpPr>
            <p:cNvPr id="12" name="对角圆角矩形 11"/>
            <p:cNvSpPr/>
            <p:nvPr/>
          </p:nvSpPr>
          <p:spPr>
            <a:xfrm>
              <a:off x="2022994" y="2394369"/>
              <a:ext cx="388411" cy="674253"/>
            </a:xfrm>
            <a:prstGeom prst="round2DiagRect">
              <a:avLst/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054582" y="2473395"/>
              <a:ext cx="325235" cy="581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E6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b="1" dirty="0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55528" y="3386413"/>
            <a:ext cx="748906" cy="606829"/>
            <a:chOff x="2022994" y="2394369"/>
            <a:chExt cx="388411" cy="674253"/>
          </a:xfrm>
        </p:grpSpPr>
        <p:sp>
          <p:nvSpPr>
            <p:cNvPr id="15" name="对角圆角矩形 14"/>
            <p:cNvSpPr/>
            <p:nvPr/>
          </p:nvSpPr>
          <p:spPr>
            <a:xfrm>
              <a:off x="2022994" y="2394369"/>
              <a:ext cx="388411" cy="674253"/>
            </a:xfrm>
            <a:prstGeom prst="round2DiagRect">
              <a:avLst/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054582" y="2473395"/>
              <a:ext cx="325235" cy="581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E6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b="1" dirty="0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55528" y="4228907"/>
            <a:ext cx="748906" cy="606829"/>
            <a:chOff x="2022994" y="2394369"/>
            <a:chExt cx="388411" cy="674253"/>
          </a:xfrm>
        </p:grpSpPr>
        <p:sp>
          <p:nvSpPr>
            <p:cNvPr id="18" name="对角圆角矩形 17"/>
            <p:cNvSpPr/>
            <p:nvPr/>
          </p:nvSpPr>
          <p:spPr>
            <a:xfrm>
              <a:off x="2022994" y="2394369"/>
              <a:ext cx="388411" cy="674253"/>
            </a:xfrm>
            <a:prstGeom prst="round2DiagRect">
              <a:avLst/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054582" y="2473395"/>
              <a:ext cx="325235" cy="581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E6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b="1" dirty="0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825873" y="5014409"/>
            <a:ext cx="7566622" cy="926323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今年在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个粮食主产省选择部分县市，对适度规模经营农户实施大灾保险，调整部分财政救灾资金予以支持，提高保险理赔标准，完善农业再保险体系，以持续稳健的农业保险助力现代农业发展。</a:t>
            </a:r>
          </a:p>
          <a:p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742728" y="5094964"/>
            <a:ext cx="748906" cy="606829"/>
            <a:chOff x="2022994" y="2394369"/>
            <a:chExt cx="388411" cy="674253"/>
          </a:xfrm>
        </p:grpSpPr>
        <p:sp>
          <p:nvSpPr>
            <p:cNvPr id="22" name="对角圆角矩形 21"/>
            <p:cNvSpPr/>
            <p:nvPr/>
          </p:nvSpPr>
          <p:spPr>
            <a:xfrm>
              <a:off x="2022994" y="2394369"/>
              <a:ext cx="388411" cy="674253"/>
            </a:xfrm>
            <a:prstGeom prst="round2DiagRect">
              <a:avLst/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054582" y="2473395"/>
              <a:ext cx="325235" cy="581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E6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b="1" dirty="0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2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20" grpId="0" animBg="1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7571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（五）促进农业稳定发展和农民持续增收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412776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19222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（三）深化农村改革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20" name="矩形 19"/>
          <p:cNvSpPr/>
          <p:nvPr/>
        </p:nvSpPr>
        <p:spPr>
          <a:xfrm>
            <a:off x="2816993" y="2542451"/>
            <a:ext cx="7566622" cy="587748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稳步推进农村集体产权制度改革，深化农村土地制度改革试点，赋予农民更多财产权利。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29297" y="3341978"/>
            <a:ext cx="7566622" cy="526272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完善粮食等农产品价格形成机制和收储制度，推进农业水价综合改革。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29297" y="4127479"/>
            <a:ext cx="7566622" cy="526272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深化集体林权、国有林区林场、农垦、供销社等改革。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755528" y="2510077"/>
            <a:ext cx="748906" cy="606829"/>
            <a:chOff x="2022994" y="2394369"/>
            <a:chExt cx="388411" cy="674253"/>
          </a:xfrm>
        </p:grpSpPr>
        <p:sp>
          <p:nvSpPr>
            <p:cNvPr id="24" name="对角圆角矩形 23"/>
            <p:cNvSpPr/>
            <p:nvPr/>
          </p:nvSpPr>
          <p:spPr>
            <a:xfrm>
              <a:off x="2022994" y="2394369"/>
              <a:ext cx="388411" cy="674253"/>
            </a:xfrm>
            <a:prstGeom prst="round2DiagRect">
              <a:avLst/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054582" y="2473395"/>
              <a:ext cx="325235" cy="581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E6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b="1" dirty="0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755528" y="3284984"/>
            <a:ext cx="748906" cy="606829"/>
            <a:chOff x="2022994" y="2394369"/>
            <a:chExt cx="388411" cy="674253"/>
          </a:xfrm>
        </p:grpSpPr>
        <p:sp>
          <p:nvSpPr>
            <p:cNvPr id="27" name="对角圆角矩形 26"/>
            <p:cNvSpPr/>
            <p:nvPr/>
          </p:nvSpPr>
          <p:spPr>
            <a:xfrm>
              <a:off x="2022994" y="2394369"/>
              <a:ext cx="388411" cy="674253"/>
            </a:xfrm>
            <a:prstGeom prst="round2DiagRect">
              <a:avLst/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054582" y="2473395"/>
              <a:ext cx="325235" cy="581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E6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b="1" dirty="0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755528" y="4127478"/>
            <a:ext cx="748906" cy="606829"/>
            <a:chOff x="2022994" y="2394369"/>
            <a:chExt cx="388411" cy="674253"/>
          </a:xfrm>
        </p:grpSpPr>
        <p:sp>
          <p:nvSpPr>
            <p:cNvPr id="30" name="对角圆角矩形 29"/>
            <p:cNvSpPr/>
            <p:nvPr/>
          </p:nvSpPr>
          <p:spPr>
            <a:xfrm>
              <a:off x="2022994" y="2394369"/>
              <a:ext cx="388411" cy="674253"/>
            </a:xfrm>
            <a:prstGeom prst="round2DiagRect">
              <a:avLst/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054582" y="2473395"/>
              <a:ext cx="325235" cy="581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E6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b="1" dirty="0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2825873" y="4912980"/>
            <a:ext cx="7566622" cy="926323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健全农村“双创”促进机制，支持农民工返乡创业，鼓励高校毕业生、退役军人、科技人员到农村施展才华。</a:t>
            </a:r>
          </a:p>
          <a:p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742728" y="4993535"/>
            <a:ext cx="748906" cy="606829"/>
            <a:chOff x="2022994" y="2394369"/>
            <a:chExt cx="388411" cy="674253"/>
          </a:xfrm>
        </p:grpSpPr>
        <p:sp>
          <p:nvSpPr>
            <p:cNvPr id="34" name="对角圆角矩形 33"/>
            <p:cNvSpPr/>
            <p:nvPr/>
          </p:nvSpPr>
          <p:spPr>
            <a:xfrm>
              <a:off x="2022994" y="2394369"/>
              <a:ext cx="388411" cy="674253"/>
            </a:xfrm>
            <a:prstGeom prst="round2DiagRect">
              <a:avLst/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054582" y="2473395"/>
              <a:ext cx="325235" cy="581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E6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b="1" dirty="0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9102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2" grpId="0" animBg="1"/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2" grpId="0" animBg="1"/>
          <p:bldP spid="32" grpId="0" animBg="1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7571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（五）促进农业稳定发展和农民持续增收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412776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19222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（四）加强农村公共设施建设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2816993" y="2542451"/>
            <a:ext cx="7566622" cy="587748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新建改建农村公路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万公里。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29297" y="3341978"/>
            <a:ext cx="7566622" cy="526272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实现农村稳定可靠供电服务和平原地区机井通电全覆盖。完成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万个行政村通光纤。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29297" y="4127479"/>
            <a:ext cx="7566622" cy="526272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提高农村饮水安全供水保证率。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55528" y="2510077"/>
            <a:ext cx="748906" cy="606829"/>
            <a:chOff x="2022994" y="2394369"/>
            <a:chExt cx="388411" cy="674253"/>
          </a:xfrm>
        </p:grpSpPr>
        <p:sp>
          <p:nvSpPr>
            <p:cNvPr id="12" name="对角圆角矩形 11"/>
            <p:cNvSpPr/>
            <p:nvPr/>
          </p:nvSpPr>
          <p:spPr>
            <a:xfrm>
              <a:off x="2022994" y="2394369"/>
              <a:ext cx="388411" cy="674253"/>
            </a:xfrm>
            <a:prstGeom prst="round2DiagRect">
              <a:avLst/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054582" y="2473395"/>
              <a:ext cx="325235" cy="581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E6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b="1" dirty="0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55528" y="3284984"/>
            <a:ext cx="748906" cy="606829"/>
            <a:chOff x="2022994" y="2394369"/>
            <a:chExt cx="388411" cy="674253"/>
          </a:xfrm>
        </p:grpSpPr>
        <p:sp>
          <p:nvSpPr>
            <p:cNvPr id="15" name="对角圆角矩形 14"/>
            <p:cNvSpPr/>
            <p:nvPr/>
          </p:nvSpPr>
          <p:spPr>
            <a:xfrm>
              <a:off x="2022994" y="2394369"/>
              <a:ext cx="388411" cy="674253"/>
            </a:xfrm>
            <a:prstGeom prst="round2DiagRect">
              <a:avLst/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054582" y="2473395"/>
              <a:ext cx="325235" cy="581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E6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b="1" dirty="0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55528" y="4127478"/>
            <a:ext cx="748906" cy="606829"/>
            <a:chOff x="2022994" y="2394369"/>
            <a:chExt cx="388411" cy="674253"/>
          </a:xfrm>
        </p:grpSpPr>
        <p:sp>
          <p:nvSpPr>
            <p:cNvPr id="18" name="对角圆角矩形 17"/>
            <p:cNvSpPr/>
            <p:nvPr/>
          </p:nvSpPr>
          <p:spPr>
            <a:xfrm>
              <a:off x="2022994" y="2394369"/>
              <a:ext cx="388411" cy="674253"/>
            </a:xfrm>
            <a:prstGeom prst="round2DiagRect">
              <a:avLst/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054582" y="2473395"/>
              <a:ext cx="325235" cy="581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E6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b="1" dirty="0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825873" y="4912980"/>
            <a:ext cx="7566622" cy="926323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加大农村危房改造力度。深入推进农村人居环境整治，建设既有现代文明、又具田园风光的美丽乡村。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742728" y="4993535"/>
            <a:ext cx="748906" cy="606829"/>
            <a:chOff x="2022994" y="2394369"/>
            <a:chExt cx="388411" cy="674253"/>
          </a:xfrm>
        </p:grpSpPr>
        <p:sp>
          <p:nvSpPr>
            <p:cNvPr id="22" name="对角圆角矩形 21"/>
            <p:cNvSpPr/>
            <p:nvPr/>
          </p:nvSpPr>
          <p:spPr>
            <a:xfrm>
              <a:off x="2022994" y="2394369"/>
              <a:ext cx="388411" cy="674253"/>
            </a:xfrm>
            <a:prstGeom prst="round2DiagRect">
              <a:avLst/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054582" y="2473395"/>
              <a:ext cx="325235" cy="581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E6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b="1" dirty="0">
                <a:solidFill>
                  <a:srgbClr val="FFE6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532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2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20" grpId="0" animBg="1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008"/>
            <a:ext cx="12192000" cy="33569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980728"/>
            <a:ext cx="3446027" cy="7772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endPos="59000" dir="5400000" sy="-100000" algn="bl" rotWithShape="0"/>
          </a:effectLst>
        </p:spPr>
      </p:pic>
      <p:sp>
        <p:nvSpPr>
          <p:cNvPr id="10" name="TextBox 494">
            <a:hlinkClick r:id="" action="ppaction://hlinkshowjump?jump=nextslide"/>
          </p:cNvPr>
          <p:cNvSpPr txBox="1"/>
          <p:nvPr/>
        </p:nvSpPr>
        <p:spPr>
          <a:xfrm>
            <a:off x="5985955" y="1138511"/>
            <a:ext cx="1415772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4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sz="2400">
                <a:solidFill>
                  <a:prstClr val="white"/>
                </a:solidFill>
              </a:rPr>
              <a:t>第六部分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7624" y="509155"/>
            <a:ext cx="1615140" cy="15695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497">
            <a:hlinkClick r:id="" action="ppaction://hlinkshowjump?jump=nextslide"/>
          </p:cNvPr>
          <p:cNvSpPr txBox="1"/>
          <p:nvPr/>
        </p:nvSpPr>
        <p:spPr>
          <a:xfrm>
            <a:off x="4425107" y="2265450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2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</a:rPr>
              <a:t>积极主动扩大对外开放</a:t>
            </a:r>
            <a:endParaRPr lang="zh-CN" altLang="en-US" sz="3200" dirty="0"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855640" y="3071136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44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</a:endParaRPr>
            </a:p>
          </p:txBody>
        </p:sp>
        <p:sp>
          <p:nvSpPr>
            <p:cNvPr id="45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</a:rPr>
                <a:t>扎实推进“一带一路”建设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46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prstClr val="white"/>
                  </a:solidFill>
                </a:rPr>
                <a:t>01</a:t>
              </a:r>
              <a:endParaRPr lang="zh-CN" altLang="en-US" sz="1600" dirty="0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779569" y="3088484"/>
            <a:ext cx="3273123" cy="415499"/>
            <a:chOff x="2859389" y="3777123"/>
            <a:chExt cx="2651520" cy="415499"/>
          </a:xfrm>
          <a:solidFill>
            <a:srgbClr val="C00000"/>
          </a:solidFill>
        </p:grpSpPr>
        <p:sp>
          <p:nvSpPr>
            <p:cNvPr id="48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</a:endParaRPr>
            </a:p>
          </p:txBody>
        </p:sp>
        <p:sp>
          <p:nvSpPr>
            <p:cNvPr id="49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</a:rPr>
                <a:t>促进外贸继续回稳向好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50" name="TextBox 64"/>
            <p:cNvSpPr txBox="1"/>
            <p:nvPr/>
          </p:nvSpPr>
          <p:spPr>
            <a:xfrm>
              <a:off x="2859389" y="3777123"/>
              <a:ext cx="369800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solidFill>
                    <a:prstClr val="white"/>
                  </a:solidFill>
                </a:rPr>
                <a:t>02</a:t>
              </a:r>
              <a:endParaRPr lang="zh-CN" altLang="en-US" sz="1400" dirty="0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855640" y="3579136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52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</a:endParaRPr>
            </a:p>
          </p:txBody>
        </p:sp>
        <p:sp>
          <p:nvSpPr>
            <p:cNvPr id="53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</a:rPr>
                <a:t>大力优化外商投资环境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54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prstClr val="white"/>
                  </a:solidFill>
                </a:rPr>
                <a:t>03</a:t>
              </a:r>
              <a:endParaRPr lang="zh-CN" altLang="en-US" sz="1600" dirty="0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779569" y="3596484"/>
            <a:ext cx="3420887" cy="415499"/>
            <a:chOff x="2859389" y="3777123"/>
            <a:chExt cx="2771222" cy="415499"/>
          </a:xfrm>
          <a:solidFill>
            <a:srgbClr val="C00000"/>
          </a:solidFill>
        </p:grpSpPr>
        <p:sp>
          <p:nvSpPr>
            <p:cNvPr id="56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</a:endParaRPr>
            </a:p>
          </p:txBody>
        </p:sp>
        <p:sp>
          <p:nvSpPr>
            <p:cNvPr id="57" name="TextBox 64"/>
            <p:cNvSpPr txBox="1"/>
            <p:nvPr/>
          </p:nvSpPr>
          <p:spPr>
            <a:xfrm>
              <a:off x="3225191" y="3777123"/>
              <a:ext cx="240542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</a:rPr>
                <a:t>推进国际贸易和投资自由化便利化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58" name="TextBox 64"/>
            <p:cNvSpPr txBox="1"/>
            <p:nvPr/>
          </p:nvSpPr>
          <p:spPr>
            <a:xfrm>
              <a:off x="2859389" y="3777123"/>
              <a:ext cx="369800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solidFill>
                    <a:prstClr val="white"/>
                  </a:solidFill>
                </a:rPr>
                <a:t>04</a:t>
              </a:r>
              <a:endParaRPr lang="zh-CN" altLang="en-US" sz="1400" dirty="0">
                <a:solidFill>
                  <a:prstClr val="white"/>
                </a:solidFill>
                <a:latin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656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（六）积极主动扩大对外开放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412776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19222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（一）扎实推进“一带一路”建设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996595" y="2211673"/>
            <a:ext cx="4016129" cy="1669133"/>
            <a:chOff x="683568" y="3073524"/>
            <a:chExt cx="1849013" cy="1484256"/>
          </a:xfrm>
        </p:grpSpPr>
        <p:sp>
          <p:nvSpPr>
            <p:cNvPr id="9" name="对角圆角矩形 8"/>
            <p:cNvSpPr/>
            <p:nvPr/>
          </p:nvSpPr>
          <p:spPr>
            <a:xfrm>
              <a:off x="683568" y="3073524"/>
              <a:ext cx="1849013" cy="1484256"/>
            </a:xfrm>
            <a:prstGeom prst="round2Diag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75185" y="3649588"/>
              <a:ext cx="1465778" cy="656822"/>
            </a:xfrm>
            <a:prstGeom prst="rect">
              <a:avLst/>
            </a:prstGeom>
          </p:spPr>
          <p:txBody>
            <a:bodyPr wrap="square" lIns="91413" tIns="45706" rIns="91413" bIns="45706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>
                  <a:solidFill>
                    <a:srgbClr val="FFE699"/>
                  </a:solidFill>
                </a:rPr>
                <a:t>坚持共商共建共享，加快陆上经济走廊和海上合作支点建设，构建沿线大通关合作机制。</a:t>
              </a:r>
              <a:endParaRPr lang="zh-CN" altLang="en-US" sz="1400" dirty="0">
                <a:solidFill>
                  <a:srgbClr val="FFE699"/>
                </a:solidFill>
                <a:latin typeface="+mj-ea"/>
              </a:endParaRPr>
            </a:p>
          </p:txBody>
        </p:sp>
        <p:sp>
          <p:nvSpPr>
            <p:cNvPr id="11" name="TextBox 28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428167" y="3115076"/>
              <a:ext cx="347754" cy="57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dist" eaLnBrk="1" hangingPunct="1"/>
              <a:r>
                <a:rPr lang="en-US" altLang="zh-CN" sz="3600" b="1" dirty="0">
                  <a:solidFill>
                    <a:srgbClr val="FFE699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600" b="1" dirty="0">
                <a:solidFill>
                  <a:srgbClr val="FFE69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05508" y="2171199"/>
            <a:ext cx="4010973" cy="1669133"/>
            <a:chOff x="683568" y="3073524"/>
            <a:chExt cx="1816404" cy="1484256"/>
          </a:xfrm>
          <a:solidFill>
            <a:srgbClr val="C00000"/>
          </a:solidFill>
        </p:grpSpPr>
        <p:sp>
          <p:nvSpPr>
            <p:cNvPr id="13" name="对角圆角矩形 12"/>
            <p:cNvSpPr/>
            <p:nvPr/>
          </p:nvSpPr>
          <p:spPr>
            <a:xfrm>
              <a:off x="683568" y="3073524"/>
              <a:ext cx="1816404" cy="1484256"/>
            </a:xfrm>
            <a:prstGeom prst="round2DiagRect">
              <a:avLst/>
            </a:prstGeom>
            <a:grpFill/>
            <a:ln>
              <a:solidFill>
                <a:srgbClr val="C00000"/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75185" y="3649588"/>
              <a:ext cx="1465778" cy="656822"/>
            </a:xfrm>
            <a:prstGeom prst="rect">
              <a:avLst/>
            </a:prstGeom>
            <a:grpFill/>
          </p:spPr>
          <p:txBody>
            <a:bodyPr wrap="square" lIns="91413" tIns="45706" rIns="91413" bIns="45706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>
                  <a:solidFill>
                    <a:srgbClr val="FFE699"/>
                  </a:solidFill>
                </a:rPr>
                <a:t>深化国际产能合作，带动我国装备、技术、标准、服务走出去，实现优势互补。</a:t>
              </a:r>
              <a:endParaRPr lang="zh-CN" altLang="en-US" sz="1400" dirty="0">
                <a:solidFill>
                  <a:srgbClr val="FFE699"/>
                </a:solidFill>
                <a:latin typeface="+mj-ea"/>
              </a:endParaRPr>
            </a:p>
          </p:txBody>
        </p:sp>
        <p:sp>
          <p:nvSpPr>
            <p:cNvPr id="15" name="TextBox 28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431014" y="3115076"/>
              <a:ext cx="342060" cy="57474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dist" eaLnBrk="1" hangingPunct="1"/>
              <a:r>
                <a:rPr lang="en-US" altLang="zh-CN" sz="3600" b="1" dirty="0">
                  <a:solidFill>
                    <a:srgbClr val="FFE699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3600" b="1" dirty="0">
                <a:solidFill>
                  <a:srgbClr val="FFE69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996595" y="4221088"/>
            <a:ext cx="4016129" cy="1669133"/>
            <a:chOff x="683568" y="3073524"/>
            <a:chExt cx="1849013" cy="1484256"/>
          </a:xfrm>
        </p:grpSpPr>
        <p:sp>
          <p:nvSpPr>
            <p:cNvPr id="25" name="对角圆角矩形 24"/>
            <p:cNvSpPr/>
            <p:nvPr/>
          </p:nvSpPr>
          <p:spPr>
            <a:xfrm>
              <a:off x="683568" y="3073524"/>
              <a:ext cx="1849013" cy="1484256"/>
            </a:xfrm>
            <a:prstGeom prst="round2Diag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75185" y="3649588"/>
              <a:ext cx="1465778" cy="465242"/>
            </a:xfrm>
            <a:prstGeom prst="rect">
              <a:avLst/>
            </a:prstGeom>
          </p:spPr>
          <p:txBody>
            <a:bodyPr wrap="square" lIns="91413" tIns="45706" rIns="91413" bIns="45706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>
                  <a:solidFill>
                    <a:srgbClr val="FFE699"/>
                  </a:solidFill>
                </a:rPr>
                <a:t>加强教育、文化、旅游等领域交流合作。</a:t>
              </a:r>
              <a:endParaRPr lang="zh-CN" altLang="en-US" sz="1400" dirty="0">
                <a:solidFill>
                  <a:srgbClr val="FFE699"/>
                </a:solidFill>
                <a:latin typeface="+mj-ea"/>
              </a:endParaRPr>
            </a:p>
          </p:txBody>
        </p:sp>
        <p:sp>
          <p:nvSpPr>
            <p:cNvPr id="27" name="TextBox 28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428166" y="3115076"/>
              <a:ext cx="347754" cy="57474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dist" eaLnBrk="1" hangingPunct="1"/>
              <a:r>
                <a:rPr lang="en-US" altLang="zh-CN" sz="3600" b="1">
                  <a:solidFill>
                    <a:srgbClr val="FFE699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3600" b="1" dirty="0">
                <a:solidFill>
                  <a:srgbClr val="FFE69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05508" y="4180614"/>
            <a:ext cx="4010973" cy="1669133"/>
            <a:chOff x="683568" y="3073524"/>
            <a:chExt cx="1816404" cy="1484256"/>
          </a:xfrm>
        </p:grpSpPr>
        <p:sp>
          <p:nvSpPr>
            <p:cNvPr id="29" name="对角圆角矩形 28"/>
            <p:cNvSpPr/>
            <p:nvPr/>
          </p:nvSpPr>
          <p:spPr>
            <a:xfrm>
              <a:off x="683568" y="3073524"/>
              <a:ext cx="1816404" cy="1484256"/>
            </a:xfrm>
            <a:prstGeom prst="round2Diag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75185" y="3649588"/>
              <a:ext cx="1465778" cy="465242"/>
            </a:xfrm>
            <a:prstGeom prst="rect">
              <a:avLst/>
            </a:prstGeom>
          </p:spPr>
          <p:txBody>
            <a:bodyPr wrap="square" lIns="91413" tIns="45706" rIns="91413" bIns="45706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>
                  <a:solidFill>
                    <a:srgbClr val="FFE699"/>
                  </a:solidFill>
                </a:rPr>
                <a:t>高质量办好“一带一路”国际合作高峰论坛，同奏合作共赢新乐章。</a:t>
              </a:r>
              <a:endParaRPr lang="zh-CN" altLang="en-US" sz="1400" dirty="0">
                <a:solidFill>
                  <a:srgbClr val="FFE699"/>
                </a:solidFill>
                <a:latin typeface="+mj-ea"/>
              </a:endParaRPr>
            </a:p>
          </p:txBody>
        </p:sp>
        <p:sp>
          <p:nvSpPr>
            <p:cNvPr id="31" name="TextBox 28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431014" y="3115076"/>
              <a:ext cx="342060" cy="57474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dist" eaLnBrk="1" hangingPunct="1"/>
              <a:r>
                <a:rPr lang="en-US" altLang="zh-CN" sz="3600" b="1">
                  <a:solidFill>
                    <a:srgbClr val="FFE699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3600" b="1" dirty="0">
                <a:solidFill>
                  <a:srgbClr val="FFE69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96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（六）积极主动扩大对外开放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412776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19222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（二）促进外贸继续回稳向好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947044" y="2732435"/>
            <a:ext cx="8522492" cy="402666"/>
            <a:chOff x="2156470" y="2074195"/>
            <a:chExt cx="8522492" cy="402666"/>
          </a:xfrm>
        </p:grpSpPr>
        <p:sp>
          <p:nvSpPr>
            <p:cNvPr id="9" name="圆角矩形 8"/>
            <p:cNvSpPr/>
            <p:nvPr/>
          </p:nvSpPr>
          <p:spPr>
            <a:xfrm>
              <a:off x="2156470" y="2074195"/>
              <a:ext cx="8522492" cy="40266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TextBox 64"/>
            <p:cNvSpPr txBox="1"/>
            <p:nvPr/>
          </p:nvSpPr>
          <p:spPr>
            <a:xfrm>
              <a:off x="2207569" y="2113422"/>
              <a:ext cx="8271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设立服务贸易创新发展引导基金。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7044" y="2218116"/>
            <a:ext cx="8522492" cy="382768"/>
            <a:chOff x="2156470" y="1975635"/>
            <a:chExt cx="8522492" cy="382768"/>
          </a:xfrm>
        </p:grpSpPr>
        <p:sp>
          <p:nvSpPr>
            <p:cNvPr id="12" name="圆角矩形 11"/>
            <p:cNvSpPr/>
            <p:nvPr/>
          </p:nvSpPr>
          <p:spPr>
            <a:xfrm>
              <a:off x="2156470" y="1975635"/>
              <a:ext cx="8522492" cy="38276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TextBox 64"/>
            <p:cNvSpPr txBox="1"/>
            <p:nvPr/>
          </p:nvSpPr>
          <p:spPr>
            <a:xfrm>
              <a:off x="2207569" y="2022931"/>
              <a:ext cx="8271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落实和完善进出口政策，推动优进优出。扩大出口信用保险覆盖面，对成套设备出口融资应保尽保。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947044" y="3266652"/>
            <a:ext cx="8522492" cy="402666"/>
            <a:chOff x="2156470" y="2074195"/>
            <a:chExt cx="8522492" cy="402666"/>
          </a:xfrm>
        </p:grpSpPr>
        <p:sp>
          <p:nvSpPr>
            <p:cNvPr id="15" name="圆角矩形 14"/>
            <p:cNvSpPr/>
            <p:nvPr/>
          </p:nvSpPr>
          <p:spPr>
            <a:xfrm>
              <a:off x="2156470" y="2074195"/>
              <a:ext cx="8522492" cy="40266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TextBox 64"/>
            <p:cNvSpPr txBox="1"/>
            <p:nvPr/>
          </p:nvSpPr>
          <p:spPr>
            <a:xfrm>
              <a:off x="2207569" y="2113422"/>
              <a:ext cx="8271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支持市场采购贸易、外贸综合服务企业发展。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947044" y="3800869"/>
            <a:ext cx="8522492" cy="449412"/>
            <a:chOff x="2156470" y="1975635"/>
            <a:chExt cx="8522492" cy="449412"/>
          </a:xfrm>
        </p:grpSpPr>
        <p:sp>
          <p:nvSpPr>
            <p:cNvPr id="18" name="圆角矩形 17"/>
            <p:cNvSpPr/>
            <p:nvPr/>
          </p:nvSpPr>
          <p:spPr>
            <a:xfrm>
              <a:off x="2156470" y="1975635"/>
              <a:ext cx="8522492" cy="44941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TextBox 64"/>
            <p:cNvSpPr txBox="1"/>
            <p:nvPr/>
          </p:nvSpPr>
          <p:spPr>
            <a:xfrm>
              <a:off x="2207569" y="2046452"/>
              <a:ext cx="8271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加快外贸转型升级示范基地建设。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47044" y="4381832"/>
            <a:ext cx="8522492" cy="449412"/>
            <a:chOff x="2156470" y="1975635"/>
            <a:chExt cx="8522492" cy="449412"/>
          </a:xfrm>
        </p:grpSpPr>
        <p:sp>
          <p:nvSpPr>
            <p:cNvPr id="21" name="圆角矩形 20"/>
            <p:cNvSpPr/>
            <p:nvPr/>
          </p:nvSpPr>
          <p:spPr>
            <a:xfrm>
              <a:off x="2156470" y="1975635"/>
              <a:ext cx="8522492" cy="44941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TextBox 64"/>
            <p:cNvSpPr txBox="1"/>
            <p:nvPr/>
          </p:nvSpPr>
          <p:spPr>
            <a:xfrm>
              <a:off x="2207569" y="2046452"/>
              <a:ext cx="8271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促进加工贸易向产业链中高端延伸、向中西部地区梯度转移。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947044" y="4962795"/>
            <a:ext cx="8522492" cy="449412"/>
            <a:chOff x="2156470" y="1975635"/>
            <a:chExt cx="8522492" cy="449412"/>
          </a:xfrm>
        </p:grpSpPr>
        <p:sp>
          <p:nvSpPr>
            <p:cNvPr id="24" name="圆角矩形 23"/>
            <p:cNvSpPr/>
            <p:nvPr/>
          </p:nvSpPr>
          <p:spPr>
            <a:xfrm>
              <a:off x="2156470" y="1975635"/>
              <a:ext cx="8522492" cy="44941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TextBox 64"/>
            <p:cNvSpPr txBox="1"/>
            <p:nvPr/>
          </p:nvSpPr>
          <p:spPr>
            <a:xfrm>
              <a:off x="2207569" y="2046452"/>
              <a:ext cx="8271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推广国际贸易“单一窗口”，实现全国通关一体化。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947044" y="5543761"/>
            <a:ext cx="8522492" cy="449412"/>
            <a:chOff x="2156470" y="1975635"/>
            <a:chExt cx="8522492" cy="449412"/>
          </a:xfrm>
        </p:grpSpPr>
        <p:sp>
          <p:nvSpPr>
            <p:cNvPr id="27" name="圆角矩形 26"/>
            <p:cNvSpPr/>
            <p:nvPr/>
          </p:nvSpPr>
          <p:spPr>
            <a:xfrm>
              <a:off x="2156470" y="1975635"/>
              <a:ext cx="8522492" cy="44941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TextBox 64"/>
            <p:cNvSpPr txBox="1"/>
            <p:nvPr/>
          </p:nvSpPr>
          <p:spPr>
            <a:xfrm>
              <a:off x="2207569" y="2046452"/>
              <a:ext cx="8271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增加先进技术、设备和关键零部件进口，促进贸易平衡发展和国内产业加快升级。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202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796" y="1799671"/>
            <a:ext cx="8929053" cy="5058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54710">
            <a:off x="2854815" y="4598707"/>
            <a:ext cx="3203827" cy="31875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55035" y="1412776"/>
            <a:ext cx="2448272" cy="38164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1"/>
          <p:cNvSpPr txBox="1"/>
          <p:nvPr/>
        </p:nvSpPr>
        <p:spPr>
          <a:xfrm>
            <a:off x="3270392" y="3123263"/>
            <a:ext cx="1169551" cy="21059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400" b="1" spc="756" dirty="0">
                <a:ln>
                  <a:solidFill>
                    <a:srgbClr val="C00000"/>
                  </a:solidFill>
                </a:ln>
                <a:solidFill>
                  <a:srgbClr val="FFE699"/>
                </a:solidFill>
                <a:effectLst>
                  <a:innerShdw blurRad="63500" dist="50800" dir="13500000">
                    <a:srgbClr val="C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075" y="1382564"/>
            <a:ext cx="1804562" cy="1683246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5361171" y="1835906"/>
            <a:ext cx="5653277" cy="601266"/>
            <a:chOff x="5987339" y="1737924"/>
            <a:chExt cx="5653277" cy="601266"/>
          </a:xfrm>
        </p:grpSpPr>
        <p:sp>
          <p:nvSpPr>
            <p:cNvPr id="50" name="圆角矩形​​ 10"/>
            <p:cNvSpPr>
              <a:spLocks noChangeArrowheads="1"/>
            </p:cNvSpPr>
            <p:nvPr/>
          </p:nvSpPr>
          <p:spPr bwMode="auto">
            <a:xfrm>
              <a:off x="5987339" y="1737925"/>
              <a:ext cx="601874" cy="601265"/>
            </a:xfrm>
            <a:prstGeom prst="roundRect">
              <a:avLst>
                <a:gd name="adj" fmla="val 16667"/>
              </a:avLst>
            </a:prstGeom>
            <a:solidFill>
              <a:srgbClr val="CC0000"/>
            </a:soli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>
                  <a:solidFill>
                    <a:schemeClr val="lt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6</a:t>
              </a:r>
              <a:endParaRPr lang="zh-CN" altLang="en-US" sz="2800" b="1" dirty="0">
                <a:solidFill>
                  <a:schemeClr val="lt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6716286" y="1737924"/>
              <a:ext cx="4924330" cy="601265"/>
              <a:chOff x="6716286" y="1737924"/>
              <a:chExt cx="4924330" cy="601265"/>
            </a:xfrm>
          </p:grpSpPr>
          <p:sp>
            <p:nvSpPr>
              <p:cNvPr id="49" name="TextBox 124"/>
              <p:cNvSpPr txBox="1"/>
              <p:nvPr/>
            </p:nvSpPr>
            <p:spPr bwMode="auto">
              <a:xfrm>
                <a:off x="6857111" y="1822469"/>
                <a:ext cx="3262432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积极主动扩大对外开放</a:t>
                </a:r>
                <a:endParaRPr lang="zh-CN" altLang="en-US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1" name="圆角矩形​​ 10"/>
              <p:cNvSpPr>
                <a:spLocks noChangeArrowheads="1"/>
              </p:cNvSpPr>
              <p:nvPr/>
            </p:nvSpPr>
            <p:spPr bwMode="auto">
              <a:xfrm>
                <a:off x="6716286" y="1737924"/>
                <a:ext cx="4924330" cy="601265"/>
              </a:xfrm>
              <a:prstGeom prst="roundRect">
                <a:avLst>
                  <a:gd name="adj" fmla="val 16667"/>
                </a:avLst>
              </a:prstGeom>
              <a:noFill/>
              <a:ln w="25400" algn="ctr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dirty="0">
                  <a:solidFill>
                    <a:schemeClr val="lt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5361171" y="2562526"/>
            <a:ext cx="5653277" cy="601266"/>
            <a:chOff x="5987339" y="1737924"/>
            <a:chExt cx="5653277" cy="601266"/>
          </a:xfrm>
        </p:grpSpPr>
        <p:sp>
          <p:nvSpPr>
            <p:cNvPr id="55" name="圆角矩形​​ 10"/>
            <p:cNvSpPr>
              <a:spLocks noChangeArrowheads="1"/>
            </p:cNvSpPr>
            <p:nvPr/>
          </p:nvSpPr>
          <p:spPr bwMode="auto">
            <a:xfrm>
              <a:off x="5987339" y="1737925"/>
              <a:ext cx="601874" cy="601265"/>
            </a:xfrm>
            <a:prstGeom prst="roundRect">
              <a:avLst>
                <a:gd name="adj" fmla="val 16667"/>
              </a:avLst>
            </a:prstGeom>
            <a:solidFill>
              <a:srgbClr val="CC0000"/>
            </a:soli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>
                  <a:solidFill>
                    <a:schemeClr val="lt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7</a:t>
              </a:r>
              <a:endParaRPr lang="zh-CN" altLang="en-US" b="1" dirty="0">
                <a:solidFill>
                  <a:schemeClr val="lt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6716286" y="1737924"/>
              <a:ext cx="4924330" cy="601265"/>
              <a:chOff x="6716286" y="1737924"/>
              <a:chExt cx="4924330" cy="601265"/>
            </a:xfrm>
          </p:grpSpPr>
          <p:sp>
            <p:nvSpPr>
              <p:cNvPr id="57" name="TextBox 124"/>
              <p:cNvSpPr txBox="1"/>
              <p:nvPr/>
            </p:nvSpPr>
            <p:spPr bwMode="auto">
              <a:xfrm>
                <a:off x="6857111" y="1797695"/>
                <a:ext cx="3877985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加大生态环境保护治理力度</a:t>
                </a:r>
                <a:endParaRPr lang="zh-CN" altLang="en-US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8" name="圆角矩形​​ 10"/>
              <p:cNvSpPr>
                <a:spLocks noChangeArrowheads="1"/>
              </p:cNvSpPr>
              <p:nvPr/>
            </p:nvSpPr>
            <p:spPr bwMode="auto">
              <a:xfrm>
                <a:off x="6716286" y="1737924"/>
                <a:ext cx="4924330" cy="601265"/>
              </a:xfrm>
              <a:prstGeom prst="roundRect">
                <a:avLst>
                  <a:gd name="adj" fmla="val 16667"/>
                </a:avLst>
              </a:prstGeom>
              <a:noFill/>
              <a:ln w="25400" algn="ctr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lt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5361171" y="3327882"/>
            <a:ext cx="5671086" cy="601266"/>
            <a:chOff x="5987339" y="1737924"/>
            <a:chExt cx="5671086" cy="601266"/>
          </a:xfrm>
        </p:grpSpPr>
        <p:sp>
          <p:nvSpPr>
            <p:cNvPr id="60" name="圆角矩形​​ 10"/>
            <p:cNvSpPr>
              <a:spLocks noChangeArrowheads="1"/>
            </p:cNvSpPr>
            <p:nvPr/>
          </p:nvSpPr>
          <p:spPr bwMode="auto">
            <a:xfrm>
              <a:off x="5987339" y="1737925"/>
              <a:ext cx="601874" cy="601265"/>
            </a:xfrm>
            <a:prstGeom prst="roundRect">
              <a:avLst>
                <a:gd name="adj" fmla="val 16667"/>
              </a:avLst>
            </a:prstGeom>
            <a:solidFill>
              <a:srgbClr val="CC0000"/>
            </a:soli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>
                  <a:solidFill>
                    <a:schemeClr val="lt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8</a:t>
              </a:r>
              <a:endParaRPr lang="zh-CN" altLang="en-US" b="1" dirty="0">
                <a:solidFill>
                  <a:schemeClr val="lt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6716286" y="1737924"/>
              <a:ext cx="4942139" cy="601265"/>
              <a:chOff x="6716286" y="1737924"/>
              <a:chExt cx="4942139" cy="601265"/>
            </a:xfrm>
          </p:grpSpPr>
          <p:sp>
            <p:nvSpPr>
              <p:cNvPr id="62" name="TextBox 124"/>
              <p:cNvSpPr txBox="1"/>
              <p:nvPr/>
            </p:nvSpPr>
            <p:spPr bwMode="auto">
              <a:xfrm>
                <a:off x="6857111" y="1797695"/>
                <a:ext cx="4801314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推进以保障和改善民生为重点的社会建设</a:t>
                </a:r>
                <a:endParaRPr lang="zh-CN" altLang="en-US" sz="20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3" name="圆角矩形​​ 10"/>
              <p:cNvSpPr>
                <a:spLocks noChangeArrowheads="1"/>
              </p:cNvSpPr>
              <p:nvPr/>
            </p:nvSpPr>
            <p:spPr bwMode="auto">
              <a:xfrm>
                <a:off x="6716286" y="1737924"/>
                <a:ext cx="4924330" cy="601265"/>
              </a:xfrm>
              <a:prstGeom prst="roundRect">
                <a:avLst>
                  <a:gd name="adj" fmla="val 16667"/>
                </a:avLst>
              </a:prstGeom>
              <a:noFill/>
              <a:ln w="25400" algn="ctr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lt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5381814" y="4124813"/>
            <a:ext cx="5653277" cy="601266"/>
            <a:chOff x="5987339" y="1737924"/>
            <a:chExt cx="5653277" cy="601266"/>
          </a:xfrm>
        </p:grpSpPr>
        <p:sp>
          <p:nvSpPr>
            <p:cNvPr id="65" name="圆角矩形​​ 10"/>
            <p:cNvSpPr>
              <a:spLocks noChangeArrowheads="1"/>
            </p:cNvSpPr>
            <p:nvPr/>
          </p:nvSpPr>
          <p:spPr bwMode="auto">
            <a:xfrm>
              <a:off x="5987339" y="1737925"/>
              <a:ext cx="601874" cy="601265"/>
            </a:xfrm>
            <a:prstGeom prst="roundRect">
              <a:avLst>
                <a:gd name="adj" fmla="val 16667"/>
              </a:avLst>
            </a:prstGeom>
            <a:solidFill>
              <a:srgbClr val="CC0000"/>
            </a:soli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>
                  <a:solidFill>
                    <a:schemeClr val="lt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9</a:t>
              </a:r>
              <a:endParaRPr lang="zh-CN" altLang="en-US" b="1" dirty="0">
                <a:solidFill>
                  <a:schemeClr val="lt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6716286" y="1737924"/>
              <a:ext cx="4924330" cy="601265"/>
              <a:chOff x="6716286" y="1737924"/>
              <a:chExt cx="4924330" cy="601265"/>
            </a:xfrm>
          </p:grpSpPr>
          <p:sp>
            <p:nvSpPr>
              <p:cNvPr id="67" name="TextBox 124"/>
              <p:cNvSpPr txBox="1"/>
              <p:nvPr/>
            </p:nvSpPr>
            <p:spPr bwMode="auto">
              <a:xfrm>
                <a:off x="6857111" y="1797695"/>
                <a:ext cx="3262432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全面加强政府自身建设</a:t>
                </a:r>
                <a:endParaRPr lang="zh-CN" altLang="en-US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8" name="圆角矩形​​ 10"/>
              <p:cNvSpPr>
                <a:spLocks noChangeArrowheads="1"/>
              </p:cNvSpPr>
              <p:nvPr/>
            </p:nvSpPr>
            <p:spPr bwMode="auto">
              <a:xfrm>
                <a:off x="6716286" y="1737924"/>
                <a:ext cx="4924330" cy="601265"/>
              </a:xfrm>
              <a:prstGeom prst="roundRect">
                <a:avLst>
                  <a:gd name="adj" fmla="val 16667"/>
                </a:avLst>
              </a:prstGeom>
              <a:noFill/>
              <a:ln w="25400" algn="ctr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lt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5056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（六）积极主动扩大对外开放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412776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19222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（三）大力优化外商投资环境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2093880" y="2830167"/>
            <a:ext cx="8522492" cy="562448"/>
            <a:chOff x="2156470" y="2074194"/>
            <a:chExt cx="8522492" cy="562448"/>
          </a:xfrm>
        </p:grpSpPr>
        <p:sp>
          <p:nvSpPr>
            <p:cNvPr id="9" name="圆角矩形 8"/>
            <p:cNvSpPr/>
            <p:nvPr/>
          </p:nvSpPr>
          <p:spPr>
            <a:xfrm>
              <a:off x="2156470" y="2074194"/>
              <a:ext cx="8522492" cy="56244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TextBox 64"/>
            <p:cNvSpPr txBox="1"/>
            <p:nvPr/>
          </p:nvSpPr>
          <p:spPr>
            <a:xfrm>
              <a:off x="2207569" y="2113422"/>
              <a:ext cx="82715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支持外商投资企业在国内上市、发债，允许参与国家科技计划项目。在资质许可、标准制定、政府采购、享受</a:t>
              </a:r>
              <a:r>
                <a:rPr lang="en-US" altLang="zh-CN" sz="1400" dirty="0"/>
                <a:t>《</a:t>
              </a:r>
              <a:r>
                <a:rPr lang="zh-CN" altLang="en-US" sz="1400" dirty="0"/>
                <a:t>中国制造</a:t>
              </a:r>
              <a:r>
                <a:rPr lang="en-US" altLang="zh-CN" sz="1400" dirty="0"/>
                <a:t>2025》</a:t>
              </a:r>
              <a:r>
                <a:rPr lang="zh-CN" altLang="en-US" sz="1400" dirty="0"/>
                <a:t>政策等方面，对内外资企业一视同仁。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93880" y="2315734"/>
            <a:ext cx="8522492" cy="382768"/>
            <a:chOff x="2156470" y="1975635"/>
            <a:chExt cx="8522492" cy="382768"/>
          </a:xfrm>
        </p:grpSpPr>
        <p:sp>
          <p:nvSpPr>
            <p:cNvPr id="12" name="圆角矩形 11"/>
            <p:cNvSpPr/>
            <p:nvPr/>
          </p:nvSpPr>
          <p:spPr>
            <a:xfrm>
              <a:off x="2156470" y="1975635"/>
              <a:ext cx="8522492" cy="38276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TextBox 64"/>
            <p:cNvSpPr txBox="1"/>
            <p:nvPr/>
          </p:nvSpPr>
          <p:spPr>
            <a:xfrm>
              <a:off x="2207569" y="2022931"/>
              <a:ext cx="8271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修订外商投资产业指导目录，进一步放宽服务业、制造业、采矿业外资准入。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093880" y="3524280"/>
            <a:ext cx="8522492" cy="449412"/>
            <a:chOff x="2156470" y="1975635"/>
            <a:chExt cx="8522492" cy="449412"/>
          </a:xfrm>
        </p:grpSpPr>
        <p:sp>
          <p:nvSpPr>
            <p:cNvPr id="15" name="圆角矩形 14"/>
            <p:cNvSpPr/>
            <p:nvPr/>
          </p:nvSpPr>
          <p:spPr>
            <a:xfrm>
              <a:off x="2156470" y="1975635"/>
              <a:ext cx="8522492" cy="44941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TextBox 64"/>
            <p:cNvSpPr txBox="1"/>
            <p:nvPr/>
          </p:nvSpPr>
          <p:spPr>
            <a:xfrm>
              <a:off x="2207569" y="2046452"/>
              <a:ext cx="8271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地方政府可在法定权限范围内，制定出台招商引资优惠政策。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093880" y="4105357"/>
            <a:ext cx="8522492" cy="449412"/>
            <a:chOff x="2156470" y="1975635"/>
            <a:chExt cx="8522492" cy="449412"/>
          </a:xfrm>
        </p:grpSpPr>
        <p:sp>
          <p:nvSpPr>
            <p:cNvPr id="18" name="圆角矩形 17"/>
            <p:cNvSpPr/>
            <p:nvPr/>
          </p:nvSpPr>
          <p:spPr>
            <a:xfrm>
              <a:off x="2156470" y="1975635"/>
              <a:ext cx="8522492" cy="44941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TextBox 64"/>
            <p:cNvSpPr txBox="1"/>
            <p:nvPr/>
          </p:nvSpPr>
          <p:spPr>
            <a:xfrm>
              <a:off x="2207569" y="2046452"/>
              <a:ext cx="8271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高标准高水平建设</a:t>
              </a:r>
              <a:r>
                <a:rPr lang="en-US" altLang="zh-CN" sz="1400" dirty="0"/>
                <a:t>11</a:t>
              </a:r>
              <a:r>
                <a:rPr lang="zh-CN" altLang="en-US" sz="1400" dirty="0"/>
                <a:t>个自贸试验区，全面推广成熟经验。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093880" y="4686434"/>
            <a:ext cx="8522492" cy="449412"/>
            <a:chOff x="2156470" y="1975635"/>
            <a:chExt cx="8522492" cy="449412"/>
          </a:xfrm>
        </p:grpSpPr>
        <p:sp>
          <p:nvSpPr>
            <p:cNvPr id="21" name="圆角矩形 20"/>
            <p:cNvSpPr/>
            <p:nvPr/>
          </p:nvSpPr>
          <p:spPr>
            <a:xfrm>
              <a:off x="2156470" y="1975635"/>
              <a:ext cx="8522492" cy="44941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TextBox 64"/>
            <p:cNvSpPr txBox="1"/>
            <p:nvPr/>
          </p:nvSpPr>
          <p:spPr>
            <a:xfrm>
              <a:off x="2207569" y="2046452"/>
              <a:ext cx="8271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引导对外投资健康规范发展，提升风险防范能力。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093880" y="5267509"/>
            <a:ext cx="8522492" cy="449412"/>
            <a:chOff x="2156470" y="1975635"/>
            <a:chExt cx="8522492" cy="449412"/>
          </a:xfrm>
        </p:grpSpPr>
        <p:sp>
          <p:nvSpPr>
            <p:cNvPr id="24" name="圆角矩形 23"/>
            <p:cNvSpPr/>
            <p:nvPr/>
          </p:nvSpPr>
          <p:spPr>
            <a:xfrm>
              <a:off x="2156470" y="1975635"/>
              <a:ext cx="8522492" cy="44941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TextBox 64"/>
            <p:cNvSpPr txBox="1"/>
            <p:nvPr/>
          </p:nvSpPr>
          <p:spPr>
            <a:xfrm>
              <a:off x="2207569" y="2046452"/>
              <a:ext cx="8271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中国开放的大门会越开越大，必将继续成为最富吸引力的外商投资目的地。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319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（六）积极主动扩大对外开放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412776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19222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（四）推进国际贸易和投资自由化便利化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972548" y="2177442"/>
            <a:ext cx="10181852" cy="4275893"/>
          </a:xfrm>
          <a:prstGeom prst="rect">
            <a:avLst/>
          </a:prstGeom>
          <a:solidFill>
            <a:srgbClr val="FFFFFF"/>
          </a:solidFill>
          <a:ln w="6350" cap="flat">
            <a:solidFill>
              <a:srgbClr val="9E9F9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4261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44574" y="2386313"/>
            <a:ext cx="965524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 defTabSz="9144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4D4D4D"/>
                </a:solidFill>
                <a:latin typeface="微软雅黑"/>
              </a:rPr>
              <a:t>经济全球化符合世界各国的根本利益。中国将坚定不移推动全球经济合作，维护多边贸易体制主渠道地位，积极参与多边贸易谈判。</a:t>
            </a:r>
            <a:endParaRPr lang="en-US" altLang="zh-CN" sz="1600">
              <a:solidFill>
                <a:srgbClr val="4D4D4D"/>
              </a:solidFill>
              <a:latin typeface="微软雅黑"/>
            </a:endParaRP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endParaRPr lang="en-US" altLang="zh-CN" sz="1600" dirty="0">
              <a:solidFill>
                <a:srgbClr val="4D4D4D"/>
              </a:solidFill>
              <a:latin typeface="微软雅黑"/>
            </a:endParaRPr>
          </a:p>
          <a:p>
            <a:pPr marL="285750" indent="-285750" algn="just" defTabSz="9144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4D4D4D"/>
                </a:solidFill>
                <a:latin typeface="微软雅黑"/>
              </a:rPr>
              <a:t>我们愿与有关国家一道，推动中国</a:t>
            </a:r>
            <a:r>
              <a:rPr lang="en-US" altLang="zh-CN" sz="1600">
                <a:solidFill>
                  <a:srgbClr val="4D4D4D"/>
                </a:solidFill>
                <a:latin typeface="微软雅黑"/>
              </a:rPr>
              <a:t>-</a:t>
            </a:r>
            <a:r>
              <a:rPr lang="zh-CN" altLang="en-US" sz="1600">
                <a:solidFill>
                  <a:srgbClr val="4D4D4D"/>
                </a:solidFill>
                <a:latin typeface="微软雅黑"/>
              </a:rPr>
              <a:t>东盟自贸区升级议定书全面生效实施，早日结束区域全面经济伙伴关系协定谈判，推进亚太自贸区建设。继续与有关国家和地区商谈投资贸易协定。</a:t>
            </a:r>
            <a:endParaRPr lang="en-US" altLang="zh-CN" sz="1600">
              <a:solidFill>
                <a:srgbClr val="4D4D4D"/>
              </a:solidFill>
              <a:latin typeface="微软雅黑"/>
            </a:endParaRP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endParaRPr lang="en-US" altLang="zh-CN" sz="1600" dirty="0">
              <a:solidFill>
                <a:srgbClr val="4D4D4D"/>
              </a:solidFill>
              <a:latin typeface="微软雅黑"/>
            </a:endParaRPr>
          </a:p>
          <a:p>
            <a:pPr marL="285750" indent="-285750" algn="just" defTabSz="9144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4D4D4D"/>
                </a:solidFill>
                <a:latin typeface="微软雅黑"/>
              </a:rPr>
              <a:t>中国是负责任的国家，作出的承诺一直认真履行，应有的权益将坚决捍卫。</a:t>
            </a:r>
            <a:endParaRPr lang="en-US" altLang="zh-CN" sz="1600" dirty="0">
              <a:solidFill>
                <a:srgbClr val="4D4D4D"/>
              </a:solidFill>
              <a:latin typeface="微软雅黑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392380" y="4596780"/>
            <a:ext cx="2931976" cy="1578114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4606211" y="4596780"/>
            <a:ext cx="2931976" cy="1578114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7853689" y="4581128"/>
            <a:ext cx="2931976" cy="161159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7687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008"/>
            <a:ext cx="12192000" cy="33569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980728"/>
            <a:ext cx="3446027" cy="7772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endPos="59000" dir="5400000" sy="-100000" algn="bl" rotWithShape="0"/>
          </a:effectLst>
        </p:spPr>
      </p:pic>
      <p:sp>
        <p:nvSpPr>
          <p:cNvPr id="10" name="TextBox 494">
            <a:hlinkClick r:id="" action="ppaction://hlinkshowjump?jump=nextslide"/>
          </p:cNvPr>
          <p:cNvSpPr txBox="1"/>
          <p:nvPr/>
        </p:nvSpPr>
        <p:spPr>
          <a:xfrm>
            <a:off x="5985955" y="1138511"/>
            <a:ext cx="1415772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4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sz="2400">
                <a:solidFill>
                  <a:prstClr val="white"/>
                </a:solidFill>
              </a:rPr>
              <a:t>第七部分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7624" y="509155"/>
            <a:ext cx="1615140" cy="15695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497">
            <a:hlinkClick r:id="" action="ppaction://hlinkshowjump?jump=nextslide"/>
          </p:cNvPr>
          <p:cNvSpPr txBox="1"/>
          <p:nvPr/>
        </p:nvSpPr>
        <p:spPr>
          <a:xfrm>
            <a:off x="4014738" y="2265450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2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</a:rPr>
              <a:t>加大生态环境保护治理力度</a:t>
            </a:r>
            <a:endParaRPr lang="zh-CN" altLang="en-US" sz="3200" dirty="0"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855640" y="3071136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44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45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</a:rPr>
                <a:t>坚决打好蓝天保卫战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46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01</a:t>
              </a:r>
              <a:endParaRPr lang="zh-CN" altLang="en-US" sz="1600" dirty="0">
                <a:solidFill>
                  <a:schemeClr val="bg1"/>
                </a:solidFill>
                <a:latin typeface="微软雅黑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779569" y="3088484"/>
            <a:ext cx="3273123" cy="415499"/>
            <a:chOff x="2859389" y="3777123"/>
            <a:chExt cx="2651520" cy="415499"/>
          </a:xfrm>
          <a:solidFill>
            <a:srgbClr val="C00000"/>
          </a:solidFill>
        </p:grpSpPr>
        <p:sp>
          <p:nvSpPr>
            <p:cNvPr id="48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49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</a:rPr>
                <a:t>强化水、土壤污染防治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50" name="TextBox 64"/>
            <p:cNvSpPr txBox="1"/>
            <p:nvPr/>
          </p:nvSpPr>
          <p:spPr>
            <a:xfrm>
              <a:off x="2859389" y="3777123"/>
              <a:ext cx="369800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微软雅黑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855640" y="3579136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52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53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</a:rPr>
                <a:t>推进生态保护和建设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54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03</a:t>
              </a:r>
              <a:endParaRPr lang="zh-CN" altLang="en-US" sz="1600" dirty="0">
                <a:solidFill>
                  <a:schemeClr val="bg1"/>
                </a:solidFill>
                <a:latin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038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6340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（七）加大生态环境保护治理力度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4" name="TextBox 64"/>
          <p:cNvSpPr txBox="1"/>
          <p:nvPr/>
        </p:nvSpPr>
        <p:spPr>
          <a:xfrm>
            <a:off x="839416" y="1356330"/>
            <a:ext cx="9433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E699"/>
                </a:solidFill>
              </a:defRPr>
            </a:lvl1pPr>
          </a:lstStyle>
          <a:p>
            <a:r>
              <a:rPr lang="zh-CN" altLang="en-US" sz="2400" dirty="0">
                <a:solidFill>
                  <a:srgbClr val="C00000"/>
                </a:solidFill>
              </a:rPr>
              <a:t>（一）坚决打好蓝天保卫战，今年二氧化硫、氮氧化物排放量要分别下降</a:t>
            </a:r>
            <a:r>
              <a:rPr lang="en-US" altLang="zh-CN" sz="2400" dirty="0">
                <a:solidFill>
                  <a:srgbClr val="C00000"/>
                </a:solidFill>
              </a:rPr>
              <a:t>3%</a:t>
            </a:r>
            <a:r>
              <a:rPr lang="zh-CN" altLang="en-US" sz="2400" dirty="0">
                <a:solidFill>
                  <a:srgbClr val="C00000"/>
                </a:solidFill>
              </a:rPr>
              <a:t>，重点地区细颗粒物</a:t>
            </a:r>
            <a:r>
              <a:rPr lang="en-US" altLang="zh-CN" sz="2400" dirty="0">
                <a:solidFill>
                  <a:srgbClr val="C00000"/>
                </a:solidFill>
              </a:rPr>
              <a:t>(PM2.5)</a:t>
            </a:r>
            <a:r>
              <a:rPr lang="zh-CN" altLang="en-US" sz="2400" dirty="0">
                <a:solidFill>
                  <a:srgbClr val="C00000"/>
                </a:solidFill>
              </a:rPr>
              <a:t>浓度明显下降。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847528" y="2286641"/>
            <a:ext cx="8522492" cy="408559"/>
            <a:chOff x="2156470" y="2074195"/>
            <a:chExt cx="8522492" cy="40855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" name="圆角矩形 5"/>
            <p:cNvSpPr/>
            <p:nvPr/>
          </p:nvSpPr>
          <p:spPr>
            <a:xfrm>
              <a:off x="2156470" y="2074195"/>
              <a:ext cx="8522492" cy="408559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7" name="TextBox 64"/>
            <p:cNvSpPr txBox="1"/>
            <p:nvPr/>
          </p:nvSpPr>
          <p:spPr>
            <a:xfrm>
              <a:off x="2207569" y="2113422"/>
              <a:ext cx="8271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dirty="0">
                  <a:solidFill>
                    <a:schemeClr val="bg1"/>
                  </a:solidFill>
                </a:rPr>
                <a:t>一要加快解决燃煤污染问题。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" name="TextBox 64"/>
          <p:cNvSpPr txBox="1"/>
          <p:nvPr/>
        </p:nvSpPr>
        <p:spPr>
          <a:xfrm>
            <a:off x="1898627" y="3368025"/>
            <a:ext cx="80385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200" dirty="0"/>
              <a:t>加大燃煤电厂超低排放和节能改造力度，东中部地区要分别于今明两年完成，西部地区于</a:t>
            </a:r>
            <a:r>
              <a:rPr lang="en-US" altLang="zh-CN" sz="1200" dirty="0"/>
              <a:t>2020</a:t>
            </a:r>
            <a:r>
              <a:rPr lang="zh-CN" altLang="en-US" sz="1200" dirty="0"/>
              <a:t>年完成。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13" name="TextBox 64"/>
          <p:cNvSpPr txBox="1"/>
          <p:nvPr/>
        </p:nvSpPr>
        <p:spPr>
          <a:xfrm>
            <a:off x="1898628" y="3687415"/>
            <a:ext cx="7848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200" dirty="0"/>
              <a:t>抓紧解决机制和技术问题，优先保障可再生能源发电上网，有效缓解弃水、弃风、弃光状况。加快秸秆资源化利用。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16" name="TextBox 64"/>
          <p:cNvSpPr txBox="1"/>
          <p:nvPr/>
        </p:nvSpPr>
        <p:spPr>
          <a:xfrm>
            <a:off x="1898627" y="2815350"/>
            <a:ext cx="8038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200" dirty="0"/>
              <a:t>全面实施散煤综合治理，推进北方地区冬季清洁取暖，完成以电代煤、以气代煤</a:t>
            </a:r>
            <a:r>
              <a:rPr lang="en-US" altLang="zh-CN" sz="1200" dirty="0"/>
              <a:t>300</a:t>
            </a:r>
            <a:r>
              <a:rPr lang="zh-CN" altLang="en-US" sz="1200" dirty="0"/>
              <a:t>万户以上，全部淘汰地级以上城市建成区燃煤小锅炉。</a:t>
            </a:r>
            <a:endParaRPr lang="zh-CN" altLang="en-US" sz="1200" dirty="0">
              <a:latin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847528" y="4521052"/>
            <a:ext cx="8522492" cy="408559"/>
            <a:chOff x="2156470" y="2074195"/>
            <a:chExt cx="8522492" cy="408559"/>
          </a:xfrm>
        </p:grpSpPr>
        <p:sp>
          <p:nvSpPr>
            <p:cNvPr id="18" name="圆角矩形 17"/>
            <p:cNvSpPr/>
            <p:nvPr/>
          </p:nvSpPr>
          <p:spPr>
            <a:xfrm>
              <a:off x="2156470" y="2074195"/>
              <a:ext cx="8522492" cy="40855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9" name="TextBox 64"/>
            <p:cNvSpPr txBox="1"/>
            <p:nvPr/>
          </p:nvSpPr>
          <p:spPr>
            <a:xfrm>
              <a:off x="2207569" y="2113422"/>
              <a:ext cx="8271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dirty="0">
                  <a:solidFill>
                    <a:schemeClr val="bg1"/>
                  </a:solidFill>
                </a:rPr>
                <a:t>二要全面推进污染源治理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TextBox 64"/>
          <p:cNvSpPr txBox="1"/>
          <p:nvPr/>
        </p:nvSpPr>
        <p:spPr>
          <a:xfrm>
            <a:off x="1913659" y="5070750"/>
            <a:ext cx="8038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200" dirty="0"/>
              <a:t>开展重点行业污染治理专项行动。对所有重点工业污染源，实行</a:t>
            </a:r>
            <a:r>
              <a:rPr lang="en-US" altLang="zh-CN" sz="1200" dirty="0"/>
              <a:t>24</a:t>
            </a:r>
            <a:r>
              <a:rPr lang="zh-CN" altLang="en-US" sz="1200" dirty="0"/>
              <a:t>小时在线监控。明确排放不达标企业最后达标时限，到期不达标的坚决依法关停。</a:t>
            </a:r>
            <a:endParaRPr lang="zh-CN" altLang="en-US" sz="12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3896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fmla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fmla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2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82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32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82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32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3" grpId="0"/>
      <p:bldP spid="16" grpId="0"/>
      <p:bldP spid="2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6340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（七）加大生态环境保护治理力度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47528" y="1576541"/>
            <a:ext cx="8522492" cy="408559"/>
            <a:chOff x="2156470" y="2074195"/>
            <a:chExt cx="8522492" cy="40855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" name="圆角矩形 5"/>
            <p:cNvSpPr/>
            <p:nvPr/>
          </p:nvSpPr>
          <p:spPr>
            <a:xfrm>
              <a:off x="2156470" y="2074195"/>
              <a:ext cx="8522492" cy="408559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7" name="TextBox 64"/>
            <p:cNvSpPr txBox="1"/>
            <p:nvPr/>
          </p:nvSpPr>
          <p:spPr>
            <a:xfrm>
              <a:off x="2207569" y="2113422"/>
              <a:ext cx="8271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>
                  <a:solidFill>
                    <a:schemeClr val="bg1"/>
                  </a:solidFill>
                </a:rPr>
                <a:t>三要强化机动车尾气治理。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</p:grpSp>
      <p:sp>
        <p:nvSpPr>
          <p:cNvPr id="16" name="TextBox 64"/>
          <p:cNvSpPr txBox="1"/>
          <p:nvPr/>
        </p:nvSpPr>
        <p:spPr>
          <a:xfrm>
            <a:off x="1898627" y="2105250"/>
            <a:ext cx="8038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200"/>
              <a:t>基本淘汰黄标车，加快淘汰老旧机动车，对高排放机动车进行专项整治，鼓励使用清洁能源汽车。在重点区域加快推广使用国六标准燃油。</a:t>
            </a:r>
            <a:endParaRPr lang="zh-CN" altLang="en-US" sz="1200" dirty="0">
              <a:latin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847528" y="2687065"/>
            <a:ext cx="8522492" cy="408559"/>
            <a:chOff x="2156470" y="2074195"/>
            <a:chExt cx="8522492" cy="408559"/>
          </a:xfrm>
        </p:grpSpPr>
        <p:sp>
          <p:nvSpPr>
            <p:cNvPr id="18" name="圆角矩形 17"/>
            <p:cNvSpPr/>
            <p:nvPr/>
          </p:nvSpPr>
          <p:spPr>
            <a:xfrm>
              <a:off x="2156470" y="2074195"/>
              <a:ext cx="8522492" cy="40855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9" name="TextBox 64"/>
            <p:cNvSpPr txBox="1"/>
            <p:nvPr/>
          </p:nvSpPr>
          <p:spPr>
            <a:xfrm>
              <a:off x="2207569" y="2113422"/>
              <a:ext cx="8271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>
                  <a:solidFill>
                    <a:schemeClr val="bg1"/>
                  </a:solidFill>
                </a:rPr>
                <a:t>四要有效应对重污染天气。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</p:grpSp>
      <p:sp>
        <p:nvSpPr>
          <p:cNvPr id="20" name="TextBox 64"/>
          <p:cNvSpPr txBox="1"/>
          <p:nvPr/>
        </p:nvSpPr>
        <p:spPr>
          <a:xfrm>
            <a:off x="1913659" y="3236763"/>
            <a:ext cx="80385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200"/>
              <a:t>加强对雾霾形成机理研究，提高应对的科学性和精准性。扩大重点区域联防联控范围，强化应急措施。</a:t>
            </a:r>
            <a:endParaRPr lang="zh-CN" altLang="en-US" sz="1200" dirty="0">
              <a:latin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847528" y="3767501"/>
            <a:ext cx="8522492" cy="408559"/>
            <a:chOff x="2156470" y="2074195"/>
            <a:chExt cx="8522492" cy="408559"/>
          </a:xfrm>
        </p:grpSpPr>
        <p:sp>
          <p:nvSpPr>
            <p:cNvPr id="21" name="圆角矩形 20"/>
            <p:cNvSpPr/>
            <p:nvPr/>
          </p:nvSpPr>
          <p:spPr>
            <a:xfrm>
              <a:off x="2156470" y="2074195"/>
              <a:ext cx="8522492" cy="40855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2" name="TextBox 64"/>
            <p:cNvSpPr txBox="1"/>
            <p:nvPr/>
          </p:nvSpPr>
          <p:spPr>
            <a:xfrm>
              <a:off x="2207569" y="2113422"/>
              <a:ext cx="8271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>
                  <a:solidFill>
                    <a:schemeClr val="bg1"/>
                  </a:solidFill>
                </a:rPr>
                <a:t>五要严格环境执法和督查问责。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</p:grpSp>
      <p:sp>
        <p:nvSpPr>
          <p:cNvPr id="23" name="TextBox 64"/>
          <p:cNvSpPr txBox="1"/>
          <p:nvPr/>
        </p:nvSpPr>
        <p:spPr>
          <a:xfrm>
            <a:off x="1913659" y="4317199"/>
            <a:ext cx="80385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200"/>
              <a:t>对偷排、造假的，必须严厉打击</a:t>
            </a:r>
            <a:endParaRPr lang="zh-CN" altLang="en-US" sz="1200" dirty="0">
              <a:latin typeface="+mj-ea"/>
            </a:endParaRPr>
          </a:p>
        </p:txBody>
      </p:sp>
      <p:sp>
        <p:nvSpPr>
          <p:cNvPr id="24" name="TextBox 64"/>
          <p:cNvSpPr txBox="1"/>
          <p:nvPr/>
        </p:nvSpPr>
        <p:spPr>
          <a:xfrm>
            <a:off x="1898627" y="4709437"/>
            <a:ext cx="80385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200"/>
              <a:t>对执法不力、姑息纵容的，必须严肃追究</a:t>
            </a:r>
            <a:endParaRPr lang="zh-CN" altLang="en-US" sz="1200" dirty="0">
              <a:latin typeface="+mj-ea"/>
            </a:endParaRPr>
          </a:p>
        </p:txBody>
      </p:sp>
      <p:sp>
        <p:nvSpPr>
          <p:cNvPr id="25" name="TextBox 64"/>
          <p:cNvSpPr txBox="1"/>
          <p:nvPr/>
        </p:nvSpPr>
        <p:spPr>
          <a:xfrm>
            <a:off x="1898627" y="5127575"/>
            <a:ext cx="8038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200"/>
              <a:t>对空气质量恶化、应对不力的，必须严格问责。治理雾霾人人有责，贵在行动、成在坚持。全社会不懈努力，蓝天必定会一年比一年多起来。</a:t>
            </a:r>
            <a:endParaRPr lang="zh-CN" altLang="en-US" sz="12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9696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3" grpId="0"/>
      <p:bldP spid="24" grpId="0"/>
      <p:bldP spid="2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6340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（七）加大生态环境保护治理力度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4" name="TextBox 64"/>
          <p:cNvSpPr txBox="1"/>
          <p:nvPr/>
        </p:nvSpPr>
        <p:spPr>
          <a:xfrm>
            <a:off x="839416" y="1356330"/>
            <a:ext cx="9433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E699"/>
                </a:solidFill>
              </a:defRPr>
            </a:lvl1pPr>
          </a:lstStyle>
          <a:p>
            <a:r>
              <a:rPr lang="zh-CN" altLang="en-US" sz="2400">
                <a:solidFill>
                  <a:srgbClr val="C00000"/>
                </a:solidFill>
              </a:rPr>
              <a:t>（二）强化水、土壤污染防治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31" name="Line 6"/>
          <p:cNvSpPr>
            <a:spLocks noChangeShapeType="1"/>
          </p:cNvSpPr>
          <p:nvPr/>
        </p:nvSpPr>
        <p:spPr bwMode="auto">
          <a:xfrm>
            <a:off x="2041539" y="1916832"/>
            <a:ext cx="0" cy="4464496"/>
          </a:xfrm>
          <a:prstGeom prst="line">
            <a:avLst/>
          </a:prstGeom>
          <a:noFill/>
          <a:ln w="12700" cap="flat">
            <a:solidFill>
              <a:srgbClr val="716F6E"/>
            </a:solidFill>
            <a:prstDash val="dash"/>
            <a:miter lim="800000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800">
              <a:solidFill>
                <a:srgbClr val="C4261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97224" y="2310333"/>
            <a:ext cx="5666102" cy="438740"/>
            <a:chOff x="1397224" y="2310333"/>
            <a:chExt cx="5666102" cy="438740"/>
          </a:xfrm>
        </p:grpSpPr>
        <p:grpSp>
          <p:nvGrpSpPr>
            <p:cNvPr id="32" name="组合 31"/>
            <p:cNvGrpSpPr/>
            <p:nvPr/>
          </p:nvGrpSpPr>
          <p:grpSpPr>
            <a:xfrm>
              <a:off x="1893902" y="2379741"/>
              <a:ext cx="288925" cy="288925"/>
              <a:chOff x="957263" y="3209925"/>
              <a:chExt cx="288925" cy="288925"/>
            </a:xfrm>
          </p:grpSpPr>
          <p:sp>
            <p:nvSpPr>
              <p:cNvPr id="33" name="Oval 15"/>
              <p:cNvSpPr>
                <a:spLocks noChangeArrowheads="1"/>
              </p:cNvSpPr>
              <p:nvPr/>
            </p:nvSpPr>
            <p:spPr bwMode="auto">
              <a:xfrm>
                <a:off x="957263" y="3209925"/>
                <a:ext cx="288925" cy="288925"/>
              </a:xfrm>
              <a:prstGeom prst="ellipse">
                <a:avLst/>
              </a:prstGeom>
              <a:solidFill>
                <a:srgbClr val="C4261D"/>
              </a:solidFill>
              <a:ln w="28575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C4261D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Freeform 16"/>
              <p:cNvSpPr/>
              <p:nvPr/>
            </p:nvSpPr>
            <p:spPr bwMode="auto">
              <a:xfrm>
                <a:off x="1057275" y="3282950"/>
                <a:ext cx="130175" cy="150813"/>
              </a:xfrm>
              <a:custGeom>
                <a:avLst/>
                <a:gdLst>
                  <a:gd name="T0" fmla="*/ 166 w 188"/>
                  <a:gd name="T1" fmla="*/ 89 h 217"/>
                  <a:gd name="T2" fmla="*/ 99 w 188"/>
                  <a:gd name="T3" fmla="*/ 51 h 217"/>
                  <a:gd name="T4" fmla="*/ 32 w 188"/>
                  <a:gd name="T5" fmla="*/ 12 h 217"/>
                  <a:gd name="T6" fmla="*/ 0 w 188"/>
                  <a:gd name="T7" fmla="*/ 30 h 217"/>
                  <a:gd name="T8" fmla="*/ 0 w 188"/>
                  <a:gd name="T9" fmla="*/ 108 h 217"/>
                  <a:gd name="T10" fmla="*/ 0 w 188"/>
                  <a:gd name="T11" fmla="*/ 185 h 217"/>
                  <a:gd name="T12" fmla="*/ 32 w 188"/>
                  <a:gd name="T13" fmla="*/ 204 h 217"/>
                  <a:gd name="T14" fmla="*/ 99 w 188"/>
                  <a:gd name="T15" fmla="*/ 165 h 217"/>
                  <a:gd name="T16" fmla="*/ 166 w 188"/>
                  <a:gd name="T17" fmla="*/ 126 h 217"/>
                  <a:gd name="T18" fmla="*/ 166 w 188"/>
                  <a:gd name="T19" fmla="*/ 89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8" h="217">
                    <a:moveTo>
                      <a:pt x="166" y="89"/>
                    </a:moveTo>
                    <a:lnTo>
                      <a:pt x="99" y="51"/>
                    </a:lnTo>
                    <a:cubicBezTo>
                      <a:pt x="77" y="38"/>
                      <a:pt x="55" y="25"/>
                      <a:pt x="32" y="12"/>
                    </a:cubicBezTo>
                    <a:cubicBezTo>
                      <a:pt x="11" y="0"/>
                      <a:pt x="0" y="5"/>
                      <a:pt x="0" y="30"/>
                    </a:cubicBezTo>
                    <a:lnTo>
                      <a:pt x="0" y="108"/>
                    </a:lnTo>
                    <a:cubicBezTo>
                      <a:pt x="0" y="134"/>
                      <a:pt x="0" y="159"/>
                      <a:pt x="0" y="185"/>
                    </a:cubicBezTo>
                    <a:cubicBezTo>
                      <a:pt x="0" y="209"/>
                      <a:pt x="10" y="217"/>
                      <a:pt x="32" y="204"/>
                    </a:cubicBezTo>
                    <a:lnTo>
                      <a:pt x="99" y="165"/>
                    </a:lnTo>
                    <a:cubicBezTo>
                      <a:pt x="121" y="152"/>
                      <a:pt x="144" y="139"/>
                      <a:pt x="166" y="126"/>
                    </a:cubicBezTo>
                    <a:cubicBezTo>
                      <a:pt x="187" y="114"/>
                      <a:pt x="188" y="102"/>
                      <a:pt x="166" y="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C4261D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2241565" y="2379741"/>
              <a:ext cx="48217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4D4D4D"/>
                  </a:solidFill>
                  <a:latin typeface="微软雅黑"/>
                </a:rPr>
                <a:t>今年化学需氧量、氨氮排放量要分别下降</a:t>
              </a:r>
              <a:r>
                <a:rPr lang="en-US" altLang="zh-CN" sz="1800">
                  <a:solidFill>
                    <a:srgbClr val="4D4D4D"/>
                  </a:solidFill>
                  <a:latin typeface="微软雅黑"/>
                </a:rPr>
                <a:t>2%</a:t>
              </a:r>
              <a:endParaRPr lang="zh-CN" altLang="zh-CN" sz="1800" dirty="0">
                <a:solidFill>
                  <a:srgbClr val="4D4D4D"/>
                </a:solidFill>
                <a:latin typeface="微软雅黑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397224" y="2310333"/>
              <a:ext cx="437940" cy="369332"/>
            </a:xfrm>
            <a:prstGeom prst="rect">
              <a:avLst/>
            </a:prstGeom>
            <a:solidFill>
              <a:srgbClr val="C4261D"/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05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97224" y="2996952"/>
            <a:ext cx="5994920" cy="410091"/>
            <a:chOff x="1397224" y="2996952"/>
            <a:chExt cx="5994920" cy="410091"/>
          </a:xfrm>
        </p:grpSpPr>
        <p:grpSp>
          <p:nvGrpSpPr>
            <p:cNvPr id="39" name="组合 38"/>
            <p:cNvGrpSpPr/>
            <p:nvPr/>
          </p:nvGrpSpPr>
          <p:grpSpPr>
            <a:xfrm>
              <a:off x="1893902" y="3066360"/>
              <a:ext cx="288925" cy="288925"/>
              <a:chOff x="957263" y="3209925"/>
              <a:chExt cx="288925" cy="288925"/>
            </a:xfrm>
          </p:grpSpPr>
          <p:sp>
            <p:nvSpPr>
              <p:cNvPr id="40" name="Oval 15"/>
              <p:cNvSpPr>
                <a:spLocks noChangeArrowheads="1"/>
              </p:cNvSpPr>
              <p:nvPr/>
            </p:nvSpPr>
            <p:spPr bwMode="auto">
              <a:xfrm>
                <a:off x="957263" y="3209925"/>
                <a:ext cx="288925" cy="288925"/>
              </a:xfrm>
              <a:prstGeom prst="ellipse">
                <a:avLst/>
              </a:prstGeom>
              <a:solidFill>
                <a:srgbClr val="C4261D"/>
              </a:solidFill>
              <a:ln w="28575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C4261D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" name="Freeform 16"/>
              <p:cNvSpPr/>
              <p:nvPr/>
            </p:nvSpPr>
            <p:spPr bwMode="auto">
              <a:xfrm>
                <a:off x="1057275" y="3282950"/>
                <a:ext cx="130175" cy="150813"/>
              </a:xfrm>
              <a:custGeom>
                <a:avLst/>
                <a:gdLst>
                  <a:gd name="T0" fmla="*/ 166 w 188"/>
                  <a:gd name="T1" fmla="*/ 89 h 217"/>
                  <a:gd name="T2" fmla="*/ 99 w 188"/>
                  <a:gd name="T3" fmla="*/ 51 h 217"/>
                  <a:gd name="T4" fmla="*/ 32 w 188"/>
                  <a:gd name="T5" fmla="*/ 12 h 217"/>
                  <a:gd name="T6" fmla="*/ 0 w 188"/>
                  <a:gd name="T7" fmla="*/ 30 h 217"/>
                  <a:gd name="T8" fmla="*/ 0 w 188"/>
                  <a:gd name="T9" fmla="*/ 108 h 217"/>
                  <a:gd name="T10" fmla="*/ 0 w 188"/>
                  <a:gd name="T11" fmla="*/ 185 h 217"/>
                  <a:gd name="T12" fmla="*/ 32 w 188"/>
                  <a:gd name="T13" fmla="*/ 204 h 217"/>
                  <a:gd name="T14" fmla="*/ 99 w 188"/>
                  <a:gd name="T15" fmla="*/ 165 h 217"/>
                  <a:gd name="T16" fmla="*/ 166 w 188"/>
                  <a:gd name="T17" fmla="*/ 126 h 217"/>
                  <a:gd name="T18" fmla="*/ 166 w 188"/>
                  <a:gd name="T19" fmla="*/ 89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8" h="217">
                    <a:moveTo>
                      <a:pt x="166" y="89"/>
                    </a:moveTo>
                    <a:lnTo>
                      <a:pt x="99" y="51"/>
                    </a:lnTo>
                    <a:cubicBezTo>
                      <a:pt x="77" y="38"/>
                      <a:pt x="55" y="25"/>
                      <a:pt x="32" y="12"/>
                    </a:cubicBezTo>
                    <a:cubicBezTo>
                      <a:pt x="11" y="0"/>
                      <a:pt x="0" y="5"/>
                      <a:pt x="0" y="30"/>
                    </a:cubicBezTo>
                    <a:lnTo>
                      <a:pt x="0" y="108"/>
                    </a:lnTo>
                    <a:cubicBezTo>
                      <a:pt x="0" y="134"/>
                      <a:pt x="0" y="159"/>
                      <a:pt x="0" y="185"/>
                    </a:cubicBezTo>
                    <a:cubicBezTo>
                      <a:pt x="0" y="209"/>
                      <a:pt x="10" y="217"/>
                      <a:pt x="32" y="204"/>
                    </a:cubicBezTo>
                    <a:lnTo>
                      <a:pt x="99" y="165"/>
                    </a:lnTo>
                    <a:cubicBezTo>
                      <a:pt x="121" y="152"/>
                      <a:pt x="144" y="139"/>
                      <a:pt x="166" y="126"/>
                    </a:cubicBezTo>
                    <a:cubicBezTo>
                      <a:pt x="187" y="114"/>
                      <a:pt x="188" y="102"/>
                      <a:pt x="166" y="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C4261D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2241565" y="3037711"/>
              <a:ext cx="51505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4D4D4D"/>
                  </a:solidFill>
                  <a:latin typeface="微软雅黑"/>
                </a:rPr>
                <a:t>抓好重点流域区域水污染和农业面源污染防治。</a:t>
              </a:r>
              <a:endParaRPr lang="zh-CN" altLang="zh-CN" sz="1800" dirty="0">
                <a:solidFill>
                  <a:srgbClr val="4D4D4D"/>
                </a:solidFill>
                <a:latin typeface="微软雅黑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397224" y="2996952"/>
              <a:ext cx="437940" cy="369332"/>
            </a:xfrm>
            <a:prstGeom prst="rect">
              <a:avLst/>
            </a:prstGeom>
            <a:solidFill>
              <a:srgbClr val="C4261D"/>
            </a:solidFill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06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97224" y="3717032"/>
            <a:ext cx="5994920" cy="381542"/>
            <a:chOff x="1397224" y="3717032"/>
            <a:chExt cx="5994920" cy="381542"/>
          </a:xfrm>
        </p:grpSpPr>
        <p:grpSp>
          <p:nvGrpSpPr>
            <p:cNvPr id="44" name="组合 43"/>
            <p:cNvGrpSpPr/>
            <p:nvPr/>
          </p:nvGrpSpPr>
          <p:grpSpPr>
            <a:xfrm>
              <a:off x="1893902" y="3786440"/>
              <a:ext cx="288925" cy="288925"/>
              <a:chOff x="957263" y="3209925"/>
              <a:chExt cx="288925" cy="288925"/>
            </a:xfrm>
          </p:grpSpPr>
          <p:sp>
            <p:nvSpPr>
              <p:cNvPr id="45" name="Oval 15"/>
              <p:cNvSpPr>
                <a:spLocks noChangeArrowheads="1"/>
              </p:cNvSpPr>
              <p:nvPr/>
            </p:nvSpPr>
            <p:spPr bwMode="auto">
              <a:xfrm>
                <a:off x="957263" y="3209925"/>
                <a:ext cx="288925" cy="288925"/>
              </a:xfrm>
              <a:prstGeom prst="ellipse">
                <a:avLst/>
              </a:prstGeom>
              <a:solidFill>
                <a:srgbClr val="C4261D"/>
              </a:solidFill>
              <a:ln w="28575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C4261D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Freeform 16"/>
              <p:cNvSpPr/>
              <p:nvPr/>
            </p:nvSpPr>
            <p:spPr bwMode="auto">
              <a:xfrm>
                <a:off x="1057275" y="3282950"/>
                <a:ext cx="130175" cy="150813"/>
              </a:xfrm>
              <a:custGeom>
                <a:avLst/>
                <a:gdLst>
                  <a:gd name="T0" fmla="*/ 166 w 188"/>
                  <a:gd name="T1" fmla="*/ 89 h 217"/>
                  <a:gd name="T2" fmla="*/ 99 w 188"/>
                  <a:gd name="T3" fmla="*/ 51 h 217"/>
                  <a:gd name="T4" fmla="*/ 32 w 188"/>
                  <a:gd name="T5" fmla="*/ 12 h 217"/>
                  <a:gd name="T6" fmla="*/ 0 w 188"/>
                  <a:gd name="T7" fmla="*/ 30 h 217"/>
                  <a:gd name="T8" fmla="*/ 0 w 188"/>
                  <a:gd name="T9" fmla="*/ 108 h 217"/>
                  <a:gd name="T10" fmla="*/ 0 w 188"/>
                  <a:gd name="T11" fmla="*/ 185 h 217"/>
                  <a:gd name="T12" fmla="*/ 32 w 188"/>
                  <a:gd name="T13" fmla="*/ 204 h 217"/>
                  <a:gd name="T14" fmla="*/ 99 w 188"/>
                  <a:gd name="T15" fmla="*/ 165 h 217"/>
                  <a:gd name="T16" fmla="*/ 166 w 188"/>
                  <a:gd name="T17" fmla="*/ 126 h 217"/>
                  <a:gd name="T18" fmla="*/ 166 w 188"/>
                  <a:gd name="T19" fmla="*/ 89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8" h="217">
                    <a:moveTo>
                      <a:pt x="166" y="89"/>
                    </a:moveTo>
                    <a:lnTo>
                      <a:pt x="99" y="51"/>
                    </a:lnTo>
                    <a:cubicBezTo>
                      <a:pt x="77" y="38"/>
                      <a:pt x="55" y="25"/>
                      <a:pt x="32" y="12"/>
                    </a:cubicBezTo>
                    <a:cubicBezTo>
                      <a:pt x="11" y="0"/>
                      <a:pt x="0" y="5"/>
                      <a:pt x="0" y="30"/>
                    </a:cubicBezTo>
                    <a:lnTo>
                      <a:pt x="0" y="108"/>
                    </a:lnTo>
                    <a:cubicBezTo>
                      <a:pt x="0" y="134"/>
                      <a:pt x="0" y="159"/>
                      <a:pt x="0" y="185"/>
                    </a:cubicBezTo>
                    <a:cubicBezTo>
                      <a:pt x="0" y="209"/>
                      <a:pt x="10" y="217"/>
                      <a:pt x="32" y="204"/>
                    </a:cubicBezTo>
                    <a:lnTo>
                      <a:pt x="99" y="165"/>
                    </a:lnTo>
                    <a:cubicBezTo>
                      <a:pt x="121" y="152"/>
                      <a:pt x="144" y="139"/>
                      <a:pt x="166" y="126"/>
                    </a:cubicBezTo>
                    <a:cubicBezTo>
                      <a:pt x="187" y="114"/>
                      <a:pt x="188" y="102"/>
                      <a:pt x="166" y="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C4261D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2244393" y="3729242"/>
              <a:ext cx="51477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4D4D4D"/>
                  </a:solidFill>
                  <a:latin typeface="微软雅黑"/>
                </a:rPr>
                <a:t>开展土壤污染详查，分类制定实施治理措施。</a:t>
              </a:r>
              <a:endParaRPr lang="zh-CN" altLang="zh-CN" sz="1800" dirty="0">
                <a:solidFill>
                  <a:srgbClr val="4D4D4D"/>
                </a:solidFill>
                <a:latin typeface="微软雅黑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397224" y="3717032"/>
              <a:ext cx="397866" cy="369332"/>
            </a:xfrm>
            <a:prstGeom prst="rect">
              <a:avLst/>
            </a:prstGeom>
            <a:solidFill>
              <a:srgbClr val="C4261D"/>
            </a:solidFill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07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397224" y="4437112"/>
            <a:ext cx="6282952" cy="389079"/>
            <a:chOff x="1397224" y="4437112"/>
            <a:chExt cx="6282952" cy="389079"/>
          </a:xfrm>
        </p:grpSpPr>
        <p:grpSp>
          <p:nvGrpSpPr>
            <p:cNvPr id="49" name="组合 48"/>
            <p:cNvGrpSpPr/>
            <p:nvPr/>
          </p:nvGrpSpPr>
          <p:grpSpPr>
            <a:xfrm>
              <a:off x="1893902" y="4506520"/>
              <a:ext cx="288925" cy="288925"/>
              <a:chOff x="957263" y="3209925"/>
              <a:chExt cx="288925" cy="288925"/>
            </a:xfrm>
          </p:grpSpPr>
          <p:sp>
            <p:nvSpPr>
              <p:cNvPr id="50" name="Oval 15"/>
              <p:cNvSpPr>
                <a:spLocks noChangeArrowheads="1"/>
              </p:cNvSpPr>
              <p:nvPr/>
            </p:nvSpPr>
            <p:spPr bwMode="auto">
              <a:xfrm>
                <a:off x="957263" y="3209925"/>
                <a:ext cx="288925" cy="288925"/>
              </a:xfrm>
              <a:prstGeom prst="ellipse">
                <a:avLst/>
              </a:prstGeom>
              <a:solidFill>
                <a:srgbClr val="C4261D"/>
              </a:solidFill>
              <a:ln w="28575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C4261D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" name="Freeform 16"/>
              <p:cNvSpPr/>
              <p:nvPr/>
            </p:nvSpPr>
            <p:spPr bwMode="auto">
              <a:xfrm>
                <a:off x="1057275" y="3282950"/>
                <a:ext cx="130175" cy="150813"/>
              </a:xfrm>
              <a:custGeom>
                <a:avLst/>
                <a:gdLst>
                  <a:gd name="T0" fmla="*/ 166 w 188"/>
                  <a:gd name="T1" fmla="*/ 89 h 217"/>
                  <a:gd name="T2" fmla="*/ 99 w 188"/>
                  <a:gd name="T3" fmla="*/ 51 h 217"/>
                  <a:gd name="T4" fmla="*/ 32 w 188"/>
                  <a:gd name="T5" fmla="*/ 12 h 217"/>
                  <a:gd name="T6" fmla="*/ 0 w 188"/>
                  <a:gd name="T7" fmla="*/ 30 h 217"/>
                  <a:gd name="T8" fmla="*/ 0 w 188"/>
                  <a:gd name="T9" fmla="*/ 108 h 217"/>
                  <a:gd name="T10" fmla="*/ 0 w 188"/>
                  <a:gd name="T11" fmla="*/ 185 h 217"/>
                  <a:gd name="T12" fmla="*/ 32 w 188"/>
                  <a:gd name="T13" fmla="*/ 204 h 217"/>
                  <a:gd name="T14" fmla="*/ 99 w 188"/>
                  <a:gd name="T15" fmla="*/ 165 h 217"/>
                  <a:gd name="T16" fmla="*/ 166 w 188"/>
                  <a:gd name="T17" fmla="*/ 126 h 217"/>
                  <a:gd name="T18" fmla="*/ 166 w 188"/>
                  <a:gd name="T19" fmla="*/ 89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8" h="217">
                    <a:moveTo>
                      <a:pt x="166" y="89"/>
                    </a:moveTo>
                    <a:lnTo>
                      <a:pt x="99" y="51"/>
                    </a:lnTo>
                    <a:cubicBezTo>
                      <a:pt x="77" y="38"/>
                      <a:pt x="55" y="25"/>
                      <a:pt x="32" y="12"/>
                    </a:cubicBezTo>
                    <a:cubicBezTo>
                      <a:pt x="11" y="0"/>
                      <a:pt x="0" y="5"/>
                      <a:pt x="0" y="30"/>
                    </a:cubicBezTo>
                    <a:lnTo>
                      <a:pt x="0" y="108"/>
                    </a:lnTo>
                    <a:cubicBezTo>
                      <a:pt x="0" y="134"/>
                      <a:pt x="0" y="159"/>
                      <a:pt x="0" y="185"/>
                    </a:cubicBezTo>
                    <a:cubicBezTo>
                      <a:pt x="0" y="209"/>
                      <a:pt x="10" y="217"/>
                      <a:pt x="32" y="204"/>
                    </a:cubicBezTo>
                    <a:lnTo>
                      <a:pt x="99" y="165"/>
                    </a:lnTo>
                    <a:cubicBezTo>
                      <a:pt x="121" y="152"/>
                      <a:pt x="144" y="139"/>
                      <a:pt x="166" y="126"/>
                    </a:cubicBezTo>
                    <a:cubicBezTo>
                      <a:pt x="187" y="114"/>
                      <a:pt x="188" y="102"/>
                      <a:pt x="166" y="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C4261D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2244709" y="4456859"/>
              <a:ext cx="5435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4D4D4D"/>
                  </a:solidFill>
                  <a:latin typeface="微软雅黑"/>
                </a:rPr>
                <a:t>加强城乡环境综合整治，普遍推行垃圾分类制度。</a:t>
              </a:r>
              <a:endParaRPr lang="en-US" altLang="zh-CN" sz="1800" dirty="0">
                <a:solidFill>
                  <a:srgbClr val="4D4D4D"/>
                </a:solidFill>
                <a:latin typeface="微软雅黑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397224" y="4437112"/>
              <a:ext cx="441146" cy="369332"/>
            </a:xfrm>
            <a:prstGeom prst="rect">
              <a:avLst/>
            </a:prstGeom>
            <a:solidFill>
              <a:srgbClr val="C4261D"/>
            </a:solidFill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08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97224" y="5118696"/>
            <a:ext cx="7015409" cy="398536"/>
            <a:chOff x="1397224" y="5118696"/>
            <a:chExt cx="7015409" cy="398536"/>
          </a:xfrm>
        </p:grpSpPr>
        <p:grpSp>
          <p:nvGrpSpPr>
            <p:cNvPr id="54" name="组合 53"/>
            <p:cNvGrpSpPr/>
            <p:nvPr/>
          </p:nvGrpSpPr>
          <p:grpSpPr>
            <a:xfrm>
              <a:off x="1893902" y="5188104"/>
              <a:ext cx="288925" cy="288925"/>
              <a:chOff x="957263" y="3209925"/>
              <a:chExt cx="288925" cy="288925"/>
            </a:xfrm>
          </p:grpSpPr>
          <p:sp>
            <p:nvSpPr>
              <p:cNvPr id="55" name="Oval 15"/>
              <p:cNvSpPr>
                <a:spLocks noChangeArrowheads="1"/>
              </p:cNvSpPr>
              <p:nvPr/>
            </p:nvSpPr>
            <p:spPr bwMode="auto">
              <a:xfrm>
                <a:off x="957263" y="3209925"/>
                <a:ext cx="288925" cy="288925"/>
              </a:xfrm>
              <a:prstGeom prst="ellipse">
                <a:avLst/>
              </a:prstGeom>
              <a:solidFill>
                <a:srgbClr val="C4261D"/>
              </a:solidFill>
              <a:ln w="28575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C4261D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6" name="Freeform 16"/>
              <p:cNvSpPr/>
              <p:nvPr/>
            </p:nvSpPr>
            <p:spPr bwMode="auto">
              <a:xfrm>
                <a:off x="1057275" y="3282950"/>
                <a:ext cx="130175" cy="150813"/>
              </a:xfrm>
              <a:custGeom>
                <a:avLst/>
                <a:gdLst>
                  <a:gd name="T0" fmla="*/ 166 w 188"/>
                  <a:gd name="T1" fmla="*/ 89 h 217"/>
                  <a:gd name="T2" fmla="*/ 99 w 188"/>
                  <a:gd name="T3" fmla="*/ 51 h 217"/>
                  <a:gd name="T4" fmla="*/ 32 w 188"/>
                  <a:gd name="T5" fmla="*/ 12 h 217"/>
                  <a:gd name="T6" fmla="*/ 0 w 188"/>
                  <a:gd name="T7" fmla="*/ 30 h 217"/>
                  <a:gd name="T8" fmla="*/ 0 w 188"/>
                  <a:gd name="T9" fmla="*/ 108 h 217"/>
                  <a:gd name="T10" fmla="*/ 0 w 188"/>
                  <a:gd name="T11" fmla="*/ 185 h 217"/>
                  <a:gd name="T12" fmla="*/ 32 w 188"/>
                  <a:gd name="T13" fmla="*/ 204 h 217"/>
                  <a:gd name="T14" fmla="*/ 99 w 188"/>
                  <a:gd name="T15" fmla="*/ 165 h 217"/>
                  <a:gd name="T16" fmla="*/ 166 w 188"/>
                  <a:gd name="T17" fmla="*/ 126 h 217"/>
                  <a:gd name="T18" fmla="*/ 166 w 188"/>
                  <a:gd name="T19" fmla="*/ 89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8" h="217">
                    <a:moveTo>
                      <a:pt x="166" y="89"/>
                    </a:moveTo>
                    <a:lnTo>
                      <a:pt x="99" y="51"/>
                    </a:lnTo>
                    <a:cubicBezTo>
                      <a:pt x="77" y="38"/>
                      <a:pt x="55" y="25"/>
                      <a:pt x="32" y="12"/>
                    </a:cubicBezTo>
                    <a:cubicBezTo>
                      <a:pt x="11" y="0"/>
                      <a:pt x="0" y="5"/>
                      <a:pt x="0" y="30"/>
                    </a:cubicBezTo>
                    <a:lnTo>
                      <a:pt x="0" y="108"/>
                    </a:lnTo>
                    <a:cubicBezTo>
                      <a:pt x="0" y="134"/>
                      <a:pt x="0" y="159"/>
                      <a:pt x="0" y="185"/>
                    </a:cubicBezTo>
                    <a:cubicBezTo>
                      <a:pt x="0" y="209"/>
                      <a:pt x="10" y="217"/>
                      <a:pt x="32" y="204"/>
                    </a:cubicBezTo>
                    <a:lnTo>
                      <a:pt x="99" y="165"/>
                    </a:lnTo>
                    <a:cubicBezTo>
                      <a:pt x="121" y="152"/>
                      <a:pt x="144" y="139"/>
                      <a:pt x="166" y="126"/>
                    </a:cubicBezTo>
                    <a:cubicBezTo>
                      <a:pt x="187" y="114"/>
                      <a:pt x="188" y="102"/>
                      <a:pt x="166" y="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C4261D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2247915" y="5147900"/>
              <a:ext cx="61647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4D4D4D"/>
                  </a:solidFill>
                  <a:latin typeface="微软雅黑"/>
                </a:rPr>
                <a:t>培育壮大节能环保产业，使环境改善与经济发展实现双赢。</a:t>
              </a:r>
              <a:endParaRPr lang="en-US" altLang="zh-CN" sz="1800" dirty="0">
                <a:solidFill>
                  <a:srgbClr val="4D4D4D"/>
                </a:solidFill>
                <a:latin typeface="微软雅黑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397224" y="5118696"/>
              <a:ext cx="437940" cy="369332"/>
            </a:xfrm>
            <a:prstGeom prst="rect">
              <a:avLst/>
            </a:prstGeom>
            <a:solidFill>
              <a:srgbClr val="C4261D"/>
            </a:solidFill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rPr>
                <a:t>09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760296" y="1542452"/>
            <a:ext cx="3073266" cy="1651877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8760296" y="3512163"/>
            <a:ext cx="3073266" cy="1791527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5402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fmla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fmla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6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6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6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6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6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6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6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6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6340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（七）加大生态环境保护治理力度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4" name="TextBox 64"/>
          <p:cNvSpPr txBox="1"/>
          <p:nvPr/>
        </p:nvSpPr>
        <p:spPr>
          <a:xfrm>
            <a:off x="839416" y="1356330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E699"/>
                </a:solidFill>
              </a:defRPr>
            </a:lvl1pPr>
          </a:lstStyle>
          <a:p>
            <a:r>
              <a:rPr lang="zh-CN" altLang="en-US" sz="2400">
                <a:solidFill>
                  <a:srgbClr val="C00000"/>
                </a:solidFill>
              </a:rPr>
              <a:t>（三）推进生态保护和建设</a:t>
            </a: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0" y="3645024"/>
            <a:ext cx="12190413" cy="6065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2586350" y="3594046"/>
            <a:ext cx="199241" cy="19924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128" y="2314462"/>
            <a:ext cx="1194766" cy="1195234"/>
          </a:xfrm>
          <a:prstGeom prst="rect">
            <a:avLst/>
          </a:prstGeom>
        </p:spPr>
      </p:pic>
      <p:sp>
        <p:nvSpPr>
          <p:cNvPr id="25" name="矩形: 圆角 25"/>
          <p:cNvSpPr/>
          <p:nvPr/>
        </p:nvSpPr>
        <p:spPr>
          <a:xfrm>
            <a:off x="2410950" y="2637759"/>
            <a:ext cx="550039" cy="54864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3300"/>
              </a:gs>
              <a:gs pos="100000">
                <a:srgbClr val="C00000"/>
              </a:gs>
              <a:gs pos="100000">
                <a:srgbClr val="FF33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rgbClr val="FDEDAA"/>
                </a:solidFill>
                <a:latin typeface="Arial" panose="020B0604020202020204" pitchFamily="34" charset="0"/>
                <a:ea typeface="微软雅黑" panose="020B0503020204020204" pitchFamily="82" charset="2"/>
                <a:cs typeface="Arial" panose="020B0604020202020204" pitchFamily="34" charset="0"/>
              </a:rPr>
              <a:t>1</a:t>
            </a:r>
            <a:endParaRPr lang="zh-CN" altLang="en-US" b="1" dirty="0">
              <a:solidFill>
                <a:srgbClr val="FDEDAA"/>
              </a:solidFill>
              <a:latin typeface="Arial" panose="020B0604020202020204" pitchFamily="34" charset="0"/>
              <a:ea typeface="微软雅黑" panose="020B0503020204020204" pitchFamily="82" charset="2"/>
              <a:cs typeface="Arial" panose="020B0604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152533" y="3553589"/>
            <a:ext cx="199241" cy="19924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528" y="2358529"/>
            <a:ext cx="1194766" cy="1195234"/>
          </a:xfrm>
          <a:prstGeom prst="rect">
            <a:avLst/>
          </a:prstGeom>
        </p:spPr>
      </p:pic>
      <p:sp>
        <p:nvSpPr>
          <p:cNvPr id="28" name="矩形: 圆角 25"/>
          <p:cNvSpPr/>
          <p:nvPr/>
        </p:nvSpPr>
        <p:spPr>
          <a:xfrm>
            <a:off x="6011350" y="2681826"/>
            <a:ext cx="550039" cy="54864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3300"/>
              </a:gs>
              <a:gs pos="100000">
                <a:srgbClr val="C00000"/>
              </a:gs>
              <a:gs pos="100000">
                <a:srgbClr val="FF33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rgbClr val="FDEDAA"/>
                </a:solidFill>
                <a:latin typeface="Arial" panose="020B0604020202020204" pitchFamily="34" charset="0"/>
                <a:ea typeface="微软雅黑" panose="020B0503020204020204" pitchFamily="82" charset="2"/>
                <a:cs typeface="Arial" panose="020B0604020202020204" pitchFamily="34" charset="0"/>
              </a:rPr>
              <a:t>2</a:t>
            </a:r>
            <a:endParaRPr lang="zh-CN" altLang="en-US" sz="3200" b="1" dirty="0">
              <a:solidFill>
                <a:srgbClr val="FDEDAA"/>
              </a:solidFill>
              <a:latin typeface="Arial" panose="020B0604020202020204" pitchFamily="34" charset="0"/>
              <a:ea typeface="微软雅黑" panose="020B0503020204020204" pitchFamily="82" charset="2"/>
              <a:cs typeface="Arial" panose="020B0604020202020204" pitchFamily="34" charset="0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9752933" y="3553589"/>
            <a:ext cx="199241" cy="19924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2928" y="2358529"/>
            <a:ext cx="1194766" cy="1195234"/>
          </a:xfrm>
          <a:prstGeom prst="rect">
            <a:avLst/>
          </a:prstGeom>
        </p:spPr>
      </p:pic>
      <p:sp>
        <p:nvSpPr>
          <p:cNvPr id="31" name="矩形: 圆角 25"/>
          <p:cNvSpPr/>
          <p:nvPr/>
        </p:nvSpPr>
        <p:spPr>
          <a:xfrm>
            <a:off x="9611750" y="2681826"/>
            <a:ext cx="550039" cy="54864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3300"/>
              </a:gs>
              <a:gs pos="100000">
                <a:srgbClr val="C00000"/>
              </a:gs>
              <a:gs pos="100000">
                <a:srgbClr val="FF33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rgbClr val="FDEDAA"/>
                </a:solidFill>
                <a:latin typeface="Arial" panose="020B0604020202020204" pitchFamily="34" charset="0"/>
                <a:ea typeface="微软雅黑" panose="020B0503020204020204" pitchFamily="82" charset="2"/>
                <a:cs typeface="Arial" panose="020B0604020202020204" pitchFamily="34" charset="0"/>
              </a:rPr>
              <a:t>3</a:t>
            </a:r>
            <a:endParaRPr lang="zh-CN" altLang="en-US" sz="3200" b="1" dirty="0">
              <a:solidFill>
                <a:srgbClr val="FDEDAA"/>
              </a:solidFill>
              <a:latin typeface="Arial" panose="020B0604020202020204" pitchFamily="34" charset="0"/>
              <a:ea typeface="微软雅黑" panose="020B0503020204020204" pitchFamily="82" charset="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686097" y="3941242"/>
            <a:ext cx="25369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>
                <a:solidFill>
                  <a:srgbClr val="C00000"/>
                </a:solidFill>
              </a:rPr>
              <a:t>抓紧划定并严守生态保护红线。</a:t>
            </a:r>
            <a:endParaRPr lang="zh-CN" altLang="en-US" sz="1600" dirty="0">
              <a:solidFill>
                <a:srgbClr val="C00000"/>
              </a:solidFill>
              <a:latin typeface="+mj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705933" y="3941242"/>
            <a:ext cx="25369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>
                <a:solidFill>
                  <a:srgbClr val="C00000"/>
                </a:solidFill>
              </a:rPr>
              <a:t>启动森林质量提升、长江经济带重大生态修复</a:t>
            </a:r>
            <a:endParaRPr lang="zh-CN" altLang="en-US" sz="1600" dirty="0">
              <a:solidFill>
                <a:srgbClr val="C00000"/>
              </a:solidFill>
              <a:latin typeface="+mj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789399" y="3941242"/>
            <a:ext cx="40664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>
                <a:solidFill>
                  <a:srgbClr val="C00000"/>
                </a:solidFill>
              </a:rPr>
              <a:t>第二批山水林田湖生态保护工程试点，完成退耕还林还草</a:t>
            </a:r>
            <a:r>
              <a:rPr lang="en-US" altLang="zh-CN" sz="1600">
                <a:solidFill>
                  <a:srgbClr val="C00000"/>
                </a:solidFill>
              </a:rPr>
              <a:t>1200</a:t>
            </a:r>
            <a:r>
              <a:rPr lang="zh-CN" altLang="en-US" sz="1600">
                <a:solidFill>
                  <a:srgbClr val="C00000"/>
                </a:solidFill>
              </a:rPr>
              <a:t>万亩以上，积累更多生态财富，构筑可持续发展的绿色长城</a:t>
            </a:r>
            <a:endParaRPr lang="zh-CN" altLang="en-US" sz="1600" dirty="0">
              <a:solidFill>
                <a:srgbClr val="C000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6713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fmla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fmla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2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2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2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2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20"/>
                            </p:stCondLst>
                            <p:childTnLst>
                              <p:par>
                                <p:cTn id="3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62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12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2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20"/>
                            </p:stCondLst>
                            <p:childTnLst>
                              <p:par>
                                <p:cTn id="5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2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22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72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22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720"/>
                            </p:stCondLst>
                            <p:childTnLst>
                              <p:par>
                                <p:cTn id="8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2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3" grpId="0" animBg="1"/>
      <p:bldP spid="25" grpId="0" animBg="1"/>
      <p:bldP spid="26" grpId="0" animBg="1"/>
      <p:bldP spid="28" grpId="0" animBg="1"/>
      <p:bldP spid="29" grpId="0" animBg="1"/>
      <p:bldP spid="31" grpId="0" animBg="1"/>
      <p:bldP spid="32" grpId="0"/>
      <p:bldP spid="33" grpId="0"/>
      <p:bldP spid="3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008"/>
            <a:ext cx="12192000" cy="33569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980728"/>
            <a:ext cx="3446027" cy="7772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endPos="59000" dir="5400000" sy="-100000" algn="bl" rotWithShape="0"/>
          </a:effectLst>
        </p:spPr>
      </p:pic>
      <p:sp>
        <p:nvSpPr>
          <p:cNvPr id="10" name="TextBox 494">
            <a:hlinkClick r:id="" action="ppaction://hlinkshowjump?jump=nextslide"/>
          </p:cNvPr>
          <p:cNvSpPr txBox="1"/>
          <p:nvPr/>
        </p:nvSpPr>
        <p:spPr>
          <a:xfrm>
            <a:off x="5985955" y="1138511"/>
            <a:ext cx="1415772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4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sz="2400">
                <a:solidFill>
                  <a:prstClr val="white"/>
                </a:solidFill>
              </a:rPr>
              <a:t>第八部分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7624" y="509155"/>
            <a:ext cx="1615140" cy="15695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497">
            <a:hlinkClick r:id="" action="ppaction://hlinkshowjump?jump=nextslide"/>
          </p:cNvPr>
          <p:cNvSpPr txBox="1"/>
          <p:nvPr/>
        </p:nvSpPr>
        <p:spPr>
          <a:xfrm>
            <a:off x="2783632" y="2265450"/>
            <a:ext cx="7571303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2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</a:rPr>
              <a:t>推进以保障和改善民生为重点的社会建设</a:t>
            </a:r>
            <a:endParaRPr lang="zh-CN" altLang="en-US" sz="3200" dirty="0"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947270" y="3036980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20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1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大力促进就业创业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22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01</a:t>
              </a:r>
              <a:endParaRPr lang="zh-CN" altLang="en-US" sz="16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871199" y="3054328"/>
            <a:ext cx="3273123" cy="415499"/>
            <a:chOff x="2859389" y="3777123"/>
            <a:chExt cx="2651520" cy="415499"/>
          </a:xfrm>
          <a:solidFill>
            <a:srgbClr val="C00000"/>
          </a:solidFill>
        </p:grpSpPr>
        <p:sp>
          <p:nvSpPr>
            <p:cNvPr id="24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5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办好公平优质教育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26" name="TextBox 64"/>
            <p:cNvSpPr txBox="1"/>
            <p:nvPr/>
          </p:nvSpPr>
          <p:spPr>
            <a:xfrm>
              <a:off x="2859389" y="3777123"/>
              <a:ext cx="369800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947270" y="3544980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28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9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推进健康中国建设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30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03</a:t>
              </a:r>
              <a:endParaRPr lang="zh-CN" altLang="en-US" sz="16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871199" y="3544980"/>
            <a:ext cx="3273123" cy="415499"/>
            <a:chOff x="2859389" y="3777123"/>
            <a:chExt cx="2651520" cy="415499"/>
          </a:xfrm>
          <a:solidFill>
            <a:srgbClr val="C00000"/>
          </a:solidFill>
        </p:grpSpPr>
        <p:sp>
          <p:nvSpPr>
            <p:cNvPr id="32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3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织密扎牢民生保障网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34" name="TextBox 64"/>
            <p:cNvSpPr txBox="1"/>
            <p:nvPr/>
          </p:nvSpPr>
          <p:spPr>
            <a:xfrm>
              <a:off x="2859389" y="3777123"/>
              <a:ext cx="369800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04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947270" y="4059330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36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7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发展文化事业和文化产业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38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05</a:t>
              </a:r>
              <a:endParaRPr lang="zh-CN" altLang="en-US" sz="16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871199" y="4059330"/>
            <a:ext cx="3273123" cy="415499"/>
            <a:chOff x="2859389" y="3777123"/>
            <a:chExt cx="2651520" cy="415499"/>
          </a:xfrm>
          <a:solidFill>
            <a:srgbClr val="C00000"/>
          </a:solidFill>
        </p:grpSpPr>
        <p:sp>
          <p:nvSpPr>
            <p:cNvPr id="40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41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推动社会治理创新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42" name="TextBox 64"/>
            <p:cNvSpPr txBox="1"/>
            <p:nvPr/>
          </p:nvSpPr>
          <p:spPr>
            <a:xfrm>
              <a:off x="2859389" y="3777123"/>
              <a:ext cx="369800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06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947270" y="4591818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56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57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人命关天，安全至上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58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07</a:t>
              </a:r>
              <a:endParaRPr lang="zh-CN" altLang="en-US" sz="1600" dirty="0">
                <a:solidFill>
                  <a:schemeClr val="bg1"/>
                </a:solidFill>
                <a:latin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374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88024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（八）推进以保障和改善民生为重点的社会建设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409389"/>
            <a:ext cx="8805886" cy="690289"/>
            <a:chOff x="1775520" y="1412776"/>
            <a:chExt cx="8805886" cy="690289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456734"/>
              <a:ext cx="77431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1800" dirty="0"/>
                <a:t>（一）大力促进就业创业。完善就业政策，加大就业培训力度，加强对灵活就业、新就业形态的支持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944641" y="2432641"/>
            <a:ext cx="520216" cy="686969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１</a:t>
            </a:r>
          </a:p>
        </p:txBody>
      </p:sp>
      <p:sp>
        <p:nvSpPr>
          <p:cNvPr id="9" name="矩形 8"/>
          <p:cNvSpPr/>
          <p:nvPr/>
        </p:nvSpPr>
        <p:spPr>
          <a:xfrm>
            <a:off x="2664721" y="2438735"/>
            <a:ext cx="7761336" cy="68696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今年高校毕业生</a:t>
            </a:r>
            <a:r>
              <a:rPr lang="en-US" altLang="zh-CN" sz="1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795</a:t>
            </a:r>
            <a:r>
              <a:rPr lang="zh-CN" altLang="en-US" sz="1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万人，再创历史新高，要实施好就业促进、创业引领、基层成长等计划，促进多渠道就业创业。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35064" y="3212976"/>
            <a:ext cx="520216" cy="686969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55144" y="3219070"/>
            <a:ext cx="7761336" cy="68696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切实做好退役军人安置工作。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5064" y="4005064"/>
            <a:ext cx="520216" cy="686969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55144" y="4011158"/>
            <a:ext cx="7761336" cy="68696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加大就业援助力度，扶持城镇困难人员、残疾人就业，确保零就业家庭至少有一人稳定就业。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26308" y="4797152"/>
            <a:ext cx="520216" cy="686969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46388" y="4803246"/>
            <a:ext cx="7761336" cy="68696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我们必须牢牢抓住就业这一民生之本，让人们在劳动中创造财富，在奋斗中实现人生价值。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09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</p:bldLst>
      </p:timing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88024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（八）推进以保障和改善民生为重点的社会建设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268760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40463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（二）办好公平优质教育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2093880" y="2069140"/>
            <a:ext cx="8522492" cy="870224"/>
            <a:chOff x="2156470" y="2074195"/>
            <a:chExt cx="8522492" cy="870224"/>
          </a:xfrm>
        </p:grpSpPr>
        <p:sp>
          <p:nvSpPr>
            <p:cNvPr id="9" name="圆角矩形 8"/>
            <p:cNvSpPr/>
            <p:nvPr/>
          </p:nvSpPr>
          <p:spPr>
            <a:xfrm>
              <a:off x="2156470" y="2074195"/>
              <a:ext cx="8522492" cy="87022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10" name="TextBox 64"/>
            <p:cNvSpPr txBox="1"/>
            <p:nvPr/>
          </p:nvSpPr>
          <p:spPr>
            <a:xfrm>
              <a:off x="2207569" y="2113422"/>
              <a:ext cx="82715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tx1"/>
                  </a:solidFill>
                </a:rPr>
                <a:t>统一城乡义务教育学生“两免一补”政策，加快实现城镇义务教育公共服务常住人口全覆盖，持续改善薄弱学校办学条件，扩大优质教育资源覆盖面，不断缩小城乡、区域、校际办学差距。</a:t>
              </a:r>
              <a:endParaRPr lang="zh-CN" altLang="en-US" sz="16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93880" y="3037827"/>
            <a:ext cx="8522492" cy="428023"/>
            <a:chOff x="2156470" y="2074195"/>
            <a:chExt cx="8522492" cy="428023"/>
          </a:xfrm>
        </p:grpSpPr>
        <p:sp>
          <p:nvSpPr>
            <p:cNvPr id="12" name="圆角矩形 11"/>
            <p:cNvSpPr/>
            <p:nvPr/>
          </p:nvSpPr>
          <p:spPr>
            <a:xfrm>
              <a:off x="2156470" y="2074195"/>
              <a:ext cx="8522492" cy="42802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13" name="TextBox 64"/>
            <p:cNvSpPr txBox="1"/>
            <p:nvPr/>
          </p:nvSpPr>
          <p:spPr>
            <a:xfrm>
              <a:off x="2207569" y="2113422"/>
              <a:ext cx="82715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tx1"/>
                  </a:solidFill>
                </a:rPr>
                <a:t>继续扩大重点高校面向贫困地区农村招生规模</a:t>
              </a:r>
              <a:endParaRPr lang="zh-CN" altLang="en-US" sz="16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093880" y="3564313"/>
            <a:ext cx="8522492" cy="428023"/>
            <a:chOff x="2156470" y="2074195"/>
            <a:chExt cx="8522492" cy="428023"/>
          </a:xfrm>
        </p:grpSpPr>
        <p:sp>
          <p:nvSpPr>
            <p:cNvPr id="15" name="圆角矩形 14"/>
            <p:cNvSpPr/>
            <p:nvPr/>
          </p:nvSpPr>
          <p:spPr>
            <a:xfrm>
              <a:off x="2156470" y="2074195"/>
              <a:ext cx="8522492" cy="42802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16" name="TextBox 64"/>
            <p:cNvSpPr txBox="1"/>
            <p:nvPr/>
          </p:nvSpPr>
          <p:spPr>
            <a:xfrm>
              <a:off x="2207569" y="2113422"/>
              <a:ext cx="82715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tx1"/>
                  </a:solidFill>
                </a:rPr>
                <a:t>提高博士研究生国家助学金补助标准。推进世界一流大学和一流学科建设</a:t>
              </a:r>
              <a:endParaRPr lang="zh-CN" altLang="en-US" sz="16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093880" y="4090799"/>
            <a:ext cx="8522492" cy="428023"/>
            <a:chOff x="2156470" y="2074195"/>
            <a:chExt cx="8522492" cy="428023"/>
          </a:xfrm>
        </p:grpSpPr>
        <p:sp>
          <p:nvSpPr>
            <p:cNvPr id="18" name="圆角矩形 17"/>
            <p:cNvSpPr/>
            <p:nvPr/>
          </p:nvSpPr>
          <p:spPr>
            <a:xfrm>
              <a:off x="2156470" y="2074195"/>
              <a:ext cx="8522492" cy="42802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19" name="TextBox 64"/>
            <p:cNvSpPr txBox="1"/>
            <p:nvPr/>
          </p:nvSpPr>
          <p:spPr>
            <a:xfrm>
              <a:off x="2207569" y="2113422"/>
              <a:ext cx="82715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tx1"/>
                  </a:solidFill>
                </a:rPr>
                <a:t>深化高考综合改革试点。加快发展现代职业教育。</a:t>
              </a:r>
              <a:endParaRPr lang="zh-CN" altLang="en-US" sz="16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093880" y="4617285"/>
            <a:ext cx="8522492" cy="428023"/>
            <a:chOff x="2156470" y="2074195"/>
            <a:chExt cx="8522492" cy="428023"/>
          </a:xfrm>
        </p:grpSpPr>
        <p:sp>
          <p:nvSpPr>
            <p:cNvPr id="21" name="圆角矩形 20"/>
            <p:cNvSpPr/>
            <p:nvPr/>
          </p:nvSpPr>
          <p:spPr>
            <a:xfrm>
              <a:off x="2156470" y="2074195"/>
              <a:ext cx="8522492" cy="42802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22" name="TextBox 64"/>
            <p:cNvSpPr txBox="1"/>
            <p:nvPr/>
          </p:nvSpPr>
          <p:spPr>
            <a:xfrm>
              <a:off x="2207569" y="2113422"/>
              <a:ext cx="82715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tx1"/>
                  </a:solidFill>
                </a:rPr>
                <a:t>加强民族教育，办好特殊教育、继续教育、学前教育和老年教育</a:t>
              </a:r>
              <a:endParaRPr lang="zh-CN" altLang="en-US" sz="16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093880" y="5143771"/>
            <a:ext cx="8522492" cy="428023"/>
            <a:chOff x="2156470" y="2074195"/>
            <a:chExt cx="8522492" cy="428023"/>
          </a:xfrm>
        </p:grpSpPr>
        <p:sp>
          <p:nvSpPr>
            <p:cNvPr id="24" name="圆角矩形 23"/>
            <p:cNvSpPr/>
            <p:nvPr/>
          </p:nvSpPr>
          <p:spPr>
            <a:xfrm>
              <a:off x="2156470" y="2074195"/>
              <a:ext cx="8522492" cy="42802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25" name="TextBox 64"/>
            <p:cNvSpPr txBox="1"/>
            <p:nvPr/>
          </p:nvSpPr>
          <p:spPr>
            <a:xfrm>
              <a:off x="2207569" y="2113422"/>
              <a:ext cx="82715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tx1"/>
                  </a:solidFill>
                </a:rPr>
                <a:t>加强教师队伍建设</a:t>
              </a:r>
              <a:endParaRPr lang="zh-CN" altLang="en-US" sz="16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093880" y="5670259"/>
            <a:ext cx="8522492" cy="624002"/>
            <a:chOff x="2156470" y="2074195"/>
            <a:chExt cx="8522492" cy="624002"/>
          </a:xfrm>
        </p:grpSpPr>
        <p:sp>
          <p:nvSpPr>
            <p:cNvPr id="27" name="圆角矩形 26"/>
            <p:cNvSpPr/>
            <p:nvPr/>
          </p:nvSpPr>
          <p:spPr>
            <a:xfrm>
              <a:off x="2156470" y="2074195"/>
              <a:ext cx="8522492" cy="62400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28" name="TextBox 64"/>
            <p:cNvSpPr txBox="1"/>
            <p:nvPr/>
          </p:nvSpPr>
          <p:spPr>
            <a:xfrm>
              <a:off x="2207569" y="2113422"/>
              <a:ext cx="82715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tx1"/>
                  </a:solidFill>
                </a:rPr>
                <a:t>制定实施</a:t>
              </a:r>
              <a:r>
                <a:rPr lang="en-US" altLang="zh-CN" sz="1600" dirty="0">
                  <a:solidFill>
                    <a:schemeClr val="tx1"/>
                  </a:solidFill>
                </a:rPr>
                <a:t>《</a:t>
              </a:r>
              <a:r>
                <a:rPr lang="zh-CN" altLang="en-US" sz="1600" dirty="0">
                  <a:solidFill>
                    <a:schemeClr val="tx1"/>
                  </a:solidFill>
                </a:rPr>
                <a:t>中国教育现代化</a:t>
              </a:r>
              <a:r>
                <a:rPr lang="en-US" altLang="zh-CN" sz="1600" dirty="0">
                  <a:solidFill>
                    <a:schemeClr val="tx1"/>
                  </a:solidFill>
                </a:rPr>
                <a:t>2030》</a:t>
              </a:r>
              <a:r>
                <a:rPr lang="zh-CN" altLang="en-US" sz="1600" dirty="0">
                  <a:solidFill>
                    <a:schemeClr val="tx1"/>
                  </a:solidFill>
                </a:rPr>
                <a:t>。我们要发展人民满意的教育，以教育现代化支撑国家现代化，使更多孩子成就梦想、更多家庭实现希望。</a:t>
              </a:r>
              <a:endParaRPr lang="zh-CN" altLang="en-US" sz="16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864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008"/>
            <a:ext cx="12192000" cy="33569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980728"/>
            <a:ext cx="3446027" cy="7772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endPos="59000" dir="5400000" sy="-100000" algn="bl" rotWithShape="0"/>
          </a:effectLst>
        </p:spPr>
      </p:pic>
      <p:sp>
        <p:nvSpPr>
          <p:cNvPr id="10" name="TextBox 494">
            <a:hlinkClick r:id="" action="ppaction://hlinkshowjump?jump=nextslide"/>
          </p:cNvPr>
          <p:cNvSpPr txBox="1"/>
          <p:nvPr/>
        </p:nvSpPr>
        <p:spPr>
          <a:xfrm>
            <a:off x="5985955" y="1138511"/>
            <a:ext cx="1415772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4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sz="2400" dirty="0">
                <a:solidFill>
                  <a:schemeClr val="bg1"/>
                </a:solidFill>
              </a:rPr>
              <a:t>第一部分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7624" y="509155"/>
            <a:ext cx="1615140" cy="15695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497">
            <a:hlinkClick r:id="" action="ppaction://hlinkshowjump?jump=nextslide"/>
          </p:cNvPr>
          <p:cNvSpPr txBox="1"/>
          <p:nvPr/>
        </p:nvSpPr>
        <p:spPr>
          <a:xfrm>
            <a:off x="2783632" y="2265450"/>
            <a:ext cx="7571303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2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</a:rPr>
              <a:t>用改革的办法深入推进“三去一降一补”</a:t>
            </a:r>
            <a:endParaRPr lang="zh-CN" altLang="en-US" sz="3200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947270" y="3141290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14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5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扎实有效去产能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16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01</a:t>
              </a:r>
              <a:endParaRPr lang="zh-CN" altLang="en-US" sz="16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871199" y="3158638"/>
            <a:ext cx="3273123" cy="415499"/>
            <a:chOff x="2859389" y="3777123"/>
            <a:chExt cx="2651520" cy="415499"/>
          </a:xfrm>
          <a:solidFill>
            <a:srgbClr val="C00000"/>
          </a:solidFill>
        </p:grpSpPr>
        <p:sp>
          <p:nvSpPr>
            <p:cNvPr id="18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9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因城施策去库存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20" name="TextBox 64"/>
            <p:cNvSpPr txBox="1"/>
            <p:nvPr/>
          </p:nvSpPr>
          <p:spPr>
            <a:xfrm>
              <a:off x="2859389" y="3777123"/>
              <a:ext cx="369800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947270" y="3649290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22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3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积极稳妥去杠杆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24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03</a:t>
              </a:r>
              <a:endParaRPr lang="zh-CN" altLang="en-US" sz="16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71199" y="3666638"/>
            <a:ext cx="3273123" cy="415499"/>
            <a:chOff x="2859389" y="3777123"/>
            <a:chExt cx="2651520" cy="415499"/>
          </a:xfrm>
        </p:grpSpPr>
        <p:sp>
          <p:nvSpPr>
            <p:cNvPr id="26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7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多措并举降成本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28" name="TextBox 64"/>
            <p:cNvSpPr txBox="1"/>
            <p:nvPr/>
          </p:nvSpPr>
          <p:spPr>
            <a:xfrm>
              <a:off x="2859389" y="3777123"/>
              <a:ext cx="369800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04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947270" y="4157290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30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3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精准加力补短板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34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05</a:t>
              </a:r>
              <a:endParaRPr lang="zh-CN" altLang="en-US" sz="16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871199" y="4154741"/>
            <a:ext cx="3273123" cy="461665"/>
            <a:chOff x="2859389" y="3757226"/>
            <a:chExt cx="2651520" cy="461665"/>
          </a:xfrm>
          <a:solidFill>
            <a:srgbClr val="C00000"/>
          </a:solidFill>
        </p:grpSpPr>
        <p:sp>
          <p:nvSpPr>
            <p:cNvPr id="36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7" name="TextBox 64"/>
            <p:cNvSpPr txBox="1"/>
            <p:nvPr/>
          </p:nvSpPr>
          <p:spPr>
            <a:xfrm>
              <a:off x="3225191" y="3757226"/>
              <a:ext cx="22857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sz="1200" dirty="0">
                  <a:solidFill>
                    <a:schemeClr val="bg1"/>
                  </a:solidFill>
                </a:rPr>
                <a:t>贫困地区和贫困人口是全面建成小康社会最大的短板</a:t>
              </a:r>
              <a:endParaRPr lang="zh-CN" altLang="en-US" sz="12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38" name="TextBox 64"/>
            <p:cNvSpPr txBox="1"/>
            <p:nvPr/>
          </p:nvSpPr>
          <p:spPr>
            <a:xfrm>
              <a:off x="2859389" y="3777123"/>
              <a:ext cx="369800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06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176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88024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（八）推进以保障和改善民生为重点的社会建设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316604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40463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（三）推进健康中国建设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10" name="TextBox 64"/>
          <p:cNvSpPr txBox="1"/>
          <p:nvPr/>
        </p:nvSpPr>
        <p:spPr>
          <a:xfrm>
            <a:off x="2144979" y="2150869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城乡居民医保财政补助由每人每年</a:t>
            </a:r>
            <a:r>
              <a:rPr lang="en-US" altLang="zh-CN" sz="1400" dirty="0"/>
              <a:t>420</a:t>
            </a:r>
            <a:r>
              <a:rPr lang="zh-CN" altLang="en-US" sz="1400" dirty="0"/>
              <a:t>元提高到</a:t>
            </a:r>
            <a:r>
              <a:rPr lang="en-US" altLang="zh-CN" sz="1400" dirty="0"/>
              <a:t>450</a:t>
            </a:r>
            <a:r>
              <a:rPr lang="zh-CN" altLang="en-US" sz="1400" dirty="0"/>
              <a:t>元，同步提高个人缴费标准，扩大用药保障范围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3" name="TextBox 64"/>
          <p:cNvSpPr txBox="1"/>
          <p:nvPr/>
        </p:nvSpPr>
        <p:spPr>
          <a:xfrm>
            <a:off x="2144979" y="2473732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在全国推进医保信息联网，实现异地就医住院费用直接结算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6" name="TextBox 64"/>
          <p:cNvSpPr txBox="1"/>
          <p:nvPr/>
        </p:nvSpPr>
        <p:spPr>
          <a:xfrm>
            <a:off x="2144979" y="2833772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完善大病保险制度，提高保障水平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9" name="TextBox 64"/>
          <p:cNvSpPr txBox="1"/>
          <p:nvPr/>
        </p:nvSpPr>
        <p:spPr>
          <a:xfrm>
            <a:off x="2144979" y="3193812"/>
            <a:ext cx="82715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全面启动多种形式的医疗联合体建设试点，三级公立医院要全部参与并发挥引领作用，建立促进优质医疗资源上下贯通的考核和激励机制，增强基层服务能力，方便群众就近就医。分级诊疗试点和家庭签约服务扩大到</a:t>
            </a:r>
            <a:r>
              <a:rPr lang="en-US" altLang="zh-CN" sz="1400" dirty="0"/>
              <a:t>85%</a:t>
            </a:r>
            <a:r>
              <a:rPr lang="zh-CN" altLang="en-US" sz="1400" dirty="0"/>
              <a:t>以上地市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2" name="TextBox 64"/>
          <p:cNvSpPr txBox="1"/>
          <p:nvPr/>
        </p:nvSpPr>
        <p:spPr>
          <a:xfrm>
            <a:off x="2144979" y="3985900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继续提高基本公共卫生服务经费补助标准。及时公开透明有效应对公共卫生事件。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5" name="TextBox 64"/>
          <p:cNvSpPr txBox="1"/>
          <p:nvPr/>
        </p:nvSpPr>
        <p:spPr>
          <a:xfrm>
            <a:off x="2144979" y="4345940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保护和调动医务人员积极性。构建和谐医患关系。适应实施全面两孩政策，加强生育医疗保健服务。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8" name="TextBox 64"/>
          <p:cNvSpPr txBox="1"/>
          <p:nvPr/>
        </p:nvSpPr>
        <p:spPr>
          <a:xfrm>
            <a:off x="2144979" y="4705980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支持中医药、民族医药事业发展。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31" name="TextBox 64"/>
          <p:cNvSpPr txBox="1"/>
          <p:nvPr/>
        </p:nvSpPr>
        <p:spPr>
          <a:xfrm>
            <a:off x="2144979" y="5066020"/>
            <a:ext cx="8271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食品药品安全事关人民健康，必须管得严而又严。要完善监管体制机制，充实基层监管力量，夯实各方责任，坚持源头控制、产管并重、重典治乱，坚决把好人民群众饮食用药安全的每一道关口。</a:t>
            </a:r>
            <a:endParaRPr lang="zh-CN" altLang="en-US" sz="1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600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6" grpId="0"/>
          <p:bldP spid="19" grpId="0"/>
          <p:bldP spid="22" grpId="0"/>
          <p:bldP spid="25" grpId="0"/>
          <p:bldP spid="28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6" grpId="0"/>
          <p:bldP spid="19" grpId="0"/>
          <p:bldP spid="22" grpId="0"/>
          <p:bldP spid="25" grpId="0"/>
          <p:bldP spid="28" grpId="0"/>
          <p:bldP spid="31" grpId="0"/>
        </p:bldLst>
      </p:timing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88024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（八）推进以保障和改善民生为重点的社会建设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329155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40463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（四）织密扎牢民生保障网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10" name="TextBox 64"/>
          <p:cNvSpPr txBox="1"/>
          <p:nvPr/>
        </p:nvSpPr>
        <p:spPr>
          <a:xfrm>
            <a:off x="2144979" y="2293033"/>
            <a:ext cx="8271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继续提高退休人员基本养老金，确保按时足额发放。稳步提高优抚、社会救助标准，实施好临时救助制度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3" name="TextBox 64"/>
          <p:cNvSpPr txBox="1"/>
          <p:nvPr/>
        </p:nvSpPr>
        <p:spPr>
          <a:xfrm>
            <a:off x="2144979" y="2905199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调整完善自然灾害生活补助机制，全部完成去年洪涝灾害中倒损民房的恢复重建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6" name="TextBox 64"/>
          <p:cNvSpPr txBox="1"/>
          <p:nvPr/>
        </p:nvSpPr>
        <p:spPr>
          <a:xfrm>
            <a:off x="2144979" y="3265239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加强农村留守儿童关爱保护和城乡困境儿童保障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9" name="TextBox 64"/>
          <p:cNvSpPr txBox="1"/>
          <p:nvPr/>
        </p:nvSpPr>
        <p:spPr>
          <a:xfrm>
            <a:off x="2144979" y="4129335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全面落实残疾人“两项补贴”制度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2" name="TextBox 64"/>
          <p:cNvSpPr txBox="1"/>
          <p:nvPr/>
        </p:nvSpPr>
        <p:spPr>
          <a:xfrm>
            <a:off x="2144979" y="4561383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县级政府要建立基本生活保障协调机制，切实做好托底工作，使困难群众心里有温暖、生活有奔头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5" name="TextBox 64"/>
          <p:cNvSpPr txBox="1"/>
          <p:nvPr/>
        </p:nvSpPr>
        <p:spPr>
          <a:xfrm>
            <a:off x="2144979" y="3697287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关心帮助孤寡老人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8" name="TextBox 64"/>
          <p:cNvSpPr txBox="1"/>
          <p:nvPr/>
        </p:nvSpPr>
        <p:spPr>
          <a:xfrm>
            <a:off x="2144979" y="4993431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锲而不舍解决好农民工工资拖欠问题，决不允许他们的辛勤付出得不到应有回报。</a:t>
            </a:r>
            <a:endParaRPr lang="zh-CN" altLang="en-US" sz="1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3687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6" grpId="0"/>
          <p:bldP spid="19" grpId="0"/>
          <p:bldP spid="22" grpId="0"/>
          <p:bldP spid="25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6" grpId="0"/>
          <p:bldP spid="19" grpId="0"/>
          <p:bldP spid="22" grpId="0"/>
          <p:bldP spid="25" grpId="0"/>
          <p:bldP spid="28" grpId="0"/>
        </p:bldLst>
      </p:timing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88024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（八）推进以保障和改善民生为重点的社会建设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268760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40463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（五）发展文化事业和文化产业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10" name="TextBox 64"/>
          <p:cNvSpPr txBox="1"/>
          <p:nvPr/>
        </p:nvSpPr>
        <p:spPr>
          <a:xfrm>
            <a:off x="2144979" y="2071780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加强社会主义精神文明建设，坚持用中国梦和社会主义核心价值观凝聚共识、汇聚力量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3" name="TextBox 64"/>
          <p:cNvSpPr txBox="1"/>
          <p:nvPr/>
        </p:nvSpPr>
        <p:spPr>
          <a:xfrm>
            <a:off x="2144979" y="2492896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繁荣哲学社会科学和文学艺术创作，发展新闻出版、广播影视、档案等事业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6" name="TextBox 64"/>
          <p:cNvSpPr txBox="1"/>
          <p:nvPr/>
        </p:nvSpPr>
        <p:spPr>
          <a:xfrm>
            <a:off x="2144979" y="2924944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建设中国特色新型智库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9" name="TextBox 64"/>
          <p:cNvSpPr txBox="1"/>
          <p:nvPr/>
        </p:nvSpPr>
        <p:spPr>
          <a:xfrm>
            <a:off x="2144979" y="3789040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提高基本公共文化服务均等化水平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2" name="TextBox 64"/>
          <p:cNvSpPr txBox="1"/>
          <p:nvPr/>
        </p:nvSpPr>
        <p:spPr>
          <a:xfrm>
            <a:off x="2144979" y="4221088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加快培育文化产业，加强文化市场监管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5" name="TextBox 64"/>
          <p:cNvSpPr txBox="1"/>
          <p:nvPr/>
        </p:nvSpPr>
        <p:spPr>
          <a:xfrm>
            <a:off x="2144979" y="3356992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加强文物和非物质文化遗产保护利用。大力推动全民阅读，加强科学普及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8" name="TextBox 64"/>
          <p:cNvSpPr txBox="1"/>
          <p:nvPr/>
        </p:nvSpPr>
        <p:spPr>
          <a:xfrm>
            <a:off x="2144979" y="4653136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推动中国文化走出去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31" name="TextBox 64"/>
          <p:cNvSpPr txBox="1"/>
          <p:nvPr/>
        </p:nvSpPr>
        <p:spPr>
          <a:xfrm>
            <a:off x="2144979" y="5085184"/>
            <a:ext cx="8271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做好冬奥会、冬残奥会筹办工作，统筹群众体育、竞技体育、体育产业发展，广泛开展全民健身，使更多人享受运动快乐、拥有健康体魄。人民身心健康、乐观向上，国家必将充满生机活力。</a:t>
            </a:r>
            <a:endParaRPr lang="zh-CN" altLang="en-US" sz="1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9624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6" grpId="0"/>
          <p:bldP spid="19" grpId="0"/>
          <p:bldP spid="22" grpId="0"/>
          <p:bldP spid="25" grpId="0"/>
          <p:bldP spid="28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6" grpId="0"/>
          <p:bldP spid="19" grpId="0"/>
          <p:bldP spid="22" grpId="0"/>
          <p:bldP spid="25" grpId="0"/>
          <p:bldP spid="28" grpId="0"/>
          <p:bldP spid="31" grpId="0"/>
        </p:bldLst>
      </p:timing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88024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（八）推进以保障和改善民生为重点的社会建设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321937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40463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（六）推动社会治理创新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10" name="TextBox 64"/>
          <p:cNvSpPr txBox="1"/>
          <p:nvPr/>
        </p:nvSpPr>
        <p:spPr>
          <a:xfrm>
            <a:off x="2144979" y="2161544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健全基层群众自治制度，加强城乡社区治理。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3" name="TextBox 64"/>
          <p:cNvSpPr txBox="1"/>
          <p:nvPr/>
        </p:nvSpPr>
        <p:spPr>
          <a:xfrm>
            <a:off x="2144979" y="2564904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充分发挥工会、共青团、妇联等群团组织作用。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6" name="TextBox 64"/>
          <p:cNvSpPr txBox="1"/>
          <p:nvPr/>
        </p:nvSpPr>
        <p:spPr>
          <a:xfrm>
            <a:off x="2144978" y="2996952"/>
            <a:ext cx="84364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改革完善社会组织管理制度，依法推进公益和慈善事业健康发展，促进专业社会工作、志愿服务发展。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9" name="TextBox 64"/>
          <p:cNvSpPr txBox="1"/>
          <p:nvPr/>
        </p:nvSpPr>
        <p:spPr>
          <a:xfrm>
            <a:off x="2144979" y="3861048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加强法治宣传教育和法律服务。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2" name="TextBox 64"/>
          <p:cNvSpPr txBox="1"/>
          <p:nvPr/>
        </p:nvSpPr>
        <p:spPr>
          <a:xfrm>
            <a:off x="2144979" y="4293096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落实信访工作责任制，依法及时就地解决群众合理诉求。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5" name="TextBox 64"/>
          <p:cNvSpPr txBox="1"/>
          <p:nvPr/>
        </p:nvSpPr>
        <p:spPr>
          <a:xfrm>
            <a:off x="2144979" y="3429000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切实保障妇女、儿童、老人合法权益。加快社会信用体系建设。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8" name="TextBox 64"/>
          <p:cNvSpPr txBox="1"/>
          <p:nvPr/>
        </p:nvSpPr>
        <p:spPr>
          <a:xfrm>
            <a:off x="2144979" y="4725144"/>
            <a:ext cx="8271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深化平安中国建设，健全立体化信息化社会治安防控体系，严厉打击暴力恐怖活动，依法惩治黑恶势力犯罪和盗窃、抢劫、电信网络诈骗等多发性犯罪，维护国家安全和社会稳定。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31" name="TextBox 64"/>
          <p:cNvSpPr txBox="1"/>
          <p:nvPr/>
        </p:nvSpPr>
        <p:spPr>
          <a:xfrm>
            <a:off x="2144979" y="5301208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严格规范公正文明执法，大力整治社会治安突出问题，全方位提高人民群众安全感。</a:t>
            </a:r>
            <a:endParaRPr lang="zh-CN" altLang="en-US" sz="1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4405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6" grpId="0"/>
          <p:bldP spid="19" grpId="0"/>
          <p:bldP spid="22" grpId="0"/>
          <p:bldP spid="25" grpId="0"/>
          <p:bldP spid="28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6" grpId="0"/>
          <p:bldP spid="19" grpId="0"/>
          <p:bldP spid="22" grpId="0"/>
          <p:bldP spid="25" grpId="0"/>
          <p:bldP spid="28" grpId="0"/>
          <p:bldP spid="31" grpId="0"/>
        </p:bldLst>
      </p:timing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88024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（八）推进以保障和改善民生为重点的社会建设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409389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40463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（七）人命关天，安全至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10" name="TextBox 64"/>
          <p:cNvSpPr txBox="1"/>
          <p:nvPr/>
        </p:nvSpPr>
        <p:spPr>
          <a:xfrm>
            <a:off x="2144979" y="2248996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必须持之以恒抓好安全生产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3" name="TextBox 64"/>
          <p:cNvSpPr txBox="1"/>
          <p:nvPr/>
        </p:nvSpPr>
        <p:spPr>
          <a:xfrm>
            <a:off x="2144979" y="2636912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加强安全基础设施建设，做好地震、气象、测绘、地质等工作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6" name="TextBox 64"/>
          <p:cNvSpPr txBox="1"/>
          <p:nvPr/>
        </p:nvSpPr>
        <p:spPr>
          <a:xfrm>
            <a:off x="2144978" y="3068960"/>
            <a:ext cx="8436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严格安全生产责任制，全面落实企业主体责任、地方属地管理责任、部门监管责任，坚决遏制重特大事故发生，切实保障人民群众生命财产安全。</a:t>
            </a:r>
            <a:endParaRPr lang="zh-CN" altLang="en-US" sz="1400" dirty="0"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16451"/>
            <a:ext cx="6671906" cy="338902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5920" y="3937515"/>
            <a:ext cx="2923822" cy="161656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4272" y="3937515"/>
            <a:ext cx="2923822" cy="161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05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6" grpId="0"/>
        </p:bldLst>
      </p:timing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008"/>
            <a:ext cx="12192000" cy="33569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980728"/>
            <a:ext cx="3446027" cy="7772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endPos="59000" dir="5400000" sy="-100000" algn="bl" rotWithShape="0"/>
          </a:effectLst>
        </p:spPr>
      </p:pic>
      <p:sp>
        <p:nvSpPr>
          <p:cNvPr id="10" name="TextBox 494">
            <a:hlinkClick r:id="" action="ppaction://hlinkshowjump?jump=nextslide"/>
          </p:cNvPr>
          <p:cNvSpPr txBox="1"/>
          <p:nvPr/>
        </p:nvSpPr>
        <p:spPr>
          <a:xfrm>
            <a:off x="5985955" y="1138511"/>
            <a:ext cx="1415772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4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sz="2400">
                <a:solidFill>
                  <a:prstClr val="white"/>
                </a:solidFill>
              </a:rPr>
              <a:t>第九部分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7624" y="509155"/>
            <a:ext cx="1615140" cy="15695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497">
            <a:hlinkClick r:id="" action="ppaction://hlinkshowjump?jump=nextslide"/>
          </p:cNvPr>
          <p:cNvSpPr txBox="1"/>
          <p:nvPr/>
        </p:nvSpPr>
        <p:spPr>
          <a:xfrm>
            <a:off x="4425107" y="2265450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dist" fontAlgn="base">
              <a:spcBef>
                <a:spcPct val="0"/>
              </a:spcBef>
              <a:spcAft>
                <a:spcPct val="0"/>
              </a:spcAft>
              <a:defRPr sz="2000" b="1">
                <a:ln w="3175">
                  <a:noFill/>
                </a:ln>
                <a:gradFill>
                  <a:gsLst>
                    <a:gs pos="25000">
                      <a:srgbClr val="FF0000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</a:rPr>
              <a:t>全面加强政府自身建设</a:t>
            </a:r>
            <a:endParaRPr lang="zh-CN" altLang="en-US" sz="3200" dirty="0"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855640" y="3071136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44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45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</a:rPr>
                <a:t>坚持依法全面履职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46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01</a:t>
              </a:r>
              <a:endParaRPr lang="zh-CN" altLang="en-US" sz="1600" dirty="0">
                <a:solidFill>
                  <a:schemeClr val="bg1"/>
                </a:solidFill>
                <a:latin typeface="微软雅黑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779569" y="3088484"/>
            <a:ext cx="3273123" cy="415499"/>
            <a:chOff x="2859389" y="3777123"/>
            <a:chExt cx="2651520" cy="415499"/>
          </a:xfrm>
          <a:solidFill>
            <a:srgbClr val="C00000"/>
          </a:solidFill>
        </p:grpSpPr>
        <p:sp>
          <p:nvSpPr>
            <p:cNvPr id="48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49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</a:rPr>
                <a:t>始终保持廉洁本色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50" name="TextBox 64"/>
            <p:cNvSpPr txBox="1"/>
            <p:nvPr/>
          </p:nvSpPr>
          <p:spPr>
            <a:xfrm>
              <a:off x="2859389" y="3777123"/>
              <a:ext cx="369800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微软雅黑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855640" y="3579136"/>
            <a:ext cx="3273123" cy="432847"/>
            <a:chOff x="2859389" y="3759775"/>
            <a:chExt cx="2651520" cy="432847"/>
          </a:xfrm>
          <a:solidFill>
            <a:srgbClr val="C00000"/>
          </a:solidFill>
        </p:grpSpPr>
        <p:sp>
          <p:nvSpPr>
            <p:cNvPr id="52" name="矩形: 圆角 20"/>
            <p:cNvSpPr/>
            <p:nvPr/>
          </p:nvSpPr>
          <p:spPr>
            <a:xfrm>
              <a:off x="2859390" y="3777124"/>
              <a:ext cx="2651519" cy="41549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53" name="TextBox 64"/>
            <p:cNvSpPr txBox="1"/>
            <p:nvPr/>
          </p:nvSpPr>
          <p:spPr>
            <a:xfrm>
              <a:off x="3225191" y="3777123"/>
              <a:ext cx="228571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</a:rPr>
                <a:t>勤勉尽责干事创业</a:t>
              </a:r>
              <a:endParaRPr lang="zh-CN" altLang="en-US" sz="1400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54" name="TextBox 64"/>
            <p:cNvSpPr txBox="1"/>
            <p:nvPr/>
          </p:nvSpPr>
          <p:spPr>
            <a:xfrm>
              <a:off x="2859389" y="3759775"/>
              <a:ext cx="357703" cy="422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03</a:t>
              </a:r>
              <a:endParaRPr lang="zh-CN" altLang="en-US" sz="1600" dirty="0">
                <a:solidFill>
                  <a:schemeClr val="bg1"/>
                </a:solidFill>
                <a:latin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8757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（九）全面加强政府自身建设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196752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40463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（一）坚持依法全面履职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775520" y="2276872"/>
            <a:ext cx="8922123" cy="652677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>
                <a:solidFill>
                  <a:srgbClr val="C00000"/>
                </a:solidFill>
                <a:latin typeface="微软雅黑" panose="020B0503020204020204" pitchFamily="34" charset="-122"/>
              </a:rPr>
              <a:t>坚持科学决策、民主决策、依法决策，广泛听取各方面意见包括批评意见。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75520" y="3128980"/>
            <a:ext cx="8922123" cy="647484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>
                <a:solidFill>
                  <a:srgbClr val="C00000"/>
                </a:solidFill>
                <a:latin typeface="微软雅黑" panose="020B0503020204020204" pitchFamily="34" charset="-122"/>
              </a:rPr>
              <a:t>各级政府要依法接受同级人大及其常委会的监督，自觉接受人民政协的民主监督，主动接受社会和舆论监督，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75520" y="3972380"/>
            <a:ext cx="8922124" cy="59617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>
                <a:solidFill>
                  <a:srgbClr val="C00000"/>
                </a:solidFill>
                <a:latin typeface="微软雅黑" panose="020B0503020204020204" pitchFamily="34" charset="-122"/>
              </a:rPr>
              <a:t>认真听取人大代表、政协委员、民主党派、工商联、无党派人士和各人民团体的意见。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75520" y="4743772"/>
            <a:ext cx="8922123" cy="629444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>
                <a:solidFill>
                  <a:srgbClr val="C00000"/>
                </a:solidFill>
                <a:latin typeface="微软雅黑" panose="020B0503020204020204" pitchFamily="34" charset="-122"/>
              </a:rPr>
              <a:t>作为人民政府，所有工作都要体现人民意愿、维护人民利益、接受人民监督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777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</p:bldLst>
      </p:timing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（九）全面加强政府自身建设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0916" y="2649488"/>
            <a:ext cx="5983029" cy="652677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>
                <a:solidFill>
                  <a:srgbClr val="C00000"/>
                </a:solidFill>
                <a:latin typeface="微软雅黑" panose="020B0503020204020204" pitchFamily="34" charset="-122"/>
              </a:rPr>
              <a:t>要认真落实全面从严治党要求，把党风廉政建设和反腐败工作不断引向深入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0916" y="3501596"/>
            <a:ext cx="5983029" cy="647484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>
                <a:solidFill>
                  <a:srgbClr val="C00000"/>
                </a:solidFill>
                <a:latin typeface="微软雅黑" panose="020B0503020204020204" pitchFamily="34" charset="-122"/>
              </a:rPr>
              <a:t>坚决贯彻落实党中央八项规定精神，一以贯之纠正“四风”。加强行政监察和审计监督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20916" y="4344996"/>
            <a:ext cx="5983030" cy="59617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>
                <a:solidFill>
                  <a:srgbClr val="C00000"/>
                </a:solidFill>
                <a:latin typeface="微软雅黑" panose="020B0503020204020204" pitchFamily="34" charset="-122"/>
              </a:rPr>
              <a:t>保持惩治腐败高压态势，聚焦重点领域，严肃查处侵害群众利益的不正之风和腐败问题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0916" y="5116388"/>
            <a:ext cx="5983029" cy="32883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>
                <a:solidFill>
                  <a:srgbClr val="C00000"/>
                </a:solidFill>
                <a:latin typeface="微软雅黑" panose="020B0503020204020204" pitchFamily="34" charset="-122"/>
              </a:rPr>
              <a:t>广大公务员要持廉守正，干干净净为人民做事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76901" y="1596975"/>
            <a:ext cx="6127045" cy="672693"/>
            <a:chOff x="1775520" y="1412776"/>
            <a:chExt cx="6127045" cy="672693"/>
          </a:xfrm>
        </p:grpSpPr>
        <p:sp>
          <p:nvSpPr>
            <p:cNvPr id="10" name="圆角矩形 9"/>
            <p:cNvSpPr/>
            <p:nvPr/>
          </p:nvSpPr>
          <p:spPr>
            <a:xfrm>
              <a:off x="1775520" y="1412776"/>
              <a:ext cx="6127045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E699"/>
                </a:solidFill>
              </a:endParaRPr>
            </a:p>
          </p:txBody>
        </p:sp>
        <p:sp>
          <p:nvSpPr>
            <p:cNvPr id="11" name="TextBox 64"/>
            <p:cNvSpPr txBox="1"/>
            <p:nvPr/>
          </p:nvSpPr>
          <p:spPr>
            <a:xfrm>
              <a:off x="2529304" y="1519789"/>
              <a:ext cx="50506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（二）</a:t>
              </a:r>
              <a:r>
                <a:rPr lang="zh-CN" altLang="en-US" sz="2400" b="0" dirty="0"/>
                <a:t>始终保持廉洁本色</a:t>
              </a:r>
              <a:endParaRPr lang="zh-CN" altLang="en-US" sz="2400" dirty="0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4011" y="1647940"/>
            <a:ext cx="3134517" cy="37972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77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</p:bldLst>
      </p:timing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（九）全面加强政府自身建设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409389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FFE699"/>
                </a:solidFill>
              </a:endParaRPr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540463"/>
              <a:ext cx="77431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sz="2400" dirty="0"/>
                <a:t>（三）勤勉尽责干事创业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659283" y="2187379"/>
            <a:ext cx="9477277" cy="3761901"/>
          </a:xfrm>
          <a:prstGeom prst="rect">
            <a:avLst/>
          </a:prstGeom>
          <a:solidFill>
            <a:srgbClr val="FFFFFF">
              <a:alpha val="32000"/>
            </a:srgbClr>
          </a:solidFill>
          <a:ln w="6350" cap="flat">
            <a:solidFill>
              <a:srgbClr val="9E9F9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4261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64"/>
          <p:cNvSpPr txBox="1"/>
          <p:nvPr/>
        </p:nvSpPr>
        <p:spPr>
          <a:xfrm>
            <a:off x="2144979" y="2393722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tx1"/>
                </a:solidFill>
              </a:rPr>
              <a:t>中国改革发展的巨大成就是广大干部群众实干出来的，再创新业绩还得靠实干</a:t>
            </a:r>
            <a:endParaRPr lang="zh-CN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" name="TextBox 64"/>
          <p:cNvSpPr txBox="1"/>
          <p:nvPr/>
        </p:nvSpPr>
        <p:spPr>
          <a:xfrm>
            <a:off x="2144978" y="2833191"/>
            <a:ext cx="8436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tx1"/>
                </a:solidFill>
              </a:rPr>
              <a:t>各级政府及其工作人员要干字当头，真抓实干、埋头苦干、结合实际创造性地干，不能简单以会议贯彻会议、以文件落实文件，不能纸上谈兵、光说不练</a:t>
            </a:r>
            <a:endParaRPr lang="zh-CN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TextBox 64"/>
          <p:cNvSpPr txBox="1"/>
          <p:nvPr/>
        </p:nvSpPr>
        <p:spPr>
          <a:xfrm>
            <a:off x="2144979" y="3481263"/>
            <a:ext cx="8271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tx1"/>
                </a:solidFill>
              </a:rPr>
              <a:t>要充分发挥中央和地方两个积极性，鼓励地方因地制宜、大胆探索，竞相推动科学发展</a:t>
            </a:r>
            <a:endParaRPr lang="zh-CN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0" name="TextBox 64"/>
          <p:cNvSpPr txBox="1"/>
          <p:nvPr/>
        </p:nvSpPr>
        <p:spPr>
          <a:xfrm>
            <a:off x="2144978" y="3913311"/>
            <a:ext cx="84364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tx1"/>
                </a:solidFill>
              </a:rPr>
              <a:t>严格执行工作责任制，特别是对重点任务，要铆紧各方责任、层层传导压力，确保不折不扣落实到位</a:t>
            </a:r>
            <a:endParaRPr lang="zh-CN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3" name="TextBox 64"/>
          <p:cNvSpPr txBox="1"/>
          <p:nvPr/>
        </p:nvSpPr>
        <p:spPr>
          <a:xfrm>
            <a:off x="2144978" y="4345359"/>
            <a:ext cx="84364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tx1"/>
                </a:solidFill>
              </a:rPr>
              <a:t>强化督查问责，严厉整肃庸政懒政怠政行为</a:t>
            </a:r>
            <a:endParaRPr lang="zh-CN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6" name="TextBox 64"/>
          <p:cNvSpPr txBox="1"/>
          <p:nvPr/>
        </p:nvSpPr>
        <p:spPr>
          <a:xfrm>
            <a:off x="2144978" y="4777407"/>
            <a:ext cx="84364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tx1"/>
                </a:solidFill>
              </a:rPr>
              <a:t>健全激励机制和容错纠错机制，给干事者鼓劲，为担当者撑腰</a:t>
            </a:r>
            <a:endParaRPr lang="zh-CN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9" name="TextBox 64"/>
          <p:cNvSpPr txBox="1"/>
          <p:nvPr/>
        </p:nvSpPr>
        <p:spPr>
          <a:xfrm>
            <a:off x="2144978" y="5209455"/>
            <a:ext cx="84364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tx1"/>
                </a:solidFill>
              </a:rPr>
              <a:t>广大干部要主动作为、动真碰硬，与人民群众同心协力，以实干推动发展，以实干赢得未来</a:t>
            </a:r>
            <a:endParaRPr lang="zh-CN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2555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1" grpId="0"/>
          <p:bldP spid="14" grpId="0"/>
          <p:bldP spid="17" grpId="0"/>
          <p:bldP spid="20" grpId="0"/>
          <p:bldP spid="23" grpId="0"/>
          <p:bldP spid="26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1" grpId="0"/>
          <p:bldP spid="14" grpId="0"/>
          <p:bldP spid="17" grpId="0"/>
          <p:bldP spid="20" grpId="0"/>
          <p:bldP spid="23" grpId="0"/>
          <p:bldP spid="26" grpId="0"/>
          <p:bldP spid="29" grpId="0"/>
        </p:bldLst>
      </p:timing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0171" y="980728"/>
            <a:ext cx="2401829" cy="60807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633223" cy="14996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14512"/>
            <a:ext cx="1624587" cy="156362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1453"/>
            <a:ext cx="12192000" cy="36283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4700" y="5616246"/>
            <a:ext cx="1987300" cy="124358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979" y="1200994"/>
            <a:ext cx="7130752" cy="225878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126258" y="4153937"/>
            <a:ext cx="6628889" cy="592496"/>
            <a:chOff x="3075947" y="3736444"/>
            <a:chExt cx="6628889" cy="592496"/>
          </a:xfrm>
        </p:grpSpPr>
        <p:sp>
          <p:nvSpPr>
            <p:cNvPr id="13" name="矩形: 圆角 8"/>
            <p:cNvSpPr/>
            <p:nvPr/>
          </p:nvSpPr>
          <p:spPr>
            <a:xfrm>
              <a:off x="3075947" y="3837764"/>
              <a:ext cx="6628889" cy="491071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199719" y="3736444"/>
              <a:ext cx="6381344" cy="592496"/>
            </a:xfrm>
            <a:prstGeom prst="rect">
              <a:avLst/>
            </a:prstGeom>
          </p:spPr>
          <p:txBody>
            <a:bodyPr wrap="square" lIns="121884" tIns="60941" rIns="121884" bIns="60941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600" b="1" spc="30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为了人民利益祖国强盛而奋斗！</a:t>
              </a:r>
              <a:endParaRPr lang="zh-CN" altLang="en-US" sz="2600" b="1" spc="300" dirty="0">
                <a:solidFill>
                  <a:schemeClr val="accent3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00" y="3652399"/>
            <a:ext cx="6724268" cy="3345442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3607575" y="3153742"/>
            <a:ext cx="6787824" cy="964387"/>
            <a:chOff x="3607575" y="3153742"/>
            <a:chExt cx="6787824" cy="964387"/>
          </a:xfrm>
        </p:grpSpPr>
        <p:sp>
          <p:nvSpPr>
            <p:cNvPr id="11" name="文本框 10"/>
            <p:cNvSpPr txBox="1"/>
            <p:nvPr/>
          </p:nvSpPr>
          <p:spPr>
            <a:xfrm>
              <a:off x="3607575" y="3153742"/>
              <a:ext cx="67687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solidFill>
                    <a:srgbClr val="610000"/>
                  </a:solidFill>
                </a:rPr>
                <a:t>2018</a:t>
              </a:r>
              <a:r>
                <a:rPr lang="zh-CN" altLang="en-US" sz="5400" b="1" dirty="0">
                  <a:solidFill>
                    <a:srgbClr val="610000"/>
                  </a:solidFill>
                </a:rPr>
                <a:t>重点工作任务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626647" y="3194799"/>
              <a:ext cx="67687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101600" h="25400" prst="softRound"/>
              </a:sp3d>
            </a:bodyPr>
            <a:lstStyle/>
            <a:p>
              <a:r>
                <a:rPr lang="en-US" altLang="zh-CN" sz="5400" b="1" dirty="0">
                  <a:solidFill>
                    <a:srgbClr val="F0CB47"/>
                  </a:solidFill>
                </a:rPr>
                <a:t>2018</a:t>
              </a:r>
              <a:r>
                <a:rPr lang="zh-CN" altLang="en-US" sz="5400" b="1" dirty="0">
                  <a:solidFill>
                    <a:srgbClr val="F0CB47"/>
                  </a:solidFill>
                </a:rPr>
                <a:t>重点工作任务</a:t>
              </a:r>
            </a:p>
          </p:txBody>
        </p:sp>
      </p:grpSp>
      <p:pic>
        <p:nvPicPr>
          <p:cNvPr id="21" name="图片 20">
            <a:hlinkClick r:id="rId10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1716" y="236103"/>
            <a:ext cx="1112730" cy="1174548"/>
          </a:xfrm>
          <a:prstGeom prst="rect">
            <a:avLst/>
          </a:prstGeom>
        </p:spPr>
      </p:pic>
      <p:pic>
        <p:nvPicPr>
          <p:cNvPr id="22" name="图片 21">
            <a:hlinkClick r:id="rId10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5455" y="236022"/>
            <a:ext cx="1113399" cy="1174219"/>
          </a:xfrm>
          <a:prstGeom prst="rect">
            <a:avLst/>
          </a:prstGeom>
        </p:spPr>
      </p:pic>
      <p:sp>
        <p:nvSpPr>
          <p:cNvPr id="59" name="五角星 58"/>
          <p:cNvSpPr/>
          <p:nvPr/>
        </p:nvSpPr>
        <p:spPr>
          <a:xfrm rot="21146867">
            <a:off x="-3707592" y="4256175"/>
            <a:ext cx="2336218" cy="2102596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五角星 59"/>
          <p:cNvSpPr/>
          <p:nvPr/>
        </p:nvSpPr>
        <p:spPr>
          <a:xfrm rot="21146867">
            <a:off x="-1257840" y="5930363"/>
            <a:ext cx="967488" cy="8707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五角星 60"/>
          <p:cNvSpPr/>
          <p:nvPr/>
        </p:nvSpPr>
        <p:spPr>
          <a:xfrm rot="21146867">
            <a:off x="-513436" y="5414825"/>
            <a:ext cx="483744" cy="435370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五角星 61"/>
          <p:cNvSpPr/>
          <p:nvPr/>
        </p:nvSpPr>
        <p:spPr>
          <a:xfrm rot="21146867">
            <a:off x="-1302965" y="5170222"/>
            <a:ext cx="483744" cy="435370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五角星 62"/>
          <p:cNvSpPr/>
          <p:nvPr/>
        </p:nvSpPr>
        <p:spPr>
          <a:xfrm rot="21146867">
            <a:off x="-2785442" y="5800747"/>
            <a:ext cx="967488" cy="870739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五角星 63"/>
          <p:cNvSpPr/>
          <p:nvPr/>
        </p:nvSpPr>
        <p:spPr>
          <a:xfrm rot="21146867">
            <a:off x="-1735363" y="5485082"/>
            <a:ext cx="478040" cy="430236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五角星 64"/>
          <p:cNvSpPr/>
          <p:nvPr/>
        </p:nvSpPr>
        <p:spPr>
          <a:xfrm rot="21146867">
            <a:off x="-2082838" y="4407376"/>
            <a:ext cx="2336218" cy="2102596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6" name="Group 550"/>
          <p:cNvGrpSpPr>
            <a:grpSpLocks/>
          </p:cNvGrpSpPr>
          <p:nvPr/>
        </p:nvGrpSpPr>
        <p:grpSpPr bwMode="auto">
          <a:xfrm>
            <a:off x="5038908" y="1357337"/>
            <a:ext cx="2971800" cy="2968625"/>
            <a:chOff x="295" y="3475"/>
            <a:chExt cx="1407" cy="1407"/>
          </a:xfrm>
        </p:grpSpPr>
        <p:sp>
          <p:nvSpPr>
            <p:cNvPr id="67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D1D1D1">
                    <a:alpha val="1200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defRPr/>
              </a:pPr>
              <a:endParaRPr lang="zh-CN" altLang="en-US" sz="6000">
                <a:solidFill>
                  <a:srgbClr val="000000"/>
                </a:solidFill>
                <a:latin typeface="Arial" charset="0"/>
                <a:ea typeface="华文彩云" pitchFamily="2" charset="-122"/>
              </a:endParaRPr>
            </a:p>
          </p:txBody>
        </p:sp>
        <p:grpSp>
          <p:nvGrpSpPr>
            <p:cNvPr id="68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69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/>
                <a:endParaRPr lang="zh-CN" altLang="en-US" sz="6000">
                  <a:solidFill>
                    <a:srgbClr val="000000"/>
                  </a:solidFill>
                  <a:latin typeface="Arial" pitchFamily="34" charset="0"/>
                  <a:ea typeface="华文彩云" pitchFamily="2" charset="-122"/>
                </a:endParaRPr>
              </a:p>
            </p:txBody>
          </p:sp>
          <p:grpSp>
            <p:nvGrpSpPr>
              <p:cNvPr id="70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71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87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5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9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fontAlgn="base"/>
                        <a:endParaRPr lang="zh-CN" altLang="en-US" sz="6000">
                          <a:solidFill>
                            <a:srgbClr val="000000"/>
                          </a:solidFill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100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fontAlgn="base"/>
                        <a:endParaRPr lang="zh-CN" altLang="en-US" sz="6000">
                          <a:solidFill>
                            <a:srgbClr val="000000"/>
                          </a:solidFill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96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7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fontAlgn="base"/>
                        <a:endParaRPr lang="zh-CN" altLang="en-US" sz="6000">
                          <a:solidFill>
                            <a:srgbClr val="000000"/>
                          </a:solidFill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98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fontAlgn="base"/>
                        <a:endParaRPr lang="zh-CN" altLang="en-US" sz="6000">
                          <a:solidFill>
                            <a:srgbClr val="000000"/>
                          </a:solidFill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88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89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fontAlgn="base"/>
                        <a:endParaRPr lang="zh-CN" altLang="en-US" sz="6000">
                          <a:solidFill>
                            <a:srgbClr val="000000"/>
                          </a:solidFill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94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fontAlgn="base"/>
                        <a:endParaRPr lang="zh-CN" altLang="en-US" sz="6000">
                          <a:solidFill>
                            <a:srgbClr val="000000"/>
                          </a:solidFill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90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1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fontAlgn="base"/>
                        <a:endParaRPr lang="zh-CN" altLang="en-US" sz="6000">
                          <a:solidFill>
                            <a:srgbClr val="000000"/>
                          </a:solidFill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92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fontAlgn="base"/>
                        <a:endParaRPr lang="zh-CN" altLang="en-US" sz="6000">
                          <a:solidFill>
                            <a:srgbClr val="000000"/>
                          </a:solidFill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72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73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81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5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fontAlgn="base"/>
                        <a:endParaRPr lang="zh-CN" altLang="en-US" sz="6000">
                          <a:solidFill>
                            <a:srgbClr val="000000"/>
                          </a:solidFill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86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fontAlgn="base"/>
                        <a:endParaRPr lang="zh-CN" altLang="en-US" sz="6000">
                          <a:solidFill>
                            <a:srgbClr val="000000"/>
                          </a:solidFill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82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3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fontAlgn="base"/>
                        <a:endParaRPr lang="zh-CN" altLang="en-US" sz="6000">
                          <a:solidFill>
                            <a:srgbClr val="000000"/>
                          </a:solidFill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84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fontAlgn="base"/>
                        <a:endParaRPr lang="zh-CN" altLang="en-US" sz="6000">
                          <a:solidFill>
                            <a:srgbClr val="000000"/>
                          </a:solidFill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74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5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9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fontAlgn="base"/>
                        <a:endParaRPr lang="zh-CN" altLang="en-US" sz="6000">
                          <a:solidFill>
                            <a:srgbClr val="000000"/>
                          </a:solidFill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80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fontAlgn="base"/>
                        <a:endParaRPr lang="zh-CN" altLang="en-US" sz="6000">
                          <a:solidFill>
                            <a:srgbClr val="000000"/>
                          </a:solidFill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76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7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fontAlgn="base"/>
                        <a:endParaRPr lang="zh-CN" altLang="en-US" sz="6000">
                          <a:solidFill>
                            <a:srgbClr val="000000"/>
                          </a:solidFill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78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fontAlgn="base"/>
                        <a:endParaRPr lang="zh-CN" altLang="en-US" sz="6000">
                          <a:solidFill>
                            <a:srgbClr val="000000"/>
                          </a:solidFill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42958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58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6" presetClass="emph" presetSubtype="0" decel="3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3000" fill="hold"/>
                                        <p:tgtEl>
                                          <p:spTgt spid="59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67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71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75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79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83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5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87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9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6" presetClass="emph" presetSubtype="0" decel="3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3000" fill="hold"/>
                                        <p:tgtEl>
                                          <p:spTgt spid="65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3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000"/>
                            </p:stCondLst>
                            <p:childTnLst>
                              <p:par>
                                <p:cTn id="9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000"/>
                            </p:stCondLst>
                            <p:childTnLst>
                              <p:par>
                                <p:cTn id="9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2000" fill="hold"/>
                                        <p:tgtEl>
                                          <p:spTgt spid="6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3000" fill="hold"/>
                                        <p:tgtEl>
                                          <p:spTgt spid="6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46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5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89242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（一</a:t>
            </a:r>
            <a:r>
              <a:rPr lang="zh-CN" altLang="en-US" sz="3200" b="1" dirty="0">
                <a:solidFill>
                  <a:srgbClr val="C00000"/>
                </a:solidFill>
                <a:latin typeface="+mj-ea"/>
              </a:rPr>
              <a:t>）用改革的办法深入推进“三去一降一补” 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367808" y="1844824"/>
            <a:ext cx="6786458" cy="672693"/>
            <a:chOff x="4367808" y="1844824"/>
            <a:chExt cx="6786458" cy="672693"/>
          </a:xfrm>
        </p:grpSpPr>
        <p:sp>
          <p:nvSpPr>
            <p:cNvPr id="43" name="圆角矩形 42"/>
            <p:cNvSpPr/>
            <p:nvPr/>
          </p:nvSpPr>
          <p:spPr>
            <a:xfrm>
              <a:off x="4367808" y="1844824"/>
              <a:ext cx="6786458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extBox 64"/>
            <p:cNvSpPr txBox="1"/>
            <p:nvPr/>
          </p:nvSpPr>
          <p:spPr>
            <a:xfrm>
              <a:off x="5121592" y="1954282"/>
              <a:ext cx="41427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sz="2800" b="1">
                  <a:solidFill>
                    <a:srgbClr val="FFE699"/>
                  </a:solidFill>
                </a:rPr>
                <a:t>（一）扎实</a:t>
              </a:r>
              <a:r>
                <a:rPr lang="zh-CN" altLang="en-US" sz="2800" b="1" dirty="0">
                  <a:solidFill>
                    <a:srgbClr val="FFE699"/>
                  </a:solidFill>
                </a:rPr>
                <a:t>有效去产能</a:t>
              </a: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1824" y="1924721"/>
              <a:ext cx="449754" cy="453208"/>
            </a:xfrm>
            <a:prstGeom prst="rect">
              <a:avLst/>
            </a:prstGeom>
          </p:spPr>
        </p:pic>
      </p:grpSp>
      <p:sp>
        <p:nvSpPr>
          <p:cNvPr id="71" name="TextBox 64"/>
          <p:cNvSpPr txBox="1"/>
          <p:nvPr/>
        </p:nvSpPr>
        <p:spPr>
          <a:xfrm>
            <a:off x="4511824" y="2754152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>
                <a:latin typeface="+mj-ea"/>
                <a:ea typeface="+mj-ea"/>
              </a:rPr>
              <a:t>压减钢铁产能</a:t>
            </a:r>
            <a:r>
              <a:rPr lang="en-US" altLang="zh-CN" sz="1400" dirty="0">
                <a:latin typeface="+mj-ea"/>
                <a:ea typeface="+mj-ea"/>
              </a:rPr>
              <a:t>5000</a:t>
            </a:r>
            <a:r>
              <a:rPr lang="zh-CN" altLang="en-US" sz="1400" dirty="0">
                <a:latin typeface="+mj-ea"/>
                <a:ea typeface="+mj-ea"/>
              </a:rPr>
              <a:t>万吨左右，退出煤炭产能</a:t>
            </a:r>
            <a:r>
              <a:rPr lang="en-US" altLang="zh-CN" sz="1400" dirty="0">
                <a:latin typeface="+mj-ea"/>
                <a:ea typeface="+mj-ea"/>
              </a:rPr>
              <a:t>1.5</a:t>
            </a:r>
            <a:r>
              <a:rPr lang="zh-CN" altLang="en-US" sz="1400" dirty="0">
                <a:latin typeface="+mj-ea"/>
                <a:ea typeface="+mj-ea"/>
              </a:rPr>
              <a:t>亿吨以上</a:t>
            </a:r>
          </a:p>
        </p:txBody>
      </p:sp>
      <p:sp>
        <p:nvSpPr>
          <p:cNvPr id="74" name="TextBox 64"/>
          <p:cNvSpPr txBox="1"/>
          <p:nvPr/>
        </p:nvSpPr>
        <p:spPr>
          <a:xfrm>
            <a:off x="4511824" y="3140968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淘汰、停建、缓建煤电产能</a:t>
            </a:r>
            <a:r>
              <a:rPr lang="en-US" altLang="zh-CN" sz="1400" dirty="0"/>
              <a:t>5000</a:t>
            </a:r>
            <a:r>
              <a:rPr lang="zh-CN" altLang="en-US" sz="1400" dirty="0"/>
              <a:t>万千瓦以上，以防范化解煤电产能过剩风险，提高煤电行业效率，为清洁能源发展腾空间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7" name="TextBox 64"/>
          <p:cNvSpPr txBox="1"/>
          <p:nvPr/>
        </p:nvSpPr>
        <p:spPr>
          <a:xfrm>
            <a:off x="4511824" y="3717032"/>
            <a:ext cx="64807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严格执行环保、能耗、质量、安全等相关法律法规和标准，更多运用市场化法治化手段，有效处置“僵尸企业”，推动企业兼并重组、破产清算，坚决淘汰不达标的落后产能，严控过剩行业新上产能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80" name="TextBox 64"/>
          <p:cNvSpPr txBox="1"/>
          <p:nvPr/>
        </p:nvSpPr>
        <p:spPr>
          <a:xfrm>
            <a:off x="4511824" y="4581128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去产能必须安置好职工，中央财政专项奖补资金要及时拨付，地方和企业要落实相关资金与措施，确保分流职工就业有出路、生活有保障。</a:t>
            </a:r>
            <a:endParaRPr lang="zh-CN" altLang="en-US" sz="1400" dirty="0">
              <a:latin typeface="+mj-ea"/>
              <a:ea typeface="+mj-ea"/>
            </a:endParaRPr>
          </a:p>
        </p:txBody>
      </p:sp>
      <p:pic>
        <p:nvPicPr>
          <p:cNvPr id="8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877" y="1827436"/>
            <a:ext cx="2900064" cy="3369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934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" grpId="0"/>
          <p:bldP spid="74" grpId="0"/>
          <p:bldP spid="77" grpId="0"/>
          <p:bldP spid="8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" grpId="0"/>
          <p:bldP spid="74" grpId="0"/>
          <p:bldP spid="77" grpId="0"/>
          <p:bldP spid="80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89242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（一</a:t>
            </a:r>
            <a:r>
              <a:rPr lang="zh-CN" altLang="en-US" sz="3200" b="1" dirty="0">
                <a:solidFill>
                  <a:srgbClr val="C00000"/>
                </a:solidFill>
                <a:latin typeface="+mj-ea"/>
              </a:rPr>
              <a:t>）用改革的办法深入推进“三去一降一补” 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75520" y="1556792"/>
            <a:ext cx="8805886" cy="672693"/>
            <a:chOff x="1775520" y="1556792"/>
            <a:chExt cx="8805886" cy="672693"/>
          </a:xfrm>
        </p:grpSpPr>
        <p:sp>
          <p:nvSpPr>
            <p:cNvPr id="14" name="圆角矩形 13"/>
            <p:cNvSpPr/>
            <p:nvPr/>
          </p:nvSpPr>
          <p:spPr>
            <a:xfrm>
              <a:off x="1775520" y="1556792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64"/>
            <p:cNvSpPr txBox="1"/>
            <p:nvPr/>
          </p:nvSpPr>
          <p:spPr>
            <a:xfrm>
              <a:off x="2529304" y="1628800"/>
              <a:ext cx="4502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dirty="0"/>
                <a:t>（二）因城施策去库存</a:t>
              </a: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636689"/>
              <a:ext cx="449754" cy="453208"/>
            </a:xfrm>
            <a:prstGeom prst="rect">
              <a:avLst/>
            </a:prstGeom>
          </p:spPr>
        </p:pic>
      </p:grpSp>
      <p:sp>
        <p:nvSpPr>
          <p:cNvPr id="19" name="TextBox 64"/>
          <p:cNvSpPr txBox="1"/>
          <p:nvPr/>
        </p:nvSpPr>
        <p:spPr>
          <a:xfrm>
            <a:off x="1803376" y="2425764"/>
            <a:ext cx="85629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目前三四线城市房地产库存仍然较多，支持居民自住和进城人员购房需求</a:t>
            </a:r>
            <a:endParaRPr lang="zh-CN" altLang="en-US" sz="1400" dirty="0">
              <a:latin typeface="+mj-ea"/>
            </a:endParaRPr>
          </a:p>
        </p:txBody>
      </p:sp>
      <p:sp>
        <p:nvSpPr>
          <p:cNvPr id="22" name="TextBox 64"/>
          <p:cNvSpPr txBox="1"/>
          <p:nvPr/>
        </p:nvSpPr>
        <p:spPr>
          <a:xfrm>
            <a:off x="1803376" y="2997264"/>
            <a:ext cx="8274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坚持住房的居住属性，落实地方政府主体责任，加快建立和完善促进房地产市场平稳健康发展的长效机制，以市场为主满足多层次需求，以政府为主提供基本保障</a:t>
            </a:r>
            <a:endParaRPr lang="zh-CN" altLang="en-US" sz="1400" dirty="0">
              <a:latin typeface="+mj-ea"/>
            </a:endParaRPr>
          </a:p>
        </p:txBody>
      </p:sp>
      <p:sp>
        <p:nvSpPr>
          <p:cNvPr id="25" name="TextBox 64"/>
          <p:cNvSpPr txBox="1"/>
          <p:nvPr/>
        </p:nvSpPr>
        <p:spPr>
          <a:xfrm>
            <a:off x="1803376" y="3850254"/>
            <a:ext cx="8274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加强房地产市场分类调控，房价上涨压力大的城市要合理增加住宅用地，规范开发、销售、中介等行为</a:t>
            </a:r>
            <a:endParaRPr lang="zh-CN" altLang="en-US" sz="1400" dirty="0">
              <a:latin typeface="+mj-ea"/>
            </a:endParaRPr>
          </a:p>
        </p:txBody>
      </p:sp>
      <p:sp>
        <p:nvSpPr>
          <p:cNvPr id="28" name="TextBox 64"/>
          <p:cNvSpPr txBox="1"/>
          <p:nvPr/>
        </p:nvSpPr>
        <p:spPr>
          <a:xfrm>
            <a:off x="1803376" y="4618485"/>
            <a:ext cx="82748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目前城镇还有几千万人居住在条件简陋的棚户区，要持续进行改造。今年再完成棚户区住房改造</a:t>
            </a:r>
            <a:r>
              <a:rPr lang="en-US" altLang="zh-CN" sz="1400" dirty="0"/>
              <a:t>600</a:t>
            </a:r>
            <a:r>
              <a:rPr lang="zh-CN" altLang="en-US" sz="1400" dirty="0"/>
              <a:t>万套，继续发展公租房，因地制宜提高货币化安置比例，加强配套设施建设和公共服务，让更多住房困难家庭告别棚户区，让广大人民群众在住有所居中创造新生活。</a:t>
            </a:r>
            <a:endParaRPr lang="zh-CN" altLang="en-US" sz="14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5219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2" grpId="0"/>
          <p:bldP spid="25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2" grpId="0"/>
          <p:bldP spid="25" grpId="0"/>
          <p:bldP spid="28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89242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（一</a:t>
            </a:r>
            <a:r>
              <a:rPr lang="zh-CN" altLang="en-US" sz="3200" b="1" dirty="0">
                <a:solidFill>
                  <a:srgbClr val="C00000"/>
                </a:solidFill>
                <a:latin typeface="+mj-ea"/>
              </a:rPr>
              <a:t>）用改革的办法深入推进“三去一降一补” 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6" name="TextBox 64"/>
          <p:cNvSpPr txBox="1"/>
          <p:nvPr/>
        </p:nvSpPr>
        <p:spPr>
          <a:xfrm>
            <a:off x="1804543" y="2723668"/>
            <a:ext cx="85629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我国非金融企业杠杆率较高，这与储蓄率高、以信贷为主的融资结构有关。</a:t>
            </a:r>
            <a:endParaRPr lang="zh-CN" altLang="en-US" sz="1400" dirty="0">
              <a:latin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75520" y="1628800"/>
            <a:ext cx="8805886" cy="672693"/>
            <a:chOff x="1775520" y="1916832"/>
            <a:chExt cx="8805886" cy="672693"/>
          </a:xfrm>
        </p:grpSpPr>
        <p:sp>
          <p:nvSpPr>
            <p:cNvPr id="8" name="圆角矩形 7"/>
            <p:cNvSpPr/>
            <p:nvPr/>
          </p:nvSpPr>
          <p:spPr>
            <a:xfrm>
              <a:off x="1775520" y="1916832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64"/>
            <p:cNvSpPr txBox="1"/>
            <p:nvPr/>
          </p:nvSpPr>
          <p:spPr>
            <a:xfrm>
              <a:off x="2529304" y="1973997"/>
              <a:ext cx="51508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dirty="0"/>
                <a:t>（三）积极稳妥去杠杆</a:t>
              </a: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996729"/>
              <a:ext cx="449754" cy="453208"/>
            </a:xfrm>
            <a:prstGeom prst="rect">
              <a:avLst/>
            </a:prstGeom>
          </p:spPr>
        </p:pic>
      </p:grpSp>
      <p:sp>
        <p:nvSpPr>
          <p:cNvPr id="13" name="TextBox 64"/>
          <p:cNvSpPr txBox="1"/>
          <p:nvPr/>
        </p:nvSpPr>
        <p:spPr>
          <a:xfrm>
            <a:off x="1804543" y="3342793"/>
            <a:ext cx="85629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要在控制总杠杆率的前提下，把降低企业杠杆率作为重中之重。</a:t>
            </a:r>
            <a:endParaRPr lang="zh-CN" altLang="en-US" sz="1400" dirty="0">
              <a:latin typeface="+mj-ea"/>
            </a:endParaRPr>
          </a:p>
        </p:txBody>
      </p:sp>
      <p:sp>
        <p:nvSpPr>
          <p:cNvPr id="16" name="TextBox 64"/>
          <p:cNvSpPr txBox="1"/>
          <p:nvPr/>
        </p:nvSpPr>
        <p:spPr>
          <a:xfrm>
            <a:off x="1804543" y="3961918"/>
            <a:ext cx="8202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/>
              <a:t>促进企业盘活存量资产，推进资产证券化，支持市场化法治化债转股，加大股权融资力度，强化企业特别是国有企业财务杠杆约束，逐步将企业负债降到合理水平。</a:t>
            </a:r>
            <a:endParaRPr lang="zh-CN" altLang="en-US" sz="14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6909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13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13" grpId="0"/>
          <p:bldP spid="16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659283" y="164367"/>
            <a:ext cx="5404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李克强作政府工作报告：</a:t>
            </a:r>
            <a:r>
              <a:rPr lang="en-US" altLang="zh-CN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5480" y="467961"/>
            <a:ext cx="89242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</a:rPr>
              <a:t>（一</a:t>
            </a:r>
            <a:r>
              <a:rPr lang="zh-CN" altLang="en-US" sz="3200" b="1" dirty="0">
                <a:solidFill>
                  <a:srgbClr val="C00000"/>
                </a:solidFill>
                <a:latin typeface="+mj-ea"/>
              </a:rPr>
              <a:t>）用改革的办法深入推进“三去一降一补” 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5520" y="1412776"/>
            <a:ext cx="8805886" cy="672693"/>
            <a:chOff x="1775520" y="1412776"/>
            <a:chExt cx="8805886" cy="672693"/>
          </a:xfrm>
        </p:grpSpPr>
        <p:sp>
          <p:nvSpPr>
            <p:cNvPr id="5" name="圆角矩形 4"/>
            <p:cNvSpPr/>
            <p:nvPr/>
          </p:nvSpPr>
          <p:spPr>
            <a:xfrm>
              <a:off x="1775520" y="1412776"/>
              <a:ext cx="8805886" cy="67269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64"/>
            <p:cNvSpPr txBox="1"/>
            <p:nvPr/>
          </p:nvSpPr>
          <p:spPr>
            <a:xfrm>
              <a:off x="2529304" y="1465620"/>
              <a:ext cx="45748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FE699"/>
                  </a:solidFill>
                </a:defRPr>
              </a:lvl1pPr>
            </a:lstStyle>
            <a:p>
              <a:r>
                <a:rPr lang="zh-CN" altLang="en-US" dirty="0"/>
                <a:t>（四）多措并举降成本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1492673"/>
              <a:ext cx="449754" cy="453208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839536" y="2333755"/>
            <a:ext cx="2521768" cy="1288912"/>
            <a:chOff x="2078066" y="2074194"/>
            <a:chExt cx="8575348" cy="434050"/>
          </a:xfrm>
        </p:grpSpPr>
        <p:sp>
          <p:nvSpPr>
            <p:cNvPr id="9" name="圆角矩形 8"/>
            <p:cNvSpPr/>
            <p:nvPr/>
          </p:nvSpPr>
          <p:spPr>
            <a:xfrm>
              <a:off x="2156469" y="2074194"/>
              <a:ext cx="8496945" cy="43405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 sz="1300"/>
            </a:p>
          </p:txBody>
        </p:sp>
        <p:sp>
          <p:nvSpPr>
            <p:cNvPr id="10" name="TextBox 64"/>
            <p:cNvSpPr txBox="1"/>
            <p:nvPr/>
          </p:nvSpPr>
          <p:spPr>
            <a:xfrm>
              <a:off x="2078066" y="2130984"/>
              <a:ext cx="856290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300" dirty="0">
                  <a:solidFill>
                    <a:srgbClr val="FFE699"/>
                  </a:solidFill>
                </a:rPr>
                <a:t>扩大小微企业享受减半征收所得税优惠的范围，年应纳税所得额上限由</a:t>
              </a:r>
              <a:r>
                <a:rPr lang="en-US" altLang="zh-CN" sz="1300" dirty="0">
                  <a:solidFill>
                    <a:srgbClr val="FFE699"/>
                  </a:solidFill>
                </a:rPr>
                <a:t>30</a:t>
              </a:r>
              <a:r>
                <a:rPr lang="zh-CN" altLang="en-US" sz="1300" dirty="0">
                  <a:solidFill>
                    <a:srgbClr val="FFE699"/>
                  </a:solidFill>
                </a:rPr>
                <a:t>万元提高到</a:t>
              </a:r>
              <a:r>
                <a:rPr lang="en-US" altLang="zh-CN" sz="1300" dirty="0">
                  <a:solidFill>
                    <a:srgbClr val="FFE699"/>
                  </a:solidFill>
                </a:rPr>
                <a:t>50</a:t>
              </a:r>
              <a:r>
                <a:rPr lang="zh-CN" altLang="en-US" sz="1300" dirty="0">
                  <a:solidFill>
                    <a:srgbClr val="FFE699"/>
                  </a:solidFill>
                </a:rPr>
                <a:t>万元</a:t>
              </a:r>
              <a:endParaRPr lang="zh-CN" altLang="en-US" sz="1300" dirty="0">
                <a:solidFill>
                  <a:srgbClr val="FFE699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83905" y="2333755"/>
            <a:ext cx="2498400" cy="1288911"/>
            <a:chOff x="2156470" y="2540919"/>
            <a:chExt cx="9667236" cy="408636"/>
          </a:xfrm>
        </p:grpSpPr>
        <p:sp>
          <p:nvSpPr>
            <p:cNvPr id="12" name="圆角矩形 11"/>
            <p:cNvSpPr/>
            <p:nvPr/>
          </p:nvSpPr>
          <p:spPr>
            <a:xfrm>
              <a:off x="2156470" y="2540919"/>
              <a:ext cx="9667236" cy="408636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 sz="1300"/>
            </a:p>
          </p:txBody>
        </p:sp>
        <p:sp>
          <p:nvSpPr>
            <p:cNvPr id="13" name="TextBox 64"/>
            <p:cNvSpPr txBox="1"/>
            <p:nvPr/>
          </p:nvSpPr>
          <p:spPr>
            <a:xfrm>
              <a:off x="2207568" y="2571204"/>
              <a:ext cx="8562907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300" dirty="0">
                  <a:solidFill>
                    <a:srgbClr val="FFE699"/>
                  </a:solidFill>
                </a:rPr>
                <a:t>科技型中小企业研发费用加计扣除比例由</a:t>
              </a:r>
              <a:r>
                <a:rPr lang="en-US" altLang="zh-CN" sz="1300" dirty="0">
                  <a:solidFill>
                    <a:srgbClr val="FFE699"/>
                  </a:solidFill>
                </a:rPr>
                <a:t>50%</a:t>
              </a:r>
              <a:r>
                <a:rPr lang="zh-CN" altLang="en-US" sz="1300" dirty="0">
                  <a:solidFill>
                    <a:srgbClr val="FFE699"/>
                  </a:solidFill>
                </a:rPr>
                <a:t>提高到</a:t>
              </a:r>
              <a:r>
                <a:rPr lang="en-US" altLang="zh-CN" sz="1300" dirty="0">
                  <a:solidFill>
                    <a:srgbClr val="FFE699"/>
                  </a:solidFill>
                </a:rPr>
                <a:t>75%</a:t>
              </a:r>
              <a:r>
                <a:rPr lang="zh-CN" altLang="en-US" sz="1300" dirty="0">
                  <a:solidFill>
                    <a:srgbClr val="FFE699"/>
                  </a:solidFill>
                </a:rPr>
                <a:t>，千方百计使结构性减税力度和效应进一步显现</a:t>
              </a:r>
              <a:endParaRPr lang="zh-CN" altLang="en-US" sz="1300" dirty="0">
                <a:solidFill>
                  <a:srgbClr val="FFE699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083006" y="2379009"/>
            <a:ext cx="2498400" cy="1243661"/>
            <a:chOff x="2156466" y="3074319"/>
            <a:chExt cx="9364340" cy="455781"/>
          </a:xfrm>
        </p:grpSpPr>
        <p:sp>
          <p:nvSpPr>
            <p:cNvPr id="15" name="圆角矩形 14"/>
            <p:cNvSpPr/>
            <p:nvPr/>
          </p:nvSpPr>
          <p:spPr>
            <a:xfrm>
              <a:off x="2156466" y="3074319"/>
              <a:ext cx="9364340" cy="45578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 sz="1300"/>
            </a:p>
          </p:txBody>
        </p:sp>
        <p:sp>
          <p:nvSpPr>
            <p:cNvPr id="16" name="TextBox 64"/>
            <p:cNvSpPr txBox="1"/>
            <p:nvPr/>
          </p:nvSpPr>
          <p:spPr>
            <a:xfrm>
              <a:off x="2207568" y="3138710"/>
              <a:ext cx="8562907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300" dirty="0">
                  <a:solidFill>
                    <a:srgbClr val="FFE699"/>
                  </a:solidFill>
                </a:rPr>
                <a:t>名目繁多的收费使许多企业不堪重负，要大幅降低非税负担</a:t>
              </a:r>
              <a:endParaRPr lang="zh-CN" altLang="en-US" sz="1300" dirty="0">
                <a:solidFill>
                  <a:srgbClr val="FFE699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TextBox 64"/>
          <p:cNvSpPr txBox="1"/>
          <p:nvPr/>
        </p:nvSpPr>
        <p:spPr>
          <a:xfrm>
            <a:off x="1821652" y="3870952"/>
            <a:ext cx="79751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1200" dirty="0"/>
              <a:t>一是全面清理规范政府性基金，取消城市公用事业附加等基金，授权地方政府自主减免部分基金</a:t>
            </a:r>
            <a:endParaRPr lang="zh-CN" altLang="en-US" sz="1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8" name="TextBox 64"/>
          <p:cNvSpPr txBox="1"/>
          <p:nvPr/>
        </p:nvSpPr>
        <p:spPr>
          <a:xfrm>
            <a:off x="1821652" y="4199096"/>
            <a:ext cx="7975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1200" dirty="0"/>
              <a:t>二是取消或停征中央涉企行政事业性收费</a:t>
            </a:r>
            <a:r>
              <a:rPr lang="en-US" altLang="zh-CN" sz="1200" dirty="0"/>
              <a:t>35</a:t>
            </a:r>
            <a:r>
              <a:rPr lang="zh-CN" altLang="en-US" sz="1200" dirty="0"/>
              <a:t>项，收费项目再减少一半以上，保留的项目要尽可能降低收费标准。各地也要削减涉企行政事业性收费</a:t>
            </a:r>
            <a:endParaRPr lang="zh-CN" altLang="en-US" sz="1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9" name="TextBox 64"/>
          <p:cNvSpPr txBox="1"/>
          <p:nvPr/>
        </p:nvSpPr>
        <p:spPr>
          <a:xfrm>
            <a:off x="1821652" y="4742683"/>
            <a:ext cx="7975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1200" dirty="0"/>
              <a:t>三是减少政府定价的涉企经营性收费，清理取消行政审批中介服务违规收费，推动降低金融、铁路货运等领域涉企经营性收费，加强对市场调节类经营服务性收费的监管。</a:t>
            </a:r>
            <a:endParaRPr lang="zh-CN" altLang="en-US" sz="1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0" name="TextBox 64"/>
          <p:cNvSpPr txBox="1"/>
          <p:nvPr/>
        </p:nvSpPr>
        <p:spPr>
          <a:xfrm>
            <a:off x="1821652" y="5286269"/>
            <a:ext cx="79751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1200" dirty="0"/>
              <a:t>四是继续适当降低“五险一金”有关缴费比例。</a:t>
            </a:r>
            <a:endParaRPr lang="zh-CN" altLang="en-US" sz="1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1" name="TextBox 64"/>
          <p:cNvSpPr txBox="1"/>
          <p:nvPr/>
        </p:nvSpPr>
        <p:spPr>
          <a:xfrm>
            <a:off x="1821652" y="5614412"/>
            <a:ext cx="7975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1200" dirty="0"/>
              <a:t>五是通过深化改革、完善政策，降低企业制度性交易成本，降低用能、物流等成本。各有关部门和单位都要舍小利顾大义，使企业轻装上阵，创造条件形成我国竞争新优势。</a:t>
            </a:r>
            <a:endParaRPr lang="zh-CN" altLang="en-US" sz="1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498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0" grpId="0"/>
          <p:bldP spid="21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 (2)"/>
</p:tagLst>
</file>

<file path=ppt/theme/theme1.xml><?xml version="1.0" encoding="utf-8"?>
<a:theme xmlns:a="http://schemas.openxmlformats.org/drawingml/2006/main" name="下载更多PPT模板，请登陆蘑菇创意www.imogu.cn">
  <a:themeElements>
    <a:clrScheme name="七色">
      <a:dk1>
        <a:srgbClr val="000000"/>
      </a:dk1>
      <a:lt1>
        <a:sysClr val="window" lastClr="FFFFFF"/>
      </a:lt1>
      <a:dk2>
        <a:srgbClr val="FEB554"/>
      </a:dk2>
      <a:lt2>
        <a:srgbClr val="18497E"/>
      </a:lt2>
      <a:accent1>
        <a:srgbClr val="C00000"/>
      </a:accent1>
      <a:accent2>
        <a:srgbClr val="FF0000"/>
      </a:accent2>
      <a:accent3>
        <a:srgbClr val="FFC000"/>
      </a:accent3>
      <a:accent4>
        <a:srgbClr val="92D050"/>
      </a:accent4>
      <a:accent5>
        <a:srgbClr val="00B050"/>
      </a:accent5>
      <a:accent6>
        <a:srgbClr val="00B0F0"/>
      </a:accent6>
      <a:hlink>
        <a:srgbClr val="0070C0"/>
      </a:hlink>
      <a:folHlink>
        <a:srgbClr val="002060"/>
      </a:folHlink>
    </a:clrScheme>
    <a:fontScheme name="微软雅黑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7058</Words>
  <Application>Microsoft Office PowerPoint</Application>
  <PresentationFormat>宽屏</PresentationFormat>
  <Paragraphs>598</Paragraphs>
  <Slides>59</Slides>
  <Notes>59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7" baseType="lpstr">
      <vt:lpstr>华文彩云</vt:lpstr>
      <vt:lpstr>宋体</vt:lpstr>
      <vt:lpstr>微软雅黑</vt:lpstr>
      <vt:lpstr>Arial</vt:lpstr>
      <vt:lpstr>Calibri</vt:lpstr>
      <vt:lpstr>Impact</vt:lpstr>
      <vt:lpstr>Wingdings</vt:lpstr>
      <vt:lpstr>下载更多PPT模板，请登陆蘑菇创意www.imogu.cn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(2)</dc:title>
  <dc:creator>春秋视觉</dc:creator>
  <cp:lastModifiedBy>hgfhfhg</cp:lastModifiedBy>
  <cp:revision>182</cp:revision>
  <dcterms:created xsi:type="dcterms:W3CDTF">2015-06-27T07:38:00Z</dcterms:created>
  <dcterms:modified xsi:type="dcterms:W3CDTF">2018-03-13T08:34:25Z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