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641" r:id="rId5"/>
    <p:sldId id="257" r:id="rId6"/>
    <p:sldId id="662" r:id="rId7"/>
    <p:sldId id="611" r:id="rId8"/>
    <p:sldId id="419" r:id="rId9"/>
    <p:sldId id="663" r:id="rId10"/>
    <p:sldId id="581" r:id="rId11"/>
    <p:sldId id="582" r:id="rId12"/>
    <p:sldId id="664" r:id="rId13"/>
    <p:sldId id="700" r:id="rId14"/>
    <p:sldId id="612" r:id="rId15"/>
    <p:sldId id="585" r:id="rId16"/>
    <p:sldId id="666" r:id="rId17"/>
    <p:sldId id="586" r:id="rId18"/>
    <p:sldId id="587" r:id="rId19"/>
    <p:sldId id="588" r:id="rId20"/>
    <p:sldId id="589" r:id="rId21"/>
    <p:sldId id="590" r:id="rId22"/>
    <p:sldId id="591" r:id="rId23"/>
    <p:sldId id="593" r:id="rId24"/>
    <p:sldId id="595" r:id="rId25"/>
    <p:sldId id="596" r:id="rId26"/>
    <p:sldId id="645" r:id="rId27"/>
    <p:sldId id="667" r:id="rId28"/>
    <p:sldId id="597" r:id="rId29"/>
    <p:sldId id="598" r:id="rId30"/>
    <p:sldId id="668" r:id="rId31"/>
    <p:sldId id="615" r:id="rId32"/>
    <p:sldId id="669" r:id="rId33"/>
    <p:sldId id="646" r:id="rId34"/>
    <p:sldId id="671" r:id="rId35"/>
    <p:sldId id="670" r:id="rId36"/>
    <p:sldId id="618" r:id="rId37"/>
    <p:sldId id="672" r:id="rId38"/>
    <p:sldId id="619" r:id="rId39"/>
    <p:sldId id="620" r:id="rId40"/>
    <p:sldId id="622" r:id="rId41"/>
    <p:sldId id="624" r:id="rId42"/>
    <p:sldId id="649" r:id="rId43"/>
    <p:sldId id="625" r:id="rId44"/>
    <p:sldId id="650" r:id="rId45"/>
    <p:sldId id="626" r:id="rId46"/>
    <p:sldId id="651" r:id="rId47"/>
    <p:sldId id="701" r:id="rId48"/>
    <p:sldId id="674" r:id="rId49"/>
    <p:sldId id="600" r:id="rId50"/>
    <p:sldId id="654" r:id="rId51"/>
    <p:sldId id="655" r:id="rId52"/>
    <p:sldId id="675" r:id="rId53"/>
    <p:sldId id="702" r:id="rId54"/>
    <p:sldId id="677" r:id="rId55"/>
    <p:sldId id="688" r:id="rId56"/>
    <p:sldId id="689" r:id="rId57"/>
    <p:sldId id="690" r:id="rId58"/>
    <p:sldId id="691" r:id="rId59"/>
    <p:sldId id="703" r:id="rId60"/>
    <p:sldId id="683" r:id="rId61"/>
    <p:sldId id="684" r:id="rId62"/>
    <p:sldId id="685" r:id="rId63"/>
    <p:sldId id="686" r:id="rId64"/>
    <p:sldId id="687" r:id="rId65"/>
    <p:sldId id="706"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EA0000"/>
    <a:srgbClr val="FF0101"/>
    <a:srgbClr val="D2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2" d="100"/>
          <a:sy n="92" d="100"/>
        </p:scale>
        <p:origin x="643"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F87374-4819-4406-9A3A-88E5F6AC1C2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ABFF9E-452C-43EA-A597-3E0C6143D67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ABFF9E-452C-43EA-A597-3E0C6143D67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ABFF9E-452C-43EA-A597-3E0C6143D67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4DB5535-AE35-4D1E-8558-AB838BB53397}"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ABFF9E-452C-43EA-A597-3E0C6143D67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37C8D2F-F443-4A9E-8BD0-6284A4D4D4D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a:gsLst>
              <a:gs pos="0">
                <a:schemeClr val="bg1">
                  <a:alpha val="90000"/>
                </a:schemeClr>
              </a:gs>
              <a:gs pos="100000">
                <a:schemeClr val="bg1">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2" cstate="print">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1354" y="-1"/>
            <a:ext cx="12190646" cy="6859271"/>
          </a:xfrm>
          <a:prstGeom prst="rect">
            <a:avLst/>
          </a:prstGeom>
        </p:spPr>
      </p:pic>
      <p:sp>
        <p:nvSpPr>
          <p:cNvPr id="5" name="矩形 4"/>
          <p:cNvSpPr/>
          <p:nvPr userDrawn="1"/>
        </p:nvSpPr>
        <p:spPr>
          <a:xfrm>
            <a:off x="0" y="0"/>
            <a:ext cx="12192000" cy="6858000"/>
          </a:xfrm>
          <a:prstGeom prst="rect">
            <a:avLst/>
          </a:prstGeom>
          <a:gradFill>
            <a:gsLst>
              <a:gs pos="0">
                <a:schemeClr val="bg1">
                  <a:alpha val="90000"/>
                </a:schemeClr>
              </a:gs>
              <a:gs pos="100000">
                <a:schemeClr val="bg1">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2096"/>
            <a:ext cx="12192000" cy="68338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nvSpPr>
        <p:spPr>
          <a:xfrm>
            <a:off x="0" y="0"/>
            <a:ext cx="12192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0467" y="376516"/>
            <a:ext cx="819882" cy="55380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nvSpPr>
        <p:spPr>
          <a:xfrm>
            <a:off x="0" y="0"/>
            <a:ext cx="12192000" cy="6858000"/>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EBF469FB-6C92-43ED-812B-46C015ADB2B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4D824C-5939-4A16-9B30-16725524BA0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F469FB-6C92-43ED-812B-46C015ADB2B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4D824C-5939-4A16-9B30-16725524BA0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2.xml"/><Relationship Id="rId6" Type="http://schemas.openxmlformats.org/officeDocument/2006/relationships/image" Target="../media/image8.png"/><Relationship Id="rId5" Type="http://schemas.openxmlformats.org/officeDocument/2006/relationships/tags" Target="../tags/tag1.xml"/><Relationship Id="rId4" Type="http://schemas.openxmlformats.org/officeDocument/2006/relationships/image" Target="../media/image7.png"/><Relationship Id="rId3" Type="http://schemas.openxmlformats.org/officeDocument/2006/relationships/image" Target="../media/image6.png"/><Relationship Id="rId21" Type="http://schemas.openxmlformats.org/officeDocument/2006/relationships/notesSlide" Target="../notesSlides/notesSlide1.xml"/><Relationship Id="rId20" Type="http://schemas.openxmlformats.org/officeDocument/2006/relationships/slideLayout" Target="../slideLayouts/slideLayout1.xml"/><Relationship Id="rId2" Type="http://schemas.openxmlformats.org/officeDocument/2006/relationships/image" Target="../media/image1.png"/><Relationship Id="rId19" Type="http://schemas.openxmlformats.org/officeDocument/2006/relationships/image" Target="../media/image16.png"/><Relationship Id="rId18" Type="http://schemas.microsoft.com/office/2007/relationships/media" Target="../media/media1.mp3"/><Relationship Id="rId17" Type="http://schemas.openxmlformats.org/officeDocument/2006/relationships/audio" Target="../media/media1.mp3"/><Relationship Id="rId16" Type="http://schemas.openxmlformats.org/officeDocument/2006/relationships/tags" Target="../tags/tag3.xml"/><Relationship Id="rId15" Type="http://schemas.openxmlformats.org/officeDocument/2006/relationships/image" Target="../media/image2.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30.jpeg"/><Relationship Id="rId1" Type="http://schemas.openxmlformats.org/officeDocument/2006/relationships/image" Target="../media/image29.jpeg"/></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19.png"/><Relationship Id="rId2" Type="http://schemas.microsoft.com/office/2007/relationships/hdphoto" Target="../media/hdphoto2.wdp"/><Relationship Id="rId10" Type="http://schemas.openxmlformats.org/officeDocument/2006/relationships/notesSlide" Target="../notesSlides/notesSlide11.xml"/><Relationship Id="rId1"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microsoft.com/office/2007/relationships/hdphoto" Target="../media/hdphoto5.wdp"/><Relationship Id="rId7" Type="http://schemas.openxmlformats.org/officeDocument/2006/relationships/image" Target="../media/image35.png"/><Relationship Id="rId6" Type="http://schemas.microsoft.com/office/2007/relationships/hdphoto" Target="../media/hdphoto4.wdp"/><Relationship Id="rId5" Type="http://schemas.openxmlformats.org/officeDocument/2006/relationships/image" Target="../media/image34.png"/><Relationship Id="rId4" Type="http://schemas.openxmlformats.org/officeDocument/2006/relationships/image" Target="../media/image33.png"/><Relationship Id="rId3" Type="http://schemas.openxmlformats.org/officeDocument/2006/relationships/image" Target="../media/image32.png"/><Relationship Id="rId2" Type="http://schemas.microsoft.com/office/2007/relationships/hdphoto" Target="../media/hdphoto3.wdp"/><Relationship Id="rId10" Type="http://schemas.openxmlformats.org/officeDocument/2006/relationships/notesSlide" Target="../notesSlides/notesSlide13.xml"/><Relationship Id="rId1" Type="http://schemas.openxmlformats.org/officeDocument/2006/relationships/image" Target="../media/image3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microsoft.com/office/2007/relationships/hdphoto" Target="../media/hdphoto7.wdp"/><Relationship Id="rId3" Type="http://schemas.openxmlformats.org/officeDocument/2006/relationships/image" Target="../media/image40.png"/><Relationship Id="rId2" Type="http://schemas.microsoft.com/office/2007/relationships/hdphoto" Target="../media/hdphoto6.wdp"/><Relationship Id="rId1"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image" Target="../media/image43.jpeg"/><Relationship Id="rId5" Type="http://schemas.openxmlformats.org/officeDocument/2006/relationships/tags" Target="../tags/tag5.xml"/><Relationship Id="rId4" Type="http://schemas.microsoft.com/office/2007/relationships/hdphoto" Target="../media/hdphoto8.wdp"/><Relationship Id="rId3" Type="http://schemas.openxmlformats.org/officeDocument/2006/relationships/image" Target="../media/image42.png"/><Relationship Id="rId2" Type="http://schemas.openxmlformats.org/officeDocument/2006/relationships/tags" Target="../tags/tag4.xml"/><Relationship Id="rId1" Type="http://schemas.openxmlformats.org/officeDocument/2006/relationships/image" Target="../media/image41.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tags" Target="../tags/tag7.xml"/><Relationship Id="rId3" Type="http://schemas.openxmlformats.org/officeDocument/2006/relationships/image" Target="../media/image44.png"/><Relationship Id="rId2" Type="http://schemas.openxmlformats.org/officeDocument/2006/relationships/tags" Target="../tags/tag6.xml"/><Relationship Id="rId1"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15.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image" Target="../media/image17.pn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tags" Target="../tags/tag9.xml"/><Relationship Id="rId3" Type="http://schemas.openxmlformats.org/officeDocument/2006/relationships/image" Target="../media/image46.png"/><Relationship Id="rId2" Type="http://schemas.openxmlformats.org/officeDocument/2006/relationships/tags" Target="../tags/tag8.xml"/><Relationship Id="rId1" Type="http://schemas.openxmlformats.org/officeDocument/2006/relationships/image" Target="../media/image41.png"/></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tags" Target="../tags/tag11.xml"/><Relationship Id="rId3" Type="http://schemas.openxmlformats.org/officeDocument/2006/relationships/image" Target="../media/image48.png"/><Relationship Id="rId2" Type="http://schemas.openxmlformats.org/officeDocument/2006/relationships/tags" Target="../tags/tag10.xml"/><Relationship Id="rId1" Type="http://schemas.openxmlformats.org/officeDocument/2006/relationships/image" Target="../media/image41.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tags" Target="../tags/tag13.xml"/><Relationship Id="rId3" Type="http://schemas.openxmlformats.org/officeDocument/2006/relationships/image" Target="../media/image50.png"/><Relationship Id="rId2" Type="http://schemas.openxmlformats.org/officeDocument/2006/relationships/tags" Target="../tags/tag12.xml"/><Relationship Id="rId1" Type="http://schemas.openxmlformats.org/officeDocument/2006/relationships/image" Target="../media/image41.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tags" Target="../tags/tag15.xml"/><Relationship Id="rId3" Type="http://schemas.openxmlformats.org/officeDocument/2006/relationships/image" Target="../media/image52.png"/><Relationship Id="rId2" Type="http://schemas.openxmlformats.org/officeDocument/2006/relationships/tags" Target="../tags/tag14.xml"/><Relationship Id="rId1" Type="http://schemas.openxmlformats.org/officeDocument/2006/relationships/image" Target="../media/image41.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6.xml"/><Relationship Id="rId6" Type="http://schemas.openxmlformats.org/officeDocument/2006/relationships/slideLayout" Target="../slideLayouts/slideLayout2.xml"/><Relationship Id="rId5" Type="http://schemas.openxmlformats.org/officeDocument/2006/relationships/image" Target="../media/image58.png"/><Relationship Id="rId4" Type="http://schemas.openxmlformats.org/officeDocument/2006/relationships/tags" Target="../tags/tag17.xml"/><Relationship Id="rId3" Type="http://schemas.openxmlformats.org/officeDocument/2006/relationships/image" Target="../media/image57.png"/><Relationship Id="rId2" Type="http://schemas.openxmlformats.org/officeDocument/2006/relationships/tags" Target="../tags/tag16.xml"/><Relationship Id="rId1" Type="http://schemas.openxmlformats.org/officeDocument/2006/relationships/image" Target="../media/image41.pn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tags" Target="../tags/tag19.xml"/><Relationship Id="rId3" Type="http://schemas.openxmlformats.org/officeDocument/2006/relationships/image" Target="../media/image59.png"/><Relationship Id="rId2" Type="http://schemas.openxmlformats.org/officeDocument/2006/relationships/tags" Target="../tags/tag18.xml"/><Relationship Id="rId1" Type="http://schemas.openxmlformats.org/officeDocument/2006/relationships/image" Target="../media/image4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61.png"/><Relationship Id="rId2" Type="http://schemas.openxmlformats.org/officeDocument/2006/relationships/tags" Target="../tags/tag20.xml"/><Relationship Id="rId1" Type="http://schemas.openxmlformats.org/officeDocument/2006/relationships/image" Target="../media/image41.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png"/><Relationship Id="rId7" Type="http://schemas.openxmlformats.org/officeDocument/2006/relationships/image" Target="../media/image8.png"/><Relationship Id="rId6" Type="http://schemas.openxmlformats.org/officeDocument/2006/relationships/image" Target="../media/image12.png"/><Relationship Id="rId5" Type="http://schemas.openxmlformats.org/officeDocument/2006/relationships/image" Target="../media/image15.png"/><Relationship Id="rId4" Type="http://schemas.openxmlformats.org/officeDocument/2006/relationships/image" Target="../media/image10.png"/><Relationship Id="rId3" Type="http://schemas.openxmlformats.org/officeDocument/2006/relationships/image" Target="../media/image19.png"/><Relationship Id="rId2" Type="http://schemas.openxmlformats.org/officeDocument/2006/relationships/image" Target="../media/image18.png"/><Relationship Id="rId10" Type="http://schemas.openxmlformats.org/officeDocument/2006/relationships/notesSlide" Target="../notesSlides/notesSlide3.xml"/><Relationship Id="rId1"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31.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tags" Target="../tags/tag22.xml"/><Relationship Id="rId3" Type="http://schemas.openxmlformats.org/officeDocument/2006/relationships/image" Target="../media/image62.png"/><Relationship Id="rId2" Type="http://schemas.openxmlformats.org/officeDocument/2006/relationships/tags" Target="../tags/tag21.xml"/><Relationship Id="rId1"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33.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tags" Target="../tags/tag24.xml"/><Relationship Id="rId3" Type="http://schemas.openxmlformats.org/officeDocument/2006/relationships/image" Target="../media/image64.png"/><Relationship Id="rId2" Type="http://schemas.openxmlformats.org/officeDocument/2006/relationships/tags" Target="../tags/tag23.xml"/><Relationship Id="rId1" Type="http://schemas.openxmlformats.org/officeDocument/2006/relationships/image" Target="../media/image41.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tags" Target="../tags/tag26.xml"/><Relationship Id="rId3" Type="http://schemas.openxmlformats.org/officeDocument/2006/relationships/image" Target="../media/image66.png"/><Relationship Id="rId2" Type="http://schemas.openxmlformats.org/officeDocument/2006/relationships/tags" Target="../tags/tag25.xml"/><Relationship Id="rId1"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36.xml"/><Relationship Id="rId6"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tags" Target="../tags/tag28.xml"/><Relationship Id="rId3" Type="http://schemas.openxmlformats.org/officeDocument/2006/relationships/image" Target="../media/image67.png"/><Relationship Id="rId2" Type="http://schemas.openxmlformats.org/officeDocument/2006/relationships/tags" Target="../tags/tag27.xml"/><Relationship Id="rId1" Type="http://schemas.openxmlformats.org/officeDocument/2006/relationships/image" Target="../media/image41.png"/></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7.xml"/><Relationship Id="rId7"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70.png"/><Relationship Id="rId4" Type="http://schemas.openxmlformats.org/officeDocument/2006/relationships/tags" Target="../tags/tag30.xml"/><Relationship Id="rId3" Type="http://schemas.openxmlformats.org/officeDocument/2006/relationships/image" Target="../media/image69.jpeg"/><Relationship Id="rId2" Type="http://schemas.openxmlformats.org/officeDocument/2006/relationships/tags" Target="../tags/tag29.xml"/><Relationship Id="rId1" Type="http://schemas.openxmlformats.org/officeDocument/2006/relationships/image" Target="../media/image41.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image" Target="../media/image71.jpeg"/><Relationship Id="rId2" Type="http://schemas.openxmlformats.org/officeDocument/2006/relationships/tags" Target="../tags/tag31.xml"/><Relationship Id="rId1" Type="http://schemas.openxmlformats.org/officeDocument/2006/relationships/image" Target="../media/image41.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image" Target="../media/image72.png"/><Relationship Id="rId2" Type="http://schemas.openxmlformats.org/officeDocument/2006/relationships/tags" Target="../tags/tag32.xml"/><Relationship Id="rId1" Type="http://schemas.openxmlformats.org/officeDocument/2006/relationships/image" Target="../media/image4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19.png"/><Relationship Id="rId2" Type="http://schemas.microsoft.com/office/2007/relationships/hdphoto" Target="../media/hdphoto2.wdp"/><Relationship Id="rId10" Type="http://schemas.openxmlformats.org/officeDocument/2006/relationships/notesSlide" Target="../notesSlides/notesSlide4.xml"/><Relationship Id="rId1" Type="http://schemas.openxmlformats.org/officeDocument/2006/relationships/image" Target="../media/image20.png"/></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73.jpeg"/><Relationship Id="rId2" Type="http://schemas.openxmlformats.org/officeDocument/2006/relationships/tags" Target="../tags/tag33.xml"/><Relationship Id="rId1" Type="http://schemas.openxmlformats.org/officeDocument/2006/relationships/image" Target="../media/image41.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image" Target="../media/image74.jpeg"/><Relationship Id="rId2" Type="http://schemas.openxmlformats.org/officeDocument/2006/relationships/tags" Target="../tags/tag34.xml"/><Relationship Id="rId1" Type="http://schemas.openxmlformats.org/officeDocument/2006/relationships/image" Target="../media/image41.png"/></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42.xml"/><Relationship Id="rId6"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76.png"/><Relationship Id="rId3" Type="http://schemas.microsoft.com/office/2007/relationships/hdphoto" Target="../media/hdphoto10.wdp"/><Relationship Id="rId2" Type="http://schemas.openxmlformats.org/officeDocument/2006/relationships/image" Target="../media/image75.png"/><Relationship Id="rId1" Type="http://schemas.openxmlformats.org/officeDocument/2006/relationships/image" Target="../media/image41.png"/></Relationships>
</file>

<file path=ppt/slides/_rels/slide43.xml.rels><?xml version="1.0" encoding="UTF-8" standalone="yes"?>
<Relationships xmlns="http://schemas.openxmlformats.org/package/2006/relationships"><Relationship Id="rId5" Type="http://schemas.openxmlformats.org/officeDocument/2006/relationships/notesSlide" Target="../notesSlides/notesSlide43.xml"/><Relationship Id="rId4" Type="http://schemas.openxmlformats.org/officeDocument/2006/relationships/slideLayout" Target="../slideLayouts/slideLayout2.xml"/><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41.pn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image" Target="../media/image41.png"/></Relationships>
</file>

<file path=ppt/slides/_rels/slide45.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19.png"/><Relationship Id="rId2" Type="http://schemas.microsoft.com/office/2007/relationships/hdphoto" Target="../media/hdphoto2.wdp"/><Relationship Id="rId10" Type="http://schemas.openxmlformats.org/officeDocument/2006/relationships/notesSlide" Target="../notesSlides/notesSlide45.xml"/><Relationship Id="rId1" Type="http://schemas.openxmlformats.org/officeDocument/2006/relationships/image" Target="../media/image20.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tags" Target="../tags/tag35.xml"/><Relationship Id="rId1" Type="http://schemas.openxmlformats.org/officeDocument/2006/relationships/image" Target="../media/image79.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2.xml"/><Relationship Id="rId2" Type="http://schemas.openxmlformats.org/officeDocument/2006/relationships/tags" Target="../tags/tag36.xml"/><Relationship Id="rId1" Type="http://schemas.openxmlformats.org/officeDocument/2006/relationships/image" Target="../media/image80.png"/></Relationships>
</file>

<file path=ppt/slides/_rels/slide48.xml.rels><?xml version="1.0" encoding="UTF-8" standalone="yes"?>
<Relationships xmlns="http://schemas.openxmlformats.org/package/2006/relationships"><Relationship Id="rId4" Type="http://schemas.openxmlformats.org/officeDocument/2006/relationships/notesSlide" Target="../notesSlides/notesSlide48.xml"/><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81.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8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83.png"/></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19.png"/><Relationship Id="rId2" Type="http://schemas.microsoft.com/office/2007/relationships/hdphoto" Target="../media/hdphoto2.wdp"/><Relationship Id="rId10" Type="http://schemas.openxmlformats.org/officeDocument/2006/relationships/notesSlide" Target="../notesSlides/notesSlide51.xml"/><Relationship Id="rId1" Type="http://schemas.openxmlformats.org/officeDocument/2006/relationships/image" Target="../media/image20.png"/></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52.xml"/><Relationship Id="rId5" Type="http://schemas.openxmlformats.org/officeDocument/2006/relationships/slideLayout" Target="../slideLayouts/slideLayout2.xml"/><Relationship Id="rId4" Type="http://schemas.openxmlformats.org/officeDocument/2006/relationships/tags" Target="../tags/tag40.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53.xml.rels><?xml version="1.0" encoding="UTF-8" standalone="yes"?>
<Relationships xmlns="http://schemas.openxmlformats.org/package/2006/relationships"><Relationship Id="rId6" Type="http://schemas.openxmlformats.org/officeDocument/2006/relationships/notesSlide" Target="../notesSlides/notesSlide53.xml"/><Relationship Id="rId5" Type="http://schemas.openxmlformats.org/officeDocument/2006/relationships/slideLayout" Target="../slideLayouts/slideLayout2.xml"/><Relationship Id="rId4" Type="http://schemas.openxmlformats.org/officeDocument/2006/relationships/tags" Target="../tags/tag41.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54.xml.rels><?xml version="1.0" encoding="UTF-8" standalone="yes"?>
<Relationships xmlns="http://schemas.openxmlformats.org/package/2006/relationships"><Relationship Id="rId6" Type="http://schemas.openxmlformats.org/officeDocument/2006/relationships/notesSlide" Target="../notesSlides/notesSlide54.xml"/><Relationship Id="rId5" Type="http://schemas.openxmlformats.org/officeDocument/2006/relationships/slideLayout" Target="../slideLayouts/slideLayout2.xml"/><Relationship Id="rId4" Type="http://schemas.openxmlformats.org/officeDocument/2006/relationships/tags" Target="../tags/tag42.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55.xml.rels><?xml version="1.0" encoding="UTF-8" standalone="yes"?>
<Relationships xmlns="http://schemas.openxmlformats.org/package/2006/relationships"><Relationship Id="rId6" Type="http://schemas.openxmlformats.org/officeDocument/2006/relationships/notesSlide" Target="../notesSlides/notesSlide55.xml"/><Relationship Id="rId5" Type="http://schemas.openxmlformats.org/officeDocument/2006/relationships/slideLayout" Target="../slideLayouts/slideLayout2.xml"/><Relationship Id="rId4" Type="http://schemas.openxmlformats.org/officeDocument/2006/relationships/tags" Target="../tags/tag43.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56.xml.rels><?xml version="1.0" encoding="UTF-8" standalone="yes"?>
<Relationships xmlns="http://schemas.openxmlformats.org/package/2006/relationships"><Relationship Id="rId6" Type="http://schemas.openxmlformats.org/officeDocument/2006/relationships/notesSlide" Target="../notesSlides/notesSlide56.xml"/><Relationship Id="rId5" Type="http://schemas.openxmlformats.org/officeDocument/2006/relationships/slideLayout" Target="../slideLayouts/slideLayout2.xml"/><Relationship Id="rId4" Type="http://schemas.openxmlformats.org/officeDocument/2006/relationships/tags" Target="../tags/tag44.xml"/><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image" Target="../media/image84.png"/></Relationships>
</file>

<file path=ppt/slides/_rels/slide57.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15.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8.png"/><Relationship Id="rId3" Type="http://schemas.openxmlformats.org/officeDocument/2006/relationships/image" Target="../media/image19.png"/><Relationship Id="rId2" Type="http://schemas.microsoft.com/office/2007/relationships/hdphoto" Target="../media/hdphoto2.wdp"/><Relationship Id="rId10" Type="http://schemas.openxmlformats.org/officeDocument/2006/relationships/notesSlide" Target="../notesSlides/notesSlide57.xml"/><Relationship Id="rId1" Type="http://schemas.openxmlformats.org/officeDocument/2006/relationships/image" Target="../media/image20.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87.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60.xml.rels><?xml version="1.0" encoding="UTF-8" standalone="yes"?>
<Relationships xmlns="http://schemas.openxmlformats.org/package/2006/relationships"><Relationship Id="rId5" Type="http://schemas.openxmlformats.org/officeDocument/2006/relationships/notesSlide" Target="../notesSlides/notesSlide60.xml"/><Relationship Id="rId4" Type="http://schemas.openxmlformats.org/officeDocument/2006/relationships/slideLayout" Target="../slideLayouts/slideLayout2.xml"/><Relationship Id="rId3" Type="http://schemas.openxmlformats.org/officeDocument/2006/relationships/tags" Target="../tags/tag47.xml"/><Relationship Id="rId2" Type="http://schemas.microsoft.com/office/2007/relationships/hdphoto" Target="../media/hdphoto12.wdp"/><Relationship Id="rId1" Type="http://schemas.openxmlformats.org/officeDocument/2006/relationships/image" Target="../media/image88.png"/></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xml"/><Relationship Id="rId3" Type="http://schemas.openxmlformats.org/officeDocument/2006/relationships/tags" Target="../tags/tag48.xml"/><Relationship Id="rId2" Type="http://schemas.microsoft.com/office/2007/relationships/hdphoto" Target="../media/hdphoto13.wdp"/><Relationship Id="rId1" Type="http://schemas.openxmlformats.org/officeDocument/2006/relationships/image" Target="../media/image89.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image" Target="../media/image90.png"/></Relationships>
</file>

<file path=ppt/slides/_rels/slide63.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tags" Target="../tags/tag51.xml"/><Relationship Id="rId6" Type="http://schemas.openxmlformats.org/officeDocument/2006/relationships/image" Target="../media/image8.png"/><Relationship Id="rId5" Type="http://schemas.openxmlformats.org/officeDocument/2006/relationships/tags" Target="../tags/tag50.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1.png"/><Relationship Id="rId18" Type="http://schemas.openxmlformats.org/officeDocument/2006/relationships/notesSlide" Target="../notesSlides/notesSlide63.xml"/><Relationship Id="rId17" Type="http://schemas.openxmlformats.org/officeDocument/2006/relationships/slideLayout" Target="../slideLayouts/slideLayout1.xml"/><Relationship Id="rId16" Type="http://schemas.openxmlformats.org/officeDocument/2006/relationships/tags" Target="../tags/tag52.xml"/><Relationship Id="rId15" Type="http://schemas.openxmlformats.org/officeDocument/2006/relationships/image" Target="../media/image2.png"/><Relationship Id="rId14" Type="http://schemas.openxmlformats.org/officeDocument/2006/relationships/image" Target="../media/image15.png"/><Relationship Id="rId13" Type="http://schemas.openxmlformats.org/officeDocument/2006/relationships/image" Target="../media/image14.png"/><Relationship Id="rId12" Type="http://schemas.openxmlformats.org/officeDocument/2006/relationships/image" Target="../media/image13.png"/><Relationship Id="rId11" Type="http://schemas.openxmlformats.org/officeDocument/2006/relationships/image" Target="../media/image12.png"/><Relationship Id="rId10" Type="http://schemas.openxmlformats.org/officeDocument/2006/relationships/image" Target="../media/image11.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5.jpeg"/><Relationship Id="rId1" Type="http://schemas.openxmlformats.org/officeDocument/2006/relationships/image" Target="../media/image24.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29.jpeg"/><Relationship Id="rId1" Type="http://schemas.openxmlformats.org/officeDocument/2006/relationships/image" Target="../media/image28.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825255"/>
            <a:ext cx="12192000" cy="6092130"/>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09213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r="14078"/>
          <a:stretch>
            <a:fillRect/>
          </a:stretch>
        </p:blipFill>
        <p:spPr>
          <a:xfrm>
            <a:off x="0" y="331639"/>
            <a:ext cx="13122906" cy="7822012"/>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026" y="593174"/>
            <a:ext cx="2041934" cy="2096730"/>
          </a:xfrm>
          <a:prstGeom prst="rect">
            <a:avLst/>
          </a:prstGeom>
        </p:spPr>
      </p:pic>
      <p:sp>
        <p:nvSpPr>
          <p:cNvPr id="8" name="PA_矩形 17"/>
          <p:cNvSpPr/>
          <p:nvPr>
            <p:custDataLst>
              <p:tags r:id="rId5"/>
            </p:custDataLst>
          </p:nvPr>
        </p:nvSpPr>
        <p:spPr>
          <a:xfrm>
            <a:off x="3925976" y="1318373"/>
            <a:ext cx="5614112" cy="923330"/>
          </a:xfrm>
          <a:prstGeom prst="rect">
            <a:avLst/>
          </a:prstGeom>
        </p:spPr>
        <p:txBody>
          <a:bodyPr wrap="square">
            <a:spAutoFit/>
          </a:bodyPr>
          <a:lstStyle/>
          <a:p>
            <a:pPr algn="ctr"/>
            <a:r>
              <a:rPr lang="zh-CN" altLang="en-US" sz="5400" b="1" dirty="0">
                <a:blipFill>
                  <a:blip r:embed="rId6"/>
                  <a:stretch>
                    <a:fillRect/>
                  </a:stretch>
                </a:blipFill>
                <a:latin typeface="方正大标宋简体" panose="02010601030101010101" pitchFamily="2" charset="-122"/>
                <a:ea typeface="方正大标宋简体" panose="02010601030101010101" pitchFamily="2" charset="-122"/>
              </a:rPr>
              <a:t>中国共产党党史</a:t>
            </a:r>
            <a:endParaRPr lang="en-US" altLang="zh-CN" sz="5400" b="1" dirty="0">
              <a:blipFill>
                <a:blip r:embed="rId6"/>
                <a:stretch>
                  <a:fillRect/>
                </a:stretch>
              </a:blipFill>
              <a:latin typeface="方正大标宋简体" panose="02010601030101010101" pitchFamily="2" charset="-122"/>
              <a:ea typeface="方正大标宋简体" panose="02010601030101010101" pitchFamily="2" charset="-122"/>
            </a:endParaRPr>
          </a:p>
        </p:txBody>
      </p:sp>
      <p:sp>
        <p:nvSpPr>
          <p:cNvPr id="9" name="PA_矩形 17"/>
          <p:cNvSpPr/>
          <p:nvPr>
            <p:custDataLst>
              <p:tags r:id="rId7"/>
            </p:custDataLst>
          </p:nvPr>
        </p:nvSpPr>
        <p:spPr>
          <a:xfrm>
            <a:off x="718458" y="2401484"/>
            <a:ext cx="10241639" cy="1569660"/>
          </a:xfrm>
          <a:prstGeom prst="rect">
            <a:avLst/>
          </a:prstGeom>
        </p:spPr>
        <p:txBody>
          <a:bodyPr wrap="square">
            <a:spAutoFit/>
          </a:bodyPr>
          <a:lstStyle/>
          <a:p>
            <a:pPr algn="ctr"/>
            <a:r>
              <a:rPr lang="en-US" altLang="zh-CN" sz="9600" b="1" dirty="0">
                <a:blipFill>
                  <a:blip r:embed="rId6"/>
                  <a:stretch>
                    <a:fillRect/>
                  </a:stretch>
                </a:blipFill>
                <a:latin typeface="百度综艺简体" panose="02010601030101010101" pitchFamily="2" charset="-122"/>
                <a:ea typeface="百度综艺简体" panose="02010601030101010101" pitchFamily="2" charset="-122"/>
              </a:rPr>
              <a:t>97</a:t>
            </a:r>
            <a:r>
              <a:rPr lang="zh-CN" altLang="en-US" sz="8800" b="1" dirty="0">
                <a:blipFill>
                  <a:blip r:embed="rId6"/>
                  <a:stretch>
                    <a:fillRect/>
                  </a:stretch>
                </a:blipFill>
                <a:latin typeface="百度综艺简体" panose="02010601030101010101" pitchFamily="2" charset="-122"/>
                <a:ea typeface="百度综艺简体" panose="02010601030101010101" pitchFamily="2" charset="-122"/>
              </a:rPr>
              <a:t>年光辉的历程</a:t>
            </a:r>
            <a:endParaRPr lang="en-US" altLang="zh-CN" sz="8800" b="1" dirty="0">
              <a:blipFill>
                <a:blip r:embed="rId6"/>
                <a:stretch>
                  <a:fillRect/>
                </a:stretch>
              </a:blipFill>
              <a:latin typeface="百度综艺简体" panose="02010601030101010101" pitchFamily="2" charset="-122"/>
              <a:ea typeface="百度综艺简体" panose="02010601030101010101" pitchFamily="2" charset="-122"/>
            </a:endParaRPr>
          </a:p>
        </p:txBody>
      </p:sp>
      <p:pic>
        <p:nvPicPr>
          <p:cNvPr id="29" name="图片 28"/>
          <p:cNvPicPr>
            <a:picLocks noChangeAspect="1"/>
          </p:cNvPicPr>
          <p:nvPr/>
        </p:nvPicPr>
        <p:blipFill rotWithShape="1">
          <a:blip r:embed="rId8">
            <a:extLst>
              <a:ext uri="{28A0092B-C50C-407E-A947-70E740481C1C}">
                <a14:useLocalDpi xmlns:a14="http://schemas.microsoft.com/office/drawing/2010/main" val="0"/>
              </a:ext>
            </a:extLst>
          </a:blip>
          <a:srcRect l="6962" t="45625"/>
          <a:stretch>
            <a:fillRect/>
          </a:stretch>
        </p:blipFill>
        <p:spPr>
          <a:xfrm>
            <a:off x="-79865" y="4350707"/>
            <a:ext cx="11343196" cy="3312591"/>
          </a:xfrm>
          <a:prstGeom prst="rect">
            <a:avLst/>
          </a:prstGeom>
        </p:spPr>
      </p:pic>
      <p:pic>
        <p:nvPicPr>
          <p:cNvPr id="25" name="图片 24"/>
          <p:cNvPicPr>
            <a:picLocks noChangeAspect="1"/>
          </p:cNvPicPr>
          <p:nvPr/>
        </p:nvPicPr>
        <p:blipFill rotWithShape="1">
          <a:blip r:embed="rId9">
            <a:extLst>
              <a:ext uri="{28A0092B-C50C-407E-A947-70E740481C1C}">
                <a14:useLocalDpi xmlns:a14="http://schemas.microsoft.com/office/drawing/2010/main" val="0"/>
              </a:ext>
            </a:extLst>
          </a:blip>
          <a:srcRect t="67245" r="60281"/>
          <a:stretch>
            <a:fillRect/>
          </a:stretch>
        </p:blipFill>
        <p:spPr>
          <a:xfrm>
            <a:off x="0" y="5294886"/>
            <a:ext cx="4842589" cy="1995456"/>
          </a:xfrm>
          <a:prstGeom prst="rect">
            <a:avLst/>
          </a:prstGeom>
        </p:spPr>
      </p:pic>
      <p:pic>
        <p:nvPicPr>
          <p:cNvPr id="23" name="图片 22"/>
          <p:cNvPicPr>
            <a:picLocks noChangeAspect="1"/>
          </p:cNvPicPr>
          <p:nvPr/>
        </p:nvPicPr>
        <p:blipFill rotWithShape="1">
          <a:blip r:embed="rId10">
            <a:extLst>
              <a:ext uri="{28A0092B-C50C-407E-A947-70E740481C1C}">
                <a14:useLocalDpi xmlns:a14="http://schemas.microsoft.com/office/drawing/2010/main" val="0"/>
              </a:ext>
            </a:extLst>
          </a:blip>
          <a:srcRect t="67422" r="45056"/>
          <a:stretch>
            <a:fillRect/>
          </a:stretch>
        </p:blipFill>
        <p:spPr>
          <a:xfrm>
            <a:off x="2039432" y="4942141"/>
            <a:ext cx="6698798" cy="1984679"/>
          </a:xfrm>
          <a:prstGeom prst="rect">
            <a:avLst/>
          </a:prstGeom>
        </p:spPr>
      </p:pic>
      <p:pic>
        <p:nvPicPr>
          <p:cNvPr id="21" name="图片 20"/>
          <p:cNvPicPr>
            <a:picLocks noChangeAspect="1"/>
          </p:cNvPicPr>
          <p:nvPr/>
        </p:nvPicPr>
        <p:blipFill rotWithShape="1">
          <a:blip r:embed="rId11">
            <a:extLst>
              <a:ext uri="{28A0092B-C50C-407E-A947-70E740481C1C}">
                <a14:useLocalDpi xmlns:a14="http://schemas.microsoft.com/office/drawing/2010/main" val="0"/>
              </a:ext>
            </a:extLst>
          </a:blip>
          <a:srcRect t="62660" r="46135"/>
          <a:stretch>
            <a:fillRect/>
          </a:stretch>
        </p:blipFill>
        <p:spPr>
          <a:xfrm>
            <a:off x="1359252" y="4706277"/>
            <a:ext cx="6567213" cy="2274827"/>
          </a:xfrm>
          <a:prstGeom prst="rect">
            <a:avLst/>
          </a:prstGeom>
        </p:spPr>
      </p:pic>
      <p:pic>
        <p:nvPicPr>
          <p:cNvPr id="33" name="图片 32"/>
          <p:cNvPicPr>
            <a:picLocks noChangeAspect="1"/>
          </p:cNvPicPr>
          <p:nvPr/>
        </p:nvPicPr>
        <p:blipFill rotWithShape="1">
          <a:blip r:embed="rId12">
            <a:extLst>
              <a:ext uri="{28A0092B-C50C-407E-A947-70E740481C1C}">
                <a14:useLocalDpi xmlns:a14="http://schemas.microsoft.com/office/drawing/2010/main" val="0"/>
              </a:ext>
            </a:extLst>
          </a:blip>
          <a:srcRect l="45303" t="30578" r="-4802" b="6599"/>
          <a:stretch>
            <a:fillRect/>
          </a:stretch>
        </p:blipFill>
        <p:spPr>
          <a:xfrm>
            <a:off x="6224291" y="4242645"/>
            <a:ext cx="5878120" cy="3101263"/>
          </a:xfrm>
          <a:prstGeom prst="rect">
            <a:avLst/>
          </a:prstGeom>
        </p:spPr>
      </p:pic>
      <p:pic>
        <p:nvPicPr>
          <p:cNvPr id="31" name="图片 30"/>
          <p:cNvPicPr>
            <a:picLocks noChangeAspect="1"/>
          </p:cNvPicPr>
          <p:nvPr/>
        </p:nvPicPr>
        <p:blipFill rotWithShape="1">
          <a:blip r:embed="rId13">
            <a:extLst>
              <a:ext uri="{28A0092B-C50C-407E-A947-70E740481C1C}">
                <a14:useLocalDpi xmlns:a14="http://schemas.microsoft.com/office/drawing/2010/main" val="0"/>
              </a:ext>
            </a:extLst>
          </a:blip>
          <a:srcRect l="67186" t="64871"/>
          <a:stretch>
            <a:fillRect/>
          </a:stretch>
        </p:blipFill>
        <p:spPr>
          <a:xfrm>
            <a:off x="9361351" y="4820640"/>
            <a:ext cx="4000649" cy="2140113"/>
          </a:xfrm>
          <a:prstGeom prst="rect">
            <a:avLst/>
          </a:prstGeom>
        </p:spPr>
      </p:pic>
      <p:pic>
        <p:nvPicPr>
          <p:cNvPr id="19" name="图片 18"/>
          <p:cNvPicPr>
            <a:picLocks noChangeAspect="1"/>
          </p:cNvPicPr>
          <p:nvPr/>
        </p:nvPicPr>
        <p:blipFill rotWithShape="1">
          <a:blip r:embed="rId14">
            <a:extLst>
              <a:ext uri="{28A0092B-C50C-407E-A947-70E740481C1C}">
                <a14:useLocalDpi xmlns:a14="http://schemas.microsoft.com/office/drawing/2010/main" val="0"/>
              </a:ext>
            </a:extLst>
          </a:blip>
          <a:srcRect l="21678" t="64871" r="10287"/>
          <a:stretch>
            <a:fillRect/>
          </a:stretch>
        </p:blipFill>
        <p:spPr>
          <a:xfrm>
            <a:off x="5233873" y="4786032"/>
            <a:ext cx="8294915" cy="2140112"/>
          </a:xfrm>
          <a:prstGeom prst="rect">
            <a:avLst/>
          </a:prstGeom>
        </p:spPr>
      </p:pic>
      <p:sp>
        <p:nvSpPr>
          <p:cNvPr id="34" name="矩形: 圆角 9"/>
          <p:cNvSpPr/>
          <p:nvPr/>
        </p:nvSpPr>
        <p:spPr>
          <a:xfrm>
            <a:off x="3484895" y="4079206"/>
            <a:ext cx="2354382" cy="403500"/>
          </a:xfrm>
          <a:prstGeom prst="roundRect">
            <a:avLst>
              <a:gd name="adj"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xxx</a:t>
            </a:r>
            <a:r>
              <a:rPr lang="zh-CN" alt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党支部</a:t>
            </a:r>
            <a:endPar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35" name="矩形: 圆角 9"/>
          <p:cNvSpPr/>
          <p:nvPr/>
        </p:nvSpPr>
        <p:spPr>
          <a:xfrm>
            <a:off x="6383848" y="4090359"/>
            <a:ext cx="2354382" cy="403500"/>
          </a:xfrm>
          <a:prstGeom prst="roundRect">
            <a:avLst>
              <a:gd name="adj"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演讲人：</a:t>
            </a:r>
            <a:r>
              <a:rPr 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xxx</a:t>
            </a:r>
            <a:endParaRPr 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pic>
        <p:nvPicPr>
          <p:cNvPr id="36" name="图片 3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27391" y="5399402"/>
            <a:ext cx="2328958" cy="1573128"/>
          </a:xfrm>
          <a:prstGeom prst="rect">
            <a:avLst/>
          </a:prstGeom>
        </p:spPr>
      </p:pic>
      <p:grpSp>
        <p:nvGrpSpPr>
          <p:cNvPr id="37" name="PA_组合 52"/>
          <p:cNvGrpSpPr/>
          <p:nvPr>
            <p:custDataLst>
              <p:tags r:id="rId16"/>
            </p:custDataLst>
          </p:nvPr>
        </p:nvGrpSpPr>
        <p:grpSpPr>
          <a:xfrm>
            <a:off x="8992999" y="1878890"/>
            <a:ext cx="896770" cy="331752"/>
            <a:chOff x="3378772" y="3087132"/>
            <a:chExt cx="2435711" cy="954266"/>
          </a:xfrm>
          <a:solidFill>
            <a:srgbClr val="C00000"/>
          </a:solidFill>
          <a:effectLst/>
        </p:grpSpPr>
        <p:sp>
          <p:nvSpPr>
            <p:cNvPr id="38" name="Freeform 24"/>
            <p:cNvSpPr/>
            <p:nvPr/>
          </p:nvSpPr>
          <p:spPr bwMode="auto">
            <a:xfrm rot="625348">
              <a:off x="3378772" y="3087132"/>
              <a:ext cx="1625601" cy="920749"/>
            </a:xfrm>
            <a:custGeom>
              <a:avLst/>
              <a:gdLst>
                <a:gd name="T0" fmla="*/ 744 w 1024"/>
                <a:gd name="T1" fmla="*/ 188 h 580"/>
                <a:gd name="T2" fmla="*/ 744 w 1024"/>
                <a:gd name="T3" fmla="*/ 236 h 580"/>
                <a:gd name="T4" fmla="*/ 710 w 1024"/>
                <a:gd name="T5" fmla="*/ 280 h 580"/>
                <a:gd name="T6" fmla="*/ 614 w 1024"/>
                <a:gd name="T7" fmla="*/ 324 h 580"/>
                <a:gd name="T8" fmla="*/ 508 w 1024"/>
                <a:gd name="T9" fmla="*/ 348 h 580"/>
                <a:gd name="T10" fmla="*/ 428 w 1024"/>
                <a:gd name="T11" fmla="*/ 340 h 580"/>
                <a:gd name="T12" fmla="*/ 378 w 1024"/>
                <a:gd name="T13" fmla="*/ 316 h 580"/>
                <a:gd name="T14" fmla="*/ 342 w 1024"/>
                <a:gd name="T15" fmla="*/ 268 h 580"/>
                <a:gd name="T16" fmla="*/ 346 w 1024"/>
                <a:gd name="T17" fmla="*/ 222 h 580"/>
                <a:gd name="T18" fmla="*/ 390 w 1024"/>
                <a:gd name="T19" fmla="*/ 170 h 580"/>
                <a:gd name="T20" fmla="*/ 414 w 1024"/>
                <a:gd name="T21" fmla="*/ 122 h 580"/>
                <a:gd name="T22" fmla="*/ 442 w 1024"/>
                <a:gd name="T23" fmla="*/ 60 h 580"/>
                <a:gd name="T24" fmla="*/ 488 w 1024"/>
                <a:gd name="T25" fmla="*/ 24 h 580"/>
                <a:gd name="T26" fmla="*/ 564 w 1024"/>
                <a:gd name="T27" fmla="*/ 12 h 580"/>
                <a:gd name="T28" fmla="*/ 656 w 1024"/>
                <a:gd name="T29" fmla="*/ 30 h 580"/>
                <a:gd name="T30" fmla="*/ 752 w 1024"/>
                <a:gd name="T31" fmla="*/ 30 h 580"/>
                <a:gd name="T32" fmla="*/ 846 w 1024"/>
                <a:gd name="T33" fmla="*/ 0 h 580"/>
                <a:gd name="T34" fmla="*/ 906 w 1024"/>
                <a:gd name="T35" fmla="*/ 10 h 580"/>
                <a:gd name="T36" fmla="*/ 940 w 1024"/>
                <a:gd name="T37" fmla="*/ 34 h 580"/>
                <a:gd name="T38" fmla="*/ 980 w 1024"/>
                <a:gd name="T39" fmla="*/ 104 h 580"/>
                <a:gd name="T40" fmla="*/ 978 w 1024"/>
                <a:gd name="T41" fmla="*/ 142 h 580"/>
                <a:gd name="T42" fmla="*/ 1006 w 1024"/>
                <a:gd name="T43" fmla="*/ 178 h 580"/>
                <a:gd name="T44" fmla="*/ 1024 w 1024"/>
                <a:gd name="T45" fmla="*/ 232 h 580"/>
                <a:gd name="T46" fmla="*/ 1004 w 1024"/>
                <a:gd name="T47" fmla="*/ 308 h 580"/>
                <a:gd name="T48" fmla="*/ 930 w 1024"/>
                <a:gd name="T49" fmla="*/ 394 h 580"/>
                <a:gd name="T50" fmla="*/ 798 w 1024"/>
                <a:gd name="T51" fmla="*/ 492 h 580"/>
                <a:gd name="T52" fmla="*/ 698 w 1024"/>
                <a:gd name="T53" fmla="*/ 522 h 580"/>
                <a:gd name="T54" fmla="*/ 536 w 1024"/>
                <a:gd name="T55" fmla="*/ 526 h 580"/>
                <a:gd name="T56" fmla="*/ 352 w 1024"/>
                <a:gd name="T57" fmla="*/ 476 h 580"/>
                <a:gd name="T58" fmla="*/ 260 w 1024"/>
                <a:gd name="T59" fmla="*/ 448 h 580"/>
                <a:gd name="T60" fmla="*/ 174 w 1024"/>
                <a:gd name="T61" fmla="*/ 450 h 580"/>
                <a:gd name="T62" fmla="*/ 92 w 1024"/>
                <a:gd name="T63" fmla="*/ 492 h 580"/>
                <a:gd name="T64" fmla="*/ 0 w 1024"/>
                <a:gd name="T65" fmla="*/ 580 h 580"/>
                <a:gd name="T66" fmla="*/ 40 w 1024"/>
                <a:gd name="T67" fmla="*/ 514 h 580"/>
                <a:gd name="T68" fmla="*/ 110 w 1024"/>
                <a:gd name="T69" fmla="*/ 444 h 580"/>
                <a:gd name="T70" fmla="*/ 168 w 1024"/>
                <a:gd name="T71" fmla="*/ 412 h 580"/>
                <a:gd name="T72" fmla="*/ 254 w 1024"/>
                <a:gd name="T73" fmla="*/ 390 h 580"/>
                <a:gd name="T74" fmla="*/ 376 w 1024"/>
                <a:gd name="T75" fmla="*/ 398 h 580"/>
                <a:gd name="T76" fmla="*/ 498 w 1024"/>
                <a:gd name="T77" fmla="*/ 434 h 580"/>
                <a:gd name="T78" fmla="*/ 580 w 1024"/>
                <a:gd name="T79" fmla="*/ 446 h 580"/>
                <a:gd name="T80" fmla="*/ 652 w 1024"/>
                <a:gd name="T81" fmla="*/ 436 h 580"/>
                <a:gd name="T82" fmla="*/ 772 w 1024"/>
                <a:gd name="T83" fmla="*/ 370 h 580"/>
                <a:gd name="T84" fmla="*/ 838 w 1024"/>
                <a:gd name="T85" fmla="*/ 296 h 580"/>
                <a:gd name="T86" fmla="*/ 868 w 1024"/>
                <a:gd name="T87" fmla="*/ 220 h 580"/>
                <a:gd name="T88" fmla="*/ 866 w 1024"/>
                <a:gd name="T89" fmla="*/ 154 h 580"/>
                <a:gd name="T90" fmla="*/ 848 w 1024"/>
                <a:gd name="T91" fmla="*/ 110 h 580"/>
                <a:gd name="T92" fmla="*/ 812 w 1024"/>
                <a:gd name="T93" fmla="*/ 80 h 580"/>
                <a:gd name="T94" fmla="*/ 756 w 1024"/>
                <a:gd name="T95" fmla="*/ 78 h 580"/>
                <a:gd name="T96" fmla="*/ 712 w 1024"/>
                <a:gd name="T97" fmla="*/ 86 h 580"/>
                <a:gd name="T98" fmla="*/ 602 w 1024"/>
                <a:gd name="T99" fmla="*/ 96 h 580"/>
                <a:gd name="T100" fmla="*/ 556 w 1024"/>
                <a:gd name="T101" fmla="*/ 128 h 580"/>
                <a:gd name="T102" fmla="*/ 522 w 1024"/>
                <a:gd name="T103" fmla="*/ 182 h 580"/>
                <a:gd name="T104" fmla="*/ 526 w 1024"/>
                <a:gd name="T105" fmla="*/ 230 h 580"/>
                <a:gd name="T106" fmla="*/ 552 w 1024"/>
                <a:gd name="T107" fmla="*/ 264 h 580"/>
                <a:gd name="T108" fmla="*/ 598 w 1024"/>
                <a:gd name="T109" fmla="*/ 276 h 580"/>
                <a:gd name="T110" fmla="*/ 646 w 1024"/>
                <a:gd name="T111" fmla="*/ 262 h 580"/>
                <a:gd name="T112" fmla="*/ 706 w 1024"/>
                <a:gd name="T113" fmla="*/ 222 h 580"/>
                <a:gd name="T114" fmla="*/ 732 w 1024"/>
                <a:gd name="T115" fmla="*/ 16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4" h="580">
                  <a:moveTo>
                    <a:pt x="732" y="160"/>
                  </a:moveTo>
                  <a:lnTo>
                    <a:pt x="732" y="160"/>
                  </a:lnTo>
                  <a:lnTo>
                    <a:pt x="740" y="174"/>
                  </a:lnTo>
                  <a:lnTo>
                    <a:pt x="744" y="188"/>
                  </a:lnTo>
                  <a:lnTo>
                    <a:pt x="748" y="206"/>
                  </a:lnTo>
                  <a:lnTo>
                    <a:pt x="750" y="216"/>
                  </a:lnTo>
                  <a:lnTo>
                    <a:pt x="748" y="226"/>
                  </a:lnTo>
                  <a:lnTo>
                    <a:pt x="744" y="236"/>
                  </a:lnTo>
                  <a:lnTo>
                    <a:pt x="740" y="248"/>
                  </a:lnTo>
                  <a:lnTo>
                    <a:pt x="732" y="258"/>
                  </a:lnTo>
                  <a:lnTo>
                    <a:pt x="722" y="270"/>
                  </a:lnTo>
                  <a:lnTo>
                    <a:pt x="710" y="280"/>
                  </a:lnTo>
                  <a:lnTo>
                    <a:pt x="692" y="290"/>
                  </a:lnTo>
                  <a:lnTo>
                    <a:pt x="692" y="290"/>
                  </a:lnTo>
                  <a:lnTo>
                    <a:pt x="654" y="308"/>
                  </a:lnTo>
                  <a:lnTo>
                    <a:pt x="614" y="324"/>
                  </a:lnTo>
                  <a:lnTo>
                    <a:pt x="572" y="338"/>
                  </a:lnTo>
                  <a:lnTo>
                    <a:pt x="550" y="342"/>
                  </a:lnTo>
                  <a:lnTo>
                    <a:pt x="530" y="346"/>
                  </a:lnTo>
                  <a:lnTo>
                    <a:pt x="508" y="348"/>
                  </a:lnTo>
                  <a:lnTo>
                    <a:pt x="488" y="348"/>
                  </a:lnTo>
                  <a:lnTo>
                    <a:pt x="466" y="346"/>
                  </a:lnTo>
                  <a:lnTo>
                    <a:pt x="448" y="344"/>
                  </a:lnTo>
                  <a:lnTo>
                    <a:pt x="428" y="340"/>
                  </a:lnTo>
                  <a:lnTo>
                    <a:pt x="410" y="334"/>
                  </a:lnTo>
                  <a:lnTo>
                    <a:pt x="394" y="326"/>
                  </a:lnTo>
                  <a:lnTo>
                    <a:pt x="378" y="316"/>
                  </a:lnTo>
                  <a:lnTo>
                    <a:pt x="378" y="316"/>
                  </a:lnTo>
                  <a:lnTo>
                    <a:pt x="364" y="304"/>
                  </a:lnTo>
                  <a:lnTo>
                    <a:pt x="354" y="292"/>
                  </a:lnTo>
                  <a:lnTo>
                    <a:pt x="346" y="280"/>
                  </a:lnTo>
                  <a:lnTo>
                    <a:pt x="342" y="268"/>
                  </a:lnTo>
                  <a:lnTo>
                    <a:pt x="340" y="256"/>
                  </a:lnTo>
                  <a:lnTo>
                    <a:pt x="340" y="244"/>
                  </a:lnTo>
                  <a:lnTo>
                    <a:pt x="342" y="232"/>
                  </a:lnTo>
                  <a:lnTo>
                    <a:pt x="346" y="222"/>
                  </a:lnTo>
                  <a:lnTo>
                    <a:pt x="352" y="210"/>
                  </a:lnTo>
                  <a:lnTo>
                    <a:pt x="358" y="200"/>
                  </a:lnTo>
                  <a:lnTo>
                    <a:pt x="374" y="184"/>
                  </a:lnTo>
                  <a:lnTo>
                    <a:pt x="390" y="170"/>
                  </a:lnTo>
                  <a:lnTo>
                    <a:pt x="408" y="160"/>
                  </a:lnTo>
                  <a:lnTo>
                    <a:pt x="408" y="160"/>
                  </a:lnTo>
                  <a:lnTo>
                    <a:pt x="410" y="142"/>
                  </a:lnTo>
                  <a:lnTo>
                    <a:pt x="414" y="122"/>
                  </a:lnTo>
                  <a:lnTo>
                    <a:pt x="422" y="98"/>
                  </a:lnTo>
                  <a:lnTo>
                    <a:pt x="428" y="84"/>
                  </a:lnTo>
                  <a:lnTo>
                    <a:pt x="434" y="72"/>
                  </a:lnTo>
                  <a:lnTo>
                    <a:pt x="442" y="60"/>
                  </a:lnTo>
                  <a:lnTo>
                    <a:pt x="452" y="50"/>
                  </a:lnTo>
                  <a:lnTo>
                    <a:pt x="462" y="40"/>
                  </a:lnTo>
                  <a:lnTo>
                    <a:pt x="474" y="32"/>
                  </a:lnTo>
                  <a:lnTo>
                    <a:pt x="488" y="24"/>
                  </a:lnTo>
                  <a:lnTo>
                    <a:pt x="506" y="20"/>
                  </a:lnTo>
                  <a:lnTo>
                    <a:pt x="506" y="20"/>
                  </a:lnTo>
                  <a:lnTo>
                    <a:pt x="536" y="14"/>
                  </a:lnTo>
                  <a:lnTo>
                    <a:pt x="564" y="12"/>
                  </a:lnTo>
                  <a:lnTo>
                    <a:pt x="588" y="14"/>
                  </a:lnTo>
                  <a:lnTo>
                    <a:pt x="612" y="16"/>
                  </a:lnTo>
                  <a:lnTo>
                    <a:pt x="632" y="22"/>
                  </a:lnTo>
                  <a:lnTo>
                    <a:pt x="656" y="30"/>
                  </a:lnTo>
                  <a:lnTo>
                    <a:pt x="708" y="54"/>
                  </a:lnTo>
                  <a:lnTo>
                    <a:pt x="708" y="54"/>
                  </a:lnTo>
                  <a:lnTo>
                    <a:pt x="730" y="42"/>
                  </a:lnTo>
                  <a:lnTo>
                    <a:pt x="752" y="30"/>
                  </a:lnTo>
                  <a:lnTo>
                    <a:pt x="780" y="18"/>
                  </a:lnTo>
                  <a:lnTo>
                    <a:pt x="812" y="6"/>
                  </a:lnTo>
                  <a:lnTo>
                    <a:pt x="828" y="4"/>
                  </a:lnTo>
                  <a:lnTo>
                    <a:pt x="846" y="0"/>
                  </a:lnTo>
                  <a:lnTo>
                    <a:pt x="862" y="0"/>
                  </a:lnTo>
                  <a:lnTo>
                    <a:pt x="878" y="0"/>
                  </a:lnTo>
                  <a:lnTo>
                    <a:pt x="892" y="4"/>
                  </a:lnTo>
                  <a:lnTo>
                    <a:pt x="906" y="10"/>
                  </a:lnTo>
                  <a:lnTo>
                    <a:pt x="906" y="10"/>
                  </a:lnTo>
                  <a:lnTo>
                    <a:pt x="918" y="18"/>
                  </a:lnTo>
                  <a:lnTo>
                    <a:pt x="930" y="26"/>
                  </a:lnTo>
                  <a:lnTo>
                    <a:pt x="940" y="34"/>
                  </a:lnTo>
                  <a:lnTo>
                    <a:pt x="950" y="44"/>
                  </a:lnTo>
                  <a:lnTo>
                    <a:pt x="964" y="64"/>
                  </a:lnTo>
                  <a:lnTo>
                    <a:pt x="974" y="84"/>
                  </a:lnTo>
                  <a:lnTo>
                    <a:pt x="980" y="104"/>
                  </a:lnTo>
                  <a:lnTo>
                    <a:pt x="984" y="120"/>
                  </a:lnTo>
                  <a:lnTo>
                    <a:pt x="982" y="134"/>
                  </a:lnTo>
                  <a:lnTo>
                    <a:pt x="980" y="140"/>
                  </a:lnTo>
                  <a:lnTo>
                    <a:pt x="978" y="142"/>
                  </a:lnTo>
                  <a:lnTo>
                    <a:pt x="978" y="142"/>
                  </a:lnTo>
                  <a:lnTo>
                    <a:pt x="982" y="146"/>
                  </a:lnTo>
                  <a:lnTo>
                    <a:pt x="994" y="158"/>
                  </a:lnTo>
                  <a:lnTo>
                    <a:pt x="1006" y="178"/>
                  </a:lnTo>
                  <a:lnTo>
                    <a:pt x="1012" y="188"/>
                  </a:lnTo>
                  <a:lnTo>
                    <a:pt x="1018" y="202"/>
                  </a:lnTo>
                  <a:lnTo>
                    <a:pt x="1022" y="216"/>
                  </a:lnTo>
                  <a:lnTo>
                    <a:pt x="1024" y="232"/>
                  </a:lnTo>
                  <a:lnTo>
                    <a:pt x="1024" y="250"/>
                  </a:lnTo>
                  <a:lnTo>
                    <a:pt x="1020" y="268"/>
                  </a:lnTo>
                  <a:lnTo>
                    <a:pt x="1014" y="288"/>
                  </a:lnTo>
                  <a:lnTo>
                    <a:pt x="1004" y="308"/>
                  </a:lnTo>
                  <a:lnTo>
                    <a:pt x="990" y="330"/>
                  </a:lnTo>
                  <a:lnTo>
                    <a:pt x="970" y="352"/>
                  </a:lnTo>
                  <a:lnTo>
                    <a:pt x="970" y="352"/>
                  </a:lnTo>
                  <a:lnTo>
                    <a:pt x="930" y="394"/>
                  </a:lnTo>
                  <a:lnTo>
                    <a:pt x="892" y="428"/>
                  </a:lnTo>
                  <a:lnTo>
                    <a:pt x="860" y="454"/>
                  </a:lnTo>
                  <a:lnTo>
                    <a:pt x="828" y="476"/>
                  </a:lnTo>
                  <a:lnTo>
                    <a:pt x="798" y="492"/>
                  </a:lnTo>
                  <a:lnTo>
                    <a:pt x="768" y="504"/>
                  </a:lnTo>
                  <a:lnTo>
                    <a:pt x="734" y="514"/>
                  </a:lnTo>
                  <a:lnTo>
                    <a:pt x="698" y="522"/>
                  </a:lnTo>
                  <a:lnTo>
                    <a:pt x="698" y="522"/>
                  </a:lnTo>
                  <a:lnTo>
                    <a:pt x="658" y="528"/>
                  </a:lnTo>
                  <a:lnTo>
                    <a:pt x="618" y="530"/>
                  </a:lnTo>
                  <a:lnTo>
                    <a:pt x="578" y="530"/>
                  </a:lnTo>
                  <a:lnTo>
                    <a:pt x="536" y="526"/>
                  </a:lnTo>
                  <a:lnTo>
                    <a:pt x="494" y="518"/>
                  </a:lnTo>
                  <a:lnTo>
                    <a:pt x="448" y="508"/>
                  </a:lnTo>
                  <a:lnTo>
                    <a:pt x="402" y="494"/>
                  </a:lnTo>
                  <a:lnTo>
                    <a:pt x="352" y="476"/>
                  </a:lnTo>
                  <a:lnTo>
                    <a:pt x="352" y="476"/>
                  </a:lnTo>
                  <a:lnTo>
                    <a:pt x="304" y="458"/>
                  </a:lnTo>
                  <a:lnTo>
                    <a:pt x="282" y="452"/>
                  </a:lnTo>
                  <a:lnTo>
                    <a:pt x="260" y="448"/>
                  </a:lnTo>
                  <a:lnTo>
                    <a:pt x="238" y="446"/>
                  </a:lnTo>
                  <a:lnTo>
                    <a:pt x="216" y="446"/>
                  </a:lnTo>
                  <a:lnTo>
                    <a:pt x="196" y="446"/>
                  </a:lnTo>
                  <a:lnTo>
                    <a:pt x="174" y="450"/>
                  </a:lnTo>
                  <a:lnTo>
                    <a:pt x="154" y="456"/>
                  </a:lnTo>
                  <a:lnTo>
                    <a:pt x="134" y="466"/>
                  </a:lnTo>
                  <a:lnTo>
                    <a:pt x="112" y="478"/>
                  </a:lnTo>
                  <a:lnTo>
                    <a:pt x="92" y="492"/>
                  </a:lnTo>
                  <a:lnTo>
                    <a:pt x="70" y="508"/>
                  </a:lnTo>
                  <a:lnTo>
                    <a:pt x="48" y="528"/>
                  </a:lnTo>
                  <a:lnTo>
                    <a:pt x="24" y="552"/>
                  </a:lnTo>
                  <a:lnTo>
                    <a:pt x="0" y="580"/>
                  </a:lnTo>
                  <a:lnTo>
                    <a:pt x="0" y="580"/>
                  </a:lnTo>
                  <a:lnTo>
                    <a:pt x="10" y="560"/>
                  </a:lnTo>
                  <a:lnTo>
                    <a:pt x="22" y="538"/>
                  </a:lnTo>
                  <a:lnTo>
                    <a:pt x="40" y="514"/>
                  </a:lnTo>
                  <a:lnTo>
                    <a:pt x="64" y="486"/>
                  </a:lnTo>
                  <a:lnTo>
                    <a:pt x="78" y="472"/>
                  </a:lnTo>
                  <a:lnTo>
                    <a:pt x="94" y="458"/>
                  </a:lnTo>
                  <a:lnTo>
                    <a:pt x="110" y="444"/>
                  </a:lnTo>
                  <a:lnTo>
                    <a:pt x="128" y="432"/>
                  </a:lnTo>
                  <a:lnTo>
                    <a:pt x="148" y="420"/>
                  </a:lnTo>
                  <a:lnTo>
                    <a:pt x="168" y="412"/>
                  </a:lnTo>
                  <a:lnTo>
                    <a:pt x="168" y="412"/>
                  </a:lnTo>
                  <a:lnTo>
                    <a:pt x="190" y="404"/>
                  </a:lnTo>
                  <a:lnTo>
                    <a:pt x="212" y="396"/>
                  </a:lnTo>
                  <a:lnTo>
                    <a:pt x="234" y="392"/>
                  </a:lnTo>
                  <a:lnTo>
                    <a:pt x="254" y="390"/>
                  </a:lnTo>
                  <a:lnTo>
                    <a:pt x="274" y="388"/>
                  </a:lnTo>
                  <a:lnTo>
                    <a:pt x="296" y="388"/>
                  </a:lnTo>
                  <a:lnTo>
                    <a:pt x="336" y="390"/>
                  </a:lnTo>
                  <a:lnTo>
                    <a:pt x="376" y="398"/>
                  </a:lnTo>
                  <a:lnTo>
                    <a:pt x="416" y="408"/>
                  </a:lnTo>
                  <a:lnTo>
                    <a:pt x="458" y="420"/>
                  </a:lnTo>
                  <a:lnTo>
                    <a:pt x="498" y="434"/>
                  </a:lnTo>
                  <a:lnTo>
                    <a:pt x="498" y="434"/>
                  </a:lnTo>
                  <a:lnTo>
                    <a:pt x="520" y="440"/>
                  </a:lnTo>
                  <a:lnTo>
                    <a:pt x="540" y="444"/>
                  </a:lnTo>
                  <a:lnTo>
                    <a:pt x="560" y="446"/>
                  </a:lnTo>
                  <a:lnTo>
                    <a:pt x="580" y="446"/>
                  </a:lnTo>
                  <a:lnTo>
                    <a:pt x="598" y="446"/>
                  </a:lnTo>
                  <a:lnTo>
                    <a:pt x="618" y="444"/>
                  </a:lnTo>
                  <a:lnTo>
                    <a:pt x="636" y="440"/>
                  </a:lnTo>
                  <a:lnTo>
                    <a:pt x="652" y="436"/>
                  </a:lnTo>
                  <a:lnTo>
                    <a:pt x="686" y="424"/>
                  </a:lnTo>
                  <a:lnTo>
                    <a:pt x="718" y="408"/>
                  </a:lnTo>
                  <a:lnTo>
                    <a:pt x="746" y="390"/>
                  </a:lnTo>
                  <a:lnTo>
                    <a:pt x="772" y="370"/>
                  </a:lnTo>
                  <a:lnTo>
                    <a:pt x="772" y="370"/>
                  </a:lnTo>
                  <a:lnTo>
                    <a:pt x="796" y="348"/>
                  </a:lnTo>
                  <a:lnTo>
                    <a:pt x="818" y="322"/>
                  </a:lnTo>
                  <a:lnTo>
                    <a:pt x="838" y="296"/>
                  </a:lnTo>
                  <a:lnTo>
                    <a:pt x="852" y="266"/>
                  </a:lnTo>
                  <a:lnTo>
                    <a:pt x="860" y="250"/>
                  </a:lnTo>
                  <a:lnTo>
                    <a:pt x="864" y="236"/>
                  </a:lnTo>
                  <a:lnTo>
                    <a:pt x="868" y="220"/>
                  </a:lnTo>
                  <a:lnTo>
                    <a:pt x="870" y="204"/>
                  </a:lnTo>
                  <a:lnTo>
                    <a:pt x="870" y="188"/>
                  </a:lnTo>
                  <a:lnTo>
                    <a:pt x="870" y="170"/>
                  </a:lnTo>
                  <a:lnTo>
                    <a:pt x="866" y="154"/>
                  </a:lnTo>
                  <a:lnTo>
                    <a:pt x="862" y="138"/>
                  </a:lnTo>
                  <a:lnTo>
                    <a:pt x="862" y="138"/>
                  </a:lnTo>
                  <a:lnTo>
                    <a:pt x="856" y="122"/>
                  </a:lnTo>
                  <a:lnTo>
                    <a:pt x="848" y="110"/>
                  </a:lnTo>
                  <a:lnTo>
                    <a:pt x="840" y="100"/>
                  </a:lnTo>
                  <a:lnTo>
                    <a:pt x="830" y="92"/>
                  </a:lnTo>
                  <a:lnTo>
                    <a:pt x="822" y="86"/>
                  </a:lnTo>
                  <a:lnTo>
                    <a:pt x="812" y="80"/>
                  </a:lnTo>
                  <a:lnTo>
                    <a:pt x="802" y="78"/>
                  </a:lnTo>
                  <a:lnTo>
                    <a:pt x="792" y="76"/>
                  </a:lnTo>
                  <a:lnTo>
                    <a:pt x="774" y="76"/>
                  </a:lnTo>
                  <a:lnTo>
                    <a:pt x="756" y="78"/>
                  </a:lnTo>
                  <a:lnTo>
                    <a:pt x="736" y="84"/>
                  </a:lnTo>
                  <a:lnTo>
                    <a:pt x="736" y="84"/>
                  </a:lnTo>
                  <a:lnTo>
                    <a:pt x="728" y="86"/>
                  </a:lnTo>
                  <a:lnTo>
                    <a:pt x="712" y="86"/>
                  </a:lnTo>
                  <a:lnTo>
                    <a:pt x="672" y="86"/>
                  </a:lnTo>
                  <a:lnTo>
                    <a:pt x="650" y="88"/>
                  </a:lnTo>
                  <a:lnTo>
                    <a:pt x="626" y="90"/>
                  </a:lnTo>
                  <a:lnTo>
                    <a:pt x="602" y="96"/>
                  </a:lnTo>
                  <a:lnTo>
                    <a:pt x="582" y="106"/>
                  </a:lnTo>
                  <a:lnTo>
                    <a:pt x="582" y="106"/>
                  </a:lnTo>
                  <a:lnTo>
                    <a:pt x="568" y="116"/>
                  </a:lnTo>
                  <a:lnTo>
                    <a:pt x="556" y="128"/>
                  </a:lnTo>
                  <a:lnTo>
                    <a:pt x="542" y="144"/>
                  </a:lnTo>
                  <a:lnTo>
                    <a:pt x="530" y="162"/>
                  </a:lnTo>
                  <a:lnTo>
                    <a:pt x="524" y="172"/>
                  </a:lnTo>
                  <a:lnTo>
                    <a:pt x="522" y="182"/>
                  </a:lnTo>
                  <a:lnTo>
                    <a:pt x="520" y="194"/>
                  </a:lnTo>
                  <a:lnTo>
                    <a:pt x="520" y="206"/>
                  </a:lnTo>
                  <a:lnTo>
                    <a:pt x="522" y="218"/>
                  </a:lnTo>
                  <a:lnTo>
                    <a:pt x="526" y="230"/>
                  </a:lnTo>
                  <a:lnTo>
                    <a:pt x="526" y="230"/>
                  </a:lnTo>
                  <a:lnTo>
                    <a:pt x="538" y="250"/>
                  </a:lnTo>
                  <a:lnTo>
                    <a:pt x="546" y="258"/>
                  </a:lnTo>
                  <a:lnTo>
                    <a:pt x="552" y="264"/>
                  </a:lnTo>
                  <a:lnTo>
                    <a:pt x="560" y="268"/>
                  </a:lnTo>
                  <a:lnTo>
                    <a:pt x="568" y="272"/>
                  </a:lnTo>
                  <a:lnTo>
                    <a:pt x="582" y="276"/>
                  </a:lnTo>
                  <a:lnTo>
                    <a:pt x="598" y="276"/>
                  </a:lnTo>
                  <a:lnTo>
                    <a:pt x="614" y="274"/>
                  </a:lnTo>
                  <a:lnTo>
                    <a:pt x="630" y="268"/>
                  </a:lnTo>
                  <a:lnTo>
                    <a:pt x="646" y="262"/>
                  </a:lnTo>
                  <a:lnTo>
                    <a:pt x="646" y="262"/>
                  </a:lnTo>
                  <a:lnTo>
                    <a:pt x="662" y="254"/>
                  </a:lnTo>
                  <a:lnTo>
                    <a:pt x="678" y="244"/>
                  </a:lnTo>
                  <a:lnTo>
                    <a:pt x="692" y="234"/>
                  </a:lnTo>
                  <a:lnTo>
                    <a:pt x="706" y="222"/>
                  </a:lnTo>
                  <a:lnTo>
                    <a:pt x="716" y="208"/>
                  </a:lnTo>
                  <a:lnTo>
                    <a:pt x="724" y="192"/>
                  </a:lnTo>
                  <a:lnTo>
                    <a:pt x="730" y="176"/>
                  </a:lnTo>
                  <a:lnTo>
                    <a:pt x="732" y="160"/>
                  </a:lnTo>
                  <a:lnTo>
                    <a:pt x="732"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13105">
                <a:defRPr/>
              </a:pPr>
              <a:endParaRPr lang="zh-CN" altLang="en-US" sz="2000">
                <a:solidFill>
                  <a:prstClr val="black"/>
                </a:solidFill>
                <a:latin typeface="Calibri" panose="020F0502020204030204"/>
                <a:ea typeface="宋体" panose="02010600030101010101" pitchFamily="2" charset="-122"/>
              </a:endParaRPr>
            </a:p>
          </p:txBody>
        </p:sp>
        <p:sp>
          <p:nvSpPr>
            <p:cNvPr id="39" name="Freeform 25"/>
            <p:cNvSpPr/>
            <p:nvPr/>
          </p:nvSpPr>
          <p:spPr bwMode="auto">
            <a:xfrm rot="512464">
              <a:off x="4811182" y="3476249"/>
              <a:ext cx="1003301" cy="565149"/>
            </a:xfrm>
            <a:custGeom>
              <a:avLst/>
              <a:gdLst>
                <a:gd name="T0" fmla="*/ 460 w 632"/>
                <a:gd name="T1" fmla="*/ 114 h 356"/>
                <a:gd name="T2" fmla="*/ 456 w 632"/>
                <a:gd name="T3" fmla="*/ 152 h 356"/>
                <a:gd name="T4" fmla="*/ 428 w 632"/>
                <a:gd name="T5" fmla="*/ 178 h 356"/>
                <a:gd name="T6" fmla="*/ 352 w 632"/>
                <a:gd name="T7" fmla="*/ 208 h 356"/>
                <a:gd name="T8" fmla="*/ 264 w 632"/>
                <a:gd name="T9" fmla="*/ 210 h 356"/>
                <a:gd name="T10" fmla="*/ 232 w 632"/>
                <a:gd name="T11" fmla="*/ 194 h 356"/>
                <a:gd name="T12" fmla="*/ 210 w 632"/>
                <a:gd name="T13" fmla="*/ 164 h 356"/>
                <a:gd name="T14" fmla="*/ 220 w 632"/>
                <a:gd name="T15" fmla="*/ 124 h 356"/>
                <a:gd name="T16" fmla="*/ 252 w 632"/>
                <a:gd name="T17" fmla="*/ 98 h 356"/>
                <a:gd name="T18" fmla="*/ 268 w 632"/>
                <a:gd name="T19" fmla="*/ 44 h 356"/>
                <a:gd name="T20" fmla="*/ 302 w 632"/>
                <a:gd name="T21" fmla="*/ 14 h 356"/>
                <a:gd name="T22" fmla="*/ 348 w 632"/>
                <a:gd name="T23" fmla="*/ 8 h 356"/>
                <a:gd name="T24" fmla="*/ 404 w 632"/>
                <a:gd name="T25" fmla="*/ 18 h 356"/>
                <a:gd name="T26" fmla="*/ 464 w 632"/>
                <a:gd name="T27" fmla="*/ 18 h 356"/>
                <a:gd name="T28" fmla="*/ 532 w 632"/>
                <a:gd name="T29" fmla="*/ 0 h 356"/>
                <a:gd name="T30" fmla="*/ 558 w 632"/>
                <a:gd name="T31" fmla="*/ 6 h 356"/>
                <a:gd name="T32" fmla="*/ 600 w 632"/>
                <a:gd name="T33" fmla="*/ 52 h 356"/>
                <a:gd name="T34" fmla="*/ 604 w 632"/>
                <a:gd name="T35" fmla="*/ 88 h 356"/>
                <a:gd name="T36" fmla="*/ 628 w 632"/>
                <a:gd name="T37" fmla="*/ 124 h 356"/>
                <a:gd name="T38" fmla="*/ 630 w 632"/>
                <a:gd name="T39" fmla="*/ 166 h 356"/>
                <a:gd name="T40" fmla="*/ 598 w 632"/>
                <a:gd name="T41" fmla="*/ 216 h 356"/>
                <a:gd name="T42" fmla="*/ 530 w 632"/>
                <a:gd name="T43" fmla="*/ 280 h 356"/>
                <a:gd name="T44" fmla="*/ 452 w 632"/>
                <a:gd name="T45" fmla="*/ 316 h 356"/>
                <a:gd name="T46" fmla="*/ 382 w 632"/>
                <a:gd name="T47" fmla="*/ 326 h 356"/>
                <a:gd name="T48" fmla="*/ 276 w 632"/>
                <a:gd name="T49" fmla="*/ 312 h 356"/>
                <a:gd name="T50" fmla="*/ 188 w 632"/>
                <a:gd name="T51" fmla="*/ 282 h 356"/>
                <a:gd name="T52" fmla="*/ 120 w 632"/>
                <a:gd name="T53" fmla="*/ 274 h 356"/>
                <a:gd name="T54" fmla="*/ 70 w 632"/>
                <a:gd name="T55" fmla="*/ 294 h 356"/>
                <a:gd name="T56" fmla="*/ 0 w 632"/>
                <a:gd name="T57" fmla="*/ 356 h 356"/>
                <a:gd name="T58" fmla="*/ 40 w 632"/>
                <a:gd name="T59" fmla="*/ 298 h 356"/>
                <a:gd name="T60" fmla="*/ 104 w 632"/>
                <a:gd name="T61" fmla="*/ 252 h 356"/>
                <a:gd name="T62" fmla="*/ 182 w 632"/>
                <a:gd name="T63" fmla="*/ 238 h 356"/>
                <a:gd name="T64" fmla="*/ 308 w 632"/>
                <a:gd name="T65" fmla="*/ 266 h 356"/>
                <a:gd name="T66" fmla="*/ 380 w 632"/>
                <a:gd name="T67" fmla="*/ 274 h 356"/>
                <a:gd name="T68" fmla="*/ 460 w 632"/>
                <a:gd name="T69" fmla="*/ 240 h 356"/>
                <a:gd name="T70" fmla="*/ 504 w 632"/>
                <a:gd name="T71" fmla="*/ 198 h 356"/>
                <a:gd name="T72" fmla="*/ 536 w 632"/>
                <a:gd name="T73" fmla="*/ 124 h 356"/>
                <a:gd name="T74" fmla="*/ 528 w 632"/>
                <a:gd name="T75" fmla="*/ 74 h 356"/>
                <a:gd name="T76" fmla="*/ 500 w 632"/>
                <a:gd name="T77" fmla="*/ 48 h 356"/>
                <a:gd name="T78" fmla="*/ 454 w 632"/>
                <a:gd name="T79" fmla="*/ 52 h 356"/>
                <a:gd name="T80" fmla="*/ 400 w 632"/>
                <a:gd name="T81" fmla="*/ 54 h 356"/>
                <a:gd name="T82" fmla="*/ 358 w 632"/>
                <a:gd name="T83" fmla="*/ 64 h 356"/>
                <a:gd name="T84" fmla="*/ 326 w 632"/>
                <a:gd name="T85" fmla="*/ 100 h 356"/>
                <a:gd name="T86" fmla="*/ 322 w 632"/>
                <a:gd name="T87" fmla="*/ 134 h 356"/>
                <a:gd name="T88" fmla="*/ 340 w 632"/>
                <a:gd name="T89" fmla="*/ 162 h 356"/>
                <a:gd name="T90" fmla="*/ 378 w 632"/>
                <a:gd name="T91" fmla="*/ 168 h 356"/>
                <a:gd name="T92" fmla="*/ 428 w 632"/>
                <a:gd name="T93" fmla="*/ 144 h 356"/>
                <a:gd name="T94" fmla="*/ 450 w 632"/>
                <a:gd name="T95" fmla="*/ 10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2" h="356">
                  <a:moveTo>
                    <a:pt x="450" y="98"/>
                  </a:moveTo>
                  <a:lnTo>
                    <a:pt x="450" y="98"/>
                  </a:lnTo>
                  <a:lnTo>
                    <a:pt x="456" y="106"/>
                  </a:lnTo>
                  <a:lnTo>
                    <a:pt x="460" y="114"/>
                  </a:lnTo>
                  <a:lnTo>
                    <a:pt x="462" y="126"/>
                  </a:lnTo>
                  <a:lnTo>
                    <a:pt x="462" y="138"/>
                  </a:lnTo>
                  <a:lnTo>
                    <a:pt x="460" y="146"/>
                  </a:lnTo>
                  <a:lnTo>
                    <a:pt x="456" y="152"/>
                  </a:lnTo>
                  <a:lnTo>
                    <a:pt x="452" y="158"/>
                  </a:lnTo>
                  <a:lnTo>
                    <a:pt x="446" y="166"/>
                  </a:lnTo>
                  <a:lnTo>
                    <a:pt x="438" y="172"/>
                  </a:lnTo>
                  <a:lnTo>
                    <a:pt x="428" y="178"/>
                  </a:lnTo>
                  <a:lnTo>
                    <a:pt x="428" y="178"/>
                  </a:lnTo>
                  <a:lnTo>
                    <a:pt x="404" y="190"/>
                  </a:lnTo>
                  <a:lnTo>
                    <a:pt x="378" y="200"/>
                  </a:lnTo>
                  <a:lnTo>
                    <a:pt x="352" y="208"/>
                  </a:lnTo>
                  <a:lnTo>
                    <a:pt x="326" y="212"/>
                  </a:lnTo>
                  <a:lnTo>
                    <a:pt x="300" y="214"/>
                  </a:lnTo>
                  <a:lnTo>
                    <a:pt x="276" y="212"/>
                  </a:lnTo>
                  <a:lnTo>
                    <a:pt x="264" y="210"/>
                  </a:lnTo>
                  <a:lnTo>
                    <a:pt x="252" y="206"/>
                  </a:lnTo>
                  <a:lnTo>
                    <a:pt x="242" y="200"/>
                  </a:lnTo>
                  <a:lnTo>
                    <a:pt x="232" y="194"/>
                  </a:lnTo>
                  <a:lnTo>
                    <a:pt x="232" y="194"/>
                  </a:lnTo>
                  <a:lnTo>
                    <a:pt x="224" y="186"/>
                  </a:lnTo>
                  <a:lnTo>
                    <a:pt x="218" y="180"/>
                  </a:lnTo>
                  <a:lnTo>
                    <a:pt x="214" y="172"/>
                  </a:lnTo>
                  <a:lnTo>
                    <a:pt x="210" y="164"/>
                  </a:lnTo>
                  <a:lnTo>
                    <a:pt x="210" y="158"/>
                  </a:lnTo>
                  <a:lnTo>
                    <a:pt x="210" y="150"/>
                  </a:lnTo>
                  <a:lnTo>
                    <a:pt x="214" y="136"/>
                  </a:lnTo>
                  <a:lnTo>
                    <a:pt x="220" y="124"/>
                  </a:lnTo>
                  <a:lnTo>
                    <a:pt x="230" y="112"/>
                  </a:lnTo>
                  <a:lnTo>
                    <a:pt x="240" y="104"/>
                  </a:lnTo>
                  <a:lnTo>
                    <a:pt x="252" y="98"/>
                  </a:lnTo>
                  <a:lnTo>
                    <a:pt x="252" y="98"/>
                  </a:lnTo>
                  <a:lnTo>
                    <a:pt x="252" y="86"/>
                  </a:lnTo>
                  <a:lnTo>
                    <a:pt x="256" y="74"/>
                  </a:lnTo>
                  <a:lnTo>
                    <a:pt x="260" y="60"/>
                  </a:lnTo>
                  <a:lnTo>
                    <a:pt x="268" y="44"/>
                  </a:lnTo>
                  <a:lnTo>
                    <a:pt x="278" y="30"/>
                  </a:lnTo>
                  <a:lnTo>
                    <a:pt x="284" y="24"/>
                  </a:lnTo>
                  <a:lnTo>
                    <a:pt x="292" y="18"/>
                  </a:lnTo>
                  <a:lnTo>
                    <a:pt x="302" y="14"/>
                  </a:lnTo>
                  <a:lnTo>
                    <a:pt x="312" y="12"/>
                  </a:lnTo>
                  <a:lnTo>
                    <a:pt x="312" y="12"/>
                  </a:lnTo>
                  <a:lnTo>
                    <a:pt x="330" y="8"/>
                  </a:lnTo>
                  <a:lnTo>
                    <a:pt x="348" y="8"/>
                  </a:lnTo>
                  <a:lnTo>
                    <a:pt x="362" y="8"/>
                  </a:lnTo>
                  <a:lnTo>
                    <a:pt x="376" y="10"/>
                  </a:lnTo>
                  <a:lnTo>
                    <a:pt x="390" y="14"/>
                  </a:lnTo>
                  <a:lnTo>
                    <a:pt x="404" y="18"/>
                  </a:lnTo>
                  <a:lnTo>
                    <a:pt x="436" y="32"/>
                  </a:lnTo>
                  <a:lnTo>
                    <a:pt x="436" y="32"/>
                  </a:lnTo>
                  <a:lnTo>
                    <a:pt x="450" y="24"/>
                  </a:lnTo>
                  <a:lnTo>
                    <a:pt x="464" y="18"/>
                  </a:lnTo>
                  <a:lnTo>
                    <a:pt x="482" y="10"/>
                  </a:lnTo>
                  <a:lnTo>
                    <a:pt x="500" y="4"/>
                  </a:lnTo>
                  <a:lnTo>
                    <a:pt x="522" y="0"/>
                  </a:lnTo>
                  <a:lnTo>
                    <a:pt x="532" y="0"/>
                  </a:lnTo>
                  <a:lnTo>
                    <a:pt x="540" y="0"/>
                  </a:lnTo>
                  <a:lnTo>
                    <a:pt x="550" y="2"/>
                  </a:lnTo>
                  <a:lnTo>
                    <a:pt x="558" y="6"/>
                  </a:lnTo>
                  <a:lnTo>
                    <a:pt x="558" y="6"/>
                  </a:lnTo>
                  <a:lnTo>
                    <a:pt x="574" y="16"/>
                  </a:lnTo>
                  <a:lnTo>
                    <a:pt x="586" y="26"/>
                  </a:lnTo>
                  <a:lnTo>
                    <a:pt x="594" y="40"/>
                  </a:lnTo>
                  <a:lnTo>
                    <a:pt x="600" y="52"/>
                  </a:lnTo>
                  <a:lnTo>
                    <a:pt x="604" y="64"/>
                  </a:lnTo>
                  <a:lnTo>
                    <a:pt x="606" y="74"/>
                  </a:lnTo>
                  <a:lnTo>
                    <a:pt x="606" y="82"/>
                  </a:lnTo>
                  <a:lnTo>
                    <a:pt x="604" y="88"/>
                  </a:lnTo>
                  <a:lnTo>
                    <a:pt x="604" y="88"/>
                  </a:lnTo>
                  <a:lnTo>
                    <a:pt x="612" y="96"/>
                  </a:lnTo>
                  <a:lnTo>
                    <a:pt x="620" y="108"/>
                  </a:lnTo>
                  <a:lnTo>
                    <a:pt x="628" y="124"/>
                  </a:lnTo>
                  <a:lnTo>
                    <a:pt x="630" y="134"/>
                  </a:lnTo>
                  <a:lnTo>
                    <a:pt x="632" y="142"/>
                  </a:lnTo>
                  <a:lnTo>
                    <a:pt x="632" y="154"/>
                  </a:lnTo>
                  <a:lnTo>
                    <a:pt x="630" y="166"/>
                  </a:lnTo>
                  <a:lnTo>
                    <a:pt x="626" y="178"/>
                  </a:lnTo>
                  <a:lnTo>
                    <a:pt x="618" y="190"/>
                  </a:lnTo>
                  <a:lnTo>
                    <a:pt x="610" y="204"/>
                  </a:lnTo>
                  <a:lnTo>
                    <a:pt x="598" y="216"/>
                  </a:lnTo>
                  <a:lnTo>
                    <a:pt x="598" y="216"/>
                  </a:lnTo>
                  <a:lnTo>
                    <a:pt x="572" y="242"/>
                  </a:lnTo>
                  <a:lnTo>
                    <a:pt x="550" y="262"/>
                  </a:lnTo>
                  <a:lnTo>
                    <a:pt x="530" y="280"/>
                  </a:lnTo>
                  <a:lnTo>
                    <a:pt x="510" y="292"/>
                  </a:lnTo>
                  <a:lnTo>
                    <a:pt x="492" y="302"/>
                  </a:lnTo>
                  <a:lnTo>
                    <a:pt x="472" y="310"/>
                  </a:lnTo>
                  <a:lnTo>
                    <a:pt x="452" y="316"/>
                  </a:lnTo>
                  <a:lnTo>
                    <a:pt x="430" y="322"/>
                  </a:lnTo>
                  <a:lnTo>
                    <a:pt x="430" y="322"/>
                  </a:lnTo>
                  <a:lnTo>
                    <a:pt x="406" y="324"/>
                  </a:lnTo>
                  <a:lnTo>
                    <a:pt x="382" y="326"/>
                  </a:lnTo>
                  <a:lnTo>
                    <a:pt x="356" y="326"/>
                  </a:lnTo>
                  <a:lnTo>
                    <a:pt x="330" y="324"/>
                  </a:lnTo>
                  <a:lnTo>
                    <a:pt x="304" y="318"/>
                  </a:lnTo>
                  <a:lnTo>
                    <a:pt x="276" y="312"/>
                  </a:lnTo>
                  <a:lnTo>
                    <a:pt x="248" y="304"/>
                  </a:lnTo>
                  <a:lnTo>
                    <a:pt x="218" y="292"/>
                  </a:lnTo>
                  <a:lnTo>
                    <a:pt x="218" y="292"/>
                  </a:lnTo>
                  <a:lnTo>
                    <a:pt x="188" y="282"/>
                  </a:lnTo>
                  <a:lnTo>
                    <a:pt x="160" y="276"/>
                  </a:lnTo>
                  <a:lnTo>
                    <a:pt x="146" y="274"/>
                  </a:lnTo>
                  <a:lnTo>
                    <a:pt x="134" y="274"/>
                  </a:lnTo>
                  <a:lnTo>
                    <a:pt x="120" y="274"/>
                  </a:lnTo>
                  <a:lnTo>
                    <a:pt x="108" y="278"/>
                  </a:lnTo>
                  <a:lnTo>
                    <a:pt x="94" y="282"/>
                  </a:lnTo>
                  <a:lnTo>
                    <a:pt x="82" y="286"/>
                  </a:lnTo>
                  <a:lnTo>
                    <a:pt x="70" y="294"/>
                  </a:lnTo>
                  <a:lnTo>
                    <a:pt x="56" y="302"/>
                  </a:lnTo>
                  <a:lnTo>
                    <a:pt x="28" y="326"/>
                  </a:lnTo>
                  <a:lnTo>
                    <a:pt x="0" y="356"/>
                  </a:lnTo>
                  <a:lnTo>
                    <a:pt x="0" y="356"/>
                  </a:lnTo>
                  <a:lnTo>
                    <a:pt x="6" y="344"/>
                  </a:lnTo>
                  <a:lnTo>
                    <a:pt x="14" y="332"/>
                  </a:lnTo>
                  <a:lnTo>
                    <a:pt x="24" y="316"/>
                  </a:lnTo>
                  <a:lnTo>
                    <a:pt x="40" y="298"/>
                  </a:lnTo>
                  <a:lnTo>
                    <a:pt x="58" y="282"/>
                  </a:lnTo>
                  <a:lnTo>
                    <a:pt x="78" y="266"/>
                  </a:lnTo>
                  <a:lnTo>
                    <a:pt x="90" y="258"/>
                  </a:lnTo>
                  <a:lnTo>
                    <a:pt x="104" y="252"/>
                  </a:lnTo>
                  <a:lnTo>
                    <a:pt x="104" y="252"/>
                  </a:lnTo>
                  <a:lnTo>
                    <a:pt x="130" y="244"/>
                  </a:lnTo>
                  <a:lnTo>
                    <a:pt x="156" y="240"/>
                  </a:lnTo>
                  <a:lnTo>
                    <a:pt x="182" y="238"/>
                  </a:lnTo>
                  <a:lnTo>
                    <a:pt x="206" y="240"/>
                  </a:lnTo>
                  <a:lnTo>
                    <a:pt x="232" y="244"/>
                  </a:lnTo>
                  <a:lnTo>
                    <a:pt x="256" y="252"/>
                  </a:lnTo>
                  <a:lnTo>
                    <a:pt x="308" y="266"/>
                  </a:lnTo>
                  <a:lnTo>
                    <a:pt x="308" y="266"/>
                  </a:lnTo>
                  <a:lnTo>
                    <a:pt x="332" y="272"/>
                  </a:lnTo>
                  <a:lnTo>
                    <a:pt x="356" y="274"/>
                  </a:lnTo>
                  <a:lnTo>
                    <a:pt x="380" y="274"/>
                  </a:lnTo>
                  <a:lnTo>
                    <a:pt x="402" y="268"/>
                  </a:lnTo>
                  <a:lnTo>
                    <a:pt x="424" y="262"/>
                  </a:lnTo>
                  <a:lnTo>
                    <a:pt x="442" y="252"/>
                  </a:lnTo>
                  <a:lnTo>
                    <a:pt x="460" y="240"/>
                  </a:lnTo>
                  <a:lnTo>
                    <a:pt x="476" y="228"/>
                  </a:lnTo>
                  <a:lnTo>
                    <a:pt x="476" y="228"/>
                  </a:lnTo>
                  <a:lnTo>
                    <a:pt x="490" y="214"/>
                  </a:lnTo>
                  <a:lnTo>
                    <a:pt x="504" y="198"/>
                  </a:lnTo>
                  <a:lnTo>
                    <a:pt x="516" y="182"/>
                  </a:lnTo>
                  <a:lnTo>
                    <a:pt x="526" y="164"/>
                  </a:lnTo>
                  <a:lnTo>
                    <a:pt x="532" y="144"/>
                  </a:lnTo>
                  <a:lnTo>
                    <a:pt x="536" y="124"/>
                  </a:lnTo>
                  <a:lnTo>
                    <a:pt x="536" y="104"/>
                  </a:lnTo>
                  <a:lnTo>
                    <a:pt x="532" y="84"/>
                  </a:lnTo>
                  <a:lnTo>
                    <a:pt x="532" y="84"/>
                  </a:lnTo>
                  <a:lnTo>
                    <a:pt x="528" y="74"/>
                  </a:lnTo>
                  <a:lnTo>
                    <a:pt x="522" y="68"/>
                  </a:lnTo>
                  <a:lnTo>
                    <a:pt x="518" y="60"/>
                  </a:lnTo>
                  <a:lnTo>
                    <a:pt x="512" y="56"/>
                  </a:lnTo>
                  <a:lnTo>
                    <a:pt x="500" y="48"/>
                  </a:lnTo>
                  <a:lnTo>
                    <a:pt x="488" y="46"/>
                  </a:lnTo>
                  <a:lnTo>
                    <a:pt x="476" y="46"/>
                  </a:lnTo>
                  <a:lnTo>
                    <a:pt x="466" y="48"/>
                  </a:lnTo>
                  <a:lnTo>
                    <a:pt x="454" y="52"/>
                  </a:lnTo>
                  <a:lnTo>
                    <a:pt x="454" y="52"/>
                  </a:lnTo>
                  <a:lnTo>
                    <a:pt x="440" y="52"/>
                  </a:lnTo>
                  <a:lnTo>
                    <a:pt x="414" y="52"/>
                  </a:lnTo>
                  <a:lnTo>
                    <a:pt x="400" y="54"/>
                  </a:lnTo>
                  <a:lnTo>
                    <a:pt x="386" y="56"/>
                  </a:lnTo>
                  <a:lnTo>
                    <a:pt x="372" y="60"/>
                  </a:lnTo>
                  <a:lnTo>
                    <a:pt x="358" y="64"/>
                  </a:lnTo>
                  <a:lnTo>
                    <a:pt x="358" y="64"/>
                  </a:lnTo>
                  <a:lnTo>
                    <a:pt x="350" y="72"/>
                  </a:lnTo>
                  <a:lnTo>
                    <a:pt x="342" y="78"/>
                  </a:lnTo>
                  <a:lnTo>
                    <a:pt x="334" y="88"/>
                  </a:lnTo>
                  <a:lnTo>
                    <a:pt x="326" y="100"/>
                  </a:lnTo>
                  <a:lnTo>
                    <a:pt x="322" y="112"/>
                  </a:lnTo>
                  <a:lnTo>
                    <a:pt x="320" y="118"/>
                  </a:lnTo>
                  <a:lnTo>
                    <a:pt x="320" y="126"/>
                  </a:lnTo>
                  <a:lnTo>
                    <a:pt x="322" y="134"/>
                  </a:lnTo>
                  <a:lnTo>
                    <a:pt x="324" y="140"/>
                  </a:lnTo>
                  <a:lnTo>
                    <a:pt x="324" y="140"/>
                  </a:lnTo>
                  <a:lnTo>
                    <a:pt x="332" y="154"/>
                  </a:lnTo>
                  <a:lnTo>
                    <a:pt x="340" y="162"/>
                  </a:lnTo>
                  <a:lnTo>
                    <a:pt x="350" y="168"/>
                  </a:lnTo>
                  <a:lnTo>
                    <a:pt x="358" y="170"/>
                  </a:lnTo>
                  <a:lnTo>
                    <a:pt x="368" y="170"/>
                  </a:lnTo>
                  <a:lnTo>
                    <a:pt x="378" y="168"/>
                  </a:lnTo>
                  <a:lnTo>
                    <a:pt x="398" y="160"/>
                  </a:lnTo>
                  <a:lnTo>
                    <a:pt x="398" y="160"/>
                  </a:lnTo>
                  <a:lnTo>
                    <a:pt x="418" y="150"/>
                  </a:lnTo>
                  <a:lnTo>
                    <a:pt x="428" y="144"/>
                  </a:lnTo>
                  <a:lnTo>
                    <a:pt x="436" y="136"/>
                  </a:lnTo>
                  <a:lnTo>
                    <a:pt x="442" y="128"/>
                  </a:lnTo>
                  <a:lnTo>
                    <a:pt x="446" y="118"/>
                  </a:lnTo>
                  <a:lnTo>
                    <a:pt x="450" y="108"/>
                  </a:lnTo>
                  <a:lnTo>
                    <a:pt x="450" y="98"/>
                  </a:lnTo>
                  <a:lnTo>
                    <a:pt x="45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13105">
                <a:defRPr/>
              </a:pPr>
              <a:endParaRPr lang="zh-CN" altLang="en-US" sz="2000">
                <a:solidFill>
                  <a:prstClr val="black"/>
                </a:solidFill>
                <a:latin typeface="Calibri" panose="020F0502020204030204"/>
                <a:ea typeface="宋体" panose="02010600030101010101" pitchFamily="2" charset="-122"/>
              </a:endParaRPr>
            </a:p>
          </p:txBody>
        </p:sp>
      </p:grpSp>
      <p:pic>
        <p:nvPicPr>
          <p:cNvPr id="40" name="华语群星 - 前进吧，中国共产党">
            <a:hlinkClick r:id="" action="ppaction://media"/>
          </p:cNvPr>
          <p:cNvPicPr>
            <a:picLocks noChangeAspect="1"/>
          </p:cNvPicPr>
          <p:nvPr>
            <a:audioFile r:link="rId17"/>
            <p:extLst>
              <p:ext uri="{DAA4B4D4-6D71-4841-9C94-3DE7FCFB9230}">
                <p14:media xmlns:p14="http://schemas.microsoft.com/office/powerpoint/2010/main" r:embed="rId18"/>
              </p:ext>
            </p:extLst>
          </p:nvPr>
        </p:nvPicPr>
        <p:blipFill>
          <a:blip r:embed="rId19"/>
          <a:stretch>
            <a:fillRect/>
          </a:stretch>
        </p:blipFill>
        <p:spPr>
          <a:xfrm>
            <a:off x="-1457956" y="68114"/>
            <a:ext cx="527050" cy="5270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0"/>
                                        </p:tgtEl>
                                      </p:cBhvr>
                                    </p:cmd>
                                  </p:childTnLst>
                                </p:cTn>
                              </p:par>
                              <p:par>
                                <p:cTn id="7" presetID="53" presetClass="entr" presetSubtype="16" fill="hold"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p:cTn id="9" dur="500" fill="hold"/>
                                        <p:tgtEl>
                                          <p:spTgt spid="7"/>
                                        </p:tgtEl>
                                        <p:attrNameLst>
                                          <p:attrName>ppt_w</p:attrName>
                                        </p:attrNameLst>
                                      </p:cBhvr>
                                      <p:tavLst>
                                        <p:tav tm="0">
                                          <p:val>
                                            <p:fltVal val="0"/>
                                          </p:val>
                                        </p:tav>
                                        <p:tav tm="100000">
                                          <p:val>
                                            <p:strVal val="#ppt_w"/>
                                          </p:val>
                                        </p:tav>
                                      </p:tavLst>
                                    </p:anim>
                                    <p:anim calcmode="lin" valueType="num">
                                      <p:cBhvr>
                                        <p:cTn id="10" dur="500" fill="hold"/>
                                        <p:tgtEl>
                                          <p:spTgt spid="7"/>
                                        </p:tgtEl>
                                        <p:attrNameLst>
                                          <p:attrName>ppt_h</p:attrName>
                                        </p:attrNameLst>
                                      </p:cBhvr>
                                      <p:tavLst>
                                        <p:tav tm="0">
                                          <p:val>
                                            <p:fltVal val="0"/>
                                          </p:val>
                                        </p:tav>
                                        <p:tav tm="100000">
                                          <p:val>
                                            <p:strVal val="#ppt_h"/>
                                          </p:val>
                                        </p:tav>
                                      </p:tavLst>
                                    </p:anim>
                                    <p:animEffect transition="in" filter="fade">
                                      <p:cBhvr>
                                        <p:cTn id="11" dur="500"/>
                                        <p:tgtEl>
                                          <p:spTgt spid="7"/>
                                        </p:tgtEl>
                                      </p:cBhvr>
                                    </p:animEffect>
                                  </p:childTnLst>
                                </p:cTn>
                              </p:par>
                            </p:childTnLst>
                          </p:cTn>
                        </p:par>
                        <p:par>
                          <p:cTn id="12" fill="hold">
                            <p:stCondLst>
                              <p:cond delay="0"/>
                            </p:stCondLst>
                            <p:childTnLst>
                              <p:par>
                                <p:cTn id="13" presetID="2" presetClass="entr" presetSubtype="2" decel="6600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additive="base">
                                        <p:cTn id="15" dur="800" fill="hold"/>
                                        <p:tgtEl>
                                          <p:spTgt spid="8"/>
                                        </p:tgtEl>
                                        <p:attrNameLst>
                                          <p:attrName>ppt_x</p:attrName>
                                        </p:attrNameLst>
                                      </p:cBhvr>
                                      <p:tavLst>
                                        <p:tav tm="0">
                                          <p:val>
                                            <p:strVal val="1+#ppt_w/2"/>
                                          </p:val>
                                        </p:tav>
                                        <p:tav tm="100000">
                                          <p:val>
                                            <p:strVal val="#ppt_x"/>
                                          </p:val>
                                        </p:tav>
                                      </p:tavLst>
                                    </p:anim>
                                    <p:anim calcmode="lin" valueType="num">
                                      <p:cBhvr additive="base">
                                        <p:cTn id="16" dur="8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279"/>
                            </p:stCondLst>
                            <p:childTnLst>
                              <p:par>
                                <p:cTn id="18" presetID="37" presetClass="entr" presetSubtype="0" fill="hold" nodeType="afterEffect">
                                  <p:stCondLst>
                                    <p:cond delay="0"/>
                                  </p:stCondLst>
                                  <p:iterate type="lt">
                                    <p:tmPct val="10000"/>
                                  </p:iterate>
                                  <p:childTnLst>
                                    <p:set>
                                      <p:cBhvr>
                                        <p:cTn id="19" dur="1" fill="hold">
                                          <p:stCondLst>
                                            <p:cond delay="0"/>
                                          </p:stCondLst>
                                        </p:cTn>
                                        <p:tgtEl>
                                          <p:spTgt spid="9">
                                            <p:txEl>
                                              <p:pRg st="0" end="0"/>
                                            </p:txEl>
                                          </p:spTgt>
                                        </p:tgtEl>
                                        <p:attrNameLst>
                                          <p:attrName>style.visibility</p:attrName>
                                        </p:attrNameLst>
                                      </p:cBhvr>
                                      <p:to>
                                        <p:strVal val="visible"/>
                                      </p:to>
                                    </p:set>
                                    <p:animEffect transition="in" filter="fade">
                                      <p:cBhvr>
                                        <p:cTn id="20" dur="1000"/>
                                        <p:tgtEl>
                                          <p:spTgt spid="9">
                                            <p:txEl>
                                              <p:pRg st="0" end="0"/>
                                            </p:txEl>
                                          </p:spTgt>
                                        </p:tgtEl>
                                      </p:cBhvr>
                                    </p:animEffect>
                                    <p:anim calcmode="lin" valueType="num">
                                      <p:cBhvr>
                                        <p:cTn id="21"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9">
                                            <p:txEl>
                                              <p:pRg st="0" end="0"/>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9">
                                            <p:txEl>
                                              <p:pRg st="0" end="0"/>
                                            </p:txEl>
                                          </p:spTgt>
                                        </p:tgtEl>
                                        <p:attrNameLst>
                                          <p:attrName>ppt_y</p:attrName>
                                        </p:attrNameLst>
                                      </p:cBhvr>
                                      <p:tavLst>
                                        <p:tav tm="0">
                                          <p:val>
                                            <p:strVal val="#ppt_y-.03"/>
                                          </p:val>
                                        </p:tav>
                                        <p:tav tm="100000">
                                          <p:val>
                                            <p:strVal val="#ppt_y"/>
                                          </p:val>
                                        </p:tav>
                                      </p:tavLst>
                                    </p:anim>
                                  </p:childTnLst>
                                </p:cTn>
                              </p:par>
                            </p:childTnLst>
                          </p:cTn>
                        </p:par>
                        <p:par>
                          <p:cTn id="24" fill="hold">
                            <p:stCondLst>
                              <p:cond delay="2980"/>
                            </p:stCondLst>
                            <p:childTnLst>
                              <p:par>
                                <p:cTn id="25" presetID="42"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1000"/>
                                        <p:tgtEl>
                                          <p:spTgt spid="34"/>
                                        </p:tgtEl>
                                      </p:cBhvr>
                                    </p:animEffect>
                                    <p:anim calcmode="lin" valueType="num">
                                      <p:cBhvr>
                                        <p:cTn id="28" dur="1000" fill="hold"/>
                                        <p:tgtEl>
                                          <p:spTgt spid="34"/>
                                        </p:tgtEl>
                                        <p:attrNameLst>
                                          <p:attrName>ppt_x</p:attrName>
                                        </p:attrNameLst>
                                      </p:cBhvr>
                                      <p:tavLst>
                                        <p:tav tm="0">
                                          <p:val>
                                            <p:strVal val="#ppt_x"/>
                                          </p:val>
                                        </p:tav>
                                        <p:tav tm="100000">
                                          <p:val>
                                            <p:strVal val="#ppt_x"/>
                                          </p:val>
                                        </p:tav>
                                      </p:tavLst>
                                    </p:anim>
                                    <p:anim calcmode="lin" valueType="num">
                                      <p:cBhvr>
                                        <p:cTn id="29" dur="10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2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1000"/>
                                        <p:tgtEl>
                                          <p:spTgt spid="35"/>
                                        </p:tgtEl>
                                      </p:cBhvr>
                                    </p:animEffect>
                                    <p:anim calcmode="lin" valueType="num">
                                      <p:cBhvr>
                                        <p:cTn id="33" dur="1000" fill="hold"/>
                                        <p:tgtEl>
                                          <p:spTgt spid="35"/>
                                        </p:tgtEl>
                                        <p:attrNameLst>
                                          <p:attrName>ppt_x</p:attrName>
                                        </p:attrNameLst>
                                      </p:cBhvr>
                                      <p:tavLst>
                                        <p:tav tm="0">
                                          <p:val>
                                            <p:strVal val="#ppt_x"/>
                                          </p:val>
                                        </p:tav>
                                        <p:tav tm="100000">
                                          <p:val>
                                            <p:strVal val="#ppt_x"/>
                                          </p:val>
                                        </p:tav>
                                      </p:tavLst>
                                    </p:anim>
                                    <p:anim calcmode="lin" valueType="num">
                                      <p:cBhvr>
                                        <p:cTn id="34" dur="1000" fill="hold"/>
                                        <p:tgtEl>
                                          <p:spTgt spid="35"/>
                                        </p:tgtEl>
                                        <p:attrNameLst>
                                          <p:attrName>ppt_y</p:attrName>
                                        </p:attrNameLst>
                                      </p:cBhvr>
                                      <p:tavLst>
                                        <p:tav tm="0">
                                          <p:val>
                                            <p:strVal val="#ppt_y+.1"/>
                                          </p:val>
                                        </p:tav>
                                        <p:tav tm="100000">
                                          <p:val>
                                            <p:strVal val="#ppt_y"/>
                                          </p:val>
                                        </p:tav>
                                      </p:tavLst>
                                    </p:anim>
                                  </p:childTnLst>
                                </p:cTn>
                              </p:par>
                            </p:childTnLst>
                          </p:cTn>
                        </p:par>
                        <p:par>
                          <p:cTn id="35" fill="hold">
                            <p:stCondLst>
                              <p:cond delay="3980"/>
                            </p:stCondLst>
                            <p:childTnLst>
                              <p:par>
                                <p:cTn id="36" presetID="1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p:tgtEl>
                                          <p:spTgt spid="37"/>
                                        </p:tgtEl>
                                        <p:attrNameLst>
                                          <p:attrName>ppt_x</p:attrName>
                                        </p:attrNameLst>
                                      </p:cBhvr>
                                      <p:tavLst>
                                        <p:tav tm="0">
                                          <p:val>
                                            <p:strVal val="#ppt_x-#ppt_w*1.125000"/>
                                          </p:val>
                                        </p:tav>
                                        <p:tav tm="100000">
                                          <p:val>
                                            <p:strVal val="#ppt_x"/>
                                          </p:val>
                                        </p:tav>
                                      </p:tavLst>
                                    </p:anim>
                                    <p:animEffect transition="in" filter="wipe(right)">
                                      <p:cBhvr>
                                        <p:cTn id="39" dur="500"/>
                                        <p:tgtEl>
                                          <p:spTgt spid="37"/>
                                        </p:tgtEl>
                                      </p:cBhvr>
                                    </p:animEffect>
                                  </p:childTnLst>
                                </p:cTn>
                              </p:par>
                            </p:childTnLst>
                          </p:cTn>
                        </p:par>
                        <p:par>
                          <p:cTn id="40" fill="hold">
                            <p:stCondLst>
                              <p:cond delay="4480"/>
                            </p:stCondLst>
                            <p:childTnLst>
                              <p:par>
                                <p:cTn id="41" presetID="42"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indefinite" fill="hold" display="0">
                  <p:stCondLst>
                    <p:cond delay="indefinite"/>
                  </p:stCondLst>
                  <p:endCondLst>
                    <p:cond evt="onStopAudio" delay="0">
                      <p:tgtEl>
                        <p:sldTgt/>
                      </p:tgtEl>
                    </p:cond>
                  </p:endCondLst>
                </p:cTn>
                <p:tgtEl>
                  <p:spTgt spid="40"/>
                </p:tgtEl>
              </p:cMediaNode>
            </p:audio>
          </p:childTnLst>
        </p:cTn>
      </p:par>
    </p:tnLst>
    <p:bldLst>
      <p:bldP spid="8" grpId="0"/>
      <p:bldP spid="34" grpId="0" animBg="1"/>
      <p:bldP spid="3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990032" y="380856"/>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党史的时间脉络</a:t>
            </a:r>
            <a:endParaRPr lang="zh-CN" altLang="en-US" b="1" dirty="0">
              <a:solidFill>
                <a:srgbClr val="FF0101"/>
              </a:solidFill>
            </a:endParaRPr>
          </a:p>
        </p:txBody>
      </p:sp>
      <p:sp>
        <p:nvSpPr>
          <p:cNvPr id="14" name="矩形 13"/>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33" name="矩形 42"/>
          <p:cNvSpPr>
            <a:spLocks noChangeArrowheads="1"/>
          </p:cNvSpPr>
          <p:nvPr/>
        </p:nvSpPr>
        <p:spPr bwMode="auto">
          <a:xfrm flipH="1">
            <a:off x="10751457" y="3991688"/>
            <a:ext cx="406400" cy="2263558"/>
          </a:xfrm>
          <a:prstGeom prst="rect">
            <a:avLst/>
          </a:prstGeom>
          <a:solidFill>
            <a:srgbClr val="FF0000"/>
          </a:solidFill>
          <a:ln w="9525">
            <a:noFill/>
            <a:miter lim="800000"/>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46"/>
          <p:cNvSpPr>
            <a:spLocks noChangeAspect="1" noChangeArrowheads="1"/>
          </p:cNvSpPr>
          <p:nvPr/>
        </p:nvSpPr>
        <p:spPr bwMode="auto">
          <a:xfrm>
            <a:off x="905499" y="3991688"/>
            <a:ext cx="3141780" cy="2265677"/>
          </a:xfrm>
          <a:prstGeom prst="rect">
            <a:avLst/>
          </a:prstGeom>
          <a:blipFill dpi="0" rotWithShape="1">
            <a:blip r:embed="rId1">
              <a:extLst>
                <a:ext uri="{28A0092B-C50C-407E-A947-70E740481C1C}">
                  <a14:useLocalDpi xmlns:a14="http://schemas.microsoft.com/office/drawing/2010/main" val="0"/>
                </a:ext>
              </a:extLst>
            </a:blip>
            <a:srcRect/>
            <a:stretch>
              <a:fillRect/>
            </a:stretch>
          </a:blipFill>
          <a:ln>
            <a:noFill/>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47"/>
          <p:cNvSpPr>
            <a:spLocks noChangeAspect="1" noChangeArrowheads="1"/>
          </p:cNvSpPr>
          <p:nvPr/>
        </p:nvSpPr>
        <p:spPr bwMode="auto">
          <a:xfrm>
            <a:off x="3130846" y="1766342"/>
            <a:ext cx="3139819" cy="209386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59"/>
          <p:cNvSpPr>
            <a:spLocks noChangeAspect="1" noChangeArrowheads="1"/>
          </p:cNvSpPr>
          <p:nvPr/>
        </p:nvSpPr>
        <p:spPr bwMode="auto">
          <a:xfrm>
            <a:off x="6400183" y="1766342"/>
            <a:ext cx="4757674" cy="20958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txBody>
          <a:bodyPr lIns="91440" tIns="45720" rIns="91440" bIns="4572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 name="组合 37"/>
          <p:cNvGrpSpPr/>
          <p:nvPr/>
        </p:nvGrpSpPr>
        <p:grpSpPr>
          <a:xfrm>
            <a:off x="4181944" y="3993806"/>
            <a:ext cx="6434847" cy="2295330"/>
            <a:chOff x="4906841" y="3911271"/>
            <a:chExt cx="4327062" cy="2125247"/>
          </a:xfrm>
          <a:solidFill>
            <a:srgbClr val="FF0000"/>
          </a:solidFill>
        </p:grpSpPr>
        <p:sp>
          <p:nvSpPr>
            <p:cNvPr id="39" name="矩形 37"/>
            <p:cNvSpPr>
              <a:spLocks noChangeArrowheads="1"/>
            </p:cNvSpPr>
            <p:nvPr/>
          </p:nvSpPr>
          <p:spPr bwMode="auto">
            <a:xfrm>
              <a:off x="4906841" y="3911271"/>
              <a:ext cx="4327062" cy="209582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矩形 40"/>
            <p:cNvSpPr/>
            <p:nvPr/>
          </p:nvSpPr>
          <p:spPr>
            <a:xfrm>
              <a:off x="5046975" y="3957872"/>
              <a:ext cx="4046793" cy="2078646"/>
            </a:xfrm>
            <a:prstGeom prst="rect">
              <a:avLst/>
            </a:prstGeom>
            <a:noFill/>
          </p:spPr>
          <p:txBody>
            <a:bodyPr wrap="square">
              <a:spAutoFit/>
            </a:bodyPr>
            <a:lstStyle/>
            <a:p>
              <a:pPr>
                <a:lnSpc>
                  <a:spcPct val="150000"/>
                </a:lnSpc>
                <a:spcBef>
                  <a:spcPts val="750"/>
                </a:spcBef>
                <a:buFont typeface="Arial" panose="020B0604020202020204" pitchFamily="34" charset="0"/>
                <a:buChar char="•"/>
              </a:pPr>
              <a:r>
                <a:rPr lang="zh-CN" altLang="en-US" sz="2400" b="1" dirty="0">
                  <a:solidFill>
                    <a:srgbClr val="FF0101"/>
                  </a:solidFill>
                  <a:latin typeface="微软雅黑" panose="020B0503020204020204" pitchFamily="34" charset="-122"/>
                  <a:ea typeface="微软雅黑" panose="020B0503020204020204" pitchFamily="34" charset="-122"/>
                  <a:cs typeface="宋体" panose="02010600030101010101" pitchFamily="2" charset="-122"/>
                </a:rPr>
                <a:t>中国特色社会主义道路是中国必由之路 </a:t>
              </a:r>
              <a:endParaRPr lang="en-US" altLang="zh-CN" sz="2400" b="1" dirty="0">
                <a:solidFill>
                  <a:srgbClr val="FF0101"/>
                </a:solidFill>
                <a:latin typeface="微软雅黑" panose="020B0503020204020204" pitchFamily="34" charset="-122"/>
                <a:ea typeface="微软雅黑" panose="020B0503020204020204" pitchFamily="34" charset="-122"/>
                <a:cs typeface="宋体" panose="02010600030101010101" pitchFamily="2" charset="-122"/>
              </a:endParaRPr>
            </a:p>
            <a:p>
              <a:pPr>
                <a:lnSpc>
                  <a:spcPct val="120000"/>
                </a:lnSpc>
                <a:spcBef>
                  <a:spcPts val="750"/>
                </a:spcBef>
                <a:buFont typeface="Arial" panose="020B0604020202020204" pitchFamily="34" charset="0"/>
                <a:buChar char="•"/>
              </a:pP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中国要发展、生活要小康，就要回答好什么是社会主义，怎样建设社会主义的问题。</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2015</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年，我国经济总量超过</a:t>
              </a:r>
              <a:r>
                <a:rPr lang="en-US" altLang="zh-CN"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52</a:t>
              </a:r>
              <a:r>
                <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万亿元人民币，跃居世界第二，人民生活实现了从贫困到温饱再到总体小康的跨越。这就告诉我们，中国共产党成功开创了中国特色社会主义的伟大道路，从理论和实践上解决和回答了这个重大课题。</a:t>
              </a:r>
              <a:endParaRPr lang="zh-CN" altLang="en-US" sz="146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2" name="组合 41"/>
          <p:cNvGrpSpPr/>
          <p:nvPr/>
        </p:nvGrpSpPr>
        <p:grpSpPr>
          <a:xfrm>
            <a:off x="905501" y="1766342"/>
            <a:ext cx="2095828" cy="2095829"/>
            <a:chOff x="1610032" y="1685925"/>
            <a:chExt cx="2095828" cy="2095829"/>
          </a:xfrm>
          <a:solidFill>
            <a:srgbClr val="FF0000"/>
          </a:solidFill>
        </p:grpSpPr>
        <p:sp>
          <p:nvSpPr>
            <p:cNvPr id="43" name="矩形 1"/>
            <p:cNvSpPr>
              <a:spLocks noChangeArrowheads="1"/>
            </p:cNvSpPr>
            <p:nvPr/>
          </p:nvSpPr>
          <p:spPr bwMode="auto">
            <a:xfrm>
              <a:off x="1610032" y="1685925"/>
              <a:ext cx="2095828" cy="20958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矩形 43"/>
            <p:cNvSpPr/>
            <p:nvPr/>
          </p:nvSpPr>
          <p:spPr>
            <a:xfrm>
              <a:off x="1640604" y="2225131"/>
              <a:ext cx="2065255" cy="390684"/>
            </a:xfrm>
            <a:prstGeom prst="rect">
              <a:avLst/>
            </a:prstGeom>
            <a:grpFill/>
          </p:spPr>
          <p:txBody>
            <a:bodyPr wrap="square">
              <a:spAutoFit/>
            </a:bodyPr>
            <a:lstStyle/>
            <a:p>
              <a:pPr>
                <a:lnSpc>
                  <a:spcPct val="150000"/>
                </a:lnSpc>
                <a:spcBef>
                  <a:spcPts val="750"/>
                </a:spcBef>
              </a:pPr>
              <a:endParaRPr lang="zh-CN" altLang="en-US" sz="1465"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sp>
        <p:nvSpPr>
          <p:cNvPr id="45" name="矩形 44"/>
          <p:cNvSpPr/>
          <p:nvPr/>
        </p:nvSpPr>
        <p:spPr>
          <a:xfrm>
            <a:off x="283512" y="2284925"/>
            <a:ext cx="3339805" cy="1056700"/>
          </a:xfrm>
          <a:prstGeom prst="rect">
            <a:avLst/>
          </a:prstGeom>
        </p:spPr>
        <p:txBody>
          <a:bodyPr wrap="square" lIns="91440" tIns="45720" rIns="91440" bIns="45720">
            <a:spAutoFit/>
          </a:bodyPr>
          <a:lstStyle/>
          <a:p>
            <a:pPr algn="ctr">
              <a:spcBef>
                <a:spcPts val="750"/>
              </a:spcBef>
            </a:pPr>
            <a:r>
              <a:rPr lang="en-US" altLang="zh-CN" sz="28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1978.12</a:t>
            </a:r>
            <a:endParaRPr lang="en-US" altLang="zh-CN" sz="28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a:p>
            <a:pPr algn="ctr">
              <a:spcBef>
                <a:spcPts val="750"/>
              </a:spcBef>
            </a:pPr>
            <a:r>
              <a:rPr lang="zh-CN" altLang="en-US" sz="28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至今</a:t>
            </a:r>
            <a:endParaRPr lang="zh-CN" altLang="en-US" sz="28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grpId="1" nodeType="withEffect">
                                  <p:stCondLst>
                                    <p:cond delay="0"/>
                                  </p:stCondLst>
                                  <p:childTnLst>
                                    <p:animMotion origin="layout" path="M -3.33333E-6 -7.40741E-7 L 0.14519 -0.00023 " pathEditMode="relative" rAng="0" ptsTypes="AA">
                                      <p:cBhvr>
                                        <p:cTn id="9" dur="1000" spd="-100000" fill="hold"/>
                                        <p:tgtEl>
                                          <p:spTgt spid="13"/>
                                        </p:tgtEl>
                                        <p:attrNameLst>
                                          <p:attrName>ppt_x</p:attrName>
                                          <p:attrName>ppt_y</p:attrName>
                                        </p:attrNameLst>
                                      </p:cBhvr>
                                      <p:rCtr x="7253" y="-23"/>
                                    </p:animMotion>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additive="base">
                                        <p:cTn id="13" dur="500" fill="hold"/>
                                        <p:tgtEl>
                                          <p:spTgt spid="45"/>
                                        </p:tgtEl>
                                        <p:attrNameLst>
                                          <p:attrName>ppt_x</p:attrName>
                                        </p:attrNameLst>
                                      </p:cBhvr>
                                      <p:tavLst>
                                        <p:tav tm="0">
                                          <p:val>
                                            <p:strVal val="0-#ppt_w/2"/>
                                          </p:val>
                                        </p:tav>
                                        <p:tav tm="100000">
                                          <p:val>
                                            <p:strVal val="#ppt_x"/>
                                          </p:val>
                                        </p:tav>
                                      </p:tavLst>
                                    </p:anim>
                                    <p:anim calcmode="lin" valueType="num">
                                      <p:cBhvr additive="base">
                                        <p:cTn id="14" dur="500" fill="hold"/>
                                        <p:tgtEl>
                                          <p:spTgt spid="45"/>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additive="base">
                                        <p:cTn id="21" dur="500" fill="hold"/>
                                        <p:tgtEl>
                                          <p:spTgt spid="35"/>
                                        </p:tgtEl>
                                        <p:attrNameLst>
                                          <p:attrName>ppt_x</p:attrName>
                                        </p:attrNameLst>
                                      </p:cBhvr>
                                      <p:tavLst>
                                        <p:tav tm="0">
                                          <p:val>
                                            <p:strVal val="#ppt_x"/>
                                          </p:val>
                                        </p:tav>
                                        <p:tav tm="100000">
                                          <p:val>
                                            <p:strVal val="#ppt_x"/>
                                          </p:val>
                                        </p:tav>
                                      </p:tavLst>
                                    </p:anim>
                                    <p:anim calcmode="lin" valueType="num">
                                      <p:cBhvr additive="base">
                                        <p:cTn id="22" dur="500" fill="hold"/>
                                        <p:tgtEl>
                                          <p:spTgt spid="35"/>
                                        </p:tgtEl>
                                        <p:attrNameLst>
                                          <p:attrName>ppt_y</p:attrName>
                                        </p:attrNameLst>
                                      </p:cBhvr>
                                      <p:tavLst>
                                        <p:tav tm="0">
                                          <p:val>
                                            <p:strVal val="0-#ppt_h/2"/>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1+#ppt_w/2"/>
                                          </p:val>
                                        </p:tav>
                                        <p:tav tm="100000">
                                          <p:val>
                                            <p:strVal val="#ppt_x"/>
                                          </p:val>
                                        </p:tav>
                                      </p:tavLst>
                                    </p:anim>
                                    <p:anim calcmode="lin" valueType="num">
                                      <p:cBhvr additive="base">
                                        <p:cTn id="30" dur="500" fill="hold"/>
                                        <p:tgtEl>
                                          <p:spTgt spid="3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500" fill="hold"/>
                                        <p:tgtEl>
                                          <p:spTgt spid="42"/>
                                        </p:tgtEl>
                                        <p:attrNameLst>
                                          <p:attrName>ppt_x</p:attrName>
                                        </p:attrNameLst>
                                      </p:cBhvr>
                                      <p:tavLst>
                                        <p:tav tm="0">
                                          <p:val>
                                            <p:strVal val="0-#ppt_w/2"/>
                                          </p:val>
                                        </p:tav>
                                        <p:tav tm="100000">
                                          <p:val>
                                            <p:strVal val="#ppt_x"/>
                                          </p:val>
                                        </p:tav>
                                      </p:tavLst>
                                    </p:anim>
                                    <p:anim calcmode="lin" valueType="num">
                                      <p:cBhvr additive="base">
                                        <p:cTn id="34" dur="500" fill="hold"/>
                                        <p:tgtEl>
                                          <p:spTgt spid="42"/>
                                        </p:tgtEl>
                                        <p:attrNameLst>
                                          <p:attrName>ppt_y</p:attrName>
                                        </p:attrNameLst>
                                      </p:cBhvr>
                                      <p:tavLst>
                                        <p:tav tm="0">
                                          <p:val>
                                            <p:strVal val="#ppt_y"/>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par>
                          <p:cTn id="39" fill="hold">
                            <p:stCondLst>
                              <p:cond delay="10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p:bldP spid="13" grpId="1"/>
      <p:bldP spid="33" grpId="0" bldLvl="0" animBg="1"/>
      <p:bldP spid="34" grpId="0" bldLvl="0" animBg="1"/>
      <p:bldP spid="35" grpId="0" bldLvl="0" animBg="1"/>
      <p:bldP spid="37" grpId="0" bldLvl="0" animBg="1"/>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48257" y="-1817212"/>
            <a:ext cx="2031325" cy="646331"/>
          </a:xfrm>
          <a:prstGeom prst="rect">
            <a:avLst/>
          </a:prstGeom>
        </p:spPr>
        <p:txBody>
          <a:bodyPr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第一部分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40559"/>
            <a:ext cx="1842738" cy="498461"/>
          </a:xfrm>
          <a:prstGeom prst="rect">
            <a:avLst/>
          </a:prstGeom>
        </p:spPr>
      </p:pic>
      <p:grpSp>
        <p:nvGrpSpPr>
          <p:cNvPr id="16" name="组合 15"/>
          <p:cNvGrpSpPr/>
          <p:nvPr/>
        </p:nvGrpSpPr>
        <p:grpSpPr>
          <a:xfrm>
            <a:off x="4188756" y="1711863"/>
            <a:ext cx="3826865" cy="781920"/>
            <a:chOff x="4188756" y="1772286"/>
            <a:chExt cx="3826865" cy="781920"/>
          </a:xfrm>
        </p:grpSpPr>
        <p:sp>
          <p:nvSpPr>
            <p:cNvPr id="17" name="矩形: 圆角 12"/>
            <p:cNvSpPr/>
            <p:nvPr/>
          </p:nvSpPr>
          <p:spPr>
            <a:xfrm>
              <a:off x="4188756" y="1772286"/>
              <a:ext cx="3826865" cy="781920"/>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粗黑简体" panose="02000000000000000000" pitchFamily="2" charset="-122"/>
                <a:ea typeface="方正兰亭粗黑简体" panose="02000000000000000000" pitchFamily="2" charset="-122"/>
              </a:endParaRPr>
            </a:p>
          </p:txBody>
        </p:sp>
        <p:sp>
          <p:nvSpPr>
            <p:cNvPr id="18" name="文本框 17"/>
            <p:cNvSpPr txBox="1"/>
            <p:nvPr/>
          </p:nvSpPr>
          <p:spPr>
            <a:xfrm>
              <a:off x="5086524" y="1840081"/>
              <a:ext cx="2031326" cy="646331"/>
            </a:xfrm>
            <a:prstGeom prst="rect">
              <a:avLst/>
            </a:prstGeom>
            <a:noFill/>
          </p:spPr>
          <p:txBody>
            <a:bodyPr wrap="none" rtlCol="0">
              <a:spAutoFit/>
            </a:bodyPr>
            <a:lstStyle/>
            <a:p>
              <a:pPr algn="ctr"/>
              <a:r>
                <a:rPr lang="zh-CN" altLang="en-US" sz="3600" b="1" dirty="0">
                  <a:solidFill>
                    <a:schemeClr val="bg1"/>
                  </a:solidFill>
                  <a:latin typeface="+mn-ea"/>
                </a:rPr>
                <a:t>第二部分</a:t>
              </a:r>
              <a:endParaRPr lang="zh-CN" altLang="en-US" sz="3600" b="1" dirty="0">
                <a:solidFill>
                  <a:schemeClr val="bg1"/>
                </a:solidFill>
                <a:latin typeface="+mn-ea"/>
              </a:endParaRPr>
            </a:p>
          </p:txBody>
        </p:sp>
      </p:grpSp>
      <p:sp>
        <p:nvSpPr>
          <p:cNvPr id="20" name="文本框 19"/>
          <p:cNvSpPr txBox="1"/>
          <p:nvPr/>
        </p:nvSpPr>
        <p:spPr>
          <a:xfrm>
            <a:off x="1834256" y="2828835"/>
            <a:ext cx="8523487" cy="1200329"/>
          </a:xfrm>
          <a:prstGeom prst="rect">
            <a:avLst/>
          </a:prstGeom>
          <a:noFill/>
        </p:spPr>
        <p:txBody>
          <a:bodyPr wrap="none" rtlCol="0">
            <a:spAutoFit/>
          </a:bodyPr>
          <a:lstStyle/>
          <a:p>
            <a:pPr algn="ctr"/>
            <a:r>
              <a:rPr lang="zh-CN" altLang="en-US" sz="7200" b="1" dirty="0">
                <a:blipFill>
                  <a:blip r:embed="rId4"/>
                  <a:stretch>
                    <a:fillRect/>
                  </a:stretch>
                </a:blipFill>
                <a:latin typeface="百度综艺简体" panose="02010601030101010101" pitchFamily="2" charset="-122"/>
                <a:ea typeface="百度综艺简体" panose="02010601030101010101" pitchFamily="2" charset="-122"/>
              </a:rPr>
              <a:t>九十七年艰辛与辉煌</a:t>
            </a:r>
            <a:endParaRPr lang="zh-CN" altLang="en-US" sz="7200" b="1" dirty="0">
              <a:blipFill>
                <a:blip r:embed="rId4"/>
                <a:stretch>
                  <a:fillRect/>
                </a:stretch>
              </a:blipFill>
              <a:latin typeface="百度综艺简体" panose="02010601030101010101" pitchFamily="2" charset="-122"/>
              <a:ea typeface="百度综艺简体" panose="0201060103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22" name="图片 21"/>
          <p:cNvPicPr>
            <a:picLocks noChangeAspect="1"/>
          </p:cNvPicPr>
          <p:nvPr/>
        </p:nvPicPr>
        <p:blipFill rotWithShape="1">
          <a:blip r:embed="rId7">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75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106694" y="351080"/>
            <a:ext cx="395653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新民主主义革命时期</a:t>
            </a:r>
            <a:endParaRPr lang="zh-CN" altLang="en-US" b="1" dirty="0">
              <a:solidFill>
                <a:srgbClr val="FF0101"/>
              </a:solidFill>
            </a:endParaRPr>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28530" y="1564417"/>
            <a:ext cx="6840976" cy="3476718"/>
          </a:xfrm>
          <a:prstGeom prst="rect">
            <a:avLst/>
          </a:prstGeom>
        </p:spPr>
      </p:pic>
      <p:sp>
        <p:nvSpPr>
          <p:cNvPr id="24" name="矩形 23"/>
          <p:cNvSpPr/>
          <p:nvPr/>
        </p:nvSpPr>
        <p:spPr>
          <a:xfrm>
            <a:off x="2428530" y="1564415"/>
            <a:ext cx="6840976" cy="3476718"/>
          </a:xfrm>
          <a:prstGeom prst="rect">
            <a:avLst/>
          </a:prstGeom>
          <a:solidFill>
            <a:srgbClr val="FFFFFF">
              <a:alpha val="4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3174261" y="5173512"/>
            <a:ext cx="7179975" cy="83099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800" dirty="0">
                <a:solidFill>
                  <a:srgbClr val="EA0000"/>
                </a:solidFill>
                <a:latin typeface="+mn-ea"/>
                <a:ea typeface="+mn-ea"/>
              </a:rPr>
              <a:t>新民主主义革命时期</a:t>
            </a:r>
            <a:endParaRPr lang="zh-CN" altLang="en-US" sz="4800" dirty="0">
              <a:solidFill>
                <a:srgbClr val="EA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2.91667E-6 4.44444E-6 L 0.14518 -0.00024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097933" y="405332"/>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9" name="Picture 8" descr="http://pic.baike.soso.com/p/20121122/20121122092101-1199411992.jpg"/>
          <p:cNvPicPr>
            <a:picLocks noChangeAspect="1" noChangeArrowheads="1"/>
          </p:cNvPicPr>
          <p:nvPr/>
        </p:nvPicPr>
        <p:blipFill>
          <a:blip r:embed="rId1">
            <a:extLst>
              <a:ext uri="{BEBA8EAE-BF5A-486C-A8C5-ECC9F3942E4B}">
                <a14:imgProps xmlns:a14="http://schemas.microsoft.com/office/drawing/2010/main">
                  <a14:imgLayer r:embed="rId2">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l="3763" r="3763"/>
          <a:stretch>
            <a:fillRect/>
          </a:stretch>
        </p:blipFill>
        <p:spPr bwMode="auto">
          <a:xfrm>
            <a:off x="5177827" y="2399149"/>
            <a:ext cx="1824000" cy="1824000"/>
          </a:xfrm>
          <a:prstGeom prst="rect">
            <a:avLst/>
          </a:prstGeom>
          <a:extLst>
            <a:ext uri="{909E8E84-426E-40DD-AFC4-6F175D3DCCD1}">
              <a14:hiddenFill xmlns:a14="http://schemas.microsoft.com/office/drawing/2010/main">
                <a:solidFill>
                  <a:srgbClr val="FFFFFF"/>
                </a:solidFill>
              </a14:hiddenFill>
            </a:ext>
          </a:extLst>
        </p:spPr>
      </p:pic>
      <p:pic>
        <p:nvPicPr>
          <p:cNvPr id="16" name="Picture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19221" y="2399149"/>
            <a:ext cx="1831628" cy="1824000"/>
          </a:xfrm>
          <a:prstGeom prst="rect">
            <a:avLst/>
          </a:prstGeom>
          <a:extLst>
            <a:ext uri="{909E8E84-426E-40DD-AFC4-6F175D3DCCD1}">
              <a14:hiddenFill xmlns:a14="http://schemas.microsoft.com/office/drawing/2010/main">
                <a:solidFill>
                  <a:srgbClr val="FFFFFF"/>
                </a:solidFill>
              </a14:hiddenFill>
            </a:ext>
          </a:extLst>
        </p:spPr>
      </p:pic>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13012" y="2399149"/>
            <a:ext cx="1790966" cy="1824000"/>
          </a:xfrm>
          <a:prstGeom prst="rect">
            <a:avLst/>
          </a:prstGeom>
          <a:extLst>
            <a:ext uri="{909E8E84-426E-40DD-AFC4-6F175D3DCCD1}">
              <a14:hiddenFill xmlns:a14="http://schemas.microsoft.com/office/drawing/2010/main">
                <a:solidFill>
                  <a:srgbClr val="FFFFFF"/>
                </a:solidFill>
              </a14:hiddenFill>
            </a:ext>
          </a:extLst>
        </p:spPr>
      </p:pic>
      <p:pic>
        <p:nvPicPr>
          <p:cNvPr id="18" name="Picture 4" descr="http://www.lzbs.com.cn/whsh/rwls/site2/20141119/B111416333703185_change_p40_b.jpg"/>
          <p:cNvPicPr>
            <a:picLocks noChangeAspect="1" noChangeArrowheads="1"/>
          </p:cNvPicPr>
          <p:nvPr/>
        </p:nvPicPr>
        <p:blipFill>
          <a:blip r:embed="rId5" cstate="print">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t="10561" b="10561"/>
          <a:stretch>
            <a:fillRect/>
          </a:stretch>
        </p:blipFill>
        <p:spPr bwMode="auto">
          <a:xfrm>
            <a:off x="9260613" y="2416112"/>
            <a:ext cx="1824000" cy="1824000"/>
          </a:xfrm>
          <a:prstGeom prst="rect">
            <a:avLst/>
          </a:prstGeom>
          <a:extLst>
            <a:ext uri="{909E8E84-426E-40DD-AFC4-6F175D3DCCD1}">
              <a14:hiddenFill xmlns:a14="http://schemas.microsoft.com/office/drawing/2010/main">
                <a:solidFill>
                  <a:srgbClr val="FFFFFF"/>
                </a:solidFill>
              </a14:hiddenFill>
            </a:ext>
          </a:extLst>
        </p:spPr>
      </p:pic>
      <p:pic>
        <p:nvPicPr>
          <p:cNvPr id="19" name="Picture 6" descr="http://history.people.com.cn/mediafile/201101/10/F201101100918287366300010.jpg"/>
          <p:cNvPicPr>
            <a:picLocks noChangeAspect="1" noChangeArrowheads="1"/>
          </p:cNvPicPr>
          <p:nvPr/>
        </p:nvPicPr>
        <p:blipFill>
          <a:blip r:embed="rId7">
            <a:extLst>
              <a:ext uri="{BEBA8EAE-BF5A-486C-A8C5-ECC9F3942E4B}">
                <a14:imgProps xmlns:a14="http://schemas.microsoft.com/office/drawing/2010/main">
                  <a14:imgLayer r:embed="rId8">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t="7338" b="7338"/>
          <a:stretch>
            <a:fillRect/>
          </a:stretch>
        </p:blipFill>
        <p:spPr bwMode="auto">
          <a:xfrm>
            <a:off x="3208876" y="2399149"/>
            <a:ext cx="1824000" cy="1824000"/>
          </a:xfrm>
          <a:prstGeom prst="rect">
            <a:avLst/>
          </a:prstGeom>
          <a:extLst>
            <a:ext uri="{909E8E84-426E-40DD-AFC4-6F175D3DCCD1}">
              <a14:hiddenFill xmlns:a14="http://schemas.microsoft.com/office/drawing/2010/main">
                <a:solidFill>
                  <a:srgbClr val="FFFFFF"/>
                </a:solidFill>
              </a14:hiddenFill>
            </a:ext>
          </a:extLst>
        </p:spPr>
      </p:pic>
      <p:sp>
        <p:nvSpPr>
          <p:cNvPr id="20" name="矩形 19"/>
          <p:cNvSpPr/>
          <p:nvPr/>
        </p:nvSpPr>
        <p:spPr>
          <a:xfrm>
            <a:off x="1220640" y="3839309"/>
            <a:ext cx="1824000" cy="383840"/>
          </a:xfrm>
          <a:prstGeom prst="rect">
            <a:avLst/>
          </a:prstGeom>
          <a:solidFill>
            <a:srgbClr val="5F0F0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FFF8E6"/>
                </a:solidFill>
                <a:latin typeface="微软雅黑" panose="020B0503020204020204" pitchFamily="34" charset="-122"/>
                <a:ea typeface="微软雅黑" panose="020B0503020204020204" pitchFamily="34" charset="-122"/>
              </a:rPr>
              <a:t>陈独秀</a:t>
            </a:r>
            <a:endParaRPr lang="zh-CN" altLang="en-US" sz="1865" b="1" dirty="0">
              <a:solidFill>
                <a:srgbClr val="FFF8E6"/>
              </a:solidFill>
              <a:latin typeface="微软雅黑" panose="020B0503020204020204" pitchFamily="34" charset="-122"/>
              <a:ea typeface="微软雅黑" panose="020B0503020204020204" pitchFamily="34" charset="-122"/>
            </a:endParaRPr>
          </a:p>
        </p:txBody>
      </p:sp>
      <p:sp>
        <p:nvSpPr>
          <p:cNvPr id="21" name="矩形 20"/>
          <p:cNvSpPr/>
          <p:nvPr/>
        </p:nvSpPr>
        <p:spPr>
          <a:xfrm>
            <a:off x="9268242" y="3856272"/>
            <a:ext cx="1816371" cy="383840"/>
          </a:xfrm>
          <a:prstGeom prst="rect">
            <a:avLst/>
          </a:prstGeom>
          <a:solidFill>
            <a:srgbClr val="5F0F0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a:solidFill>
                  <a:srgbClr val="FFF8E6"/>
                </a:solidFill>
                <a:latin typeface="微软雅黑" panose="020B0503020204020204" pitchFamily="34" charset="-122"/>
                <a:ea typeface="微软雅黑" panose="020B0503020204020204" pitchFamily="34" charset="-122"/>
              </a:rPr>
              <a:t>蔡元培</a:t>
            </a:r>
            <a:endParaRPr lang="zh-CN" altLang="en-US" sz="1865" b="1" dirty="0">
              <a:solidFill>
                <a:srgbClr val="FFF8E6"/>
              </a:solidFill>
              <a:latin typeface="微软雅黑" panose="020B0503020204020204" pitchFamily="34" charset="-122"/>
              <a:ea typeface="微软雅黑" panose="020B0503020204020204" pitchFamily="34" charset="-122"/>
            </a:endParaRPr>
          </a:p>
        </p:txBody>
      </p:sp>
      <p:sp>
        <p:nvSpPr>
          <p:cNvPr id="22" name="矩形 21"/>
          <p:cNvSpPr/>
          <p:nvPr/>
        </p:nvSpPr>
        <p:spPr>
          <a:xfrm>
            <a:off x="3208876" y="3839309"/>
            <a:ext cx="1816371" cy="383840"/>
          </a:xfrm>
          <a:prstGeom prst="rect">
            <a:avLst/>
          </a:prstGeom>
          <a:solidFill>
            <a:srgbClr val="5F0F0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a:solidFill>
                  <a:srgbClr val="FFF8E6"/>
                </a:solidFill>
                <a:latin typeface="微软雅黑" panose="020B0503020204020204" pitchFamily="34" charset="-122"/>
                <a:ea typeface="微软雅黑" panose="020B0503020204020204" pitchFamily="34" charset="-122"/>
              </a:rPr>
              <a:t>胡适</a:t>
            </a:r>
            <a:endParaRPr lang="zh-CN" altLang="en-US" sz="1865" b="1" dirty="0">
              <a:solidFill>
                <a:srgbClr val="FFF8E6"/>
              </a:solidFill>
              <a:latin typeface="微软雅黑" panose="020B0503020204020204" pitchFamily="34" charset="-122"/>
              <a:ea typeface="微软雅黑" panose="020B0503020204020204" pitchFamily="34" charset="-122"/>
            </a:endParaRPr>
          </a:p>
        </p:txBody>
      </p:sp>
      <p:sp>
        <p:nvSpPr>
          <p:cNvPr id="23" name="矩形 22"/>
          <p:cNvSpPr/>
          <p:nvPr/>
        </p:nvSpPr>
        <p:spPr>
          <a:xfrm>
            <a:off x="5170198" y="3839309"/>
            <a:ext cx="1831629" cy="383840"/>
          </a:xfrm>
          <a:prstGeom prst="rect">
            <a:avLst/>
          </a:prstGeom>
          <a:solidFill>
            <a:srgbClr val="5F0F0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a:solidFill>
                  <a:srgbClr val="FFF8E6"/>
                </a:solidFill>
                <a:latin typeface="微软雅黑" panose="020B0503020204020204" pitchFamily="34" charset="-122"/>
                <a:ea typeface="微软雅黑" panose="020B0503020204020204" pitchFamily="34" charset="-122"/>
              </a:rPr>
              <a:t>鲁迅</a:t>
            </a:r>
            <a:endParaRPr lang="zh-CN" altLang="en-US" sz="1865" b="1" dirty="0">
              <a:solidFill>
                <a:srgbClr val="FFF8E6"/>
              </a:solidFill>
              <a:latin typeface="微软雅黑" panose="020B0503020204020204" pitchFamily="34" charset="-122"/>
              <a:ea typeface="微软雅黑" panose="020B0503020204020204" pitchFamily="34" charset="-122"/>
            </a:endParaRPr>
          </a:p>
        </p:txBody>
      </p:sp>
      <p:sp>
        <p:nvSpPr>
          <p:cNvPr id="24" name="矩形 23"/>
          <p:cNvSpPr/>
          <p:nvPr/>
        </p:nvSpPr>
        <p:spPr>
          <a:xfrm>
            <a:off x="7219220" y="3839309"/>
            <a:ext cx="1824000" cy="383840"/>
          </a:xfrm>
          <a:prstGeom prst="rect">
            <a:avLst/>
          </a:prstGeom>
          <a:solidFill>
            <a:srgbClr val="5F0F05">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rgbClr val="FFF8E6"/>
                </a:solidFill>
                <a:latin typeface="微软雅黑" panose="020B0503020204020204" pitchFamily="34" charset="-122"/>
                <a:ea typeface="微软雅黑" panose="020B0503020204020204" pitchFamily="34" charset="-122"/>
              </a:rPr>
              <a:t>李大钊</a:t>
            </a:r>
            <a:endParaRPr lang="zh-CN" altLang="en-US" sz="1865" b="1" dirty="0">
              <a:solidFill>
                <a:srgbClr val="FFF8E6"/>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1217958" y="4593996"/>
            <a:ext cx="9866655" cy="1840119"/>
          </a:xfrm>
          <a:prstGeom prst="rect">
            <a:avLst/>
          </a:prstGeom>
          <a:noFill/>
        </p:spPr>
        <p:txBody>
          <a:bodyPr wrap="square" rtlCol="0">
            <a:spAutoFit/>
          </a:bodyPr>
          <a:lstStyle/>
          <a:p>
            <a:pPr algn="just">
              <a:lnSpc>
                <a:spcPct val="12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      中国共产党的诞生，不是偶然的，它是中国近代社会发展的必然结果，是马克思主义同中国工人运动相结合的产物。中国共产党是在俄国十月革命和我国五四运动的影响下，在列宁主义的共产国际帮助下诞生的，它从诞生时起，就是一个以马克思主义理论为指导，以实现共产主义社会制度为最终奋斗目标，以民主集中制为组织原则，统一的，新型的无产阶级革命政党。中国共产党一诞生，就运用马克思列宁主义基本原理，制定党的民主革命纲领和革命统一战线策略，发动和领导工人进行罢工斗争，为推动人民革命运动新的高潮作了充分的准备。</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097933" y="1524481"/>
            <a:ext cx="2749471"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新文化运动</a:t>
            </a:r>
            <a:endParaRPr lang="zh-CN" altLang="en-US" dirty="0"/>
          </a:p>
        </p:txBody>
      </p:sp>
      <p:sp>
        <p:nvSpPr>
          <p:cNvPr id="28" name="文本框 27"/>
          <p:cNvSpPr txBox="1"/>
          <p:nvPr/>
        </p:nvSpPr>
        <p:spPr>
          <a:xfrm>
            <a:off x="4043836" y="1588636"/>
            <a:ext cx="6350768" cy="584775"/>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打破了封建思想的桎梏，在中国社会中掀起了思想的启蒙运动，为马克思主义的传播奠定了基础 。</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decel="100000" fill="hold" grpId="1" nodeType="withEffect">
                                  <p:stCondLst>
                                    <p:cond delay="0"/>
                                  </p:stCondLst>
                                  <p:childTnLst>
                                    <p:animMotion origin="layout" path="M -3.95833E-6 -1.48148E-6 L 0.14519 -0.00023 " pathEditMode="relative" rAng="0" ptsTypes="AA">
                                      <p:cBhvr>
                                        <p:cTn id="9" dur="1000" spd="-100000" fill="hold"/>
                                        <p:tgtEl>
                                          <p:spTgt spid="27"/>
                                        </p:tgtEl>
                                        <p:attrNameLst>
                                          <p:attrName>ppt_x</p:attrName>
                                          <p:attrName>ppt_y</p:attrName>
                                        </p:attrNameLst>
                                      </p:cBhvr>
                                      <p:rCtr x="7253" y="-23"/>
                                    </p:animMotion>
                                  </p:childTnLst>
                                </p:cTn>
                              </p:par>
                              <p:par>
                                <p:cTn id="10" presetID="10" presetClass="entr" presetSubtype="0" fill="hold" grpId="0" nodeType="withEffect">
                                  <p:stCondLst>
                                    <p:cond delay="50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42" presetClass="path" presetSubtype="0" decel="100000" fill="hold" grpId="1" nodeType="withEffect">
                                  <p:stCondLst>
                                    <p:cond delay="500"/>
                                  </p:stCondLst>
                                  <p:childTnLst>
                                    <p:animMotion origin="layout" path="M 3.33333E-6 3.33333E-6 L 0.14518 -0.00023 " pathEditMode="relative" rAng="0" ptsTypes="AA">
                                      <p:cBhvr>
                                        <p:cTn id="14" dur="1000" spd="-100000" fill="hold"/>
                                        <p:tgtEl>
                                          <p:spTgt spid="26"/>
                                        </p:tgtEl>
                                        <p:attrNameLst>
                                          <p:attrName>ppt_x</p:attrName>
                                          <p:attrName>ppt_y</p:attrName>
                                        </p:attrNameLst>
                                      </p:cBhvr>
                                      <p:rCtr x="7253" y="-23"/>
                                    </p:animMotion>
                                  </p:childTnLst>
                                </p:cTn>
                              </p:par>
                              <p:par>
                                <p:cTn id="15" presetID="22" presetClass="entr" presetSubtype="1"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wipe(up)">
                                      <p:cBhvr>
                                        <p:cTn id="17" dur="1250"/>
                                        <p:tgtEl>
                                          <p:spTgt spid="28"/>
                                        </p:tgtEl>
                                      </p:cBhvr>
                                    </p:animEffect>
                                  </p:childTnLst>
                                </p:cTn>
                              </p:par>
                              <p:par>
                                <p:cTn id="18" presetID="42" presetClass="entr" presetSubtype="0" fill="hold" nodeType="withEffect">
                                  <p:stCondLst>
                                    <p:cond delay="100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750"/>
                                        <p:tgtEl>
                                          <p:spTgt spid="17"/>
                                        </p:tgtEl>
                                      </p:cBhvr>
                                    </p:animEffect>
                                    <p:anim calcmode="lin" valueType="num">
                                      <p:cBhvr>
                                        <p:cTn id="21" dur="750" fill="hold"/>
                                        <p:tgtEl>
                                          <p:spTgt spid="17"/>
                                        </p:tgtEl>
                                        <p:attrNameLst>
                                          <p:attrName>ppt_x</p:attrName>
                                        </p:attrNameLst>
                                      </p:cBhvr>
                                      <p:tavLst>
                                        <p:tav tm="0">
                                          <p:val>
                                            <p:strVal val="#ppt_x"/>
                                          </p:val>
                                        </p:tav>
                                        <p:tav tm="100000">
                                          <p:val>
                                            <p:strVal val="#ppt_x"/>
                                          </p:val>
                                        </p:tav>
                                      </p:tavLst>
                                    </p:anim>
                                    <p:anim calcmode="lin" valueType="num">
                                      <p:cBhvr>
                                        <p:cTn id="22" dur="750" fill="hold"/>
                                        <p:tgtEl>
                                          <p:spTgt spid="1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0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750"/>
                                        <p:tgtEl>
                                          <p:spTgt spid="18"/>
                                        </p:tgtEl>
                                      </p:cBhvr>
                                    </p:animEffect>
                                    <p:anim calcmode="lin" valueType="num">
                                      <p:cBhvr>
                                        <p:cTn id="26" dur="750" fill="hold"/>
                                        <p:tgtEl>
                                          <p:spTgt spid="18"/>
                                        </p:tgtEl>
                                        <p:attrNameLst>
                                          <p:attrName>ppt_x</p:attrName>
                                        </p:attrNameLst>
                                      </p:cBhvr>
                                      <p:tavLst>
                                        <p:tav tm="0">
                                          <p:val>
                                            <p:strVal val="#ppt_x"/>
                                          </p:val>
                                        </p:tav>
                                        <p:tav tm="100000">
                                          <p:val>
                                            <p:strVal val="#ppt_x"/>
                                          </p:val>
                                        </p:tav>
                                      </p:tavLst>
                                    </p:anim>
                                    <p:anim calcmode="lin" valueType="num">
                                      <p:cBhvr>
                                        <p:cTn id="27" dur="750" fill="hold"/>
                                        <p:tgtEl>
                                          <p:spTgt spid="1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100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750"/>
                                        <p:tgtEl>
                                          <p:spTgt spid="19"/>
                                        </p:tgtEl>
                                      </p:cBhvr>
                                    </p:animEffect>
                                    <p:anim calcmode="lin" valueType="num">
                                      <p:cBhvr>
                                        <p:cTn id="31" dur="750" fill="hold"/>
                                        <p:tgtEl>
                                          <p:spTgt spid="19"/>
                                        </p:tgtEl>
                                        <p:attrNameLst>
                                          <p:attrName>ppt_x</p:attrName>
                                        </p:attrNameLst>
                                      </p:cBhvr>
                                      <p:tavLst>
                                        <p:tav tm="0">
                                          <p:val>
                                            <p:strVal val="#ppt_x"/>
                                          </p:val>
                                        </p:tav>
                                        <p:tav tm="100000">
                                          <p:val>
                                            <p:strVal val="#ppt_x"/>
                                          </p:val>
                                        </p:tav>
                                      </p:tavLst>
                                    </p:anim>
                                    <p:anim calcmode="lin" valueType="num">
                                      <p:cBhvr>
                                        <p:cTn id="32" dur="75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100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750"/>
                                        <p:tgtEl>
                                          <p:spTgt spid="16"/>
                                        </p:tgtEl>
                                      </p:cBhvr>
                                    </p:animEffect>
                                    <p:anim calcmode="lin" valueType="num">
                                      <p:cBhvr>
                                        <p:cTn id="36" dur="750" fill="hold"/>
                                        <p:tgtEl>
                                          <p:spTgt spid="16"/>
                                        </p:tgtEl>
                                        <p:attrNameLst>
                                          <p:attrName>ppt_x</p:attrName>
                                        </p:attrNameLst>
                                      </p:cBhvr>
                                      <p:tavLst>
                                        <p:tav tm="0">
                                          <p:val>
                                            <p:strVal val="#ppt_x"/>
                                          </p:val>
                                        </p:tav>
                                        <p:tav tm="100000">
                                          <p:val>
                                            <p:strVal val="#ppt_x"/>
                                          </p:val>
                                        </p:tav>
                                      </p:tavLst>
                                    </p:anim>
                                    <p:anim calcmode="lin" valueType="num">
                                      <p:cBhvr>
                                        <p:cTn id="37" dur="750" fill="hold"/>
                                        <p:tgtEl>
                                          <p:spTgt spid="1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100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750"/>
                                        <p:tgtEl>
                                          <p:spTgt spid="9"/>
                                        </p:tgtEl>
                                      </p:cBhvr>
                                    </p:animEffect>
                                    <p:anim calcmode="lin" valueType="num">
                                      <p:cBhvr>
                                        <p:cTn id="41" dur="750" fill="hold"/>
                                        <p:tgtEl>
                                          <p:spTgt spid="9"/>
                                        </p:tgtEl>
                                        <p:attrNameLst>
                                          <p:attrName>ppt_x</p:attrName>
                                        </p:attrNameLst>
                                      </p:cBhvr>
                                      <p:tavLst>
                                        <p:tav tm="0">
                                          <p:val>
                                            <p:strVal val="#ppt_x"/>
                                          </p:val>
                                        </p:tav>
                                        <p:tav tm="100000">
                                          <p:val>
                                            <p:strVal val="#ppt_x"/>
                                          </p:val>
                                        </p:tav>
                                      </p:tavLst>
                                    </p:anim>
                                    <p:anim calcmode="lin" valueType="num">
                                      <p:cBhvr>
                                        <p:cTn id="42" dur="750" fill="hold"/>
                                        <p:tgtEl>
                                          <p:spTgt spid="9"/>
                                        </p:tgtEl>
                                        <p:attrNameLst>
                                          <p:attrName>ppt_y</p:attrName>
                                        </p:attrNameLst>
                                      </p:cBhvr>
                                      <p:tavLst>
                                        <p:tav tm="0">
                                          <p:val>
                                            <p:strVal val="#ppt_y+.1"/>
                                          </p:val>
                                        </p:tav>
                                        <p:tav tm="100000">
                                          <p:val>
                                            <p:strVal val="#ppt_y"/>
                                          </p:val>
                                        </p:tav>
                                      </p:tavLst>
                                    </p:anim>
                                  </p:childTnLst>
                                </p:cTn>
                              </p:par>
                              <p:par>
                                <p:cTn id="43" presetID="10" presetClass="entr" presetSubtype="0" fill="hold" grpId="0" nodeType="withEffect">
                                  <p:stCondLst>
                                    <p:cond delay="150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15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15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500"/>
                                        <p:tgtEl>
                                          <p:spTgt spid="22"/>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par>
                                <p:cTn id="55" presetID="10" presetClass="entr" presetSubtype="0" fill="hold" grpId="0" nodeType="withEffect">
                                  <p:stCondLst>
                                    <p:cond delay="15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
                            </p:stCondLst>
                            <p:childTnLst>
                              <p:par>
                                <p:cTn id="59" presetID="22"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1250"/>
                                        <p:tgtEl>
                                          <p:spTgt spid="25"/>
                                        </p:tgtEl>
                                      </p:cBhvr>
                                    </p:animEffect>
                                  </p:childTnLst>
                                </p:cTn>
                              </p:par>
                            </p:childTnLst>
                          </p:cTn>
                        </p:par>
                        <p:par>
                          <p:cTn id="62" fill="hold">
                            <p:stCondLst>
                              <p:cond delay="200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p:bldP spid="27" grpId="1"/>
      <p:bldP spid="20" grpId="0" animBg="1"/>
      <p:bldP spid="21" grpId="0" animBg="1"/>
      <p:bldP spid="22" grpId="0" animBg="1"/>
      <p:bldP spid="23" grpId="0" animBg="1"/>
      <p:bldP spid="24" grpId="0" animBg="1"/>
      <p:bldP spid="25" grpId="0"/>
      <p:bldP spid="26" grpId="0"/>
      <p:bldP spid="26" grpId="1"/>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1074263" y="402924"/>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sp>
        <p:nvSpPr>
          <p:cNvPr id="10" name="矩形 9"/>
          <p:cNvSpPr/>
          <p:nvPr/>
        </p:nvSpPr>
        <p:spPr>
          <a:xfrm>
            <a:off x="5615947" y="2999270"/>
            <a:ext cx="5664627" cy="3003515"/>
          </a:xfrm>
          <a:prstGeom prst="rect">
            <a:avLst/>
          </a:prstGeom>
          <a:noFill/>
        </p:spPr>
        <p:txBody>
          <a:bodyPr wrap="square" rtlCol="0">
            <a:spAutoFit/>
          </a:bodyPr>
          <a:lstStyle/>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五四运动是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1919</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发生于中国北京的一场爱国运动。巴黎和会决定将德国在山东的权益转让给日本的消息传来后，北京学生开展了集会、游行、罢课等活动。后来得到了各地学生以及各界的广泛支持，演变成了全国性的罢市、罢工还有学生罢课活动，从而形成了全国规模的爱国运动，并最终迫使北洋政府拒签和约。五四运动是中国旧民主主义革命的结束和新民主主义革命的开端，中国革命从此进入一个新的历史时期。</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1" name="Picture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007435" y="1728279"/>
            <a:ext cx="3168756" cy="1846759"/>
          </a:xfrm>
          <a:prstGeom prst="rect">
            <a:avLst/>
          </a:prstGeom>
        </p:spPr>
      </p:pic>
      <p:pic>
        <p:nvPicPr>
          <p:cNvPr id="12"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7435" y="4232444"/>
            <a:ext cx="3168756" cy="2112504"/>
          </a:xfrm>
          <a:prstGeom prst="rect">
            <a:avLst/>
          </a:prstGeom>
        </p:spPr>
      </p:pic>
      <p:pic>
        <p:nvPicPr>
          <p:cNvPr id="13"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5574" y="3036915"/>
            <a:ext cx="3168756" cy="1855162"/>
          </a:xfrm>
          <a:prstGeom prst="rect">
            <a:avLst/>
          </a:prstGeom>
        </p:spPr>
      </p:pic>
      <p:sp>
        <p:nvSpPr>
          <p:cNvPr id="14" name="矩形 13"/>
          <p:cNvSpPr/>
          <p:nvPr/>
        </p:nvSpPr>
        <p:spPr>
          <a:xfrm>
            <a:off x="5615947" y="1588601"/>
            <a:ext cx="5664627" cy="9601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5" b="1" dirty="0">
                <a:solidFill>
                  <a:schemeClr val="bg1"/>
                </a:solidFill>
                <a:latin typeface="+mn-ea"/>
              </a:rPr>
              <a:t>北京“五四”运动</a:t>
            </a:r>
            <a:endParaRPr lang="zh-CN" altLang="en-US" sz="3735" b="1" dirty="0">
              <a:solidFill>
                <a:schemeClr val="bg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decel="100000" fill="hold" grpId="1" nodeType="withEffect">
                                  <p:stCondLst>
                                    <p:cond delay="0"/>
                                  </p:stCondLst>
                                  <p:childTnLst>
                                    <p:animMotion origin="layout" path="M -4.375E-6 4.81481E-6 L 0.14519 -0.00024 " pathEditMode="relative" rAng="0" ptsTypes="AA">
                                      <p:cBhvr>
                                        <p:cTn id="9" dur="1000" spd="-100000" fill="hold"/>
                                        <p:tgtEl>
                                          <p:spTgt spid="27"/>
                                        </p:tgtEl>
                                        <p:attrNameLst>
                                          <p:attrName>ppt_x</p:attrName>
                                          <p:attrName>ppt_y</p:attrName>
                                        </p:attrNameLst>
                                      </p:cBhvr>
                                      <p:rCtr x="7253" y="-23"/>
                                    </p:animMotion>
                                  </p:childTnLst>
                                </p:cTn>
                              </p:par>
                              <p:par>
                                <p:cTn id="10" presetID="10" presetClass="entr" presetSubtype="0"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250"/>
                                        <p:tgtEl>
                                          <p:spTgt spid="11"/>
                                        </p:tgtEl>
                                      </p:cBhvr>
                                    </p:animEffect>
                                  </p:childTnLst>
                                </p:cTn>
                              </p:par>
                              <p:par>
                                <p:cTn id="13" presetID="42" presetClass="path" presetSubtype="0" fill="hold" nodeType="withEffect">
                                  <p:stCondLst>
                                    <p:cond delay="0"/>
                                  </p:stCondLst>
                                  <p:childTnLst>
                                    <p:animMotion origin="layout" path="M -2.29167E-6 3.33333E-6 L -0.27317 -0.14491 " pathEditMode="relative" rAng="0" ptsTypes="AA">
                                      <p:cBhvr>
                                        <p:cTn id="14" dur="1000" spd="-100000" fill="hold"/>
                                        <p:tgtEl>
                                          <p:spTgt spid="11"/>
                                        </p:tgtEl>
                                        <p:attrNameLst>
                                          <p:attrName>ppt_x</p:attrName>
                                          <p:attrName>ppt_y</p:attrName>
                                        </p:attrNameLst>
                                      </p:cBhvr>
                                      <p:rCtr x="-13659" y="-7245"/>
                                    </p:animMotion>
                                  </p:childTnLst>
                                </p:cTn>
                              </p:par>
                              <p:par>
                                <p:cTn id="15" presetID="10" presetClass="entr" presetSubtype="0" fill="hold" nodeType="withEffect">
                                  <p:stCondLst>
                                    <p:cond delay="5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250"/>
                                        <p:tgtEl>
                                          <p:spTgt spid="13"/>
                                        </p:tgtEl>
                                      </p:cBhvr>
                                    </p:animEffect>
                                  </p:childTnLst>
                                </p:cTn>
                              </p:par>
                              <p:par>
                                <p:cTn id="18" presetID="42" presetClass="path" presetSubtype="0" fill="hold" nodeType="withEffect">
                                  <p:stCondLst>
                                    <p:cond delay="500"/>
                                  </p:stCondLst>
                                  <p:childTnLst>
                                    <p:animMotion origin="layout" path="M -3.95833E-6 -1.48148E-6 L 0.11927 0.49398 " pathEditMode="relative" rAng="0" ptsTypes="AA">
                                      <p:cBhvr>
                                        <p:cTn id="19" dur="1000" spd="-100000" fill="hold"/>
                                        <p:tgtEl>
                                          <p:spTgt spid="13"/>
                                        </p:tgtEl>
                                        <p:attrNameLst>
                                          <p:attrName>ppt_x</p:attrName>
                                          <p:attrName>ppt_y</p:attrName>
                                        </p:attrNameLst>
                                      </p:cBhvr>
                                      <p:rCtr x="5964" y="24699"/>
                                    </p:animMotion>
                                  </p:childTnLst>
                                </p:cTn>
                              </p:par>
                              <p:par>
                                <p:cTn id="20" presetID="10" presetClass="entr" presetSubtype="0" fill="hold" nodeType="withEffect">
                                  <p:stCondLst>
                                    <p:cond delay="2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250"/>
                                        <p:tgtEl>
                                          <p:spTgt spid="12"/>
                                        </p:tgtEl>
                                      </p:cBhvr>
                                    </p:animEffect>
                                  </p:childTnLst>
                                </p:cTn>
                              </p:par>
                              <p:par>
                                <p:cTn id="23" presetID="42" presetClass="path" presetSubtype="0" fill="hold" nodeType="withEffect">
                                  <p:stCondLst>
                                    <p:cond delay="250"/>
                                  </p:stCondLst>
                                  <p:childTnLst>
                                    <p:animMotion origin="layout" path="M -2.08333E-7 -4.81481E-6 L -0.28958 0.00602 " pathEditMode="relative" rAng="0" ptsTypes="AA">
                                      <p:cBhvr>
                                        <p:cTn id="24" dur="1000" spd="-100000" fill="hold"/>
                                        <p:tgtEl>
                                          <p:spTgt spid="12"/>
                                        </p:tgtEl>
                                        <p:attrNameLst>
                                          <p:attrName>ppt_x</p:attrName>
                                          <p:attrName>ppt_y</p:attrName>
                                        </p:attrNameLst>
                                      </p:cBhvr>
                                      <p:rCtr x="-14479" y="301"/>
                                    </p:animMotion>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1000"/>
                                        <p:tgtEl>
                                          <p:spTgt spid="14"/>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1000"/>
                                        <p:tgtEl>
                                          <p:spTgt spid="10"/>
                                        </p:tgtEl>
                                      </p:cBhvr>
                                    </p:animEffect>
                                  </p:childTnLst>
                                </p:cTn>
                              </p:par>
                            </p:childTnLst>
                          </p:cTn>
                        </p:par>
                        <p:par>
                          <p:cTn id="32" fill="hold">
                            <p:stCondLst>
                              <p:cond delay="1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7" grpId="0"/>
      <p:bldP spid="27" grpId="1"/>
      <p:bldP spid="10" grpId="0"/>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109684" y="412565"/>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grpSp>
        <p:nvGrpSpPr>
          <p:cNvPr id="12" name="组合 11"/>
          <p:cNvGrpSpPr/>
          <p:nvPr/>
        </p:nvGrpSpPr>
        <p:grpSpPr>
          <a:xfrm>
            <a:off x="1249852" y="2263463"/>
            <a:ext cx="6051281" cy="3837832"/>
            <a:chOff x="5986934" y="1942820"/>
            <a:chExt cx="6691416" cy="4243818"/>
          </a:xfrm>
        </p:grpSpPr>
        <p:sp>
          <p:nvSpPr>
            <p:cNvPr id="16" name="文本框 15"/>
            <p:cNvSpPr txBox="1"/>
            <p:nvPr/>
          </p:nvSpPr>
          <p:spPr>
            <a:xfrm>
              <a:off x="6759855" y="2417850"/>
              <a:ext cx="5918495" cy="918904"/>
            </a:xfrm>
            <a:prstGeom prst="rect">
              <a:avLst/>
            </a:prstGeom>
            <a:noFill/>
          </p:spPr>
          <p:txBody>
            <a:bodyPr wrap="square" rtlCol="0">
              <a:spAutoFit/>
            </a:bodyPr>
            <a:lstStyle/>
            <a:p>
              <a:r>
                <a:rPr lang="en-US" altLang="zh-CN" sz="1600" dirty="0">
                  <a:solidFill>
                    <a:srgbClr val="874600"/>
                  </a:solidFill>
                  <a:latin typeface="微软雅黑" panose="020B0503020204020204" pitchFamily="34" charset="-122"/>
                  <a:ea typeface="微软雅黑" panose="020B0503020204020204" pitchFamily="34" charset="-122"/>
                </a:rPr>
                <a:t>1918</a:t>
              </a:r>
              <a:r>
                <a:rPr lang="zh-CN" altLang="en-US" sz="1600" dirty="0">
                  <a:solidFill>
                    <a:srgbClr val="874600"/>
                  </a:solidFill>
                  <a:latin typeface="微软雅黑" panose="020B0503020204020204" pitchFamily="34" charset="-122"/>
                  <a:ea typeface="微软雅黑" panose="020B0503020204020204" pitchFamily="34" charset="-122"/>
                </a:rPr>
                <a:t>年</a:t>
              </a:r>
              <a:r>
                <a:rPr lang="en-US" altLang="zh-CN" sz="1600" dirty="0">
                  <a:solidFill>
                    <a:srgbClr val="874600"/>
                  </a:solidFill>
                  <a:latin typeface="微软雅黑" panose="020B0503020204020204" pitchFamily="34" charset="-122"/>
                  <a:ea typeface="微软雅黑" panose="020B0503020204020204" pitchFamily="34" charset="-122"/>
                </a:rPr>
                <a:t>10</a:t>
              </a:r>
              <a:r>
                <a:rPr lang="zh-CN" altLang="en-US" sz="1600" dirty="0">
                  <a:solidFill>
                    <a:srgbClr val="874600"/>
                  </a:solidFill>
                  <a:latin typeface="微软雅黑" panose="020B0503020204020204" pitchFamily="34" charset="-122"/>
                  <a:ea typeface="微软雅黑" panose="020B0503020204020204" pitchFamily="34" charset="-122"/>
                </a:rPr>
                <a:t>月，</a:t>
              </a:r>
              <a:r>
                <a:rPr lang="zh-CN" altLang="en-US" sz="1600" b="1" dirty="0">
                  <a:solidFill>
                    <a:srgbClr val="C00000"/>
                  </a:solidFill>
                  <a:latin typeface="微软雅黑" panose="020B0503020204020204" pitchFamily="34" charset="-122"/>
                  <a:ea typeface="微软雅黑" panose="020B0503020204020204" pitchFamily="34" charset="-122"/>
                </a:rPr>
                <a:t>“五四”运动的主要领导者李大钊</a:t>
              </a:r>
              <a:r>
                <a:rPr lang="zh-CN" altLang="en-US" sz="1600" dirty="0">
                  <a:solidFill>
                    <a:srgbClr val="874600"/>
                  </a:solidFill>
                  <a:latin typeface="微软雅黑" panose="020B0503020204020204" pitchFamily="34" charset="-122"/>
                  <a:ea typeface="微软雅黑" panose="020B0503020204020204" pitchFamily="34" charset="-122"/>
                </a:rPr>
                <a:t>在“新青年”杂志上发表了</a:t>
              </a:r>
              <a:r>
                <a:rPr lang="en-US" altLang="zh-CN" sz="1600" dirty="0">
                  <a:solidFill>
                    <a:srgbClr val="874600"/>
                  </a:solidFill>
                  <a:latin typeface="微软雅黑" panose="020B0503020204020204" pitchFamily="34" charset="-122"/>
                  <a:ea typeface="微软雅黑" panose="020B0503020204020204" pitchFamily="34" charset="-122"/>
                </a:rPr>
                <a:t>《</a:t>
              </a:r>
              <a:r>
                <a:rPr lang="zh-CN" altLang="en-US" sz="1600" dirty="0">
                  <a:solidFill>
                    <a:srgbClr val="874600"/>
                  </a:solidFill>
                  <a:latin typeface="微软雅黑" panose="020B0503020204020204" pitchFamily="34" charset="-122"/>
                  <a:ea typeface="微软雅黑" panose="020B0503020204020204" pitchFamily="34" charset="-122"/>
                </a:rPr>
                <a:t>庶民的胜利</a:t>
              </a:r>
              <a:r>
                <a:rPr lang="en-US" altLang="zh-CN" sz="1600" dirty="0">
                  <a:solidFill>
                    <a:srgbClr val="874600"/>
                  </a:solidFill>
                  <a:latin typeface="微软雅黑" panose="020B0503020204020204" pitchFamily="34" charset="-122"/>
                  <a:ea typeface="微软雅黑" panose="020B0503020204020204" pitchFamily="34" charset="-122"/>
                </a:rPr>
                <a:t>》</a:t>
              </a:r>
              <a:r>
                <a:rPr lang="zh-CN" altLang="en-US" sz="1600" dirty="0">
                  <a:solidFill>
                    <a:srgbClr val="874600"/>
                  </a:solidFill>
                  <a:latin typeface="微软雅黑" panose="020B0503020204020204" pitchFamily="34" charset="-122"/>
                  <a:ea typeface="微软雅黑" panose="020B0503020204020204" pitchFamily="34" charset="-122"/>
                </a:rPr>
                <a:t>等文章，歌颂俄国工人阶级的胜利。</a:t>
              </a:r>
              <a:endParaRPr lang="zh-CN" altLang="en-US" sz="1600" dirty="0">
                <a:solidFill>
                  <a:srgbClr val="874600"/>
                </a:solidFill>
                <a:latin typeface="微软雅黑" panose="020B0503020204020204" pitchFamily="34" charset="-122"/>
                <a:ea typeface="微软雅黑" panose="020B0503020204020204" pitchFamily="34" charset="-122"/>
              </a:endParaRPr>
            </a:p>
          </p:txBody>
        </p:sp>
        <p:sp>
          <p:nvSpPr>
            <p:cNvPr id="17" name="椭圆 16"/>
            <p:cNvSpPr/>
            <p:nvPr/>
          </p:nvSpPr>
          <p:spPr>
            <a:xfrm>
              <a:off x="5986934" y="2425103"/>
              <a:ext cx="631825" cy="631825"/>
            </a:xfrm>
            <a:prstGeom prst="ellipse">
              <a:avLst/>
            </a:prstGeom>
            <a:solidFill>
              <a:srgbClr val="C00000"/>
            </a:solidFill>
            <a:ln w="76200">
              <a:solidFill>
                <a:srgbClr val="C00000">
                  <a:alpha val="1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2F0D9"/>
                  </a:solidFill>
                  <a:latin typeface="微软雅黑" panose="020B0503020204020204" pitchFamily="34" charset="-122"/>
                  <a:ea typeface="微软雅黑" panose="020B0503020204020204" pitchFamily="34" charset="-122"/>
                </a:rPr>
                <a:t>1</a:t>
              </a:r>
              <a:endParaRPr lang="zh-CN" altLang="en-US" sz="2800">
                <a:solidFill>
                  <a:srgbClr val="F2F0D9"/>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59856" y="3384373"/>
              <a:ext cx="5918494" cy="646636"/>
            </a:xfrm>
            <a:prstGeom prst="rect">
              <a:avLst/>
            </a:prstGeom>
            <a:noFill/>
          </p:spPr>
          <p:txBody>
            <a:bodyPr wrap="square" rtlCol="0">
              <a:spAutoFit/>
            </a:bodyPr>
            <a:lstStyle/>
            <a:p>
              <a:r>
                <a:rPr lang="en-US" altLang="zh-CN" sz="1600" dirty="0">
                  <a:solidFill>
                    <a:srgbClr val="874600"/>
                  </a:solidFill>
                  <a:latin typeface="微软雅黑" panose="020B0503020204020204" pitchFamily="34" charset="-122"/>
                  <a:ea typeface="微软雅黑" panose="020B0503020204020204" pitchFamily="34" charset="-122"/>
                </a:rPr>
                <a:t>1919</a:t>
              </a:r>
              <a:r>
                <a:rPr lang="zh-CN" altLang="en-US" sz="1600" dirty="0">
                  <a:solidFill>
                    <a:srgbClr val="874600"/>
                  </a:solidFill>
                  <a:latin typeface="微软雅黑" panose="020B0503020204020204" pitchFamily="34" charset="-122"/>
                  <a:ea typeface="微软雅黑" panose="020B0503020204020204" pitchFamily="34" charset="-122"/>
                </a:rPr>
                <a:t>年</a:t>
              </a:r>
              <a:r>
                <a:rPr lang="en-US" altLang="zh-CN" sz="1600" dirty="0">
                  <a:solidFill>
                    <a:srgbClr val="874600"/>
                  </a:solidFill>
                  <a:latin typeface="微软雅黑" panose="020B0503020204020204" pitchFamily="34" charset="-122"/>
                  <a:ea typeface="微软雅黑" panose="020B0503020204020204" pitchFamily="34" charset="-122"/>
                </a:rPr>
                <a:t>9</a:t>
              </a:r>
              <a:r>
                <a:rPr lang="zh-CN" altLang="en-US" sz="1600" dirty="0">
                  <a:solidFill>
                    <a:srgbClr val="874600"/>
                  </a:solidFill>
                  <a:latin typeface="微软雅黑" panose="020B0503020204020204" pitchFamily="34" charset="-122"/>
                  <a:ea typeface="微软雅黑" panose="020B0503020204020204" pitchFamily="34" charset="-122"/>
                </a:rPr>
                <a:t>月，</a:t>
              </a:r>
              <a:r>
                <a:rPr lang="zh-CN" altLang="en-US" sz="1600" b="1" dirty="0">
                  <a:solidFill>
                    <a:srgbClr val="C00000"/>
                  </a:solidFill>
                  <a:latin typeface="微软雅黑" panose="020B0503020204020204" pitchFamily="34" charset="-122"/>
                  <a:ea typeface="微软雅黑" panose="020B0503020204020204" pitchFamily="34" charset="-122"/>
                </a:rPr>
                <a:t>周恩来等在天津组织了觉悟社</a:t>
              </a:r>
              <a:r>
                <a:rPr lang="zh-CN" altLang="en-US" sz="1600" dirty="0">
                  <a:solidFill>
                    <a:srgbClr val="874600"/>
                  </a:solidFill>
                  <a:latin typeface="微软雅黑" panose="020B0503020204020204" pitchFamily="34" charset="-122"/>
                  <a:ea typeface="微软雅黑" panose="020B0503020204020204" pitchFamily="34" charset="-122"/>
                </a:rPr>
                <a:t>。图为部分社员</a:t>
              </a:r>
              <a:r>
                <a:rPr lang="en-US" altLang="zh-CN" sz="1600" dirty="0">
                  <a:solidFill>
                    <a:srgbClr val="874600"/>
                  </a:solidFill>
                  <a:latin typeface="微软雅黑" panose="020B0503020204020204" pitchFamily="34" charset="-122"/>
                  <a:ea typeface="微软雅黑" panose="020B0503020204020204" pitchFamily="34" charset="-122"/>
                </a:rPr>
                <a:t>1920</a:t>
              </a:r>
              <a:r>
                <a:rPr lang="zh-CN" altLang="en-US" sz="1600" dirty="0">
                  <a:solidFill>
                    <a:srgbClr val="874600"/>
                  </a:solidFill>
                  <a:latin typeface="微软雅黑" panose="020B0503020204020204" pitchFamily="34" charset="-122"/>
                  <a:ea typeface="微软雅黑" panose="020B0503020204020204" pitchFamily="34" charset="-122"/>
                </a:rPr>
                <a:t>年的合影。后排右一为周恩来，前排右三为邓颖超</a:t>
              </a:r>
              <a:endParaRPr lang="zh-CN" altLang="en-US" sz="1600" dirty="0">
                <a:solidFill>
                  <a:srgbClr val="874600"/>
                </a:solidFill>
                <a:latin typeface="微软雅黑" panose="020B0503020204020204" pitchFamily="34" charset="-122"/>
                <a:ea typeface="微软雅黑" panose="020B0503020204020204" pitchFamily="34" charset="-122"/>
              </a:endParaRPr>
            </a:p>
          </p:txBody>
        </p:sp>
        <p:sp>
          <p:nvSpPr>
            <p:cNvPr id="19" name="椭圆 18"/>
            <p:cNvSpPr/>
            <p:nvPr/>
          </p:nvSpPr>
          <p:spPr>
            <a:xfrm>
              <a:off x="5986934" y="3391626"/>
              <a:ext cx="631825" cy="631825"/>
            </a:xfrm>
            <a:prstGeom prst="ellipse">
              <a:avLst/>
            </a:prstGeom>
            <a:solidFill>
              <a:srgbClr val="C00000"/>
            </a:solidFill>
            <a:ln w="76200">
              <a:solidFill>
                <a:srgbClr val="C00000">
                  <a:alpha val="1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2F0D9"/>
                  </a:solidFill>
                  <a:latin typeface="微软雅黑" panose="020B0503020204020204" pitchFamily="34" charset="-122"/>
                  <a:ea typeface="微软雅黑" panose="020B0503020204020204" pitchFamily="34" charset="-122"/>
                </a:rPr>
                <a:t>2</a:t>
              </a:r>
              <a:endParaRPr lang="zh-CN" altLang="en-US" sz="2800">
                <a:solidFill>
                  <a:srgbClr val="F2F0D9"/>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759856" y="4350898"/>
              <a:ext cx="4318000" cy="646636"/>
            </a:xfrm>
            <a:prstGeom prst="rect">
              <a:avLst/>
            </a:prstGeom>
            <a:noFill/>
          </p:spPr>
          <p:txBody>
            <a:bodyPr wrap="square" rtlCol="0">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工人阶级</a:t>
              </a:r>
              <a:r>
                <a:rPr lang="zh-CN" altLang="en-US" sz="1600" dirty="0">
                  <a:solidFill>
                    <a:srgbClr val="874600"/>
                  </a:solidFill>
                  <a:latin typeface="微软雅黑" panose="020B0503020204020204" pitchFamily="34" charset="-122"/>
                  <a:ea typeface="微软雅黑" panose="020B0503020204020204" pitchFamily="34" charset="-122"/>
                </a:rPr>
                <a:t>的成长和</a:t>
              </a:r>
              <a:r>
                <a:rPr lang="zh-CN" altLang="en-US" sz="1600" b="1" dirty="0">
                  <a:solidFill>
                    <a:srgbClr val="C00000"/>
                  </a:solidFill>
                  <a:latin typeface="微软雅黑" panose="020B0503020204020204" pitchFamily="34" charset="-122"/>
                  <a:ea typeface="微软雅黑" panose="020B0503020204020204" pitchFamily="34" charset="-122"/>
                </a:rPr>
                <a:t>工人运动</a:t>
              </a:r>
              <a:r>
                <a:rPr lang="zh-CN" altLang="en-US" sz="1600" dirty="0">
                  <a:solidFill>
                    <a:srgbClr val="874600"/>
                  </a:solidFill>
                  <a:latin typeface="微软雅黑" panose="020B0503020204020204" pitchFamily="34" charset="-122"/>
                  <a:ea typeface="微软雅黑" panose="020B0503020204020204" pitchFamily="34" charset="-122"/>
                </a:rPr>
                <a:t>的发展为中国共产党的成立奠定了阶级基础。</a:t>
              </a:r>
              <a:endParaRPr lang="zh-CN" altLang="en-US" sz="1600" dirty="0">
                <a:solidFill>
                  <a:srgbClr val="874600"/>
                </a:solidFill>
                <a:latin typeface="微软雅黑" panose="020B0503020204020204" pitchFamily="34" charset="-122"/>
                <a:ea typeface="微软雅黑" panose="020B0503020204020204" pitchFamily="34" charset="-122"/>
              </a:endParaRPr>
            </a:p>
          </p:txBody>
        </p:sp>
        <p:sp>
          <p:nvSpPr>
            <p:cNvPr id="21" name="椭圆 20"/>
            <p:cNvSpPr/>
            <p:nvPr/>
          </p:nvSpPr>
          <p:spPr>
            <a:xfrm>
              <a:off x="5986934" y="4358149"/>
              <a:ext cx="631825" cy="631825"/>
            </a:xfrm>
            <a:prstGeom prst="ellipse">
              <a:avLst/>
            </a:prstGeom>
            <a:solidFill>
              <a:srgbClr val="C00000"/>
            </a:solidFill>
            <a:ln w="76200">
              <a:solidFill>
                <a:srgbClr val="C00000">
                  <a:alpha val="1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2F0D9"/>
                  </a:solidFill>
                  <a:latin typeface="微软雅黑" panose="020B0503020204020204" pitchFamily="34" charset="-122"/>
                  <a:ea typeface="微软雅黑" panose="020B0503020204020204" pitchFamily="34" charset="-122"/>
                </a:rPr>
                <a:t>3</a:t>
              </a:r>
              <a:endParaRPr lang="zh-CN" altLang="en-US" sz="2800">
                <a:solidFill>
                  <a:srgbClr val="F2F0D9"/>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6759855" y="5267734"/>
              <a:ext cx="5918489" cy="918904"/>
            </a:xfrm>
            <a:prstGeom prst="rect">
              <a:avLst/>
            </a:prstGeom>
            <a:noFill/>
          </p:spPr>
          <p:txBody>
            <a:bodyPr wrap="square" rtlCol="0">
              <a:spAutoFit/>
            </a:bodyPr>
            <a:lstStyle/>
            <a:p>
              <a:pPr algn="just"/>
              <a:r>
                <a:rPr lang="zh-CN" altLang="en-US" sz="1600" dirty="0">
                  <a:solidFill>
                    <a:srgbClr val="874600"/>
                  </a:solidFill>
                  <a:latin typeface="微软雅黑" panose="020B0503020204020204" pitchFamily="34" charset="-122"/>
                  <a:ea typeface="微软雅黑" panose="020B0503020204020204" pitchFamily="34" charset="-122"/>
                </a:rPr>
                <a:t>具有初步共产主义思想的革命知识分子，到工人群众中宣传马克思主义和进行组织工作，进一步推动了马克思主义与工人运动的结合。</a:t>
              </a:r>
              <a:endParaRPr lang="zh-CN" altLang="en-US" sz="1600" dirty="0">
                <a:solidFill>
                  <a:srgbClr val="874600"/>
                </a:solidFill>
                <a:latin typeface="微软雅黑" panose="020B0503020204020204" pitchFamily="34" charset="-122"/>
                <a:ea typeface="微软雅黑" panose="020B0503020204020204" pitchFamily="34" charset="-122"/>
              </a:endParaRPr>
            </a:p>
          </p:txBody>
        </p:sp>
        <p:sp>
          <p:nvSpPr>
            <p:cNvPr id="23" name="椭圆 22"/>
            <p:cNvSpPr/>
            <p:nvPr/>
          </p:nvSpPr>
          <p:spPr>
            <a:xfrm>
              <a:off x="5986934" y="5324673"/>
              <a:ext cx="631825" cy="631825"/>
            </a:xfrm>
            <a:prstGeom prst="ellipse">
              <a:avLst/>
            </a:prstGeom>
            <a:solidFill>
              <a:srgbClr val="C00000"/>
            </a:solidFill>
            <a:ln w="76200">
              <a:solidFill>
                <a:srgbClr val="C00000">
                  <a:alpha val="16078"/>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rgbClr val="F2F0D9"/>
                  </a:solidFill>
                  <a:latin typeface="微软雅黑" panose="020B0503020204020204" pitchFamily="34" charset="-122"/>
                  <a:ea typeface="微软雅黑" panose="020B0503020204020204" pitchFamily="34" charset="-122"/>
                </a:rPr>
                <a:t>4</a:t>
              </a:r>
              <a:endParaRPr lang="zh-CN" altLang="en-US" sz="2800">
                <a:solidFill>
                  <a:srgbClr val="F2F0D9"/>
                </a:solidFill>
                <a:latin typeface="微软雅黑" panose="020B0503020204020204" pitchFamily="34" charset="-122"/>
                <a:ea typeface="微软雅黑" panose="020B0503020204020204" pitchFamily="34" charset="-122"/>
              </a:endParaRPr>
            </a:p>
          </p:txBody>
        </p:sp>
        <p:cxnSp>
          <p:nvCxnSpPr>
            <p:cNvPr id="24" name="直接连接符 23"/>
            <p:cNvCxnSpPr>
              <a:stCxn id="17" idx="4"/>
              <a:endCxn id="19" idx="0"/>
            </p:cNvCxnSpPr>
            <p:nvPr/>
          </p:nvCxnSpPr>
          <p:spPr>
            <a:xfrm>
              <a:off x="6302847" y="3056928"/>
              <a:ext cx="0" cy="33469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302847" y="1942820"/>
              <a:ext cx="0" cy="488686"/>
            </a:xfrm>
            <a:prstGeom prst="line">
              <a:avLst/>
            </a:prstGeom>
            <a:ln w="19050">
              <a:solidFill>
                <a:srgbClr val="C00000"/>
              </a:solidFill>
              <a:headEnd type="oval" w="lg" len="lg"/>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9" idx="4"/>
              <a:endCxn id="21" idx="0"/>
            </p:cNvCxnSpPr>
            <p:nvPr/>
          </p:nvCxnSpPr>
          <p:spPr>
            <a:xfrm>
              <a:off x="6302847" y="4023451"/>
              <a:ext cx="0" cy="33469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4"/>
              <a:endCxn id="23" idx="0"/>
            </p:cNvCxnSpPr>
            <p:nvPr/>
          </p:nvCxnSpPr>
          <p:spPr>
            <a:xfrm>
              <a:off x="6302847" y="4989974"/>
              <a:ext cx="0" cy="33469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9" name="Freeform 5"/>
          <p:cNvSpPr/>
          <p:nvPr/>
        </p:nvSpPr>
        <p:spPr bwMode="auto">
          <a:xfrm>
            <a:off x="1109684" y="1346572"/>
            <a:ext cx="766141" cy="711417"/>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0000"/>
          </a:solidFill>
          <a:ln>
            <a:noFill/>
          </a:ln>
          <a:effectLst/>
        </p:spPr>
        <p:txBody>
          <a:bodyPr vert="horz" wrap="square" lIns="91440" tIns="45720" rIns="91440" bIns="45720" numCol="1" anchor="t" anchorCtr="0" compatLnSpc="1"/>
          <a:lstStyle/>
          <a:p>
            <a:endParaRPr lang="zh-CN" altLang="en-US">
              <a:solidFill>
                <a:schemeClr val="tx1"/>
              </a:solidFill>
            </a:endParaRPr>
          </a:p>
        </p:txBody>
      </p:sp>
      <p:sp>
        <p:nvSpPr>
          <p:cNvPr id="30" name="文本框 29"/>
          <p:cNvSpPr txBox="1"/>
          <p:nvPr/>
        </p:nvSpPr>
        <p:spPr>
          <a:xfrm>
            <a:off x="2095815" y="1514057"/>
            <a:ext cx="2749471"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马克思主义</a:t>
            </a:r>
            <a:endParaRPr lang="zh-CN" altLang="en-US" dirty="0"/>
          </a:p>
        </p:txBody>
      </p:sp>
      <p:pic>
        <p:nvPicPr>
          <p:cNvPr id="32" name="Picture 4" descr="200512515314294"/>
          <p:cNvPicPr>
            <a:picLocks noChangeAspect="1"/>
          </p:cNvPicPr>
          <p:nvPr/>
        </p:nvPicPr>
        <p:blipFill>
          <a:blip r:embed="rId1">
            <a:extLst>
              <a:ext uri="{BEBA8EAE-BF5A-486C-A8C5-ECC9F3942E4B}">
                <a14:imgProps xmlns:a14="http://schemas.microsoft.com/office/drawing/2010/main">
                  <a14:imgLayer r:embed="rId2">
                    <a14:imgEffect>
                      <a14:colorTemperature colorTemp="11500"/>
                    </a14:imgEffect>
                    <a14:imgEffect>
                      <a14:saturation sat="400000"/>
                    </a14:imgEffect>
                  </a14:imgLayer>
                </a14:imgProps>
              </a:ext>
            </a:extLst>
          </a:blip>
          <a:stretch>
            <a:fillRect/>
          </a:stretch>
        </p:blipFill>
        <p:spPr>
          <a:xfrm>
            <a:off x="7714420" y="1742419"/>
            <a:ext cx="3302400" cy="2064000"/>
          </a:xfrm>
          <a:prstGeom prst="rect">
            <a:avLst/>
          </a:prstGeom>
          <a:ln w="6350">
            <a:solidFill>
              <a:srgbClr val="C00000"/>
            </a:solidFill>
            <a:prstDash val="solid"/>
          </a:ln>
        </p:spPr>
      </p:pic>
      <p:pic>
        <p:nvPicPr>
          <p:cNvPr id="33" name="Picture 5" descr="200512515294454"/>
          <p:cNvPicPr>
            <a:picLocks noChangeAspect="1"/>
          </p:cNvPicPr>
          <p:nvPr/>
        </p:nvPicPr>
        <p:blipFill>
          <a:blip r:embed="rId3">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Lst>
          </a:blip>
          <a:stretch>
            <a:fillRect/>
          </a:stretch>
        </p:blipFill>
        <p:spPr>
          <a:xfrm>
            <a:off x="7714420" y="4082228"/>
            <a:ext cx="3302400" cy="2064000"/>
          </a:xfrm>
          <a:prstGeom prst="rect">
            <a:avLst/>
          </a:prstGeom>
          <a:ln w="6350">
            <a:solidFill>
              <a:srgbClr val="C00000"/>
            </a:solidFill>
            <a:prstDash val="solid"/>
          </a:ln>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42" presetClass="path" presetSubtype="0" decel="100000" fill="hold" grpId="1" nodeType="withEffect">
                                  <p:stCondLst>
                                    <p:cond delay="500"/>
                                  </p:stCondLst>
                                  <p:childTnLst>
                                    <p:animMotion origin="layout" path="M -3.54167E-6 -7.40741E-7 L 0.14519 -0.00023 " pathEditMode="relative" rAng="0" ptsTypes="AA">
                                      <p:cBhvr>
                                        <p:cTn id="9" dur="1000" spd="-100000" fill="hold"/>
                                        <p:tgtEl>
                                          <p:spTgt spid="26"/>
                                        </p:tgtEl>
                                        <p:attrNameLst>
                                          <p:attrName>ppt_x</p:attrName>
                                          <p:attrName>ppt_y</p:attrName>
                                        </p:attrNameLst>
                                      </p:cBhvr>
                                      <p:rCtr x="7253" y="-23"/>
                                    </p:animMotion>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750"/>
                                        <p:tgtEl>
                                          <p:spTgt spid="29"/>
                                        </p:tgtEl>
                                      </p:cBhvr>
                                    </p:animEffect>
                                  </p:childTnLst>
                                </p:cTn>
                              </p:par>
                              <p:par>
                                <p:cTn id="14" presetID="35" presetClass="path" presetSubtype="0" decel="100000" fill="hold" grpId="1" nodeType="withEffect">
                                  <p:stCondLst>
                                    <p:cond delay="0"/>
                                  </p:stCondLst>
                                  <p:childTnLst>
                                    <p:animMotion origin="layout" path="M 4.16667E-6 1.85185E-6 L -0.11029 -0.00116 " pathEditMode="relative" rAng="0" ptsTypes="AA">
                                      <p:cBhvr>
                                        <p:cTn id="15" dur="1000" spd="-100000" fill="hold"/>
                                        <p:tgtEl>
                                          <p:spTgt spid="29"/>
                                        </p:tgtEl>
                                        <p:attrNameLst>
                                          <p:attrName>ppt_x</p:attrName>
                                          <p:attrName>ppt_y</p:attrName>
                                        </p:attrNameLst>
                                      </p:cBhvr>
                                      <p:rCtr x="-5521" y="-69"/>
                                    </p:animMotion>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par>
                                <p:cTn id="19" presetID="42" presetClass="path" presetSubtype="0" decel="100000" fill="hold" grpId="1" nodeType="withEffect">
                                  <p:stCondLst>
                                    <p:cond delay="0"/>
                                  </p:stCondLst>
                                  <p:childTnLst>
                                    <p:animMotion origin="layout" path="M 8.33333E-7 -4.07407E-6 L 0.14518 -0.00023 " pathEditMode="relative" rAng="0" ptsTypes="AA">
                                      <p:cBhvr>
                                        <p:cTn id="20" dur="1000" spd="-100000" fill="hold"/>
                                        <p:tgtEl>
                                          <p:spTgt spid="30"/>
                                        </p:tgtEl>
                                        <p:attrNameLst>
                                          <p:attrName>ppt_x</p:attrName>
                                          <p:attrName>ppt_y</p:attrName>
                                        </p:attrNameLst>
                                      </p:cBhvr>
                                      <p:rCtr x="7253" y="-23"/>
                                    </p:animMotion>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2000"/>
                                        <p:tgtEl>
                                          <p:spTgt spid="12"/>
                                        </p:tgtEl>
                                      </p:cBhvr>
                                    </p:animEffect>
                                  </p:childTnLst>
                                </p:cTn>
                              </p:par>
                              <p:par>
                                <p:cTn id="25" presetID="2" presetClass="entr" presetSubtype="8" accel="17300" decel="25300"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750" fill="hold"/>
                                        <p:tgtEl>
                                          <p:spTgt spid="32"/>
                                        </p:tgtEl>
                                        <p:attrNameLst>
                                          <p:attrName>ppt_x</p:attrName>
                                        </p:attrNameLst>
                                      </p:cBhvr>
                                      <p:tavLst>
                                        <p:tav tm="0">
                                          <p:val>
                                            <p:strVal val="0-#ppt_w/2"/>
                                          </p:val>
                                        </p:tav>
                                        <p:tav tm="100000">
                                          <p:val>
                                            <p:strVal val="#ppt_x"/>
                                          </p:val>
                                        </p:tav>
                                      </p:tavLst>
                                    </p:anim>
                                    <p:anim calcmode="lin" valueType="num">
                                      <p:cBhvr additive="base">
                                        <p:cTn id="28" dur="750" fill="hold"/>
                                        <p:tgtEl>
                                          <p:spTgt spid="32"/>
                                        </p:tgtEl>
                                        <p:attrNameLst>
                                          <p:attrName>ppt_y</p:attrName>
                                        </p:attrNameLst>
                                      </p:cBhvr>
                                      <p:tavLst>
                                        <p:tav tm="0">
                                          <p:val>
                                            <p:strVal val="#ppt_y"/>
                                          </p:val>
                                        </p:tav>
                                        <p:tav tm="100000">
                                          <p:val>
                                            <p:strVal val="#ppt_y"/>
                                          </p:val>
                                        </p:tav>
                                      </p:tavLst>
                                    </p:anim>
                                  </p:childTnLst>
                                </p:cTn>
                              </p:par>
                              <p:par>
                                <p:cTn id="29" presetID="2" presetClass="entr" presetSubtype="4" accel="17300" decel="25300" fill="hold" nodeType="withEffect">
                                  <p:stCondLst>
                                    <p:cond delay="5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750" fill="hold"/>
                                        <p:tgtEl>
                                          <p:spTgt spid="33"/>
                                        </p:tgtEl>
                                        <p:attrNameLst>
                                          <p:attrName>ppt_x</p:attrName>
                                        </p:attrNameLst>
                                      </p:cBhvr>
                                      <p:tavLst>
                                        <p:tav tm="0">
                                          <p:val>
                                            <p:strVal val="#ppt_x"/>
                                          </p:val>
                                        </p:tav>
                                        <p:tav tm="100000">
                                          <p:val>
                                            <p:strVal val="#ppt_x"/>
                                          </p:val>
                                        </p:tav>
                                      </p:tavLst>
                                    </p:anim>
                                    <p:anim calcmode="lin" valueType="num">
                                      <p:cBhvr additive="base">
                                        <p:cTn id="32" dur="75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9" grpId="0" animBg="1"/>
      <p:bldP spid="29" grpId="1" animBg="1"/>
      <p:bldP spid="30" grpId="0"/>
      <p:bldP spid="30"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1045961" y="372534"/>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grpSp>
        <p:nvGrpSpPr>
          <p:cNvPr id="64" name="组合 63"/>
          <p:cNvGrpSpPr/>
          <p:nvPr/>
        </p:nvGrpSpPr>
        <p:grpSpPr>
          <a:xfrm>
            <a:off x="925018" y="2490318"/>
            <a:ext cx="3994149" cy="819232"/>
            <a:chOff x="696125" y="2750821"/>
            <a:chExt cx="3742627" cy="819232"/>
          </a:xfrm>
        </p:grpSpPr>
        <p:sp>
          <p:nvSpPr>
            <p:cNvPr id="65" name="矩形 64"/>
            <p:cNvSpPr/>
            <p:nvPr/>
          </p:nvSpPr>
          <p:spPr>
            <a:xfrm>
              <a:off x="1814776" y="2923722"/>
              <a:ext cx="2031325" cy="646331"/>
            </a:xfrm>
            <a:prstGeom prst="rect">
              <a:avLst/>
            </a:prstGeom>
          </p:spPr>
          <p:txBody>
            <a:bodyPr wrap="none">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南陈北李相约建党</a:t>
              </a:r>
              <a:endParaRPr lang="zh-CN" altLang="en-US" b="1" dirty="0">
                <a:solidFill>
                  <a:srgbClr val="C00000"/>
                </a:solidFill>
                <a:latin typeface="微软雅黑" panose="020B0503020204020204" pitchFamily="34" charset="-122"/>
                <a:ea typeface="微软雅黑" panose="020B0503020204020204" pitchFamily="34" charset="-122"/>
              </a:endParaRPr>
            </a:p>
            <a:p>
              <a:pPr algn="ct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66" name="矩形 65"/>
            <p:cNvSpPr/>
            <p:nvPr/>
          </p:nvSpPr>
          <p:spPr>
            <a:xfrm>
              <a:off x="696125" y="2750821"/>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67" name="party emblem"/>
            <p:cNvSpPr/>
            <p:nvPr/>
          </p:nvSpPr>
          <p:spPr bwMode="auto">
            <a:xfrm>
              <a:off x="763955" y="2833760"/>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solidFill>
              <a:srgbClr val="FFFDFB"/>
            </a:solidFill>
            <a:ln>
              <a:noFill/>
            </a:ln>
            <a:effectLst/>
          </p:spPr>
          <p:txBody>
            <a:bodyPr vert="horz" wrap="square" lIns="91440" tIns="45720" rIns="91440" bIns="45720" numCol="1"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68" name="矩形 67"/>
            <p:cNvSpPr/>
            <p:nvPr/>
          </p:nvSpPr>
          <p:spPr>
            <a:xfrm>
              <a:off x="1380372" y="2750821"/>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925018" y="3472451"/>
            <a:ext cx="3994149" cy="819232"/>
            <a:chOff x="696125" y="3732954"/>
            <a:chExt cx="3742627" cy="819232"/>
          </a:xfrm>
        </p:grpSpPr>
        <p:sp>
          <p:nvSpPr>
            <p:cNvPr id="70" name="矩形 69"/>
            <p:cNvSpPr/>
            <p:nvPr/>
          </p:nvSpPr>
          <p:spPr>
            <a:xfrm>
              <a:off x="1468527" y="3905855"/>
              <a:ext cx="2723824" cy="646331"/>
            </a:xfrm>
            <a:prstGeom prst="rect">
              <a:avLst/>
            </a:prstGeom>
          </p:spPr>
          <p:txBody>
            <a:bodyPr wrap="none">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俄共远东局派人来华考察</a:t>
              </a:r>
              <a:endParaRPr lang="zh-CN" altLang="en-US" b="1" dirty="0">
                <a:solidFill>
                  <a:srgbClr val="C00000"/>
                </a:solidFill>
                <a:latin typeface="微软雅黑" panose="020B0503020204020204" pitchFamily="34" charset="-122"/>
                <a:ea typeface="微软雅黑" panose="020B0503020204020204" pitchFamily="34" charset="-122"/>
              </a:endParaRPr>
            </a:p>
            <a:p>
              <a:pPr algn="ct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71" name="矩形 70"/>
            <p:cNvSpPr/>
            <p:nvPr/>
          </p:nvSpPr>
          <p:spPr>
            <a:xfrm>
              <a:off x="696125" y="3732954"/>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72" name="party emblem"/>
            <p:cNvSpPr/>
            <p:nvPr/>
          </p:nvSpPr>
          <p:spPr bwMode="auto">
            <a:xfrm>
              <a:off x="763955" y="3815893"/>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solidFill>
              <a:srgbClr val="FFFDFB"/>
            </a:solidFill>
            <a:ln>
              <a:noFill/>
            </a:ln>
            <a:effectLst/>
          </p:spPr>
          <p:txBody>
            <a:bodyPr vert="horz" wrap="square" lIns="91440" tIns="45720" rIns="91440" bIns="45720" numCol="1"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73" name="矩形 72"/>
            <p:cNvSpPr/>
            <p:nvPr/>
          </p:nvSpPr>
          <p:spPr>
            <a:xfrm>
              <a:off x="1380372" y="3732954"/>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925018" y="4454584"/>
            <a:ext cx="3994149" cy="684248"/>
            <a:chOff x="696125" y="4715087"/>
            <a:chExt cx="3742627" cy="684248"/>
          </a:xfrm>
        </p:grpSpPr>
        <p:sp>
          <p:nvSpPr>
            <p:cNvPr id="75" name="矩形 74"/>
            <p:cNvSpPr/>
            <p:nvPr/>
          </p:nvSpPr>
          <p:spPr>
            <a:xfrm>
              <a:off x="1362729" y="4887988"/>
              <a:ext cx="2935419" cy="369332"/>
            </a:xfrm>
            <a:prstGeom prst="rect">
              <a:avLst/>
            </a:prstGeom>
          </p:spPr>
          <p:txBody>
            <a:bodyPr wrap="none">
              <a:spAutoFit/>
            </a:bodyPr>
            <a:lstStyle/>
            <a:p>
              <a:pPr algn="ctr"/>
              <a:r>
                <a:rPr lang="zh-CN" altLang="en-US" b="1" spc="-150" dirty="0">
                  <a:solidFill>
                    <a:srgbClr val="C00000"/>
                  </a:solidFill>
                  <a:latin typeface="微软雅黑" panose="020B0503020204020204" pitchFamily="34" charset="-122"/>
                  <a:ea typeface="微软雅黑" panose="020B0503020204020204" pitchFamily="34" charset="-122"/>
                </a:rPr>
                <a:t>各地相继成立</a:t>
              </a:r>
              <a:r>
                <a:rPr lang="zh-CN" altLang="en-US" b="1" spc="-150">
                  <a:solidFill>
                    <a:srgbClr val="C00000"/>
                  </a:solidFill>
                  <a:latin typeface="微软雅黑" panose="020B0503020204020204" pitchFamily="34" charset="-122"/>
                  <a:ea typeface="微软雅黑" panose="020B0503020204020204" pitchFamily="34" charset="-122"/>
                </a:rPr>
                <a:t>共产党早期组织</a:t>
              </a:r>
              <a:endParaRPr lang="zh-CN" altLang="en-US" b="1" spc="-150" dirty="0">
                <a:solidFill>
                  <a:srgbClr val="C00000"/>
                </a:solidFill>
                <a:latin typeface="微软雅黑" panose="020B0503020204020204" pitchFamily="34" charset="-122"/>
                <a:ea typeface="微软雅黑" panose="020B0503020204020204" pitchFamily="34" charset="-122"/>
              </a:endParaRPr>
            </a:p>
          </p:txBody>
        </p:sp>
        <p:sp>
          <p:nvSpPr>
            <p:cNvPr id="76" name="矩形 75"/>
            <p:cNvSpPr/>
            <p:nvPr/>
          </p:nvSpPr>
          <p:spPr>
            <a:xfrm>
              <a:off x="696125" y="4715087"/>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77" name="party emblem"/>
            <p:cNvSpPr/>
            <p:nvPr/>
          </p:nvSpPr>
          <p:spPr bwMode="auto">
            <a:xfrm>
              <a:off x="763955" y="4798026"/>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solidFill>
              <a:srgbClr val="FFFDFB"/>
            </a:solidFill>
            <a:ln>
              <a:noFill/>
            </a:ln>
            <a:effectLst/>
          </p:spPr>
          <p:txBody>
            <a:bodyPr vert="horz" wrap="square" lIns="91440" tIns="45720" rIns="91440" bIns="45720" numCol="1"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78" name="矩形 77"/>
            <p:cNvSpPr/>
            <p:nvPr/>
          </p:nvSpPr>
          <p:spPr>
            <a:xfrm>
              <a:off x="1380372" y="4715087"/>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925018" y="5436718"/>
            <a:ext cx="3994149" cy="684248"/>
            <a:chOff x="696125" y="5697221"/>
            <a:chExt cx="3742627" cy="684248"/>
          </a:xfrm>
        </p:grpSpPr>
        <p:sp>
          <p:nvSpPr>
            <p:cNvPr id="80" name="矩形 79"/>
            <p:cNvSpPr/>
            <p:nvPr/>
          </p:nvSpPr>
          <p:spPr>
            <a:xfrm>
              <a:off x="1814776" y="5731623"/>
              <a:ext cx="2031325" cy="646331"/>
            </a:xfrm>
            <a:prstGeom prst="rect">
              <a:avLst/>
            </a:prstGeom>
          </p:spPr>
          <p:txBody>
            <a:bodyPr wrap="none">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党的“一大”标志</a:t>
              </a:r>
              <a:endParaRPr lang="en-US" altLang="zh-CN" b="1" dirty="0">
                <a:solidFill>
                  <a:srgbClr val="C00000"/>
                </a:solidFill>
                <a:latin typeface="微软雅黑" panose="020B0503020204020204" pitchFamily="34" charset="-122"/>
                <a:ea typeface="微软雅黑" panose="020B0503020204020204" pitchFamily="34" charset="-122"/>
              </a:endParaRPr>
            </a:p>
            <a:p>
              <a:pPr algn="ctr"/>
              <a:r>
                <a:rPr lang="zh-CN" altLang="en-US" b="1" dirty="0">
                  <a:solidFill>
                    <a:srgbClr val="C00000"/>
                  </a:solidFill>
                  <a:latin typeface="微软雅黑" panose="020B0503020204020204" pitchFamily="34" charset="-122"/>
                  <a:ea typeface="微软雅黑" panose="020B0503020204020204" pitchFamily="34" charset="-122"/>
                </a:rPr>
                <a:t>着中共正式成立</a:t>
              </a:r>
              <a:endParaRPr lang="zh-CN" altLang="en-US" b="1" dirty="0">
                <a:solidFill>
                  <a:srgbClr val="C00000"/>
                </a:solidFill>
                <a:latin typeface="微软雅黑" panose="020B0503020204020204" pitchFamily="34" charset="-122"/>
                <a:ea typeface="微软雅黑" panose="020B0503020204020204" pitchFamily="34" charset="-122"/>
              </a:endParaRPr>
            </a:p>
          </p:txBody>
        </p:sp>
        <p:sp>
          <p:nvSpPr>
            <p:cNvPr id="81" name="矩形 80"/>
            <p:cNvSpPr/>
            <p:nvPr/>
          </p:nvSpPr>
          <p:spPr>
            <a:xfrm>
              <a:off x="696125" y="5697221"/>
              <a:ext cx="684248" cy="684248"/>
            </a:xfrm>
            <a:prstGeom prst="rect">
              <a:avLst/>
            </a:prstGeom>
            <a:solidFill>
              <a:srgbClr val="C00000"/>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gradFill>
                  <a:gsLst>
                    <a:gs pos="34000">
                      <a:schemeClr val="bg1"/>
                    </a:gs>
                    <a:gs pos="85000">
                      <a:srgbClr val="FFFF00"/>
                    </a:gs>
                  </a:gsLst>
                  <a:lin ang="5400000" scaled="1"/>
                </a:gradFill>
                <a:latin typeface="微软雅黑" panose="020B0503020204020204" pitchFamily="34" charset="-122"/>
                <a:ea typeface="微软雅黑" panose="020B0503020204020204" pitchFamily="34" charset="-122"/>
              </a:endParaRPr>
            </a:p>
          </p:txBody>
        </p:sp>
        <p:sp>
          <p:nvSpPr>
            <p:cNvPr id="82" name="party emblem"/>
            <p:cNvSpPr/>
            <p:nvPr/>
          </p:nvSpPr>
          <p:spPr bwMode="auto">
            <a:xfrm>
              <a:off x="763955" y="5780160"/>
              <a:ext cx="548587" cy="518371"/>
            </a:xfrm>
            <a:custGeom>
              <a:avLst/>
              <a:gdLst>
                <a:gd name="T0" fmla="*/ 568 w 6630"/>
                <a:gd name="T1" fmla="*/ 2493 h 6244"/>
                <a:gd name="T2" fmla="*/ 2067 w 6630"/>
                <a:gd name="T3" fmla="*/ 941 h 6244"/>
                <a:gd name="T4" fmla="*/ 3033 w 6630"/>
                <a:gd name="T5" fmla="*/ 718 h 6244"/>
                <a:gd name="T6" fmla="*/ 3522 w 6630"/>
                <a:gd name="T7" fmla="*/ 1189 h 6244"/>
                <a:gd name="T8" fmla="*/ 2739 w 6630"/>
                <a:gd name="T9" fmla="*/ 2000 h 6244"/>
                <a:gd name="T10" fmla="*/ 4773 w 6630"/>
                <a:gd name="T11" fmla="*/ 3965 h 6244"/>
                <a:gd name="T12" fmla="*/ 3216 w 6630"/>
                <a:gd name="T13" fmla="*/ 0 h 6244"/>
                <a:gd name="T14" fmla="*/ 5539 w 6630"/>
                <a:gd name="T15" fmla="*/ 4704 h 6244"/>
                <a:gd name="T16" fmla="*/ 6072 w 6630"/>
                <a:gd name="T17" fmla="*/ 5218 h 6244"/>
                <a:gd name="T18" fmla="*/ 5338 w 6630"/>
                <a:gd name="T19" fmla="*/ 5978 h 6244"/>
                <a:gd name="T20" fmla="*/ 4805 w 6630"/>
                <a:gd name="T21" fmla="*/ 5463 h 6244"/>
                <a:gd name="T22" fmla="*/ 1056 w 6630"/>
                <a:gd name="T23" fmla="*/ 5423 h 6244"/>
                <a:gd name="T24" fmla="*/ 904 w 6630"/>
                <a:gd name="T25" fmla="*/ 5467 h 6244"/>
                <a:gd name="T26" fmla="*/ 924 w 6630"/>
                <a:gd name="T27" fmla="*/ 5599 h 6244"/>
                <a:gd name="T28" fmla="*/ 462 w 6630"/>
                <a:gd name="T29" fmla="*/ 6061 h 6244"/>
                <a:gd name="T30" fmla="*/ 0 w 6630"/>
                <a:gd name="T31" fmla="*/ 5599 h 6244"/>
                <a:gd name="T32" fmla="*/ 576 w 6630"/>
                <a:gd name="T33" fmla="*/ 5151 h 6244"/>
                <a:gd name="T34" fmla="*/ 600 w 6630"/>
                <a:gd name="T35" fmla="*/ 5029 h 6244"/>
                <a:gd name="T36" fmla="*/ 184 w 6630"/>
                <a:gd name="T37" fmla="*/ 4584 h 6244"/>
                <a:gd name="T38" fmla="*/ 654 w 6630"/>
                <a:gd name="T39" fmla="*/ 4131 h 6244"/>
                <a:gd name="T40" fmla="*/ 4027 w 6630"/>
                <a:gd name="T41" fmla="*/ 4712 h 6244"/>
                <a:gd name="T42" fmla="*/ 2005 w 6630"/>
                <a:gd name="T43" fmla="*/ 2759 h 6244"/>
                <a:gd name="T44" fmla="*/ 1445 w 6630"/>
                <a:gd name="T45" fmla="*/ 3340 h 6244"/>
                <a:gd name="T46" fmla="*/ 568 w 6630"/>
                <a:gd name="T47" fmla="*/ 2493 h 6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30" h="6244">
                  <a:moveTo>
                    <a:pt x="568" y="2493"/>
                  </a:moveTo>
                  <a:lnTo>
                    <a:pt x="2067" y="941"/>
                  </a:lnTo>
                  <a:cubicBezTo>
                    <a:pt x="2284" y="975"/>
                    <a:pt x="2741" y="1021"/>
                    <a:pt x="3033" y="718"/>
                  </a:cubicBezTo>
                  <a:lnTo>
                    <a:pt x="3522" y="1189"/>
                  </a:lnTo>
                  <a:lnTo>
                    <a:pt x="2739" y="2000"/>
                  </a:lnTo>
                  <a:lnTo>
                    <a:pt x="4773" y="3965"/>
                  </a:lnTo>
                  <a:cubicBezTo>
                    <a:pt x="5429" y="2875"/>
                    <a:pt x="5176" y="1181"/>
                    <a:pt x="3216" y="0"/>
                  </a:cubicBezTo>
                  <a:cubicBezTo>
                    <a:pt x="6139" y="415"/>
                    <a:pt x="6630" y="3072"/>
                    <a:pt x="5539" y="4704"/>
                  </a:cubicBezTo>
                  <a:lnTo>
                    <a:pt x="6072" y="5218"/>
                  </a:lnTo>
                  <a:lnTo>
                    <a:pt x="5338" y="5978"/>
                  </a:lnTo>
                  <a:lnTo>
                    <a:pt x="4805" y="5463"/>
                  </a:lnTo>
                  <a:cubicBezTo>
                    <a:pt x="3927" y="6087"/>
                    <a:pt x="2633" y="6244"/>
                    <a:pt x="1056" y="5423"/>
                  </a:cubicBezTo>
                  <a:lnTo>
                    <a:pt x="904" y="5467"/>
                  </a:lnTo>
                  <a:cubicBezTo>
                    <a:pt x="917" y="5509"/>
                    <a:pt x="924" y="5553"/>
                    <a:pt x="924" y="5599"/>
                  </a:cubicBezTo>
                  <a:cubicBezTo>
                    <a:pt x="924" y="5853"/>
                    <a:pt x="716" y="6061"/>
                    <a:pt x="462" y="6061"/>
                  </a:cubicBezTo>
                  <a:cubicBezTo>
                    <a:pt x="208" y="6061"/>
                    <a:pt x="0" y="5853"/>
                    <a:pt x="0" y="5599"/>
                  </a:cubicBezTo>
                  <a:cubicBezTo>
                    <a:pt x="0" y="5297"/>
                    <a:pt x="287" y="5077"/>
                    <a:pt x="576" y="5151"/>
                  </a:cubicBezTo>
                  <a:lnTo>
                    <a:pt x="600" y="5029"/>
                  </a:lnTo>
                  <a:cubicBezTo>
                    <a:pt x="463" y="4891"/>
                    <a:pt x="313" y="4756"/>
                    <a:pt x="184" y="4584"/>
                  </a:cubicBezTo>
                  <a:cubicBezTo>
                    <a:pt x="341" y="4433"/>
                    <a:pt x="498" y="4282"/>
                    <a:pt x="654" y="4131"/>
                  </a:cubicBezTo>
                  <a:cubicBezTo>
                    <a:pt x="1944" y="5190"/>
                    <a:pt x="3186" y="5218"/>
                    <a:pt x="4027" y="4712"/>
                  </a:cubicBezTo>
                  <a:lnTo>
                    <a:pt x="2005" y="2759"/>
                  </a:lnTo>
                  <a:lnTo>
                    <a:pt x="1445" y="3340"/>
                  </a:lnTo>
                  <a:lnTo>
                    <a:pt x="568" y="2493"/>
                  </a:lnTo>
                  <a:close/>
                </a:path>
              </a:pathLst>
            </a:custGeom>
            <a:solidFill>
              <a:srgbClr val="FFFDFB"/>
            </a:solidFill>
            <a:ln>
              <a:noFill/>
            </a:ln>
            <a:effectLst/>
          </p:spPr>
          <p:txBody>
            <a:bodyPr vert="horz" wrap="square" lIns="91440" tIns="45720" rIns="91440" bIns="45720" numCol="1" anchor="t" anchorCtr="0" compatLnSpc="1"/>
            <a:lstStyle/>
            <a:p>
              <a:pPr algn="ctr"/>
              <a:endParaRPr lang="zh-CN" altLang="en-US">
                <a:latin typeface="微软雅黑" panose="020B0503020204020204" pitchFamily="34" charset="-122"/>
                <a:ea typeface="微软雅黑" panose="020B0503020204020204" pitchFamily="34" charset="-122"/>
              </a:endParaRPr>
            </a:p>
          </p:txBody>
        </p:sp>
        <p:sp>
          <p:nvSpPr>
            <p:cNvPr id="83" name="矩形 82"/>
            <p:cNvSpPr/>
            <p:nvPr/>
          </p:nvSpPr>
          <p:spPr>
            <a:xfrm>
              <a:off x="1380372" y="5697221"/>
              <a:ext cx="3058380" cy="684248"/>
            </a:xfrm>
            <a:prstGeom prst="rect">
              <a:avLst/>
            </a:prstGeom>
            <a:noFill/>
            <a:ln w="19050">
              <a:solidFill>
                <a:srgbClr val="C0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FFF8E5"/>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89660" y="1621707"/>
            <a:ext cx="3877985" cy="646331"/>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sz="3600" dirty="0"/>
              <a:t>中国共产党的诞生</a:t>
            </a:r>
            <a:endParaRPr lang="zh-CN" altLang="en-US" sz="3600" dirty="0"/>
          </a:p>
        </p:txBody>
      </p:sp>
      <p:sp>
        <p:nvSpPr>
          <p:cNvPr id="85" name="矩形 84"/>
          <p:cNvSpPr/>
          <p:nvPr/>
        </p:nvSpPr>
        <p:spPr>
          <a:xfrm>
            <a:off x="5382764" y="1607273"/>
            <a:ext cx="5856446" cy="453195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86" name="文本框 85"/>
          <p:cNvSpPr txBox="1"/>
          <p:nvPr/>
        </p:nvSpPr>
        <p:spPr>
          <a:xfrm>
            <a:off x="5752283" y="1930437"/>
            <a:ext cx="5238446" cy="3819122"/>
          </a:xfrm>
          <a:prstGeom prst="rect">
            <a:avLst/>
          </a:prstGeom>
          <a:noFill/>
        </p:spPr>
        <p:txBody>
          <a:bodyPr wrap="square" rtlCol="0">
            <a:spAutoFit/>
          </a:bodyPr>
          <a:lstStyle/>
          <a:p>
            <a:pPr indent="-285750" algn="just">
              <a:lnSpc>
                <a:spcPct val="150000"/>
              </a:lnSpc>
              <a:spcAft>
                <a:spcPts val="600"/>
              </a:spcAft>
              <a:buFont typeface="Wingdings" panose="05000000000000000000" pitchFamily="2" charset="2"/>
              <a:buChar char="l"/>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中国共产党的最早组织是在上海首先建立的。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月，上海共产党早期组织正式成立。参加者有陈独秀、李汉俊、李达、陈望道、俞秀松等，陈独秀任书记。上海共产党早期组织成立后，实际上成为各地建党活动的联络中心，起着中国共产党发起组的重要作用。</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indent="-285750" algn="just">
              <a:lnSpc>
                <a:spcPct val="150000"/>
              </a:lnSpc>
              <a:spcAft>
                <a:spcPts val="600"/>
              </a:spcAft>
              <a:buFont typeface="Wingdings" panose="05000000000000000000" pitchFamily="2" charset="2"/>
              <a:buChar char="l"/>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月，由李大钊、张申府、张国焘</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人发起成立北京共产党早期组织，李大钊为负责人。罗章龙、刘仁静、邓中夏、高君宇、何孟雄、缪伯英、范鸿劼、张太雷等先后加入，成员大多为北京大学马克思学说研究会的骨干。</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42" presetClass="path" presetSubtype="0" decel="100000" fill="hold" grpId="1" nodeType="withEffect">
                                  <p:stCondLst>
                                    <p:cond delay="500"/>
                                  </p:stCondLst>
                                  <p:childTnLst>
                                    <p:animMotion origin="layout" path="M -4.375E-6 4.81481E-6 L 0.14519 -0.00024 " pathEditMode="relative" rAng="0" ptsTypes="AA">
                                      <p:cBhvr>
                                        <p:cTn id="9" dur="1000" spd="-100000" fill="hold"/>
                                        <p:tgtEl>
                                          <p:spTgt spid="27"/>
                                        </p:tgtEl>
                                        <p:attrNameLst>
                                          <p:attrName>ppt_x</p:attrName>
                                          <p:attrName>ppt_y</p:attrName>
                                        </p:attrNameLst>
                                      </p:cBhvr>
                                      <p:rCtr x="7253" y="-23"/>
                                    </p:animMotion>
                                  </p:childTnLst>
                                </p:cTn>
                              </p:par>
                              <p:par>
                                <p:cTn id="10" presetID="10" presetClass="entr" presetSubtype="0" fill="hold" grpId="0" nodeType="with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500"/>
                                        <p:tgtEl>
                                          <p:spTgt spid="84"/>
                                        </p:tgtEl>
                                      </p:cBhvr>
                                    </p:animEffect>
                                  </p:childTnLst>
                                </p:cTn>
                              </p:par>
                              <p:par>
                                <p:cTn id="13" presetID="42" presetClass="path" presetSubtype="0" decel="100000" fill="hold" grpId="1" nodeType="withEffect">
                                  <p:stCondLst>
                                    <p:cond delay="0"/>
                                  </p:stCondLst>
                                  <p:childTnLst>
                                    <p:animMotion origin="layout" path="M 2.08333E-6 -4.81481E-6 L 0.14518 -0.00023 " pathEditMode="relative" rAng="0" ptsTypes="AA">
                                      <p:cBhvr>
                                        <p:cTn id="14" dur="1000" spd="-100000" fill="hold"/>
                                        <p:tgtEl>
                                          <p:spTgt spid="84"/>
                                        </p:tgtEl>
                                        <p:attrNameLst>
                                          <p:attrName>ppt_x</p:attrName>
                                          <p:attrName>ppt_y</p:attrName>
                                        </p:attrNameLst>
                                      </p:cBhvr>
                                      <p:rCtr x="7253" y="-23"/>
                                    </p:animMotion>
                                  </p:childTnLst>
                                </p:cTn>
                              </p:par>
                            </p:childTnLst>
                          </p:cTn>
                        </p:par>
                        <p:par>
                          <p:cTn id="15" fill="hold">
                            <p:stCondLst>
                              <p:cond delay="1000"/>
                            </p:stCondLst>
                            <p:childTnLst>
                              <p:par>
                                <p:cTn id="16" presetID="18" presetClass="entr" presetSubtype="6" fill="hold" nodeType="after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strips(downRight)">
                                      <p:cBhvr>
                                        <p:cTn id="18" dur="500"/>
                                        <p:tgtEl>
                                          <p:spTgt spid="64"/>
                                        </p:tgtEl>
                                      </p:cBhvr>
                                    </p:animEffect>
                                  </p:childTnLst>
                                </p:cTn>
                              </p:par>
                            </p:childTnLst>
                          </p:cTn>
                        </p:par>
                        <p:par>
                          <p:cTn id="19" fill="hold">
                            <p:stCondLst>
                              <p:cond delay="1500"/>
                            </p:stCondLst>
                            <p:childTnLst>
                              <p:par>
                                <p:cTn id="20" presetID="18" presetClass="entr" presetSubtype="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strips(downRight)">
                                      <p:cBhvr>
                                        <p:cTn id="22" dur="500"/>
                                        <p:tgtEl>
                                          <p:spTgt spid="69"/>
                                        </p:tgtEl>
                                      </p:cBhvr>
                                    </p:animEffect>
                                  </p:childTnLst>
                                </p:cTn>
                              </p:par>
                            </p:childTnLst>
                          </p:cTn>
                        </p:par>
                        <p:par>
                          <p:cTn id="23" fill="hold">
                            <p:stCondLst>
                              <p:cond delay="2000"/>
                            </p:stCondLst>
                            <p:childTnLst>
                              <p:par>
                                <p:cTn id="24" presetID="18" presetClass="entr" presetSubtype="6" fill="hold" nodeType="afterEffect">
                                  <p:stCondLst>
                                    <p:cond delay="0"/>
                                  </p:stCondLst>
                                  <p:childTnLst>
                                    <p:set>
                                      <p:cBhvr>
                                        <p:cTn id="25" dur="1" fill="hold">
                                          <p:stCondLst>
                                            <p:cond delay="0"/>
                                          </p:stCondLst>
                                        </p:cTn>
                                        <p:tgtEl>
                                          <p:spTgt spid="74"/>
                                        </p:tgtEl>
                                        <p:attrNameLst>
                                          <p:attrName>style.visibility</p:attrName>
                                        </p:attrNameLst>
                                      </p:cBhvr>
                                      <p:to>
                                        <p:strVal val="visible"/>
                                      </p:to>
                                    </p:set>
                                    <p:animEffect transition="in" filter="strips(downRight)">
                                      <p:cBhvr>
                                        <p:cTn id="26" dur="500"/>
                                        <p:tgtEl>
                                          <p:spTgt spid="74"/>
                                        </p:tgtEl>
                                      </p:cBhvr>
                                    </p:animEffect>
                                  </p:childTnLst>
                                </p:cTn>
                              </p:par>
                            </p:childTnLst>
                          </p:cTn>
                        </p:par>
                        <p:par>
                          <p:cTn id="27" fill="hold">
                            <p:stCondLst>
                              <p:cond delay="2500"/>
                            </p:stCondLst>
                            <p:childTnLst>
                              <p:par>
                                <p:cTn id="28" presetID="18" presetClass="entr" presetSubtype="6" fill="hold" nodeType="afterEffect">
                                  <p:stCondLst>
                                    <p:cond delay="0"/>
                                  </p:stCondLst>
                                  <p:childTnLst>
                                    <p:set>
                                      <p:cBhvr>
                                        <p:cTn id="29" dur="1" fill="hold">
                                          <p:stCondLst>
                                            <p:cond delay="0"/>
                                          </p:stCondLst>
                                        </p:cTn>
                                        <p:tgtEl>
                                          <p:spTgt spid="79"/>
                                        </p:tgtEl>
                                        <p:attrNameLst>
                                          <p:attrName>style.visibility</p:attrName>
                                        </p:attrNameLst>
                                      </p:cBhvr>
                                      <p:to>
                                        <p:strVal val="visible"/>
                                      </p:to>
                                    </p:set>
                                    <p:animEffect transition="in" filter="strips(downRight)">
                                      <p:cBhvr>
                                        <p:cTn id="30" dur="500"/>
                                        <p:tgtEl>
                                          <p:spTgt spid="79"/>
                                        </p:tgtEl>
                                      </p:cBhvr>
                                    </p:animEffect>
                                  </p:childTnLst>
                                </p:cTn>
                              </p:par>
                            </p:childTnLst>
                          </p:cTn>
                        </p:par>
                        <p:par>
                          <p:cTn id="31" fill="hold">
                            <p:stCondLst>
                              <p:cond delay="3000"/>
                            </p:stCondLst>
                            <p:childTnLst>
                              <p:par>
                                <p:cTn id="32" presetID="21" presetClass="entr" presetSubtype="1"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Effect transition="in" filter="wheel(1)">
                                      <p:cBhvr>
                                        <p:cTn id="34" dur="1000"/>
                                        <p:tgtEl>
                                          <p:spTgt spid="85"/>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86"/>
                                        </p:tgtEl>
                                        <p:attrNameLst>
                                          <p:attrName>style.visibility</p:attrName>
                                        </p:attrNameLst>
                                      </p:cBhvr>
                                      <p:to>
                                        <p:strVal val="visible"/>
                                      </p:to>
                                    </p:set>
                                    <p:animEffect transition="in" filter="wipe(up)">
                                      <p:cBhvr>
                                        <p:cTn id="38" dur="125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7" grpId="1"/>
      <p:bldP spid="84" grpId="0"/>
      <p:bldP spid="84" grpId="1"/>
      <p:bldP spid="85" grpId="0" animBg="1"/>
      <p:bldP spid="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1006059" y="432190"/>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43432"/>
            <a:ext cx="1301686" cy="2438420"/>
          </a:xfrm>
          <a:prstGeom prst="rect">
            <a:avLst/>
          </a:prstGeom>
        </p:spPr>
      </p:pic>
      <p:sp>
        <p:nvSpPr>
          <p:cNvPr id="17" name="矩形 16"/>
          <p:cNvSpPr/>
          <p:nvPr/>
        </p:nvSpPr>
        <p:spPr>
          <a:xfrm>
            <a:off x="2108668" y="2884579"/>
            <a:ext cx="3987332"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 name="组合 17"/>
          <p:cNvGrpSpPr/>
          <p:nvPr/>
        </p:nvGrpSpPr>
        <p:grpSpPr>
          <a:xfrm>
            <a:off x="1855512" y="3024797"/>
            <a:ext cx="5134908" cy="575893"/>
            <a:chOff x="4801343" y="2051258"/>
            <a:chExt cx="3561718" cy="568263"/>
          </a:xfrm>
        </p:grpSpPr>
        <p:sp>
          <p:nvSpPr>
            <p:cNvPr id="19" name="矩形 18"/>
            <p:cNvSpPr/>
            <p:nvPr/>
          </p:nvSpPr>
          <p:spPr>
            <a:xfrm>
              <a:off x="5332364" y="2104184"/>
              <a:ext cx="3030697" cy="455548"/>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时间：</a:t>
              </a:r>
              <a:r>
                <a:rPr lang="en-US" altLang="zh-CN" sz="2400" b="1" dirty="0">
                  <a:solidFill>
                    <a:srgbClr val="591300"/>
                  </a:solidFill>
                  <a:latin typeface="微软雅黑" panose="020B0503020204020204" pitchFamily="34" charset="-122"/>
                  <a:ea typeface="微软雅黑" panose="020B0503020204020204" pitchFamily="34" charset="-122"/>
                </a:rPr>
                <a:t>1921.7.23-7.31</a:t>
              </a:r>
              <a:r>
                <a:rPr lang="zh-CN" altLang="en-US" sz="2400" b="1" dirty="0">
                  <a:solidFill>
                    <a:srgbClr val="591300"/>
                  </a:solidFill>
                  <a:latin typeface="微软雅黑" panose="020B0503020204020204" pitchFamily="34" charset="-122"/>
                  <a:ea typeface="微软雅黑" panose="020B0503020204020204" pitchFamily="34" charset="-122"/>
                </a:rPr>
                <a:t>；</a:t>
              </a:r>
              <a:endParaRPr lang="zh-CN" altLang="en-US" sz="24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55511" y="3807929"/>
            <a:ext cx="4530000" cy="575895"/>
            <a:chOff x="4801341" y="3366589"/>
            <a:chExt cx="3142136" cy="568265"/>
          </a:xfrm>
        </p:grpSpPr>
        <p:sp>
          <p:nvSpPr>
            <p:cNvPr id="22" name="矩形 21"/>
            <p:cNvSpPr/>
            <p:nvPr/>
          </p:nvSpPr>
          <p:spPr>
            <a:xfrm>
              <a:off x="5332363" y="3368588"/>
              <a:ext cx="2611114" cy="455548"/>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地点：上海、嘉兴南湖；</a:t>
              </a:r>
              <a:endParaRPr lang="zh-CN" altLang="en-US" sz="2400" b="1" dirty="0">
                <a:solidFill>
                  <a:srgbClr val="591300"/>
                </a:solidFill>
                <a:latin typeface="微软雅黑" panose="020B0503020204020204" pitchFamily="34" charset="-122"/>
                <a:ea typeface="微软雅黑" panose="020B0503020204020204" pitchFamily="34" charset="-122"/>
              </a:endParaRPr>
            </a:p>
          </p:txBody>
        </p:sp>
        <p:sp>
          <p:nvSpPr>
            <p:cNvPr id="24" name="矩形 23"/>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5" name="PA_剪去对角的矩形 27"/>
          <p:cNvSpPr/>
          <p:nvPr>
            <p:custDataLst>
              <p:tags r:id="rId2"/>
            </p:custDataLst>
          </p:nvPr>
        </p:nvSpPr>
        <p:spPr bwMode="auto">
          <a:xfrm>
            <a:off x="752925" y="4568791"/>
            <a:ext cx="2626769" cy="1705458"/>
          </a:xfrm>
          <a:prstGeom prst="snip2DiagRect">
            <a:avLst>
              <a:gd name="adj1" fmla="val 0"/>
              <a:gd name="adj2" fmla="val 0"/>
            </a:avLst>
          </a:prstGeom>
          <a:blipFill dpi="0" rotWithShape="1">
            <a:blip r:embed="rId3" cstate="print">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6" name="PA_剪去对角的矩形 29"/>
          <p:cNvSpPr/>
          <p:nvPr>
            <p:custDataLst>
              <p:tags r:id="rId5"/>
            </p:custDataLst>
          </p:nvPr>
        </p:nvSpPr>
        <p:spPr bwMode="auto">
          <a:xfrm>
            <a:off x="3429669" y="4568791"/>
            <a:ext cx="2539708" cy="1705458"/>
          </a:xfrm>
          <a:prstGeom prst="snip2DiagRect">
            <a:avLst>
              <a:gd name="adj1" fmla="val 0"/>
              <a:gd name="adj2" fmla="val 0"/>
            </a:avLst>
          </a:prstGeom>
          <a:blipFill dpi="0" rotWithShape="1">
            <a:blip r:embed="rId6">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7" name="文本框 26"/>
          <p:cNvSpPr txBox="1"/>
          <p:nvPr/>
        </p:nvSpPr>
        <p:spPr>
          <a:xfrm>
            <a:off x="1734538" y="1546586"/>
            <a:ext cx="4339650" cy="120032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sz="3600" dirty="0"/>
              <a:t>中国共产党</a:t>
            </a:r>
            <a:endParaRPr lang="en-US" altLang="zh-CN" sz="3600" dirty="0"/>
          </a:p>
          <a:p>
            <a:r>
              <a:rPr lang="zh-CN" altLang="en-US" sz="3600" dirty="0"/>
              <a:t>第一次全国代表大会</a:t>
            </a:r>
            <a:endParaRPr lang="zh-CN" altLang="en-US" sz="3600" dirty="0"/>
          </a:p>
        </p:txBody>
      </p:sp>
      <p:sp>
        <p:nvSpPr>
          <p:cNvPr id="28" name="矩形 27"/>
          <p:cNvSpPr/>
          <p:nvPr/>
        </p:nvSpPr>
        <p:spPr>
          <a:xfrm>
            <a:off x="6272598" y="1784442"/>
            <a:ext cx="5075835"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6410593" y="1800353"/>
            <a:ext cx="4777360" cy="4480842"/>
          </a:xfrm>
          <a:prstGeom prst="rect">
            <a:avLst/>
          </a:prstGeom>
          <a:noFill/>
        </p:spPr>
        <p:txBody>
          <a:bodyPr wrap="square" rtlCol="0">
            <a:spAutoFit/>
          </a:bodyPr>
          <a:lstStyle/>
          <a:p>
            <a:pPr algn="just">
              <a:lnSpc>
                <a:spcPct val="150000"/>
              </a:lnSpc>
            </a:pPr>
            <a:r>
              <a:rPr lang="zh-CN" altLang="en-US" sz="1500" dirty="0">
                <a:solidFill>
                  <a:srgbClr val="8746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出席中国共产党第一次全国代表大会的各地代表共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他们是：上海小组的李达、李汉俊，武汉小组的董必武、陈潭秋，长沙小组的毛泽东、何叔衡，济南小组的王尽美、邓恩铭，北京小组的张国焘、刘仁静，广州小组的陈公博，旅日小组的周佛海。参加会议的还有武汉小组的包惠僧（他是在广州与陈独秀商谈工作期间，受陈个人委派参加会议的）。参加大会的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他们代表着全国５０多名党员。当时，对党的创立作出了重要贡献的李大钊、陈独秀因各在北京和广州，工作脱不开身，而没有出席大会。共产国际派马林（荷兰人）和赤色职工国际代表尼克尔斯基（俄国人）出席了会议。</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42" presetClass="path" presetSubtype="0" decel="100000" fill="hold" grpId="1" nodeType="withEffect">
                                  <p:stCondLst>
                                    <p:cond delay="0"/>
                                  </p:stCondLst>
                                  <p:childTnLst>
                                    <p:animMotion origin="layout" path="M 5E-6 4.44444E-6 L 0.14519 -0.00024 " pathEditMode="relative" rAng="0" ptsTypes="AA">
                                      <p:cBhvr>
                                        <p:cTn id="9" dur="1000" spd="-100000" fill="hold"/>
                                        <p:tgtEl>
                                          <p:spTgt spid="23"/>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42" presetClass="path" presetSubtype="0" decel="100000" fill="hold" grpId="1" nodeType="withEffect">
                                  <p:stCondLst>
                                    <p:cond delay="0"/>
                                  </p:stCondLst>
                                  <p:childTnLst>
                                    <p:animMotion origin="layout" path="M 4.16667E-6 4.07407E-6 L 0.14518 -0.00024 " pathEditMode="relative" rAng="0" ptsTypes="AA">
                                      <p:cBhvr>
                                        <p:cTn id="21" dur="1000" spd="-100000" fill="hold"/>
                                        <p:tgtEl>
                                          <p:spTgt spid="2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heel(1)">
                                      <p:cBhvr>
                                        <p:cTn id="49" dur="1000"/>
                                        <p:tgtEl>
                                          <p:spTgt spid="2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17" grpId="0" animBg="1"/>
      <p:bldP spid="25" grpId="0" animBg="1" autoUpdateAnimBg="0"/>
      <p:bldP spid="26" grpId="0" animBg="1" autoUpdateAnimBg="0"/>
      <p:bldP spid="27" grpId="0"/>
      <p:bldP spid="27" grpId="1"/>
      <p:bldP spid="28" grpId="0" animBg="1"/>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59526" y="457097"/>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9409" y="1073432"/>
            <a:ext cx="1301686" cy="2438420"/>
          </a:xfrm>
          <a:prstGeom prst="rect">
            <a:avLst/>
          </a:prstGeom>
        </p:spPr>
      </p:pic>
      <p:sp>
        <p:nvSpPr>
          <p:cNvPr id="10" name="PA_剪去对角的矩形 27"/>
          <p:cNvSpPr/>
          <p:nvPr>
            <p:custDataLst>
              <p:tags r:id="rId2"/>
            </p:custDataLst>
          </p:nvPr>
        </p:nvSpPr>
        <p:spPr bwMode="auto">
          <a:xfrm>
            <a:off x="801911" y="4367320"/>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2" name="PA_剪去对角的矩形 29"/>
          <p:cNvSpPr/>
          <p:nvPr>
            <p:custDataLst>
              <p:tags r:id="rId4"/>
            </p:custDataLst>
          </p:nvPr>
        </p:nvSpPr>
        <p:spPr bwMode="auto">
          <a:xfrm>
            <a:off x="3647426" y="4367320"/>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3" name="文本框 12"/>
          <p:cNvSpPr txBox="1"/>
          <p:nvPr/>
        </p:nvSpPr>
        <p:spPr>
          <a:xfrm>
            <a:off x="1756350" y="1729903"/>
            <a:ext cx="4339650" cy="120032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sz="3600" dirty="0"/>
              <a:t>第一次全国代表大会</a:t>
            </a:r>
            <a:endParaRPr lang="en-US" altLang="zh-CN" sz="3600" dirty="0"/>
          </a:p>
          <a:p>
            <a:r>
              <a:rPr lang="zh-CN" altLang="en-US" sz="3600" dirty="0"/>
              <a:t>的召开影响深远</a:t>
            </a:r>
            <a:endParaRPr lang="en-US" altLang="zh-CN" sz="3600" dirty="0"/>
          </a:p>
        </p:txBody>
      </p:sp>
      <p:sp>
        <p:nvSpPr>
          <p:cNvPr id="16" name="矩形 15"/>
          <p:cNvSpPr/>
          <p:nvPr/>
        </p:nvSpPr>
        <p:spPr>
          <a:xfrm>
            <a:off x="6724355" y="2339788"/>
            <a:ext cx="4635983" cy="377330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906947" y="2405564"/>
            <a:ext cx="4257688" cy="3419013"/>
          </a:xfrm>
          <a:prstGeom prst="rect">
            <a:avLst/>
          </a:prstGeom>
          <a:noFill/>
        </p:spPr>
        <p:txBody>
          <a:bodyPr wrap="square" rtlCol="0">
            <a:spAutoFit/>
          </a:bodyPr>
          <a:lstStyle/>
          <a:p>
            <a:pPr algn="just">
              <a:lnSpc>
                <a:spcPct val="150000"/>
              </a:lnSpc>
            </a:pPr>
            <a:r>
              <a:rPr lang="zh-CN" altLang="en-US" dirty="0">
                <a:solidFill>
                  <a:srgbClr val="8746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会议举行一半时，法国巡捕前来介入，会议被迫转移到嘉 兴南湖的一条游船上 内容上主要就是三点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通过了中国共产党的党纲全文十五条目， 吸取了国内四个党纲和参考俄、 英、 美共的纲领，规定了党的奋斗目标、组织原则和党的纪律。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第二个就是大会还确定党成立后的中心任务是组织工人阶级，领导工人运 动。 </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另外 大会选举陈独秀、张国焘、李达组成中央局，陈独秀为中央局书记。 </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254309" y="3075405"/>
            <a:ext cx="5102540" cy="1146742"/>
          </a:xfrm>
          <a:prstGeom prst="rect">
            <a:avLst/>
          </a:prstGeom>
          <a:solidFill>
            <a:srgbClr val="FF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向标志着中国有了一个完全新式的，以马克思列宁主义为行动指南、以实现共产主义为目标、全国统一的工人阶级政党，自此我国的革命面貌就焕然一新了。 </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1.25E-6 7.40741E-7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42" presetClass="path" presetSubtype="0" decel="100000" fill="hold" grpId="1" nodeType="withEffect">
                                  <p:stCondLst>
                                    <p:cond delay="0"/>
                                  </p:stCondLst>
                                  <p:childTnLst>
                                    <p:animMotion origin="layout" path="M 2.70833E-6 4.44444E-6 L 0.14518 -0.00024 " pathEditMode="relative" rAng="0" ptsTypes="AA">
                                      <p:cBhvr>
                                        <p:cTn id="21" dur="1000" spd="-100000" fill="hold"/>
                                        <p:tgtEl>
                                          <p:spTgt spid="13"/>
                                        </p:tgtEl>
                                        <p:attrNameLst>
                                          <p:attrName>ppt_x</p:attrName>
                                          <p:attrName>ppt_y</p:attrName>
                                        </p:attrNameLst>
                                      </p:cBhvr>
                                      <p:rCtr x="7253" y="-23"/>
                                    </p:animMotion>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down)">
                                      <p:cBhvr>
                                        <p:cTn id="26" dur="500"/>
                                        <p:tgtEl>
                                          <p:spTgt spid="18"/>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1500"/>
                            </p:stCondLst>
                            <p:childTnLst>
                              <p:par>
                                <p:cTn id="36" presetID="21" presetClass="entr" presetSubtype="1"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heel(1)">
                                      <p:cBhvr>
                                        <p:cTn id="38" dur="1000"/>
                                        <p:tgtEl>
                                          <p:spTgt spid="16"/>
                                        </p:tgtEl>
                                      </p:cBhvr>
                                    </p:animEffect>
                                  </p:childTnLst>
                                </p:cTn>
                              </p:par>
                            </p:childTnLst>
                          </p:cTn>
                        </p:par>
                        <p:par>
                          <p:cTn id="39" fill="hold">
                            <p:stCondLst>
                              <p:cond delay="250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12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0" grpId="0" animBg="1" autoUpdateAnimBg="0"/>
      <p:bldP spid="12" grpId="0" animBg="1" autoUpdateAnimBg="0"/>
      <p:bldP spid="13" grpId="0"/>
      <p:bldP spid="13" grpId="1"/>
      <p:bldP spid="16" grpId="0" animBg="1"/>
      <p:bldP spid="17" grpId="0"/>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904354" y="431943"/>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9" name="图片 1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2076" y="1157534"/>
            <a:ext cx="1301686" cy="2438420"/>
          </a:xfrm>
          <a:prstGeom prst="rect">
            <a:avLst/>
          </a:prstGeom>
        </p:spPr>
      </p:pic>
      <p:sp>
        <p:nvSpPr>
          <p:cNvPr id="20" name="文本框 19"/>
          <p:cNvSpPr txBox="1"/>
          <p:nvPr/>
        </p:nvSpPr>
        <p:spPr>
          <a:xfrm>
            <a:off x="1632087" y="1759958"/>
            <a:ext cx="4339650" cy="120032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sz="3600" dirty="0"/>
              <a:t>第一次全国代表大会</a:t>
            </a:r>
            <a:endParaRPr lang="en-US" altLang="zh-CN" sz="3600" dirty="0"/>
          </a:p>
          <a:p>
            <a:r>
              <a:rPr lang="zh-CN" altLang="en-US" sz="3600" dirty="0"/>
              <a:t>的深远意义 </a:t>
            </a:r>
            <a:endParaRPr lang="en-US" altLang="zh-CN" sz="3600" dirty="0"/>
          </a:p>
        </p:txBody>
      </p:sp>
      <p:sp>
        <p:nvSpPr>
          <p:cNvPr id="21" name="矩形 20"/>
          <p:cNvSpPr/>
          <p:nvPr/>
        </p:nvSpPr>
        <p:spPr>
          <a:xfrm>
            <a:off x="6096001" y="1757187"/>
            <a:ext cx="5098822" cy="1146742"/>
          </a:xfrm>
          <a:prstGeom prst="rect">
            <a:avLst/>
          </a:prstGeom>
          <a:solidFill>
            <a:srgbClr val="FF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rgbClr val="F8F0DA"/>
                </a:solidFill>
                <a:latin typeface="微软雅黑" panose="020B0503020204020204" pitchFamily="34" charset="-122"/>
                <a:ea typeface="微软雅黑" panose="020B0503020204020204" pitchFamily="34" charset="-122"/>
                <a:cs typeface="+mn-ea"/>
                <a:sym typeface="+mn-lt"/>
              </a:rPr>
              <a:t>        </a:t>
            </a:r>
            <a:r>
              <a:rPr lang="zh-CN" altLang="en-US" sz="1600" dirty="0">
                <a:solidFill>
                  <a:schemeClr val="bg1"/>
                </a:solidFill>
                <a:latin typeface="微软雅黑" panose="020B0503020204020204" pitchFamily="34" charset="-122"/>
                <a:ea typeface="微软雅黑" panose="020B0503020204020204" pitchFamily="34" charset="-122"/>
                <a:cs typeface="+mn-ea"/>
                <a:sym typeface="+mn-lt"/>
              </a:rPr>
              <a:t>中国共产党的产生是中国社会政治经济发展的必然结果，是近代中国革命的一个转折点，是中国共产主义运动的伟大开端，她的成立具有伟大的历史意义。</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4086267" y="3118125"/>
            <a:ext cx="7108555" cy="317716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4" name="组合 23"/>
          <p:cNvGrpSpPr/>
          <p:nvPr/>
        </p:nvGrpSpPr>
        <p:grpSpPr>
          <a:xfrm>
            <a:off x="3813365" y="3236470"/>
            <a:ext cx="7207974" cy="658257"/>
            <a:chOff x="4743598" y="1898477"/>
            <a:chExt cx="7207974" cy="658257"/>
          </a:xfrm>
        </p:grpSpPr>
        <p:sp>
          <p:nvSpPr>
            <p:cNvPr id="25" name="矩形 24"/>
            <p:cNvSpPr/>
            <p:nvPr/>
          </p:nvSpPr>
          <p:spPr>
            <a:xfrm>
              <a:off x="5383352" y="1898477"/>
              <a:ext cx="6568220" cy="658257"/>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中国革命从此有了一个新的领导力量和领导核心。中国革命不再由资产阶级领导，而是无产阶级及其政党来领导了。</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1</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sp>
        <p:nvSpPr>
          <p:cNvPr id="27" name="Freeform 29"/>
          <p:cNvSpPr/>
          <p:nvPr/>
        </p:nvSpPr>
        <p:spPr bwMode="auto">
          <a:xfrm>
            <a:off x="1562392" y="3308928"/>
            <a:ext cx="1423559" cy="1275271"/>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0000"/>
              </a:gs>
              <a:gs pos="100000">
                <a:srgbClr val="CC3300"/>
              </a:gs>
            </a:gsLst>
            <a:path path="circle">
              <a:fillToRect l="50000" t="-80000" r="50000" b="180000"/>
            </a:path>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C00000"/>
              </a:solidFill>
            </a:endParaRPr>
          </a:p>
        </p:txBody>
      </p:sp>
      <p:sp>
        <p:nvSpPr>
          <p:cNvPr id="28" name="文本框 27"/>
          <p:cNvSpPr txBox="1"/>
          <p:nvPr/>
        </p:nvSpPr>
        <p:spPr>
          <a:xfrm>
            <a:off x="834887" y="4824656"/>
            <a:ext cx="2749471" cy="1938992"/>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中共一大的</a:t>
            </a:r>
            <a:endParaRPr lang="en-US" altLang="zh-CN" dirty="0"/>
          </a:p>
          <a:p>
            <a:r>
              <a:rPr lang="zh-CN" altLang="en-US" dirty="0"/>
              <a:t>  深远意义 </a:t>
            </a:r>
            <a:endParaRPr lang="zh-CN" altLang="en-US" dirty="0"/>
          </a:p>
          <a:p>
            <a:endParaRPr lang="zh-CN" altLang="en-US" dirty="0"/>
          </a:p>
        </p:txBody>
      </p:sp>
      <p:grpSp>
        <p:nvGrpSpPr>
          <p:cNvPr id="29" name="组合 28"/>
          <p:cNvGrpSpPr/>
          <p:nvPr/>
        </p:nvGrpSpPr>
        <p:grpSpPr>
          <a:xfrm>
            <a:off x="3813365" y="3985882"/>
            <a:ext cx="7207974" cy="658257"/>
            <a:chOff x="4743598" y="1921769"/>
            <a:chExt cx="7207974" cy="658257"/>
          </a:xfrm>
        </p:grpSpPr>
        <p:sp>
          <p:nvSpPr>
            <p:cNvPr id="30" name="矩形 29"/>
            <p:cNvSpPr/>
            <p:nvPr/>
          </p:nvSpPr>
          <p:spPr>
            <a:xfrm>
              <a:off x="5383352" y="1921769"/>
              <a:ext cx="6568220" cy="658257"/>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有了新的指导思想和新的革命纲领。有了马克思马克思主义这个锐利的思想武器，有了明确的奋斗目标。</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2</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3813365" y="4698465"/>
            <a:ext cx="7207974" cy="658257"/>
            <a:chOff x="4743598" y="1927579"/>
            <a:chExt cx="7207974" cy="658257"/>
          </a:xfrm>
        </p:grpSpPr>
        <p:sp>
          <p:nvSpPr>
            <p:cNvPr id="33" name="矩形 32"/>
            <p:cNvSpPr/>
            <p:nvPr/>
          </p:nvSpPr>
          <p:spPr>
            <a:xfrm>
              <a:off x="5383352" y="1927579"/>
              <a:ext cx="6568220" cy="658257"/>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有了发动群众的好方法。有了在中国共产党领导下的联合一切革命人民的战略和策略。</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3</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813365" y="5451549"/>
            <a:ext cx="7207974" cy="658257"/>
            <a:chOff x="4743598" y="1939702"/>
            <a:chExt cx="7207974" cy="658257"/>
          </a:xfrm>
        </p:grpSpPr>
        <p:sp>
          <p:nvSpPr>
            <p:cNvPr id="36" name="矩形 35"/>
            <p:cNvSpPr/>
            <p:nvPr/>
          </p:nvSpPr>
          <p:spPr>
            <a:xfrm>
              <a:off x="5383352" y="1939702"/>
              <a:ext cx="6568220" cy="658257"/>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有了新的道路和前途。 通过建立人民民主专政，走社会主义和共产主义的道路，中国革命从此进入了一个崭新的时期。</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4</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2" presetClass="path" presetSubtype="0" decel="100000" fill="hold" grpId="1" nodeType="withEffect">
                                  <p:stCondLst>
                                    <p:cond delay="0"/>
                                  </p:stCondLst>
                                  <p:childTnLst>
                                    <p:animMotion origin="layout" path="M -1.66667E-6 4.44444E-6 L 0.14518 -0.00024 " pathEditMode="relative" rAng="0" ptsTypes="AA">
                                      <p:cBhvr>
                                        <p:cTn id="9" dur="1000" spd="-100000" fill="hold"/>
                                        <p:tgtEl>
                                          <p:spTgt spid="18"/>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42" presetClass="path" presetSubtype="0" decel="100000" fill="hold" grpId="1" nodeType="withEffect">
                                  <p:stCondLst>
                                    <p:cond delay="0"/>
                                  </p:stCondLst>
                                  <p:childTnLst>
                                    <p:animMotion origin="layout" path="M 1.04167E-6 -2.96296E-6 L 0.14518 -0.00023 " pathEditMode="relative" rAng="0" ptsTypes="AA">
                                      <p:cBhvr>
                                        <p:cTn id="21" dur="1000" spd="-100000" fill="hold"/>
                                        <p:tgtEl>
                                          <p:spTgt spid="20"/>
                                        </p:tgtEl>
                                        <p:attrNameLst>
                                          <p:attrName>ppt_x</p:attrName>
                                          <p:attrName>ppt_y</p:attrName>
                                        </p:attrNameLst>
                                      </p:cBhvr>
                                      <p:rCtr x="7253" y="-23"/>
                                    </p:animMotion>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childTnLst>
                                </p:cTn>
                              </p:par>
                              <p:par>
                                <p:cTn id="35" presetID="42" presetClass="path" presetSubtype="0" decel="100000" fill="hold" grpId="1" nodeType="withEffect">
                                  <p:stCondLst>
                                    <p:cond delay="0"/>
                                  </p:stCondLst>
                                  <p:childTnLst>
                                    <p:animMotion origin="layout" path="M 1.04167E-6 0 L 0.14518 -0.00023 " pathEditMode="relative" rAng="0" ptsTypes="AA">
                                      <p:cBhvr>
                                        <p:cTn id="36" dur="1000" spd="-100000" fill="hold"/>
                                        <p:tgtEl>
                                          <p:spTgt spid="28"/>
                                        </p:tgtEl>
                                        <p:attrNameLst>
                                          <p:attrName>ppt_x</p:attrName>
                                          <p:attrName>ppt_y</p:attrName>
                                        </p:attrNameLst>
                                      </p:cBhvr>
                                      <p:rCtr x="7253" y="-23"/>
                                    </p:animMotion>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1000"/>
                                        <p:tgtEl>
                                          <p:spTgt spid="24"/>
                                        </p:tgtEl>
                                      </p:cBhvr>
                                    </p:animEffect>
                                    <p:anim calcmode="lin" valueType="num">
                                      <p:cBhvr>
                                        <p:cTn id="45" dur="1000" fill="hold"/>
                                        <p:tgtEl>
                                          <p:spTgt spid="24"/>
                                        </p:tgtEl>
                                        <p:attrNameLst>
                                          <p:attrName>ppt_x</p:attrName>
                                        </p:attrNameLst>
                                      </p:cBhvr>
                                      <p:tavLst>
                                        <p:tav tm="0">
                                          <p:val>
                                            <p:strVal val="#ppt_x"/>
                                          </p:val>
                                        </p:tav>
                                        <p:tav tm="100000">
                                          <p:val>
                                            <p:strVal val="#ppt_x"/>
                                          </p:val>
                                        </p:tav>
                                      </p:tavLst>
                                    </p:anim>
                                    <p:anim calcmode="lin" valueType="num">
                                      <p:cBhvr>
                                        <p:cTn id="46" dur="1000" fill="hold"/>
                                        <p:tgtEl>
                                          <p:spTgt spid="24"/>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1000"/>
                                        <p:tgtEl>
                                          <p:spTgt spid="32"/>
                                        </p:tgtEl>
                                      </p:cBhvr>
                                    </p:animEffect>
                                    <p:anim calcmode="lin" valueType="num">
                                      <p:cBhvr>
                                        <p:cTn id="57" dur="1000" fill="hold"/>
                                        <p:tgtEl>
                                          <p:spTgt spid="32"/>
                                        </p:tgtEl>
                                        <p:attrNameLst>
                                          <p:attrName>ppt_x</p:attrName>
                                        </p:attrNameLst>
                                      </p:cBhvr>
                                      <p:tavLst>
                                        <p:tav tm="0">
                                          <p:val>
                                            <p:strVal val="#ppt_x"/>
                                          </p:val>
                                        </p:tav>
                                        <p:tav tm="100000">
                                          <p:val>
                                            <p:strVal val="#ppt_x"/>
                                          </p:val>
                                        </p:tav>
                                      </p:tavLst>
                                    </p:anim>
                                    <p:anim calcmode="lin" valueType="num">
                                      <p:cBhvr>
                                        <p:cTn id="58" dur="1000" fill="hold"/>
                                        <p:tgtEl>
                                          <p:spTgt spid="32"/>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42" presetClass="entr" presetSubtype="0" fill="hold" nodeType="after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20" grpId="0"/>
      <p:bldP spid="20" grpId="1"/>
      <p:bldP spid="21" grpId="0" animBg="1"/>
      <p:bldP spid="23" grpId="0" animBg="1"/>
      <p:bldP spid="27" grpId="0" animBg="1"/>
      <p:bldP spid="28" grpId="0"/>
      <p:bldP spid="2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sp>
        <p:nvSpPr>
          <p:cNvPr id="21" name="矩形 20"/>
          <p:cNvSpPr/>
          <p:nvPr/>
        </p:nvSpPr>
        <p:spPr>
          <a:xfrm>
            <a:off x="4430275" y="2192945"/>
            <a:ext cx="6167556" cy="2269532"/>
          </a:xfrm>
          <a:prstGeom prst="rect">
            <a:avLst/>
          </a:prstGeom>
        </p:spPr>
        <p:txBody>
          <a:bodyPr wrap="square">
            <a:spAutoFit/>
          </a:bodyPr>
          <a:lstStyle/>
          <a:p>
            <a:pPr lvl="0" algn="just">
              <a:lnSpc>
                <a:spcPct val="150000"/>
              </a:lnSpc>
              <a:defRPr/>
            </a:pPr>
            <a:r>
              <a:rPr lang="zh-CN" altLang="en-US" sz="1600" kern="100" dirty="0">
                <a:ln w="3175">
                  <a:noFill/>
                </a:ln>
                <a:solidFill>
                  <a:srgbClr val="581401"/>
                </a:solidFill>
                <a:cs typeface="Times New Roman" panose="02020603050405020304" pitchFamily="18" charset="0"/>
              </a:rPr>
              <a:t>       今年是中国共产党成立</a:t>
            </a:r>
            <a:r>
              <a:rPr lang="en-US" altLang="zh-CN" sz="1600" kern="100" dirty="0">
                <a:ln w="3175">
                  <a:noFill/>
                </a:ln>
                <a:solidFill>
                  <a:srgbClr val="581401"/>
                </a:solidFill>
                <a:cs typeface="Times New Roman" panose="02020603050405020304" pitchFamily="18" charset="0"/>
              </a:rPr>
              <a:t>97</a:t>
            </a:r>
            <a:r>
              <a:rPr lang="zh-CN" altLang="en-US" sz="1600" kern="100" dirty="0">
                <a:ln w="3175">
                  <a:noFill/>
                </a:ln>
                <a:solidFill>
                  <a:srgbClr val="581401"/>
                </a:solidFill>
                <a:cs typeface="Times New Roman" panose="02020603050405020304" pitchFamily="18" charset="0"/>
              </a:rPr>
              <a:t>周年，从</a:t>
            </a:r>
            <a:r>
              <a:rPr lang="en-US" altLang="zh-CN" sz="1600" kern="100" dirty="0">
                <a:ln w="3175">
                  <a:noFill/>
                </a:ln>
                <a:solidFill>
                  <a:srgbClr val="581401"/>
                </a:solidFill>
                <a:cs typeface="Times New Roman" panose="02020603050405020304" pitchFamily="18" charset="0"/>
              </a:rPr>
              <a:t>1921</a:t>
            </a:r>
            <a:r>
              <a:rPr lang="zh-CN" altLang="en-US" sz="1600" kern="100" dirty="0">
                <a:ln w="3175">
                  <a:noFill/>
                </a:ln>
                <a:solidFill>
                  <a:srgbClr val="581401"/>
                </a:solidFill>
                <a:cs typeface="Times New Roman" panose="02020603050405020304" pitchFamily="18" charset="0"/>
              </a:rPr>
              <a:t>年成立以来，党已经走过了</a:t>
            </a:r>
            <a:r>
              <a:rPr lang="en-US" altLang="zh-CN" sz="1600" kern="100" dirty="0">
                <a:ln w="3175">
                  <a:noFill/>
                </a:ln>
                <a:solidFill>
                  <a:srgbClr val="581401"/>
                </a:solidFill>
                <a:cs typeface="Times New Roman" panose="02020603050405020304" pitchFamily="18" charset="0"/>
              </a:rPr>
              <a:t>97</a:t>
            </a:r>
            <a:r>
              <a:rPr lang="zh-CN" altLang="en-US" sz="1600" kern="100" dirty="0">
                <a:ln w="3175">
                  <a:noFill/>
                </a:ln>
                <a:solidFill>
                  <a:srgbClr val="581401"/>
                </a:solidFill>
                <a:cs typeface="Times New Roman" panose="02020603050405020304" pitchFamily="18" charset="0"/>
              </a:rPr>
              <a:t>年艰辛而辉煌的风雨历程。我们都知道，党的历史是中华民族的独立、解放、繁荣和为中国人民的自由、民主、幸福而不懈奋斗的历史。这</a:t>
            </a:r>
            <a:r>
              <a:rPr lang="en-US" altLang="zh-CN" sz="1600" kern="100" dirty="0">
                <a:ln w="3175">
                  <a:noFill/>
                </a:ln>
                <a:solidFill>
                  <a:srgbClr val="581401"/>
                </a:solidFill>
                <a:cs typeface="Times New Roman" panose="02020603050405020304" pitchFamily="18" charset="0"/>
              </a:rPr>
              <a:t>97</a:t>
            </a:r>
            <a:r>
              <a:rPr lang="zh-CN" altLang="en-US" sz="1600" kern="100" dirty="0">
                <a:ln w="3175">
                  <a:noFill/>
                </a:ln>
                <a:solidFill>
                  <a:srgbClr val="581401"/>
                </a:solidFill>
                <a:cs typeface="Times New Roman" panose="02020603050405020304" pitchFamily="18" charset="0"/>
              </a:rPr>
              <a:t>年，是马克思主义基本原理同中国具体实际相结合、不断推进马克思主义中国化的</a:t>
            </a:r>
            <a:r>
              <a:rPr lang="en-US" altLang="zh-CN" sz="1600" kern="100" dirty="0">
                <a:ln w="3175">
                  <a:noFill/>
                </a:ln>
                <a:solidFill>
                  <a:srgbClr val="581401"/>
                </a:solidFill>
                <a:cs typeface="Times New Roman" panose="02020603050405020304" pitchFamily="18" charset="0"/>
              </a:rPr>
              <a:t>97</a:t>
            </a:r>
            <a:r>
              <a:rPr lang="zh-CN" altLang="en-US" sz="1600" kern="100" dirty="0">
                <a:ln w="3175">
                  <a:noFill/>
                </a:ln>
                <a:solidFill>
                  <a:srgbClr val="581401"/>
                </a:solidFill>
                <a:cs typeface="Times New Roman" panose="02020603050405020304" pitchFamily="18" charset="0"/>
              </a:rPr>
              <a:t>年，是我们党经受各种风浪考验、不断发展壮大，不断开创各项事业新局面的</a:t>
            </a:r>
            <a:r>
              <a:rPr lang="en-US" altLang="zh-CN" sz="1600" kern="100" dirty="0">
                <a:ln w="3175">
                  <a:noFill/>
                </a:ln>
                <a:solidFill>
                  <a:srgbClr val="581401"/>
                </a:solidFill>
                <a:cs typeface="Times New Roman" panose="02020603050405020304" pitchFamily="18" charset="0"/>
              </a:rPr>
              <a:t>97</a:t>
            </a:r>
            <a:r>
              <a:rPr lang="zh-CN" altLang="en-US" sz="1600" kern="100" dirty="0">
                <a:ln w="3175">
                  <a:noFill/>
                </a:ln>
                <a:solidFill>
                  <a:srgbClr val="581401"/>
                </a:solidFill>
                <a:cs typeface="Times New Roman" panose="02020603050405020304" pitchFamily="18" charset="0"/>
              </a:rPr>
              <a:t>年。</a:t>
            </a:r>
            <a:endParaRPr lang="zh-CN" altLang="en-US" sz="1600" kern="100" dirty="0">
              <a:ln w="3175">
                <a:noFill/>
              </a:ln>
              <a:solidFill>
                <a:srgbClr val="581401"/>
              </a:solidFill>
              <a:cs typeface="Times New Roman" panose="02020603050405020304" pitchFamily="18" charset="0"/>
            </a:endParaRP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855" y="1293888"/>
            <a:ext cx="3844705" cy="3947879"/>
          </a:xfrm>
          <a:prstGeom prst="rect">
            <a:avLst/>
          </a:prstGeom>
        </p:spPr>
      </p:pic>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12" name="图片 11"/>
          <p:cNvPicPr>
            <a:picLocks noChangeAspect="1"/>
          </p:cNvPicPr>
          <p:nvPr/>
        </p:nvPicPr>
        <p:blipFill rotWithShape="1">
          <a:blip r:embed="rId5">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
        <p:nvSpPr>
          <p:cNvPr id="13" name="文本框 11"/>
          <p:cNvSpPr txBox="1"/>
          <p:nvPr/>
        </p:nvSpPr>
        <p:spPr>
          <a:xfrm>
            <a:off x="4557032" y="764459"/>
            <a:ext cx="3346875" cy="1200329"/>
          </a:xfrm>
          <a:prstGeom prst="rect">
            <a:avLst/>
          </a:prstGeom>
          <a:noFill/>
        </p:spPr>
        <p:txBody>
          <a:bodyPr wrap="square" lIns="91440" tIns="45720" rIns="91440" bIns="45720" rtlCol="0">
            <a:spAutoFit/>
          </a:bodyPr>
          <a:lstStyle/>
          <a:p>
            <a:r>
              <a:rPr lang="zh-CN" altLang="en-US" sz="7200" b="1" dirty="0">
                <a:blipFill>
                  <a:blip r:embed="rId6"/>
                  <a:stretch>
                    <a:fillRect/>
                  </a:stretch>
                </a:blipFill>
                <a:latin typeface="百度综艺简体" panose="02010601030101010101" pitchFamily="2" charset="-122"/>
                <a:ea typeface="百度综艺简体" panose="02010601030101010101" pitchFamily="2" charset="-122"/>
                <a:sym typeface="+mn-lt"/>
              </a:rPr>
              <a:t>前 言</a:t>
            </a:r>
            <a:endParaRPr lang="zh-CN" altLang="en-US" sz="7200" b="1" dirty="0">
              <a:blipFill>
                <a:blip r:embed="rId6"/>
                <a:stretch>
                  <a:fillRect/>
                </a:stretch>
              </a:blipFill>
              <a:latin typeface="百度综艺简体" panose="02010601030101010101" pitchFamily="2" charset="-122"/>
              <a:ea typeface="百度综艺简体" panose="02010601030101010101" pitchFamily="2" charset="-122"/>
              <a:sym typeface="+mn-lt"/>
            </a:endParaRPr>
          </a:p>
        </p:txBody>
      </p:sp>
      <p:sp>
        <p:nvSpPr>
          <p:cNvPr id="14" name="矩形 13"/>
          <p:cNvSpPr/>
          <p:nvPr/>
        </p:nvSpPr>
        <p:spPr>
          <a:xfrm>
            <a:off x="4430275" y="1930458"/>
            <a:ext cx="6103254" cy="45719"/>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99"/>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strVal val="#ppt_x"/>
                                          </p:val>
                                        </p:tav>
                                        <p:tav tm="100000">
                                          <p:val>
                                            <p:strVal val="#ppt_x"/>
                                          </p:val>
                                        </p:tav>
                                      </p:tavLst>
                                    </p:anim>
                                    <p:anim calcmode="lin" valueType="num">
                                      <p:cBhvr>
                                        <p:cTn id="25" dur="500" fill="hold"/>
                                        <p:tgtEl>
                                          <p:spTgt spid="13"/>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randombar(horizontal)">
                                      <p:cBhvr>
                                        <p:cTn id="33" dur="750"/>
                                        <p:tgtEl>
                                          <p:spTgt spid="21"/>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p:bldP spid="13" grpId="0"/>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23250" y="435856"/>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1732" y="1117559"/>
            <a:ext cx="1301686" cy="2438420"/>
          </a:xfrm>
          <a:prstGeom prst="rect">
            <a:avLst/>
          </a:prstGeom>
        </p:spPr>
      </p:pic>
      <p:sp>
        <p:nvSpPr>
          <p:cNvPr id="17" name="矩形 16"/>
          <p:cNvSpPr/>
          <p:nvPr/>
        </p:nvSpPr>
        <p:spPr>
          <a:xfrm>
            <a:off x="1903904" y="293083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 name="组合 17"/>
          <p:cNvGrpSpPr/>
          <p:nvPr/>
        </p:nvGrpSpPr>
        <p:grpSpPr>
          <a:xfrm>
            <a:off x="1650749" y="3071052"/>
            <a:ext cx="5134908" cy="575893"/>
            <a:chOff x="4801343" y="2051258"/>
            <a:chExt cx="3561718" cy="568263"/>
          </a:xfrm>
        </p:grpSpPr>
        <p:sp>
          <p:nvSpPr>
            <p:cNvPr id="19" name="矩形 18"/>
            <p:cNvSpPr/>
            <p:nvPr/>
          </p:nvSpPr>
          <p:spPr>
            <a:xfrm>
              <a:off x="5332364" y="2104184"/>
              <a:ext cx="3030697" cy="455548"/>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时间：</a:t>
              </a:r>
              <a:r>
                <a:rPr lang="en-US" altLang="zh-CN" sz="2400" b="1" dirty="0">
                  <a:solidFill>
                    <a:srgbClr val="591300"/>
                  </a:solidFill>
                  <a:latin typeface="微软雅黑" panose="020B0503020204020204" pitchFamily="34" charset="-122"/>
                  <a:ea typeface="微软雅黑" panose="020B0503020204020204" pitchFamily="34" charset="-122"/>
                </a:rPr>
                <a:t>1922.7.16-7.23 </a:t>
              </a:r>
              <a:endParaRPr lang="en-US" altLang="zh-CN" sz="24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650748" y="3854180"/>
            <a:ext cx="4530000" cy="679134"/>
            <a:chOff x="4801341" y="3366589"/>
            <a:chExt cx="3142136" cy="670137"/>
          </a:xfrm>
        </p:grpSpPr>
        <p:sp>
          <p:nvSpPr>
            <p:cNvPr id="23" name="矩形 22"/>
            <p:cNvSpPr/>
            <p:nvPr/>
          </p:nvSpPr>
          <p:spPr>
            <a:xfrm>
              <a:off x="5332363" y="3368588"/>
              <a:ext cx="2611114" cy="668138"/>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地点：</a:t>
              </a:r>
              <a:r>
                <a:rPr lang="zh-CN" altLang="en-US" sz="1400" b="1" dirty="0">
                  <a:solidFill>
                    <a:srgbClr val="591300"/>
                  </a:solidFill>
                  <a:latin typeface="微软雅黑" panose="020B0503020204020204" pitchFamily="34" charset="-122"/>
                  <a:ea typeface="微软雅黑" panose="020B0503020204020204" pitchFamily="34" charset="-122"/>
                </a:rPr>
                <a:t>上海南成路辅德里</a:t>
              </a:r>
              <a:r>
                <a:rPr lang="en-US" altLang="zh-CN" sz="1400" b="1" dirty="0">
                  <a:solidFill>
                    <a:srgbClr val="591300"/>
                  </a:solidFill>
                  <a:latin typeface="微软雅黑" panose="020B0503020204020204" pitchFamily="34" charset="-122"/>
                  <a:ea typeface="微软雅黑" panose="020B0503020204020204" pitchFamily="34" charset="-122"/>
                </a:rPr>
                <a:t>625</a:t>
              </a:r>
              <a:r>
                <a:rPr lang="zh-CN" altLang="en-US" sz="1400" b="1" dirty="0">
                  <a:solidFill>
                    <a:srgbClr val="591300"/>
                  </a:solidFill>
                  <a:latin typeface="微软雅黑" panose="020B0503020204020204" pitchFamily="34" charset="-122"/>
                  <a:ea typeface="微软雅黑" panose="020B0503020204020204" pitchFamily="34" charset="-122"/>
                </a:rPr>
                <a:t>号</a:t>
              </a:r>
              <a:endParaRPr lang="zh-CN" altLang="en-US" sz="1400" b="1" dirty="0">
                <a:solidFill>
                  <a:srgbClr val="591300"/>
                </a:solidFill>
                <a:latin typeface="微软雅黑" panose="020B0503020204020204" pitchFamily="34" charset="-122"/>
                <a:ea typeface="微软雅黑" panose="020B0503020204020204" pitchFamily="34" charset="-122"/>
              </a:endParaRPr>
            </a:p>
            <a:p>
              <a:r>
                <a:rPr lang="zh-CN" altLang="en-US" sz="1400" b="1" dirty="0">
                  <a:solidFill>
                    <a:srgbClr val="591300"/>
                  </a:solidFill>
                  <a:latin typeface="微软雅黑" panose="020B0503020204020204" pitchFamily="34" charset="-122"/>
                  <a:ea typeface="微软雅黑" panose="020B0503020204020204" pitchFamily="34" charset="-122"/>
                </a:rPr>
                <a:t>（当时为李达寓所，今成都北路</a:t>
              </a:r>
              <a:r>
                <a:rPr lang="en-US" altLang="zh-CN" sz="1400" b="1" dirty="0">
                  <a:solidFill>
                    <a:srgbClr val="591300"/>
                  </a:solidFill>
                  <a:latin typeface="微软雅黑" panose="020B0503020204020204" pitchFamily="34" charset="-122"/>
                  <a:ea typeface="微软雅黑" panose="020B0503020204020204" pitchFamily="34" charset="-122"/>
                </a:rPr>
                <a:t>7</a:t>
              </a:r>
              <a:r>
                <a:rPr lang="zh-CN" altLang="en-US" sz="1400" b="1" dirty="0">
                  <a:solidFill>
                    <a:srgbClr val="591300"/>
                  </a:solidFill>
                  <a:latin typeface="微软雅黑" panose="020B0503020204020204" pitchFamily="34" charset="-122"/>
                  <a:ea typeface="微软雅黑" panose="020B0503020204020204" pitchFamily="34" charset="-122"/>
                </a:rPr>
                <a:t>弄</a:t>
              </a:r>
              <a:r>
                <a:rPr lang="en-US" altLang="zh-CN" sz="1400" b="1" dirty="0">
                  <a:solidFill>
                    <a:srgbClr val="591300"/>
                  </a:solidFill>
                  <a:latin typeface="微软雅黑" panose="020B0503020204020204" pitchFamily="34" charset="-122"/>
                  <a:ea typeface="微软雅黑" panose="020B0503020204020204" pitchFamily="34" charset="-122"/>
                </a:rPr>
                <a:t>30</a:t>
              </a:r>
              <a:r>
                <a:rPr lang="zh-CN" altLang="en-US" sz="1400" b="1" dirty="0">
                  <a:solidFill>
                    <a:srgbClr val="591300"/>
                  </a:solidFill>
                  <a:latin typeface="微软雅黑" panose="020B0503020204020204" pitchFamily="34" charset="-122"/>
                  <a:ea typeface="微软雅黑" panose="020B0503020204020204" pitchFamily="34" charset="-122"/>
                </a:rPr>
                <a:t>号）</a:t>
              </a:r>
              <a:endParaRPr lang="zh-CN" altLang="en-US" sz="1400" b="1" dirty="0">
                <a:solidFill>
                  <a:srgbClr val="591300"/>
                </a:solidFill>
                <a:latin typeface="微软雅黑" panose="020B0503020204020204" pitchFamily="34" charset="-122"/>
                <a:ea typeface="微软雅黑" panose="020B0503020204020204" pitchFamily="34" charset="-122"/>
              </a:endParaRPr>
            </a:p>
          </p:txBody>
        </p:sp>
        <p:sp>
          <p:nvSpPr>
            <p:cNvPr id="24" name="矩形 23"/>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5" name="PA_剪去对角的矩形 27"/>
          <p:cNvSpPr/>
          <p:nvPr>
            <p:custDataLst>
              <p:tags r:id="rId2"/>
            </p:custDataLst>
          </p:nvPr>
        </p:nvSpPr>
        <p:spPr bwMode="auto">
          <a:xfrm>
            <a:off x="752925" y="4715748"/>
            <a:ext cx="2711483" cy="1705458"/>
          </a:xfrm>
          <a:prstGeom prst="snip2DiagRect">
            <a:avLst>
              <a:gd name="adj1" fmla="val 0"/>
              <a:gd name="adj2" fmla="val 0"/>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6" name="PA_剪去对角的矩形 29"/>
          <p:cNvSpPr/>
          <p:nvPr>
            <p:custDataLst>
              <p:tags r:id="rId4"/>
            </p:custDataLst>
          </p:nvPr>
        </p:nvSpPr>
        <p:spPr bwMode="auto">
          <a:xfrm>
            <a:off x="3841322" y="4728120"/>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7" name="文本框 26"/>
          <p:cNvSpPr txBox="1"/>
          <p:nvPr/>
        </p:nvSpPr>
        <p:spPr>
          <a:xfrm>
            <a:off x="1833418" y="1595579"/>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第二次全国代表大会</a:t>
            </a:r>
            <a:endParaRPr lang="zh-CN" altLang="en-US" dirty="0"/>
          </a:p>
        </p:txBody>
      </p:sp>
      <p:sp>
        <p:nvSpPr>
          <p:cNvPr id="28" name="矩形 27"/>
          <p:cNvSpPr/>
          <p:nvPr/>
        </p:nvSpPr>
        <p:spPr>
          <a:xfrm>
            <a:off x="6897926" y="1931399"/>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003723" y="2086144"/>
            <a:ext cx="4417917" cy="4111510"/>
          </a:xfrm>
          <a:prstGeom prst="rect">
            <a:avLst/>
          </a:prstGeom>
          <a:noFill/>
        </p:spPr>
        <p:txBody>
          <a:bodyPr wrap="square" rtlCol="0">
            <a:spAutoFit/>
          </a:bodyPr>
          <a:lstStyle/>
          <a:p>
            <a:pPr algn="just">
              <a:lnSpc>
                <a:spcPct val="150000"/>
              </a:lnSpc>
            </a:pPr>
            <a:r>
              <a:rPr lang="zh-CN" altLang="en-US" sz="1600" dirty="0">
                <a:solidFill>
                  <a:srgbClr val="8746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出席代表：陈独秀、李达、张国焘、邓中夏、蔡和森、张太雷、向警予、罗章龙等，代表党员</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中国共产党第二次全国代表大会于</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16</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23</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日在上海英租界南成都路辅德里</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625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号（现成都北路</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弄</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号）举行。出席大会的有党的中央局成员、地方组织的代表等共</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人，他们是：陈独秀、张国焘、李达、蔡和森、邓中夏、施存统、王尽美、邓恩铭、项英、向警予、高君宇、张太雷。他们代表着全国</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195</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名党员。共产国际代表维经斯基也出席了会议。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4.16667E-6 1.38778E-17 L 0.14519 -0.00023 " pathEditMode="relative" rAng="0" ptsTypes="AA">
                                      <p:cBhvr>
                                        <p:cTn id="9" dur="1000" spd="-100000" fill="hold"/>
                                        <p:tgtEl>
                                          <p:spTgt spid="12"/>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42" presetClass="path" presetSubtype="0" decel="100000" fill="hold" grpId="1" nodeType="withEffect">
                                  <p:stCondLst>
                                    <p:cond delay="0"/>
                                  </p:stCondLst>
                                  <p:childTnLst>
                                    <p:animMotion origin="layout" path="M -2.91667E-6 1.11111E-6 L 0.14519 -0.00023 " pathEditMode="relative" rAng="0" ptsTypes="AA">
                                      <p:cBhvr>
                                        <p:cTn id="21" dur="1000" spd="-100000" fill="hold"/>
                                        <p:tgtEl>
                                          <p:spTgt spid="2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heel(1)">
                                      <p:cBhvr>
                                        <p:cTn id="49" dur="1000"/>
                                        <p:tgtEl>
                                          <p:spTgt spid="2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7" grpId="0" animBg="1"/>
      <p:bldP spid="25" grpId="0" animBg="1" autoUpdateAnimBg="0"/>
      <p:bldP spid="26" grpId="0" animBg="1" autoUpdateAnimBg="0"/>
      <p:bldP spid="27" grpId="0"/>
      <p:bldP spid="27" grpId="1"/>
      <p:bldP spid="28" grpId="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951601" y="430713"/>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11348"/>
            <a:ext cx="1301686" cy="2438420"/>
          </a:xfrm>
          <a:prstGeom prst="rect">
            <a:avLst/>
          </a:prstGeom>
        </p:spPr>
      </p:pic>
      <p:sp>
        <p:nvSpPr>
          <p:cNvPr id="18" name="PA_剪去对角的矩形 27"/>
          <p:cNvSpPr/>
          <p:nvPr>
            <p:custDataLst>
              <p:tags r:id="rId2"/>
            </p:custDataLst>
          </p:nvPr>
        </p:nvSpPr>
        <p:spPr bwMode="auto">
          <a:xfrm>
            <a:off x="951601" y="4547479"/>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9" name="PA_剪去对角的矩形 29"/>
          <p:cNvSpPr/>
          <p:nvPr>
            <p:custDataLst>
              <p:tags r:id="rId4"/>
            </p:custDataLst>
          </p:nvPr>
        </p:nvSpPr>
        <p:spPr bwMode="auto">
          <a:xfrm>
            <a:off x="3826428" y="4551879"/>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0" name="文本框 19"/>
          <p:cNvSpPr txBox="1"/>
          <p:nvPr/>
        </p:nvSpPr>
        <p:spPr>
          <a:xfrm>
            <a:off x="1766771" y="1749788"/>
            <a:ext cx="4801314" cy="1015663"/>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第二次全国代表大会</a:t>
            </a:r>
            <a:endParaRPr lang="en-US" altLang="zh-CN" dirty="0"/>
          </a:p>
          <a:p>
            <a:r>
              <a:rPr lang="zh-CN" altLang="en-US" sz="2000" dirty="0"/>
              <a:t>掀起了中国工人运动的第一次高潮 </a:t>
            </a:r>
            <a:endParaRPr lang="zh-CN" altLang="en-US" sz="2000" dirty="0"/>
          </a:p>
        </p:txBody>
      </p:sp>
      <p:sp>
        <p:nvSpPr>
          <p:cNvPr id="21" name="矩形 20"/>
          <p:cNvSpPr/>
          <p:nvPr/>
        </p:nvSpPr>
        <p:spPr>
          <a:xfrm>
            <a:off x="1527763" y="2966188"/>
            <a:ext cx="5008088" cy="1146742"/>
          </a:xfrm>
          <a:prstGeom prst="rect">
            <a:avLst/>
          </a:prstGeom>
          <a:solidFill>
            <a:srgbClr val="FF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r>
              <a:rPr lang="zh-CN" altLang="en-US" dirty="0">
                <a:solidFill>
                  <a:srgbClr val="F8F0DA"/>
                </a:solidFill>
                <a:latin typeface="微软雅黑" panose="020B0503020204020204" pitchFamily="34" charset="-122"/>
                <a:ea typeface="微软雅黑" panose="020B0503020204020204" pitchFamily="34" charset="-122"/>
                <a:cs typeface="+mn-ea"/>
                <a:sym typeface="+mn-lt"/>
              </a:rPr>
              <a:t>      </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在持续十三个月，罢工斗争达</a:t>
            </a:r>
            <a:r>
              <a:rPr lang="en-US" altLang="zh-CN" dirty="0">
                <a:solidFill>
                  <a:schemeClr val="bg1"/>
                </a:solidFill>
                <a:latin typeface="微软雅黑" panose="020B0503020204020204" pitchFamily="34" charset="-122"/>
                <a:ea typeface="微软雅黑" panose="020B0503020204020204" pitchFamily="34" charset="-122"/>
                <a:cs typeface="+mn-ea"/>
                <a:sym typeface="+mn-lt"/>
              </a:rPr>
              <a:t>187</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次之多，参加罢工人数</a:t>
            </a:r>
            <a:r>
              <a:rPr lang="en-US" altLang="zh-CN" dirty="0">
                <a:solidFill>
                  <a:schemeClr val="bg1"/>
                </a:solidFill>
                <a:latin typeface="微软雅黑" panose="020B0503020204020204" pitchFamily="34" charset="-122"/>
                <a:ea typeface="微软雅黑" panose="020B0503020204020204" pitchFamily="34" charset="-122"/>
                <a:cs typeface="+mn-ea"/>
                <a:sym typeface="+mn-lt"/>
              </a:rPr>
              <a:t>30</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万人以上，在这期间，各地先后建立</a:t>
            </a:r>
            <a:r>
              <a:rPr lang="en-US" altLang="zh-CN" dirty="0">
                <a:solidFill>
                  <a:schemeClr val="bg1"/>
                </a:solidFill>
                <a:latin typeface="微软雅黑" panose="020B0503020204020204" pitchFamily="34" charset="-122"/>
                <a:ea typeface="微软雅黑" panose="020B0503020204020204" pitchFamily="34" charset="-122"/>
                <a:cs typeface="+mn-ea"/>
                <a:sym typeface="+mn-lt"/>
              </a:rPr>
              <a:t>100</a:t>
            </a:r>
            <a:r>
              <a:rPr lang="zh-CN" altLang="en-US" dirty="0">
                <a:solidFill>
                  <a:schemeClr val="bg1"/>
                </a:solidFill>
                <a:latin typeface="微软雅黑" panose="020B0503020204020204" pitchFamily="34" charset="-122"/>
                <a:ea typeface="微软雅黑" panose="020B0503020204020204" pitchFamily="34" charset="-122"/>
                <a:cs typeface="+mn-ea"/>
                <a:sym typeface="+mn-lt"/>
              </a:rPr>
              <a:t>多个工会。</a:t>
            </a:r>
            <a:endParaRPr lang="zh-CN" altLang="en-US"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矩形 21"/>
          <p:cNvSpPr/>
          <p:nvPr/>
        </p:nvSpPr>
        <p:spPr>
          <a:xfrm>
            <a:off x="7110663" y="1827640"/>
            <a:ext cx="4009072" cy="449764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4" name="组合 23"/>
          <p:cNvGrpSpPr/>
          <p:nvPr/>
        </p:nvGrpSpPr>
        <p:grpSpPr>
          <a:xfrm>
            <a:off x="6837760" y="2018443"/>
            <a:ext cx="4132952" cy="2473549"/>
            <a:chOff x="4743598" y="1970935"/>
            <a:chExt cx="4132952" cy="2473549"/>
          </a:xfrm>
        </p:grpSpPr>
        <p:sp>
          <p:nvSpPr>
            <p:cNvPr id="25" name="矩形 24"/>
            <p:cNvSpPr/>
            <p:nvPr/>
          </p:nvSpPr>
          <p:spPr>
            <a:xfrm>
              <a:off x="5234648" y="2013434"/>
              <a:ext cx="3641902" cy="2431050"/>
            </a:xfrm>
            <a:prstGeom prst="rect">
              <a:avLst/>
            </a:prstGeom>
            <a:noFill/>
          </p:spPr>
          <p:txBody>
            <a:bodyPr wrap="square">
              <a:spAutoFit/>
            </a:bodyPr>
            <a:lstStyle/>
            <a:p>
              <a:pPr algn="just">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中国共产党成立后，就把领导工人运动作为党的中心工作，并建立了中国劳动组合书记部，在党的领导下，以</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月香港海员罢工为起点，掀起了中国工人运动的第一个高潮，在持续十三个月，罢工斗争达</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187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次之多，参加罢工人数</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万人以上，在这期间，各地先后建立</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多个工会。</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1</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862538" y="4646869"/>
            <a:ext cx="4181980" cy="1286121"/>
            <a:chOff x="4743598" y="1836922"/>
            <a:chExt cx="4181980" cy="1286121"/>
          </a:xfrm>
        </p:grpSpPr>
        <p:sp>
          <p:nvSpPr>
            <p:cNvPr id="28" name="矩形 27"/>
            <p:cNvSpPr/>
            <p:nvPr/>
          </p:nvSpPr>
          <p:spPr>
            <a:xfrm>
              <a:off x="5209870" y="1836922"/>
              <a:ext cx="3715708" cy="1286121"/>
            </a:xfrm>
            <a:prstGeom prst="rect">
              <a:avLst/>
            </a:prstGeom>
            <a:noFill/>
          </p:spPr>
          <p:txBody>
            <a:bodyPr wrap="square">
              <a:spAutoFit/>
            </a:bodyPr>
            <a:lstStyle/>
            <a:p>
              <a:pPr>
                <a:lnSpc>
                  <a:spcPct val="120000"/>
                </a:lnSpc>
              </a:pPr>
              <a:r>
                <a:rPr lang="zh-CN" altLang="en-US" dirty="0">
                  <a:solidFill>
                    <a:srgbClr val="5913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但工人运动受到了北洋军阀和帝国主义的色结镇压，尤其是震惊中外的二七惨案，林祥谦、施洋烈士宁死不屈慷慨就义，工人运动也从此转入低潮。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2</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0"/>
                                  </p:stCondLst>
                                  <p:childTnLst>
                                    <p:animMotion origin="layout" path="M 2.29167E-6 -4.07407E-6 L 0.14518 -0.00023 " pathEditMode="relative" rAng="0" ptsTypes="AA">
                                      <p:cBhvr>
                                        <p:cTn id="9" dur="1000" spd="-100000" fill="hold"/>
                                        <p:tgtEl>
                                          <p:spTgt spid="16"/>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1000"/>
                                        <p:tgtEl>
                                          <p:spTgt spid="17"/>
                                        </p:tgtEl>
                                      </p:cBhvr>
                                    </p:animEffect>
                                    <p:anim calcmode="lin" valueType="num">
                                      <p:cBhvr>
                                        <p:cTn id="15" dur="1000" fill="hold"/>
                                        <p:tgtEl>
                                          <p:spTgt spid="17"/>
                                        </p:tgtEl>
                                        <p:attrNameLst>
                                          <p:attrName>ppt_x</p:attrName>
                                        </p:attrNameLst>
                                      </p:cBhvr>
                                      <p:tavLst>
                                        <p:tav tm="0">
                                          <p:val>
                                            <p:strVal val="#ppt_x"/>
                                          </p:val>
                                        </p:tav>
                                        <p:tav tm="100000">
                                          <p:val>
                                            <p:strVal val="#ppt_x"/>
                                          </p:val>
                                        </p:tav>
                                      </p:tavLst>
                                    </p:anim>
                                    <p:anim calcmode="lin" valueType="num">
                                      <p:cBhvr>
                                        <p:cTn id="16" dur="1000" fill="hold"/>
                                        <p:tgtEl>
                                          <p:spTgt spid="17"/>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42" presetClass="path" presetSubtype="0" decel="100000" fill="hold" grpId="1" nodeType="withEffect">
                                  <p:stCondLst>
                                    <p:cond delay="0"/>
                                  </p:stCondLst>
                                  <p:childTnLst>
                                    <p:animMotion origin="layout" path="M 3.125E-6 3.33333E-6 L 0.14518 -0.00023 " pathEditMode="relative" rAng="0" ptsTypes="AA">
                                      <p:cBhvr>
                                        <p:cTn id="21" dur="1000" spd="-100000" fill="hold"/>
                                        <p:tgtEl>
                                          <p:spTgt spid="20"/>
                                        </p:tgtEl>
                                        <p:attrNameLst>
                                          <p:attrName>ppt_x</p:attrName>
                                          <p:attrName>ppt_y</p:attrName>
                                        </p:attrNameLst>
                                      </p:cBhvr>
                                      <p:rCtr x="7253" y="-23"/>
                                    </p:animMotion>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2000"/>
                            </p:stCondLst>
                            <p:childTnLst>
                              <p:par>
                                <p:cTn id="40" presetID="42" presetClass="entr" presetSubtype="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8" grpId="0" animBg="1" autoUpdateAnimBg="0"/>
      <p:bldP spid="19" grpId="0" animBg="1" autoUpdateAnimBg="0"/>
      <p:bldP spid="20" grpId="0"/>
      <p:bldP spid="20" grpId="1"/>
      <p:bldP spid="21" grpId="0" animBg="1"/>
      <p:bldP spid="2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63852" y="433282"/>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37" name="图片 3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2746" y="1088166"/>
            <a:ext cx="1301686" cy="2438420"/>
          </a:xfrm>
          <a:prstGeom prst="rect">
            <a:avLst/>
          </a:prstGeom>
        </p:spPr>
      </p:pic>
      <p:sp>
        <p:nvSpPr>
          <p:cNvPr id="38" name="矩形 37"/>
          <p:cNvSpPr/>
          <p:nvPr/>
        </p:nvSpPr>
        <p:spPr>
          <a:xfrm>
            <a:off x="1764098" y="2951368"/>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9" name="组合 38"/>
          <p:cNvGrpSpPr/>
          <p:nvPr/>
        </p:nvGrpSpPr>
        <p:grpSpPr>
          <a:xfrm>
            <a:off x="1510943" y="3091586"/>
            <a:ext cx="5134908" cy="575893"/>
            <a:chOff x="4801343" y="2051258"/>
            <a:chExt cx="3561718" cy="568263"/>
          </a:xfrm>
        </p:grpSpPr>
        <p:sp>
          <p:nvSpPr>
            <p:cNvPr id="40" name="矩形 39"/>
            <p:cNvSpPr/>
            <p:nvPr/>
          </p:nvSpPr>
          <p:spPr>
            <a:xfrm>
              <a:off x="5332364" y="2104184"/>
              <a:ext cx="3030697" cy="455548"/>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时间：</a:t>
              </a:r>
              <a:r>
                <a:rPr lang="en-US" altLang="zh-CN" sz="2400" b="1" dirty="0">
                  <a:solidFill>
                    <a:srgbClr val="591300"/>
                  </a:solidFill>
                  <a:latin typeface="微软雅黑" panose="020B0503020204020204" pitchFamily="34" charset="-122"/>
                  <a:ea typeface="微软雅黑" panose="020B0503020204020204" pitchFamily="34" charset="-122"/>
                </a:rPr>
                <a:t>1923.6.12~6.20</a:t>
              </a:r>
              <a:endParaRPr lang="en-US" altLang="zh-CN" sz="2400" b="1" dirty="0">
                <a:solidFill>
                  <a:srgbClr val="591300"/>
                </a:solidFill>
                <a:latin typeface="微软雅黑" panose="020B0503020204020204" pitchFamily="34" charset="-122"/>
                <a:ea typeface="微软雅黑" panose="020B0503020204020204" pitchFamily="34" charset="-122"/>
              </a:endParaRPr>
            </a:p>
          </p:txBody>
        </p:sp>
        <p:sp>
          <p:nvSpPr>
            <p:cNvPr id="41" name="矩形 40"/>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1510942" y="3874712"/>
            <a:ext cx="4530000" cy="575894"/>
            <a:chOff x="4801341" y="3366589"/>
            <a:chExt cx="3142136" cy="568265"/>
          </a:xfrm>
        </p:grpSpPr>
        <p:sp>
          <p:nvSpPr>
            <p:cNvPr id="43" name="矩形 42"/>
            <p:cNvSpPr/>
            <p:nvPr/>
          </p:nvSpPr>
          <p:spPr>
            <a:xfrm>
              <a:off x="5332363" y="3381874"/>
              <a:ext cx="2611114" cy="455549"/>
            </a:xfrm>
            <a:prstGeom prst="rect">
              <a:avLst/>
            </a:prstGeom>
            <a:noFill/>
          </p:spPr>
          <p:txBody>
            <a:bodyPr wrap="square">
              <a:spAutoFit/>
            </a:bodyPr>
            <a:lstStyle/>
            <a:p>
              <a:r>
                <a:rPr lang="zh-CN" altLang="en-US" sz="2400" b="1" dirty="0">
                  <a:solidFill>
                    <a:srgbClr val="591300"/>
                  </a:solidFill>
                  <a:latin typeface="微软雅黑" panose="020B0503020204020204" pitchFamily="34" charset="-122"/>
                  <a:ea typeface="微软雅黑" panose="020B0503020204020204" pitchFamily="34" charset="-122"/>
                </a:rPr>
                <a:t>地点：广州 </a:t>
              </a:r>
              <a:endParaRPr lang="zh-CN" altLang="en-US" sz="2400" b="1" dirty="0">
                <a:solidFill>
                  <a:srgbClr val="591300"/>
                </a:solidFill>
                <a:latin typeface="微软雅黑" panose="020B0503020204020204" pitchFamily="34" charset="-122"/>
                <a:ea typeface="微软雅黑" panose="020B0503020204020204" pitchFamily="34" charset="-122"/>
              </a:endParaRPr>
            </a:p>
          </p:txBody>
        </p:sp>
        <p:sp>
          <p:nvSpPr>
            <p:cNvPr id="44" name="矩形 43"/>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45" name="PA_剪去对角的矩形 27"/>
          <p:cNvSpPr/>
          <p:nvPr>
            <p:custDataLst>
              <p:tags r:id="rId2"/>
            </p:custDataLst>
          </p:nvPr>
        </p:nvSpPr>
        <p:spPr bwMode="auto">
          <a:xfrm>
            <a:off x="703939" y="4781063"/>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46" name="PA_剪去对角的矩形 29"/>
          <p:cNvSpPr/>
          <p:nvPr>
            <p:custDataLst>
              <p:tags r:id="rId4"/>
            </p:custDataLst>
          </p:nvPr>
        </p:nvSpPr>
        <p:spPr bwMode="auto">
          <a:xfrm>
            <a:off x="3792336" y="4793435"/>
            <a:ext cx="2709423" cy="1705458"/>
          </a:xfrm>
          <a:prstGeom prst="snip2DiagRect">
            <a:avLst>
              <a:gd name="adj1" fmla="val 0"/>
              <a:gd name="adj2" fmla="val 0"/>
            </a:avLst>
          </a:prstGeom>
          <a:blipFill dpi="0" rotWithShape="1">
            <a:blip r:embed="rId5" cstate="print">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47" name="文本框 46"/>
          <p:cNvSpPr txBox="1"/>
          <p:nvPr/>
        </p:nvSpPr>
        <p:spPr>
          <a:xfrm>
            <a:off x="1764098" y="1614512"/>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第三次全国代表大会</a:t>
            </a:r>
            <a:endParaRPr lang="zh-CN" altLang="en-US" dirty="0"/>
          </a:p>
        </p:txBody>
      </p:sp>
      <p:sp>
        <p:nvSpPr>
          <p:cNvPr id="48" name="矩形 47"/>
          <p:cNvSpPr/>
          <p:nvPr/>
        </p:nvSpPr>
        <p:spPr>
          <a:xfrm>
            <a:off x="6878673" y="1960513"/>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6984470" y="1974578"/>
            <a:ext cx="4417917" cy="4524315"/>
          </a:xfrm>
          <a:prstGeom prst="rect">
            <a:avLst/>
          </a:prstGeom>
          <a:noFill/>
        </p:spPr>
        <p:txBody>
          <a:bodyPr wrap="square" rtlCol="0">
            <a:spAutoFit/>
          </a:bodyPr>
          <a:lstStyle/>
          <a:p>
            <a:pPr algn="just">
              <a:lnSpc>
                <a:spcPct val="150000"/>
              </a:lnSpc>
            </a:pPr>
            <a:r>
              <a:rPr lang="zh-CN" altLang="en-US" sz="1600" dirty="0">
                <a:solidFill>
                  <a:srgbClr val="8746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中国共产党第三次全国代表大会于１９２３年６月１２日至２０日在广州恤孤院后街３１号召开。出席大会的有陈独秀、李大钊、毛泽东、蔡和森、 瞿秋白、 张太雷、张国焘等３０多人（其中有表决权的１９人），代表全国４２０名党员。共产国际代表马林参加了会议。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大会接受共产国际执委会关于在中国实行国共合作的决议，正确地分析了孙中山反对帝国主义和封建军阀的民主主义立场，以及把国民党改造为工人、农民、小资产阶级和资产阶级的民主革命联盟的可能性。党的“三大”关于实行国共合作的政策是正确的。</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6.25E-7 2.96296E-6 L 0.14518 -0.00023 " pathEditMode="relative" rAng="0" ptsTypes="AA">
                                      <p:cBhvr>
                                        <p:cTn id="9" dur="1000" spd="-100000" fill="hold"/>
                                        <p:tgtEl>
                                          <p:spTgt spid="12"/>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42" presetClass="path" presetSubtype="0" decel="100000" fill="hold" grpId="1" nodeType="withEffect">
                                  <p:stCondLst>
                                    <p:cond delay="0"/>
                                  </p:stCondLst>
                                  <p:childTnLst>
                                    <p:animMotion origin="layout" path="M -3.75E-6 3.33333E-6 L 0.14519 -0.00023 " pathEditMode="relative" rAng="0" ptsTypes="AA">
                                      <p:cBhvr>
                                        <p:cTn id="21" dur="1000" spd="-100000" fill="hold"/>
                                        <p:tgtEl>
                                          <p:spTgt spid="4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Effect transition="in" filter="fade">
                                      <p:cBhvr>
                                        <p:cTn id="35" dur="1000"/>
                                        <p:tgtEl>
                                          <p:spTgt spid="42"/>
                                        </p:tgtEl>
                                      </p:cBhvr>
                                    </p:animEffect>
                                    <p:anim calcmode="lin" valueType="num">
                                      <p:cBhvr>
                                        <p:cTn id="36" dur="1000" fill="hold"/>
                                        <p:tgtEl>
                                          <p:spTgt spid="42"/>
                                        </p:tgtEl>
                                        <p:attrNameLst>
                                          <p:attrName>ppt_x</p:attrName>
                                        </p:attrNameLst>
                                      </p:cBhvr>
                                      <p:tavLst>
                                        <p:tav tm="0">
                                          <p:val>
                                            <p:strVal val="#ppt_x"/>
                                          </p:val>
                                        </p:tav>
                                        <p:tav tm="100000">
                                          <p:val>
                                            <p:strVal val="#ppt_x"/>
                                          </p:val>
                                        </p:tav>
                                      </p:tavLst>
                                    </p:anim>
                                    <p:anim calcmode="lin" valueType="num">
                                      <p:cBhvr>
                                        <p:cTn id="37" dur="1000" fill="hold"/>
                                        <p:tgtEl>
                                          <p:spTgt spid="42"/>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6"/>
                                        </p:tgtEl>
                                        <p:attrNameLst>
                                          <p:attrName>style.visibility</p:attrName>
                                        </p:attrNameLst>
                                      </p:cBhvr>
                                      <p:to>
                                        <p:strVal val="visible"/>
                                      </p:to>
                                    </p:set>
                                    <p:animEffect transition="in" filter="fade">
                                      <p:cBhvr>
                                        <p:cTn id="45" dur="500"/>
                                        <p:tgtEl>
                                          <p:spTgt spid="46"/>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heel(1)">
                                      <p:cBhvr>
                                        <p:cTn id="49" dur="1000"/>
                                        <p:tgtEl>
                                          <p:spTgt spid="4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49"/>
                                        </p:tgtEl>
                                        <p:attrNameLst>
                                          <p:attrName>style.visibility</p:attrName>
                                        </p:attrNameLst>
                                      </p:cBhvr>
                                      <p:to>
                                        <p:strVal val="visible"/>
                                      </p:to>
                                    </p:set>
                                    <p:animEffect transition="in" filter="wipe(up)">
                                      <p:cBhvr>
                                        <p:cTn id="53"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38" grpId="0" animBg="1"/>
      <p:bldP spid="45" grpId="0" animBg="1" autoUpdateAnimBg="0"/>
      <p:bldP spid="46" grpId="0" animBg="1" autoUpdateAnimBg="0"/>
      <p:bldP spid="47" grpId="0"/>
      <p:bldP spid="47" grpId="1"/>
      <p:bldP spid="48" grpId="0" animBg="1"/>
      <p:bldP spid="4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71448" y="452053"/>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11348"/>
            <a:ext cx="1301686" cy="2438420"/>
          </a:xfrm>
          <a:prstGeom prst="rect">
            <a:avLst/>
          </a:prstGeom>
        </p:spPr>
      </p:pic>
      <p:sp>
        <p:nvSpPr>
          <p:cNvPr id="14" name="PA_剪去对角的矩形 27"/>
          <p:cNvSpPr/>
          <p:nvPr>
            <p:custDataLst>
              <p:tags r:id="rId2"/>
            </p:custDataLst>
          </p:nvPr>
        </p:nvSpPr>
        <p:spPr bwMode="auto">
          <a:xfrm>
            <a:off x="996717" y="4596578"/>
            <a:ext cx="2711483" cy="1705458"/>
          </a:xfrm>
          <a:prstGeom prst="snip2DiagRect">
            <a:avLst>
              <a:gd name="adj1" fmla="val 0"/>
              <a:gd name="adj2" fmla="val 0"/>
            </a:avLst>
          </a:prstGeom>
          <a:blipFill dpi="0" rotWithShape="1">
            <a:blip r:embed="rId3" cstate="print">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6" name="PA_剪去对角的矩形 29"/>
          <p:cNvSpPr/>
          <p:nvPr>
            <p:custDataLst>
              <p:tags r:id="rId4"/>
            </p:custDataLst>
          </p:nvPr>
        </p:nvSpPr>
        <p:spPr bwMode="auto">
          <a:xfrm>
            <a:off x="4085114" y="4608950"/>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8" name="文本框 17"/>
          <p:cNvSpPr txBox="1"/>
          <p:nvPr/>
        </p:nvSpPr>
        <p:spPr>
          <a:xfrm>
            <a:off x="1838147" y="1689922"/>
            <a:ext cx="4801314"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第三次全国代表大会</a:t>
            </a:r>
            <a:endParaRPr lang="en-US" altLang="zh-CN" dirty="0"/>
          </a:p>
        </p:txBody>
      </p:sp>
      <p:sp>
        <p:nvSpPr>
          <p:cNvPr id="22" name="矩形 21"/>
          <p:cNvSpPr/>
          <p:nvPr/>
        </p:nvSpPr>
        <p:spPr>
          <a:xfrm>
            <a:off x="1772263" y="2567270"/>
            <a:ext cx="4933083" cy="830302"/>
          </a:xfrm>
          <a:prstGeom prst="rect">
            <a:avLst/>
          </a:prstGeom>
          <a:solidFill>
            <a:srgbClr val="FF0000"/>
          </a:solidFill>
          <a:ln w="1905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3600" b="1" dirty="0">
                <a:solidFill>
                  <a:srgbClr val="F8F0DA"/>
                </a:solidFill>
                <a:latin typeface="TypeLand 康熙字典體試用版" pitchFamily="50" charset="-120"/>
                <a:ea typeface="TypeLand 康熙字典體試用版" pitchFamily="50" charset="-120"/>
                <a:cs typeface="+mn-ea"/>
                <a:sym typeface="+mn-lt"/>
              </a:rPr>
              <a:t> </a:t>
            </a:r>
            <a:r>
              <a:rPr lang="zh-CN" altLang="en-US" sz="3200" b="1" dirty="0">
                <a:solidFill>
                  <a:schemeClr val="bg1"/>
                </a:solidFill>
                <a:latin typeface="+mn-ea"/>
                <a:cs typeface="+mn-ea"/>
                <a:sym typeface="+mn-lt"/>
              </a:rPr>
              <a:t>第一次国共合作的实现</a:t>
            </a:r>
            <a:endParaRPr lang="zh-CN" altLang="en-US" sz="3200" b="1" dirty="0">
              <a:solidFill>
                <a:schemeClr val="bg1"/>
              </a:solidFill>
              <a:latin typeface="+mn-ea"/>
              <a:cs typeface="+mn-ea"/>
              <a:sym typeface="+mn-lt"/>
            </a:endParaRPr>
          </a:p>
        </p:txBody>
      </p:sp>
      <p:sp>
        <p:nvSpPr>
          <p:cNvPr id="23" name="矩形 22"/>
          <p:cNvSpPr/>
          <p:nvPr/>
        </p:nvSpPr>
        <p:spPr>
          <a:xfrm>
            <a:off x="7355163" y="1804394"/>
            <a:ext cx="4009072" cy="449764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24" name="组合 23"/>
          <p:cNvGrpSpPr/>
          <p:nvPr/>
        </p:nvGrpSpPr>
        <p:grpSpPr>
          <a:xfrm>
            <a:off x="7082260" y="1987796"/>
            <a:ext cx="4085026" cy="3612912"/>
            <a:chOff x="4743598" y="1836922"/>
            <a:chExt cx="4085026" cy="3612912"/>
          </a:xfrm>
        </p:grpSpPr>
        <p:sp>
          <p:nvSpPr>
            <p:cNvPr id="26" name="矩形 25"/>
            <p:cNvSpPr/>
            <p:nvPr/>
          </p:nvSpPr>
          <p:spPr>
            <a:xfrm>
              <a:off x="5383352" y="1836922"/>
              <a:ext cx="3445272" cy="3612912"/>
            </a:xfrm>
            <a:prstGeom prst="rect">
              <a:avLst/>
            </a:prstGeom>
            <a:noFill/>
          </p:spPr>
          <p:txBody>
            <a:bodyPr wrap="square">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第一次国共合作于</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1924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日在广州开幕。共产党人李大钊、毛泽东、谭平山等出席了会议。大会通过了</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中国国民党第一次全国代表大会宣言</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确定了联俄、联共、扶助农工的三大政策，从而把旧三民主义发展为新三民主义，成为国共合作的政治基础。这样，国民党就由资产阶级的政党开始转变为工人、农民、城市小资产阶级和资产阶级的民主联盟。大会同意共产党员以个人身份加入国民党。</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1</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7107038" y="5017519"/>
            <a:ext cx="4060248" cy="1077218"/>
            <a:chOff x="4743598" y="1836922"/>
            <a:chExt cx="4060248" cy="1077218"/>
          </a:xfrm>
        </p:grpSpPr>
        <p:sp>
          <p:nvSpPr>
            <p:cNvPr id="29" name="矩形 28"/>
            <p:cNvSpPr/>
            <p:nvPr/>
          </p:nvSpPr>
          <p:spPr>
            <a:xfrm>
              <a:off x="5383352" y="1836922"/>
              <a:ext cx="3420494" cy="1077218"/>
            </a:xfrm>
            <a:prstGeom prst="rect">
              <a:avLst/>
            </a:prstGeom>
            <a:noFill/>
          </p:spPr>
          <p:txBody>
            <a:bodyPr wrap="square">
              <a:spAutoFit/>
            </a:bodyPr>
            <a:lstStyle/>
            <a:p>
              <a:r>
                <a:rPr lang="zh-CN" altLang="en-US" sz="1600" dirty="0">
                  <a:solidFill>
                    <a:srgbClr val="591300"/>
                  </a:solidFill>
                  <a:latin typeface="微软雅黑" panose="020B0503020204020204" pitchFamily="34" charset="-122"/>
                  <a:ea typeface="微软雅黑" panose="020B0503020204020204" pitchFamily="34" charset="-122"/>
                </a:rPr>
                <a:t>国民党第一次全国代表大会，标志着以国共合作为核心的各革命阶级的统一战线的正式建立，成为革命高涨的起点。</a:t>
              </a:r>
              <a:endParaRPr lang="zh-CN" altLang="en-US" sz="1600" dirty="0">
                <a:solidFill>
                  <a:srgbClr val="591300"/>
                </a:solidFill>
                <a:latin typeface="微软雅黑" panose="020B0503020204020204" pitchFamily="34" charset="-122"/>
                <a:ea typeface="微软雅黑" panose="020B0503020204020204" pitchFamily="34" charset="-122"/>
              </a:endParaRPr>
            </a:p>
          </p:txBody>
        </p:sp>
        <p:sp>
          <p:nvSpPr>
            <p:cNvPr id="30" name="矩形 29"/>
            <p:cNvSpPr/>
            <p:nvPr/>
          </p:nvSpPr>
          <p:spPr>
            <a:xfrm>
              <a:off x="4743598" y="1970935"/>
              <a:ext cx="466272" cy="439861"/>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800" dirty="0">
                  <a:solidFill>
                    <a:srgbClr val="C00000"/>
                  </a:solidFill>
                  <a:latin typeface="微软雅黑" panose="020B0503020204020204" pitchFamily="34" charset="-122"/>
                  <a:ea typeface="微软雅黑" panose="020B0503020204020204" pitchFamily="34" charset="-122"/>
                </a:rPr>
                <a:t>2</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pSp>
      <p:sp>
        <p:nvSpPr>
          <p:cNvPr id="31" name="文本框 30"/>
          <p:cNvSpPr txBox="1"/>
          <p:nvPr/>
        </p:nvSpPr>
        <p:spPr>
          <a:xfrm>
            <a:off x="1727912" y="3569381"/>
            <a:ext cx="5134739" cy="830997"/>
          </a:xfrm>
          <a:prstGeom prst="rect">
            <a:avLst/>
          </a:prstGeom>
          <a:noFill/>
        </p:spPr>
        <p:txBody>
          <a:bodyPr wrap="none" rtlCol="0">
            <a:spAutoFit/>
          </a:bodyPr>
          <a:lstStyle/>
          <a:p>
            <a:r>
              <a:rPr lang="zh-CN" altLang="en-US" sz="2400" b="1" dirty="0">
                <a:solidFill>
                  <a:srgbClr val="FF0000"/>
                </a:solidFill>
                <a:latin typeface="方正清刻本悦宋简体" panose="02000000000000000000" pitchFamily="2" charset="-122"/>
                <a:ea typeface="方正清刻本悦宋简体" panose="02000000000000000000" pitchFamily="2" charset="-122"/>
              </a:rPr>
              <a:t>孙中山与国民党第一次全国代表大会</a:t>
            </a:r>
            <a:endParaRPr lang="en-US" altLang="zh-CN" sz="2400" b="1" dirty="0">
              <a:solidFill>
                <a:srgbClr val="FF0000"/>
              </a:solidFill>
              <a:latin typeface="方正清刻本悦宋简体" panose="02000000000000000000" pitchFamily="2" charset="-122"/>
              <a:ea typeface="方正清刻本悦宋简体" panose="02000000000000000000" pitchFamily="2" charset="-122"/>
            </a:endParaRPr>
          </a:p>
          <a:p>
            <a:r>
              <a:rPr lang="zh-CN" altLang="en-US" sz="2400" b="1" dirty="0">
                <a:solidFill>
                  <a:srgbClr val="FF0000"/>
                </a:solidFill>
                <a:latin typeface="方正清刻本悦宋简体" panose="02000000000000000000" pitchFamily="2" charset="-122"/>
                <a:ea typeface="方正清刻本悦宋简体" panose="02000000000000000000" pitchFamily="2" charset="-122"/>
              </a:rPr>
              <a:t>代表们步出会场</a:t>
            </a:r>
            <a:endParaRPr lang="zh-CN" altLang="en-US" sz="2400" b="1" dirty="0">
              <a:solidFill>
                <a:srgbClr val="FF0000"/>
              </a:solidFill>
              <a:latin typeface="方正清刻本悦宋简体" panose="02000000000000000000" pitchFamily="2" charset="-122"/>
              <a:ea typeface="方正清刻本悦宋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4.16667E-7 -4.81481E-6 L 0.14518 -0.00023 " pathEditMode="relative" rAng="0" ptsTypes="AA">
                                      <p:cBhvr>
                                        <p:cTn id="9" dur="1000" spd="-100000" fill="hold"/>
                                        <p:tgtEl>
                                          <p:spTgt spid="12"/>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42" presetClass="path" presetSubtype="0" decel="100000" fill="hold" grpId="1" nodeType="withEffect">
                                  <p:stCondLst>
                                    <p:cond delay="0"/>
                                  </p:stCondLst>
                                  <p:childTnLst>
                                    <p:animMotion origin="layout" path="M 3.75E-6 3.33333E-6 L 0.14518 -0.00023 " pathEditMode="relative" rAng="0" ptsTypes="AA">
                                      <p:cBhvr>
                                        <p:cTn id="21" dur="1000" spd="-100000" fill="hold"/>
                                        <p:tgtEl>
                                          <p:spTgt spid="18"/>
                                        </p:tgtEl>
                                        <p:attrNameLst>
                                          <p:attrName>ppt_x</p:attrName>
                                          <p:attrName>ppt_y</p:attrName>
                                        </p:attrNameLst>
                                      </p:cBhvr>
                                      <p:rCtr x="7253" y="-23"/>
                                    </p:animMotion>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500"/>
                                        <p:tgtEl>
                                          <p:spTgt spid="14"/>
                                        </p:tgtEl>
                                      </p:cBhvr>
                                    </p:animEffec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par>
                          <p:cTn id="35" fill="hold">
                            <p:stCondLst>
                              <p:cond delay="1500"/>
                            </p:stCondLst>
                            <p:childTnLst>
                              <p:par>
                                <p:cTn id="36" presetID="10" presetClass="entr" presetSubtype="0"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2000"/>
                            </p:stCondLst>
                            <p:childTnLst>
                              <p:par>
                                <p:cTn id="40" presetID="42" presetClass="entr" presetSubtype="0" fill="hold"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42" presetClass="path" presetSubtype="0" decel="100000" fill="hold" grpId="1" nodeType="withEffect">
                                  <p:stCondLst>
                                    <p:cond delay="0"/>
                                  </p:stCondLst>
                                  <p:childTnLst>
                                    <p:animMotion origin="layout" path="M -3.54167E-6 1.48148E-6 L 0.14519 -0.00023 " pathEditMode="relative" rAng="0" ptsTypes="AA">
                                      <p:cBhvr>
                                        <p:cTn id="55" dur="1000" spd="-100000" fill="hold"/>
                                        <p:tgtEl>
                                          <p:spTgt spid="31"/>
                                        </p:tgtEl>
                                        <p:attrNameLst>
                                          <p:attrName>ppt_x</p:attrName>
                                          <p:attrName>ppt_y</p:attrName>
                                        </p:attrNameLst>
                                      </p:cBhvr>
                                      <p:rCtr x="7253"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animBg="1" autoUpdateAnimBg="0"/>
      <p:bldP spid="16" grpId="0" animBg="1" autoUpdateAnimBg="0"/>
      <p:bldP spid="18" grpId="0"/>
      <p:bldP spid="18" grpId="1"/>
      <p:bldP spid="22" grpId="0" animBg="1"/>
      <p:bldP spid="23" grpId="0" animBg="1"/>
      <p:bldP spid="31" grpId="0"/>
      <p:bldP spid="31"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968479" y="454686"/>
            <a:ext cx="6750566"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中国共产党创立及早年革命活动时期</a:t>
            </a:r>
            <a:endParaRPr lang="zh-CN" altLang="en-US" b="1" dirty="0">
              <a:solidFill>
                <a:srgbClr val="FF0101"/>
              </a:solidFill>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13866" y="1072752"/>
            <a:ext cx="1301686" cy="2438420"/>
          </a:xfrm>
          <a:prstGeom prst="rect">
            <a:avLst/>
          </a:prstGeom>
        </p:spPr>
      </p:pic>
      <p:sp>
        <p:nvSpPr>
          <p:cNvPr id="14" name="文本框 13"/>
          <p:cNvSpPr txBox="1"/>
          <p:nvPr/>
        </p:nvSpPr>
        <p:spPr>
          <a:xfrm>
            <a:off x="1696972" y="1506859"/>
            <a:ext cx="7366119"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中国国民革命运动的兴起和高潮</a:t>
            </a:r>
            <a:endParaRPr lang="zh-CN" altLang="en-US" dirty="0"/>
          </a:p>
        </p:txBody>
      </p:sp>
      <p:sp>
        <p:nvSpPr>
          <p:cNvPr id="16" name="矩形 15"/>
          <p:cNvSpPr/>
          <p:nvPr/>
        </p:nvSpPr>
        <p:spPr>
          <a:xfrm>
            <a:off x="4343762" y="3416369"/>
            <a:ext cx="3372542" cy="50795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chemeClr val="bg1"/>
                </a:solidFill>
                <a:latin typeface="微软雅黑" panose="020B0503020204020204" pitchFamily="34" charset="-122"/>
                <a:ea typeface="微软雅黑" panose="020B0503020204020204" pitchFamily="34" charset="-122"/>
              </a:rPr>
              <a:t>湖南农民运动</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pic>
        <p:nvPicPr>
          <p:cNvPr id="18"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97044" y="4057913"/>
            <a:ext cx="3309466" cy="2251171"/>
          </a:xfrm>
          <a:prstGeom prst="rect">
            <a:avLst/>
          </a:prstGeom>
        </p:spPr>
      </p:pic>
      <p:sp>
        <p:nvSpPr>
          <p:cNvPr id="19" name="矩形 18"/>
          <p:cNvSpPr/>
          <p:nvPr/>
        </p:nvSpPr>
        <p:spPr>
          <a:xfrm>
            <a:off x="4205108" y="2428778"/>
            <a:ext cx="7412141" cy="953723"/>
          </a:xfrm>
          <a:prstGeom prst="rect">
            <a:avLst/>
          </a:prstGeom>
          <a:noFill/>
        </p:spPr>
        <p:txBody>
          <a:bodyPr wrap="square" rtlCol="0">
            <a:spAutoFit/>
          </a:bodyPr>
          <a:lstStyle/>
          <a:p>
            <a:pPr algn="just" eaLnBrk="1">
              <a:lnSpc>
                <a:spcPct val="120000"/>
              </a:lnSpc>
            </a:pPr>
            <a:r>
              <a:rPr lang="zh-CN" altLang="en-US" sz="1600" dirty="0">
                <a:solidFill>
                  <a:srgbClr val="5F0F05"/>
                </a:solidFill>
                <a:latin typeface="微软雅黑" panose="020B0503020204020204" pitchFamily="34" charset="-122"/>
                <a:ea typeface="微软雅黑" panose="020B0503020204020204" pitchFamily="34" charset="-122"/>
              </a:rPr>
              <a:t>革命先辈在广东海陆丰农民运动大发展并组织了农民自卫军，湘区党委派人在湖南衡山、毛泽东在湖南韶山也开展了农民运动。这一切都预示着全国性革命高潮的到来。</a:t>
            </a:r>
            <a:endParaRPr lang="zh-CN" altLang="en-US" sz="1865" dirty="0">
              <a:solidFill>
                <a:srgbClr val="5F0F05"/>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3316" y="2444614"/>
            <a:ext cx="2543185" cy="2976068"/>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764" y="4057913"/>
            <a:ext cx="3372540" cy="2251171"/>
          </a:xfrm>
          <a:prstGeom prst="rect">
            <a:avLst/>
          </a:prstGeom>
        </p:spPr>
      </p:pic>
      <p:grpSp>
        <p:nvGrpSpPr>
          <p:cNvPr id="25" name="组合 24"/>
          <p:cNvGrpSpPr/>
          <p:nvPr/>
        </p:nvGrpSpPr>
        <p:grpSpPr>
          <a:xfrm>
            <a:off x="1399069" y="5548993"/>
            <a:ext cx="2571677" cy="728270"/>
            <a:chOff x="953317" y="3937205"/>
            <a:chExt cx="1928758" cy="546202"/>
          </a:xfrm>
        </p:grpSpPr>
        <p:sp>
          <p:nvSpPr>
            <p:cNvPr id="26" name="矩形 25"/>
            <p:cNvSpPr/>
            <p:nvPr/>
          </p:nvSpPr>
          <p:spPr>
            <a:xfrm>
              <a:off x="953319" y="3937205"/>
              <a:ext cx="1928756" cy="546202"/>
            </a:xfrm>
            <a:prstGeom prst="rect">
              <a:avLst/>
            </a:prstGeom>
            <a:solidFill>
              <a:srgbClr val="5F0F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b="1" dirty="0">
                <a:solidFill>
                  <a:srgbClr val="FFF8E6"/>
                </a:solidFill>
                <a:latin typeface="微软雅黑" panose="020B0503020204020204" pitchFamily="34" charset="-122"/>
                <a:ea typeface="微软雅黑" panose="020B0503020204020204" pitchFamily="34" charset="-122"/>
              </a:endParaRPr>
            </a:p>
          </p:txBody>
        </p:sp>
        <p:sp>
          <p:nvSpPr>
            <p:cNvPr id="28" name="Rectangle 6"/>
            <p:cNvSpPr/>
            <p:nvPr/>
          </p:nvSpPr>
          <p:spPr>
            <a:xfrm>
              <a:off x="953317" y="3960187"/>
              <a:ext cx="1928758" cy="457866"/>
            </a:xfrm>
            <a:prstGeom prst="rect">
              <a:avLst/>
            </a:prstGeom>
            <a:solidFill>
              <a:srgbClr val="C00000"/>
            </a:solidFill>
          </p:spPr>
          <p:txBody>
            <a:bodyPr wrap="square" rtlCol="0">
              <a:spAutoFit/>
            </a:bodyPr>
            <a:lstStyle/>
            <a:p>
              <a:pPr algn="ctr"/>
              <a:r>
                <a:rPr lang="zh-CN" altLang="en-US" sz="1500" b="1" dirty="0">
                  <a:solidFill>
                    <a:schemeClr val="bg1"/>
                  </a:solidFill>
                  <a:latin typeface="微软雅黑" panose="020B0503020204020204" pitchFamily="34" charset="-122"/>
                  <a:ea typeface="微软雅黑" panose="020B0503020204020204" pitchFamily="34" charset="-122"/>
                </a:rPr>
                <a:t>广东海陆丰农民运动领导人</a:t>
              </a:r>
              <a:endParaRPr lang="en-US" altLang="zh-CN" sz="1500" b="1" dirty="0">
                <a:solidFill>
                  <a:schemeClr val="bg1"/>
                </a:solidFill>
                <a:latin typeface="微软雅黑" panose="020B0503020204020204" pitchFamily="34" charset="-122"/>
                <a:ea typeface="微软雅黑" panose="020B0503020204020204" pitchFamily="34" charset="-122"/>
              </a:endParaRPr>
            </a:p>
            <a:p>
              <a:pPr algn="ctr"/>
              <a:r>
                <a:rPr lang="zh-CN" altLang="en-US" sz="1865" b="1" dirty="0">
                  <a:solidFill>
                    <a:schemeClr val="bg1"/>
                  </a:solidFill>
                  <a:latin typeface="微软雅黑" panose="020B0503020204020204" pitchFamily="34" charset="-122"/>
                  <a:ea typeface="微软雅黑" panose="020B0503020204020204" pitchFamily="34" charset="-122"/>
                </a:rPr>
                <a:t>澎 湃</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8182769" y="3416369"/>
            <a:ext cx="3323741" cy="50795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chemeClr val="bg1"/>
                </a:solidFill>
                <a:latin typeface="微软雅黑" panose="020B0503020204020204" pitchFamily="34" charset="-122"/>
                <a:ea typeface="微软雅黑" panose="020B0503020204020204" pitchFamily="34" charset="-122"/>
              </a:rPr>
              <a:t>黄埔军校成立</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42" presetClass="path" presetSubtype="0" decel="100000" fill="hold" grpId="1" nodeType="withEffect">
                                  <p:stCondLst>
                                    <p:cond delay="0"/>
                                  </p:stCondLst>
                                  <p:childTnLst>
                                    <p:animMotion origin="layout" path="M 0 3.7037E-6 L 0.14518 -0.00024 " pathEditMode="relative" rAng="0" ptsTypes="AA">
                                      <p:cBhvr>
                                        <p:cTn id="9" dur="1000" spd="-100000" fill="hold"/>
                                        <p:tgtEl>
                                          <p:spTgt spid="12"/>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par>
                                <p:cTn id="20" presetID="42" presetClass="path" presetSubtype="0" decel="100000" fill="hold" grpId="1" nodeType="withEffect">
                                  <p:stCondLst>
                                    <p:cond delay="0"/>
                                  </p:stCondLst>
                                  <p:childTnLst>
                                    <p:animMotion origin="layout" path="M 3.95833E-6 3.7037E-6 L 0.14518 -0.00024 " pathEditMode="relative" rAng="0" ptsTypes="AA">
                                      <p:cBhvr>
                                        <p:cTn id="21" dur="1000" spd="-100000" fill="hold"/>
                                        <p:tgtEl>
                                          <p:spTgt spid="14"/>
                                        </p:tgtEl>
                                        <p:attrNameLst>
                                          <p:attrName>ppt_x</p:attrName>
                                          <p:attrName>ppt_y</p:attrName>
                                        </p:attrNameLst>
                                      </p:cBhvr>
                                      <p:rCtr x="7253" y="-23"/>
                                    </p:animMotion>
                                  </p:childTnLst>
                                </p:cTn>
                              </p:par>
                            </p:childTnLst>
                          </p:cTn>
                        </p:par>
                        <p:par>
                          <p:cTn id="22" fill="hold">
                            <p:stCondLst>
                              <p:cond delay="1000"/>
                            </p:stCondLst>
                            <p:childTnLst>
                              <p:par>
                                <p:cTn id="23" presetID="2" presetClass="entr" presetSubtype="4" accel="16000" decel="16000"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750" fill="hold"/>
                                        <p:tgtEl>
                                          <p:spTgt spid="21"/>
                                        </p:tgtEl>
                                        <p:attrNameLst>
                                          <p:attrName>ppt_x</p:attrName>
                                        </p:attrNameLst>
                                      </p:cBhvr>
                                      <p:tavLst>
                                        <p:tav tm="0">
                                          <p:val>
                                            <p:strVal val="#ppt_x"/>
                                          </p:val>
                                        </p:tav>
                                        <p:tav tm="100000">
                                          <p:val>
                                            <p:strVal val="#ppt_x"/>
                                          </p:val>
                                        </p:tav>
                                      </p:tavLst>
                                    </p:anim>
                                    <p:anim calcmode="lin" valueType="num">
                                      <p:cBhvr additive="base">
                                        <p:cTn id="26" dur="750" fill="hold"/>
                                        <p:tgtEl>
                                          <p:spTgt spid="21"/>
                                        </p:tgtEl>
                                        <p:attrNameLst>
                                          <p:attrName>ppt_y</p:attrName>
                                        </p:attrNameLst>
                                      </p:cBhvr>
                                      <p:tavLst>
                                        <p:tav tm="0">
                                          <p:val>
                                            <p:strVal val="1+#ppt_h/2"/>
                                          </p:val>
                                        </p:tav>
                                        <p:tav tm="100000">
                                          <p:val>
                                            <p:strVal val="#ppt_y"/>
                                          </p:val>
                                        </p:tav>
                                      </p:tavLst>
                                    </p:anim>
                                  </p:childTnLst>
                                </p:cTn>
                              </p:par>
                              <p:par>
                                <p:cTn id="27" presetID="2" presetClass="entr" presetSubtype="4" accel="16000" decel="16000" fill="hold" nodeType="withEffect">
                                  <p:stCondLst>
                                    <p:cond delay="1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750" fill="hold"/>
                                        <p:tgtEl>
                                          <p:spTgt spid="22"/>
                                        </p:tgtEl>
                                        <p:attrNameLst>
                                          <p:attrName>ppt_x</p:attrName>
                                        </p:attrNameLst>
                                      </p:cBhvr>
                                      <p:tavLst>
                                        <p:tav tm="0">
                                          <p:val>
                                            <p:strVal val="#ppt_x"/>
                                          </p:val>
                                        </p:tav>
                                        <p:tav tm="100000">
                                          <p:val>
                                            <p:strVal val="#ppt_x"/>
                                          </p:val>
                                        </p:tav>
                                      </p:tavLst>
                                    </p:anim>
                                    <p:anim calcmode="lin" valueType="num">
                                      <p:cBhvr additive="base">
                                        <p:cTn id="30" dur="750" fill="hold"/>
                                        <p:tgtEl>
                                          <p:spTgt spid="22"/>
                                        </p:tgtEl>
                                        <p:attrNameLst>
                                          <p:attrName>ppt_y</p:attrName>
                                        </p:attrNameLst>
                                      </p:cBhvr>
                                      <p:tavLst>
                                        <p:tav tm="0">
                                          <p:val>
                                            <p:strVal val="1+#ppt_h/2"/>
                                          </p:val>
                                        </p:tav>
                                        <p:tav tm="100000">
                                          <p:val>
                                            <p:strVal val="#ppt_y"/>
                                          </p:val>
                                        </p:tav>
                                      </p:tavLst>
                                    </p:anim>
                                  </p:childTnLst>
                                </p:cTn>
                              </p:par>
                              <p:par>
                                <p:cTn id="31" presetID="2" presetClass="entr" presetSubtype="4" accel="16000" decel="16000" fill="hold"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750" fill="hold"/>
                                        <p:tgtEl>
                                          <p:spTgt spid="18"/>
                                        </p:tgtEl>
                                        <p:attrNameLst>
                                          <p:attrName>ppt_x</p:attrName>
                                        </p:attrNameLst>
                                      </p:cBhvr>
                                      <p:tavLst>
                                        <p:tav tm="0">
                                          <p:val>
                                            <p:strVal val="#ppt_x"/>
                                          </p:val>
                                        </p:tav>
                                        <p:tav tm="100000">
                                          <p:val>
                                            <p:strVal val="#ppt_x"/>
                                          </p:val>
                                        </p:tav>
                                      </p:tavLst>
                                    </p:anim>
                                    <p:anim calcmode="lin" valueType="num">
                                      <p:cBhvr additive="base">
                                        <p:cTn id="34" dur="750" fill="hold"/>
                                        <p:tgtEl>
                                          <p:spTgt spid="18"/>
                                        </p:tgtEl>
                                        <p:attrNameLst>
                                          <p:attrName>ppt_y</p:attrName>
                                        </p:attrNameLst>
                                      </p:cBhvr>
                                      <p:tavLst>
                                        <p:tav tm="0">
                                          <p:val>
                                            <p:strVal val="1+#ppt_h/2"/>
                                          </p:val>
                                        </p:tav>
                                        <p:tav tm="100000">
                                          <p:val>
                                            <p:strVal val="#ppt_y"/>
                                          </p:val>
                                        </p:tav>
                                      </p:tavLst>
                                    </p:anim>
                                  </p:childTnLst>
                                </p:cTn>
                              </p:par>
                              <p:par>
                                <p:cTn id="35" presetID="10" presetClass="entr" presetSubtype="0" fill="hold" nodeType="withEffect">
                                  <p:stCondLst>
                                    <p:cond delay="75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75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par>
                                <p:cTn id="41" presetID="10" presetClass="entr" presetSubtype="0" fill="hold" grpId="0" nodeType="withEffect">
                                  <p:stCondLst>
                                    <p:cond delay="75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20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4" grpId="1"/>
      <p:bldP spid="16" grpId="0" animBg="1"/>
      <p:bldP spid="19" grpId="0"/>
      <p:bldP spid="2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036392" y="512609"/>
            <a:ext cx="2236510"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大革命时期</a:t>
            </a:r>
            <a:endParaRPr lang="zh-CN" altLang="en-US" b="1" dirty="0">
              <a:solidFill>
                <a:srgbClr val="FF0101"/>
              </a:solidFill>
            </a:endParaRPr>
          </a:p>
          <a:p>
            <a:endParaRPr lang="zh-CN" altLang="en-US" dirty="0"/>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437967" y="1663533"/>
            <a:ext cx="6948122" cy="3530931"/>
          </a:xfrm>
          <a:prstGeom prst="rect">
            <a:avLst/>
          </a:prstGeom>
        </p:spPr>
      </p:pic>
      <p:sp>
        <p:nvSpPr>
          <p:cNvPr id="24" name="矩形 23"/>
          <p:cNvSpPr/>
          <p:nvPr/>
        </p:nvSpPr>
        <p:spPr>
          <a:xfrm>
            <a:off x="2438399" y="1663534"/>
            <a:ext cx="6947648" cy="3530931"/>
          </a:xfrm>
          <a:prstGeom prst="rect">
            <a:avLst/>
          </a:prstGeom>
          <a:solidFill>
            <a:srgbClr val="FFFFFF">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4279128" y="5341657"/>
            <a:ext cx="3681531" cy="1754326"/>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800" dirty="0">
                <a:solidFill>
                  <a:srgbClr val="EA0000"/>
                </a:solidFill>
                <a:latin typeface="+mn-ea"/>
                <a:ea typeface="+mn-ea"/>
              </a:rPr>
              <a:t>大革命时期</a:t>
            </a:r>
            <a:endParaRPr lang="zh-CN" altLang="en-US" sz="4800" dirty="0">
              <a:solidFill>
                <a:srgbClr val="EA0000"/>
              </a:solidFill>
              <a:latin typeface="+mn-ea"/>
              <a:ea typeface="+mn-ea"/>
            </a:endParaRPr>
          </a:p>
          <a:p>
            <a:endParaRPr lang="zh-CN" altLang="en-US" sz="6000" dirty="0">
              <a:solidFill>
                <a:schemeClr val="bg1"/>
              </a:solidFill>
              <a:latin typeface="TypeLand 康熙字典體試用版" pitchFamily="50" charset="-120"/>
              <a:ea typeface="TypeLand 康熙字典體試用版" pitchFamily="50" charset="-12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2.70833E-6 -7.40741E-7 L 0.14519 -0.00023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031742" y="435575"/>
            <a:ext cx="2236510"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大革命时期</a:t>
            </a:r>
            <a:endParaRPr lang="zh-CN" altLang="en-US" b="1" dirty="0">
              <a:solidFill>
                <a:srgbClr val="FF0101"/>
              </a:solidFill>
            </a:endParaRPr>
          </a:p>
          <a:p>
            <a:endParaRPr lang="zh-CN" altLang="en-US" dirty="0"/>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0443" y="1106222"/>
            <a:ext cx="1301686" cy="2438420"/>
          </a:xfrm>
          <a:prstGeom prst="rect">
            <a:avLst/>
          </a:prstGeom>
        </p:spPr>
      </p:pic>
      <p:sp>
        <p:nvSpPr>
          <p:cNvPr id="17" name="矩形 16"/>
          <p:cNvSpPr/>
          <p:nvPr/>
        </p:nvSpPr>
        <p:spPr>
          <a:xfrm>
            <a:off x="2108667" y="2828531"/>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9" name="组合 18"/>
          <p:cNvGrpSpPr/>
          <p:nvPr/>
        </p:nvGrpSpPr>
        <p:grpSpPr>
          <a:xfrm>
            <a:off x="1855512" y="2968749"/>
            <a:ext cx="5134908" cy="575893"/>
            <a:chOff x="4801343" y="2051258"/>
            <a:chExt cx="3561718" cy="568263"/>
          </a:xfrm>
        </p:grpSpPr>
        <p:sp>
          <p:nvSpPr>
            <p:cNvPr id="20" name="矩形 19"/>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1925</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1</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11</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—22</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1" name="矩形 20"/>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855511" y="3751875"/>
            <a:ext cx="4530000" cy="575894"/>
            <a:chOff x="4801341" y="3366589"/>
            <a:chExt cx="3142136" cy="568265"/>
          </a:xfrm>
        </p:grpSpPr>
        <p:sp>
          <p:nvSpPr>
            <p:cNvPr id="23" name="矩形 22"/>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地点：上海</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4" name="矩形 23"/>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5" name="PA_剪去对角的矩形 27"/>
          <p:cNvSpPr/>
          <p:nvPr>
            <p:custDataLst>
              <p:tags r:id="rId2"/>
            </p:custDataLst>
          </p:nvPr>
        </p:nvSpPr>
        <p:spPr bwMode="auto">
          <a:xfrm>
            <a:off x="752925" y="4738528"/>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6" name="PA_剪去对角的矩形 29"/>
          <p:cNvSpPr/>
          <p:nvPr>
            <p:custDataLst>
              <p:tags r:id="rId4"/>
            </p:custDataLst>
          </p:nvPr>
        </p:nvSpPr>
        <p:spPr bwMode="auto">
          <a:xfrm>
            <a:off x="3841322" y="4750900"/>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7" name="文本框 26"/>
          <p:cNvSpPr txBox="1"/>
          <p:nvPr/>
        </p:nvSpPr>
        <p:spPr>
          <a:xfrm>
            <a:off x="1877165" y="1489710"/>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第四次全国代表大会</a:t>
            </a:r>
            <a:endParaRPr lang="zh-CN" altLang="en-US" dirty="0"/>
          </a:p>
        </p:txBody>
      </p:sp>
      <p:sp>
        <p:nvSpPr>
          <p:cNvPr id="28" name="矩形 27"/>
          <p:cNvSpPr/>
          <p:nvPr/>
        </p:nvSpPr>
        <p:spPr>
          <a:xfrm>
            <a:off x="6907173" y="1922571"/>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102505" y="2260769"/>
            <a:ext cx="4201990" cy="3829062"/>
          </a:xfrm>
          <a:prstGeom prst="rect">
            <a:avLst/>
          </a:prstGeom>
          <a:noFill/>
        </p:spPr>
        <p:txBody>
          <a:bodyPr wrap="square" rtlCol="0">
            <a:spAutoFit/>
          </a:bodyPr>
          <a:lstStyle/>
          <a:p>
            <a:pPr algn="just">
              <a:lnSpc>
                <a:spcPct val="150000"/>
              </a:lnSpc>
            </a:pPr>
            <a:r>
              <a:rPr lang="zh-CN" altLang="en-US" dirty="0">
                <a:solidFill>
                  <a:srgbClr val="874600"/>
                </a:solidFill>
                <a:latin typeface="微软雅黑" panose="020B0503020204020204" pitchFamily="34" charset="-122"/>
                <a:ea typeface="微软雅黑" panose="020B0503020204020204" pitchFamily="34" charset="-122"/>
              </a:rPr>
              <a:t>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出席代表：陈独秀、蔡和森、瞿秋白、陈潭秋、张太雷、周恩来、彭述之、李立三、罗章龙等</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人（其中有表决权者</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人），代表全国</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994</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名党员。共产国际代表维经斯基参加了大会。</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中心议题：研究和讨论中国共产党如何加强对日益高涨的革命运动的领导、工人阶级如何参加民族革命运动以及党在组织上和群众工作上如何进行准备的问题。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a:solidFill>
                <a:srgbClr val="8746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42" presetClass="path" presetSubtype="0" decel="100000" fill="hold" grpId="1" nodeType="withEffect">
                                  <p:stCondLst>
                                    <p:cond delay="0"/>
                                  </p:stCondLst>
                                  <p:childTnLst>
                                    <p:animMotion origin="layout" path="M -2.08333E-6 1.85185E-6 L 0.14518 -0.00023 " pathEditMode="relative" rAng="0" ptsTypes="AA">
                                      <p:cBhvr>
                                        <p:cTn id="9" dur="1000" spd="-100000" fill="hold"/>
                                        <p:tgtEl>
                                          <p:spTgt spid="14"/>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42" presetClass="path" presetSubtype="0" decel="100000" fill="hold" grpId="1" nodeType="withEffect">
                                  <p:stCondLst>
                                    <p:cond delay="0"/>
                                  </p:stCondLst>
                                  <p:childTnLst>
                                    <p:animMotion origin="layout" path="M -1.875E-6 3.7037E-7 L 0.14518 -0.00023 " pathEditMode="relative" rAng="0" ptsTypes="AA">
                                      <p:cBhvr>
                                        <p:cTn id="21" dur="1000" spd="-100000" fill="hold"/>
                                        <p:tgtEl>
                                          <p:spTgt spid="2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500"/>
                                        <p:tgtEl>
                                          <p:spTgt spid="25"/>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heel(1)">
                                      <p:cBhvr>
                                        <p:cTn id="49" dur="1000"/>
                                        <p:tgtEl>
                                          <p:spTgt spid="28"/>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7" grpId="0" animBg="1"/>
      <p:bldP spid="25" grpId="0" animBg="1" autoUpdateAnimBg="0"/>
      <p:bldP spid="26" grpId="0" animBg="1" autoUpdateAnimBg="0"/>
      <p:bldP spid="27" grpId="0"/>
      <p:bldP spid="27" grpId="1"/>
      <p:bldP spid="28" grpId="0" animBg="1"/>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90411" y="452388"/>
            <a:ext cx="2236510"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大革命时期</a:t>
            </a:r>
            <a:endParaRPr lang="zh-CN" altLang="en-US" b="1" dirty="0">
              <a:solidFill>
                <a:srgbClr val="FF0101"/>
              </a:solidFill>
            </a:endParaRPr>
          </a:p>
          <a:p>
            <a:endParaRPr lang="zh-CN" altLang="en-US" dirty="0"/>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7541" y="1106222"/>
            <a:ext cx="1301686" cy="2438420"/>
          </a:xfrm>
          <a:prstGeom prst="rect">
            <a:avLst/>
          </a:prstGeom>
        </p:spPr>
      </p:pic>
      <p:sp>
        <p:nvSpPr>
          <p:cNvPr id="11" name="矩形 10"/>
          <p:cNvSpPr/>
          <p:nvPr/>
        </p:nvSpPr>
        <p:spPr>
          <a:xfrm>
            <a:off x="2108667" y="2828531"/>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2" name="组合 11"/>
          <p:cNvGrpSpPr/>
          <p:nvPr/>
        </p:nvGrpSpPr>
        <p:grpSpPr>
          <a:xfrm>
            <a:off x="1855512" y="2968749"/>
            <a:ext cx="5134908" cy="575893"/>
            <a:chOff x="4801343" y="2051258"/>
            <a:chExt cx="3561718" cy="568263"/>
          </a:xfrm>
        </p:grpSpPr>
        <p:sp>
          <p:nvSpPr>
            <p:cNvPr id="17" name="矩形 16"/>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1927.4.27-5.9</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18" name="矩形 17"/>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55511" y="3751875"/>
            <a:ext cx="4530000" cy="575894"/>
            <a:chOff x="4801341" y="3366589"/>
            <a:chExt cx="3142136" cy="568265"/>
          </a:xfrm>
        </p:grpSpPr>
        <p:sp>
          <p:nvSpPr>
            <p:cNvPr id="20" name="矩形 19"/>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地点：武汉</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1" name="矩形 20"/>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2" name="PA_剪去对角的矩形 27"/>
          <p:cNvSpPr/>
          <p:nvPr>
            <p:custDataLst>
              <p:tags r:id="rId2"/>
            </p:custDataLst>
          </p:nvPr>
        </p:nvSpPr>
        <p:spPr bwMode="auto">
          <a:xfrm>
            <a:off x="752925" y="4738528"/>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3" name="PA_剪去对角的矩形 29"/>
          <p:cNvSpPr/>
          <p:nvPr>
            <p:custDataLst>
              <p:tags r:id="rId4"/>
            </p:custDataLst>
          </p:nvPr>
        </p:nvSpPr>
        <p:spPr bwMode="auto">
          <a:xfrm>
            <a:off x="3841322" y="4750900"/>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4" name="文本框 23"/>
          <p:cNvSpPr txBox="1"/>
          <p:nvPr/>
        </p:nvSpPr>
        <p:spPr>
          <a:xfrm>
            <a:off x="1919794" y="1504343"/>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第五次全国代表大会</a:t>
            </a:r>
            <a:endParaRPr lang="zh-CN" altLang="en-US" dirty="0"/>
          </a:p>
        </p:txBody>
      </p:sp>
      <p:sp>
        <p:nvSpPr>
          <p:cNvPr id="25" name="矩形 24"/>
          <p:cNvSpPr/>
          <p:nvPr/>
        </p:nvSpPr>
        <p:spPr>
          <a:xfrm>
            <a:off x="6927660" y="1602427"/>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7167018" y="1791575"/>
            <a:ext cx="4127715" cy="4111510"/>
          </a:xfrm>
          <a:prstGeom prst="rect">
            <a:avLst/>
          </a:prstGeom>
          <a:noFill/>
        </p:spPr>
        <p:txBody>
          <a:bodyPr wrap="square" rtlCol="0">
            <a:spAutoFit/>
          </a:bodyPr>
          <a:lstStyle/>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中国共产党第五次全国代表大会于１９２７年４月２７日至５月９日在当时革命的中心武汉召开。出席大会的代表有陈独秀、瞿秋白、蔡和森、李维汉、毛泽东、张国焘、李立三等８２人，代表全国５７９６７名党员。共产国际代表罗易、鲍罗廷、维经斯基等也出席了大会。</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中国共产党第五次全国代表大会是在蒋介石集团发动四一二反革命政变之后半个月，武汉汪精卫集团日趋反动，中国革命处于危急关头召开的。</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3.33333E-6 -4.44444E-6 L 0.14518 -0.00023 " pathEditMode="relative" rAng="0" ptsTypes="AA">
                                      <p:cBhvr>
                                        <p:cTn id="9" dur="1000" spd="-100000" fill="hold"/>
                                        <p:tgtEl>
                                          <p:spTgt spid="8"/>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42" presetClass="path" presetSubtype="0" decel="100000" fill="hold" grpId="1" nodeType="withEffect">
                                  <p:stCondLst>
                                    <p:cond delay="0"/>
                                  </p:stCondLst>
                                  <p:childTnLst>
                                    <p:animMotion origin="layout" path="M 2.5E-6 -4.44444E-6 L 0.14518 -0.00023 " pathEditMode="relative" rAng="0" ptsTypes="AA">
                                      <p:cBhvr>
                                        <p:cTn id="21" dur="1000" spd="-100000" fill="hold"/>
                                        <p:tgtEl>
                                          <p:spTgt spid="24"/>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heel(1)">
                                      <p:cBhvr>
                                        <p:cTn id="49" dur="1000"/>
                                        <p:tgtEl>
                                          <p:spTgt spid="25"/>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up)">
                                      <p:cBhvr>
                                        <p:cTn id="53"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animBg="1"/>
      <p:bldP spid="22" grpId="0" animBg="1" autoUpdateAnimBg="0"/>
      <p:bldP spid="23" grpId="0" animBg="1" autoUpdateAnimBg="0"/>
      <p:bldP spid="24" grpId="0"/>
      <p:bldP spid="24" grpId="1"/>
      <p:bldP spid="25" grpId="0" animBg="1"/>
      <p:bldP spid="2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017599" y="427186"/>
            <a:ext cx="2646878"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土地革命时期</a:t>
            </a:r>
            <a:endParaRPr lang="zh-CN" altLang="en-US" b="1" dirty="0">
              <a:solidFill>
                <a:srgbClr val="FF0101"/>
              </a:solidFill>
            </a:endParaRPr>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45452" y="1654633"/>
            <a:ext cx="6983150" cy="3548732"/>
          </a:xfrm>
          <a:prstGeom prst="rect">
            <a:avLst/>
          </a:prstGeom>
        </p:spPr>
      </p:pic>
      <p:sp>
        <p:nvSpPr>
          <p:cNvPr id="24" name="矩形 23"/>
          <p:cNvSpPr/>
          <p:nvPr/>
        </p:nvSpPr>
        <p:spPr>
          <a:xfrm>
            <a:off x="2345929" y="1654634"/>
            <a:ext cx="6982674" cy="3548732"/>
          </a:xfrm>
          <a:prstGeom prst="rect">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3664477" y="5561346"/>
            <a:ext cx="4636841" cy="83099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800" dirty="0">
                <a:solidFill>
                  <a:srgbClr val="EA0000"/>
                </a:solidFill>
                <a:latin typeface="+mn-ea"/>
                <a:ea typeface="+mn-ea"/>
              </a:rPr>
              <a:t>土地革命时期</a:t>
            </a:r>
            <a:endParaRPr lang="zh-CN" altLang="en-US" sz="4800" dirty="0">
              <a:solidFill>
                <a:srgbClr val="EA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2.91667E-6 -1.11111E-6 L 0.14518 -0.00023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826558" y="377141"/>
            <a:ext cx="2646878"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土地革命时期</a:t>
            </a:r>
            <a:endParaRPr lang="zh-CN" altLang="en-US" b="1" dirty="0">
              <a:solidFill>
                <a:srgbClr val="FF0101"/>
              </a:solidFill>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52070"/>
            <a:ext cx="1301686" cy="2438420"/>
          </a:xfrm>
          <a:prstGeom prst="rect">
            <a:avLst/>
          </a:prstGeom>
        </p:spPr>
      </p:pic>
      <p:sp>
        <p:nvSpPr>
          <p:cNvPr id="14" name="矩形 13"/>
          <p:cNvSpPr/>
          <p:nvPr/>
        </p:nvSpPr>
        <p:spPr>
          <a:xfrm>
            <a:off x="2108667" y="2872392"/>
            <a:ext cx="4545351" cy="150570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5" name="组合 14"/>
          <p:cNvGrpSpPr/>
          <p:nvPr/>
        </p:nvGrpSpPr>
        <p:grpSpPr>
          <a:xfrm>
            <a:off x="1855512" y="3003021"/>
            <a:ext cx="5134908" cy="575893"/>
            <a:chOff x="4801343" y="2051258"/>
            <a:chExt cx="3561718" cy="568263"/>
          </a:xfrm>
        </p:grpSpPr>
        <p:sp>
          <p:nvSpPr>
            <p:cNvPr id="17" name="矩形 16"/>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1928</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6.18-7.11</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18" name="矩形 17"/>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55511" y="3720834"/>
            <a:ext cx="4530000" cy="575894"/>
            <a:chOff x="4801341" y="3366589"/>
            <a:chExt cx="3142136" cy="568265"/>
          </a:xfrm>
        </p:grpSpPr>
        <p:sp>
          <p:nvSpPr>
            <p:cNvPr id="20" name="矩形 19"/>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地点：莫斯科</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1" name="矩形 20"/>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2" name="PA_剪去对角的矩形 27"/>
          <p:cNvSpPr/>
          <p:nvPr>
            <p:custDataLst>
              <p:tags r:id="rId2"/>
            </p:custDataLst>
          </p:nvPr>
        </p:nvSpPr>
        <p:spPr bwMode="auto">
          <a:xfrm>
            <a:off x="1077686" y="4568248"/>
            <a:ext cx="5437414"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3" name="文本框 22"/>
          <p:cNvSpPr txBox="1"/>
          <p:nvPr/>
        </p:nvSpPr>
        <p:spPr>
          <a:xfrm>
            <a:off x="1713786" y="1584505"/>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第六次全国代表大会</a:t>
            </a:r>
            <a:endParaRPr lang="zh-CN" altLang="en-US" dirty="0"/>
          </a:p>
        </p:txBody>
      </p:sp>
      <p:sp>
        <p:nvSpPr>
          <p:cNvPr id="24" name="矩形 23"/>
          <p:cNvSpPr/>
          <p:nvPr/>
        </p:nvSpPr>
        <p:spPr>
          <a:xfrm>
            <a:off x="6907173" y="1722313"/>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102504" y="1814232"/>
            <a:ext cx="4417917" cy="4247317"/>
          </a:xfrm>
          <a:prstGeom prst="rect">
            <a:avLst/>
          </a:prstGeom>
          <a:noFill/>
        </p:spPr>
        <p:txBody>
          <a:bodyPr wrap="square" rtlCol="0">
            <a:spAutoFit/>
          </a:bodyPr>
          <a:lstStyle/>
          <a:p>
            <a:pPr>
              <a:lnSpc>
                <a:spcPct val="150000"/>
              </a:lnSpc>
            </a:pPr>
            <a:r>
              <a:rPr lang="zh-CN" altLang="en-US" dirty="0">
                <a:solidFill>
                  <a:srgbClr val="874600"/>
                </a:solidFill>
                <a:latin typeface="微软雅黑" panose="020B0503020204020204" pitchFamily="34" charset="-122"/>
                <a:ea typeface="微软雅黑" panose="020B0503020204020204" pitchFamily="34" charset="-122"/>
              </a:rPr>
              <a:t>       中国共产党第六次全国代表大会于</a:t>
            </a:r>
            <a:r>
              <a:rPr lang="en-US" altLang="zh-CN" dirty="0">
                <a:solidFill>
                  <a:srgbClr val="874600"/>
                </a:solidFill>
                <a:latin typeface="微软雅黑" panose="020B0503020204020204" pitchFamily="34" charset="-122"/>
                <a:ea typeface="微软雅黑" panose="020B0503020204020204" pitchFamily="34" charset="-122"/>
              </a:rPr>
              <a:t>1928</a:t>
            </a:r>
            <a:r>
              <a:rPr lang="zh-CN" altLang="en-US" dirty="0">
                <a:solidFill>
                  <a:srgbClr val="874600"/>
                </a:solidFill>
                <a:latin typeface="微软雅黑" panose="020B0503020204020204" pitchFamily="34" charset="-122"/>
                <a:ea typeface="微软雅黑" panose="020B0503020204020204" pitchFamily="34" charset="-122"/>
              </a:rPr>
              <a:t>年</a:t>
            </a:r>
            <a:r>
              <a:rPr lang="en-US" altLang="zh-CN" dirty="0">
                <a:solidFill>
                  <a:srgbClr val="874600"/>
                </a:solidFill>
                <a:latin typeface="微软雅黑" panose="020B0503020204020204" pitchFamily="34" charset="-122"/>
                <a:ea typeface="微软雅黑" panose="020B0503020204020204" pitchFamily="34" charset="-122"/>
              </a:rPr>
              <a:t>6</a:t>
            </a:r>
            <a:r>
              <a:rPr lang="zh-CN" altLang="en-US" dirty="0">
                <a:solidFill>
                  <a:srgbClr val="874600"/>
                </a:solidFill>
                <a:latin typeface="微软雅黑" panose="020B0503020204020204" pitchFamily="34" charset="-122"/>
                <a:ea typeface="微软雅黑" panose="020B0503020204020204" pitchFamily="34" charset="-122"/>
              </a:rPr>
              <a:t>月</a:t>
            </a:r>
            <a:r>
              <a:rPr lang="en-US" altLang="zh-CN" dirty="0">
                <a:solidFill>
                  <a:srgbClr val="874600"/>
                </a:solidFill>
                <a:latin typeface="微软雅黑" panose="020B0503020204020204" pitchFamily="34" charset="-122"/>
                <a:ea typeface="微软雅黑" panose="020B0503020204020204" pitchFamily="34" charset="-122"/>
              </a:rPr>
              <a:t>18</a:t>
            </a:r>
            <a:r>
              <a:rPr lang="zh-CN" altLang="en-US" dirty="0">
                <a:solidFill>
                  <a:srgbClr val="874600"/>
                </a:solidFill>
                <a:latin typeface="微软雅黑" panose="020B0503020204020204" pitchFamily="34" charset="-122"/>
                <a:ea typeface="微软雅黑" panose="020B0503020204020204" pitchFamily="34" charset="-122"/>
              </a:rPr>
              <a:t>日至</a:t>
            </a:r>
            <a:r>
              <a:rPr lang="en-US" altLang="zh-CN" dirty="0">
                <a:solidFill>
                  <a:srgbClr val="874600"/>
                </a:solidFill>
                <a:latin typeface="微软雅黑" panose="020B0503020204020204" pitchFamily="34" charset="-122"/>
                <a:ea typeface="微软雅黑" panose="020B0503020204020204" pitchFamily="34" charset="-122"/>
              </a:rPr>
              <a:t>7</a:t>
            </a:r>
            <a:r>
              <a:rPr lang="zh-CN" altLang="en-US" dirty="0">
                <a:solidFill>
                  <a:srgbClr val="874600"/>
                </a:solidFill>
                <a:latin typeface="微软雅黑" panose="020B0503020204020204" pitchFamily="34" charset="-122"/>
                <a:ea typeface="微软雅黑" panose="020B0503020204020204" pitchFamily="34" charset="-122"/>
              </a:rPr>
              <a:t>月</a:t>
            </a:r>
            <a:r>
              <a:rPr lang="en-US" altLang="zh-CN" dirty="0">
                <a:solidFill>
                  <a:srgbClr val="874600"/>
                </a:solidFill>
                <a:latin typeface="微软雅黑" panose="020B0503020204020204" pitchFamily="34" charset="-122"/>
                <a:ea typeface="微软雅黑" panose="020B0503020204020204" pitchFamily="34" charset="-122"/>
              </a:rPr>
              <a:t>11</a:t>
            </a:r>
            <a:r>
              <a:rPr lang="zh-CN" altLang="en-US" dirty="0">
                <a:solidFill>
                  <a:srgbClr val="874600"/>
                </a:solidFill>
                <a:latin typeface="微软雅黑" panose="020B0503020204020204" pitchFamily="34" charset="-122"/>
                <a:ea typeface="微软雅黑" panose="020B0503020204020204" pitchFamily="34" charset="-122"/>
              </a:rPr>
              <a:t>日在苏联莫斯科近郊兹维尼果罗德镇的塞列布若耶乡间别墅召开。出席这次大会的各地代表</a:t>
            </a:r>
            <a:r>
              <a:rPr lang="en-US" altLang="zh-CN" dirty="0">
                <a:solidFill>
                  <a:srgbClr val="874600"/>
                </a:solidFill>
                <a:latin typeface="微软雅黑" panose="020B0503020204020204" pitchFamily="34" charset="-122"/>
                <a:ea typeface="微软雅黑" panose="020B0503020204020204" pitchFamily="34" charset="-122"/>
              </a:rPr>
              <a:t>142</a:t>
            </a:r>
            <a:r>
              <a:rPr lang="zh-CN" altLang="en-US" dirty="0">
                <a:solidFill>
                  <a:srgbClr val="874600"/>
                </a:solidFill>
                <a:latin typeface="微软雅黑" panose="020B0503020204020204" pitchFamily="34" charset="-122"/>
                <a:ea typeface="微软雅黑" panose="020B0503020204020204" pitchFamily="34" charset="-122"/>
              </a:rPr>
              <a:t>人（其中有表决权者</a:t>
            </a:r>
            <a:r>
              <a:rPr lang="en-US" altLang="zh-CN" dirty="0">
                <a:solidFill>
                  <a:srgbClr val="874600"/>
                </a:solidFill>
                <a:latin typeface="微软雅黑" panose="020B0503020204020204" pitchFamily="34" charset="-122"/>
                <a:ea typeface="微软雅黑" panose="020B0503020204020204" pitchFamily="34" charset="-122"/>
              </a:rPr>
              <a:t>84</a:t>
            </a:r>
            <a:r>
              <a:rPr lang="zh-CN" altLang="en-US" dirty="0">
                <a:solidFill>
                  <a:srgbClr val="874600"/>
                </a:solidFill>
                <a:latin typeface="微软雅黑" panose="020B0503020204020204" pitchFamily="34" charset="-122"/>
                <a:ea typeface="微软雅黑" panose="020B0503020204020204" pitchFamily="34" charset="-122"/>
              </a:rPr>
              <a:t>人），代表全国党员</a:t>
            </a:r>
            <a:r>
              <a:rPr lang="en-US" altLang="zh-CN" dirty="0">
                <a:solidFill>
                  <a:srgbClr val="874600"/>
                </a:solidFill>
                <a:latin typeface="微软雅黑" panose="020B0503020204020204" pitchFamily="34" charset="-122"/>
                <a:ea typeface="微软雅黑" panose="020B0503020204020204" pitchFamily="34" charset="-122"/>
              </a:rPr>
              <a:t>4</a:t>
            </a:r>
            <a:r>
              <a:rPr lang="zh-CN" altLang="en-US" dirty="0">
                <a:solidFill>
                  <a:srgbClr val="874600"/>
                </a:solidFill>
                <a:latin typeface="微软雅黑" panose="020B0503020204020204" pitchFamily="34" charset="-122"/>
                <a:ea typeface="微软雅黑" panose="020B0503020204020204" pitchFamily="34" charset="-122"/>
              </a:rPr>
              <a:t>万多人。共产国际负责人布哈林和国际东方部负责人米夫也参加了大会。此外，参加开幕大会的还有少共国际、赤色职工国际的代表以及意大利、苏联等国共产党的代表。</a:t>
            </a:r>
            <a:endParaRPr lang="zh-CN" altLang="en-US" sz="1700" dirty="0">
              <a:solidFill>
                <a:srgbClr val="8746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decel="100000" fill="hold" grpId="1" nodeType="withEffect">
                                  <p:stCondLst>
                                    <p:cond delay="0"/>
                                  </p:stCondLst>
                                  <p:childTnLst>
                                    <p:animMotion origin="layout" path="M -2.08333E-6 4.81481E-6 L 0.14518 -0.00024 " pathEditMode="relative" rAng="0" ptsTypes="AA">
                                      <p:cBhvr>
                                        <p:cTn id="9" dur="1000" spd="-100000" fill="hold"/>
                                        <p:tgtEl>
                                          <p:spTgt spid="9"/>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42" presetClass="path" presetSubtype="0" decel="100000" fill="hold" grpId="1" nodeType="withEffect">
                                  <p:stCondLst>
                                    <p:cond delay="0"/>
                                  </p:stCondLst>
                                  <p:childTnLst>
                                    <p:animMotion origin="layout" path="M 5.55112E-17 3.7037E-6 L 0.14518 -0.00024 " pathEditMode="relative" rAng="0" ptsTypes="AA">
                                      <p:cBhvr>
                                        <p:cTn id="21" dur="1000" spd="-100000" fill="hold"/>
                                        <p:tgtEl>
                                          <p:spTgt spid="23"/>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heel(1)">
                                      <p:cBhvr>
                                        <p:cTn id="45" dur="1000"/>
                                        <p:tgtEl>
                                          <p:spTgt spid="24"/>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up)">
                                      <p:cBhvr>
                                        <p:cTn id="49"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4" grpId="0" animBg="1"/>
      <p:bldP spid="22" grpId="0" animBg="1" autoUpdateAnimBg="0"/>
      <p:bldP spid="23" grpId="0"/>
      <p:bldP spid="23" grpId="1"/>
      <p:bldP spid="24" grpId="0" animBg="1"/>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1">
            <a:extLst>
              <a:ext uri="{28A0092B-C50C-407E-A947-70E740481C1C}">
                <a14:useLocalDpi xmlns:a14="http://schemas.microsoft.com/office/drawing/2010/main" val="0"/>
              </a:ext>
            </a:extLst>
          </a:blip>
          <a:srcRect r="20173" b="20995"/>
          <a:stretch>
            <a:fillRect/>
          </a:stretch>
        </p:blipFill>
        <p:spPr>
          <a:xfrm>
            <a:off x="0" y="733953"/>
            <a:ext cx="12192000" cy="6179792"/>
          </a:xfrm>
          <a:prstGeom prst="rect">
            <a:avLst/>
          </a:prstGeom>
        </p:spPr>
      </p:pic>
      <p:grpSp>
        <p:nvGrpSpPr>
          <p:cNvPr id="7" name="组合 6"/>
          <p:cNvGrpSpPr/>
          <p:nvPr/>
        </p:nvGrpSpPr>
        <p:grpSpPr>
          <a:xfrm>
            <a:off x="3768764" y="1171729"/>
            <a:ext cx="7591762" cy="717258"/>
            <a:chOff x="3697284" y="1326407"/>
            <a:chExt cx="7591762" cy="717258"/>
          </a:xfrm>
        </p:grpSpPr>
        <p:sp>
          <p:nvSpPr>
            <p:cNvPr id="8" name="矩形 7"/>
            <p:cNvSpPr/>
            <p:nvPr/>
          </p:nvSpPr>
          <p:spPr>
            <a:xfrm>
              <a:off x="4352631" y="1351403"/>
              <a:ext cx="5786452" cy="68433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697284" y="1326407"/>
              <a:ext cx="809813" cy="717258"/>
              <a:chOff x="5182385" y="1252759"/>
              <a:chExt cx="662238" cy="411776"/>
            </a:xfrm>
            <a:blipFill dpi="0" rotWithShape="1">
              <a:blip r:embed="rId2">
                <a:extLst>
                  <a:ext uri="{28A0092B-C50C-407E-A947-70E740481C1C}">
                    <a14:useLocalDpi xmlns:a14="http://schemas.microsoft.com/office/drawing/2010/main" val="0"/>
                  </a:ext>
                </a:extLst>
              </a:blip>
              <a:srcRect/>
              <a:stretch>
                <a:fillRect/>
              </a:stretch>
            </a:blipFill>
          </p:grpSpPr>
          <p:sp>
            <p:nvSpPr>
              <p:cNvPr id="11" name="流程图: 可选过程 10"/>
              <p:cNvSpPr/>
              <p:nvPr/>
            </p:nvSpPr>
            <p:spPr>
              <a:xfrm>
                <a:off x="5182385" y="1252759"/>
                <a:ext cx="590273" cy="411776"/>
              </a:xfrm>
              <a:prstGeom prst="flowChartAlternateProcess">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mn-ea"/>
                  <a:cs typeface="+mn-ea"/>
                  <a:sym typeface="+mn-lt"/>
                </a:endParaRPr>
              </a:p>
            </p:txBody>
          </p:sp>
          <p:sp>
            <p:nvSpPr>
              <p:cNvPr id="12" name="文本框 11"/>
              <p:cNvSpPr txBox="1"/>
              <p:nvPr/>
            </p:nvSpPr>
            <p:spPr>
              <a:xfrm>
                <a:off x="5219912" y="1305253"/>
                <a:ext cx="624711" cy="300379"/>
              </a:xfrm>
              <a:prstGeom prst="rect">
                <a:avLst/>
              </a:prstGeom>
              <a:noFill/>
            </p:spPr>
            <p:txBody>
              <a:bodyPr wrap="square" rtlCol="0">
                <a:spAutoFit/>
              </a:bodyPr>
              <a:lstStyle/>
              <a:p>
                <a:r>
                  <a:rPr lang="en-US" altLang="zh-CN" sz="2800" b="1" dirty="0">
                    <a:solidFill>
                      <a:schemeClr val="bg1"/>
                    </a:solidFill>
                    <a:latin typeface="+mn-ea"/>
                    <a:cs typeface="+mn-ea"/>
                    <a:sym typeface="+mn-lt"/>
                  </a:rPr>
                  <a:t>01</a:t>
                </a:r>
                <a:endParaRPr lang="zh-CN" altLang="en-US" sz="2800" b="1" dirty="0">
                  <a:solidFill>
                    <a:schemeClr val="bg1"/>
                  </a:solidFill>
                  <a:latin typeface="+mn-ea"/>
                  <a:cs typeface="+mn-ea"/>
                  <a:sym typeface="+mn-lt"/>
                </a:endParaRPr>
              </a:p>
            </p:txBody>
          </p:sp>
        </p:grpSp>
        <p:sp>
          <p:nvSpPr>
            <p:cNvPr id="10" name="文本框 11"/>
            <p:cNvSpPr txBox="1"/>
            <p:nvPr/>
          </p:nvSpPr>
          <p:spPr>
            <a:xfrm>
              <a:off x="4662734" y="1477803"/>
              <a:ext cx="6626312" cy="461665"/>
            </a:xfrm>
            <a:prstGeom prst="rect">
              <a:avLst/>
            </a:prstGeom>
            <a:noFill/>
          </p:spPr>
          <p:txBody>
            <a:bodyPr wrap="square" lIns="91440" tIns="45720" rIns="91440" bIns="45720" rtlCol="0">
              <a:spAutoFit/>
            </a:bodyPr>
            <a:lstStyle/>
            <a:p>
              <a:r>
                <a:rPr lang="zh-CN" altLang="en-US" sz="2400" b="1" kern="1600" dirty="0">
                  <a:ln w="12700">
                    <a:noFill/>
                  </a:ln>
                  <a:solidFill>
                    <a:schemeClr val="tx1">
                      <a:lumMod val="75000"/>
                      <a:lumOff val="25000"/>
                    </a:schemeClr>
                  </a:solidFill>
                  <a:latin typeface="+mn-ea"/>
                  <a:sym typeface="+mn-lt"/>
                </a:rPr>
                <a:t>党史发展脉络及学习意义</a:t>
              </a:r>
              <a:endParaRPr lang="zh-CN" altLang="en-US" sz="2400" b="1" kern="1600" dirty="0">
                <a:ln w="12700">
                  <a:noFill/>
                </a:ln>
                <a:solidFill>
                  <a:schemeClr val="tx1">
                    <a:lumMod val="75000"/>
                    <a:lumOff val="25000"/>
                  </a:schemeClr>
                </a:solidFill>
                <a:latin typeface="+mn-ea"/>
                <a:sym typeface="+mn-lt"/>
              </a:endParaRPr>
            </a:p>
          </p:txBody>
        </p:sp>
      </p:grpSp>
      <p:grpSp>
        <p:nvGrpSpPr>
          <p:cNvPr id="25" name="组合 24"/>
          <p:cNvGrpSpPr/>
          <p:nvPr/>
        </p:nvGrpSpPr>
        <p:grpSpPr>
          <a:xfrm>
            <a:off x="3749108" y="2074504"/>
            <a:ext cx="7643931" cy="736749"/>
            <a:chOff x="3645115" y="2198286"/>
            <a:chExt cx="7643931" cy="736749"/>
          </a:xfrm>
        </p:grpSpPr>
        <p:sp>
          <p:nvSpPr>
            <p:cNvPr id="26" name="矩形 25"/>
            <p:cNvSpPr/>
            <p:nvPr/>
          </p:nvSpPr>
          <p:spPr>
            <a:xfrm>
              <a:off x="4352631" y="2218273"/>
              <a:ext cx="5786452" cy="68433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11"/>
            <p:cNvSpPr txBox="1"/>
            <p:nvPr/>
          </p:nvSpPr>
          <p:spPr>
            <a:xfrm>
              <a:off x="4662734" y="2314218"/>
              <a:ext cx="6626312" cy="492443"/>
            </a:xfrm>
            <a:prstGeom prst="rect">
              <a:avLst/>
            </a:prstGeom>
            <a:noFill/>
          </p:spPr>
          <p:txBody>
            <a:bodyPr wrap="square" lIns="91440" tIns="45720" rIns="91440" bIns="45720" rtlCol="0">
              <a:spAutoFit/>
            </a:bodyPr>
            <a:lstStyle/>
            <a:p>
              <a:r>
                <a:rPr lang="zh-CN" altLang="en-US" sz="2600" b="1" kern="1600" dirty="0">
                  <a:ln w="12700">
                    <a:noFill/>
                  </a:ln>
                  <a:solidFill>
                    <a:schemeClr val="tx1">
                      <a:lumMod val="75000"/>
                      <a:lumOff val="25000"/>
                    </a:schemeClr>
                  </a:solidFill>
                  <a:latin typeface="+mn-ea"/>
                  <a:sym typeface="+mn-lt"/>
                </a:rPr>
                <a:t>九十七年艰辛与辉煌</a:t>
              </a:r>
              <a:endParaRPr lang="zh-CN" altLang="en-US" sz="2600" b="1" kern="1600" dirty="0">
                <a:ln w="12700">
                  <a:noFill/>
                </a:ln>
                <a:solidFill>
                  <a:schemeClr val="tx1">
                    <a:lumMod val="75000"/>
                    <a:lumOff val="25000"/>
                  </a:schemeClr>
                </a:solidFill>
                <a:latin typeface="+mn-ea"/>
                <a:sym typeface="+mn-lt"/>
              </a:endParaRPr>
            </a:p>
          </p:txBody>
        </p:sp>
        <p:grpSp>
          <p:nvGrpSpPr>
            <p:cNvPr id="28" name="组合 27"/>
            <p:cNvGrpSpPr/>
            <p:nvPr/>
          </p:nvGrpSpPr>
          <p:grpSpPr>
            <a:xfrm>
              <a:off x="3645115" y="2198286"/>
              <a:ext cx="763924" cy="736749"/>
              <a:chOff x="5138691" y="1133154"/>
              <a:chExt cx="624711" cy="422965"/>
            </a:xfrm>
            <a:blipFill dpi="0" rotWithShape="1">
              <a:blip r:embed="rId2">
                <a:extLst>
                  <a:ext uri="{28A0092B-C50C-407E-A947-70E740481C1C}">
                    <a14:useLocalDpi xmlns:a14="http://schemas.microsoft.com/office/drawing/2010/main" val="0"/>
                  </a:ext>
                </a:extLst>
              </a:blip>
              <a:srcRect/>
              <a:stretch>
                <a:fillRect/>
              </a:stretch>
            </a:blipFill>
          </p:grpSpPr>
          <p:sp>
            <p:nvSpPr>
              <p:cNvPr id="29" name="流程图: 可选过程 28"/>
              <p:cNvSpPr/>
              <p:nvPr/>
            </p:nvSpPr>
            <p:spPr>
              <a:xfrm>
                <a:off x="5154765" y="1133154"/>
                <a:ext cx="606311" cy="422965"/>
              </a:xfrm>
              <a:prstGeom prst="flowChartAlternateProcess">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mn-ea"/>
                  <a:cs typeface="+mn-ea"/>
                  <a:sym typeface="+mn-lt"/>
                </a:endParaRPr>
              </a:p>
            </p:txBody>
          </p:sp>
          <p:sp>
            <p:nvSpPr>
              <p:cNvPr id="30" name="文本框 29"/>
              <p:cNvSpPr txBox="1"/>
              <p:nvPr/>
            </p:nvSpPr>
            <p:spPr>
              <a:xfrm>
                <a:off x="5138691" y="1167622"/>
                <a:ext cx="624711" cy="33571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solidFill>
                      <a:schemeClr val="bg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latin typeface="+mn-ea"/>
                    <a:sym typeface="+mn-lt"/>
                  </a:rPr>
                  <a:t>02</a:t>
                </a:r>
                <a:endParaRPr lang="zh-CN" altLang="en-US" sz="2800" dirty="0">
                  <a:latin typeface="+mn-ea"/>
                  <a:sym typeface="+mn-lt"/>
                </a:endParaRPr>
              </a:p>
            </p:txBody>
          </p:sp>
        </p:grpSp>
      </p:grpSp>
      <p:pic>
        <p:nvPicPr>
          <p:cNvPr id="39" name="图片 38"/>
          <p:cNvPicPr>
            <a:picLocks noChangeAspect="1"/>
          </p:cNvPicPr>
          <p:nvPr/>
        </p:nvPicPr>
        <p:blipFill rotWithShape="1">
          <a:blip r:embed="rId4">
            <a:extLst>
              <a:ext uri="{28A0092B-C50C-407E-A947-70E740481C1C}">
                <a14:useLocalDpi xmlns:a14="http://schemas.microsoft.com/office/drawing/2010/main" val="0"/>
              </a:ext>
            </a:extLst>
          </a:blip>
          <a:srcRect t="67245" r="60281"/>
          <a:stretch>
            <a:fillRect/>
          </a:stretch>
        </p:blipFill>
        <p:spPr>
          <a:xfrm>
            <a:off x="0" y="5294886"/>
            <a:ext cx="4842589" cy="1995456"/>
          </a:xfrm>
          <a:prstGeom prst="rect">
            <a:avLst/>
          </a:prstGeom>
        </p:spPr>
      </p:pic>
      <p:pic>
        <p:nvPicPr>
          <p:cNvPr id="40" name="图片 39"/>
          <p:cNvPicPr>
            <a:picLocks noChangeAspect="1"/>
          </p:cNvPicPr>
          <p:nvPr/>
        </p:nvPicPr>
        <p:blipFill rotWithShape="1">
          <a:blip r:embed="rId5">
            <a:extLst>
              <a:ext uri="{28A0092B-C50C-407E-A947-70E740481C1C}">
                <a14:useLocalDpi xmlns:a14="http://schemas.microsoft.com/office/drawing/2010/main" val="0"/>
              </a:ext>
            </a:extLst>
          </a:blip>
          <a:srcRect l="21678" t="64871" r="10287"/>
          <a:stretch>
            <a:fillRect/>
          </a:stretch>
        </p:blipFill>
        <p:spPr>
          <a:xfrm>
            <a:off x="5208018" y="4773633"/>
            <a:ext cx="8294915" cy="2140112"/>
          </a:xfrm>
          <a:prstGeom prst="rect">
            <a:avLst/>
          </a:prstGeom>
        </p:spPr>
      </p:pic>
      <p:pic>
        <p:nvPicPr>
          <p:cNvPr id="42" name="图片 41"/>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43" name="图片 42"/>
          <p:cNvPicPr>
            <a:picLocks noChangeAspect="1"/>
          </p:cNvPicPr>
          <p:nvPr/>
        </p:nvPicPr>
        <p:blipFill rotWithShape="1">
          <a:blip r:embed="rId5">
            <a:extLst>
              <a:ext uri="{28A0092B-C50C-407E-A947-70E740481C1C}">
                <a14:useLocalDpi xmlns:a14="http://schemas.microsoft.com/office/drawing/2010/main" val="0"/>
              </a:ext>
            </a:extLst>
          </a:blip>
          <a:srcRect l="21678" t="64871" r="10287"/>
          <a:stretch>
            <a:fillRect/>
          </a:stretch>
        </p:blipFill>
        <p:spPr>
          <a:xfrm>
            <a:off x="1176259" y="4814084"/>
            <a:ext cx="8294915" cy="2140112"/>
          </a:xfrm>
          <a:prstGeom prst="rect">
            <a:avLst/>
          </a:prstGeom>
        </p:spPr>
      </p:pic>
      <p:grpSp>
        <p:nvGrpSpPr>
          <p:cNvPr id="44" name="组合 43"/>
          <p:cNvGrpSpPr/>
          <p:nvPr/>
        </p:nvGrpSpPr>
        <p:grpSpPr>
          <a:xfrm>
            <a:off x="1772104" y="2320395"/>
            <a:ext cx="1867635" cy="2371436"/>
            <a:chOff x="1772104" y="2320395"/>
            <a:chExt cx="1867635" cy="2371436"/>
          </a:xfrm>
        </p:grpSpPr>
        <p:sp>
          <p:nvSpPr>
            <p:cNvPr id="31" name="矩形 30"/>
            <p:cNvSpPr/>
            <p:nvPr/>
          </p:nvSpPr>
          <p:spPr>
            <a:xfrm>
              <a:off x="1772104" y="2320395"/>
              <a:ext cx="1331548" cy="2371436"/>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11"/>
            <p:cNvSpPr txBox="1"/>
            <p:nvPr/>
          </p:nvSpPr>
          <p:spPr>
            <a:xfrm>
              <a:off x="1837843" y="2320395"/>
              <a:ext cx="1801896" cy="2308324"/>
            </a:xfrm>
            <a:prstGeom prst="rect">
              <a:avLst/>
            </a:prstGeom>
            <a:noFill/>
          </p:spPr>
          <p:txBody>
            <a:bodyPr wrap="square" lIns="91440" tIns="45720" rIns="91440" bIns="45720" rtlCol="0">
              <a:spAutoFit/>
            </a:bodyPr>
            <a:lstStyle/>
            <a:p>
              <a:r>
                <a:rPr lang="zh-CN" altLang="en-US" sz="7200" b="1" dirty="0">
                  <a:blipFill>
                    <a:blip r:embed="rId7"/>
                    <a:stretch>
                      <a:fillRect/>
                    </a:stretch>
                  </a:blipFill>
                  <a:latin typeface="百度综艺简体" panose="02010601030101010101" pitchFamily="2" charset="-122"/>
                  <a:ea typeface="百度综艺简体" panose="02010601030101010101" pitchFamily="2" charset="-122"/>
                  <a:sym typeface="+mn-lt"/>
                </a:rPr>
                <a:t>目录</a:t>
              </a:r>
              <a:endParaRPr lang="zh-CN" altLang="en-US" sz="7200" b="1" dirty="0">
                <a:blipFill>
                  <a:blip r:embed="rId7"/>
                  <a:stretch>
                    <a:fillRect/>
                  </a:stretch>
                </a:blipFill>
                <a:latin typeface="百度综艺简体" panose="02010601030101010101" pitchFamily="2" charset="-122"/>
                <a:ea typeface="百度综艺简体" panose="02010601030101010101" pitchFamily="2" charset="-122"/>
                <a:sym typeface="+mn-lt"/>
              </a:endParaRPr>
            </a:p>
          </p:txBody>
        </p:sp>
      </p:grpSp>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8859" y="1281770"/>
            <a:ext cx="1218039" cy="822742"/>
          </a:xfrm>
          <a:prstGeom prst="rect">
            <a:avLst/>
          </a:prstGeom>
        </p:spPr>
      </p:pic>
      <p:cxnSp>
        <p:nvCxnSpPr>
          <p:cNvPr id="6" name="直接连接符 5"/>
          <p:cNvCxnSpPr/>
          <p:nvPr/>
        </p:nvCxnSpPr>
        <p:spPr>
          <a:xfrm>
            <a:off x="3284666" y="1281770"/>
            <a:ext cx="0" cy="4167477"/>
          </a:xfrm>
          <a:prstGeom prst="line">
            <a:avLst/>
          </a:prstGeom>
          <a:ln w="19050">
            <a:solidFill>
              <a:srgbClr val="FF0000">
                <a:alpha val="58000"/>
              </a:srgb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3734761" y="3883777"/>
            <a:ext cx="6504887" cy="736750"/>
            <a:chOff x="3567179" y="4641333"/>
            <a:chExt cx="7818847" cy="829571"/>
          </a:xfrm>
        </p:grpSpPr>
        <p:sp>
          <p:nvSpPr>
            <p:cNvPr id="14" name="矩形 13"/>
            <p:cNvSpPr/>
            <p:nvPr/>
          </p:nvSpPr>
          <p:spPr>
            <a:xfrm>
              <a:off x="4352630" y="4677213"/>
              <a:ext cx="7020271" cy="77343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1"/>
            <p:cNvSpPr txBox="1"/>
            <p:nvPr/>
          </p:nvSpPr>
          <p:spPr>
            <a:xfrm>
              <a:off x="4759714" y="4814187"/>
              <a:ext cx="6626312" cy="492443"/>
            </a:xfrm>
            <a:prstGeom prst="rect">
              <a:avLst/>
            </a:prstGeom>
            <a:noFill/>
          </p:spPr>
          <p:txBody>
            <a:bodyPr wrap="square" lIns="91440" tIns="45720" rIns="91440" bIns="45720" rtlCol="0">
              <a:spAutoFit/>
            </a:bodyPr>
            <a:lstStyle/>
            <a:p>
              <a:r>
                <a:rPr lang="zh-CN" altLang="en-US" sz="2600" b="1" kern="1600" dirty="0">
                  <a:ln w="12700">
                    <a:noFill/>
                  </a:ln>
                  <a:solidFill>
                    <a:schemeClr val="tx1">
                      <a:lumMod val="75000"/>
                      <a:lumOff val="25000"/>
                    </a:schemeClr>
                  </a:solidFill>
                  <a:latin typeface="+mn-ea"/>
                  <a:sym typeface="+mn-lt"/>
                </a:rPr>
                <a:t>锻造维护核心对党忠诚的坚定信念</a:t>
              </a:r>
              <a:endParaRPr lang="zh-CN" altLang="en-US" sz="2600" b="1" kern="1600" dirty="0">
                <a:ln w="12700">
                  <a:noFill/>
                </a:ln>
                <a:solidFill>
                  <a:schemeClr val="tx1">
                    <a:lumMod val="75000"/>
                    <a:lumOff val="25000"/>
                  </a:schemeClr>
                </a:solidFill>
                <a:latin typeface="+mn-ea"/>
                <a:sym typeface="+mn-lt"/>
              </a:endParaRPr>
            </a:p>
          </p:txBody>
        </p:sp>
        <p:grpSp>
          <p:nvGrpSpPr>
            <p:cNvPr id="16" name="组合 15"/>
            <p:cNvGrpSpPr/>
            <p:nvPr/>
          </p:nvGrpSpPr>
          <p:grpSpPr>
            <a:xfrm>
              <a:off x="3567179" y="4641333"/>
              <a:ext cx="939921" cy="829571"/>
              <a:chOff x="5091679" y="1254210"/>
              <a:chExt cx="768636" cy="476254"/>
            </a:xfrm>
            <a:blipFill dpi="0" rotWithShape="1">
              <a:blip r:embed="rId2">
                <a:extLst>
                  <a:ext uri="{28A0092B-C50C-407E-A947-70E740481C1C}">
                    <a14:useLocalDpi xmlns:a14="http://schemas.microsoft.com/office/drawing/2010/main" val="0"/>
                  </a:ext>
                </a:extLst>
              </a:blip>
              <a:srcRect/>
              <a:stretch>
                <a:fillRect/>
              </a:stretch>
            </a:blipFill>
          </p:grpSpPr>
          <p:sp>
            <p:nvSpPr>
              <p:cNvPr id="17" name="流程图: 可选过程 16"/>
              <p:cNvSpPr/>
              <p:nvPr/>
            </p:nvSpPr>
            <p:spPr>
              <a:xfrm>
                <a:off x="5091679" y="1254210"/>
                <a:ext cx="768636" cy="476254"/>
              </a:xfrm>
              <a:prstGeom prst="flowChartAlternateProcess">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mn-ea"/>
                  <a:cs typeface="+mn-ea"/>
                  <a:sym typeface="+mn-lt"/>
                </a:endParaRPr>
              </a:p>
            </p:txBody>
          </p:sp>
          <p:sp>
            <p:nvSpPr>
              <p:cNvPr id="18" name="文本框 17"/>
              <p:cNvSpPr txBox="1"/>
              <p:nvPr/>
            </p:nvSpPr>
            <p:spPr>
              <a:xfrm>
                <a:off x="5163036" y="1328962"/>
                <a:ext cx="624711" cy="33571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solidFill>
                      <a:schemeClr val="bg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latin typeface="+mn-ea"/>
                    <a:sym typeface="+mn-lt"/>
                  </a:rPr>
                  <a:t>04</a:t>
                </a:r>
                <a:endParaRPr lang="zh-CN" altLang="en-US" sz="2800" dirty="0">
                  <a:latin typeface="+mn-ea"/>
                  <a:sym typeface="+mn-lt"/>
                </a:endParaRPr>
              </a:p>
            </p:txBody>
          </p:sp>
        </p:grpSp>
      </p:grpSp>
      <p:grpSp>
        <p:nvGrpSpPr>
          <p:cNvPr id="19" name="组合 18"/>
          <p:cNvGrpSpPr/>
          <p:nvPr/>
        </p:nvGrpSpPr>
        <p:grpSpPr>
          <a:xfrm>
            <a:off x="3754417" y="2977212"/>
            <a:ext cx="6474312" cy="763316"/>
            <a:chOff x="3586365" y="3532729"/>
            <a:chExt cx="7917267" cy="933994"/>
          </a:xfrm>
        </p:grpSpPr>
        <p:sp>
          <p:nvSpPr>
            <p:cNvPr id="20" name="矩形 19"/>
            <p:cNvSpPr/>
            <p:nvPr/>
          </p:nvSpPr>
          <p:spPr>
            <a:xfrm>
              <a:off x="4352630" y="3546432"/>
              <a:ext cx="7151002" cy="890623"/>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11"/>
            <p:cNvSpPr txBox="1"/>
            <p:nvPr/>
          </p:nvSpPr>
          <p:spPr>
            <a:xfrm>
              <a:off x="4806748" y="3713188"/>
              <a:ext cx="6626312" cy="492443"/>
            </a:xfrm>
            <a:prstGeom prst="rect">
              <a:avLst/>
            </a:prstGeom>
            <a:noFill/>
          </p:spPr>
          <p:txBody>
            <a:bodyPr wrap="square" lIns="91440" tIns="45720" rIns="91440" bIns="45720" rtlCol="0">
              <a:spAutoFit/>
            </a:bodyPr>
            <a:lstStyle/>
            <a:p>
              <a:r>
                <a:rPr lang="zh-CN" altLang="en-US" sz="2600" b="1" kern="1600" dirty="0">
                  <a:ln w="12700">
                    <a:noFill/>
                  </a:ln>
                  <a:solidFill>
                    <a:schemeClr val="tx1">
                      <a:lumMod val="75000"/>
                      <a:lumOff val="25000"/>
                    </a:schemeClr>
                  </a:solidFill>
                  <a:latin typeface="+mn-ea"/>
                  <a:sym typeface="+mn-lt"/>
                </a:rPr>
                <a:t>光明的使者 幸福的源泉</a:t>
              </a:r>
              <a:endParaRPr lang="zh-CN" altLang="en-US" sz="2600" b="1" kern="1600" dirty="0">
                <a:ln w="12700">
                  <a:noFill/>
                </a:ln>
                <a:solidFill>
                  <a:schemeClr val="tx1">
                    <a:lumMod val="75000"/>
                    <a:lumOff val="25000"/>
                  </a:schemeClr>
                </a:solidFill>
                <a:latin typeface="+mn-ea"/>
                <a:sym typeface="+mn-lt"/>
              </a:endParaRPr>
            </a:p>
          </p:txBody>
        </p:sp>
        <p:grpSp>
          <p:nvGrpSpPr>
            <p:cNvPr id="22" name="组合 21"/>
            <p:cNvGrpSpPr/>
            <p:nvPr/>
          </p:nvGrpSpPr>
          <p:grpSpPr>
            <a:xfrm>
              <a:off x="3586365" y="3532729"/>
              <a:ext cx="939921" cy="933994"/>
              <a:chOff x="5091679" y="1254209"/>
              <a:chExt cx="768636" cy="536203"/>
            </a:xfrm>
            <a:blipFill dpi="0" rotWithShape="1">
              <a:blip r:embed="rId2">
                <a:extLst>
                  <a:ext uri="{28A0092B-C50C-407E-A947-70E740481C1C}">
                    <a14:useLocalDpi xmlns:a14="http://schemas.microsoft.com/office/drawing/2010/main" val="0"/>
                  </a:ext>
                </a:extLst>
              </a:blip>
              <a:srcRect/>
              <a:stretch>
                <a:fillRect/>
              </a:stretch>
            </a:blipFill>
          </p:grpSpPr>
          <p:sp>
            <p:nvSpPr>
              <p:cNvPr id="23" name="流程图: 可选过程 22"/>
              <p:cNvSpPr/>
              <p:nvPr/>
            </p:nvSpPr>
            <p:spPr>
              <a:xfrm>
                <a:off x="5091679" y="1254209"/>
                <a:ext cx="768636" cy="536203"/>
              </a:xfrm>
              <a:prstGeom prst="flowChartAlternateProcess">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mn-ea"/>
                  <a:cs typeface="+mn-ea"/>
                  <a:sym typeface="+mn-lt"/>
                </a:endParaRPr>
              </a:p>
            </p:txBody>
          </p:sp>
          <p:sp>
            <p:nvSpPr>
              <p:cNvPr id="24" name="文本框 23"/>
              <p:cNvSpPr txBox="1"/>
              <p:nvPr/>
            </p:nvSpPr>
            <p:spPr>
              <a:xfrm>
                <a:off x="5163640" y="1355614"/>
                <a:ext cx="624711" cy="33339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solidFill>
                      <a:schemeClr val="bg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latin typeface="+mn-ea"/>
                    <a:sym typeface="+mn-lt"/>
                  </a:rPr>
                  <a:t>03</a:t>
                </a:r>
                <a:endParaRPr lang="zh-CN" altLang="en-US" sz="2800" dirty="0">
                  <a:latin typeface="+mn-ea"/>
                  <a:sym typeface="+mn-lt"/>
                </a:endParaRPr>
              </a:p>
            </p:txBody>
          </p:sp>
        </p:grpSp>
      </p:grpSp>
      <p:grpSp>
        <p:nvGrpSpPr>
          <p:cNvPr id="32" name="组合 31"/>
          <p:cNvGrpSpPr/>
          <p:nvPr/>
        </p:nvGrpSpPr>
        <p:grpSpPr>
          <a:xfrm>
            <a:off x="3745680" y="4814263"/>
            <a:ext cx="6493968" cy="736750"/>
            <a:chOff x="3567179" y="4641333"/>
            <a:chExt cx="7805722" cy="829571"/>
          </a:xfrm>
        </p:grpSpPr>
        <p:sp>
          <p:nvSpPr>
            <p:cNvPr id="33" name="矩形 32"/>
            <p:cNvSpPr/>
            <p:nvPr/>
          </p:nvSpPr>
          <p:spPr>
            <a:xfrm>
              <a:off x="4352630" y="4677213"/>
              <a:ext cx="7020271" cy="773434"/>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框 11"/>
            <p:cNvSpPr txBox="1"/>
            <p:nvPr/>
          </p:nvSpPr>
          <p:spPr>
            <a:xfrm>
              <a:off x="4746589" y="4801832"/>
              <a:ext cx="6626312" cy="554484"/>
            </a:xfrm>
            <a:prstGeom prst="rect">
              <a:avLst/>
            </a:prstGeom>
            <a:noFill/>
          </p:spPr>
          <p:txBody>
            <a:bodyPr wrap="square" lIns="91440" tIns="45720" rIns="91440" bIns="45720" rtlCol="0">
              <a:spAutoFit/>
            </a:bodyPr>
            <a:lstStyle/>
            <a:p>
              <a:r>
                <a:rPr lang="zh-CN" altLang="en-US" sz="2600" b="1" kern="1600" dirty="0">
                  <a:ln w="12700">
                    <a:noFill/>
                  </a:ln>
                  <a:solidFill>
                    <a:schemeClr val="tx1">
                      <a:lumMod val="75000"/>
                      <a:lumOff val="25000"/>
                    </a:schemeClr>
                  </a:solidFill>
                  <a:latin typeface="+mn-ea"/>
                  <a:sym typeface="+mn-lt"/>
                </a:rPr>
                <a:t>学党史心得体会</a:t>
              </a:r>
              <a:endParaRPr lang="zh-CN" altLang="en-US" sz="2600" b="1" kern="1600" dirty="0">
                <a:ln w="12700">
                  <a:noFill/>
                </a:ln>
                <a:solidFill>
                  <a:schemeClr val="tx1">
                    <a:lumMod val="75000"/>
                    <a:lumOff val="25000"/>
                  </a:schemeClr>
                </a:solidFill>
                <a:latin typeface="+mn-ea"/>
                <a:sym typeface="+mn-lt"/>
              </a:endParaRPr>
            </a:p>
          </p:txBody>
        </p:sp>
        <p:grpSp>
          <p:nvGrpSpPr>
            <p:cNvPr id="35" name="组合 34"/>
            <p:cNvGrpSpPr/>
            <p:nvPr/>
          </p:nvGrpSpPr>
          <p:grpSpPr>
            <a:xfrm>
              <a:off x="3567179" y="4641333"/>
              <a:ext cx="939921" cy="829571"/>
              <a:chOff x="5091679" y="1254210"/>
              <a:chExt cx="768636" cy="476254"/>
            </a:xfrm>
            <a:blipFill dpi="0" rotWithShape="1">
              <a:blip r:embed="rId2">
                <a:extLst>
                  <a:ext uri="{28A0092B-C50C-407E-A947-70E740481C1C}">
                    <a14:useLocalDpi xmlns:a14="http://schemas.microsoft.com/office/drawing/2010/main" val="0"/>
                  </a:ext>
                </a:extLst>
              </a:blip>
              <a:srcRect/>
              <a:stretch>
                <a:fillRect/>
              </a:stretch>
            </a:blipFill>
          </p:grpSpPr>
          <p:sp>
            <p:nvSpPr>
              <p:cNvPr id="36" name="流程图: 可选过程 35"/>
              <p:cNvSpPr/>
              <p:nvPr/>
            </p:nvSpPr>
            <p:spPr>
              <a:xfrm>
                <a:off x="5091679" y="1254210"/>
                <a:ext cx="768636" cy="476254"/>
              </a:xfrm>
              <a:prstGeom prst="flowChartAlternateProcess">
                <a:avLst/>
              </a:prstGeom>
              <a:blipFill dpi="0" rotWithShape="1">
                <a:blip r:embed="rId3">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solidFill>
                    <a:schemeClr val="bg1"/>
                  </a:solidFill>
                  <a:latin typeface="+mn-ea"/>
                  <a:cs typeface="+mn-ea"/>
                  <a:sym typeface="+mn-lt"/>
                </a:endParaRPr>
              </a:p>
            </p:txBody>
          </p:sp>
          <p:sp>
            <p:nvSpPr>
              <p:cNvPr id="37" name="文本框 36"/>
              <p:cNvSpPr txBox="1"/>
              <p:nvPr/>
            </p:nvSpPr>
            <p:spPr>
              <a:xfrm>
                <a:off x="5163036" y="1328962"/>
                <a:ext cx="624711" cy="33571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sz="2400" b="1">
                    <a:solidFill>
                      <a:schemeClr val="bg1"/>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sz="2800" dirty="0">
                    <a:latin typeface="+mn-ea"/>
                    <a:sym typeface="+mn-lt"/>
                  </a:rPr>
                  <a:t>05</a:t>
                </a:r>
                <a:endParaRPr lang="zh-CN" altLang="en-US" sz="2800" dirty="0">
                  <a:latin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1000"/>
                                        <p:tgtEl>
                                          <p:spTgt spid="44"/>
                                        </p:tgtEl>
                                      </p:cBhvr>
                                    </p:animEffect>
                                    <p:anim calcmode="lin" valueType="num">
                                      <p:cBhvr>
                                        <p:cTn id="14" dur="1000" fill="hold"/>
                                        <p:tgtEl>
                                          <p:spTgt spid="44"/>
                                        </p:tgtEl>
                                        <p:attrNameLst>
                                          <p:attrName>ppt_x</p:attrName>
                                        </p:attrNameLst>
                                      </p:cBhvr>
                                      <p:tavLst>
                                        <p:tav tm="0">
                                          <p:val>
                                            <p:strVal val="#ppt_x"/>
                                          </p:val>
                                        </p:tav>
                                        <p:tav tm="100000">
                                          <p:val>
                                            <p:strVal val="#ppt_x"/>
                                          </p:val>
                                        </p:tav>
                                      </p:tavLst>
                                    </p:anim>
                                    <p:anim calcmode="lin" valueType="num">
                                      <p:cBhvr>
                                        <p:cTn id="15" dur="1000" fill="hold"/>
                                        <p:tgtEl>
                                          <p:spTgt spid="4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ppt_y</p:attrName>
                                        </p:attrNameLst>
                                      </p:cBhvr>
                                      <p:tavLst>
                                        <p:tav tm="0">
                                          <p:val>
                                            <p:strVal val="#ppt_y+#ppt_h*1.125000"/>
                                          </p:val>
                                        </p:tav>
                                        <p:tav tm="100000">
                                          <p:val>
                                            <p:strVal val="#ppt_y"/>
                                          </p:val>
                                        </p:tav>
                                      </p:tavLst>
                                    </p:anim>
                                    <p:animEffect transition="in" filter="wipe(up)">
                                      <p:cBhvr>
                                        <p:cTn id="24" dur="500"/>
                                        <p:tgtEl>
                                          <p:spTgt spid="7"/>
                                        </p:tgtEl>
                                      </p:cBhvr>
                                    </p:animEffect>
                                  </p:childTnLst>
                                </p:cTn>
                              </p:par>
                            </p:childTnLst>
                          </p:cTn>
                        </p:par>
                        <p:par>
                          <p:cTn id="25" fill="hold">
                            <p:stCondLst>
                              <p:cond delay="2500"/>
                            </p:stCondLst>
                            <p:childTnLst>
                              <p:par>
                                <p:cTn id="26" presetID="12" presetClass="entr" presetSubtype="4"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up)">
                                      <p:cBhvr>
                                        <p:cTn id="29" dur="500"/>
                                        <p:tgtEl>
                                          <p:spTgt spid="25"/>
                                        </p:tgtEl>
                                      </p:cBhvr>
                                    </p:animEffect>
                                  </p:childTnLst>
                                </p:cTn>
                              </p:par>
                            </p:childTnLst>
                          </p:cTn>
                        </p:par>
                        <p:par>
                          <p:cTn id="30" fill="hold">
                            <p:stCondLst>
                              <p:cond delay="3000"/>
                            </p:stCondLst>
                            <p:childTnLst>
                              <p:par>
                                <p:cTn id="31" presetID="1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par>
                          <p:cTn id="35" fill="hold">
                            <p:stCondLst>
                              <p:cond delay="3500"/>
                            </p:stCondLst>
                            <p:childTnLst>
                              <p:par>
                                <p:cTn id="36" presetID="12" presetClass="entr" presetSubtype="4"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p:tgtEl>
                                          <p:spTgt spid="13"/>
                                        </p:tgtEl>
                                        <p:attrNameLst>
                                          <p:attrName>ppt_y</p:attrName>
                                        </p:attrNameLst>
                                      </p:cBhvr>
                                      <p:tavLst>
                                        <p:tav tm="0">
                                          <p:val>
                                            <p:strVal val="#ppt_y+#ppt_h*1.125000"/>
                                          </p:val>
                                        </p:tav>
                                        <p:tav tm="100000">
                                          <p:val>
                                            <p:strVal val="#ppt_y"/>
                                          </p:val>
                                        </p:tav>
                                      </p:tavLst>
                                    </p:anim>
                                    <p:animEffect transition="in" filter="wipe(up)">
                                      <p:cBhvr>
                                        <p:cTn id="39" dur="500"/>
                                        <p:tgtEl>
                                          <p:spTgt spid="13"/>
                                        </p:tgtEl>
                                      </p:cBhvr>
                                    </p:animEffect>
                                  </p:childTnLst>
                                </p:cTn>
                              </p:par>
                            </p:childTnLst>
                          </p:cTn>
                        </p:par>
                        <p:par>
                          <p:cTn id="40" fill="hold">
                            <p:stCondLst>
                              <p:cond delay="4000"/>
                            </p:stCondLst>
                            <p:childTnLst>
                              <p:par>
                                <p:cTn id="41" presetID="12" presetClass="entr" presetSubtype="4"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p:tgtEl>
                                          <p:spTgt spid="32"/>
                                        </p:tgtEl>
                                        <p:attrNameLst>
                                          <p:attrName>ppt_y</p:attrName>
                                        </p:attrNameLst>
                                      </p:cBhvr>
                                      <p:tavLst>
                                        <p:tav tm="0">
                                          <p:val>
                                            <p:strVal val="#ppt_y+#ppt_h*1.125000"/>
                                          </p:val>
                                        </p:tav>
                                        <p:tav tm="100000">
                                          <p:val>
                                            <p:strVal val="#ppt_y"/>
                                          </p:val>
                                        </p:tav>
                                      </p:tavLst>
                                    </p:anim>
                                    <p:animEffect transition="in" filter="wipe(up)">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469529" y="384272"/>
            <a:ext cx="2646878" cy="1077218"/>
          </a:xfrm>
          <a:prstGeom prst="rect">
            <a:avLst/>
          </a:prstGeom>
          <a:noFill/>
        </p:spPr>
        <p:txBody>
          <a:bodyPr wrap="none" rtlCol="0">
            <a:spAutoFit/>
          </a:bodyPr>
          <a:lstStyle>
            <a:defPPr>
              <a:defRPr lang="zh-CN"/>
            </a:defPPr>
            <a:lvl1pPr>
              <a:defRPr sz="3200" b="1">
                <a:solidFill>
                  <a:srgbClr val="C00000"/>
                </a:solidFill>
                <a:latin typeface="TypeLand 康熙字典體試用版" pitchFamily="50" charset="-120"/>
                <a:ea typeface="TypeLand 康熙字典體試用版" pitchFamily="50" charset="-120"/>
              </a:defRPr>
            </a:lvl1pPr>
          </a:lstStyle>
          <a:p>
            <a:r>
              <a:rPr lang="zh-CN" altLang="en-US" dirty="0">
                <a:solidFill>
                  <a:srgbClr val="FF0101"/>
                </a:solidFill>
                <a:latin typeface="+mn-ea"/>
                <a:ea typeface="+mn-ea"/>
              </a:rPr>
              <a:t>抗日战争时期</a:t>
            </a:r>
            <a:endParaRPr lang="zh-CN" altLang="en-US" dirty="0">
              <a:solidFill>
                <a:srgbClr val="FF0101"/>
              </a:solidFill>
              <a:latin typeface="+mn-ea"/>
              <a:ea typeface="+mn-ea"/>
            </a:endParaRPr>
          </a:p>
          <a:p>
            <a:endParaRPr lang="zh-CN" altLang="en-US" b="0" dirty="0"/>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00671" y="1636653"/>
            <a:ext cx="7053912" cy="3584692"/>
          </a:xfrm>
          <a:prstGeom prst="rect">
            <a:avLst/>
          </a:prstGeom>
        </p:spPr>
      </p:pic>
      <p:sp>
        <p:nvSpPr>
          <p:cNvPr id="24" name="矩形 23"/>
          <p:cNvSpPr/>
          <p:nvPr/>
        </p:nvSpPr>
        <p:spPr>
          <a:xfrm>
            <a:off x="2501152" y="1636654"/>
            <a:ext cx="7053431" cy="3584692"/>
          </a:xfrm>
          <a:prstGeom prst="rect">
            <a:avLst/>
          </a:prstGeom>
          <a:solidFill>
            <a:srgbClr val="FFFFF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4255188" y="5396508"/>
            <a:ext cx="5095002" cy="1754326"/>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800" dirty="0">
                <a:solidFill>
                  <a:srgbClr val="EA0000"/>
                </a:solidFill>
                <a:latin typeface="+mn-ea"/>
                <a:ea typeface="+mn-ea"/>
              </a:rPr>
              <a:t>抗日战争时期</a:t>
            </a:r>
            <a:endParaRPr lang="zh-CN" altLang="en-US" sz="4800" dirty="0">
              <a:solidFill>
                <a:srgbClr val="EA0000"/>
              </a:solidFill>
              <a:latin typeface="+mn-ea"/>
              <a:ea typeface="+mn-ea"/>
            </a:endParaRPr>
          </a:p>
          <a:p>
            <a:endParaRPr lang="zh-CN" altLang="en-US" sz="6000" dirty="0">
              <a:solidFill>
                <a:schemeClr val="bg1"/>
              </a:solidFill>
              <a:latin typeface="TypeLand 康熙字典體試用版" pitchFamily="50" charset="-120"/>
              <a:ea typeface="TypeLand 康熙字典體試用版" pitchFamily="50" charset="-12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3.54167E-6 -7.40741E-7 L 0.14518 -0.00023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396988" y="421221"/>
            <a:ext cx="2646878" cy="1015663"/>
          </a:xfrm>
          <a:prstGeom prst="rect">
            <a:avLst/>
          </a:prstGeom>
          <a:noFill/>
        </p:spPr>
        <p:txBody>
          <a:bodyPr wrap="none" rtlCol="0">
            <a:spAutoFit/>
          </a:bodyPr>
          <a:lstStyle>
            <a:defPPr>
              <a:defRPr lang="zh-CN"/>
            </a:defPPr>
            <a:lvl1pPr>
              <a:defRPr sz="3200" b="1">
                <a:solidFill>
                  <a:srgbClr val="C00000"/>
                </a:solidFill>
                <a:latin typeface="TypeLand 康熙字典體試用版" pitchFamily="50" charset="-120"/>
                <a:ea typeface="TypeLand 康熙字典體試用版" pitchFamily="50" charset="-120"/>
              </a:defRPr>
            </a:lvl1pPr>
          </a:lstStyle>
          <a:p>
            <a:r>
              <a:rPr lang="zh-CN" altLang="en-US" dirty="0">
                <a:solidFill>
                  <a:srgbClr val="FF0101"/>
                </a:solidFill>
                <a:latin typeface="+mn-ea"/>
                <a:ea typeface="+mn-ea"/>
              </a:rPr>
              <a:t>抗日战争时期</a:t>
            </a:r>
            <a:endParaRPr lang="zh-CN" altLang="en-US" dirty="0">
              <a:solidFill>
                <a:srgbClr val="FF0101"/>
              </a:solidFill>
              <a:latin typeface="+mn-ea"/>
              <a:ea typeface="+mn-ea"/>
            </a:endParaRPr>
          </a:p>
          <a:p>
            <a:endParaRPr lang="zh-CN" altLang="en-US" sz="2800" b="0" dirty="0"/>
          </a:p>
        </p:txBody>
      </p:sp>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9298" y="1156412"/>
            <a:ext cx="1301686" cy="2438420"/>
          </a:xfrm>
          <a:prstGeom prst="rect">
            <a:avLst/>
          </a:prstGeom>
        </p:spPr>
      </p:pic>
      <p:sp>
        <p:nvSpPr>
          <p:cNvPr id="13" name="矩形 12"/>
          <p:cNvSpPr/>
          <p:nvPr/>
        </p:nvSpPr>
        <p:spPr>
          <a:xfrm>
            <a:off x="2023172" y="2942831"/>
            <a:ext cx="4545351" cy="1499238"/>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7" name="组合 16"/>
          <p:cNvGrpSpPr/>
          <p:nvPr/>
        </p:nvGrpSpPr>
        <p:grpSpPr>
          <a:xfrm>
            <a:off x="1770017" y="3083049"/>
            <a:ext cx="5134908" cy="575893"/>
            <a:chOff x="4801343" y="2051258"/>
            <a:chExt cx="3561718" cy="568263"/>
          </a:xfrm>
        </p:grpSpPr>
        <p:sp>
          <p:nvSpPr>
            <p:cNvPr id="18" name="矩形 17"/>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1945.4.23-6.11</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19" name="矩形 18"/>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770016" y="3784530"/>
            <a:ext cx="4530000" cy="575894"/>
            <a:chOff x="4801341" y="3366589"/>
            <a:chExt cx="3142136" cy="568265"/>
          </a:xfrm>
        </p:grpSpPr>
        <p:sp>
          <p:nvSpPr>
            <p:cNvPr id="21" name="矩形 20"/>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地点：延安</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2" name="矩形 21"/>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3" name="PA_剪去对角的矩形 27"/>
          <p:cNvSpPr/>
          <p:nvPr>
            <p:custDataLst>
              <p:tags r:id="rId2"/>
            </p:custDataLst>
          </p:nvPr>
        </p:nvSpPr>
        <p:spPr bwMode="auto">
          <a:xfrm>
            <a:off x="949869" y="4568791"/>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4" name="PA_剪去对角的矩形 29"/>
          <p:cNvSpPr/>
          <p:nvPr>
            <p:custDataLst>
              <p:tags r:id="rId4"/>
            </p:custDataLst>
          </p:nvPr>
        </p:nvSpPr>
        <p:spPr bwMode="auto">
          <a:xfrm>
            <a:off x="3890309" y="4581163"/>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5" name="文本框 24"/>
          <p:cNvSpPr txBox="1"/>
          <p:nvPr/>
        </p:nvSpPr>
        <p:spPr>
          <a:xfrm>
            <a:off x="1834299" y="1618643"/>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第七次全国代表大会</a:t>
            </a:r>
            <a:endParaRPr lang="zh-CN" altLang="en-US" dirty="0"/>
          </a:p>
        </p:txBody>
      </p:sp>
      <p:sp>
        <p:nvSpPr>
          <p:cNvPr id="26" name="矩形 25"/>
          <p:cNvSpPr/>
          <p:nvPr/>
        </p:nvSpPr>
        <p:spPr>
          <a:xfrm>
            <a:off x="6883327" y="1913128"/>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101393" y="2303931"/>
            <a:ext cx="4417917" cy="3970318"/>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出席代表：正式代表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547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人，候补代表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208</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人，代表全国</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121</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万名党员。</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主要内容：毛泽东</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论联合政府</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、朱德</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论解放区战场</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、刘少奇</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关于修改党章的报告</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、周恩来</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论统一战线</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大会总结了民主革命二十多年曲折发展的历史经验，制定了党的路线，即放手发动群众，壮大人民力量，在我党的领导下，打败日本侵略者，解放全国人民，建立一个新民主主义的中国。历史意义：是一次团结的大会、胜利的大会，它实现了全党在马克思列宁主义、毛泽东思想和党的路线的基础上的团结，为抗日战争和民主革命的胜利做了充分的准备。</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42" presetClass="path" presetSubtype="0" decel="100000" fill="hold" grpId="1" nodeType="withEffect">
                                  <p:stCondLst>
                                    <p:cond delay="0"/>
                                  </p:stCondLst>
                                  <p:childTnLst>
                                    <p:animMotion origin="layout" path="M 3.33333E-6 2.96296E-6 L 0.14518 -0.00023 " pathEditMode="relative" rAng="0" ptsTypes="AA">
                                      <p:cBhvr>
                                        <p:cTn id="9" dur="1000" spd="-100000" fill="hold"/>
                                        <p:tgtEl>
                                          <p:spTgt spid="11"/>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42" presetClass="path" presetSubtype="0" decel="100000" fill="hold" grpId="1" nodeType="withEffect">
                                  <p:stCondLst>
                                    <p:cond delay="0"/>
                                  </p:stCondLst>
                                  <p:childTnLst>
                                    <p:animMotion origin="layout" path="M -2.91667E-6 -1.11111E-6 L 0.14519 -0.00023 " pathEditMode="relative" rAng="0" ptsTypes="AA">
                                      <p:cBhvr>
                                        <p:cTn id="21" dur="1000" spd="-100000" fill="hold"/>
                                        <p:tgtEl>
                                          <p:spTgt spid="25"/>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1000"/>
                                        <p:tgtEl>
                                          <p:spTgt spid="26"/>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up)">
                                      <p:cBhvr>
                                        <p:cTn id="53"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3" grpId="0" animBg="1"/>
      <p:bldP spid="23" grpId="0" animBg="1" autoUpdateAnimBg="0"/>
      <p:bldP spid="24" grpId="0" animBg="1" autoUpdateAnimBg="0"/>
      <p:bldP spid="25" grpId="0"/>
      <p:bldP spid="25" grpId="1"/>
      <p:bldP spid="26" grpId="0" animBg="1"/>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036392" y="475312"/>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文化大革命时期</a:t>
            </a:r>
            <a:endParaRPr lang="zh-CN" altLang="en-US" b="1" dirty="0">
              <a:solidFill>
                <a:srgbClr val="FF0101"/>
              </a:solidFill>
            </a:endParaRPr>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75149" y="1575797"/>
            <a:ext cx="7293414" cy="3706403"/>
          </a:xfrm>
          <a:prstGeom prst="rect">
            <a:avLst/>
          </a:prstGeom>
        </p:spPr>
      </p:pic>
      <p:sp>
        <p:nvSpPr>
          <p:cNvPr id="24" name="矩形 23"/>
          <p:cNvSpPr/>
          <p:nvPr/>
        </p:nvSpPr>
        <p:spPr>
          <a:xfrm>
            <a:off x="2375646" y="1575798"/>
            <a:ext cx="7292917" cy="3706403"/>
          </a:xfrm>
          <a:prstGeom prst="rect">
            <a:avLst/>
          </a:prstGeom>
          <a:solidFill>
            <a:srgbClr val="FFFFFF">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3353464" y="5600764"/>
            <a:ext cx="4878258" cy="830997"/>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800" dirty="0">
                <a:solidFill>
                  <a:srgbClr val="EA0000"/>
                </a:solidFill>
                <a:latin typeface="+mn-ea"/>
                <a:ea typeface="+mn-ea"/>
              </a:rPr>
              <a:t>文化大革命时期</a:t>
            </a:r>
            <a:endParaRPr lang="zh-CN" altLang="en-US" sz="4800" dirty="0">
              <a:solidFill>
                <a:srgbClr val="EA0000"/>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3.33333E-6 4.44444E-6 L 0.14518 -0.00024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915859" y="437335"/>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文化大革命时期</a:t>
            </a:r>
            <a:endParaRPr lang="zh-CN" altLang="en-US" b="1" dirty="0">
              <a:solidFill>
                <a:srgbClr val="FF0101"/>
              </a:solidFill>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11348"/>
            <a:ext cx="1301686" cy="2438420"/>
          </a:xfrm>
          <a:prstGeom prst="rect">
            <a:avLst/>
          </a:prstGeom>
        </p:spPr>
      </p:pic>
      <p:sp>
        <p:nvSpPr>
          <p:cNvPr id="4" name="矩形 3"/>
          <p:cNvSpPr/>
          <p:nvPr/>
        </p:nvSpPr>
        <p:spPr>
          <a:xfrm>
            <a:off x="2108668" y="2756768"/>
            <a:ext cx="4442078"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5" name="组合 4"/>
          <p:cNvGrpSpPr/>
          <p:nvPr/>
        </p:nvGrpSpPr>
        <p:grpSpPr>
          <a:xfrm>
            <a:off x="1855512" y="2896986"/>
            <a:ext cx="5134908" cy="575893"/>
            <a:chOff x="4801343" y="2051258"/>
            <a:chExt cx="3561718" cy="568263"/>
          </a:xfrm>
        </p:grpSpPr>
        <p:sp>
          <p:nvSpPr>
            <p:cNvPr id="6" name="矩形 5"/>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1956</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9</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15</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-27</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7" name="矩形 6"/>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855511" y="3680112"/>
            <a:ext cx="4530000" cy="575894"/>
            <a:chOff x="4801341" y="3366589"/>
            <a:chExt cx="3142136" cy="568265"/>
          </a:xfrm>
        </p:grpSpPr>
        <p:sp>
          <p:nvSpPr>
            <p:cNvPr id="9" name="矩形 8"/>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10" name="矩形 9"/>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11" name="PA_剪去对角的矩形 27"/>
          <p:cNvSpPr/>
          <p:nvPr>
            <p:custDataLst>
              <p:tags r:id="rId2"/>
            </p:custDataLst>
          </p:nvPr>
        </p:nvSpPr>
        <p:spPr bwMode="auto">
          <a:xfrm>
            <a:off x="752925" y="4568791"/>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2" name="PA_剪去对角的矩形 29"/>
          <p:cNvSpPr/>
          <p:nvPr>
            <p:custDataLst>
              <p:tags r:id="rId4"/>
            </p:custDataLst>
          </p:nvPr>
        </p:nvSpPr>
        <p:spPr bwMode="auto">
          <a:xfrm>
            <a:off x="3841322" y="4581163"/>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13" name="文本框 12"/>
          <p:cNvSpPr txBox="1"/>
          <p:nvPr/>
        </p:nvSpPr>
        <p:spPr>
          <a:xfrm>
            <a:off x="1919794" y="1383593"/>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第八次全国代表大会</a:t>
            </a:r>
            <a:endParaRPr lang="zh-CN" altLang="en-US" dirty="0"/>
          </a:p>
        </p:txBody>
      </p:sp>
      <p:sp>
        <p:nvSpPr>
          <p:cNvPr id="14" name="矩形 13"/>
          <p:cNvSpPr/>
          <p:nvPr/>
        </p:nvSpPr>
        <p:spPr>
          <a:xfrm>
            <a:off x="6927659" y="1796814"/>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7060230" y="1944016"/>
            <a:ext cx="4417917" cy="4293483"/>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中国共产党第八次全国代表大会于</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1956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日在北京政协礼堂召开。出席大会的正式代表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1026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 候补代表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 代表全国</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1073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万名党员。</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59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个国家的共产党、工人党、劳动党和人民革命党的代表团以及国内各民主党派和无党派民主人士的代表应邀列席大会。</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1956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在北京举行。大会通过了第二个五年计划的建议和新党章。规定了党和全国人民当前的主要任务是：集中力量发展社会生产力，实现国家工业化，逐步满足人民日益增长的物质和文化需要。强调要坚持民主集中制和集体领导制度，加强党和群众的联系。这次大会为新时期的社会主义事业的发展和党的建设指明了方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[1-2] </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0"/>
                                  </p:stCondLst>
                                  <p:childTnLst>
                                    <p:animMotion origin="layout" path="M -8.33333E-7 1.38778E-17 L 0.14518 -0.00023 " pathEditMode="relative" rAng="0" ptsTypes="AA">
                                      <p:cBhvr>
                                        <p:cTn id="9" dur="1000" spd="-100000" fill="hold"/>
                                        <p:tgtEl>
                                          <p:spTgt spid="16"/>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42" presetClass="path" presetSubtype="0" decel="100000" fill="hold" grpId="1" nodeType="withEffect">
                                  <p:stCondLst>
                                    <p:cond delay="0"/>
                                  </p:stCondLst>
                                  <p:childTnLst>
                                    <p:animMotion origin="layout" path="M -4.16667E-6 -1.85185E-6 L 0.14519 -0.00023 " pathEditMode="relative" rAng="0" ptsTypes="AA">
                                      <p:cBhvr>
                                        <p:cTn id="21" dur="1000" spd="-100000" fill="hold"/>
                                        <p:tgtEl>
                                          <p:spTgt spid="13"/>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anim calcmode="lin" valueType="num">
                                      <p:cBhvr>
                                        <p:cTn id="36" dur="1000" fill="hold"/>
                                        <p:tgtEl>
                                          <p:spTgt spid="8"/>
                                        </p:tgtEl>
                                        <p:attrNameLst>
                                          <p:attrName>ppt_x</p:attrName>
                                        </p:attrNameLst>
                                      </p:cBhvr>
                                      <p:tavLst>
                                        <p:tav tm="0">
                                          <p:val>
                                            <p:strVal val="#ppt_x"/>
                                          </p:val>
                                        </p:tav>
                                        <p:tav tm="100000">
                                          <p:val>
                                            <p:strVal val="#ppt_x"/>
                                          </p:val>
                                        </p:tav>
                                      </p:tavLst>
                                    </p:anim>
                                    <p:anim calcmode="lin" valueType="num">
                                      <p:cBhvr>
                                        <p:cTn id="37" dur="1000" fill="hold"/>
                                        <p:tgtEl>
                                          <p:spTgt spid="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heel(1)">
                                      <p:cBhvr>
                                        <p:cTn id="49" dur="1000"/>
                                        <p:tgtEl>
                                          <p:spTgt spid="14"/>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4" grpId="0" animBg="1"/>
      <p:bldP spid="11" grpId="0" animBg="1" autoUpdateAnimBg="0"/>
      <p:bldP spid="12" grpId="0" animBg="1" autoUpdateAnimBg="0"/>
      <p:bldP spid="13" grpId="0"/>
      <p:bldP spid="13" grpId="1"/>
      <p:bldP spid="14" grpId="0" animBg="1"/>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961636" y="442855"/>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文化大革命时期</a:t>
            </a:r>
            <a:endParaRPr lang="zh-CN" altLang="en-US" b="1" dirty="0">
              <a:solidFill>
                <a:srgbClr val="FF0101"/>
              </a:solidFill>
            </a:endParaRPr>
          </a:p>
        </p:txBody>
      </p:sp>
      <p:pic>
        <p:nvPicPr>
          <p:cNvPr id="43" name="图片 4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11348"/>
            <a:ext cx="1301686" cy="2438420"/>
          </a:xfrm>
          <a:prstGeom prst="rect">
            <a:avLst/>
          </a:prstGeom>
        </p:spPr>
      </p:pic>
      <p:sp>
        <p:nvSpPr>
          <p:cNvPr id="44" name="矩形 43"/>
          <p:cNvSpPr/>
          <p:nvPr/>
        </p:nvSpPr>
        <p:spPr>
          <a:xfrm>
            <a:off x="2041462" y="2871075"/>
            <a:ext cx="4442078"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45" name="组合 44"/>
          <p:cNvGrpSpPr/>
          <p:nvPr/>
        </p:nvGrpSpPr>
        <p:grpSpPr>
          <a:xfrm>
            <a:off x="1788306" y="3011293"/>
            <a:ext cx="5134908" cy="575893"/>
            <a:chOff x="4801343" y="2051258"/>
            <a:chExt cx="3561718" cy="568263"/>
          </a:xfrm>
        </p:grpSpPr>
        <p:sp>
          <p:nvSpPr>
            <p:cNvPr id="46" name="矩形 45"/>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1969</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4</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-24</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47" name="矩形 46"/>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788305" y="3794419"/>
            <a:ext cx="4530000" cy="575894"/>
            <a:chOff x="4801341" y="3366589"/>
            <a:chExt cx="3142136" cy="568265"/>
          </a:xfrm>
        </p:grpSpPr>
        <p:sp>
          <p:nvSpPr>
            <p:cNvPr id="49" name="矩形 48"/>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50" name="矩形 49"/>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51" name="PA_剪去对角的矩形 27"/>
          <p:cNvSpPr/>
          <p:nvPr>
            <p:custDataLst>
              <p:tags r:id="rId2"/>
            </p:custDataLst>
          </p:nvPr>
        </p:nvSpPr>
        <p:spPr bwMode="auto">
          <a:xfrm>
            <a:off x="961636" y="4605603"/>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52" name="PA_剪去对角的矩形 29"/>
          <p:cNvSpPr/>
          <p:nvPr>
            <p:custDataLst>
              <p:tags r:id="rId4"/>
            </p:custDataLst>
          </p:nvPr>
        </p:nvSpPr>
        <p:spPr bwMode="auto">
          <a:xfrm>
            <a:off x="3841322" y="4581163"/>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53" name="文本框 52"/>
          <p:cNvSpPr txBox="1"/>
          <p:nvPr/>
        </p:nvSpPr>
        <p:spPr>
          <a:xfrm>
            <a:off x="1852588" y="1546887"/>
            <a:ext cx="4801314"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第九次全国代表大会</a:t>
            </a:r>
            <a:endParaRPr lang="zh-CN" altLang="en-US" dirty="0"/>
          </a:p>
        </p:txBody>
      </p:sp>
      <p:sp>
        <p:nvSpPr>
          <p:cNvPr id="54" name="矩形 53"/>
          <p:cNvSpPr/>
          <p:nvPr/>
        </p:nvSpPr>
        <p:spPr>
          <a:xfrm>
            <a:off x="6887151" y="1796814"/>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7019722" y="1944016"/>
            <a:ext cx="4417917" cy="4293483"/>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中国共产党第八次全国代表大会于</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1956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日在北京政协礼堂召开。出席大会的正式代表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1026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 候补代表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人， 代表全国</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1073</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万名党员。</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59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个国家的共产党、工人党、劳动党和人民革命党的代表团以及国内各民主党派和无党派民主人士的代表应邀列席大会。</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1956</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9</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27</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日在北京举行。大会通过了第二个五年计划的建议和新党章。规定了党和全国人民当前的主要任务是：集中力量发展社会生产力，实现国家工业化，逐步满足人民日益增长的物质和文化需要。强调要坚持民主集中制和集体领导制度，加强党和群众的联系。这次大会为新时期的社会主义事业的发展和党的建设指明了方向。</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[1-2] </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42" presetClass="path" presetSubtype="0" decel="100000" fill="hold" grpId="1" nodeType="withEffect">
                                  <p:stCondLst>
                                    <p:cond delay="0"/>
                                  </p:stCondLst>
                                  <p:childTnLst>
                                    <p:animMotion origin="layout" path="M 3.125E-6 4.07407E-6 L 0.14518 -0.00024 " pathEditMode="relative" rAng="0" ptsTypes="AA">
                                      <p:cBhvr>
                                        <p:cTn id="9" dur="1000" spd="-100000" fill="hold"/>
                                        <p:tgtEl>
                                          <p:spTgt spid="16"/>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1000"/>
                                        <p:tgtEl>
                                          <p:spTgt spid="43"/>
                                        </p:tgtEl>
                                      </p:cBhvr>
                                    </p:animEffect>
                                    <p:anim calcmode="lin" valueType="num">
                                      <p:cBhvr>
                                        <p:cTn id="15" dur="1000" fill="hold"/>
                                        <p:tgtEl>
                                          <p:spTgt spid="43"/>
                                        </p:tgtEl>
                                        <p:attrNameLst>
                                          <p:attrName>ppt_x</p:attrName>
                                        </p:attrNameLst>
                                      </p:cBhvr>
                                      <p:tavLst>
                                        <p:tav tm="0">
                                          <p:val>
                                            <p:strVal val="#ppt_x"/>
                                          </p:val>
                                        </p:tav>
                                        <p:tav tm="100000">
                                          <p:val>
                                            <p:strVal val="#ppt_x"/>
                                          </p:val>
                                        </p:tav>
                                      </p:tavLst>
                                    </p:anim>
                                    <p:anim calcmode="lin" valueType="num">
                                      <p:cBhvr>
                                        <p:cTn id="16" dur="1000" fill="hold"/>
                                        <p:tgtEl>
                                          <p:spTgt spid="4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42" presetClass="path" presetSubtype="0" decel="100000" fill="hold" grpId="1" nodeType="withEffect">
                                  <p:stCondLst>
                                    <p:cond delay="0"/>
                                  </p:stCondLst>
                                  <p:childTnLst>
                                    <p:animMotion origin="layout" path="M 1.875E-6 -7.40741E-7 L 0.14518 -0.00023 " pathEditMode="relative" rAng="0" ptsTypes="AA">
                                      <p:cBhvr>
                                        <p:cTn id="21" dur="1000" spd="-100000" fill="hold"/>
                                        <p:tgtEl>
                                          <p:spTgt spid="53"/>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500"/>
                                        <p:tgtEl>
                                          <p:spTgt spid="5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52"/>
                                        </p:tgtEl>
                                        <p:attrNameLst>
                                          <p:attrName>style.visibility</p:attrName>
                                        </p:attrNameLst>
                                      </p:cBhvr>
                                      <p:to>
                                        <p:strVal val="visible"/>
                                      </p:to>
                                    </p:set>
                                    <p:animEffect transition="in" filter="fade">
                                      <p:cBhvr>
                                        <p:cTn id="45" dur="500"/>
                                        <p:tgtEl>
                                          <p:spTgt spid="52"/>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heel(1)">
                                      <p:cBhvr>
                                        <p:cTn id="49" dur="1000"/>
                                        <p:tgtEl>
                                          <p:spTgt spid="54"/>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wipe(up)">
                                      <p:cBhvr>
                                        <p:cTn id="53" dur="1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44" grpId="0" animBg="1"/>
      <p:bldP spid="51" grpId="0" animBg="1" autoUpdateAnimBg="0"/>
      <p:bldP spid="52" grpId="0" animBg="1" autoUpdateAnimBg="0"/>
      <p:bldP spid="53" grpId="0"/>
      <p:bldP spid="53" grpId="1"/>
      <p:bldP spid="54" grpId="0" animBg="1"/>
      <p:bldP spid="5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956182" y="464482"/>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31721" y="1692208"/>
            <a:ext cx="7185830" cy="3651731"/>
          </a:xfrm>
          <a:prstGeom prst="rect">
            <a:avLst/>
          </a:prstGeom>
        </p:spPr>
      </p:pic>
      <p:sp>
        <p:nvSpPr>
          <p:cNvPr id="24" name="矩形 23"/>
          <p:cNvSpPr/>
          <p:nvPr/>
        </p:nvSpPr>
        <p:spPr>
          <a:xfrm>
            <a:off x="2232212" y="1692209"/>
            <a:ext cx="7185340" cy="3651731"/>
          </a:xfrm>
          <a:prstGeom prst="rect">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25" name="文本框 24"/>
          <p:cNvSpPr txBox="1"/>
          <p:nvPr/>
        </p:nvSpPr>
        <p:spPr>
          <a:xfrm>
            <a:off x="1819836" y="5516355"/>
            <a:ext cx="9188498" cy="1754326"/>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zh-CN" altLang="en-US" sz="4400" dirty="0">
                <a:solidFill>
                  <a:srgbClr val="EA0000"/>
                </a:solidFill>
                <a:latin typeface="+mn-ea"/>
                <a:ea typeface="+mn-ea"/>
              </a:rPr>
              <a:t>改革开放和现代化建设的新阶段</a:t>
            </a:r>
            <a:endParaRPr lang="zh-CN" altLang="en-US" sz="4400" dirty="0">
              <a:solidFill>
                <a:srgbClr val="EA0000"/>
              </a:solidFill>
              <a:latin typeface="+mn-ea"/>
              <a:ea typeface="+mn-ea"/>
            </a:endParaRPr>
          </a:p>
          <a:p>
            <a:pPr algn="ctr"/>
            <a:endParaRPr lang="zh-CN" altLang="en-US" sz="6000" dirty="0">
              <a:solidFill>
                <a:schemeClr val="bg1"/>
              </a:solidFill>
              <a:latin typeface="TypeLand 康熙字典體試用版" pitchFamily="50" charset="-120"/>
              <a:ea typeface="TypeLand 康熙字典體試用版" pitchFamily="50" charset="-120"/>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4.58333E-6 3.7037E-6 L 0.14519 -0.00024 " pathEditMode="relative" rAng="0" ptsTypes="AA">
                                      <p:cBhvr>
                                        <p:cTn id="9" dur="1000" spd="-100000" fill="hold"/>
                                        <p:tgtEl>
                                          <p:spTgt spid="48"/>
                                        </p:tgtEl>
                                        <p:attrNameLst>
                                          <p:attrName>ppt_x</p:attrName>
                                          <p:attrName>ppt_y</p:attrName>
                                        </p:attrNameLst>
                                      </p:cBhvr>
                                      <p:rCtr x="7253" y="-23"/>
                                    </p:animMotion>
                                  </p:childTnLst>
                                </p:cTn>
                              </p:par>
                              <p:par>
                                <p:cTn id="10" presetID="10" presetClass="entr" presetSubtype="0" fill="hold" nodeType="withEffect">
                                  <p:stCondLst>
                                    <p:cond delay="5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childTnLst>
                                </p:cTn>
                              </p:par>
                              <p:par>
                                <p:cTn id="13" presetID="16" presetClass="entr" presetSubtype="37" fill="hold" grpId="0" nodeType="withEffect">
                                  <p:stCondLst>
                                    <p:cond delay="1300"/>
                                  </p:stCondLst>
                                  <p:childTnLst>
                                    <p:set>
                                      <p:cBhvr>
                                        <p:cTn id="14" dur="1" fill="hold">
                                          <p:stCondLst>
                                            <p:cond delay="0"/>
                                          </p:stCondLst>
                                        </p:cTn>
                                        <p:tgtEl>
                                          <p:spTgt spid="24"/>
                                        </p:tgtEl>
                                        <p:attrNameLst>
                                          <p:attrName>style.visibility</p:attrName>
                                        </p:attrNameLst>
                                      </p:cBhvr>
                                      <p:to>
                                        <p:strVal val="visible"/>
                                      </p:to>
                                    </p:set>
                                    <p:animEffect transition="in" filter="barn(outVertical)">
                                      <p:cBhvr>
                                        <p:cTn id="15" dur="1000"/>
                                        <p:tgtEl>
                                          <p:spTgt spid="24"/>
                                        </p:tgtEl>
                                      </p:cBhvr>
                                    </p:animEffect>
                                  </p:childTnLst>
                                </p:cTn>
                              </p:par>
                              <p:par>
                                <p:cTn id="16" presetID="16" presetClass="entr" presetSubtype="21" fill="hold" grpId="0" nodeType="withEffect">
                                  <p:stCondLst>
                                    <p:cond delay="2100"/>
                                  </p:stCondLst>
                                  <p:childTnLst>
                                    <p:set>
                                      <p:cBhvr>
                                        <p:cTn id="17" dur="1" fill="hold">
                                          <p:stCondLst>
                                            <p:cond delay="0"/>
                                          </p:stCondLst>
                                        </p:cTn>
                                        <p:tgtEl>
                                          <p:spTgt spid="25"/>
                                        </p:tgtEl>
                                        <p:attrNameLst>
                                          <p:attrName>style.visibility</p:attrName>
                                        </p:attrNameLst>
                                      </p:cBhvr>
                                      <p:to>
                                        <p:strVal val="visible"/>
                                      </p:to>
                                    </p:set>
                                    <p:animEffect transition="in" filter="barn(inVertical)">
                                      <p:cBhvr>
                                        <p:cTn id="18" dur="1000"/>
                                        <p:tgtEl>
                                          <p:spTgt spid="25"/>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24" grpId="0" animBg="1"/>
      <p:bldP spid="2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64911" y="446160"/>
            <a:ext cx="4698722" cy="1569660"/>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拨乱反正与改革开放时期</a:t>
            </a:r>
            <a:endParaRPr lang="zh-CN" altLang="en-US" b="1" dirty="0">
              <a:solidFill>
                <a:srgbClr val="FF0101"/>
              </a:solidFill>
            </a:endParaRPr>
          </a:p>
          <a:p>
            <a:endParaRPr lang="zh-CN" altLang="en-US" dirty="0"/>
          </a:p>
          <a:p>
            <a:endParaRPr lang="zh-CN" altLang="en-US" dirty="0"/>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8573" y="1171090"/>
            <a:ext cx="1301686" cy="2438420"/>
          </a:xfrm>
          <a:prstGeom prst="rect">
            <a:avLst/>
          </a:prstGeom>
        </p:spPr>
      </p:pic>
      <p:sp>
        <p:nvSpPr>
          <p:cNvPr id="16" name="矩形 15"/>
          <p:cNvSpPr/>
          <p:nvPr/>
        </p:nvSpPr>
        <p:spPr>
          <a:xfrm>
            <a:off x="2108667" y="2909441"/>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 name="组合 17"/>
          <p:cNvGrpSpPr/>
          <p:nvPr/>
        </p:nvGrpSpPr>
        <p:grpSpPr>
          <a:xfrm>
            <a:off x="1855512" y="3049659"/>
            <a:ext cx="5134908" cy="575893"/>
            <a:chOff x="4801343" y="2051258"/>
            <a:chExt cx="3561718" cy="568263"/>
          </a:xfrm>
        </p:grpSpPr>
        <p:sp>
          <p:nvSpPr>
            <p:cNvPr id="19" name="矩形 18"/>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1977</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8</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12</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-18</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55511" y="3832785"/>
            <a:ext cx="4530000" cy="575894"/>
            <a:chOff x="4801341" y="3366589"/>
            <a:chExt cx="3142136" cy="568265"/>
          </a:xfrm>
        </p:grpSpPr>
        <p:sp>
          <p:nvSpPr>
            <p:cNvPr id="22" name="矩形 21"/>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3" name="矩形 22"/>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4" name="PA_剪去对角的矩形 27"/>
          <p:cNvSpPr/>
          <p:nvPr>
            <p:custDataLst>
              <p:tags r:id="rId2"/>
            </p:custDataLst>
          </p:nvPr>
        </p:nvSpPr>
        <p:spPr bwMode="auto">
          <a:xfrm>
            <a:off x="1064911" y="4575655"/>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5" name="PA_剪去对角的矩形 29"/>
          <p:cNvSpPr/>
          <p:nvPr>
            <p:custDataLst>
              <p:tags r:id="rId4"/>
            </p:custDataLst>
          </p:nvPr>
        </p:nvSpPr>
        <p:spPr bwMode="auto">
          <a:xfrm>
            <a:off x="3944595" y="4568791"/>
            <a:ext cx="2709423" cy="1705458"/>
          </a:xfrm>
          <a:prstGeom prst="snip2Diag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6" name="文本框 25"/>
          <p:cNvSpPr txBox="1"/>
          <p:nvPr/>
        </p:nvSpPr>
        <p:spPr>
          <a:xfrm>
            <a:off x="1507943" y="1553785"/>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第十一次全国代表大会</a:t>
            </a:r>
            <a:endParaRPr lang="zh-CN" altLang="en-US" dirty="0"/>
          </a:p>
        </p:txBody>
      </p:sp>
      <p:sp>
        <p:nvSpPr>
          <p:cNvPr id="27" name="矩形 26"/>
          <p:cNvSpPr/>
          <p:nvPr/>
        </p:nvSpPr>
        <p:spPr>
          <a:xfrm>
            <a:off x="6990420" y="1791306"/>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122991" y="1938508"/>
            <a:ext cx="4417917" cy="4293483"/>
          </a:xfrm>
          <a:prstGeom prst="rect">
            <a:avLst/>
          </a:prstGeom>
          <a:noFill/>
        </p:spPr>
        <p:txBody>
          <a:bodyPr wrap="square" rtlCol="0">
            <a:spAutoFit/>
          </a:bodyPr>
          <a:lstStyle/>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中国共产党第十一次全国代表大会于１９７７年８月１２日至１８日在北京举行。到会的代表有１５１０名，代表着全国３５００多万党员。</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华国锋代表中央向大会作了政治报告，主要内容是：第一，总结了同江青反革命集团的斗争，批判了他们炮制的“老干部是‘民主派’，‘民主派’就是走资派”的反动公式，揭发了他们篡党夺权、策动反革命武装叛乱的阴谋，宣告“文化大革命”以粉碎“四人帮”为标志而结束。第二，继续强调“以阶级斗争为纲”，认为“第一次无产阶级文化大革命的胜利结束，决不是阶级斗争的结束，决不是无产阶级专政下继续革命的结束”</a:t>
            </a:r>
            <a:r>
              <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第三，重申在本世纪内把我国建设成为社会主义现代化强国是新时期党的根本任务。</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1.875E-6 1.85185E-6 L 0.14518 -0.00023 " pathEditMode="relative" rAng="0" ptsTypes="AA">
                                      <p:cBhvr>
                                        <p:cTn id="9" dur="1000" spd="-100000" fill="hold"/>
                                        <p:tgtEl>
                                          <p:spTgt spid="10"/>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42" presetClass="path" presetSubtype="0" decel="100000" fill="hold" grpId="1" nodeType="withEffect">
                                  <p:stCondLst>
                                    <p:cond delay="0"/>
                                  </p:stCondLst>
                                  <p:childTnLst>
                                    <p:animMotion origin="layout" path="M 3.54167E-6 3.33333E-6 L 0.14518 -0.00023 " pathEditMode="relative" rAng="0" ptsTypes="AA">
                                      <p:cBhvr>
                                        <p:cTn id="21" dur="1000" spd="-100000" fill="hold"/>
                                        <p:tgtEl>
                                          <p:spTgt spid="26"/>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heel(1)">
                                      <p:cBhvr>
                                        <p:cTn id="49" dur="1000"/>
                                        <p:tgtEl>
                                          <p:spTgt spid="27"/>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6" grpId="0" animBg="1"/>
      <p:bldP spid="24" grpId="0" animBg="1" autoUpdateAnimBg="0"/>
      <p:bldP spid="25" grpId="0" animBg="1" autoUpdateAnimBg="0"/>
      <p:bldP spid="26" grpId="0"/>
      <p:bldP spid="26" grpId="1"/>
      <p:bldP spid="27" grpId="0" animBg="1"/>
      <p:bldP spid="2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61638" y="451128"/>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9166" y="1145771"/>
            <a:ext cx="1301686" cy="2438420"/>
          </a:xfrm>
          <a:prstGeom prst="rect">
            <a:avLst/>
          </a:prstGeom>
        </p:spPr>
      </p:pic>
      <p:sp>
        <p:nvSpPr>
          <p:cNvPr id="11" name="矩形 10"/>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2" name="组合 11"/>
          <p:cNvGrpSpPr/>
          <p:nvPr/>
        </p:nvGrpSpPr>
        <p:grpSpPr>
          <a:xfrm>
            <a:off x="1855512" y="2799012"/>
            <a:ext cx="5134908" cy="575893"/>
            <a:chOff x="4801343" y="2051258"/>
            <a:chExt cx="3561718" cy="568263"/>
          </a:xfrm>
        </p:grpSpPr>
        <p:sp>
          <p:nvSpPr>
            <p:cNvPr id="19" name="矩形 18"/>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1982</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9</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-11</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55511" y="3582138"/>
            <a:ext cx="4530000" cy="575894"/>
            <a:chOff x="4801341" y="3366589"/>
            <a:chExt cx="3142136" cy="568265"/>
          </a:xfrm>
        </p:grpSpPr>
        <p:sp>
          <p:nvSpPr>
            <p:cNvPr id="22" name="矩形 21"/>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3" name="矩形 22"/>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4" name="PA_剪去对角的矩形 27"/>
          <p:cNvSpPr/>
          <p:nvPr>
            <p:custDataLst>
              <p:tags r:id="rId2"/>
            </p:custDataLst>
          </p:nvPr>
        </p:nvSpPr>
        <p:spPr bwMode="auto">
          <a:xfrm>
            <a:off x="961638" y="4581163"/>
            <a:ext cx="271148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5" name="PA_剪去对角的矩形 29"/>
          <p:cNvSpPr/>
          <p:nvPr>
            <p:custDataLst>
              <p:tags r:id="rId4"/>
            </p:custDataLst>
          </p:nvPr>
        </p:nvSpPr>
        <p:spPr bwMode="auto">
          <a:xfrm>
            <a:off x="3841322" y="4581163"/>
            <a:ext cx="2812696" cy="1705458"/>
          </a:xfrm>
          <a:prstGeom prst="snip2DiagRect">
            <a:avLst>
              <a:gd name="adj1" fmla="val 0"/>
              <a:gd name="adj2" fmla="val 0"/>
            </a:avLst>
          </a:prstGeom>
          <a:blipFill dpi="0" rotWithShape="1">
            <a:blip r:embed="rId5" cstate="print">
              <a:extLst>
                <a:ext uri="{BEBA8EAE-BF5A-486C-A8C5-ECC9F3942E4B}">
                  <a14:imgProps xmlns:a14="http://schemas.microsoft.com/office/drawing/2010/main">
                    <a14:imgLayer r:embed="rId6">
                      <a14:imgEffect>
                        <a14:colorTemperature colorTemp="11200"/>
                      </a14:imgEffect>
                    </a14:imgLayer>
                  </a14:imgProps>
                </a:ex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6" name="文本框 25"/>
          <p:cNvSpPr txBox="1"/>
          <p:nvPr/>
        </p:nvSpPr>
        <p:spPr>
          <a:xfrm>
            <a:off x="1577190" y="1382528"/>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第十二次全国代表大会</a:t>
            </a:r>
            <a:endParaRPr lang="zh-CN" altLang="en-US" dirty="0"/>
          </a:p>
        </p:txBody>
      </p:sp>
      <p:sp>
        <p:nvSpPr>
          <p:cNvPr id="27" name="矩形 26"/>
          <p:cNvSpPr/>
          <p:nvPr/>
        </p:nvSpPr>
        <p:spPr>
          <a:xfrm>
            <a:off x="6990420" y="1751556"/>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7144621" y="2310036"/>
            <a:ext cx="4417917" cy="3372846"/>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邓小平主持了大会开幕式，并致开幕词。他高度地评价了这次大会的历史地位，认为这次大会将是党的第七次全国代表大会以来最重要的一次会议，他还总结了我国建国以来的历史经验，正式提出了“建设有中国特色的社会主义”的新命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         胡耀邦代表第十一届中央委员会向大会作了</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全面开创社会主义现代化建设新局面</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的报告。</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decel="100000" fill="hold" grpId="1" nodeType="withEffect">
                                  <p:stCondLst>
                                    <p:cond delay="0"/>
                                  </p:stCondLst>
                                  <p:childTnLst>
                                    <p:animMotion origin="layout" path="M 4.79167E-6 -2.96296E-6 L 0.14518 -0.00023 " pathEditMode="relative" rAng="0" ptsTypes="AA">
                                      <p:cBhvr>
                                        <p:cTn id="9" dur="1000" spd="-100000" fill="hold"/>
                                        <p:tgtEl>
                                          <p:spTgt spid="9"/>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42" presetClass="path" presetSubtype="0" decel="100000" fill="hold" grpId="1" nodeType="withEffect">
                                  <p:stCondLst>
                                    <p:cond delay="0"/>
                                  </p:stCondLst>
                                  <p:childTnLst>
                                    <p:animMotion origin="layout" path="M 4.375E-6 1.85185E-6 L 0.14518 -0.00023 " pathEditMode="relative" rAng="0" ptsTypes="AA">
                                      <p:cBhvr>
                                        <p:cTn id="21" dur="1000" spd="-100000" fill="hold"/>
                                        <p:tgtEl>
                                          <p:spTgt spid="26"/>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4500"/>
                            </p:stCondLst>
                            <p:childTnLst>
                              <p:par>
                                <p:cTn id="47" presetID="21" presetClass="entr" presetSubtype="1"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heel(1)">
                                      <p:cBhvr>
                                        <p:cTn id="49" dur="1000"/>
                                        <p:tgtEl>
                                          <p:spTgt spid="27"/>
                                        </p:tgtEl>
                                      </p:cBhvr>
                                    </p:animEffect>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up)">
                                      <p:cBhvr>
                                        <p:cTn id="53" dur="12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animBg="1"/>
      <p:bldP spid="24" grpId="0" animBg="1" autoUpdateAnimBg="0"/>
      <p:bldP spid="25" grpId="0" animBg="1" autoUpdateAnimBg="0"/>
      <p:bldP spid="26" grpId="0"/>
      <p:bldP spid="26" grpId="1"/>
      <p:bldP spid="27" grpId="0" animBg="1"/>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15247" y="436441"/>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7186" y="1139587"/>
            <a:ext cx="1301686" cy="2438420"/>
          </a:xfrm>
          <a:prstGeom prst="rect">
            <a:avLst/>
          </a:prstGeom>
        </p:spPr>
      </p:pic>
      <p:sp>
        <p:nvSpPr>
          <p:cNvPr id="14" name="矩形 13"/>
          <p:cNvSpPr/>
          <p:nvPr/>
        </p:nvSpPr>
        <p:spPr>
          <a:xfrm>
            <a:off x="1979759" y="2755047"/>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5" name="组合 14"/>
          <p:cNvGrpSpPr/>
          <p:nvPr/>
        </p:nvGrpSpPr>
        <p:grpSpPr>
          <a:xfrm>
            <a:off x="1726604" y="2895265"/>
            <a:ext cx="5134908" cy="575893"/>
            <a:chOff x="4801343" y="2051258"/>
            <a:chExt cx="3561718" cy="568263"/>
          </a:xfrm>
        </p:grpSpPr>
        <p:sp>
          <p:nvSpPr>
            <p:cNvPr id="16" name="矩形 15"/>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1987</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10</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25</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-11</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17" name="矩形 16"/>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726603" y="3678391"/>
            <a:ext cx="4530000" cy="575894"/>
            <a:chOff x="4801341" y="3366589"/>
            <a:chExt cx="3142136" cy="568265"/>
          </a:xfrm>
        </p:grpSpPr>
        <p:sp>
          <p:nvSpPr>
            <p:cNvPr id="19" name="矩形 18"/>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1" name="PA_剪去对角的矩形 29"/>
          <p:cNvSpPr/>
          <p:nvPr>
            <p:custDataLst>
              <p:tags r:id="rId2"/>
            </p:custDataLst>
          </p:nvPr>
        </p:nvSpPr>
        <p:spPr bwMode="auto">
          <a:xfrm>
            <a:off x="1772263" y="4577311"/>
            <a:ext cx="4836408"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2" name="文本框 21"/>
          <p:cNvSpPr txBox="1"/>
          <p:nvPr/>
        </p:nvSpPr>
        <p:spPr>
          <a:xfrm>
            <a:off x="1356363" y="1431608"/>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第十三次全国代表大会</a:t>
            </a:r>
            <a:endParaRPr lang="zh-CN" altLang="en-US" dirty="0"/>
          </a:p>
        </p:txBody>
      </p:sp>
      <p:sp>
        <p:nvSpPr>
          <p:cNvPr id="23" name="矩形 22"/>
          <p:cNvSpPr/>
          <p:nvPr/>
        </p:nvSpPr>
        <p:spPr>
          <a:xfrm>
            <a:off x="6945075" y="1792962"/>
            <a:ext cx="4635983" cy="448980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140406" y="2225830"/>
            <a:ext cx="4417917" cy="3372846"/>
          </a:xfrm>
          <a:prstGeom prst="rect">
            <a:avLst/>
          </a:prstGeom>
          <a:noFill/>
        </p:spPr>
        <p:txBody>
          <a:bodyPr wrap="square" rtlCol="0">
            <a:spAutoFit/>
          </a:bodyPr>
          <a:lstStyle/>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三次全国代表大会于１９８７年１０月２５日至１１月１日在北京举行。参加这次大会的正式代表１９３６人，特邀代表６１人（出席大会开幕式的共１９５３人），代表着全国４６００多万名党员。</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会议主题是加快和深化改革，邓小平主持大会开幕式，赵紫阳受十二届中央委员会委托作了题为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沿着中国特色的社会主义道路前进</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的报告。</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2.29167E-6 3.7037E-7 L 0.14518 -0.00023 " pathEditMode="relative" rAng="0" ptsTypes="AA">
                                      <p:cBhvr>
                                        <p:cTn id="9" dur="1000" spd="-100000" fill="hold"/>
                                        <p:tgtEl>
                                          <p:spTgt spid="8"/>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42" presetClass="path" presetSubtype="0" decel="100000" fill="hold" grpId="1" nodeType="withEffect">
                                  <p:stCondLst>
                                    <p:cond delay="0"/>
                                  </p:stCondLst>
                                  <p:childTnLst>
                                    <p:animMotion origin="layout" path="M 3.33333E-6 -2.59259E-6 L 0.14518 -0.00023 " pathEditMode="relative" rAng="0" ptsTypes="AA">
                                      <p:cBhvr>
                                        <p:cTn id="21" dur="1000" spd="-100000" fill="hold"/>
                                        <p:tgtEl>
                                          <p:spTgt spid="22"/>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heel(1)">
                                      <p:cBhvr>
                                        <p:cTn id="45" dur="1000"/>
                                        <p:tgtEl>
                                          <p:spTgt spid="23"/>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up)">
                                      <p:cBhvr>
                                        <p:cTn id="49"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4" grpId="0" animBg="1"/>
      <p:bldP spid="21" grpId="0" animBg="1" autoUpdateAnimBg="0"/>
      <p:bldP spid="22" grpId="0"/>
      <p:bldP spid="22" grpId="1"/>
      <p:bldP spid="23" grpId="0" animBg="1"/>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919521" y="445206"/>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0577" y="1111348"/>
            <a:ext cx="1301686" cy="2438420"/>
          </a:xfrm>
          <a:prstGeom prst="rect">
            <a:avLst/>
          </a:prstGeom>
        </p:spPr>
      </p:pic>
      <p:sp>
        <p:nvSpPr>
          <p:cNvPr id="17" name="矩形 16"/>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8" name="组合 17"/>
          <p:cNvGrpSpPr/>
          <p:nvPr/>
        </p:nvGrpSpPr>
        <p:grpSpPr>
          <a:xfrm>
            <a:off x="1855512" y="2799012"/>
            <a:ext cx="5134908" cy="575893"/>
            <a:chOff x="4801343" y="2051258"/>
            <a:chExt cx="3561718" cy="568263"/>
          </a:xfrm>
        </p:grpSpPr>
        <p:sp>
          <p:nvSpPr>
            <p:cNvPr id="19" name="矩形 18"/>
            <p:cNvSpPr/>
            <p:nvPr/>
          </p:nvSpPr>
          <p:spPr>
            <a:xfrm>
              <a:off x="5332364" y="2104184"/>
              <a:ext cx="3030697" cy="364439"/>
            </a:xfrm>
            <a:prstGeom prst="rect">
              <a:avLst/>
            </a:prstGeom>
            <a:noFill/>
          </p:spPr>
          <p:txBody>
            <a:bodyPr wrap="square">
              <a:spAutoFit/>
            </a:bodyPr>
            <a:lstStyle/>
            <a:p>
              <a:r>
                <a:rPr lang="zh-CN" altLang="en-US" b="1" dirty="0">
                  <a:solidFill>
                    <a:srgbClr val="591300"/>
                  </a:solidFill>
                  <a:latin typeface="微软雅黑" panose="020B0503020204020204" pitchFamily="34" charset="-122"/>
                  <a:ea typeface="微软雅黑" panose="020B0503020204020204" pitchFamily="34" charset="-122"/>
                </a:rPr>
                <a:t>时间：时间：</a:t>
              </a:r>
              <a:r>
                <a:rPr lang="en-US" altLang="zh-CN" b="1" dirty="0">
                  <a:solidFill>
                    <a:srgbClr val="591300"/>
                  </a:solidFill>
                  <a:latin typeface="微软雅黑" panose="020B0503020204020204" pitchFamily="34" charset="-122"/>
                  <a:ea typeface="微软雅黑" panose="020B0503020204020204" pitchFamily="34" charset="-122"/>
                </a:rPr>
                <a:t>1992</a:t>
              </a:r>
              <a:r>
                <a:rPr lang="zh-CN" altLang="en-US" b="1" dirty="0">
                  <a:solidFill>
                    <a:srgbClr val="591300"/>
                  </a:solidFill>
                  <a:latin typeface="微软雅黑" panose="020B0503020204020204" pitchFamily="34" charset="-122"/>
                  <a:ea typeface="微软雅黑" panose="020B0503020204020204" pitchFamily="34" charset="-122"/>
                </a:rPr>
                <a:t>年</a:t>
              </a:r>
              <a:r>
                <a:rPr lang="en-US" altLang="zh-CN" b="1" dirty="0">
                  <a:solidFill>
                    <a:srgbClr val="591300"/>
                  </a:solidFill>
                  <a:latin typeface="微软雅黑" panose="020B0503020204020204" pitchFamily="34" charset="-122"/>
                  <a:ea typeface="微软雅黑" panose="020B0503020204020204" pitchFamily="34" charset="-122"/>
                </a:rPr>
                <a:t>10</a:t>
              </a:r>
              <a:r>
                <a:rPr lang="zh-CN" altLang="en-US" b="1" dirty="0">
                  <a:solidFill>
                    <a:srgbClr val="591300"/>
                  </a:solidFill>
                  <a:latin typeface="微软雅黑" panose="020B0503020204020204" pitchFamily="34" charset="-122"/>
                  <a:ea typeface="微软雅黑" panose="020B0503020204020204" pitchFamily="34" charset="-122"/>
                </a:rPr>
                <a:t>月</a:t>
              </a:r>
              <a:r>
                <a:rPr lang="en-US" altLang="zh-CN" b="1" dirty="0">
                  <a:solidFill>
                    <a:srgbClr val="591300"/>
                  </a:solidFill>
                  <a:latin typeface="微软雅黑" panose="020B0503020204020204" pitchFamily="34" charset="-122"/>
                  <a:ea typeface="微软雅黑" panose="020B0503020204020204" pitchFamily="34" charset="-122"/>
                </a:rPr>
                <a:t>12</a:t>
              </a:r>
              <a:r>
                <a:rPr lang="zh-CN" altLang="en-US" b="1" dirty="0">
                  <a:solidFill>
                    <a:srgbClr val="591300"/>
                  </a:solidFill>
                  <a:latin typeface="微软雅黑" panose="020B0503020204020204" pitchFamily="34" charset="-122"/>
                  <a:ea typeface="微软雅黑" panose="020B0503020204020204" pitchFamily="34" charset="-122"/>
                </a:rPr>
                <a:t>日</a:t>
              </a:r>
              <a:r>
                <a:rPr lang="en-US" altLang="zh-CN" b="1" dirty="0">
                  <a:solidFill>
                    <a:srgbClr val="591300"/>
                  </a:solidFill>
                  <a:latin typeface="微软雅黑" panose="020B0503020204020204" pitchFamily="34" charset="-122"/>
                  <a:ea typeface="微软雅黑" panose="020B0503020204020204" pitchFamily="34" charset="-122"/>
                </a:rPr>
                <a:t>-18</a:t>
              </a:r>
              <a:r>
                <a:rPr lang="zh-CN" altLang="en-US" b="1" dirty="0">
                  <a:solidFill>
                    <a:srgbClr val="591300"/>
                  </a:solidFill>
                  <a:latin typeface="微软雅黑" panose="020B0503020204020204" pitchFamily="34" charset="-122"/>
                  <a:ea typeface="微软雅黑" panose="020B0503020204020204" pitchFamily="34" charset="-122"/>
                </a:rPr>
                <a:t>日</a:t>
              </a:r>
              <a:endParaRPr lang="zh-CN" altLang="en-US"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55511" y="3582138"/>
            <a:ext cx="4530000" cy="575894"/>
            <a:chOff x="4801341" y="3366589"/>
            <a:chExt cx="3142136" cy="568265"/>
          </a:xfrm>
        </p:grpSpPr>
        <p:sp>
          <p:nvSpPr>
            <p:cNvPr id="22" name="矩形 21"/>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3" name="矩形 22"/>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4" name="PA_剪去对角的矩形 29"/>
          <p:cNvSpPr/>
          <p:nvPr>
            <p:custDataLst>
              <p:tags r:id="rId2"/>
            </p:custDataLst>
          </p:nvPr>
        </p:nvSpPr>
        <p:spPr bwMode="auto">
          <a:xfrm>
            <a:off x="1855512" y="4498569"/>
            <a:ext cx="4798506"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5" name="文本框 24"/>
          <p:cNvSpPr txBox="1"/>
          <p:nvPr/>
        </p:nvSpPr>
        <p:spPr>
          <a:xfrm>
            <a:off x="1983915" y="1334606"/>
            <a:ext cx="4801314" cy="1200329"/>
          </a:xfrm>
          <a:prstGeom prst="rect">
            <a:avLst/>
          </a:prstGeom>
          <a:noFill/>
        </p:spPr>
        <p:txBody>
          <a:bodyPr wrap="none" rtlCol="0">
            <a:spAutoFit/>
          </a:bodyPr>
          <a:lstStyle>
            <a:defPPr>
              <a:defRPr lang="zh-CN"/>
            </a:defPPr>
            <a:lvl1pPr>
              <a:defRPr sz="3600" b="1">
                <a:solidFill>
                  <a:srgbClr val="C00000"/>
                </a:solidFill>
                <a:latin typeface="TypeLand 康熙字典體試用版" pitchFamily="50" charset="-120"/>
                <a:ea typeface="TypeLand 康熙字典體試用版" pitchFamily="50" charset="-120"/>
              </a:defRPr>
            </a:lvl1pPr>
          </a:lstStyle>
          <a:p>
            <a:r>
              <a:rPr lang="zh-CN" altLang="en-US" dirty="0">
                <a:solidFill>
                  <a:srgbClr val="FF0000"/>
                </a:solidFill>
                <a:latin typeface="微软雅黑" panose="020B0503020204020204" pitchFamily="82" charset="2"/>
                <a:ea typeface="微软雅黑" panose="020B0503020204020204" pitchFamily="82" charset="2"/>
              </a:rPr>
              <a:t>中国共产党</a:t>
            </a:r>
            <a:endParaRPr lang="en-US" altLang="zh-CN" dirty="0">
              <a:solidFill>
                <a:srgbClr val="FF0000"/>
              </a:solidFill>
              <a:latin typeface="微软雅黑" panose="020B0503020204020204" pitchFamily="82" charset="2"/>
              <a:ea typeface="微软雅黑" panose="020B0503020204020204" pitchFamily="82" charset="2"/>
            </a:endParaRPr>
          </a:p>
          <a:p>
            <a:r>
              <a:rPr lang="zh-CN" altLang="en-US" dirty="0">
                <a:solidFill>
                  <a:srgbClr val="FF0000"/>
                </a:solidFill>
                <a:latin typeface="微软雅黑" panose="020B0503020204020204" pitchFamily="82" charset="2"/>
                <a:ea typeface="微软雅黑" panose="020B0503020204020204" pitchFamily="82" charset="2"/>
              </a:rPr>
              <a:t>第十四次全国代表大会</a:t>
            </a:r>
            <a:endParaRPr lang="zh-CN" altLang="en-US" dirty="0">
              <a:solidFill>
                <a:srgbClr val="FF0000"/>
              </a:solidFill>
              <a:latin typeface="微软雅黑" panose="020B0503020204020204" pitchFamily="82" charset="2"/>
              <a:ea typeface="微软雅黑" panose="020B0503020204020204" pitchFamily="82" charset="2"/>
            </a:endParaRPr>
          </a:p>
        </p:txBody>
      </p:sp>
      <p:sp>
        <p:nvSpPr>
          <p:cNvPr id="26" name="矩形 25"/>
          <p:cNvSpPr/>
          <p:nvPr/>
        </p:nvSpPr>
        <p:spPr>
          <a:xfrm>
            <a:off x="6990420" y="1580460"/>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7167018" y="1610462"/>
            <a:ext cx="4417917" cy="4593565"/>
          </a:xfrm>
          <a:prstGeom prst="rect">
            <a:avLst/>
          </a:prstGeom>
          <a:noFill/>
        </p:spPr>
        <p:txBody>
          <a:bodyPr wrap="square" rtlCol="0">
            <a:spAutoFit/>
          </a:bodyPr>
          <a:lstStyle/>
          <a:p>
            <a:pPr>
              <a:lnSpc>
                <a:spcPct val="150000"/>
              </a:lnSpc>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中国共产党第十四次全国代表大会于</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1992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18</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日在北京举行。参加这次大会的正式代表</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1989</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人（出席开幕式</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1965</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人），特邀（</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1927</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年以前入党，并在党内担任过重要领导职务，德高望重的老党员）代表</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46</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人（出席开幕式</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35</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人），代表全国</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5100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万党员</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这次代表大会的主要任务是，以邓小平同志建设有中国特色社会主义的理论为指导，认真总结十一届三中全会以来</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14</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年的实践经验，确定今后一个时期的战略部署，动员全党同志和全国各族人民，进一步解放思想，把握有利时机，加快改革开放和现代化建设步伐，夺取有中国特色社会主义事业的更大胜利。</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path" presetSubtype="0" decel="100000" fill="hold" grpId="1" nodeType="withEffect">
                                  <p:stCondLst>
                                    <p:cond delay="0"/>
                                  </p:stCondLst>
                                  <p:childTnLst>
                                    <p:animMotion origin="layout" path="M 2.08333E-7 2.96296E-6 L 0.14518 -0.00023 " pathEditMode="relative" rAng="0" ptsTypes="AA">
                                      <p:cBhvr>
                                        <p:cTn id="9" dur="1000" spd="-100000" fill="hold"/>
                                        <p:tgtEl>
                                          <p:spTgt spid="9"/>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500"/>
                                        <p:tgtEl>
                                          <p:spTgt spid="25"/>
                                        </p:tgtEl>
                                      </p:cBhvr>
                                    </p:animEffect>
                                  </p:childTnLst>
                                </p:cTn>
                              </p:par>
                              <p:par>
                                <p:cTn id="20" presetID="42" presetClass="path" presetSubtype="0" decel="100000" fill="hold" grpId="1" nodeType="withEffect">
                                  <p:stCondLst>
                                    <p:cond delay="0"/>
                                  </p:stCondLst>
                                  <p:childTnLst>
                                    <p:animMotion origin="layout" path="M 2.08333E-6 4.07407E-6 L 0.14518 -0.00024 " pathEditMode="relative" rAng="0" ptsTypes="AA">
                                      <p:cBhvr>
                                        <p:cTn id="21" dur="1000" spd="-100000" fill="hold"/>
                                        <p:tgtEl>
                                          <p:spTgt spid="25"/>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heel(1)">
                                      <p:cBhvr>
                                        <p:cTn id="45" dur="1000"/>
                                        <p:tgtEl>
                                          <p:spTgt spid="26"/>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up)">
                                      <p:cBhvr>
                                        <p:cTn id="49" dur="12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7" grpId="0" animBg="1"/>
      <p:bldP spid="24" grpId="0" animBg="1" autoUpdateAnimBg="0"/>
      <p:bldP spid="25" grpId="0"/>
      <p:bldP spid="25" grpId="1"/>
      <p:bldP spid="26" grpId="0" animBg="1"/>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48257" y="-1817212"/>
            <a:ext cx="2031325" cy="646331"/>
          </a:xfrm>
          <a:prstGeom prst="rect">
            <a:avLst/>
          </a:prstGeom>
        </p:spPr>
        <p:txBody>
          <a:bodyPr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第一部分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40559"/>
            <a:ext cx="1842738" cy="498461"/>
          </a:xfrm>
          <a:prstGeom prst="rect">
            <a:avLst/>
          </a:prstGeom>
        </p:spPr>
      </p:pic>
      <p:grpSp>
        <p:nvGrpSpPr>
          <p:cNvPr id="16" name="组合 15"/>
          <p:cNvGrpSpPr/>
          <p:nvPr/>
        </p:nvGrpSpPr>
        <p:grpSpPr>
          <a:xfrm>
            <a:off x="4188756" y="1711863"/>
            <a:ext cx="3826865" cy="781920"/>
            <a:chOff x="4188756" y="1772286"/>
            <a:chExt cx="3826865" cy="781920"/>
          </a:xfrm>
        </p:grpSpPr>
        <p:sp>
          <p:nvSpPr>
            <p:cNvPr id="17" name="矩形: 圆角 12"/>
            <p:cNvSpPr/>
            <p:nvPr/>
          </p:nvSpPr>
          <p:spPr>
            <a:xfrm>
              <a:off x="4188756" y="1772286"/>
              <a:ext cx="3826865" cy="781920"/>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粗黑简体" panose="02000000000000000000" pitchFamily="2" charset="-122"/>
                <a:ea typeface="方正兰亭粗黑简体" panose="02000000000000000000" pitchFamily="2" charset="-122"/>
              </a:endParaRPr>
            </a:p>
          </p:txBody>
        </p:sp>
        <p:sp>
          <p:nvSpPr>
            <p:cNvPr id="18" name="文本框 17"/>
            <p:cNvSpPr txBox="1"/>
            <p:nvPr/>
          </p:nvSpPr>
          <p:spPr>
            <a:xfrm>
              <a:off x="5086524" y="1840081"/>
              <a:ext cx="2031326" cy="646331"/>
            </a:xfrm>
            <a:prstGeom prst="rect">
              <a:avLst/>
            </a:prstGeom>
            <a:noFill/>
          </p:spPr>
          <p:txBody>
            <a:bodyPr wrap="none" rtlCol="0">
              <a:spAutoFit/>
            </a:bodyPr>
            <a:lstStyle/>
            <a:p>
              <a:pPr algn="ctr"/>
              <a:r>
                <a:rPr lang="zh-CN" altLang="en-US" sz="3600" b="1" dirty="0">
                  <a:solidFill>
                    <a:schemeClr val="bg1"/>
                  </a:solidFill>
                  <a:latin typeface="+mn-ea"/>
                </a:rPr>
                <a:t>第一部分</a:t>
              </a:r>
              <a:endParaRPr lang="zh-CN" altLang="en-US" sz="3600" b="1" dirty="0">
                <a:solidFill>
                  <a:schemeClr val="bg1"/>
                </a:solidFill>
                <a:latin typeface="+mn-ea"/>
              </a:endParaRPr>
            </a:p>
          </p:txBody>
        </p:sp>
      </p:grpSp>
      <p:sp>
        <p:nvSpPr>
          <p:cNvPr id="20" name="文本框 19"/>
          <p:cNvSpPr txBox="1"/>
          <p:nvPr/>
        </p:nvSpPr>
        <p:spPr>
          <a:xfrm>
            <a:off x="1754106" y="2957430"/>
            <a:ext cx="8683787" cy="1015663"/>
          </a:xfrm>
          <a:prstGeom prst="rect">
            <a:avLst/>
          </a:prstGeom>
          <a:noFill/>
        </p:spPr>
        <p:txBody>
          <a:bodyPr wrap="none" rtlCol="0">
            <a:spAutoFit/>
          </a:bodyPr>
          <a:lstStyle/>
          <a:p>
            <a:pPr algn="ctr"/>
            <a:r>
              <a:rPr lang="zh-CN" altLang="en-US" sz="6000" b="1" dirty="0">
                <a:blipFill>
                  <a:blip r:embed="rId4"/>
                  <a:stretch>
                    <a:fillRect/>
                  </a:stretch>
                </a:blipFill>
                <a:latin typeface="百度综艺简体" panose="02010601030101010101" pitchFamily="2" charset="-122"/>
                <a:ea typeface="百度综艺简体" panose="02010601030101010101" pitchFamily="2" charset="-122"/>
              </a:rPr>
              <a:t>党史发展脉络及学习意义</a:t>
            </a:r>
            <a:endParaRPr lang="zh-CN" altLang="en-US" sz="6000" b="1" dirty="0">
              <a:blipFill>
                <a:blip r:embed="rId4"/>
                <a:stretch>
                  <a:fillRect/>
                </a:stretch>
              </a:blipFill>
              <a:latin typeface="百度综艺简体" panose="02010601030101010101" pitchFamily="2" charset="-122"/>
              <a:ea typeface="百度综艺简体" panose="0201060103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22" name="图片 21"/>
          <p:cNvPicPr>
            <a:picLocks noChangeAspect="1"/>
          </p:cNvPicPr>
          <p:nvPr/>
        </p:nvPicPr>
        <p:blipFill rotWithShape="1">
          <a:blip r:embed="rId7">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75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2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054118" y="452086"/>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79685" y="1143718"/>
            <a:ext cx="1301686" cy="2438420"/>
          </a:xfrm>
          <a:prstGeom prst="rect">
            <a:avLst/>
          </a:prstGeom>
        </p:spPr>
      </p:pic>
      <p:sp>
        <p:nvSpPr>
          <p:cNvPr id="15" name="矩形 14"/>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6" name="组合 15"/>
          <p:cNvGrpSpPr/>
          <p:nvPr/>
        </p:nvGrpSpPr>
        <p:grpSpPr>
          <a:xfrm>
            <a:off x="1855512" y="2799012"/>
            <a:ext cx="5134908" cy="575893"/>
            <a:chOff x="4801343" y="2051258"/>
            <a:chExt cx="3561718" cy="568263"/>
          </a:xfrm>
        </p:grpSpPr>
        <p:sp>
          <p:nvSpPr>
            <p:cNvPr id="17" name="矩形 16"/>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1997</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9</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12</a:t>
              </a:r>
              <a:r>
                <a:rPr lang="zh-CN" altLang="en-US" sz="2000" b="1" dirty="0">
                  <a:solidFill>
                    <a:srgbClr val="591300"/>
                  </a:solidFill>
                  <a:latin typeface="微软雅黑" panose="020B0503020204020204" pitchFamily="34" charset="-122"/>
                  <a:ea typeface="微软雅黑" panose="020B0503020204020204" pitchFamily="34" charset="-122"/>
                </a:rPr>
                <a:t>日</a:t>
              </a:r>
              <a:r>
                <a:rPr lang="en-US" altLang="zh-CN" sz="2000" b="1" dirty="0">
                  <a:solidFill>
                    <a:srgbClr val="591300"/>
                  </a:solidFill>
                  <a:latin typeface="微软雅黑" panose="020B0503020204020204" pitchFamily="34" charset="-122"/>
                  <a:ea typeface="微软雅黑" panose="020B0503020204020204" pitchFamily="34" charset="-122"/>
                </a:rPr>
                <a:t>-18</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0" name="矩形 19"/>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1855511" y="3582138"/>
            <a:ext cx="4530000" cy="575894"/>
            <a:chOff x="4801341" y="3366589"/>
            <a:chExt cx="3142136" cy="568265"/>
          </a:xfrm>
        </p:grpSpPr>
        <p:sp>
          <p:nvSpPr>
            <p:cNvPr id="23" name="矩形 22"/>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5" name="矩形 24"/>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6" name="PA_剪去对角的矩形 29"/>
          <p:cNvSpPr/>
          <p:nvPr>
            <p:custDataLst>
              <p:tags r:id="rId2"/>
            </p:custDataLst>
          </p:nvPr>
        </p:nvSpPr>
        <p:spPr bwMode="auto">
          <a:xfrm>
            <a:off x="1919794" y="4498569"/>
            <a:ext cx="4734223"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7" name="文本框 26"/>
          <p:cNvSpPr txBox="1"/>
          <p:nvPr/>
        </p:nvSpPr>
        <p:spPr>
          <a:xfrm>
            <a:off x="1581371" y="1335355"/>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第十五次全国代表大会</a:t>
            </a:r>
            <a:endParaRPr lang="zh-CN" altLang="en-US" dirty="0"/>
          </a:p>
        </p:txBody>
      </p:sp>
      <p:sp>
        <p:nvSpPr>
          <p:cNvPr id="28" name="矩形 27"/>
          <p:cNvSpPr/>
          <p:nvPr/>
        </p:nvSpPr>
        <p:spPr>
          <a:xfrm>
            <a:off x="6983946" y="1558301"/>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160544" y="1588303"/>
            <a:ext cx="4417917" cy="4480842"/>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江泽民作了题为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高举邓小平理论伟大旗帜</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把建设有中国特色社会主义事业全面推向二十一世纪</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的报告，着重阐述邓小平理论的历史地位和指导意义。</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大会总结了我国改革和建设的新经验，把邓小平理论确定为党的指导思想，把依法治国确定为基本方略，把坚持公有制为主体、多种所有制经济共同发展，坚持按劳分配为主体、多种分配方式并存，确定为我国在社会主义初级阶段的经济制度和分配制度，党的十五大对建设有中国特色社会主义事业的跨世纪发展作出了全面部署。</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2.70833E-6 -4.44444E-6 L 0.14518 -0.00023 " pathEditMode="relative" rAng="0" ptsTypes="AA">
                                      <p:cBhvr>
                                        <p:cTn id="9" dur="1000" spd="-100000" fill="hold"/>
                                        <p:tgtEl>
                                          <p:spTgt spid="10"/>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42" presetClass="path" presetSubtype="0" decel="100000" fill="hold" grpId="1" nodeType="withEffect">
                                  <p:stCondLst>
                                    <p:cond delay="0"/>
                                  </p:stCondLst>
                                  <p:childTnLst>
                                    <p:animMotion origin="layout" path="M 3.75E-6 -3.7037E-6 L 0.14518 -0.00023 " pathEditMode="relative" rAng="0" ptsTypes="AA">
                                      <p:cBhvr>
                                        <p:cTn id="21" dur="1000" spd="-100000" fill="hold"/>
                                        <p:tgtEl>
                                          <p:spTgt spid="2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100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heel(1)">
                                      <p:cBhvr>
                                        <p:cTn id="45" dur="1000"/>
                                        <p:tgtEl>
                                          <p:spTgt spid="28"/>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5" grpId="0" animBg="1"/>
      <p:bldP spid="26" grpId="0" animBg="1" autoUpdateAnimBg="0"/>
      <p:bldP spid="27" grpId="0"/>
      <p:bldP spid="27" grpId="1"/>
      <p:bldP spid="28" grpId="0" animBg="1"/>
      <p:bldP spid="2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19521" y="469123"/>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7423" y="1159208"/>
            <a:ext cx="1301686" cy="2438420"/>
          </a:xfrm>
          <a:prstGeom prst="rect">
            <a:avLst/>
          </a:prstGeom>
        </p:spPr>
      </p:pic>
      <p:sp>
        <p:nvSpPr>
          <p:cNvPr id="15" name="矩形 14"/>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6" name="组合 15"/>
          <p:cNvGrpSpPr/>
          <p:nvPr/>
        </p:nvGrpSpPr>
        <p:grpSpPr>
          <a:xfrm>
            <a:off x="1855512" y="2799012"/>
            <a:ext cx="5134908" cy="575893"/>
            <a:chOff x="4801343" y="2051258"/>
            <a:chExt cx="3561718" cy="568263"/>
          </a:xfrm>
        </p:grpSpPr>
        <p:sp>
          <p:nvSpPr>
            <p:cNvPr id="21" name="矩形 20"/>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2002.11.8-11.14</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2" name="矩形 21"/>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855511" y="3582138"/>
            <a:ext cx="4530000" cy="575894"/>
            <a:chOff x="4801341" y="3366589"/>
            <a:chExt cx="3142136" cy="568265"/>
          </a:xfrm>
        </p:grpSpPr>
        <p:sp>
          <p:nvSpPr>
            <p:cNvPr id="24" name="矩形 23"/>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5" name="矩形 24"/>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6" name="PA_剪去对角的矩形 29"/>
          <p:cNvSpPr/>
          <p:nvPr>
            <p:custDataLst>
              <p:tags r:id="rId2"/>
            </p:custDataLst>
          </p:nvPr>
        </p:nvSpPr>
        <p:spPr bwMode="auto">
          <a:xfrm>
            <a:off x="1855511" y="4498569"/>
            <a:ext cx="4753160" cy="1705458"/>
          </a:xfrm>
          <a:prstGeom prst="snip2DiagRect">
            <a:avLst>
              <a:gd name="adj1" fmla="val 0"/>
              <a:gd name="adj2" fmla="val 0"/>
            </a:avLst>
          </a:prstGeom>
          <a:blipFill dpi="0" rotWithShape="1">
            <a:blip r:embed="rId3">
              <a:extLst>
                <a:ext uri="{28A0092B-C50C-407E-A947-70E740481C1C}">
                  <a14:useLocalDpi xmlns:a14="http://schemas.microsoft.com/office/drawing/2010/main" val="0"/>
                </a:ext>
              </a:extLst>
            </a:blip>
            <a:srcRect/>
            <a:stretch>
              <a:fillRect/>
            </a:stretch>
          </a:blipFill>
          <a:ln w="3175">
            <a:noFill/>
          </a:ln>
          <a:effectLst/>
        </p:spPr>
        <p:txBody>
          <a:bodyPr anchor="ctr"/>
          <a:lstStyle/>
          <a:p>
            <a:pPr algn="ctr">
              <a:defRPr/>
            </a:pPr>
            <a:endParaRPr lang="zh-CN" altLang="en-US" sz="1620">
              <a:solidFill>
                <a:srgbClr val="FFFFFF"/>
              </a:solidFill>
            </a:endParaRPr>
          </a:p>
        </p:txBody>
      </p:sp>
      <p:sp>
        <p:nvSpPr>
          <p:cNvPr id="27" name="文本框 26"/>
          <p:cNvSpPr txBox="1"/>
          <p:nvPr/>
        </p:nvSpPr>
        <p:spPr>
          <a:xfrm>
            <a:off x="1535073" y="1364528"/>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第十六次全国代表大会</a:t>
            </a:r>
            <a:endParaRPr lang="zh-CN" altLang="en-US" dirty="0"/>
          </a:p>
        </p:txBody>
      </p:sp>
      <p:sp>
        <p:nvSpPr>
          <p:cNvPr id="28" name="矩形 27"/>
          <p:cNvSpPr/>
          <p:nvPr/>
        </p:nvSpPr>
        <p:spPr>
          <a:xfrm>
            <a:off x="6990420" y="1502545"/>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7167018" y="1532547"/>
            <a:ext cx="4417917" cy="4480842"/>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六次全国代表大会于２００２年１１月８日至１４日在北京召开。这次大会应到正式代表２１１４名、特邀代表４０名（共２１５４名）（出席开幕式的代表和特邀代表共２１３４人），代表了全党６６００多万党员。</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根据中央规定，出席中国共产党第十六次全国代表大会的代表团增加了中央企业系统代表团和中央金融系统代表团，这是中央企业系统和中央金融系统首次单独组团参加党的全国代表大会。与十五大的３６个代表团相比，十六大的代表团增加到３８个。</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2.08333E-7 -7.40741E-7 L 0.14518 -0.00023 " pathEditMode="relative" rAng="0" ptsTypes="AA">
                                      <p:cBhvr>
                                        <p:cTn id="9" dur="1000" spd="-100000" fill="hold"/>
                                        <p:tgtEl>
                                          <p:spTgt spid="10"/>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42" presetClass="path" presetSubtype="0" decel="100000" fill="hold" grpId="1" nodeType="withEffect">
                                  <p:stCondLst>
                                    <p:cond delay="0"/>
                                  </p:stCondLst>
                                  <p:childTnLst>
                                    <p:animMotion origin="layout" path="M -2.08333E-7 -3.7037E-7 L 0.14518 -0.00023 " pathEditMode="relative" rAng="0" ptsTypes="AA">
                                      <p:cBhvr>
                                        <p:cTn id="21" dur="1000" spd="-100000" fill="hold"/>
                                        <p:tgtEl>
                                          <p:spTgt spid="27"/>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4000"/>
                            </p:stCondLst>
                            <p:childTnLst>
                              <p:par>
                                <p:cTn id="43" presetID="21" presetClass="entr" presetSubtype="1"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heel(1)">
                                      <p:cBhvr>
                                        <p:cTn id="45" dur="1000"/>
                                        <p:tgtEl>
                                          <p:spTgt spid="28"/>
                                        </p:tgtEl>
                                      </p:cBhvr>
                                    </p:animEffect>
                                  </p:childTnLst>
                                </p:cTn>
                              </p:par>
                            </p:childTnLst>
                          </p:cTn>
                        </p:par>
                        <p:par>
                          <p:cTn id="46" fill="hold">
                            <p:stCondLst>
                              <p:cond delay="5000"/>
                            </p:stCondLst>
                            <p:childTnLst>
                              <p:par>
                                <p:cTn id="47" presetID="22" presetClass="entr" presetSubtype="1"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up)">
                                      <p:cBhvr>
                                        <p:cTn id="49"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5" grpId="0" animBg="1"/>
      <p:bldP spid="26" grpId="0" animBg="1" autoUpdateAnimBg="0"/>
      <p:bldP spid="27" grpId="0"/>
      <p:bldP spid="27" grpId="1"/>
      <p:bldP spid="28" grpId="0" animBg="1"/>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919521" y="469123"/>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7097" y="1159208"/>
            <a:ext cx="1301686" cy="2438420"/>
          </a:xfrm>
          <a:prstGeom prst="rect">
            <a:avLst/>
          </a:prstGeom>
        </p:spPr>
      </p:pic>
      <p:sp>
        <p:nvSpPr>
          <p:cNvPr id="10" name="矩形 9"/>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6" name="组合 15"/>
          <p:cNvGrpSpPr/>
          <p:nvPr/>
        </p:nvGrpSpPr>
        <p:grpSpPr>
          <a:xfrm>
            <a:off x="1855512" y="2799012"/>
            <a:ext cx="5134908" cy="575893"/>
            <a:chOff x="4801343" y="2051258"/>
            <a:chExt cx="3561718" cy="568263"/>
          </a:xfrm>
        </p:grpSpPr>
        <p:sp>
          <p:nvSpPr>
            <p:cNvPr id="17" name="矩形 16"/>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2007.10.15-10.21</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18" name="矩形 17"/>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55511" y="3582138"/>
            <a:ext cx="4530000" cy="575894"/>
            <a:chOff x="4801341" y="3366589"/>
            <a:chExt cx="3142136" cy="568265"/>
          </a:xfrm>
        </p:grpSpPr>
        <p:sp>
          <p:nvSpPr>
            <p:cNvPr id="20" name="矩形 19"/>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1" name="矩形 20"/>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555807" y="1344757"/>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第十七次全国代表大会</a:t>
            </a:r>
            <a:endParaRPr lang="zh-CN" altLang="en-US" dirty="0"/>
          </a:p>
        </p:txBody>
      </p:sp>
      <p:sp>
        <p:nvSpPr>
          <p:cNvPr id="23" name="矩形 22"/>
          <p:cNvSpPr/>
          <p:nvPr/>
        </p:nvSpPr>
        <p:spPr>
          <a:xfrm>
            <a:off x="6990420" y="1555636"/>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167018" y="1824788"/>
            <a:ext cx="4417917" cy="4206536"/>
          </a:xfrm>
          <a:prstGeom prst="rect">
            <a:avLst/>
          </a:prstGeom>
          <a:noFill/>
        </p:spPr>
        <p:txBody>
          <a:bodyPr wrap="square" rtlCol="0">
            <a:spAutoFit/>
          </a:bodyPr>
          <a:lstStyle/>
          <a:p>
            <a:pPr>
              <a:lnSpc>
                <a:spcPct val="150000"/>
              </a:lnSpc>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中国共产党第十七次全国代表大会于</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2007</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15</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日至</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21</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在北京召开。大会主题是：高举中国特色社会主义伟大旗帜，以邓小平理论和“三个代表”重要思想为指导，深入贯彻落实科学发展观，继续解放思想，坚持改革开放，推动科学发展，促进社会和谐，为夺取全面建设小康社会新胜利而奋斗。胡锦涛代表第十六届中央委员会向大会作了题为</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高举中国特色社会主义伟大旗帜，为夺取全面建设小康社会新胜利而奋斗</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的报告。大会的突出贡献，是对科学发展观的时代背景、科学内涵和精神实质进行了深刻阐述，对深入贯彻落实科学发展观提出了明确要求。</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2" cstate="email">
            <a:extLst>
              <a:ext uri="{BEBA8EAE-BF5A-486C-A8C5-ECC9F3942E4B}">
                <a14:imgProps xmlns:a14="http://schemas.microsoft.com/office/drawing/2010/main">
                  <a14:imgLayer r:embed="rId3">
                    <a14:imgEffect>
                      <a14:colorTemperature colorTemp="11500"/>
                    </a14:imgEffect>
                    <a14:imgEffect>
                      <a14:saturation sat="400000"/>
                    </a14:imgEffect>
                  </a14:imgLayer>
                </a14:imgProps>
              </a:ext>
            </a:extLst>
          </a:blip>
          <a:stretch>
            <a:fillRect/>
          </a:stretch>
        </p:blipFill>
        <p:spPr>
          <a:xfrm>
            <a:off x="3571769" y="4489166"/>
            <a:ext cx="3082249" cy="1690037"/>
          </a:xfrm>
          <a:prstGeom prst="rect">
            <a:avLst/>
          </a:prstGeom>
        </p:spPr>
      </p:pic>
      <p:pic>
        <p:nvPicPr>
          <p:cNvPr id="26" name="图片 25"/>
          <p:cNvPicPr>
            <a:picLocks noChangeAspect="1"/>
          </p:cNvPicPr>
          <p:nvPr/>
        </p:nvPicPr>
        <p:blipFill>
          <a:blip r:embed="rId4" cstate="email">
            <a:extLst>
              <a:ext uri="{BEBA8EAE-BF5A-486C-A8C5-ECC9F3942E4B}">
                <a14:imgProps xmlns:a14="http://schemas.microsoft.com/office/drawing/2010/main">
                  <a14:imgLayer r:embed="rId5">
                    <a14:imgEffect>
                      <a14:colorTemperature colorTemp="11500"/>
                    </a14:imgEffect>
                    <a14:imgEffect>
                      <a14:saturation sat="400000"/>
                    </a14:imgEffect>
                  </a14:imgLayer>
                </a14:imgProps>
              </a:ext>
            </a:extLst>
          </a:blip>
          <a:stretch>
            <a:fillRect/>
          </a:stretch>
        </p:blipFill>
        <p:spPr>
          <a:xfrm>
            <a:off x="1955409" y="4489167"/>
            <a:ext cx="1417320" cy="16919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2.08333E-7 -7.40741E-7 L 0.14518 -0.00023 " pathEditMode="relative" rAng="0" ptsTypes="AA">
                                      <p:cBhvr>
                                        <p:cTn id="9" dur="1000" spd="-100000" fill="hold"/>
                                        <p:tgtEl>
                                          <p:spTgt spid="8"/>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42" presetClass="path" presetSubtype="0" decel="100000" fill="hold" grpId="1" nodeType="withEffect">
                                  <p:stCondLst>
                                    <p:cond delay="0"/>
                                  </p:stCondLst>
                                  <p:childTnLst>
                                    <p:animMotion origin="layout" path="M -2.91667E-6 -2.59259E-6 L 0.14519 -0.00023 " pathEditMode="relative" rAng="0" ptsTypes="AA">
                                      <p:cBhvr>
                                        <p:cTn id="21" dur="1000" spd="-100000" fill="hold"/>
                                        <p:tgtEl>
                                          <p:spTgt spid="22"/>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1"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heel(1)">
                                      <p:cBhvr>
                                        <p:cTn id="53" dur="1000"/>
                                        <p:tgtEl>
                                          <p:spTgt spid="23"/>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animBg="1"/>
      <p:bldP spid="22" grpId="0"/>
      <p:bldP spid="22" grpId="1"/>
      <p:bldP spid="23" grpId="0" animBg="1"/>
      <p:bldP spid="2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972069" y="387278"/>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14" name="图片 1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226" y="1159208"/>
            <a:ext cx="1301686" cy="2438420"/>
          </a:xfrm>
          <a:prstGeom prst="rect">
            <a:avLst/>
          </a:prstGeom>
        </p:spPr>
      </p:pic>
      <p:sp>
        <p:nvSpPr>
          <p:cNvPr id="15" name="矩形 14"/>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16" name="组合 15"/>
          <p:cNvGrpSpPr/>
          <p:nvPr/>
        </p:nvGrpSpPr>
        <p:grpSpPr>
          <a:xfrm>
            <a:off x="1855512" y="2799012"/>
            <a:ext cx="5134908" cy="575893"/>
            <a:chOff x="4801343" y="2051258"/>
            <a:chExt cx="3561718" cy="568263"/>
          </a:xfrm>
        </p:grpSpPr>
        <p:sp>
          <p:nvSpPr>
            <p:cNvPr id="17" name="矩形 16"/>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2012.11.08-11.12</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18" name="矩形 17"/>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855511" y="3582138"/>
            <a:ext cx="4530000" cy="575894"/>
            <a:chOff x="4801341" y="3366589"/>
            <a:chExt cx="3142136" cy="568265"/>
          </a:xfrm>
        </p:grpSpPr>
        <p:sp>
          <p:nvSpPr>
            <p:cNvPr id="20" name="矩形 19"/>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21" name="矩形 20"/>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1525707" y="1335355"/>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第十八次全国代表大会</a:t>
            </a:r>
            <a:endParaRPr lang="zh-CN" altLang="en-US" dirty="0"/>
          </a:p>
        </p:txBody>
      </p:sp>
      <p:sp>
        <p:nvSpPr>
          <p:cNvPr id="23" name="矩形 22"/>
          <p:cNvSpPr/>
          <p:nvPr/>
        </p:nvSpPr>
        <p:spPr>
          <a:xfrm>
            <a:off x="7025947" y="1570970"/>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202545" y="1840122"/>
            <a:ext cx="4417917" cy="4206536"/>
          </a:xfrm>
          <a:prstGeom prst="rect">
            <a:avLst/>
          </a:prstGeom>
          <a:noFill/>
        </p:spPr>
        <p:txBody>
          <a:bodyPr wrap="square" rtlCol="0">
            <a:spAutoFit/>
          </a:bodyPr>
          <a:lstStyle/>
          <a:p>
            <a:pPr>
              <a:lnSpc>
                <a:spcPct val="150000"/>
              </a:lnSpc>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中国共产党第十八次全国代表大会（简称中共十八大）于</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日在北京召开。中央确定，党的十八大代表名额共</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2270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名，由全国</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40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个选举单位选举产生。</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8</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9:00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在人民大会堂大礼堂举行。大会选举了新一届的中共中央领导层，包括中央委员会委员、中央候补委员、中央纪律检查委员会委员。在之后召开的中央委员会上选举中央委员会总书记、中央政治局、中央政治局常务委员会、中央书记处、中共中央军委等。</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14</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日</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时许，在人民大会堂胜利闭幕。大会的秘书长为习近平</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  </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，副秘书长为刘云山、李源潮、栗战书</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  </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6983" y="4536715"/>
            <a:ext cx="2837931" cy="1657822"/>
          </a:xfrm>
          <a:prstGeom prst="rect">
            <a:avLst/>
          </a:prstGeom>
        </p:spPr>
      </p:pic>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2372" y="4528954"/>
            <a:ext cx="2830562" cy="1667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grpId="1" nodeType="withEffect">
                                  <p:stCondLst>
                                    <p:cond delay="0"/>
                                  </p:stCondLst>
                                  <p:childTnLst>
                                    <p:animMotion origin="layout" path="M 3.33333E-6 -3.7037E-6 L 0.14518 -0.00023 " pathEditMode="relative" rAng="0" ptsTypes="AA">
                                      <p:cBhvr>
                                        <p:cTn id="9" dur="1000" spd="-100000" fill="hold"/>
                                        <p:tgtEl>
                                          <p:spTgt spid="13"/>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42" presetClass="path" presetSubtype="0" decel="100000" fill="hold" grpId="1" nodeType="withEffect">
                                  <p:stCondLst>
                                    <p:cond delay="0"/>
                                  </p:stCondLst>
                                  <p:childTnLst>
                                    <p:animMotion origin="layout" path="M 1.04167E-6 -3.7037E-6 L 0.14518 -0.00023 " pathEditMode="relative" rAng="0" ptsTypes="AA">
                                      <p:cBhvr>
                                        <p:cTn id="21" dur="1000" spd="-100000" fill="hold"/>
                                        <p:tgtEl>
                                          <p:spTgt spid="22"/>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1000"/>
                                        <p:tgtEl>
                                          <p:spTgt spid="25"/>
                                        </p:tgtEl>
                                      </p:cBhvr>
                                    </p:animEffect>
                                    <p:anim calcmode="lin" valueType="num">
                                      <p:cBhvr>
                                        <p:cTn id="43" dur="1000" fill="hold"/>
                                        <p:tgtEl>
                                          <p:spTgt spid="25"/>
                                        </p:tgtEl>
                                        <p:attrNameLst>
                                          <p:attrName>ppt_x</p:attrName>
                                        </p:attrNameLst>
                                      </p:cBhvr>
                                      <p:tavLst>
                                        <p:tav tm="0">
                                          <p:val>
                                            <p:strVal val="#ppt_x"/>
                                          </p:val>
                                        </p:tav>
                                        <p:tav tm="100000">
                                          <p:val>
                                            <p:strVal val="#ppt_x"/>
                                          </p:val>
                                        </p:tav>
                                      </p:tavLst>
                                    </p:anim>
                                    <p:anim calcmode="lin" valueType="num">
                                      <p:cBhvr>
                                        <p:cTn id="44" dur="1000" fill="hold"/>
                                        <p:tgtEl>
                                          <p:spTgt spid="2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1" presetClass="entr" presetSubtype="1"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heel(1)">
                                      <p:cBhvr>
                                        <p:cTn id="53" dur="1000"/>
                                        <p:tgtEl>
                                          <p:spTgt spid="23"/>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wipe(up)">
                                      <p:cBhvr>
                                        <p:cTn id="57" dur="1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5" grpId="0" animBg="1"/>
      <p:bldP spid="22" grpId="0"/>
      <p:bldP spid="22" grpId="1"/>
      <p:bldP spid="23" grpId="0" animBg="1"/>
      <p:bldP spid="2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8"/>
          <p:cNvSpPr txBox="1"/>
          <p:nvPr/>
        </p:nvSpPr>
        <p:spPr>
          <a:xfrm>
            <a:off x="1017908" y="469123"/>
            <a:ext cx="5929828" cy="1077218"/>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改革开放和现代化建设的新阶段</a:t>
            </a:r>
            <a:endParaRPr lang="zh-CN" altLang="en-US" b="1" dirty="0">
              <a:solidFill>
                <a:srgbClr val="FF0101"/>
              </a:solidFill>
            </a:endParaRPr>
          </a:p>
          <a:p>
            <a:endParaRPr lang="zh-CN" altLang="en-US" dirty="0"/>
          </a:p>
        </p:txBody>
      </p:sp>
      <p:pic>
        <p:nvPicPr>
          <p:cNvPr id="30" name="图片 2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1013" y="1165325"/>
            <a:ext cx="1301686" cy="2438420"/>
          </a:xfrm>
          <a:prstGeom prst="rect">
            <a:avLst/>
          </a:prstGeom>
        </p:spPr>
      </p:pic>
      <p:sp>
        <p:nvSpPr>
          <p:cNvPr id="31" name="矩形 30"/>
          <p:cNvSpPr/>
          <p:nvPr/>
        </p:nvSpPr>
        <p:spPr>
          <a:xfrm>
            <a:off x="2108667" y="2658794"/>
            <a:ext cx="4545351" cy="164592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32" name="组合 31"/>
          <p:cNvGrpSpPr/>
          <p:nvPr/>
        </p:nvGrpSpPr>
        <p:grpSpPr>
          <a:xfrm>
            <a:off x="1855512" y="2799012"/>
            <a:ext cx="5134908" cy="575893"/>
            <a:chOff x="4801343" y="2051258"/>
            <a:chExt cx="3561718" cy="568263"/>
          </a:xfrm>
        </p:grpSpPr>
        <p:sp>
          <p:nvSpPr>
            <p:cNvPr id="33" name="矩形 32"/>
            <p:cNvSpPr/>
            <p:nvPr/>
          </p:nvSpPr>
          <p:spPr>
            <a:xfrm>
              <a:off x="5332364" y="2104184"/>
              <a:ext cx="3030697" cy="394809"/>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时间：</a:t>
              </a:r>
              <a:r>
                <a:rPr lang="en-US" altLang="zh-CN" sz="2000" b="1" dirty="0">
                  <a:solidFill>
                    <a:srgbClr val="591300"/>
                  </a:solidFill>
                  <a:latin typeface="微软雅黑" panose="020B0503020204020204" pitchFamily="34" charset="-122"/>
                  <a:ea typeface="微软雅黑" panose="020B0503020204020204" pitchFamily="34" charset="-122"/>
                </a:rPr>
                <a:t>2017</a:t>
              </a:r>
              <a:r>
                <a:rPr lang="zh-CN" altLang="en-US" sz="2000" b="1" dirty="0">
                  <a:solidFill>
                    <a:srgbClr val="591300"/>
                  </a:solidFill>
                  <a:latin typeface="微软雅黑" panose="020B0503020204020204" pitchFamily="34" charset="-122"/>
                  <a:ea typeface="微软雅黑" panose="020B0503020204020204" pitchFamily="34" charset="-122"/>
                </a:rPr>
                <a:t>年</a:t>
              </a:r>
              <a:r>
                <a:rPr lang="en-US" altLang="zh-CN" sz="2000" b="1" dirty="0">
                  <a:solidFill>
                    <a:srgbClr val="591300"/>
                  </a:solidFill>
                  <a:latin typeface="微软雅黑" panose="020B0503020204020204" pitchFamily="34" charset="-122"/>
                  <a:ea typeface="微软雅黑" panose="020B0503020204020204" pitchFamily="34" charset="-122"/>
                </a:rPr>
                <a:t>10</a:t>
              </a:r>
              <a:r>
                <a:rPr lang="zh-CN" altLang="en-US" sz="2000" b="1" dirty="0">
                  <a:solidFill>
                    <a:srgbClr val="591300"/>
                  </a:solidFill>
                  <a:latin typeface="微软雅黑" panose="020B0503020204020204" pitchFamily="34" charset="-122"/>
                  <a:ea typeface="微软雅黑" panose="020B0503020204020204" pitchFamily="34" charset="-122"/>
                </a:rPr>
                <a:t>月</a:t>
              </a:r>
              <a:r>
                <a:rPr lang="en-US" altLang="zh-CN" sz="2000" b="1" dirty="0">
                  <a:solidFill>
                    <a:srgbClr val="591300"/>
                  </a:solidFill>
                  <a:latin typeface="微软雅黑" panose="020B0503020204020204" pitchFamily="34" charset="-122"/>
                  <a:ea typeface="微软雅黑" panose="020B0503020204020204" pitchFamily="34" charset="-122"/>
                </a:rPr>
                <a:t>18</a:t>
              </a:r>
              <a:r>
                <a:rPr lang="zh-CN" altLang="en-US" sz="2000" b="1" dirty="0">
                  <a:solidFill>
                    <a:srgbClr val="591300"/>
                  </a:solidFill>
                  <a:latin typeface="微软雅黑" panose="020B0503020204020204" pitchFamily="34" charset="-122"/>
                  <a:ea typeface="微软雅黑" panose="020B0503020204020204" pitchFamily="34" charset="-122"/>
                </a:rPr>
                <a:t>日</a:t>
              </a:r>
              <a:endParaRPr lang="en-US" altLang="zh-CN" sz="2000" b="1" dirty="0">
                <a:solidFill>
                  <a:srgbClr val="591300"/>
                </a:solidFill>
                <a:latin typeface="微软雅黑" panose="020B0503020204020204" pitchFamily="34" charset="-122"/>
                <a:ea typeface="微软雅黑" panose="020B0503020204020204" pitchFamily="34" charset="-122"/>
              </a:endParaRPr>
            </a:p>
          </p:txBody>
        </p:sp>
        <p:sp>
          <p:nvSpPr>
            <p:cNvPr id="34" name="矩形 33"/>
            <p:cNvSpPr/>
            <p:nvPr/>
          </p:nvSpPr>
          <p:spPr>
            <a:xfrm>
              <a:off x="4801343" y="2051258"/>
              <a:ext cx="408527" cy="568263"/>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1</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1855511" y="3582138"/>
            <a:ext cx="4530000" cy="575894"/>
            <a:chOff x="4801341" y="3366589"/>
            <a:chExt cx="3142136" cy="568265"/>
          </a:xfrm>
        </p:grpSpPr>
        <p:sp>
          <p:nvSpPr>
            <p:cNvPr id="36" name="矩形 35"/>
            <p:cNvSpPr/>
            <p:nvPr/>
          </p:nvSpPr>
          <p:spPr>
            <a:xfrm>
              <a:off x="5332363" y="3381874"/>
              <a:ext cx="2611114" cy="394810"/>
            </a:xfrm>
            <a:prstGeom prst="rect">
              <a:avLst/>
            </a:prstGeom>
            <a:noFill/>
          </p:spPr>
          <p:txBody>
            <a:bodyPr wrap="square">
              <a:spAutoFit/>
            </a:bodyPr>
            <a:lstStyle/>
            <a:p>
              <a:r>
                <a:rPr lang="zh-CN" altLang="en-US" sz="2000" b="1" dirty="0">
                  <a:solidFill>
                    <a:srgbClr val="591300"/>
                  </a:solidFill>
                  <a:latin typeface="微软雅黑" panose="020B0503020204020204" pitchFamily="34" charset="-122"/>
                  <a:ea typeface="微软雅黑" panose="020B0503020204020204" pitchFamily="34" charset="-122"/>
                </a:rPr>
                <a:t>地点：北京</a:t>
              </a:r>
              <a:endParaRPr lang="zh-CN" altLang="en-US" sz="2000" b="1" dirty="0">
                <a:solidFill>
                  <a:srgbClr val="591300"/>
                </a:solidFill>
                <a:latin typeface="微软雅黑" panose="020B0503020204020204" pitchFamily="34" charset="-122"/>
                <a:ea typeface="微软雅黑" panose="020B0503020204020204" pitchFamily="34" charset="-122"/>
              </a:endParaRPr>
            </a:p>
          </p:txBody>
        </p:sp>
        <p:sp>
          <p:nvSpPr>
            <p:cNvPr id="37" name="矩形 36"/>
            <p:cNvSpPr/>
            <p:nvPr/>
          </p:nvSpPr>
          <p:spPr>
            <a:xfrm>
              <a:off x="4801341" y="3366589"/>
              <a:ext cx="408528" cy="568265"/>
            </a:xfrm>
            <a:prstGeom prst="rect">
              <a:avLst/>
            </a:prstGeom>
            <a:solidFill>
              <a:srgbClr val="FFFDFB"/>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2500" dirty="0">
                  <a:solidFill>
                    <a:srgbClr val="C00000"/>
                  </a:solidFill>
                  <a:latin typeface="微软雅黑" panose="020B0503020204020204" pitchFamily="34" charset="-122"/>
                  <a:ea typeface="微软雅黑" panose="020B0503020204020204" pitchFamily="34" charset="-122"/>
                </a:rPr>
                <a:t>2</a:t>
              </a:r>
              <a:endParaRPr lang="zh-CN" altLang="en-US" sz="2500" dirty="0">
                <a:solidFill>
                  <a:srgbClr val="C00000"/>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1596242" y="1355097"/>
            <a:ext cx="5314276" cy="1323439"/>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中国共产党</a:t>
            </a:r>
            <a:endParaRPr lang="en-US" altLang="zh-CN" dirty="0"/>
          </a:p>
          <a:p>
            <a:r>
              <a:rPr lang="zh-CN" altLang="en-US" dirty="0"/>
              <a:t>第十九次全国代表大会</a:t>
            </a:r>
            <a:endParaRPr lang="zh-CN" altLang="en-US" dirty="0"/>
          </a:p>
        </p:txBody>
      </p:sp>
      <p:sp>
        <p:nvSpPr>
          <p:cNvPr id="39" name="矩形 38"/>
          <p:cNvSpPr/>
          <p:nvPr/>
        </p:nvSpPr>
        <p:spPr>
          <a:xfrm>
            <a:off x="7046122" y="1527831"/>
            <a:ext cx="4635983" cy="4623567"/>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2F0D9"/>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7163673" y="1688125"/>
            <a:ext cx="4417917" cy="4939814"/>
          </a:xfrm>
          <a:prstGeom prst="rect">
            <a:avLst/>
          </a:prstGeom>
          <a:noFill/>
        </p:spPr>
        <p:txBody>
          <a:bodyPr wrap="square" rtlCol="0">
            <a:spAutoFit/>
          </a:bodyPr>
          <a:lstStyle/>
          <a:p>
            <a:pPr algn="just">
              <a:lnSpc>
                <a:spcPct val="15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2017</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18</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日上午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9:00</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，中国共产党第十九次全国代表大会在人民大会堂开幕。习近平代表第十八届中央委员会向大会作了题为</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决胜全面建成小康社会夺取新时代中国特色社会主义伟大胜利</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的报告。 大会通过了关于</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中国共产党章程（修正案）</a:t>
            </a: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的决议，习近平新时代中国特色社会主义思想写入党章。</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这次大会的主题是：不忘初心，牢记使命，高举中国特色社会主义伟大旗帜，决胜全面建成小康社会，夺取新时代中国特色社会主义伟大胜利，为实现中华民族伟大复兴的中国梦不懈奋斗。 </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zh-CN" altLang="en-US" sz="1600" dirty="0">
              <a:solidFill>
                <a:srgbClr val="874600"/>
              </a:solidFill>
              <a:latin typeface="微软雅黑" panose="020B0503020204020204" pitchFamily="34" charset="-122"/>
              <a:ea typeface="微软雅黑" panose="020B0503020204020204" pitchFamily="34" charset="-122"/>
            </a:endParaRPr>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9532" y="4536715"/>
            <a:ext cx="2755382" cy="1657822"/>
          </a:xfrm>
          <a:prstGeom prst="rect">
            <a:avLst/>
          </a:prstGeom>
        </p:spPr>
      </p:pic>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6351" y="4528954"/>
            <a:ext cx="2748227" cy="166725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42" presetClass="path" presetSubtype="0" decel="100000" fill="hold" grpId="1" nodeType="withEffect">
                                  <p:stCondLst>
                                    <p:cond delay="0"/>
                                  </p:stCondLst>
                                  <p:childTnLst>
                                    <p:animMotion origin="layout" path="M -2.70833E-6 -7.40741E-7 L 0.14519 -0.00023 " pathEditMode="relative" rAng="0" ptsTypes="AA">
                                      <p:cBhvr>
                                        <p:cTn id="9" dur="1000" spd="-100000" fill="hold"/>
                                        <p:tgtEl>
                                          <p:spTgt spid="29"/>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fade">
                                      <p:cBhvr>
                                        <p:cTn id="14" dur="1000"/>
                                        <p:tgtEl>
                                          <p:spTgt spid="30"/>
                                        </p:tgtEl>
                                      </p:cBhvr>
                                    </p:animEffect>
                                    <p:anim calcmode="lin" valueType="num">
                                      <p:cBhvr>
                                        <p:cTn id="15" dur="1000" fill="hold"/>
                                        <p:tgtEl>
                                          <p:spTgt spid="30"/>
                                        </p:tgtEl>
                                        <p:attrNameLst>
                                          <p:attrName>ppt_x</p:attrName>
                                        </p:attrNameLst>
                                      </p:cBhvr>
                                      <p:tavLst>
                                        <p:tav tm="0">
                                          <p:val>
                                            <p:strVal val="#ppt_x"/>
                                          </p:val>
                                        </p:tav>
                                        <p:tav tm="100000">
                                          <p:val>
                                            <p:strVal val="#ppt_x"/>
                                          </p:val>
                                        </p:tav>
                                      </p:tavLst>
                                    </p:anim>
                                    <p:anim calcmode="lin" valueType="num">
                                      <p:cBhvr>
                                        <p:cTn id="16" dur="1000" fill="hold"/>
                                        <p:tgtEl>
                                          <p:spTgt spid="30"/>
                                        </p:tgtEl>
                                        <p:attrNameLst>
                                          <p:attrName>ppt_y</p:attrName>
                                        </p:attrNameLst>
                                      </p:cBhvr>
                                      <p:tavLst>
                                        <p:tav tm="0">
                                          <p:val>
                                            <p:strVal val="#ppt_y-.1"/>
                                          </p:val>
                                        </p:tav>
                                        <p:tav tm="100000">
                                          <p:val>
                                            <p:strVal val="#ppt_y"/>
                                          </p:val>
                                        </p:tav>
                                      </p:tavLst>
                                    </p:anim>
                                  </p:childTnLst>
                                </p:cTn>
                              </p:par>
                              <p:par>
                                <p:cTn id="17" presetID="10" presetClass="entr" presetSubtype="0"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fade">
                                      <p:cBhvr>
                                        <p:cTn id="19" dur="500"/>
                                        <p:tgtEl>
                                          <p:spTgt spid="38"/>
                                        </p:tgtEl>
                                      </p:cBhvr>
                                    </p:animEffect>
                                  </p:childTnLst>
                                </p:cTn>
                              </p:par>
                              <p:par>
                                <p:cTn id="20" presetID="42" presetClass="path" presetSubtype="0" decel="100000" fill="hold" grpId="1" nodeType="withEffect">
                                  <p:stCondLst>
                                    <p:cond delay="0"/>
                                  </p:stCondLst>
                                  <p:childTnLst>
                                    <p:animMotion origin="layout" path="M 1.875E-6 -1.48148E-6 L 0.14518 -0.00023 " pathEditMode="relative" rAng="0" ptsTypes="AA">
                                      <p:cBhvr>
                                        <p:cTn id="21" dur="1000" spd="-100000" fill="hold"/>
                                        <p:tgtEl>
                                          <p:spTgt spid="38"/>
                                        </p:tgtEl>
                                        <p:attrNameLst>
                                          <p:attrName>ppt_x</p:attrName>
                                          <p:attrName>ppt_y</p:attrName>
                                        </p:attrNameLst>
                                      </p:cBhvr>
                                      <p:rCtr x="7253" y="-23"/>
                                    </p:animMotion>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1000"/>
                                        <p:tgtEl>
                                          <p:spTgt spid="41"/>
                                        </p:tgtEl>
                                      </p:cBhvr>
                                    </p:animEffect>
                                    <p:anim calcmode="lin" valueType="num">
                                      <p:cBhvr>
                                        <p:cTn id="43" dur="1000" fill="hold"/>
                                        <p:tgtEl>
                                          <p:spTgt spid="41"/>
                                        </p:tgtEl>
                                        <p:attrNameLst>
                                          <p:attrName>ppt_x</p:attrName>
                                        </p:attrNameLst>
                                      </p:cBhvr>
                                      <p:tavLst>
                                        <p:tav tm="0">
                                          <p:val>
                                            <p:strVal val="#ppt_x"/>
                                          </p:val>
                                        </p:tav>
                                        <p:tav tm="100000">
                                          <p:val>
                                            <p:strVal val="#ppt_x"/>
                                          </p:val>
                                        </p:tav>
                                      </p:tavLst>
                                    </p:anim>
                                    <p:anim calcmode="lin" valueType="num">
                                      <p:cBhvr>
                                        <p:cTn id="44" dur="1000" fill="hold"/>
                                        <p:tgtEl>
                                          <p:spTgt spid="4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fade">
                                      <p:cBhvr>
                                        <p:cTn id="47" dur="1000"/>
                                        <p:tgtEl>
                                          <p:spTgt spid="42"/>
                                        </p:tgtEl>
                                      </p:cBhvr>
                                    </p:animEffect>
                                    <p:anim calcmode="lin" valueType="num">
                                      <p:cBhvr>
                                        <p:cTn id="48" dur="1000" fill="hold"/>
                                        <p:tgtEl>
                                          <p:spTgt spid="42"/>
                                        </p:tgtEl>
                                        <p:attrNameLst>
                                          <p:attrName>ppt_x</p:attrName>
                                        </p:attrNameLst>
                                      </p:cBhvr>
                                      <p:tavLst>
                                        <p:tav tm="0">
                                          <p:val>
                                            <p:strVal val="#ppt_x"/>
                                          </p:val>
                                        </p:tav>
                                        <p:tav tm="100000">
                                          <p:val>
                                            <p:strVal val="#ppt_x"/>
                                          </p:val>
                                        </p:tav>
                                      </p:tavLst>
                                    </p:anim>
                                    <p:anim calcmode="lin" valueType="num">
                                      <p:cBhvr>
                                        <p:cTn id="49" dur="1000" fill="hold"/>
                                        <p:tgtEl>
                                          <p:spTgt spid="42"/>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1" presetClass="entr" presetSubtype="1"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heel(1)">
                                      <p:cBhvr>
                                        <p:cTn id="53" dur="1000"/>
                                        <p:tgtEl>
                                          <p:spTgt spid="39"/>
                                        </p:tgtEl>
                                      </p:cBhvr>
                                    </p:animEffect>
                                  </p:childTnLst>
                                </p:cTn>
                              </p:par>
                            </p:childTnLst>
                          </p:cTn>
                        </p:par>
                        <p:par>
                          <p:cTn id="54" fill="hold">
                            <p:stCondLst>
                              <p:cond delay="2000"/>
                            </p:stCondLst>
                            <p:childTnLst>
                              <p:par>
                                <p:cTn id="55" presetID="22" presetClass="entr" presetSubtype="1"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wipe(up)">
                                      <p:cBhvr>
                                        <p:cTn id="57" dur="1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1" grpId="0" animBg="1"/>
      <p:bldP spid="38" grpId="0"/>
      <p:bldP spid="38" grpId="1"/>
      <p:bldP spid="39" grpId="0" animBg="1"/>
      <p:bldP spid="4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48257" y="-1817212"/>
            <a:ext cx="2031325" cy="646331"/>
          </a:xfrm>
          <a:prstGeom prst="rect">
            <a:avLst/>
          </a:prstGeom>
        </p:spPr>
        <p:txBody>
          <a:bodyPr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第一部分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40559"/>
            <a:ext cx="1842738" cy="498461"/>
          </a:xfrm>
          <a:prstGeom prst="rect">
            <a:avLst/>
          </a:prstGeom>
        </p:spPr>
      </p:pic>
      <p:grpSp>
        <p:nvGrpSpPr>
          <p:cNvPr id="16" name="组合 15"/>
          <p:cNvGrpSpPr/>
          <p:nvPr/>
        </p:nvGrpSpPr>
        <p:grpSpPr>
          <a:xfrm>
            <a:off x="4188756" y="1711863"/>
            <a:ext cx="3826865" cy="781920"/>
            <a:chOff x="4188756" y="1772286"/>
            <a:chExt cx="3826865" cy="781920"/>
          </a:xfrm>
        </p:grpSpPr>
        <p:sp>
          <p:nvSpPr>
            <p:cNvPr id="17" name="矩形: 圆角 12"/>
            <p:cNvSpPr/>
            <p:nvPr/>
          </p:nvSpPr>
          <p:spPr>
            <a:xfrm>
              <a:off x="4188756" y="1772286"/>
              <a:ext cx="3826865" cy="781920"/>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粗黑简体" panose="02000000000000000000" pitchFamily="2" charset="-122"/>
                <a:ea typeface="方正兰亭粗黑简体" panose="02000000000000000000" pitchFamily="2" charset="-122"/>
              </a:endParaRPr>
            </a:p>
          </p:txBody>
        </p:sp>
        <p:sp>
          <p:nvSpPr>
            <p:cNvPr id="18" name="文本框 17"/>
            <p:cNvSpPr txBox="1"/>
            <p:nvPr/>
          </p:nvSpPr>
          <p:spPr>
            <a:xfrm>
              <a:off x="5086524" y="1840081"/>
              <a:ext cx="2031326" cy="646331"/>
            </a:xfrm>
            <a:prstGeom prst="rect">
              <a:avLst/>
            </a:prstGeom>
            <a:noFill/>
          </p:spPr>
          <p:txBody>
            <a:bodyPr wrap="none" rtlCol="0">
              <a:spAutoFit/>
            </a:bodyPr>
            <a:lstStyle/>
            <a:p>
              <a:pPr algn="ctr"/>
              <a:r>
                <a:rPr lang="zh-CN" altLang="en-US" sz="3600" b="1" dirty="0">
                  <a:solidFill>
                    <a:schemeClr val="bg1"/>
                  </a:solidFill>
                  <a:latin typeface="+mn-ea"/>
                </a:rPr>
                <a:t>第三部分</a:t>
              </a:r>
              <a:endParaRPr lang="zh-CN" altLang="en-US" sz="3600" b="1" dirty="0">
                <a:solidFill>
                  <a:schemeClr val="bg1"/>
                </a:solidFill>
                <a:latin typeface="+mn-ea"/>
              </a:endParaRPr>
            </a:p>
          </p:txBody>
        </p:sp>
      </p:grpSp>
      <p:sp>
        <p:nvSpPr>
          <p:cNvPr id="20" name="文本框 19"/>
          <p:cNvSpPr txBox="1"/>
          <p:nvPr/>
        </p:nvSpPr>
        <p:spPr>
          <a:xfrm>
            <a:off x="1241145" y="2828835"/>
            <a:ext cx="9709709" cy="1200329"/>
          </a:xfrm>
          <a:prstGeom prst="rect">
            <a:avLst/>
          </a:prstGeom>
          <a:noFill/>
        </p:spPr>
        <p:txBody>
          <a:bodyPr wrap="none" rtlCol="0">
            <a:spAutoFit/>
          </a:bodyPr>
          <a:lstStyle/>
          <a:p>
            <a:pPr algn="ctr"/>
            <a:r>
              <a:rPr lang="zh-CN" altLang="en-US" sz="7200" b="1" dirty="0">
                <a:blipFill>
                  <a:blip r:embed="rId4"/>
                  <a:stretch>
                    <a:fillRect/>
                  </a:stretch>
                </a:blipFill>
                <a:latin typeface="百度综艺简体" panose="02010601030101010101" pitchFamily="2" charset="-122"/>
                <a:ea typeface="百度综艺简体" panose="02010601030101010101" pitchFamily="2" charset="-122"/>
              </a:rPr>
              <a:t>光明的使者 幸福的源泉</a:t>
            </a:r>
            <a:endParaRPr lang="zh-CN" altLang="en-US" sz="7200" b="1" dirty="0">
              <a:blipFill>
                <a:blip r:embed="rId4"/>
                <a:stretch>
                  <a:fillRect/>
                </a:stretch>
              </a:blipFill>
              <a:latin typeface="百度综艺简体" panose="02010601030101010101" pitchFamily="2" charset="-122"/>
              <a:ea typeface="百度综艺简体" panose="0201060103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22" name="图片 21"/>
          <p:cNvPicPr>
            <a:picLocks noChangeAspect="1"/>
          </p:cNvPicPr>
          <p:nvPr/>
        </p:nvPicPr>
        <p:blipFill rotWithShape="1">
          <a:blip r:embed="rId7">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75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2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040296" y="468881"/>
            <a:ext cx="441018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光明的使者 幸福的源泉</a:t>
            </a:r>
            <a:endParaRPr lang="zh-CN" altLang="en-US" b="1" dirty="0">
              <a:solidFill>
                <a:srgbClr val="FF0101"/>
              </a:solidFill>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427694" y="3157724"/>
            <a:ext cx="5764306" cy="3601239"/>
          </a:xfrm>
          <a:prstGeom prst="rect">
            <a:avLst/>
          </a:prstGeom>
        </p:spPr>
      </p:pic>
      <p:sp>
        <p:nvSpPr>
          <p:cNvPr id="12" name="文本框 11"/>
          <p:cNvSpPr txBox="1"/>
          <p:nvPr/>
        </p:nvSpPr>
        <p:spPr>
          <a:xfrm>
            <a:off x="892961" y="2083222"/>
            <a:ext cx="6807774" cy="584775"/>
          </a:xfrm>
          <a:prstGeom prst="rect">
            <a:avLst/>
          </a:prstGeom>
          <a:noFill/>
        </p:spPr>
        <p:txBody>
          <a:bodyPr wrap="squar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sz="3200" dirty="0"/>
              <a:t>是谁把光明播撒在中国人民头上</a:t>
            </a:r>
            <a:endParaRPr lang="zh-CN" altLang="en-US" sz="3200" dirty="0"/>
          </a:p>
        </p:txBody>
      </p:sp>
      <p:sp>
        <p:nvSpPr>
          <p:cNvPr id="13" name="文本框 12"/>
          <p:cNvSpPr txBox="1"/>
          <p:nvPr/>
        </p:nvSpPr>
        <p:spPr>
          <a:xfrm>
            <a:off x="883993" y="3157724"/>
            <a:ext cx="5212007" cy="2938048"/>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      是谁驱除了黑暗的幕纱，是谁把光明播撒，是谁推翻了压在中国人民头上的三座大山，让中国人民站起来了，是谁建立了中华人民共和国，让中国人民自己当家作主，是谁把“紧紧地和中国人民站在一起，全心全意地为中国人民服务”作为全党唯一的宗旨，是谁带领全国各族人民努力建设自己的国家，把提高人民的生活水平作为全党的奋斗目标，众所周知，是伟大的中国共产党！</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42" presetClass="path" presetSubtype="0" decel="100000" fill="hold" grpId="1" nodeType="withEffect">
                                  <p:stCondLst>
                                    <p:cond delay="0"/>
                                  </p:stCondLst>
                                  <p:childTnLst>
                                    <p:animMotion origin="layout" path="M 4.16667E-6 3.7037E-7 L 0.14518 -0.00023 " pathEditMode="relative" rAng="0" ptsTypes="AA">
                                      <p:cBhvr>
                                        <p:cTn id="9" dur="1000" spd="-100000" fill="hold"/>
                                        <p:tgtEl>
                                          <p:spTgt spid="6"/>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1+#ppt_w/2"/>
                                          </p:val>
                                        </p:tav>
                                        <p:tav tm="100000">
                                          <p:val>
                                            <p:strVal val="#ppt_x"/>
                                          </p:val>
                                        </p:tav>
                                      </p:tavLst>
                                    </p:anim>
                                    <p:anim calcmode="lin" valueType="num">
                                      <p:cBhvr additive="base">
                                        <p:cTn id="24" dur="1000" fill="hold"/>
                                        <p:tgtEl>
                                          <p:spTgt spid="11"/>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2" grpId="0"/>
      <p:bldP spid="13" grpId="0"/>
      <p:bldP spid="7"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926634" y="422172"/>
            <a:ext cx="441018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光明的使者 幸福的源泉</a:t>
            </a:r>
            <a:endParaRPr lang="zh-CN" altLang="en-US" b="1" dirty="0">
              <a:solidFill>
                <a:srgbClr val="FF0101"/>
              </a:solidFill>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 y="2398206"/>
            <a:ext cx="7386918" cy="4367880"/>
          </a:xfrm>
          <a:prstGeom prst="rect">
            <a:avLst/>
          </a:prstGeom>
        </p:spPr>
      </p:pic>
      <p:sp>
        <p:nvSpPr>
          <p:cNvPr id="8" name="文本框 7"/>
          <p:cNvSpPr txBox="1"/>
          <p:nvPr/>
        </p:nvSpPr>
        <p:spPr>
          <a:xfrm>
            <a:off x="4809683" y="2278379"/>
            <a:ext cx="6340197"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中华民族到了最危险的时刻</a:t>
            </a:r>
            <a:endParaRPr lang="zh-CN" altLang="en-US" dirty="0"/>
          </a:p>
        </p:txBody>
      </p:sp>
      <p:sp>
        <p:nvSpPr>
          <p:cNvPr id="9" name="文本框 8"/>
          <p:cNvSpPr txBox="1"/>
          <p:nvPr/>
        </p:nvSpPr>
        <p:spPr>
          <a:xfrm>
            <a:off x="5801255" y="3196397"/>
            <a:ext cx="5258288" cy="1857753"/>
          </a:xfrm>
          <a:prstGeom prst="rect">
            <a:avLst/>
          </a:prstGeom>
          <a:noFill/>
        </p:spPr>
        <p:txBody>
          <a:bodyPr wrap="square" rtlCol="0">
            <a:spAutoFit/>
          </a:bodyPr>
          <a:lstStyle/>
          <a:p>
            <a:pPr>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泱泱大国，华夏之邦，曾经有过辉煌的历史和灿烂的文明。可到了近代，由于封建王朝的黑暗统治和帝国主义列强的大肆入侵疯狂掠夺，中华大地满目苍夷民不聊生。中华民族到了最危险的时刻，中国人民处在水深火热之中。</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矩形 10"/>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1.04167E-6 3.33333E-6 L 0.14518 -0.00023 " pathEditMode="relative" rAng="0" ptsTypes="AA">
                                      <p:cBhvr>
                                        <p:cTn id="9" dur="1000" spd="-100000" fill="hold"/>
                                        <p:tgtEl>
                                          <p:spTgt spid="10"/>
                                        </p:tgtEl>
                                        <p:attrNameLst>
                                          <p:attrName>ppt_x</p:attrName>
                                          <p:attrName>ppt_y</p:attrName>
                                        </p:attrNameLst>
                                      </p:cBhvr>
                                      <p:rCtr x="7253" y="-23"/>
                                    </p:animMotion>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8" grpId="0"/>
      <p:bldP spid="9" grpId="0"/>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006845" y="440687"/>
            <a:ext cx="441018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光明的使者 幸福的源泉</a:t>
            </a:r>
            <a:endParaRPr lang="zh-CN" altLang="en-US" b="1" dirty="0">
              <a:solidFill>
                <a:srgbClr val="FF0101"/>
              </a:solidFill>
            </a:endParaRPr>
          </a:p>
        </p:txBody>
      </p: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91834" y="2586942"/>
            <a:ext cx="5979993" cy="4155083"/>
          </a:xfrm>
          <a:prstGeom prst="rect">
            <a:avLst/>
          </a:prstGeom>
        </p:spPr>
      </p:pic>
      <p:sp>
        <p:nvSpPr>
          <p:cNvPr id="11" name="文本框 10"/>
          <p:cNvSpPr txBox="1"/>
          <p:nvPr/>
        </p:nvSpPr>
        <p:spPr>
          <a:xfrm>
            <a:off x="1006845" y="1765173"/>
            <a:ext cx="6881369" cy="1938992"/>
          </a:xfrm>
          <a:prstGeom prst="rect">
            <a:avLst/>
          </a:prstGeom>
          <a:noFill/>
        </p:spPr>
        <p:txBody>
          <a:bodyPr wrap="squar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共产党人擦干了眼泪，</a:t>
            </a:r>
            <a:endParaRPr lang="en-US" altLang="zh-CN" dirty="0"/>
          </a:p>
          <a:p>
            <a:r>
              <a:rPr lang="zh-CN" altLang="en-US" dirty="0"/>
              <a:t>掩埋好牺牲同志们的尸体，</a:t>
            </a:r>
            <a:endParaRPr lang="en-US" altLang="zh-CN" dirty="0"/>
          </a:p>
          <a:p>
            <a:r>
              <a:rPr lang="zh-CN" altLang="en-US" dirty="0"/>
              <a:t>又起来战斗了</a:t>
            </a:r>
            <a:endParaRPr lang="zh-CN" altLang="en-US" dirty="0"/>
          </a:p>
        </p:txBody>
      </p:sp>
      <p:sp>
        <p:nvSpPr>
          <p:cNvPr id="13" name="文本框 12"/>
          <p:cNvSpPr txBox="1"/>
          <p:nvPr/>
        </p:nvSpPr>
        <p:spPr>
          <a:xfrm>
            <a:off x="810349" y="3751227"/>
            <a:ext cx="5285651" cy="2335960"/>
          </a:xfrm>
          <a:prstGeom prst="rect">
            <a:avLst/>
          </a:prstGeom>
          <a:noFill/>
        </p:spPr>
        <p:txBody>
          <a:bodyPr wrap="square" rtlCol="0">
            <a:spAutoFit/>
          </a:bodyPr>
          <a:lstStyle/>
          <a:p>
            <a:pPr algn="just">
              <a:lnSpc>
                <a:spcPct val="130000"/>
              </a:lnSpc>
            </a:pP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1926</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年，国民革命军开始了反帝反封建反军阀割据的北伐战争。正在北伐战争节节胜利的时候，蒋介石在英、美、日等帝国主义的支持下，于</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1927</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年</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4</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月</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12</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日发动了“四</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一二”反革命政变，对共产党和革命人民进行了惨无人道的大屠杀。国民革命失败，中国共产党处在危机之中</a:t>
            </a:r>
            <a:r>
              <a:rPr lang="zh-CN" altLang="en-US" sz="1900" dirty="0">
                <a:solidFill>
                  <a:srgbClr val="874600"/>
                </a:solidFill>
                <a:latin typeface="微软雅黑" panose="020B0503020204020204" pitchFamily="34" charset="-122"/>
                <a:ea typeface="微软雅黑" panose="020B0503020204020204" pitchFamily="34" charset="-122"/>
              </a:rPr>
              <a:t>。</a:t>
            </a:r>
            <a:endParaRPr lang="zh-CN" altLang="en-US" sz="1900" dirty="0">
              <a:solidFill>
                <a:srgbClr val="874600"/>
              </a:solidFill>
              <a:latin typeface="微软雅黑" panose="020B0503020204020204" pitchFamily="34" charset="-122"/>
              <a:ea typeface="微软雅黑" panose="020B0503020204020204" pitchFamily="34" charset="-122"/>
            </a:endParaRPr>
          </a:p>
        </p:txBody>
      </p:sp>
      <p:sp>
        <p:nvSpPr>
          <p:cNvPr id="16" name="矩形 1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42" presetClass="path" presetSubtype="0" decel="100000" fill="hold" grpId="1" nodeType="withEffect">
                                  <p:stCondLst>
                                    <p:cond delay="0"/>
                                  </p:stCondLst>
                                  <p:childTnLst>
                                    <p:animMotion origin="layout" path="M -1.45833E-6 -4.44444E-6 L 0.14518 -0.00023 " pathEditMode="relative" rAng="0" ptsTypes="AA">
                                      <p:cBhvr>
                                        <p:cTn id="9" dur="1000" spd="-100000" fill="hold"/>
                                        <p:tgtEl>
                                          <p:spTgt spid="8"/>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1000" fill="hold"/>
                                        <p:tgtEl>
                                          <p:spTgt spid="11"/>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2" presetClass="entr" presetSubtype="2" fill="hold" nodeType="withEffect">
                                  <p:stCondLst>
                                    <p:cond delay="10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900" fill="hold"/>
                                        <p:tgtEl>
                                          <p:spTgt spid="9"/>
                                        </p:tgtEl>
                                        <p:attrNameLst>
                                          <p:attrName>ppt_x</p:attrName>
                                        </p:attrNameLst>
                                      </p:cBhvr>
                                      <p:tavLst>
                                        <p:tav tm="0">
                                          <p:val>
                                            <p:strVal val="1+#ppt_w/2"/>
                                          </p:val>
                                        </p:tav>
                                        <p:tav tm="100000">
                                          <p:val>
                                            <p:strVal val="#ppt_x"/>
                                          </p:val>
                                        </p:tav>
                                      </p:tavLst>
                                    </p:anim>
                                    <p:anim calcmode="lin" valueType="num">
                                      <p:cBhvr additive="base">
                                        <p:cTn id="24" dur="9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3" grpId="0"/>
      <p:bldP spid="16"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988689" y="458696"/>
            <a:ext cx="441018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光明的使者 幸福的源泉</a:t>
            </a:r>
            <a:endParaRPr lang="zh-CN" altLang="en-US" b="1" dirty="0">
              <a:solidFill>
                <a:srgbClr val="FF0101"/>
              </a:solidFill>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522865"/>
            <a:ext cx="4800600" cy="6335135"/>
          </a:xfrm>
          <a:prstGeom prst="rect">
            <a:avLst/>
          </a:prstGeom>
        </p:spPr>
      </p:pic>
      <p:sp>
        <p:nvSpPr>
          <p:cNvPr id="9" name="文本框 8"/>
          <p:cNvSpPr txBox="1"/>
          <p:nvPr/>
        </p:nvSpPr>
        <p:spPr>
          <a:xfrm>
            <a:off x="5932973" y="2422194"/>
            <a:ext cx="4406976" cy="707886"/>
          </a:xfrm>
          <a:prstGeom prst="rect">
            <a:avLst/>
          </a:prstGeom>
          <a:noFill/>
        </p:spPr>
        <p:txBody>
          <a:bodyPr wrap="none" rtlCol="0">
            <a:spAutoFit/>
          </a:bodyPr>
          <a:lstStyle>
            <a:defPPr>
              <a:defRPr lang="zh-CN"/>
            </a:defPPr>
            <a:lvl1pPr>
              <a:defRPr sz="4000" b="1">
                <a:solidFill>
                  <a:srgbClr val="FF0000"/>
                </a:solidFill>
                <a:latin typeface="微软雅黑" panose="020B0503020204020204" pitchFamily="82" charset="2"/>
                <a:ea typeface="微软雅黑" panose="020B0503020204020204" pitchFamily="82" charset="2"/>
              </a:defRPr>
            </a:lvl1pPr>
          </a:lstStyle>
          <a:p>
            <a:r>
              <a:rPr lang="zh-CN" altLang="en-US" dirty="0"/>
              <a:t>改革开放</a:t>
            </a:r>
            <a:r>
              <a:rPr lang="en-US" altLang="zh-CN" dirty="0"/>
              <a:t>30</a:t>
            </a:r>
            <a:r>
              <a:rPr lang="zh-CN" altLang="en-US" dirty="0"/>
              <a:t>多年来</a:t>
            </a:r>
            <a:endParaRPr lang="zh-CN" altLang="en-US" dirty="0"/>
          </a:p>
        </p:txBody>
      </p:sp>
      <p:sp>
        <p:nvSpPr>
          <p:cNvPr id="11" name="文本框 10"/>
          <p:cNvSpPr txBox="1"/>
          <p:nvPr/>
        </p:nvSpPr>
        <p:spPr>
          <a:xfrm>
            <a:off x="4997851" y="3560297"/>
            <a:ext cx="6268863" cy="1975862"/>
          </a:xfrm>
          <a:prstGeom prst="rect">
            <a:avLst/>
          </a:prstGeom>
          <a:noFill/>
        </p:spPr>
        <p:txBody>
          <a:bodyPr wrap="square" rtlCol="0">
            <a:spAutoFit/>
          </a:bodyPr>
          <a:lstStyle/>
          <a:p>
            <a:pPr>
              <a:lnSpc>
                <a:spcPct val="130000"/>
              </a:lnSpc>
            </a:pPr>
            <a:r>
              <a:rPr lang="zh-CN" altLang="en-US" sz="2000" dirty="0">
                <a:solidFill>
                  <a:srgbClr val="874600"/>
                </a:solidFill>
                <a:latin typeface="微软雅黑" panose="020B0503020204020204" pitchFamily="34" charset="-122"/>
                <a:ea typeface="微软雅黑" panose="020B0503020204020204" pitchFamily="34" charset="-122"/>
              </a:rPr>
              <a:t>      </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事实胜于雄辩，改革开放</a:t>
            </a:r>
            <a:r>
              <a:rPr lang="en-US" altLang="zh-CN" sz="1900" dirty="0">
                <a:solidFill>
                  <a:schemeClr val="tx1">
                    <a:lumMod val="85000"/>
                    <a:lumOff val="15000"/>
                  </a:schemeClr>
                </a:solidFill>
                <a:latin typeface="微软雅黑" panose="020B0503020204020204" pitchFamily="34" charset="-122"/>
                <a:ea typeface="微软雅黑" panose="020B0503020204020204" pitchFamily="34" charset="-122"/>
              </a:rPr>
              <a:t>30</a:t>
            </a:r>
            <a:r>
              <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rPr>
              <a:t>多年来，世人瞩目的巨大变化就发生在这片古老而又崭新的土地上。一跃成为全世界第二大经济体，综合国力和人民的生活都有了明显的提高。中国人民的精神面貌和生活质量都发生了翻天覆地的变化，中华民族早已巍然屹立在世界的东方。</a:t>
            </a:r>
            <a:endParaRPr lang="zh-CN" altLang="en-US" sz="19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矩形 1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8.33333E-7 -7.40741E-7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100" fill="hold"/>
                                        <p:tgtEl>
                                          <p:spTgt spid="8"/>
                                        </p:tgtEl>
                                        <p:attrNameLst>
                                          <p:attrName>ppt_x</p:attrName>
                                        </p:attrNameLst>
                                      </p:cBhvr>
                                      <p:tavLst>
                                        <p:tav tm="0">
                                          <p:val>
                                            <p:strVal val="0-#ppt_w/2"/>
                                          </p:val>
                                        </p:tav>
                                        <p:tav tm="100000">
                                          <p:val>
                                            <p:strVal val="#ppt_x"/>
                                          </p:val>
                                        </p:tav>
                                      </p:tavLst>
                                    </p:anim>
                                    <p:anim calcmode="lin" valueType="num">
                                      <p:cBhvr additive="base">
                                        <p:cTn id="14" dur="1100" fill="hold"/>
                                        <p:tgtEl>
                                          <p:spTgt spid="8"/>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11" grpId="0"/>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96048" y="1435435"/>
            <a:ext cx="7795952" cy="4515940"/>
          </a:xfrm>
          <a:prstGeom prst="rect">
            <a:avLst/>
          </a:prstGeom>
        </p:spPr>
      </p:pic>
      <p:sp>
        <p:nvSpPr>
          <p:cNvPr id="14" name="文本框 13"/>
          <p:cNvSpPr txBox="1"/>
          <p:nvPr/>
        </p:nvSpPr>
        <p:spPr>
          <a:xfrm>
            <a:off x="980037" y="2697953"/>
            <a:ext cx="4801314" cy="707886"/>
          </a:xfrm>
          <a:prstGeom prst="rect">
            <a:avLst/>
          </a:prstGeom>
          <a:noFill/>
        </p:spPr>
        <p:txBody>
          <a:bodyPr wrap="none" rtlCol="0">
            <a:spAutoFit/>
          </a:bodyPr>
          <a:lstStyle/>
          <a:p>
            <a:r>
              <a:rPr lang="zh-CN" altLang="en-US" sz="4000" b="1" dirty="0">
                <a:solidFill>
                  <a:srgbClr val="FF0000"/>
                </a:solidFill>
                <a:latin typeface="微软雅黑" panose="020B0503020204020204" pitchFamily="82" charset="2"/>
                <a:ea typeface="微软雅黑" panose="020B0503020204020204" pitchFamily="82" charset="2"/>
              </a:rPr>
              <a:t>习近平总书记强调：</a:t>
            </a:r>
            <a:endParaRPr lang="zh-CN" altLang="en-US" sz="4000" b="1" dirty="0">
              <a:solidFill>
                <a:srgbClr val="FF0000"/>
              </a:solidFill>
              <a:latin typeface="微软雅黑" panose="020B0503020204020204" pitchFamily="82" charset="2"/>
              <a:ea typeface="微软雅黑" panose="020B0503020204020204" pitchFamily="82" charset="2"/>
            </a:endParaRPr>
          </a:p>
        </p:txBody>
      </p:sp>
      <p:cxnSp>
        <p:nvCxnSpPr>
          <p:cNvPr id="16" name="直接连接符 15"/>
          <p:cNvCxnSpPr/>
          <p:nvPr/>
        </p:nvCxnSpPr>
        <p:spPr>
          <a:xfrm flipV="1">
            <a:off x="1090201" y="3693405"/>
            <a:ext cx="4967467" cy="1454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980037" y="3995517"/>
            <a:ext cx="6971977" cy="1544975"/>
          </a:xfrm>
          <a:prstGeom prst="rect">
            <a:avLst/>
          </a:prstGeom>
        </p:spPr>
        <p:txBody>
          <a:bodyPr wrap="square">
            <a:spAutoFit/>
          </a:bodyPr>
          <a:lstStyle/>
          <a:p>
            <a:pPr indent="504190" algn="just">
              <a:lnSpc>
                <a:spcPct val="135000"/>
              </a:lnSpc>
            </a:pPr>
            <a:r>
              <a:rPr lang="zh-CN" altLang="en-US" kern="100" dirty="0">
                <a:solidFill>
                  <a:srgbClr val="581401"/>
                </a:solidFill>
                <a:latin typeface="冬青黑体简体中文 W3" panose="020B0300000000000000" pitchFamily="34" charset="-122"/>
                <a:ea typeface="冬青黑体简体中文 W3" panose="020B0300000000000000" pitchFamily="34" charset="-122"/>
                <a:cs typeface="Times New Roman" panose="02020603050405020304" pitchFamily="18" charset="0"/>
              </a:rPr>
              <a:t>历史量最好的教科书， 中国革命历史是最好的营养剂。学习党史、国史，是坚持和发展中国特色社会主义、把党和国家各项事业继续推向前进的必修课。在对历史的深入思考中做好现实工作，更好走向未来，不断交出坚持和发展中国特色社会主义的合格答卷。</a:t>
            </a:r>
            <a:endParaRPr lang="zh-CN" altLang="en-US" kern="100" dirty="0">
              <a:solidFill>
                <a:srgbClr val="581401"/>
              </a:solidFill>
              <a:latin typeface="冬青黑体简体中文 W3" panose="020B0300000000000000" pitchFamily="34" charset="-122"/>
              <a:ea typeface="冬青黑体简体中文 W3" panose="020B0300000000000000" pitchFamily="34" charset="-122"/>
              <a:cs typeface="Times New Roman" panose="02020603050405020304" pitchFamily="18" charset="0"/>
            </a:endParaRPr>
          </a:p>
        </p:txBody>
      </p:sp>
      <p:sp>
        <p:nvSpPr>
          <p:cNvPr id="10" name="文本框 9"/>
          <p:cNvSpPr txBox="1"/>
          <p:nvPr/>
        </p:nvSpPr>
        <p:spPr>
          <a:xfrm>
            <a:off x="1090201" y="357710"/>
            <a:ext cx="4822154" cy="584775"/>
          </a:xfrm>
          <a:prstGeom prst="rect">
            <a:avLst/>
          </a:prstGeom>
          <a:noFill/>
        </p:spPr>
        <p:txBody>
          <a:bodyPr wrap="none" rtlCol="0">
            <a:spAutoFit/>
          </a:bodyPr>
          <a:lstStyle>
            <a:defPPr>
              <a:defRPr lang="zh-CN"/>
            </a:defPPr>
            <a:lvl1pPr>
              <a:defRPr sz="3200" b="0">
                <a:solidFill>
                  <a:srgbClr val="C00000"/>
                </a:solidFill>
                <a:latin typeface="TypeLand 康熙字典體試用版" pitchFamily="50" charset="-120"/>
                <a:ea typeface="TypeLand 康熙字典體試用版" pitchFamily="50" charset="-120"/>
              </a:defRPr>
            </a:lvl1pPr>
          </a:lstStyle>
          <a:p>
            <a:r>
              <a:rPr lang="zh-CN" altLang="en-US" b="1" dirty="0">
                <a:solidFill>
                  <a:srgbClr val="FF0101"/>
                </a:solidFill>
                <a:latin typeface="+mn-ea"/>
                <a:ea typeface="+mn-ea"/>
              </a:rPr>
              <a:t>党史发展脉络及学习意义</a:t>
            </a:r>
            <a:endParaRPr lang="zh-CN" altLang="en-US" b="1" dirty="0">
              <a:solidFill>
                <a:srgbClr val="FF010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42" presetClass="path" presetSubtype="0" decel="100000" fill="hold" grpId="1" nodeType="withEffect">
                                  <p:stCondLst>
                                    <p:cond delay="0"/>
                                  </p:stCondLst>
                                  <p:childTnLst>
                                    <p:animMotion origin="layout" path="M -2.29167E-6 7.40741E-7 L 0.14518 -0.00023 " pathEditMode="relative" rAng="0" ptsTypes="AA">
                                      <p:cBhvr>
                                        <p:cTn id="9" dur="1000" spd="-100000" fill="hold"/>
                                        <p:tgtEl>
                                          <p:spTgt spid="10"/>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par>
                                <p:cTn id="18" presetID="10" presetClass="entr" presetSubtype="0"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P spid="13" grpId="0"/>
      <p:bldP spid="10" grpId="0"/>
      <p:bldP spid="10"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68862" y="382400"/>
            <a:ext cx="4410182"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光明的使者 幸福的源泉</a:t>
            </a:r>
            <a:endParaRPr lang="zh-CN" altLang="en-US" b="1" dirty="0">
              <a:solidFill>
                <a:srgbClr val="FF0101"/>
              </a:solidFill>
            </a:endParaRPr>
          </a:p>
        </p:txBody>
      </p:sp>
      <p:sp>
        <p:nvSpPr>
          <p:cNvPr id="12" name="文本框 11"/>
          <p:cNvSpPr txBox="1"/>
          <p:nvPr/>
        </p:nvSpPr>
        <p:spPr>
          <a:xfrm>
            <a:off x="5112265" y="2889947"/>
            <a:ext cx="6511498" cy="3323987"/>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“现在，我们比历史上任何时期都更接近实现中华民族伟大复兴的目标，比历史上任何时期都更有信心，更有能力实现这个目标。”</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l"/>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没有共产党就没有新中国，他指给了人民奋斗的目标，他领导人民走向复兴。没有共产党的领导就不会有未来中国的前途和发展，所以说共产党是胜利的保障，幸福的源泉！</a:t>
            </a:r>
            <a:endParaRPr lang="en-US" altLang="zh-CN"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36148" y="2795459"/>
            <a:ext cx="3195080" cy="3819895"/>
          </a:xfrm>
          <a:prstGeom prst="rect">
            <a:avLst/>
          </a:prstGeom>
        </p:spPr>
      </p:pic>
      <p:sp>
        <p:nvSpPr>
          <p:cNvPr id="14" name="五角星 13"/>
          <p:cNvSpPr/>
          <p:nvPr/>
        </p:nvSpPr>
        <p:spPr>
          <a:xfrm rot="21037015">
            <a:off x="1103034" y="4071712"/>
            <a:ext cx="456671" cy="456671"/>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角星 14"/>
          <p:cNvSpPr/>
          <p:nvPr/>
        </p:nvSpPr>
        <p:spPr>
          <a:xfrm>
            <a:off x="1614502" y="4509759"/>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角星 15"/>
          <p:cNvSpPr/>
          <p:nvPr/>
        </p:nvSpPr>
        <p:spPr>
          <a:xfrm>
            <a:off x="1231631" y="3516378"/>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角星 16"/>
          <p:cNvSpPr/>
          <p:nvPr/>
        </p:nvSpPr>
        <p:spPr>
          <a:xfrm rot="975885">
            <a:off x="2448314" y="1997974"/>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角星 17"/>
          <p:cNvSpPr/>
          <p:nvPr/>
        </p:nvSpPr>
        <p:spPr>
          <a:xfrm>
            <a:off x="1126820" y="2627808"/>
            <a:ext cx="121707" cy="12170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角星 18"/>
          <p:cNvSpPr/>
          <p:nvPr/>
        </p:nvSpPr>
        <p:spPr>
          <a:xfrm>
            <a:off x="1502001" y="2903121"/>
            <a:ext cx="209020" cy="209020"/>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角星 19"/>
          <p:cNvSpPr/>
          <p:nvPr/>
        </p:nvSpPr>
        <p:spPr>
          <a:xfrm>
            <a:off x="4547537" y="3585407"/>
            <a:ext cx="196747" cy="196747"/>
          </a:xfrm>
          <a:prstGeom prst="star5">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角星 20"/>
          <p:cNvSpPr/>
          <p:nvPr/>
        </p:nvSpPr>
        <p:spPr>
          <a:xfrm rot="1093873">
            <a:off x="3912558" y="4407226"/>
            <a:ext cx="613510" cy="613510"/>
          </a:xfrm>
          <a:prstGeom prst="star5">
            <a:avLst/>
          </a:prstGeom>
          <a:solidFill>
            <a:srgbClr val="F02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角星 21"/>
          <p:cNvSpPr/>
          <p:nvPr/>
        </p:nvSpPr>
        <p:spPr>
          <a:xfrm rot="21037015">
            <a:off x="928588" y="4780344"/>
            <a:ext cx="264836" cy="264836"/>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rot="21037015">
            <a:off x="2006005" y="4835104"/>
            <a:ext cx="227810" cy="22781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角星 23"/>
          <p:cNvSpPr/>
          <p:nvPr/>
        </p:nvSpPr>
        <p:spPr>
          <a:xfrm>
            <a:off x="4337613" y="2825410"/>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角星 24"/>
          <p:cNvSpPr/>
          <p:nvPr/>
        </p:nvSpPr>
        <p:spPr>
          <a:xfrm>
            <a:off x="4337613" y="4067898"/>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角星 25"/>
          <p:cNvSpPr/>
          <p:nvPr/>
        </p:nvSpPr>
        <p:spPr>
          <a:xfrm>
            <a:off x="4337613" y="5476342"/>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a:spLocks noChangeAspect="1"/>
          </p:cNvSpPr>
          <p:nvPr/>
        </p:nvSpPr>
        <p:spPr>
          <a:xfrm>
            <a:off x="736703" y="1654536"/>
            <a:ext cx="10729912" cy="84639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735" b="1" dirty="0">
                <a:solidFill>
                  <a:schemeClr val="bg1"/>
                </a:solidFill>
                <a:latin typeface="微软雅黑" panose="020B0503020204020204" pitchFamily="34" charset="-122"/>
                <a:ea typeface="微软雅黑" panose="020B0503020204020204" pitchFamily="34" charset="-122"/>
              </a:rPr>
              <a:t>习总书记指出</a:t>
            </a:r>
            <a:endParaRPr lang="zh-CN" altLang="en-US" sz="3735"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4.16667E-7 3.7037E-7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1000"/>
                                        <p:tgtEl>
                                          <p:spTgt spid="27"/>
                                        </p:tgtEl>
                                      </p:cBhvr>
                                    </p:animEffect>
                                    <p:anim calcmode="lin" valueType="num">
                                      <p:cBhvr>
                                        <p:cTn id="14" dur="1000" fill="hold"/>
                                        <p:tgtEl>
                                          <p:spTgt spid="27"/>
                                        </p:tgtEl>
                                        <p:attrNameLst>
                                          <p:attrName>ppt_x</p:attrName>
                                        </p:attrNameLst>
                                      </p:cBhvr>
                                      <p:tavLst>
                                        <p:tav tm="0">
                                          <p:val>
                                            <p:strVal val="#ppt_x"/>
                                          </p:val>
                                        </p:tav>
                                        <p:tav tm="100000">
                                          <p:val>
                                            <p:strVal val="#ppt_x"/>
                                          </p:val>
                                        </p:tav>
                                      </p:tavLst>
                                    </p:anim>
                                    <p:anim calcmode="lin" valueType="num">
                                      <p:cBhvr>
                                        <p:cTn id="1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fltVal val="0"/>
                                          </p:val>
                                        </p:tav>
                                        <p:tav tm="100000">
                                          <p:val>
                                            <p:strVal val="#ppt_w"/>
                                          </p:val>
                                        </p:tav>
                                      </p:tavLst>
                                    </p:anim>
                                    <p:anim calcmode="lin" valueType="num">
                                      <p:cBhvr>
                                        <p:cTn id="21" dur="500" fill="hold"/>
                                        <p:tgtEl>
                                          <p:spTgt spid="13"/>
                                        </p:tgtEl>
                                        <p:attrNameLst>
                                          <p:attrName>ppt_h</p:attrName>
                                        </p:attrNameLst>
                                      </p:cBhvr>
                                      <p:tavLst>
                                        <p:tav tm="0">
                                          <p:val>
                                            <p:fltVal val="0"/>
                                          </p:val>
                                        </p:tav>
                                        <p:tav tm="100000">
                                          <p:val>
                                            <p:strVal val="#ppt_h"/>
                                          </p:val>
                                        </p:tav>
                                      </p:tavLst>
                                    </p:anim>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 calcmode="lin" valueType="num">
                                      <p:cBhvr>
                                        <p:cTn id="35" dur="500" fill="hold"/>
                                        <p:tgtEl>
                                          <p:spTgt spid="22"/>
                                        </p:tgtEl>
                                        <p:attrNameLst>
                                          <p:attrName>style.rotation</p:attrName>
                                        </p:attrNameLst>
                                      </p:cBhvr>
                                      <p:tavLst>
                                        <p:tav tm="0">
                                          <p:val>
                                            <p:fltVal val="360"/>
                                          </p:val>
                                        </p:tav>
                                        <p:tav tm="100000">
                                          <p:val>
                                            <p:fltVal val="0"/>
                                          </p:val>
                                        </p:tav>
                                      </p:tavLst>
                                    </p:anim>
                                    <p:animEffect transition="in" filter="fade">
                                      <p:cBhvr>
                                        <p:cTn id="36" dur="500"/>
                                        <p:tgtEl>
                                          <p:spTgt spid="2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anim calcmode="lin" valueType="num">
                                      <p:cBhvr>
                                        <p:cTn id="41" dur="500" fill="hold"/>
                                        <p:tgtEl>
                                          <p:spTgt spid="15"/>
                                        </p:tgtEl>
                                        <p:attrNameLst>
                                          <p:attrName>style.rotation</p:attrName>
                                        </p:attrNameLst>
                                      </p:cBhvr>
                                      <p:tavLst>
                                        <p:tav tm="0">
                                          <p:val>
                                            <p:fltVal val="360"/>
                                          </p:val>
                                        </p:tav>
                                        <p:tav tm="100000">
                                          <p:val>
                                            <p:fltVal val="0"/>
                                          </p:val>
                                        </p:tav>
                                      </p:tavLst>
                                    </p:anim>
                                    <p:animEffect transition="in" filter="fade">
                                      <p:cBhvr>
                                        <p:cTn id="42" dur="500"/>
                                        <p:tgtEl>
                                          <p:spTgt spid="15"/>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 calcmode="lin" valueType="num">
                                      <p:cBhvr>
                                        <p:cTn id="47" dur="500" fill="hold"/>
                                        <p:tgtEl>
                                          <p:spTgt spid="16"/>
                                        </p:tgtEl>
                                        <p:attrNameLst>
                                          <p:attrName>style.rotation</p:attrName>
                                        </p:attrNameLst>
                                      </p:cBhvr>
                                      <p:tavLst>
                                        <p:tav tm="0">
                                          <p:val>
                                            <p:fltVal val="360"/>
                                          </p:val>
                                        </p:tav>
                                        <p:tav tm="100000">
                                          <p:val>
                                            <p:fltVal val="0"/>
                                          </p:val>
                                        </p:tav>
                                      </p:tavLst>
                                    </p:anim>
                                    <p:animEffect transition="in" filter="fade">
                                      <p:cBhvr>
                                        <p:cTn id="48" dur="500"/>
                                        <p:tgtEl>
                                          <p:spTgt spid="16"/>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 calcmode="lin" valueType="num">
                                      <p:cBhvr>
                                        <p:cTn id="53" dur="500" fill="hold"/>
                                        <p:tgtEl>
                                          <p:spTgt spid="14"/>
                                        </p:tgtEl>
                                        <p:attrNameLst>
                                          <p:attrName>style.rotation</p:attrName>
                                        </p:attrNameLst>
                                      </p:cBhvr>
                                      <p:tavLst>
                                        <p:tav tm="0">
                                          <p:val>
                                            <p:fltVal val="360"/>
                                          </p:val>
                                        </p:tav>
                                        <p:tav tm="100000">
                                          <p:val>
                                            <p:fltVal val="0"/>
                                          </p:val>
                                        </p:tav>
                                      </p:tavLst>
                                    </p:anim>
                                    <p:animEffect transition="in" filter="fade">
                                      <p:cBhvr>
                                        <p:cTn id="54" dur="500"/>
                                        <p:tgtEl>
                                          <p:spTgt spid="14"/>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 calcmode="lin" valueType="num">
                                      <p:cBhvr>
                                        <p:cTn id="59" dur="500" fill="hold"/>
                                        <p:tgtEl>
                                          <p:spTgt spid="23"/>
                                        </p:tgtEl>
                                        <p:attrNameLst>
                                          <p:attrName>style.rotation</p:attrName>
                                        </p:attrNameLst>
                                      </p:cBhvr>
                                      <p:tavLst>
                                        <p:tav tm="0">
                                          <p:val>
                                            <p:fltVal val="360"/>
                                          </p:val>
                                        </p:tav>
                                        <p:tav tm="100000">
                                          <p:val>
                                            <p:fltVal val="0"/>
                                          </p:val>
                                        </p:tav>
                                      </p:tavLst>
                                    </p:anim>
                                    <p:animEffect transition="in" filter="fade">
                                      <p:cBhvr>
                                        <p:cTn id="60" dur="500"/>
                                        <p:tgtEl>
                                          <p:spTgt spid="23"/>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360"/>
                                          </p:val>
                                        </p:tav>
                                        <p:tav tm="100000">
                                          <p:val>
                                            <p:fltVal val="0"/>
                                          </p:val>
                                        </p:tav>
                                      </p:tavLst>
                                    </p:anim>
                                    <p:animEffect transition="in" filter="fade">
                                      <p:cBhvr>
                                        <p:cTn id="66" dur="500"/>
                                        <p:tgtEl>
                                          <p:spTgt spid="20"/>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p:cTn id="69" dur="500" fill="hold"/>
                                        <p:tgtEl>
                                          <p:spTgt spid="17"/>
                                        </p:tgtEl>
                                        <p:attrNameLst>
                                          <p:attrName>ppt_w</p:attrName>
                                        </p:attrNameLst>
                                      </p:cBhvr>
                                      <p:tavLst>
                                        <p:tav tm="0">
                                          <p:val>
                                            <p:fltVal val="0"/>
                                          </p:val>
                                        </p:tav>
                                        <p:tav tm="100000">
                                          <p:val>
                                            <p:strVal val="#ppt_w"/>
                                          </p:val>
                                        </p:tav>
                                      </p:tavLst>
                                    </p:anim>
                                    <p:anim calcmode="lin" valueType="num">
                                      <p:cBhvr>
                                        <p:cTn id="70" dur="500" fill="hold"/>
                                        <p:tgtEl>
                                          <p:spTgt spid="17"/>
                                        </p:tgtEl>
                                        <p:attrNameLst>
                                          <p:attrName>ppt_h</p:attrName>
                                        </p:attrNameLst>
                                      </p:cBhvr>
                                      <p:tavLst>
                                        <p:tav tm="0">
                                          <p:val>
                                            <p:fltVal val="0"/>
                                          </p:val>
                                        </p:tav>
                                        <p:tav tm="100000">
                                          <p:val>
                                            <p:strVal val="#ppt_h"/>
                                          </p:val>
                                        </p:tav>
                                      </p:tavLst>
                                    </p:anim>
                                    <p:anim calcmode="lin" valueType="num">
                                      <p:cBhvr>
                                        <p:cTn id="71" dur="500" fill="hold"/>
                                        <p:tgtEl>
                                          <p:spTgt spid="17"/>
                                        </p:tgtEl>
                                        <p:attrNameLst>
                                          <p:attrName>style.rotation</p:attrName>
                                        </p:attrNameLst>
                                      </p:cBhvr>
                                      <p:tavLst>
                                        <p:tav tm="0">
                                          <p:val>
                                            <p:fltVal val="360"/>
                                          </p:val>
                                        </p:tav>
                                        <p:tav tm="100000">
                                          <p:val>
                                            <p:fltVal val="0"/>
                                          </p:val>
                                        </p:tav>
                                      </p:tavLst>
                                    </p:anim>
                                    <p:animEffect transition="in" filter="fade">
                                      <p:cBhvr>
                                        <p:cTn id="72" dur="500"/>
                                        <p:tgtEl>
                                          <p:spTgt spid="17"/>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p:cTn id="75" dur="500" fill="hold"/>
                                        <p:tgtEl>
                                          <p:spTgt spid="19"/>
                                        </p:tgtEl>
                                        <p:attrNameLst>
                                          <p:attrName>ppt_w</p:attrName>
                                        </p:attrNameLst>
                                      </p:cBhvr>
                                      <p:tavLst>
                                        <p:tav tm="0">
                                          <p:val>
                                            <p:fltVal val="0"/>
                                          </p:val>
                                        </p:tav>
                                        <p:tav tm="100000">
                                          <p:val>
                                            <p:strVal val="#ppt_w"/>
                                          </p:val>
                                        </p:tav>
                                      </p:tavLst>
                                    </p:anim>
                                    <p:anim calcmode="lin" valueType="num">
                                      <p:cBhvr>
                                        <p:cTn id="76" dur="500" fill="hold"/>
                                        <p:tgtEl>
                                          <p:spTgt spid="19"/>
                                        </p:tgtEl>
                                        <p:attrNameLst>
                                          <p:attrName>ppt_h</p:attrName>
                                        </p:attrNameLst>
                                      </p:cBhvr>
                                      <p:tavLst>
                                        <p:tav tm="0">
                                          <p:val>
                                            <p:fltVal val="0"/>
                                          </p:val>
                                        </p:tav>
                                        <p:tav tm="100000">
                                          <p:val>
                                            <p:strVal val="#ppt_h"/>
                                          </p:val>
                                        </p:tav>
                                      </p:tavLst>
                                    </p:anim>
                                    <p:anim calcmode="lin" valueType="num">
                                      <p:cBhvr>
                                        <p:cTn id="77" dur="500" fill="hold"/>
                                        <p:tgtEl>
                                          <p:spTgt spid="19"/>
                                        </p:tgtEl>
                                        <p:attrNameLst>
                                          <p:attrName>style.rotation</p:attrName>
                                        </p:attrNameLst>
                                      </p:cBhvr>
                                      <p:tavLst>
                                        <p:tav tm="0">
                                          <p:val>
                                            <p:fltVal val="360"/>
                                          </p:val>
                                        </p:tav>
                                        <p:tav tm="100000">
                                          <p:val>
                                            <p:fltVal val="0"/>
                                          </p:val>
                                        </p:tav>
                                      </p:tavLst>
                                    </p:anim>
                                    <p:animEffect transition="in" filter="fade">
                                      <p:cBhvr>
                                        <p:cTn id="78" dur="500"/>
                                        <p:tgtEl>
                                          <p:spTgt spid="19"/>
                                        </p:tgtEl>
                                      </p:cBhvr>
                                    </p:animEffect>
                                  </p:childTnLst>
                                </p:cTn>
                              </p:par>
                              <p:par>
                                <p:cTn id="79" presetID="49" presetClass="entr" presetSubtype="0" decel="100000"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500" fill="hold"/>
                                        <p:tgtEl>
                                          <p:spTgt spid="18"/>
                                        </p:tgtEl>
                                        <p:attrNameLst>
                                          <p:attrName>ppt_w</p:attrName>
                                        </p:attrNameLst>
                                      </p:cBhvr>
                                      <p:tavLst>
                                        <p:tav tm="0">
                                          <p:val>
                                            <p:fltVal val="0"/>
                                          </p:val>
                                        </p:tav>
                                        <p:tav tm="100000">
                                          <p:val>
                                            <p:strVal val="#ppt_w"/>
                                          </p:val>
                                        </p:tav>
                                      </p:tavLst>
                                    </p:anim>
                                    <p:anim calcmode="lin" valueType="num">
                                      <p:cBhvr>
                                        <p:cTn id="82" dur="500" fill="hold"/>
                                        <p:tgtEl>
                                          <p:spTgt spid="18"/>
                                        </p:tgtEl>
                                        <p:attrNameLst>
                                          <p:attrName>ppt_h</p:attrName>
                                        </p:attrNameLst>
                                      </p:cBhvr>
                                      <p:tavLst>
                                        <p:tav tm="0">
                                          <p:val>
                                            <p:fltVal val="0"/>
                                          </p:val>
                                        </p:tav>
                                        <p:tav tm="100000">
                                          <p:val>
                                            <p:strVal val="#ppt_h"/>
                                          </p:val>
                                        </p:tav>
                                      </p:tavLst>
                                    </p:anim>
                                    <p:anim calcmode="lin" valueType="num">
                                      <p:cBhvr>
                                        <p:cTn id="83" dur="500" fill="hold"/>
                                        <p:tgtEl>
                                          <p:spTgt spid="18"/>
                                        </p:tgtEl>
                                        <p:attrNameLst>
                                          <p:attrName>style.rotation</p:attrName>
                                        </p:attrNameLst>
                                      </p:cBhvr>
                                      <p:tavLst>
                                        <p:tav tm="0">
                                          <p:val>
                                            <p:fltVal val="360"/>
                                          </p:val>
                                        </p:tav>
                                        <p:tav tm="100000">
                                          <p:val>
                                            <p:fltVal val="0"/>
                                          </p:val>
                                        </p:tav>
                                      </p:tavLst>
                                    </p:anim>
                                    <p:animEffect transition="in" filter="fade">
                                      <p:cBhvr>
                                        <p:cTn id="84" dur="500"/>
                                        <p:tgtEl>
                                          <p:spTgt spid="18"/>
                                        </p:tgtEl>
                                      </p:cBhvr>
                                    </p:animEffect>
                                  </p:childTnLst>
                                </p:cTn>
                              </p:par>
                            </p:childTnLst>
                          </p:cTn>
                        </p:par>
                      </p:childTnLst>
                    </p:cTn>
                  </p:par>
                  <p:par>
                    <p:cTn id="85" fill="hold">
                      <p:stCondLst>
                        <p:cond delay="indefinite"/>
                      </p:stCondLst>
                      <p:childTnLst>
                        <p:par>
                          <p:cTn id="86" fill="hold">
                            <p:stCondLst>
                              <p:cond delay="0"/>
                            </p:stCondLst>
                            <p:childTnLst>
                              <p:par>
                                <p:cTn id="87" presetID="49" presetClass="entr" presetSubtype="0" decel="100000"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p:cTn id="89" dur="500" fill="hold"/>
                                        <p:tgtEl>
                                          <p:spTgt spid="24"/>
                                        </p:tgtEl>
                                        <p:attrNameLst>
                                          <p:attrName>ppt_w</p:attrName>
                                        </p:attrNameLst>
                                      </p:cBhvr>
                                      <p:tavLst>
                                        <p:tav tm="0">
                                          <p:val>
                                            <p:fltVal val="0"/>
                                          </p:val>
                                        </p:tav>
                                        <p:tav tm="100000">
                                          <p:val>
                                            <p:strVal val="#ppt_w"/>
                                          </p:val>
                                        </p:tav>
                                      </p:tavLst>
                                    </p:anim>
                                    <p:anim calcmode="lin" valueType="num">
                                      <p:cBhvr>
                                        <p:cTn id="90" dur="500" fill="hold"/>
                                        <p:tgtEl>
                                          <p:spTgt spid="24"/>
                                        </p:tgtEl>
                                        <p:attrNameLst>
                                          <p:attrName>ppt_h</p:attrName>
                                        </p:attrNameLst>
                                      </p:cBhvr>
                                      <p:tavLst>
                                        <p:tav tm="0">
                                          <p:val>
                                            <p:fltVal val="0"/>
                                          </p:val>
                                        </p:tav>
                                        <p:tav tm="100000">
                                          <p:val>
                                            <p:strVal val="#ppt_h"/>
                                          </p:val>
                                        </p:tav>
                                      </p:tavLst>
                                    </p:anim>
                                    <p:anim calcmode="lin" valueType="num">
                                      <p:cBhvr>
                                        <p:cTn id="91" dur="500" fill="hold"/>
                                        <p:tgtEl>
                                          <p:spTgt spid="24"/>
                                        </p:tgtEl>
                                        <p:attrNameLst>
                                          <p:attrName>style.rotation</p:attrName>
                                        </p:attrNameLst>
                                      </p:cBhvr>
                                      <p:tavLst>
                                        <p:tav tm="0">
                                          <p:val>
                                            <p:fltVal val="360"/>
                                          </p:val>
                                        </p:tav>
                                        <p:tav tm="100000">
                                          <p:val>
                                            <p:fltVal val="0"/>
                                          </p:val>
                                        </p:tav>
                                      </p:tavLst>
                                    </p:anim>
                                    <p:animEffect transition="in" filter="fade">
                                      <p:cBhvr>
                                        <p:cTn id="92" dur="500"/>
                                        <p:tgtEl>
                                          <p:spTgt spid="24"/>
                                        </p:tgtEl>
                                      </p:cBhvr>
                                    </p:animEffect>
                                  </p:childTnLst>
                                </p:cTn>
                              </p:par>
                            </p:childTnLst>
                          </p:cTn>
                        </p:par>
                      </p:childTnLst>
                    </p:cTn>
                  </p:par>
                  <p:par>
                    <p:cTn id="93" fill="hold">
                      <p:stCondLst>
                        <p:cond delay="indefinite"/>
                      </p:stCondLst>
                      <p:childTnLst>
                        <p:par>
                          <p:cTn id="94" fill="hold">
                            <p:stCondLst>
                              <p:cond delay="0"/>
                            </p:stCondLst>
                            <p:childTnLst>
                              <p:par>
                                <p:cTn id="95" presetID="49" presetClass="entr" presetSubtype="0" decel="100000" fill="hold" grpId="0" nodeType="click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 calcmode="lin" valueType="num">
                                      <p:cBhvr>
                                        <p:cTn id="99" dur="500" fill="hold"/>
                                        <p:tgtEl>
                                          <p:spTgt spid="25"/>
                                        </p:tgtEl>
                                        <p:attrNameLst>
                                          <p:attrName>style.rotation</p:attrName>
                                        </p:attrNameLst>
                                      </p:cBhvr>
                                      <p:tavLst>
                                        <p:tav tm="0">
                                          <p:val>
                                            <p:fltVal val="360"/>
                                          </p:val>
                                        </p:tav>
                                        <p:tav tm="100000">
                                          <p:val>
                                            <p:fltVal val="0"/>
                                          </p:val>
                                        </p:tav>
                                      </p:tavLst>
                                    </p:anim>
                                    <p:animEffect transition="in" filter="fade">
                                      <p:cBhvr>
                                        <p:cTn id="100" dur="500"/>
                                        <p:tgtEl>
                                          <p:spTgt spid="25"/>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grpId="0" nodeType="clickEffect">
                                  <p:stCondLst>
                                    <p:cond delay="0"/>
                                  </p:stCondLst>
                                  <p:childTnLst>
                                    <p:set>
                                      <p:cBhvr>
                                        <p:cTn id="104" dur="1" fill="hold">
                                          <p:stCondLst>
                                            <p:cond delay="0"/>
                                          </p:stCondLst>
                                        </p:cTn>
                                        <p:tgtEl>
                                          <p:spTgt spid="26"/>
                                        </p:tgtEl>
                                        <p:attrNameLst>
                                          <p:attrName>style.visibility</p:attrName>
                                        </p:attrNameLst>
                                      </p:cBhvr>
                                      <p:to>
                                        <p:strVal val="visible"/>
                                      </p:to>
                                    </p:set>
                                    <p:anim calcmode="lin" valueType="num">
                                      <p:cBhvr>
                                        <p:cTn id="105" dur="500" fill="hold"/>
                                        <p:tgtEl>
                                          <p:spTgt spid="26"/>
                                        </p:tgtEl>
                                        <p:attrNameLst>
                                          <p:attrName>ppt_w</p:attrName>
                                        </p:attrNameLst>
                                      </p:cBhvr>
                                      <p:tavLst>
                                        <p:tav tm="0">
                                          <p:val>
                                            <p:fltVal val="0"/>
                                          </p:val>
                                        </p:tav>
                                        <p:tav tm="100000">
                                          <p:val>
                                            <p:strVal val="#ppt_w"/>
                                          </p:val>
                                        </p:tav>
                                      </p:tavLst>
                                    </p:anim>
                                    <p:anim calcmode="lin" valueType="num">
                                      <p:cBhvr>
                                        <p:cTn id="106" dur="500" fill="hold"/>
                                        <p:tgtEl>
                                          <p:spTgt spid="26"/>
                                        </p:tgtEl>
                                        <p:attrNameLst>
                                          <p:attrName>ppt_h</p:attrName>
                                        </p:attrNameLst>
                                      </p:cBhvr>
                                      <p:tavLst>
                                        <p:tav tm="0">
                                          <p:val>
                                            <p:fltVal val="0"/>
                                          </p:val>
                                        </p:tav>
                                        <p:tav tm="100000">
                                          <p:val>
                                            <p:strVal val="#ppt_h"/>
                                          </p:val>
                                        </p:tav>
                                      </p:tavLst>
                                    </p:anim>
                                    <p:anim calcmode="lin" valueType="num">
                                      <p:cBhvr>
                                        <p:cTn id="107" dur="500" fill="hold"/>
                                        <p:tgtEl>
                                          <p:spTgt spid="26"/>
                                        </p:tgtEl>
                                        <p:attrNameLst>
                                          <p:attrName>style.rotation</p:attrName>
                                        </p:attrNameLst>
                                      </p:cBhvr>
                                      <p:tavLst>
                                        <p:tav tm="0">
                                          <p:val>
                                            <p:fltVal val="360"/>
                                          </p:val>
                                        </p:tav>
                                        <p:tav tm="100000">
                                          <p:val>
                                            <p:fltVal val="0"/>
                                          </p:val>
                                        </p:tav>
                                      </p:tavLst>
                                    </p:anim>
                                    <p:animEffect transition="in" filter="fade">
                                      <p:cBhvr>
                                        <p:cTn id="108" dur="500"/>
                                        <p:tgtEl>
                                          <p:spTgt spid="26"/>
                                        </p:tgtEl>
                                      </p:cBhvr>
                                    </p:animEffect>
                                  </p:childTnLst>
                                </p:cTn>
                              </p:par>
                              <p:par>
                                <p:cTn id="109" presetID="22" presetClass="entr" presetSubtype="1"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Effect transition="in" filter="wipe(up)">
                                      <p:cBhvr>
                                        <p:cTn id="111" dur="1250"/>
                                        <p:tgtEl>
                                          <p:spTgt spid="12"/>
                                        </p:tgtEl>
                                      </p:cBhvr>
                                    </p:animEffect>
                                  </p:childTnLst>
                                </p:cTn>
                              </p:par>
                            </p:childTnLst>
                          </p:cTn>
                        </p:par>
                        <p:par>
                          <p:cTn id="112" fill="hold">
                            <p:stCondLst>
                              <p:cond delay="500"/>
                            </p:stCondLst>
                            <p:childTnLst>
                              <p:par>
                                <p:cTn id="113" presetID="10"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1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2" grpId="0"/>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48257" y="-1817212"/>
            <a:ext cx="2031325" cy="646331"/>
          </a:xfrm>
          <a:prstGeom prst="rect">
            <a:avLst/>
          </a:prstGeom>
        </p:spPr>
        <p:txBody>
          <a:bodyPr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第一部分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40559"/>
            <a:ext cx="1842738" cy="498461"/>
          </a:xfrm>
          <a:prstGeom prst="rect">
            <a:avLst/>
          </a:prstGeom>
        </p:spPr>
      </p:pic>
      <p:grpSp>
        <p:nvGrpSpPr>
          <p:cNvPr id="16" name="组合 15"/>
          <p:cNvGrpSpPr/>
          <p:nvPr/>
        </p:nvGrpSpPr>
        <p:grpSpPr>
          <a:xfrm>
            <a:off x="4188756" y="1711863"/>
            <a:ext cx="3826865" cy="781920"/>
            <a:chOff x="4188756" y="1772286"/>
            <a:chExt cx="3826865" cy="781920"/>
          </a:xfrm>
        </p:grpSpPr>
        <p:sp>
          <p:nvSpPr>
            <p:cNvPr id="17" name="矩形: 圆角 12"/>
            <p:cNvSpPr/>
            <p:nvPr/>
          </p:nvSpPr>
          <p:spPr>
            <a:xfrm>
              <a:off x="4188756" y="1772286"/>
              <a:ext cx="3826865" cy="781920"/>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粗黑简体" panose="02000000000000000000" pitchFamily="2" charset="-122"/>
                <a:ea typeface="方正兰亭粗黑简体" panose="02000000000000000000" pitchFamily="2" charset="-122"/>
              </a:endParaRPr>
            </a:p>
          </p:txBody>
        </p:sp>
        <p:sp>
          <p:nvSpPr>
            <p:cNvPr id="18" name="文本框 17"/>
            <p:cNvSpPr txBox="1"/>
            <p:nvPr/>
          </p:nvSpPr>
          <p:spPr>
            <a:xfrm>
              <a:off x="5086524" y="1840081"/>
              <a:ext cx="2031326" cy="646331"/>
            </a:xfrm>
            <a:prstGeom prst="rect">
              <a:avLst/>
            </a:prstGeom>
            <a:noFill/>
          </p:spPr>
          <p:txBody>
            <a:bodyPr wrap="none" rtlCol="0">
              <a:spAutoFit/>
            </a:bodyPr>
            <a:lstStyle/>
            <a:p>
              <a:pPr algn="ctr"/>
              <a:r>
                <a:rPr lang="zh-CN" altLang="en-US" sz="3600" b="1" dirty="0">
                  <a:solidFill>
                    <a:schemeClr val="bg1"/>
                  </a:solidFill>
                  <a:latin typeface="+mn-ea"/>
                </a:rPr>
                <a:t>第四部分</a:t>
              </a:r>
              <a:endParaRPr lang="zh-CN" altLang="en-US" sz="3600" b="1" dirty="0">
                <a:solidFill>
                  <a:schemeClr val="bg1"/>
                </a:solidFill>
                <a:latin typeface="+mn-ea"/>
              </a:endParaRPr>
            </a:p>
          </p:txBody>
        </p:sp>
      </p:grpSp>
      <p:sp>
        <p:nvSpPr>
          <p:cNvPr id="20" name="文本框 19"/>
          <p:cNvSpPr txBox="1"/>
          <p:nvPr/>
        </p:nvSpPr>
        <p:spPr>
          <a:xfrm>
            <a:off x="785892" y="2828835"/>
            <a:ext cx="10620215" cy="923330"/>
          </a:xfrm>
          <a:prstGeom prst="rect">
            <a:avLst/>
          </a:prstGeom>
          <a:noFill/>
        </p:spPr>
        <p:txBody>
          <a:bodyPr wrap="none" rtlCol="0">
            <a:spAutoFit/>
          </a:bodyPr>
          <a:lstStyle/>
          <a:p>
            <a:pPr algn="ctr"/>
            <a:r>
              <a:rPr lang="zh-CN" altLang="en-US" sz="5400" b="1" dirty="0">
                <a:blipFill>
                  <a:blip r:embed="rId4"/>
                  <a:stretch>
                    <a:fillRect/>
                  </a:stretch>
                </a:blipFill>
                <a:latin typeface="百度综艺简体" panose="02010601030101010101" pitchFamily="2" charset="-122"/>
                <a:ea typeface="百度综艺简体" panose="02010601030101010101" pitchFamily="2" charset="-122"/>
              </a:rPr>
              <a:t>锻造维护核心对党忠诚的坚定信念</a:t>
            </a:r>
            <a:endParaRPr lang="zh-CN" altLang="en-US" sz="5400" b="1" dirty="0">
              <a:blipFill>
                <a:blip r:embed="rId4"/>
                <a:stretch>
                  <a:fillRect/>
                </a:stretch>
              </a:blipFill>
              <a:latin typeface="百度综艺简体" panose="02010601030101010101" pitchFamily="2" charset="-122"/>
              <a:ea typeface="百度综艺简体" panose="0201060103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22" name="图片 21"/>
          <p:cNvPicPr>
            <a:picLocks noChangeAspect="1"/>
          </p:cNvPicPr>
          <p:nvPr/>
        </p:nvPicPr>
        <p:blipFill rotWithShape="1">
          <a:blip r:embed="rId7">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75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2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24632" y="443257"/>
            <a:ext cx="634019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锻造维护核心对党忠诚的坚定信念</a:t>
            </a:r>
            <a:endParaRPr lang="zh-CN" altLang="en-US" b="1" dirty="0">
              <a:solidFill>
                <a:srgbClr val="FF0101"/>
              </a:solidFill>
            </a:endParaRPr>
          </a:p>
        </p:txBody>
      </p:sp>
      <p:sp>
        <p:nvSpPr>
          <p:cNvPr id="8" name="矩形 7"/>
          <p:cNvSpPr/>
          <p:nvPr/>
        </p:nvSpPr>
        <p:spPr>
          <a:xfrm>
            <a:off x="1035939" y="3233986"/>
            <a:ext cx="6775073" cy="629403"/>
          </a:xfrm>
          <a:prstGeom prst="rect">
            <a:avLst/>
          </a:prstGeom>
        </p:spPr>
        <p:txBody>
          <a:bodyPr wrap="square" lIns="68580" tIns="34290" rIns="68580" bIns="34290">
            <a:spAutoFit/>
          </a:bodyPr>
          <a:lstStyle/>
          <a:p>
            <a:pPr algn="just">
              <a:lnSpc>
                <a:spcPct val="130000"/>
              </a:lnSpc>
            </a:pPr>
            <a:r>
              <a:rPr lang="zh-CN" altLang="en-US" sz="2800" b="1" dirty="0">
                <a:solidFill>
                  <a:srgbClr val="FF0000"/>
                </a:solidFill>
                <a:latin typeface="微软雅黑" panose="020B0503020204020204" pitchFamily="34" charset="-122"/>
                <a:ea typeface="微软雅黑" panose="020B0503020204020204" pitchFamily="34" charset="-122"/>
              </a:rPr>
              <a:t>坚决听从党中央、中央军委和习主席指挥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3" name="矩形: 圆角 1"/>
          <p:cNvSpPr/>
          <p:nvPr/>
        </p:nvSpPr>
        <p:spPr>
          <a:xfrm>
            <a:off x="8727091" y="3890890"/>
            <a:ext cx="2051222" cy="119476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bg1"/>
              </a:solidFill>
            </a:endParaRPr>
          </a:p>
        </p:txBody>
      </p:sp>
      <p:sp>
        <p:nvSpPr>
          <p:cNvPr id="14" name="文本框 13"/>
          <p:cNvSpPr txBox="1"/>
          <p:nvPr/>
        </p:nvSpPr>
        <p:spPr>
          <a:xfrm>
            <a:off x="8995874" y="3961789"/>
            <a:ext cx="2035658" cy="954107"/>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坚定</a:t>
            </a:r>
            <a:endParaRPr lang="en-US" altLang="zh-CN"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维护</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5" name="文本框 14"/>
          <p:cNvSpPr txBox="1"/>
          <p:nvPr/>
        </p:nvSpPr>
        <p:spPr>
          <a:xfrm>
            <a:off x="9860783" y="3863389"/>
            <a:ext cx="1600173" cy="120032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7200" dirty="0">
                <a:solidFill>
                  <a:schemeClr val="bg1"/>
                </a:solidFill>
              </a:rPr>
              <a:t>1</a:t>
            </a:r>
            <a:endParaRPr lang="zh-CN" altLang="en-US" sz="7200" dirty="0">
              <a:solidFill>
                <a:schemeClr val="bg1"/>
              </a:solidFill>
            </a:endParaRPr>
          </a:p>
        </p:txBody>
      </p:sp>
      <p:sp>
        <p:nvSpPr>
          <p:cNvPr id="16" name="矩形 15"/>
          <p:cNvSpPr/>
          <p:nvPr/>
        </p:nvSpPr>
        <p:spPr>
          <a:xfrm>
            <a:off x="1035939" y="4041096"/>
            <a:ext cx="6668304" cy="1669688"/>
          </a:xfrm>
          <a:prstGeom prst="rect">
            <a:avLst/>
          </a:prstGeom>
        </p:spPr>
        <p:txBody>
          <a:bodyPr wrap="square" lIns="68580" tIns="34290" rIns="68580" bIns="34290">
            <a:spAutoFit/>
          </a:bodyPr>
          <a:lstStyle/>
          <a:p>
            <a:pPr algn="just">
              <a:lnSpc>
                <a:spcPct val="13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要把维护核心融入血脉灵魂，化为忠诚信仰和政治自觉，在任何时候任何情况下都坚决维护党中央和习主席权威，始终同党中央、中央军委和习主席保持高度一致，坚决听从党中央、中央军委和习主席指挥。</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spect="1"/>
          </p:cNvSpPr>
          <p:nvPr/>
        </p:nvSpPr>
        <p:spPr>
          <a:xfrm>
            <a:off x="1035939" y="1508787"/>
            <a:ext cx="10279762" cy="1348463"/>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坚定维护核心，既要靠内生的思想认同、政治认同、</a:t>
            </a:r>
            <a:endParaRPr lang="zh-CN" altLang="en-US"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情感认同，也要靠组织凝聚、纪律约束、制度保障。</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64829" y="5811451"/>
            <a:ext cx="4727171" cy="106493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763" y="5981991"/>
            <a:ext cx="1046130" cy="603324"/>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985" y="5580884"/>
            <a:ext cx="998682" cy="639157"/>
          </a:xfrm>
          <a:prstGeom prst="rect">
            <a:avLst/>
          </a:prstGeom>
        </p:spPr>
      </p:pic>
      <p:sp>
        <p:nvSpPr>
          <p:cNvPr id="21" name="矩形 20"/>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3.54167E-6 4.07407E-6 L 0.14519 -0.00024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4" accel="10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Effect transition="in" filter="fade">
                                      <p:cBhvr>
                                        <p:cTn id="24" dur="750"/>
                                        <p:tgtEl>
                                          <p:spTgt spid="19"/>
                                        </p:tgtEl>
                                      </p:cBhvr>
                                    </p:animEffect>
                                  </p:childTnLst>
                                </p:cTn>
                              </p:par>
                              <p:par>
                                <p:cTn id="25" presetID="42" presetClass="path" presetSubtype="0" accel="50000" decel="50000" fill="hold" nodeType="withEffect">
                                  <p:stCondLst>
                                    <p:cond delay="0"/>
                                  </p:stCondLst>
                                  <p:childTnLst>
                                    <p:animMotion origin="layout" path="M -2.91667E-6 -3.7037E-6 L 0.15521 -0.1074 " pathEditMode="relative" rAng="0" ptsTypes="AA">
                                      <p:cBhvr>
                                        <p:cTn id="26" dur="1000" spd="-100000" fill="hold"/>
                                        <p:tgtEl>
                                          <p:spTgt spid="19"/>
                                        </p:tgtEl>
                                        <p:attrNameLst>
                                          <p:attrName>ppt_x</p:attrName>
                                          <p:attrName>ppt_y</p:attrName>
                                        </p:attrNameLst>
                                      </p:cBhvr>
                                      <p:rCtr x="7760" y="-5370"/>
                                    </p:animMotion>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par>
                                <p:cTn id="32" presetID="42" presetClass="path" presetSubtype="0" accel="50000" decel="50000" fill="hold" nodeType="withEffect">
                                  <p:stCondLst>
                                    <p:cond delay="0"/>
                                  </p:stCondLst>
                                  <p:childTnLst>
                                    <p:animMotion origin="layout" path="M 4.375E-6 3.33333E-6 L 0.12994 3.33333E-6 " pathEditMode="relative" rAng="0" ptsTypes="AA">
                                      <p:cBhvr>
                                        <p:cTn id="33" dur="1000" spd="-100000" fill="hold"/>
                                        <p:tgtEl>
                                          <p:spTgt spid="20"/>
                                        </p:tgtEl>
                                        <p:attrNameLst>
                                          <p:attrName>ppt_x</p:attrName>
                                          <p:attrName>ppt_y</p:attrName>
                                        </p:attrNameLst>
                                      </p:cBhvr>
                                      <p:rCtr x="6497" y="0"/>
                                    </p:animMotion>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par>
                          <p:cTn id="46" fill="hold">
                            <p:stCondLst>
                              <p:cond delay="20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8"/>
                                        </p:tgtEl>
                                        <p:attrNameLst>
                                          <p:attrName>style.visibility</p:attrName>
                                        </p:attrNameLst>
                                      </p:cBhvr>
                                      <p:to>
                                        <p:strVal val="visible"/>
                                      </p:to>
                                    </p:set>
                                    <p:animEffect transition="in" filter="wipe(left)">
                                      <p:cBhvr>
                                        <p:cTn id="49" dur="1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1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13" grpId="0" animBg="1"/>
      <p:bldP spid="14" grpId="0"/>
      <p:bldP spid="15" grpId="0"/>
      <p:bldP spid="16" grpId="0"/>
      <p:bldP spid="17" grpId="0" animBg="1"/>
      <p:bldP spid="2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24632" y="409579"/>
            <a:ext cx="634019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锻造维护核心对党忠诚的坚定信念</a:t>
            </a:r>
            <a:endParaRPr lang="zh-CN" altLang="en-US" b="1" dirty="0">
              <a:solidFill>
                <a:srgbClr val="FF0101"/>
              </a:solidFill>
            </a:endParaRPr>
          </a:p>
        </p:txBody>
      </p:sp>
      <p:sp>
        <p:nvSpPr>
          <p:cNvPr id="8" name="矩形 7"/>
          <p:cNvSpPr/>
          <p:nvPr/>
        </p:nvSpPr>
        <p:spPr>
          <a:xfrm>
            <a:off x="992254" y="2943107"/>
            <a:ext cx="10425017" cy="982705"/>
          </a:xfrm>
          <a:prstGeom prst="rect">
            <a:avLst/>
          </a:prstGeom>
        </p:spPr>
        <p:txBody>
          <a:bodyPr wrap="square" lIns="68580" tIns="34290" rIns="68580" bIns="34290">
            <a:spAutoFit/>
          </a:bodyPr>
          <a:lstStyle/>
          <a:p>
            <a:pPr algn="just">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rPr>
              <a:t>坚定维护核心的政治站位，高举习主席系列重要</a:t>
            </a:r>
            <a:endParaRPr lang="en-US" altLang="zh-CN" sz="2400" b="1" dirty="0">
              <a:solidFill>
                <a:srgbClr val="FF0000"/>
              </a:solidFill>
              <a:latin typeface="微软雅黑" panose="020B0503020204020204" pitchFamily="34" charset="-122"/>
              <a:ea typeface="微软雅黑" panose="020B0503020204020204" pitchFamily="34" charset="-122"/>
            </a:endParaRPr>
          </a:p>
          <a:p>
            <a:pPr algn="just">
              <a:lnSpc>
                <a:spcPct val="130000"/>
              </a:lnSpc>
            </a:pPr>
            <a:r>
              <a:rPr lang="zh-CN" altLang="en-US" sz="2400" b="1" dirty="0">
                <a:solidFill>
                  <a:srgbClr val="FF0000"/>
                </a:solidFill>
                <a:latin typeface="微软雅黑" panose="020B0503020204020204" pitchFamily="34" charset="-122"/>
                <a:ea typeface="微软雅黑" panose="020B0503020204020204" pitchFamily="34" charset="-122"/>
              </a:rPr>
              <a:t>讲话时代精神旗帜</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3" name="矩形: 圆角 1"/>
          <p:cNvSpPr/>
          <p:nvPr/>
        </p:nvSpPr>
        <p:spPr>
          <a:xfrm>
            <a:off x="8727091" y="3890890"/>
            <a:ext cx="2051222" cy="119476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bg1"/>
              </a:solidFill>
            </a:endParaRPr>
          </a:p>
        </p:txBody>
      </p:sp>
      <p:sp>
        <p:nvSpPr>
          <p:cNvPr id="14" name="文本框 13"/>
          <p:cNvSpPr txBox="1"/>
          <p:nvPr/>
        </p:nvSpPr>
        <p:spPr>
          <a:xfrm>
            <a:off x="8995874" y="3961789"/>
            <a:ext cx="2035658" cy="954107"/>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坚定</a:t>
            </a:r>
            <a:endParaRPr lang="zh-CN" altLang="en-US"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信仰</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5" name="文本框 14"/>
          <p:cNvSpPr txBox="1"/>
          <p:nvPr/>
        </p:nvSpPr>
        <p:spPr>
          <a:xfrm>
            <a:off x="9860783" y="3863389"/>
            <a:ext cx="1600173" cy="120032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7200" dirty="0">
                <a:solidFill>
                  <a:schemeClr val="bg1"/>
                </a:solidFill>
              </a:rPr>
              <a:t>2</a:t>
            </a:r>
            <a:endParaRPr lang="zh-CN" altLang="en-US" sz="7200" dirty="0">
              <a:solidFill>
                <a:schemeClr val="bg1"/>
              </a:solidFill>
            </a:endParaRPr>
          </a:p>
        </p:txBody>
      </p:sp>
      <p:sp>
        <p:nvSpPr>
          <p:cNvPr id="16" name="矩形 15"/>
          <p:cNvSpPr/>
          <p:nvPr/>
        </p:nvSpPr>
        <p:spPr>
          <a:xfrm>
            <a:off x="1035939" y="4041096"/>
            <a:ext cx="6668304" cy="2029786"/>
          </a:xfrm>
          <a:prstGeom prst="rect">
            <a:avLst/>
          </a:prstGeom>
        </p:spPr>
        <p:txBody>
          <a:bodyPr wrap="square" lIns="68580" tIns="34290" rIns="68580" bIns="34290">
            <a:spAutoFit/>
          </a:bodyPr>
          <a:lstStyle/>
          <a:p>
            <a:pPr algn="just">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要从坚定维护核心的政治站位，高举习主席系列重要讲话时代精神旗帜，把学习贯彻全面提高到新水平。</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要围绕掌握科学体系和思想精髓打开学习武装新境界，扭住党中央治国理政新理念新思想新战略提领深化，领会把握习主席系列重要讲话的基本精神、基本内容、基本要求；要坚持学而信、学而思、学而行，眼睛向内、净化灵魂，把学习贯彻习主席系列重要讲话与德的塑造、党性锤炼统一起来，强化宗旨意识，坚定理想信念和精神追求，端正思想品行，提升道德境界。</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spect="1"/>
          </p:cNvSpPr>
          <p:nvPr/>
        </p:nvSpPr>
        <p:spPr>
          <a:xfrm>
            <a:off x="1035939" y="1508787"/>
            <a:ext cx="10279762" cy="1348463"/>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坚定的信仰信念源自理论上的高度认同，铸牢维护</a:t>
            </a:r>
            <a:endParaRPr lang="zh-CN" altLang="en-US" sz="2800" b="1" dirty="0">
              <a:solidFill>
                <a:schemeClr val="bg1"/>
              </a:solidFill>
              <a:latin typeface="微软雅黑" panose="020B0503020204020204" pitchFamily="34" charset="-122"/>
              <a:ea typeface="微软雅黑" panose="020B0503020204020204" pitchFamily="34" charset="-122"/>
            </a:endParaRPr>
          </a:p>
          <a:p>
            <a:pPr algn="ctr"/>
            <a:r>
              <a:rPr lang="zh-CN" altLang="en-US" sz="2800" b="1" dirty="0">
                <a:solidFill>
                  <a:schemeClr val="bg1"/>
                </a:solidFill>
                <a:latin typeface="微软雅黑" panose="020B0503020204020204" pitchFamily="34" charset="-122"/>
                <a:ea typeface="微软雅黑" panose="020B0503020204020204" pitchFamily="34" charset="-122"/>
              </a:rPr>
              <a:t>核心的信念首先必须强化科学理论的武装和引领。</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64829" y="5811451"/>
            <a:ext cx="4727171" cy="106493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763" y="5981991"/>
            <a:ext cx="1046130" cy="603324"/>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985" y="5580884"/>
            <a:ext cx="998682" cy="639157"/>
          </a:xfrm>
          <a:prstGeom prst="rect">
            <a:avLst/>
          </a:prstGeom>
        </p:spPr>
      </p:pic>
      <p:sp>
        <p:nvSpPr>
          <p:cNvPr id="12" name="矩形 11"/>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3.54167E-6 -4.81481E-6 L 0.14519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4" accel="10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Effect transition="in" filter="fade">
                                      <p:cBhvr>
                                        <p:cTn id="24" dur="750"/>
                                        <p:tgtEl>
                                          <p:spTgt spid="19"/>
                                        </p:tgtEl>
                                      </p:cBhvr>
                                    </p:animEffect>
                                  </p:childTnLst>
                                </p:cTn>
                              </p:par>
                              <p:par>
                                <p:cTn id="25" presetID="42" presetClass="path" presetSubtype="0" accel="50000" decel="50000" fill="hold" nodeType="withEffect">
                                  <p:stCondLst>
                                    <p:cond delay="0"/>
                                  </p:stCondLst>
                                  <p:childTnLst>
                                    <p:animMotion origin="layout" path="M -2.91667E-6 -3.7037E-6 L 0.15521 -0.1074 " pathEditMode="relative" rAng="0" ptsTypes="AA">
                                      <p:cBhvr>
                                        <p:cTn id="26" dur="1000" spd="-100000" fill="hold"/>
                                        <p:tgtEl>
                                          <p:spTgt spid="19"/>
                                        </p:tgtEl>
                                        <p:attrNameLst>
                                          <p:attrName>ppt_x</p:attrName>
                                          <p:attrName>ppt_y</p:attrName>
                                        </p:attrNameLst>
                                      </p:cBhvr>
                                      <p:rCtr x="7760" y="-5370"/>
                                    </p:animMotion>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par>
                                <p:cTn id="32" presetID="42" presetClass="path" presetSubtype="0" accel="50000" decel="50000" fill="hold" nodeType="withEffect">
                                  <p:stCondLst>
                                    <p:cond delay="0"/>
                                  </p:stCondLst>
                                  <p:childTnLst>
                                    <p:animMotion origin="layout" path="M 4.375E-6 3.33333E-6 L 0.12994 3.33333E-6 " pathEditMode="relative" rAng="0" ptsTypes="AA">
                                      <p:cBhvr>
                                        <p:cTn id="33" dur="1000" spd="-100000" fill="hold"/>
                                        <p:tgtEl>
                                          <p:spTgt spid="20"/>
                                        </p:tgtEl>
                                        <p:attrNameLst>
                                          <p:attrName>ppt_x</p:attrName>
                                          <p:attrName>ppt_y</p:attrName>
                                        </p:attrNameLst>
                                      </p:cBhvr>
                                      <p:rCtr x="6497" y="0"/>
                                    </p:animMotion>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par>
                          <p:cTn id="46" fill="hold">
                            <p:stCondLst>
                              <p:cond delay="2000"/>
                            </p:stCondLst>
                            <p:childTnLst>
                              <p:par>
                                <p:cTn id="47" presetID="22" presetClass="entr" presetSubtype="8" fill="hold" grpId="0" nodeType="afterEffect">
                                  <p:stCondLst>
                                    <p:cond delay="0"/>
                                  </p:stCondLst>
                                  <p:iterate type="lt">
                                    <p:tmPct val="30000"/>
                                  </p:iterate>
                                  <p:childTnLst>
                                    <p:set>
                                      <p:cBhvr>
                                        <p:cTn id="48" dur="1" fill="hold">
                                          <p:stCondLst>
                                            <p:cond delay="0"/>
                                          </p:stCondLst>
                                        </p:cTn>
                                        <p:tgtEl>
                                          <p:spTgt spid="8"/>
                                        </p:tgtEl>
                                        <p:attrNameLst>
                                          <p:attrName>style.visibility</p:attrName>
                                        </p:attrNameLst>
                                      </p:cBhvr>
                                      <p:to>
                                        <p:strVal val="visible"/>
                                      </p:to>
                                    </p:set>
                                    <p:animEffect transition="in" filter="wipe(left)">
                                      <p:cBhvr>
                                        <p:cTn id="49" dur="100"/>
                                        <p:tgtEl>
                                          <p:spTgt spid="8"/>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13" grpId="0" animBg="1"/>
      <p:bldP spid="14" grpId="0"/>
      <p:bldP spid="15" grpId="0"/>
      <p:bldP spid="16" grpId="0"/>
      <p:bldP spid="17" grpId="0" animBg="1"/>
      <p:bldP spid="1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92548" y="458984"/>
            <a:ext cx="634019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锻造维护核心对党忠诚的坚定信念</a:t>
            </a:r>
            <a:endParaRPr lang="zh-CN" altLang="en-US" b="1" dirty="0">
              <a:solidFill>
                <a:srgbClr val="FF0101"/>
              </a:solidFill>
            </a:endParaRPr>
          </a:p>
        </p:txBody>
      </p:sp>
      <p:sp>
        <p:nvSpPr>
          <p:cNvPr id="13" name="矩形: 圆角 1"/>
          <p:cNvSpPr/>
          <p:nvPr/>
        </p:nvSpPr>
        <p:spPr>
          <a:xfrm>
            <a:off x="8727091" y="3890890"/>
            <a:ext cx="2051222" cy="119476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bg1"/>
              </a:solidFill>
            </a:endParaRPr>
          </a:p>
        </p:txBody>
      </p:sp>
      <p:sp>
        <p:nvSpPr>
          <p:cNvPr id="14" name="文本框 13"/>
          <p:cNvSpPr txBox="1"/>
          <p:nvPr/>
        </p:nvSpPr>
        <p:spPr>
          <a:xfrm>
            <a:off x="8995874" y="3961789"/>
            <a:ext cx="2035658" cy="954107"/>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坚定</a:t>
            </a:r>
            <a:endParaRPr lang="zh-CN" altLang="en-US"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认真</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5" name="文本框 14"/>
          <p:cNvSpPr txBox="1"/>
          <p:nvPr/>
        </p:nvSpPr>
        <p:spPr>
          <a:xfrm>
            <a:off x="9860783" y="3863389"/>
            <a:ext cx="1600173" cy="120032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7200" dirty="0">
                <a:solidFill>
                  <a:schemeClr val="bg1"/>
                </a:solidFill>
              </a:rPr>
              <a:t>3</a:t>
            </a:r>
            <a:endParaRPr lang="zh-CN" altLang="en-US" sz="7200" dirty="0">
              <a:solidFill>
                <a:schemeClr val="bg1"/>
              </a:solidFill>
            </a:endParaRPr>
          </a:p>
        </p:txBody>
      </p:sp>
      <p:sp>
        <p:nvSpPr>
          <p:cNvPr id="16" name="矩形 15"/>
          <p:cNvSpPr/>
          <p:nvPr/>
        </p:nvSpPr>
        <p:spPr>
          <a:xfrm>
            <a:off x="1035939" y="3775692"/>
            <a:ext cx="6668304" cy="2194768"/>
          </a:xfrm>
          <a:prstGeom prst="rect">
            <a:avLst/>
          </a:prstGeom>
        </p:spPr>
        <p:txBody>
          <a:bodyPr wrap="square" lIns="68580" tIns="34290" rIns="68580" bIns="3429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领导干部要把自己摆进去、刀刃向己，对照军委明确需要查纠的重点问题、需要明辨的重大是非，深刻反思、深入整改，以实际行动接受考验、带动部属，推动部队政治生态实现根本好转。同时要重视做好意识形态工作，密切关注意识形态领域动态动向，旗帜鲜明批驳各种诋毁领袖英模、攻击我政治制度和军事制度等错误政治观点，增强官兵免疫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spect="1"/>
          </p:cNvSpPr>
          <p:nvPr/>
        </p:nvSpPr>
        <p:spPr>
          <a:xfrm>
            <a:off x="1035939" y="1508787"/>
            <a:ext cx="10279762" cy="2017876"/>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要认真贯彻落实军委关于全面彻底肃清郭伯雄、徐才厚流毒影响、深</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入推进军队党风廉政建设和反腐败斗争的部署要求，扎实开展团以上</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党委机关专题教育和基层学习教育，全面做好思想清理和组织清理工</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作，切实纯洁思想、纯洁队伍。</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64829" y="5811451"/>
            <a:ext cx="4727171" cy="106493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763" y="5981991"/>
            <a:ext cx="1046130" cy="603324"/>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985" y="5580884"/>
            <a:ext cx="998682" cy="639157"/>
          </a:xfrm>
          <a:prstGeom prst="rect">
            <a:avLst/>
          </a:prstGeom>
        </p:spPr>
      </p:pic>
      <p:sp>
        <p:nvSpPr>
          <p:cNvPr id="12" name="矩形 11"/>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6.25E-7 -7.40741E-7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4" accel="10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Effect transition="in" filter="fade">
                                      <p:cBhvr>
                                        <p:cTn id="24" dur="750"/>
                                        <p:tgtEl>
                                          <p:spTgt spid="19"/>
                                        </p:tgtEl>
                                      </p:cBhvr>
                                    </p:animEffect>
                                  </p:childTnLst>
                                </p:cTn>
                              </p:par>
                              <p:par>
                                <p:cTn id="25" presetID="42" presetClass="path" presetSubtype="0" accel="50000" decel="50000" fill="hold" nodeType="withEffect">
                                  <p:stCondLst>
                                    <p:cond delay="0"/>
                                  </p:stCondLst>
                                  <p:childTnLst>
                                    <p:animMotion origin="layout" path="M -2.91667E-6 -3.7037E-6 L 0.15521 -0.1074 " pathEditMode="relative" rAng="0" ptsTypes="AA">
                                      <p:cBhvr>
                                        <p:cTn id="26" dur="1000" spd="-100000" fill="hold"/>
                                        <p:tgtEl>
                                          <p:spTgt spid="19"/>
                                        </p:tgtEl>
                                        <p:attrNameLst>
                                          <p:attrName>ppt_x</p:attrName>
                                          <p:attrName>ppt_y</p:attrName>
                                        </p:attrNameLst>
                                      </p:cBhvr>
                                      <p:rCtr x="7760" y="-5370"/>
                                    </p:animMotion>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par>
                                <p:cTn id="32" presetID="42" presetClass="path" presetSubtype="0" accel="50000" decel="50000" fill="hold" nodeType="withEffect">
                                  <p:stCondLst>
                                    <p:cond delay="0"/>
                                  </p:stCondLst>
                                  <p:childTnLst>
                                    <p:animMotion origin="layout" path="M 4.375E-6 3.33333E-6 L 0.12994 3.33333E-6 " pathEditMode="relative" rAng="0" ptsTypes="AA">
                                      <p:cBhvr>
                                        <p:cTn id="33" dur="1000" spd="-100000" fill="hold"/>
                                        <p:tgtEl>
                                          <p:spTgt spid="20"/>
                                        </p:tgtEl>
                                        <p:attrNameLst>
                                          <p:attrName>ppt_x</p:attrName>
                                          <p:attrName>ppt_y</p:attrName>
                                        </p:attrNameLst>
                                      </p:cBhvr>
                                      <p:rCtr x="6497" y="0"/>
                                    </p:animMotion>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 grpId="0" animBg="1"/>
      <p:bldP spid="14" grpId="0"/>
      <p:bldP spid="15" grpId="0"/>
      <p:bldP spid="16" grpId="0"/>
      <p:bldP spid="17" grpId="0" animBg="1"/>
      <p:bldP spid="12"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35939" y="441165"/>
            <a:ext cx="634019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锻造维护核心对党忠诚的坚定信念</a:t>
            </a:r>
            <a:endParaRPr lang="zh-CN" altLang="en-US" b="1" dirty="0">
              <a:solidFill>
                <a:srgbClr val="FF0101"/>
              </a:solidFill>
            </a:endParaRPr>
          </a:p>
        </p:txBody>
      </p:sp>
      <p:sp>
        <p:nvSpPr>
          <p:cNvPr id="13" name="矩形: 圆角 1"/>
          <p:cNvSpPr/>
          <p:nvPr/>
        </p:nvSpPr>
        <p:spPr>
          <a:xfrm>
            <a:off x="8727091" y="3890890"/>
            <a:ext cx="2051222" cy="119476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bg1"/>
              </a:solidFill>
            </a:endParaRPr>
          </a:p>
        </p:txBody>
      </p:sp>
      <p:sp>
        <p:nvSpPr>
          <p:cNvPr id="14" name="文本框 13"/>
          <p:cNvSpPr txBox="1"/>
          <p:nvPr/>
        </p:nvSpPr>
        <p:spPr>
          <a:xfrm>
            <a:off x="8995874" y="3961789"/>
            <a:ext cx="2035658" cy="954107"/>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纪律</a:t>
            </a:r>
            <a:endParaRPr lang="zh-CN" altLang="en-US"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严明</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5" name="文本框 14"/>
          <p:cNvSpPr txBox="1"/>
          <p:nvPr/>
        </p:nvSpPr>
        <p:spPr>
          <a:xfrm>
            <a:off x="9860783" y="3863389"/>
            <a:ext cx="1600173" cy="120032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7200" dirty="0">
                <a:solidFill>
                  <a:schemeClr val="bg1"/>
                </a:solidFill>
              </a:rPr>
              <a:t>4</a:t>
            </a:r>
            <a:endParaRPr lang="zh-CN" altLang="en-US" sz="7200" dirty="0">
              <a:solidFill>
                <a:schemeClr val="bg1"/>
              </a:solidFill>
            </a:endParaRPr>
          </a:p>
        </p:txBody>
      </p:sp>
      <p:sp>
        <p:nvSpPr>
          <p:cNvPr id="16" name="矩形 15"/>
          <p:cNvSpPr/>
          <p:nvPr/>
        </p:nvSpPr>
        <p:spPr>
          <a:xfrm>
            <a:off x="943924" y="3403204"/>
            <a:ext cx="7100524" cy="2589940"/>
          </a:xfrm>
          <a:prstGeom prst="rect">
            <a:avLst/>
          </a:prstGeom>
        </p:spPr>
        <p:txBody>
          <a:bodyPr wrap="square" lIns="68580" tIns="34290" rIns="68580" bIns="34290">
            <a:spAutoFit/>
          </a:bodyPr>
          <a:lstStyle/>
          <a:p>
            <a:pPr algn="just">
              <a:lnSpc>
                <a:spcPct val="13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强化“四个意识”，任何时候任何情况下都保持一致、维护权威、听从指挥。对党的政治纪律和政治规矩要心存敬畏，严格遵守党章这个总规矩，严格落实各项党规党纪，坚持“四个服从”组织原则，坚持把纪律规矩挺在前面，用铁的纪律从严惩治破坏政治纪律和政治规矩的行为，坚决防止“七个有之”，切实做到“五个必须”。各级党组织在执行和维护纪律规矩上担负主体责任，要按照全面从严治党要求加强军队党的建设，严格落实</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关于新形势下党内政治生活的若干准则</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中国共产党党内监督条例</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，认真执行民主集中制，多用、常用、用够用好批评和自我批评的武器，增强党内政治生活的政治性、时代性、原则性、战斗性，推动党内监督常态化制度化规范化，不断提高党组织的创造力凝聚力战斗力。</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spect="1"/>
          </p:cNvSpPr>
          <p:nvPr/>
        </p:nvSpPr>
        <p:spPr>
          <a:xfrm>
            <a:off x="1035939" y="1508787"/>
            <a:ext cx="10279762" cy="160686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bg1"/>
                </a:solidFill>
                <a:latin typeface="微软雅黑" panose="020B0503020204020204" pitchFamily="34" charset="-122"/>
                <a:ea typeface="微软雅黑" panose="020B0503020204020204" pitchFamily="34" charset="-122"/>
              </a:rPr>
              <a:t>纪律严明是维护党的团结和集中统一的重要保证。政</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治纪律和政治规矩是党最根本、最重要的纪律，严守</a:t>
            </a:r>
            <a:endParaRPr lang="zh-CN" altLang="en-US" sz="2400" b="1" dirty="0">
              <a:solidFill>
                <a:schemeClr val="bg1"/>
              </a:solidFill>
              <a:latin typeface="微软雅黑" panose="020B0503020204020204" pitchFamily="34" charset="-122"/>
              <a:ea typeface="微软雅黑" panose="020B0503020204020204"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rPr>
              <a:t>政治纪律和政治规矩是坚定维护核心信念的内在要求</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64829" y="5811451"/>
            <a:ext cx="4727171" cy="106493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763" y="5981991"/>
            <a:ext cx="1046130" cy="603324"/>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985" y="5580884"/>
            <a:ext cx="998682" cy="639157"/>
          </a:xfrm>
          <a:prstGeom prst="rect">
            <a:avLst/>
          </a:prstGeom>
        </p:spPr>
      </p:pic>
      <p:sp>
        <p:nvSpPr>
          <p:cNvPr id="11" name="矩形 10"/>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1.875E-6 -4.44444E-6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4" accel="10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Effect transition="in" filter="fade">
                                      <p:cBhvr>
                                        <p:cTn id="24" dur="750"/>
                                        <p:tgtEl>
                                          <p:spTgt spid="19"/>
                                        </p:tgtEl>
                                      </p:cBhvr>
                                    </p:animEffect>
                                  </p:childTnLst>
                                </p:cTn>
                              </p:par>
                              <p:par>
                                <p:cTn id="25" presetID="42" presetClass="path" presetSubtype="0" accel="50000" decel="50000" fill="hold" nodeType="withEffect">
                                  <p:stCondLst>
                                    <p:cond delay="0"/>
                                  </p:stCondLst>
                                  <p:childTnLst>
                                    <p:animMotion origin="layout" path="M -2.91667E-6 -3.7037E-6 L 0.15521 -0.1074 " pathEditMode="relative" rAng="0" ptsTypes="AA">
                                      <p:cBhvr>
                                        <p:cTn id="26" dur="1000" spd="-100000" fill="hold"/>
                                        <p:tgtEl>
                                          <p:spTgt spid="19"/>
                                        </p:tgtEl>
                                        <p:attrNameLst>
                                          <p:attrName>ppt_x</p:attrName>
                                          <p:attrName>ppt_y</p:attrName>
                                        </p:attrNameLst>
                                      </p:cBhvr>
                                      <p:rCtr x="7760" y="-5370"/>
                                    </p:animMotion>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par>
                                <p:cTn id="32" presetID="42" presetClass="path" presetSubtype="0" accel="50000" decel="50000" fill="hold" nodeType="withEffect">
                                  <p:stCondLst>
                                    <p:cond delay="0"/>
                                  </p:stCondLst>
                                  <p:childTnLst>
                                    <p:animMotion origin="layout" path="M 4.375E-6 3.33333E-6 L 0.12994 3.33333E-6 " pathEditMode="relative" rAng="0" ptsTypes="AA">
                                      <p:cBhvr>
                                        <p:cTn id="33" dur="1000" spd="-100000" fill="hold"/>
                                        <p:tgtEl>
                                          <p:spTgt spid="20"/>
                                        </p:tgtEl>
                                        <p:attrNameLst>
                                          <p:attrName>ppt_x</p:attrName>
                                          <p:attrName>ppt_y</p:attrName>
                                        </p:attrNameLst>
                                      </p:cBhvr>
                                      <p:rCtr x="6497" y="0"/>
                                    </p:animMotion>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 grpId="0" animBg="1"/>
      <p:bldP spid="14" grpId="0"/>
      <p:bldP spid="15" grpId="0"/>
      <p:bldP spid="16" grpId="0"/>
      <p:bldP spid="17" grpId="0" animBg="1"/>
      <p:bldP spid="1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35939" y="392259"/>
            <a:ext cx="634019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t>锻造维护核心对党忠诚的坚定信念</a:t>
            </a:r>
            <a:endParaRPr lang="zh-CN" altLang="en-US" b="1" dirty="0"/>
          </a:p>
        </p:txBody>
      </p:sp>
      <p:sp>
        <p:nvSpPr>
          <p:cNvPr id="13" name="矩形: 圆角 1"/>
          <p:cNvSpPr/>
          <p:nvPr/>
        </p:nvSpPr>
        <p:spPr>
          <a:xfrm>
            <a:off x="8727091" y="3890890"/>
            <a:ext cx="2051222" cy="1194760"/>
          </a:xfrm>
          <a:prstGeom prst="roundRect">
            <a:avLst>
              <a:gd name="adj" fmla="val 50000"/>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bg1"/>
              </a:solidFill>
            </a:endParaRPr>
          </a:p>
        </p:txBody>
      </p:sp>
      <p:sp>
        <p:nvSpPr>
          <p:cNvPr id="14" name="文本框 13"/>
          <p:cNvSpPr txBox="1"/>
          <p:nvPr/>
        </p:nvSpPr>
        <p:spPr>
          <a:xfrm>
            <a:off x="8995874" y="3961789"/>
            <a:ext cx="2035658" cy="954107"/>
          </a:xfrm>
          <a:prstGeom prst="rect">
            <a:avLst/>
          </a:prstGeom>
          <a:noFill/>
        </p:spPr>
        <p:txBody>
          <a:bodyPr wrap="square" rtlCol="0">
            <a:spAutoFit/>
          </a:bodyPr>
          <a:lstStyle/>
          <a:p>
            <a:r>
              <a:rPr lang="zh-CN" altLang="en-US" sz="2800" b="1" dirty="0">
                <a:solidFill>
                  <a:schemeClr val="bg1"/>
                </a:solidFill>
                <a:latin typeface="微软雅黑" panose="020B0503020204020204" pitchFamily="82" charset="2"/>
                <a:ea typeface="微软雅黑" panose="020B0503020204020204" pitchFamily="82" charset="2"/>
              </a:rPr>
              <a:t>维护</a:t>
            </a:r>
            <a:endParaRPr lang="zh-CN" altLang="en-US" sz="28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核心</a:t>
            </a:r>
            <a:endParaRPr lang="zh-CN" altLang="en-US" sz="2800" b="1" dirty="0">
              <a:solidFill>
                <a:schemeClr val="bg1"/>
              </a:solidFill>
              <a:latin typeface="微软雅黑" panose="020B0503020204020204" pitchFamily="82" charset="2"/>
              <a:ea typeface="微软雅黑" panose="020B0503020204020204" pitchFamily="82" charset="2"/>
            </a:endParaRPr>
          </a:p>
        </p:txBody>
      </p:sp>
      <p:sp>
        <p:nvSpPr>
          <p:cNvPr id="15" name="文本框 14"/>
          <p:cNvSpPr txBox="1"/>
          <p:nvPr/>
        </p:nvSpPr>
        <p:spPr>
          <a:xfrm>
            <a:off x="9860783" y="3863389"/>
            <a:ext cx="1600173" cy="120032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7200" dirty="0">
                <a:solidFill>
                  <a:schemeClr val="bg1"/>
                </a:solidFill>
              </a:rPr>
              <a:t>5</a:t>
            </a:r>
            <a:endParaRPr lang="zh-CN" altLang="en-US" sz="7200" dirty="0">
              <a:solidFill>
                <a:schemeClr val="bg1"/>
              </a:solidFill>
            </a:endParaRPr>
          </a:p>
        </p:txBody>
      </p:sp>
      <p:sp>
        <p:nvSpPr>
          <p:cNvPr id="16" name="矩形 15"/>
          <p:cNvSpPr/>
          <p:nvPr/>
        </p:nvSpPr>
        <p:spPr>
          <a:xfrm>
            <a:off x="943924" y="3030787"/>
            <a:ext cx="7100524" cy="2914965"/>
          </a:xfrm>
          <a:prstGeom prst="rect">
            <a:avLst/>
          </a:prstGeom>
        </p:spPr>
        <p:txBody>
          <a:bodyPr wrap="square" lIns="68580" tIns="34290" rIns="68580" bIns="34290">
            <a:spAutoFit/>
          </a:bodyPr>
          <a:lstStyle/>
          <a:p>
            <a:pPr algn="just">
              <a:lnSpc>
                <a:spcPct val="13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要把拥护改革、支持改革、落实改革作为维护核心的实际行动，以坚强的党性、高度的觉悟、振奋的精神把各项改革任务完成好。抓好统一思想工作，加强思想教育和引导，跟进做好解疑释惑工作，引导官兵站在维护核心、听党指挥的高度，深刻领会改革的重大意义和丰富内涵，进一步坚定改革自信、强军自信，以高度的政治责任和强烈的使命担当积极投身改革。要抓好组织领导工作，明确工作重点、盯住关键环节，周密做好转隶交接工作，把从严执纪、督查问责贯穿始终，确保改革蹄疾步稳、压茬推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矩形 16"/>
          <p:cNvSpPr>
            <a:spLocks noChangeAspect="1"/>
          </p:cNvSpPr>
          <p:nvPr/>
        </p:nvSpPr>
        <p:spPr>
          <a:xfrm>
            <a:off x="1035939" y="1508788"/>
            <a:ext cx="10279762" cy="1238072"/>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维护核心、对党忠诚，在重大任务考验面前最能检验。</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64829" y="5811451"/>
            <a:ext cx="4727171" cy="1064935"/>
          </a:xfrm>
          <a:prstGeom prst="rect">
            <a:avLst/>
          </a:prstGeom>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04763" y="5981991"/>
            <a:ext cx="1046130" cy="603324"/>
          </a:xfrm>
          <a:prstGeom prst="rect">
            <a:avLst/>
          </a:prstGeom>
        </p:spPr>
      </p:pic>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1985" y="5580884"/>
            <a:ext cx="998682" cy="639157"/>
          </a:xfrm>
          <a:prstGeom prst="rect">
            <a:avLst/>
          </a:prstGeom>
        </p:spPr>
      </p:pic>
      <p:sp>
        <p:nvSpPr>
          <p:cNvPr id="11" name="矩形 10"/>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1.875E-6 1.48148E-6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000"/>
                                        <p:tgtEl>
                                          <p:spTgt spid="17"/>
                                        </p:tgtEl>
                                      </p:cBhvr>
                                    </p:animEffect>
                                    <p:anim calcmode="lin" valueType="num">
                                      <p:cBhvr>
                                        <p:cTn id="14" dur="1000" fill="hold"/>
                                        <p:tgtEl>
                                          <p:spTgt spid="17"/>
                                        </p:tgtEl>
                                        <p:attrNameLst>
                                          <p:attrName>ppt_x</p:attrName>
                                        </p:attrNameLst>
                                      </p:cBhvr>
                                      <p:tavLst>
                                        <p:tav tm="0">
                                          <p:val>
                                            <p:strVal val="#ppt_x"/>
                                          </p:val>
                                        </p:tav>
                                        <p:tav tm="100000">
                                          <p:val>
                                            <p:strVal val="#ppt_x"/>
                                          </p:val>
                                        </p:tav>
                                      </p:tavLst>
                                    </p:anim>
                                    <p:anim calcmode="lin" valueType="num">
                                      <p:cBhvr>
                                        <p:cTn id="15" dur="100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4" accel="10000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1000" fill="hold"/>
                                        <p:tgtEl>
                                          <p:spTgt spid="18"/>
                                        </p:tgtEl>
                                        <p:attrNameLst>
                                          <p:attrName>ppt_x</p:attrName>
                                        </p:attrNameLst>
                                      </p:cBhvr>
                                      <p:tavLst>
                                        <p:tav tm="0">
                                          <p:val>
                                            <p:strVal val="#ppt_x"/>
                                          </p:val>
                                        </p:tav>
                                        <p:tav tm="100000">
                                          <p:val>
                                            <p:strVal val="#ppt_x"/>
                                          </p:val>
                                        </p:tav>
                                      </p:tavLst>
                                    </p:anim>
                                    <p:anim calcmode="lin" valueType="num">
                                      <p:cBhvr additive="base">
                                        <p:cTn id="19" dur="1000" fill="hold"/>
                                        <p:tgtEl>
                                          <p:spTgt spid="18"/>
                                        </p:tgtEl>
                                        <p:attrNameLst>
                                          <p:attrName>ppt_y</p:attrName>
                                        </p:attrNameLst>
                                      </p:cBhvr>
                                      <p:tavLst>
                                        <p:tav tm="0">
                                          <p:val>
                                            <p:strVal val="1+#ppt_h/2"/>
                                          </p:val>
                                        </p:tav>
                                        <p:tav tm="100000">
                                          <p:val>
                                            <p:strVal val="#ppt_y"/>
                                          </p:val>
                                        </p:tav>
                                      </p:tavLst>
                                    </p:anim>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750" fill="hold"/>
                                        <p:tgtEl>
                                          <p:spTgt spid="19"/>
                                        </p:tgtEl>
                                        <p:attrNameLst>
                                          <p:attrName>ppt_w</p:attrName>
                                        </p:attrNameLst>
                                      </p:cBhvr>
                                      <p:tavLst>
                                        <p:tav tm="0">
                                          <p:val>
                                            <p:fltVal val="0"/>
                                          </p:val>
                                        </p:tav>
                                        <p:tav tm="100000">
                                          <p:val>
                                            <p:strVal val="#ppt_w"/>
                                          </p:val>
                                        </p:tav>
                                      </p:tavLst>
                                    </p:anim>
                                    <p:anim calcmode="lin" valueType="num">
                                      <p:cBhvr>
                                        <p:cTn id="23" dur="750" fill="hold"/>
                                        <p:tgtEl>
                                          <p:spTgt spid="19"/>
                                        </p:tgtEl>
                                        <p:attrNameLst>
                                          <p:attrName>ppt_h</p:attrName>
                                        </p:attrNameLst>
                                      </p:cBhvr>
                                      <p:tavLst>
                                        <p:tav tm="0">
                                          <p:val>
                                            <p:fltVal val="0"/>
                                          </p:val>
                                        </p:tav>
                                        <p:tav tm="100000">
                                          <p:val>
                                            <p:strVal val="#ppt_h"/>
                                          </p:val>
                                        </p:tav>
                                      </p:tavLst>
                                    </p:anim>
                                    <p:animEffect transition="in" filter="fade">
                                      <p:cBhvr>
                                        <p:cTn id="24" dur="750"/>
                                        <p:tgtEl>
                                          <p:spTgt spid="19"/>
                                        </p:tgtEl>
                                      </p:cBhvr>
                                    </p:animEffect>
                                  </p:childTnLst>
                                </p:cTn>
                              </p:par>
                              <p:par>
                                <p:cTn id="25" presetID="42" presetClass="path" presetSubtype="0" accel="50000" decel="50000" fill="hold" nodeType="withEffect">
                                  <p:stCondLst>
                                    <p:cond delay="0"/>
                                  </p:stCondLst>
                                  <p:childTnLst>
                                    <p:animMotion origin="layout" path="M -2.91667E-6 -3.7037E-6 L 0.15521 -0.1074 " pathEditMode="relative" rAng="0" ptsTypes="AA">
                                      <p:cBhvr>
                                        <p:cTn id="26" dur="1000" spd="-100000" fill="hold"/>
                                        <p:tgtEl>
                                          <p:spTgt spid="19"/>
                                        </p:tgtEl>
                                        <p:attrNameLst>
                                          <p:attrName>ppt_x</p:attrName>
                                          <p:attrName>ppt_y</p:attrName>
                                        </p:attrNameLst>
                                      </p:cBhvr>
                                      <p:rCtr x="7760" y="-5370"/>
                                    </p:animMotion>
                                  </p:childTnLst>
                                </p:cTn>
                              </p:par>
                              <p:par>
                                <p:cTn id="27" presetID="53" presetClass="entr" presetSubtype="16" fill="hold" nodeType="with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750" fill="hold"/>
                                        <p:tgtEl>
                                          <p:spTgt spid="20"/>
                                        </p:tgtEl>
                                        <p:attrNameLst>
                                          <p:attrName>ppt_w</p:attrName>
                                        </p:attrNameLst>
                                      </p:cBhvr>
                                      <p:tavLst>
                                        <p:tav tm="0">
                                          <p:val>
                                            <p:fltVal val="0"/>
                                          </p:val>
                                        </p:tav>
                                        <p:tav tm="100000">
                                          <p:val>
                                            <p:strVal val="#ppt_w"/>
                                          </p:val>
                                        </p:tav>
                                      </p:tavLst>
                                    </p:anim>
                                    <p:anim calcmode="lin" valueType="num">
                                      <p:cBhvr>
                                        <p:cTn id="30" dur="750" fill="hold"/>
                                        <p:tgtEl>
                                          <p:spTgt spid="20"/>
                                        </p:tgtEl>
                                        <p:attrNameLst>
                                          <p:attrName>ppt_h</p:attrName>
                                        </p:attrNameLst>
                                      </p:cBhvr>
                                      <p:tavLst>
                                        <p:tav tm="0">
                                          <p:val>
                                            <p:fltVal val="0"/>
                                          </p:val>
                                        </p:tav>
                                        <p:tav tm="100000">
                                          <p:val>
                                            <p:strVal val="#ppt_h"/>
                                          </p:val>
                                        </p:tav>
                                      </p:tavLst>
                                    </p:anim>
                                    <p:animEffect transition="in" filter="fade">
                                      <p:cBhvr>
                                        <p:cTn id="31" dur="750"/>
                                        <p:tgtEl>
                                          <p:spTgt spid="20"/>
                                        </p:tgtEl>
                                      </p:cBhvr>
                                    </p:animEffect>
                                  </p:childTnLst>
                                </p:cTn>
                              </p:par>
                              <p:par>
                                <p:cTn id="32" presetID="42" presetClass="path" presetSubtype="0" accel="50000" decel="50000" fill="hold" nodeType="withEffect">
                                  <p:stCondLst>
                                    <p:cond delay="0"/>
                                  </p:stCondLst>
                                  <p:childTnLst>
                                    <p:animMotion origin="layout" path="M 4.375E-6 3.33333E-6 L 0.12994 3.33333E-6 " pathEditMode="relative" rAng="0" ptsTypes="AA">
                                      <p:cBhvr>
                                        <p:cTn id="33" dur="1000" spd="-100000" fill="hold"/>
                                        <p:tgtEl>
                                          <p:spTgt spid="20"/>
                                        </p:tgtEl>
                                        <p:attrNameLst>
                                          <p:attrName>ppt_x</p:attrName>
                                          <p:attrName>ppt_y</p:attrName>
                                        </p:attrNameLst>
                                      </p:cBhvr>
                                      <p:rCtr x="6497" y="0"/>
                                    </p:animMotion>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16" presetClass="entr" presetSubtype="21"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inVertical)">
                                      <p:cBhvr>
                                        <p:cTn id="45" dur="500"/>
                                        <p:tgtEl>
                                          <p:spTgt spid="15"/>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10" presetClass="entr" presetSubtype="0" fill="hold" grpId="0" nodeType="after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3" grpId="0" animBg="1"/>
      <p:bldP spid="14" grpId="0"/>
      <p:bldP spid="15" grpId="0"/>
      <p:bldP spid="16" grpId="0"/>
      <p:bldP spid="17" grpId="0" animBg="1"/>
      <p:bldP spid="1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448257" y="-1817212"/>
            <a:ext cx="2031325" cy="646331"/>
          </a:xfrm>
          <a:prstGeom prst="rect">
            <a:avLst/>
          </a:prstGeom>
        </p:spPr>
        <p:txBody>
          <a:bodyPr wrap="none">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第一部分</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15" name="图片 14"/>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5174631" y="940559"/>
            <a:ext cx="1842738" cy="498461"/>
          </a:xfrm>
          <a:prstGeom prst="rect">
            <a:avLst/>
          </a:prstGeom>
        </p:spPr>
      </p:pic>
      <p:grpSp>
        <p:nvGrpSpPr>
          <p:cNvPr id="16" name="组合 15"/>
          <p:cNvGrpSpPr/>
          <p:nvPr/>
        </p:nvGrpSpPr>
        <p:grpSpPr>
          <a:xfrm>
            <a:off x="4188756" y="1711863"/>
            <a:ext cx="3826865" cy="781920"/>
            <a:chOff x="4188756" y="1772286"/>
            <a:chExt cx="3826865" cy="781920"/>
          </a:xfrm>
        </p:grpSpPr>
        <p:sp>
          <p:nvSpPr>
            <p:cNvPr id="17" name="矩形: 圆角 12"/>
            <p:cNvSpPr/>
            <p:nvPr/>
          </p:nvSpPr>
          <p:spPr>
            <a:xfrm>
              <a:off x="4188756" y="1772286"/>
              <a:ext cx="3826865" cy="781920"/>
            </a:xfrm>
            <a:prstGeom prst="roundRect">
              <a:avLst>
                <a:gd name="adj" fmla="val 50000"/>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glow rad="190500">
                <a:schemeClr val="bg1">
                  <a:alpha val="5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方正兰亭粗黑简体" panose="02000000000000000000" pitchFamily="2" charset="-122"/>
                <a:ea typeface="方正兰亭粗黑简体" panose="02000000000000000000" pitchFamily="2" charset="-122"/>
              </a:endParaRPr>
            </a:p>
          </p:txBody>
        </p:sp>
        <p:sp>
          <p:nvSpPr>
            <p:cNvPr id="18" name="文本框 17"/>
            <p:cNvSpPr txBox="1"/>
            <p:nvPr/>
          </p:nvSpPr>
          <p:spPr>
            <a:xfrm>
              <a:off x="5086524" y="1840081"/>
              <a:ext cx="2031326" cy="646331"/>
            </a:xfrm>
            <a:prstGeom prst="rect">
              <a:avLst/>
            </a:prstGeom>
            <a:noFill/>
          </p:spPr>
          <p:txBody>
            <a:bodyPr wrap="none" rtlCol="0">
              <a:spAutoFit/>
            </a:bodyPr>
            <a:lstStyle/>
            <a:p>
              <a:pPr algn="ctr"/>
              <a:r>
                <a:rPr lang="zh-CN" altLang="en-US" sz="3600" b="1" dirty="0">
                  <a:solidFill>
                    <a:schemeClr val="bg1"/>
                  </a:solidFill>
                  <a:latin typeface="+mn-ea"/>
                </a:rPr>
                <a:t>第五部分</a:t>
              </a:r>
              <a:endParaRPr lang="zh-CN" altLang="en-US" sz="3600" b="1" dirty="0">
                <a:solidFill>
                  <a:schemeClr val="bg1"/>
                </a:solidFill>
                <a:latin typeface="+mn-ea"/>
              </a:endParaRPr>
            </a:p>
          </p:txBody>
        </p:sp>
      </p:grpSp>
      <p:sp>
        <p:nvSpPr>
          <p:cNvPr id="20" name="文本框 19"/>
          <p:cNvSpPr txBox="1"/>
          <p:nvPr/>
        </p:nvSpPr>
        <p:spPr>
          <a:xfrm>
            <a:off x="3454892" y="2828835"/>
            <a:ext cx="5282216" cy="1107996"/>
          </a:xfrm>
          <a:prstGeom prst="rect">
            <a:avLst/>
          </a:prstGeom>
          <a:noFill/>
        </p:spPr>
        <p:txBody>
          <a:bodyPr wrap="none" rtlCol="0">
            <a:spAutoFit/>
          </a:bodyPr>
          <a:lstStyle/>
          <a:p>
            <a:pPr algn="ctr"/>
            <a:r>
              <a:rPr lang="zh-CN" altLang="en-US" sz="6600" b="1" dirty="0">
                <a:blipFill>
                  <a:blip r:embed="rId4"/>
                  <a:stretch>
                    <a:fillRect/>
                  </a:stretch>
                </a:blipFill>
                <a:latin typeface="百度综艺简体" panose="02010601030101010101" pitchFamily="2" charset="-122"/>
                <a:ea typeface="百度综艺简体" panose="02010601030101010101" pitchFamily="2" charset="-122"/>
              </a:rPr>
              <a:t>党史学习心得</a:t>
            </a:r>
            <a:endParaRPr lang="zh-CN" altLang="en-US" sz="6600" b="1" dirty="0">
              <a:blipFill>
                <a:blip r:embed="rId4"/>
                <a:stretch>
                  <a:fillRect/>
                </a:stretch>
              </a:blipFill>
              <a:latin typeface="百度综艺简体" panose="02010601030101010101" pitchFamily="2" charset="-122"/>
              <a:ea typeface="百度综艺简体" panose="02010601030101010101" pitchFamily="2" charset="-122"/>
            </a:endParaRPr>
          </a:p>
        </p:txBody>
      </p:sp>
      <p:pic>
        <p:nvPicPr>
          <p:cNvPr id="19" name="图片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808" y="4731376"/>
            <a:ext cx="7449327" cy="2368301"/>
          </a:xfrm>
          <a:prstGeom prst="rect">
            <a:avLst/>
          </a:prstGeom>
        </p:spPr>
      </p:pic>
      <p:pic>
        <p:nvPicPr>
          <p:cNvPr id="21" name="图片 20"/>
          <p:cNvPicPr>
            <a:picLocks noChangeAspect="1"/>
          </p:cNvPicPr>
          <p:nvPr/>
        </p:nvPicPr>
        <p:blipFill rotWithShape="1">
          <a:blip r:embed="rId6">
            <a:extLst>
              <a:ext uri="{28A0092B-C50C-407E-A947-70E740481C1C}">
                <a14:useLocalDpi xmlns:a14="http://schemas.microsoft.com/office/drawing/2010/main" val="0"/>
              </a:ext>
            </a:extLst>
          </a:blip>
          <a:srcRect t="62660" r="46135"/>
          <a:stretch>
            <a:fillRect/>
          </a:stretch>
        </p:blipFill>
        <p:spPr>
          <a:xfrm>
            <a:off x="2201935" y="4824850"/>
            <a:ext cx="6567213" cy="2274827"/>
          </a:xfrm>
          <a:prstGeom prst="rect">
            <a:avLst/>
          </a:prstGeom>
        </p:spPr>
      </p:pic>
      <p:pic>
        <p:nvPicPr>
          <p:cNvPr id="22" name="图片 21"/>
          <p:cNvPicPr>
            <a:picLocks noChangeAspect="1"/>
          </p:cNvPicPr>
          <p:nvPr/>
        </p:nvPicPr>
        <p:blipFill rotWithShape="1">
          <a:blip r:embed="rId7">
            <a:extLst>
              <a:ext uri="{28A0092B-C50C-407E-A947-70E740481C1C}">
                <a14:useLocalDpi xmlns:a14="http://schemas.microsoft.com/office/drawing/2010/main" val="0"/>
              </a:ext>
            </a:extLst>
          </a:blip>
          <a:srcRect l="45303" t="30578" r="-4802" b="6599"/>
          <a:stretch>
            <a:fillRect/>
          </a:stretch>
        </p:blipFill>
        <p:spPr>
          <a:xfrm>
            <a:off x="6896644" y="4230472"/>
            <a:ext cx="5878120" cy="3101263"/>
          </a:xfrm>
          <a:prstGeom prst="rect">
            <a:avLst/>
          </a:prstGeom>
        </p:spPr>
      </p:pic>
      <p:pic>
        <p:nvPicPr>
          <p:cNvPr id="23" name="图片 22"/>
          <p:cNvPicPr>
            <a:picLocks noChangeAspect="1"/>
          </p:cNvPicPr>
          <p:nvPr/>
        </p:nvPicPr>
        <p:blipFill rotWithShape="1">
          <a:blip r:embed="rId8">
            <a:extLst>
              <a:ext uri="{28A0092B-C50C-407E-A947-70E740481C1C}">
                <a14:useLocalDpi xmlns:a14="http://schemas.microsoft.com/office/drawing/2010/main" val="0"/>
              </a:ext>
            </a:extLst>
          </a:blip>
          <a:srcRect l="21678" t="64871" r="10287"/>
          <a:stretch>
            <a:fillRect/>
          </a:stretch>
        </p:blipFill>
        <p:spPr>
          <a:xfrm>
            <a:off x="4964458" y="4892207"/>
            <a:ext cx="8294915" cy="21401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750"/>
                                        <p:tgtEl>
                                          <p:spTgt spid="11"/>
                                        </p:tgtEl>
                                      </p:cBhvr>
                                    </p:animEffect>
                                    <p:anim calcmode="lin" valueType="num">
                                      <p:cBhvr>
                                        <p:cTn id="18" dur="750" fill="hold"/>
                                        <p:tgtEl>
                                          <p:spTgt spid="11"/>
                                        </p:tgtEl>
                                        <p:attrNameLst>
                                          <p:attrName>ppt_x</p:attrName>
                                        </p:attrNameLst>
                                      </p:cBhvr>
                                      <p:tavLst>
                                        <p:tav tm="0">
                                          <p:val>
                                            <p:strVal val="#ppt_x"/>
                                          </p:val>
                                        </p:tav>
                                        <p:tav tm="100000">
                                          <p:val>
                                            <p:strVal val="#ppt_x"/>
                                          </p:val>
                                        </p:tav>
                                      </p:tavLst>
                                    </p:anim>
                                    <p:anim calcmode="lin" valueType="num">
                                      <p:cBhvr>
                                        <p:cTn id="19" dur="750" fill="hold"/>
                                        <p:tgtEl>
                                          <p:spTgt spid="11"/>
                                        </p:tgtEl>
                                        <p:attrNameLst>
                                          <p:attrName>ppt_y</p:attrName>
                                        </p:attrNameLst>
                                      </p:cBhvr>
                                      <p:tavLst>
                                        <p:tav tm="0">
                                          <p:val>
                                            <p:strVal val="#ppt_y-.1"/>
                                          </p:val>
                                        </p:tav>
                                        <p:tav tm="100000">
                                          <p:val>
                                            <p:strVal val="#ppt_y"/>
                                          </p:val>
                                        </p:tav>
                                      </p:tavLst>
                                    </p:anim>
                                  </p:childTnLst>
                                </p:cTn>
                              </p:par>
                              <p:par>
                                <p:cTn id="20" presetID="49" presetClass="entr" presetSubtype="0" decel="100000" fill="hold" grpId="0" nodeType="withEffect">
                                  <p:stCondLst>
                                    <p:cond delay="750"/>
                                  </p:stCondLst>
                                  <p:iterate type="lt">
                                    <p:tmPct val="10000"/>
                                  </p:iterate>
                                  <p:childTnLst>
                                    <p:set>
                                      <p:cBhvr>
                                        <p:cTn id="21" dur="1" fill="hold">
                                          <p:stCondLst>
                                            <p:cond delay="0"/>
                                          </p:stCondLst>
                                        </p:cTn>
                                        <p:tgtEl>
                                          <p:spTgt spid="20"/>
                                        </p:tgtEl>
                                        <p:attrNameLst>
                                          <p:attrName>style.visibility</p:attrName>
                                        </p:attrNameLst>
                                      </p:cBhvr>
                                      <p:to>
                                        <p:strVal val="visible"/>
                                      </p:to>
                                    </p:set>
                                    <p:anim calcmode="lin" valueType="num">
                                      <p:cBhvr>
                                        <p:cTn id="22" dur="750" fill="hold"/>
                                        <p:tgtEl>
                                          <p:spTgt spid="20"/>
                                        </p:tgtEl>
                                        <p:attrNameLst>
                                          <p:attrName>ppt_w</p:attrName>
                                        </p:attrNameLst>
                                      </p:cBhvr>
                                      <p:tavLst>
                                        <p:tav tm="0">
                                          <p:val>
                                            <p:fltVal val="0"/>
                                          </p:val>
                                        </p:tav>
                                        <p:tav tm="100000">
                                          <p:val>
                                            <p:strVal val="#ppt_w"/>
                                          </p:val>
                                        </p:tav>
                                      </p:tavLst>
                                    </p:anim>
                                    <p:anim calcmode="lin" valueType="num">
                                      <p:cBhvr>
                                        <p:cTn id="23" dur="750" fill="hold"/>
                                        <p:tgtEl>
                                          <p:spTgt spid="20"/>
                                        </p:tgtEl>
                                        <p:attrNameLst>
                                          <p:attrName>ppt_h</p:attrName>
                                        </p:attrNameLst>
                                      </p:cBhvr>
                                      <p:tavLst>
                                        <p:tav tm="0">
                                          <p:val>
                                            <p:fltVal val="0"/>
                                          </p:val>
                                        </p:tav>
                                        <p:tav tm="100000">
                                          <p:val>
                                            <p:strVal val="#ppt_h"/>
                                          </p:val>
                                        </p:tav>
                                      </p:tavLst>
                                    </p:anim>
                                    <p:anim calcmode="lin" valueType="num">
                                      <p:cBhvr>
                                        <p:cTn id="24" dur="750" fill="hold"/>
                                        <p:tgtEl>
                                          <p:spTgt spid="20"/>
                                        </p:tgtEl>
                                        <p:attrNameLst>
                                          <p:attrName>style.rotation</p:attrName>
                                        </p:attrNameLst>
                                      </p:cBhvr>
                                      <p:tavLst>
                                        <p:tav tm="0">
                                          <p:val>
                                            <p:fltVal val="360"/>
                                          </p:val>
                                        </p:tav>
                                        <p:tav tm="100000">
                                          <p:val>
                                            <p:fltVal val="0"/>
                                          </p:val>
                                        </p:tav>
                                      </p:tavLst>
                                    </p:anim>
                                    <p:animEffect transition="in" filter="fade">
                                      <p:cBhvr>
                                        <p:cTn id="25" dur="750"/>
                                        <p:tgtEl>
                                          <p:spTgt spid="20"/>
                                        </p:tgtEl>
                                      </p:cBhvr>
                                    </p:animEffect>
                                  </p:childTnLst>
                                </p:cTn>
                              </p:par>
                            </p:childTnLst>
                          </p:cTn>
                        </p:par>
                        <p:par>
                          <p:cTn id="26" fill="hold">
                            <p:stCondLst>
                              <p:cond delay="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 grpId="0" animBg="1"/>
      <p:bldP spid="2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72446" y="395347"/>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党史学习心得一</a:t>
            </a:r>
            <a:endParaRPr lang="zh-CN" altLang="en-US" b="1" dirty="0">
              <a:solidFill>
                <a:srgbClr val="FF0101"/>
              </a:solidFill>
            </a:endParaRPr>
          </a:p>
        </p:txBody>
      </p:sp>
      <p:sp>
        <p:nvSpPr>
          <p:cNvPr id="24" name="矩形 23"/>
          <p:cNvSpPr/>
          <p:nvPr/>
        </p:nvSpPr>
        <p:spPr>
          <a:xfrm>
            <a:off x="881743" y="3228933"/>
            <a:ext cx="6743700" cy="2120902"/>
          </a:xfrm>
          <a:prstGeom prst="rect">
            <a:avLst/>
          </a:prstGeom>
          <a:noFill/>
        </p:spPr>
        <p:txBody>
          <a:bodyPr wrap="square" rtlCol="0">
            <a:spAutoFit/>
          </a:bodyPr>
          <a:lstStyle/>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不忘历史，学习历史，才能不断从历史的经验和教训中汲取养分，才能为未来的发展提供强大的精神动力</a:t>
            </a:r>
            <a:r>
              <a:rPr lang="en-US" altLang="zh-CN"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只有加强对党史、国史的学习，才能了解中国共产党和中国的苦难辉煌的历程，才能明确中国共产党和中国未来的发展方向，才能凝聚实现“中国梦”的强大力量。</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25" name="图片 24"/>
          <p:cNvPicPr>
            <a:picLocks noChangeAspect="1"/>
          </p:cNvPicPr>
          <p:nvPr/>
        </p:nvPicPr>
        <p:blipFill rotWithShape="1">
          <a:blip r:embed="rId1">
            <a:extLst>
              <a:ext uri="{28A0092B-C50C-407E-A947-70E740481C1C}">
                <a14:useLocalDpi xmlns:a14="http://schemas.microsoft.com/office/drawing/2010/main" val="0"/>
              </a:ext>
            </a:extLst>
          </a:blip>
          <a:srcRect l="8302" t="20720" r="7649" b="1"/>
          <a:stretch>
            <a:fillRect/>
          </a:stretch>
        </p:blipFill>
        <p:spPr>
          <a:xfrm>
            <a:off x="7902434" y="1943099"/>
            <a:ext cx="3327994" cy="4194125"/>
          </a:xfrm>
          <a:prstGeom prst="rect">
            <a:avLst/>
          </a:prstGeom>
        </p:spPr>
      </p:pic>
      <p:sp>
        <p:nvSpPr>
          <p:cNvPr id="26" name="矩形 25"/>
          <p:cNvSpPr>
            <a:spLocks noChangeAspect="1"/>
          </p:cNvSpPr>
          <p:nvPr/>
        </p:nvSpPr>
        <p:spPr>
          <a:xfrm>
            <a:off x="881743" y="1943099"/>
            <a:ext cx="6743700" cy="104502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以史为鉴</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7" name="矩形 26"/>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1.25E-6 -1.48148E-6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750" fill="hold"/>
                                        <p:tgtEl>
                                          <p:spTgt spid="25"/>
                                        </p:tgtEl>
                                        <p:attrNameLst>
                                          <p:attrName>ppt_x</p:attrName>
                                        </p:attrNameLst>
                                      </p:cBhvr>
                                      <p:tavLst>
                                        <p:tav tm="0">
                                          <p:val>
                                            <p:strVal val="1+#ppt_w/2"/>
                                          </p:val>
                                        </p:tav>
                                        <p:tav tm="100000">
                                          <p:val>
                                            <p:strVal val="#ppt_x"/>
                                          </p:val>
                                        </p:tav>
                                      </p:tavLst>
                                    </p:anim>
                                    <p:anim calcmode="lin" valueType="num">
                                      <p:cBhvr additive="base">
                                        <p:cTn id="14" dur="750" fill="hold"/>
                                        <p:tgtEl>
                                          <p:spTgt spid="25"/>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750"/>
                                        <p:tgtEl>
                                          <p:spTgt spid="24"/>
                                        </p:tgtEl>
                                      </p:cBhvr>
                                    </p:animEffect>
                                  </p:childTnLst>
                                </p:cTn>
                              </p:par>
                            </p:childTnLst>
                          </p:cTn>
                        </p:par>
                        <p:par>
                          <p:cTn id="23" fill="hold">
                            <p:stCondLst>
                              <p:cond delay="15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4" grpId="0"/>
      <p:bldP spid="26" grpId="0" animBg="1"/>
      <p:bldP spid="2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66743" y="438500"/>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党史学习心得二</a:t>
            </a:r>
            <a:endParaRPr lang="zh-CN" altLang="en-US" b="1" dirty="0">
              <a:solidFill>
                <a:srgbClr val="FF0101"/>
              </a:solidFill>
            </a:endParaRPr>
          </a:p>
        </p:txBody>
      </p:sp>
      <p:sp>
        <p:nvSpPr>
          <p:cNvPr id="57" name="标题 14"/>
          <p:cNvSpPr txBox="1"/>
          <p:nvPr/>
        </p:nvSpPr>
        <p:spPr>
          <a:xfrm>
            <a:off x="1033737" y="5292198"/>
            <a:ext cx="2666905" cy="1366203"/>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b="1" dirty="0">
                <a:gradFill flip="none" rotWithShape="1">
                  <a:gsLst>
                    <a:gs pos="0">
                      <a:srgbClr val="D30E00">
                        <a:shade val="30000"/>
                        <a:satMod val="115000"/>
                      </a:srgbClr>
                    </a:gs>
                    <a:gs pos="50000">
                      <a:srgbClr val="D30E00">
                        <a:shade val="67500"/>
                        <a:satMod val="115000"/>
                      </a:srgbClr>
                    </a:gs>
                    <a:gs pos="100000">
                      <a:srgbClr val="D30E00">
                        <a:shade val="100000"/>
                        <a:satMod val="115000"/>
                      </a:srgbClr>
                    </a:gs>
                  </a:gsLst>
                  <a:lin ang="16200000" scaled="1"/>
                  <a:tileRect/>
                </a:gradFill>
                <a:latin typeface="Arial Black" panose="020B0A04020102020204"/>
                <a:ea typeface="微软雅黑" panose="020B0503020204020204" pitchFamily="34" charset="-122"/>
              </a:rPr>
              <a:t>学党史</a:t>
            </a:r>
            <a:endParaRPr lang="zh-CN" altLang="en-US" b="1" dirty="0">
              <a:gradFill flip="none" rotWithShape="1">
                <a:gsLst>
                  <a:gs pos="0">
                    <a:srgbClr val="D30E00">
                      <a:shade val="30000"/>
                      <a:satMod val="115000"/>
                    </a:srgbClr>
                  </a:gs>
                  <a:gs pos="50000">
                    <a:srgbClr val="D30E00">
                      <a:shade val="67500"/>
                      <a:satMod val="115000"/>
                    </a:srgbClr>
                  </a:gs>
                  <a:gs pos="100000">
                    <a:srgbClr val="D30E00">
                      <a:shade val="100000"/>
                      <a:satMod val="115000"/>
                    </a:srgbClr>
                  </a:gs>
                </a:gsLst>
                <a:lin ang="16200000" scaled="1"/>
                <a:tileRect/>
              </a:gradFill>
              <a:latin typeface="Arial Black" panose="020B0A04020102020204"/>
              <a:ea typeface="微软雅黑" panose="020B0503020204020204" pitchFamily="34" charset="-122"/>
            </a:endParaRPr>
          </a:p>
        </p:txBody>
      </p:sp>
      <p:grpSp>
        <p:nvGrpSpPr>
          <p:cNvPr id="58" name="组合 57"/>
          <p:cNvGrpSpPr/>
          <p:nvPr/>
        </p:nvGrpSpPr>
        <p:grpSpPr>
          <a:xfrm>
            <a:off x="806393" y="3127801"/>
            <a:ext cx="2984500" cy="2070100"/>
            <a:chOff x="604611" y="2124374"/>
            <a:chExt cx="2984500" cy="2070100"/>
          </a:xfrm>
        </p:grpSpPr>
        <p:sp>
          <p:nvSpPr>
            <p:cNvPr id="59" name="Freeform 5"/>
            <p:cNvSpPr/>
            <p:nvPr/>
          </p:nvSpPr>
          <p:spPr bwMode="auto">
            <a:xfrm>
              <a:off x="610961" y="2256137"/>
              <a:ext cx="2971800" cy="1931988"/>
            </a:xfrm>
            <a:custGeom>
              <a:avLst/>
              <a:gdLst>
                <a:gd name="T0" fmla="*/ 612 w 16840"/>
                <a:gd name="T1" fmla="*/ 1312 h 10950"/>
                <a:gd name="T2" fmla="*/ 1315 w 16840"/>
                <a:gd name="T3" fmla="*/ 10794 h 10950"/>
                <a:gd name="T4" fmla="*/ 1374 w 16840"/>
                <a:gd name="T5" fmla="*/ 10939 h 10950"/>
                <a:gd name="T6" fmla="*/ 1656 w 16840"/>
                <a:gd name="T7" fmla="*/ 10861 h 10950"/>
                <a:gd name="T8" fmla="*/ 2031 w 16840"/>
                <a:gd name="T9" fmla="*/ 10764 h 10950"/>
                <a:gd name="T10" fmla="*/ 2349 w 16840"/>
                <a:gd name="T11" fmla="*/ 10687 h 10950"/>
                <a:gd name="T12" fmla="*/ 2717 w 16840"/>
                <a:gd name="T13" fmla="*/ 10602 h 10950"/>
                <a:gd name="T14" fmla="*/ 3129 w 16840"/>
                <a:gd name="T15" fmla="*/ 10512 h 10950"/>
                <a:gd name="T16" fmla="*/ 3582 w 16840"/>
                <a:gd name="T17" fmla="*/ 10420 h 10950"/>
                <a:gd name="T18" fmla="*/ 4071 w 16840"/>
                <a:gd name="T19" fmla="*/ 10330 h 10950"/>
                <a:gd name="T20" fmla="*/ 4590 w 16840"/>
                <a:gd name="T21" fmla="*/ 10242 h 10950"/>
                <a:gd name="T22" fmla="*/ 5134 w 16840"/>
                <a:gd name="T23" fmla="*/ 10161 h 10950"/>
                <a:gd name="T24" fmla="*/ 5700 w 16840"/>
                <a:gd name="T25" fmla="*/ 10089 h 10950"/>
                <a:gd name="T26" fmla="*/ 6283 w 16840"/>
                <a:gd name="T27" fmla="*/ 10028 h 10950"/>
                <a:gd name="T28" fmla="*/ 6877 w 16840"/>
                <a:gd name="T29" fmla="*/ 9982 h 10950"/>
                <a:gd name="T30" fmla="*/ 7479 w 16840"/>
                <a:gd name="T31" fmla="*/ 9953 h 10950"/>
                <a:gd name="T32" fmla="*/ 7790 w 16840"/>
                <a:gd name="T33" fmla="*/ 9954 h 10950"/>
                <a:gd name="T34" fmla="*/ 7842 w 16840"/>
                <a:gd name="T35" fmla="*/ 9987 h 10950"/>
                <a:gd name="T36" fmla="*/ 7900 w 16840"/>
                <a:gd name="T37" fmla="*/ 10017 h 10950"/>
                <a:gd name="T38" fmla="*/ 7957 w 16840"/>
                <a:gd name="T39" fmla="*/ 10043 h 10950"/>
                <a:gd name="T40" fmla="*/ 8001 w 16840"/>
                <a:gd name="T41" fmla="*/ 10060 h 10950"/>
                <a:gd name="T42" fmla="*/ 8051 w 16840"/>
                <a:gd name="T43" fmla="*/ 10076 h 10950"/>
                <a:gd name="T44" fmla="*/ 8105 w 16840"/>
                <a:gd name="T45" fmla="*/ 10090 h 10950"/>
                <a:gd name="T46" fmla="*/ 8165 w 16840"/>
                <a:gd name="T47" fmla="*/ 10104 h 10950"/>
                <a:gd name="T48" fmla="*/ 8230 w 16840"/>
                <a:gd name="T49" fmla="*/ 10115 h 10950"/>
                <a:gd name="T50" fmla="*/ 8301 w 16840"/>
                <a:gd name="T51" fmla="*/ 10123 h 10950"/>
                <a:gd name="T52" fmla="*/ 8376 w 16840"/>
                <a:gd name="T53" fmla="*/ 10130 h 10950"/>
                <a:gd name="T54" fmla="*/ 8416 w 16840"/>
                <a:gd name="T55" fmla="*/ 10131 h 10950"/>
                <a:gd name="T56" fmla="*/ 8424 w 16840"/>
                <a:gd name="T57" fmla="*/ 10131 h 10950"/>
                <a:gd name="T58" fmla="*/ 8464 w 16840"/>
                <a:gd name="T59" fmla="*/ 10130 h 10950"/>
                <a:gd name="T60" fmla="*/ 8539 w 16840"/>
                <a:gd name="T61" fmla="*/ 10123 h 10950"/>
                <a:gd name="T62" fmla="*/ 8610 w 16840"/>
                <a:gd name="T63" fmla="*/ 10115 h 10950"/>
                <a:gd name="T64" fmla="*/ 8675 w 16840"/>
                <a:gd name="T65" fmla="*/ 10104 h 10950"/>
                <a:gd name="T66" fmla="*/ 8735 w 16840"/>
                <a:gd name="T67" fmla="*/ 10090 h 10950"/>
                <a:gd name="T68" fmla="*/ 8789 w 16840"/>
                <a:gd name="T69" fmla="*/ 10076 h 10950"/>
                <a:gd name="T70" fmla="*/ 8839 w 16840"/>
                <a:gd name="T71" fmla="*/ 10060 h 10950"/>
                <a:gd name="T72" fmla="*/ 8883 w 16840"/>
                <a:gd name="T73" fmla="*/ 10043 h 10950"/>
                <a:gd name="T74" fmla="*/ 8940 w 16840"/>
                <a:gd name="T75" fmla="*/ 10017 h 10950"/>
                <a:gd name="T76" fmla="*/ 9000 w 16840"/>
                <a:gd name="T77" fmla="*/ 9987 h 10950"/>
                <a:gd name="T78" fmla="*/ 9050 w 16840"/>
                <a:gd name="T79" fmla="*/ 9954 h 10950"/>
                <a:gd name="T80" fmla="*/ 9361 w 16840"/>
                <a:gd name="T81" fmla="*/ 9953 h 10950"/>
                <a:gd name="T82" fmla="*/ 9963 w 16840"/>
                <a:gd name="T83" fmla="*/ 9982 h 10950"/>
                <a:gd name="T84" fmla="*/ 10557 w 16840"/>
                <a:gd name="T85" fmla="*/ 10028 h 10950"/>
                <a:gd name="T86" fmla="*/ 11140 w 16840"/>
                <a:gd name="T87" fmla="*/ 10089 h 10950"/>
                <a:gd name="T88" fmla="*/ 11706 w 16840"/>
                <a:gd name="T89" fmla="*/ 10161 h 10950"/>
                <a:gd name="T90" fmla="*/ 12250 w 16840"/>
                <a:gd name="T91" fmla="*/ 10242 h 10950"/>
                <a:gd name="T92" fmla="*/ 12769 w 16840"/>
                <a:gd name="T93" fmla="*/ 10330 h 10950"/>
                <a:gd name="T94" fmla="*/ 13258 w 16840"/>
                <a:gd name="T95" fmla="*/ 10420 h 10950"/>
                <a:gd name="T96" fmla="*/ 13711 w 16840"/>
                <a:gd name="T97" fmla="*/ 10512 h 10950"/>
                <a:gd name="T98" fmla="*/ 14123 w 16840"/>
                <a:gd name="T99" fmla="*/ 10602 h 10950"/>
                <a:gd name="T100" fmla="*/ 14491 w 16840"/>
                <a:gd name="T101" fmla="*/ 10687 h 10950"/>
                <a:gd name="T102" fmla="*/ 14809 w 16840"/>
                <a:gd name="T103" fmla="*/ 10764 h 10950"/>
                <a:gd name="T104" fmla="*/ 15184 w 16840"/>
                <a:gd name="T105" fmla="*/ 10861 h 10950"/>
                <a:gd name="T106" fmla="*/ 15466 w 16840"/>
                <a:gd name="T107" fmla="*/ 10939 h 10950"/>
                <a:gd name="T108" fmla="*/ 15525 w 16840"/>
                <a:gd name="T109" fmla="*/ 10794 h 10950"/>
                <a:gd name="T110" fmla="*/ 16228 w 16840"/>
                <a:gd name="T111" fmla="*/ 1312 h 10950"/>
                <a:gd name="T112" fmla="*/ 8420 w 16840"/>
                <a:gd name="T113" fmla="*/ 9409 h 10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840" h="10950">
                  <a:moveTo>
                    <a:pt x="8359" y="0"/>
                  </a:moveTo>
                  <a:lnTo>
                    <a:pt x="612" y="1312"/>
                  </a:lnTo>
                  <a:lnTo>
                    <a:pt x="0" y="1434"/>
                  </a:lnTo>
                  <a:lnTo>
                    <a:pt x="1315" y="10794"/>
                  </a:lnTo>
                  <a:lnTo>
                    <a:pt x="1337" y="10950"/>
                  </a:lnTo>
                  <a:lnTo>
                    <a:pt x="1374" y="10939"/>
                  </a:lnTo>
                  <a:lnTo>
                    <a:pt x="1482" y="10908"/>
                  </a:lnTo>
                  <a:lnTo>
                    <a:pt x="1656" y="10861"/>
                  </a:lnTo>
                  <a:lnTo>
                    <a:pt x="1891" y="10799"/>
                  </a:lnTo>
                  <a:lnTo>
                    <a:pt x="2031" y="10764"/>
                  </a:lnTo>
                  <a:lnTo>
                    <a:pt x="2183" y="10727"/>
                  </a:lnTo>
                  <a:lnTo>
                    <a:pt x="2349" y="10687"/>
                  </a:lnTo>
                  <a:lnTo>
                    <a:pt x="2527" y="10645"/>
                  </a:lnTo>
                  <a:lnTo>
                    <a:pt x="2717" y="10602"/>
                  </a:lnTo>
                  <a:lnTo>
                    <a:pt x="2918" y="10558"/>
                  </a:lnTo>
                  <a:lnTo>
                    <a:pt x="3129" y="10512"/>
                  </a:lnTo>
                  <a:lnTo>
                    <a:pt x="3351" y="10467"/>
                  </a:lnTo>
                  <a:lnTo>
                    <a:pt x="3582" y="10420"/>
                  </a:lnTo>
                  <a:lnTo>
                    <a:pt x="3822" y="10374"/>
                  </a:lnTo>
                  <a:lnTo>
                    <a:pt x="4071" y="10330"/>
                  </a:lnTo>
                  <a:lnTo>
                    <a:pt x="4326" y="10285"/>
                  </a:lnTo>
                  <a:lnTo>
                    <a:pt x="4590" y="10242"/>
                  </a:lnTo>
                  <a:lnTo>
                    <a:pt x="4859" y="10201"/>
                  </a:lnTo>
                  <a:lnTo>
                    <a:pt x="5134" y="10161"/>
                  </a:lnTo>
                  <a:lnTo>
                    <a:pt x="5415" y="10123"/>
                  </a:lnTo>
                  <a:lnTo>
                    <a:pt x="5700" y="10089"/>
                  </a:lnTo>
                  <a:lnTo>
                    <a:pt x="5990" y="10057"/>
                  </a:lnTo>
                  <a:lnTo>
                    <a:pt x="6283" y="10028"/>
                  </a:lnTo>
                  <a:lnTo>
                    <a:pt x="6579" y="10004"/>
                  </a:lnTo>
                  <a:lnTo>
                    <a:pt x="6877" y="9982"/>
                  </a:lnTo>
                  <a:lnTo>
                    <a:pt x="7177" y="9965"/>
                  </a:lnTo>
                  <a:lnTo>
                    <a:pt x="7479" y="9953"/>
                  </a:lnTo>
                  <a:lnTo>
                    <a:pt x="7780" y="9946"/>
                  </a:lnTo>
                  <a:lnTo>
                    <a:pt x="7790" y="9954"/>
                  </a:lnTo>
                  <a:lnTo>
                    <a:pt x="7819" y="9973"/>
                  </a:lnTo>
                  <a:lnTo>
                    <a:pt x="7842" y="9987"/>
                  </a:lnTo>
                  <a:lnTo>
                    <a:pt x="7868" y="10001"/>
                  </a:lnTo>
                  <a:lnTo>
                    <a:pt x="7900" y="10017"/>
                  </a:lnTo>
                  <a:lnTo>
                    <a:pt x="7937" y="10034"/>
                  </a:lnTo>
                  <a:lnTo>
                    <a:pt x="7957" y="10043"/>
                  </a:lnTo>
                  <a:lnTo>
                    <a:pt x="7978" y="10051"/>
                  </a:lnTo>
                  <a:lnTo>
                    <a:pt x="8001" y="10060"/>
                  </a:lnTo>
                  <a:lnTo>
                    <a:pt x="8026" y="10067"/>
                  </a:lnTo>
                  <a:lnTo>
                    <a:pt x="8051" y="10076"/>
                  </a:lnTo>
                  <a:lnTo>
                    <a:pt x="8077" y="10083"/>
                  </a:lnTo>
                  <a:lnTo>
                    <a:pt x="8105" y="10090"/>
                  </a:lnTo>
                  <a:lnTo>
                    <a:pt x="8134" y="10098"/>
                  </a:lnTo>
                  <a:lnTo>
                    <a:pt x="8165" y="10104"/>
                  </a:lnTo>
                  <a:lnTo>
                    <a:pt x="8197" y="10110"/>
                  </a:lnTo>
                  <a:lnTo>
                    <a:pt x="8230" y="10115"/>
                  </a:lnTo>
                  <a:lnTo>
                    <a:pt x="8265" y="10120"/>
                  </a:lnTo>
                  <a:lnTo>
                    <a:pt x="8301" y="10123"/>
                  </a:lnTo>
                  <a:lnTo>
                    <a:pt x="8338" y="10127"/>
                  </a:lnTo>
                  <a:lnTo>
                    <a:pt x="8376" y="10130"/>
                  </a:lnTo>
                  <a:lnTo>
                    <a:pt x="8416" y="10131"/>
                  </a:lnTo>
                  <a:lnTo>
                    <a:pt x="8416" y="10131"/>
                  </a:lnTo>
                  <a:lnTo>
                    <a:pt x="8420" y="10131"/>
                  </a:lnTo>
                  <a:lnTo>
                    <a:pt x="8424" y="10131"/>
                  </a:lnTo>
                  <a:lnTo>
                    <a:pt x="8424" y="10131"/>
                  </a:lnTo>
                  <a:lnTo>
                    <a:pt x="8464" y="10130"/>
                  </a:lnTo>
                  <a:lnTo>
                    <a:pt x="8502" y="10127"/>
                  </a:lnTo>
                  <a:lnTo>
                    <a:pt x="8539" y="10123"/>
                  </a:lnTo>
                  <a:lnTo>
                    <a:pt x="8575" y="10120"/>
                  </a:lnTo>
                  <a:lnTo>
                    <a:pt x="8610" y="10115"/>
                  </a:lnTo>
                  <a:lnTo>
                    <a:pt x="8643" y="10110"/>
                  </a:lnTo>
                  <a:lnTo>
                    <a:pt x="8675" y="10104"/>
                  </a:lnTo>
                  <a:lnTo>
                    <a:pt x="8706" y="10098"/>
                  </a:lnTo>
                  <a:lnTo>
                    <a:pt x="8735" y="10090"/>
                  </a:lnTo>
                  <a:lnTo>
                    <a:pt x="8763" y="10083"/>
                  </a:lnTo>
                  <a:lnTo>
                    <a:pt x="8789" y="10076"/>
                  </a:lnTo>
                  <a:lnTo>
                    <a:pt x="8814" y="10067"/>
                  </a:lnTo>
                  <a:lnTo>
                    <a:pt x="8839" y="10060"/>
                  </a:lnTo>
                  <a:lnTo>
                    <a:pt x="8862" y="10051"/>
                  </a:lnTo>
                  <a:lnTo>
                    <a:pt x="8883" y="10043"/>
                  </a:lnTo>
                  <a:lnTo>
                    <a:pt x="8903" y="10034"/>
                  </a:lnTo>
                  <a:lnTo>
                    <a:pt x="8940" y="10017"/>
                  </a:lnTo>
                  <a:lnTo>
                    <a:pt x="8972" y="10001"/>
                  </a:lnTo>
                  <a:lnTo>
                    <a:pt x="9000" y="9987"/>
                  </a:lnTo>
                  <a:lnTo>
                    <a:pt x="9021" y="9973"/>
                  </a:lnTo>
                  <a:lnTo>
                    <a:pt x="9050" y="9954"/>
                  </a:lnTo>
                  <a:lnTo>
                    <a:pt x="9060" y="9946"/>
                  </a:lnTo>
                  <a:lnTo>
                    <a:pt x="9361" y="9953"/>
                  </a:lnTo>
                  <a:lnTo>
                    <a:pt x="9663" y="9965"/>
                  </a:lnTo>
                  <a:lnTo>
                    <a:pt x="9963" y="9982"/>
                  </a:lnTo>
                  <a:lnTo>
                    <a:pt x="10261" y="10004"/>
                  </a:lnTo>
                  <a:lnTo>
                    <a:pt x="10557" y="10028"/>
                  </a:lnTo>
                  <a:lnTo>
                    <a:pt x="10850" y="10057"/>
                  </a:lnTo>
                  <a:lnTo>
                    <a:pt x="11140" y="10089"/>
                  </a:lnTo>
                  <a:lnTo>
                    <a:pt x="11425" y="10123"/>
                  </a:lnTo>
                  <a:lnTo>
                    <a:pt x="11706" y="10161"/>
                  </a:lnTo>
                  <a:lnTo>
                    <a:pt x="11982" y="10201"/>
                  </a:lnTo>
                  <a:lnTo>
                    <a:pt x="12250" y="10242"/>
                  </a:lnTo>
                  <a:lnTo>
                    <a:pt x="12514" y="10285"/>
                  </a:lnTo>
                  <a:lnTo>
                    <a:pt x="12769" y="10330"/>
                  </a:lnTo>
                  <a:lnTo>
                    <a:pt x="13018" y="10374"/>
                  </a:lnTo>
                  <a:lnTo>
                    <a:pt x="13258" y="10420"/>
                  </a:lnTo>
                  <a:lnTo>
                    <a:pt x="13489" y="10467"/>
                  </a:lnTo>
                  <a:lnTo>
                    <a:pt x="13711" y="10512"/>
                  </a:lnTo>
                  <a:lnTo>
                    <a:pt x="13922" y="10558"/>
                  </a:lnTo>
                  <a:lnTo>
                    <a:pt x="14123" y="10602"/>
                  </a:lnTo>
                  <a:lnTo>
                    <a:pt x="14313" y="10645"/>
                  </a:lnTo>
                  <a:lnTo>
                    <a:pt x="14491" y="10687"/>
                  </a:lnTo>
                  <a:lnTo>
                    <a:pt x="14657" y="10727"/>
                  </a:lnTo>
                  <a:lnTo>
                    <a:pt x="14809" y="10764"/>
                  </a:lnTo>
                  <a:lnTo>
                    <a:pt x="14949" y="10799"/>
                  </a:lnTo>
                  <a:lnTo>
                    <a:pt x="15184" y="10861"/>
                  </a:lnTo>
                  <a:lnTo>
                    <a:pt x="15358" y="10908"/>
                  </a:lnTo>
                  <a:lnTo>
                    <a:pt x="15466" y="10939"/>
                  </a:lnTo>
                  <a:lnTo>
                    <a:pt x="15503" y="10950"/>
                  </a:lnTo>
                  <a:lnTo>
                    <a:pt x="15525" y="10794"/>
                  </a:lnTo>
                  <a:lnTo>
                    <a:pt x="16840" y="1434"/>
                  </a:lnTo>
                  <a:lnTo>
                    <a:pt x="16228" y="1312"/>
                  </a:lnTo>
                  <a:lnTo>
                    <a:pt x="8481" y="0"/>
                  </a:lnTo>
                  <a:lnTo>
                    <a:pt x="8420" y="9409"/>
                  </a:lnTo>
                  <a:lnTo>
                    <a:pt x="8359" y="0"/>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0" name="Freeform 6"/>
            <p:cNvSpPr>
              <a:spLocks noEditPoints="1"/>
            </p:cNvSpPr>
            <p:nvPr/>
          </p:nvSpPr>
          <p:spPr bwMode="auto">
            <a:xfrm>
              <a:off x="604611" y="2248199"/>
              <a:ext cx="2984500" cy="1946275"/>
            </a:xfrm>
            <a:custGeom>
              <a:avLst/>
              <a:gdLst>
                <a:gd name="T0" fmla="*/ 1395 w 16920"/>
                <a:gd name="T1" fmla="*/ 10829 h 11030"/>
                <a:gd name="T2" fmla="*/ 2018 w 16920"/>
                <a:gd name="T3" fmla="*/ 10776 h 11030"/>
                <a:gd name="T4" fmla="*/ 3010 w 16920"/>
                <a:gd name="T5" fmla="*/ 10545 h 11030"/>
                <a:gd name="T6" fmla="*/ 4329 w 16920"/>
                <a:gd name="T7" fmla="*/ 10290 h 11030"/>
                <a:gd name="T8" fmla="*/ 5873 w 16920"/>
                <a:gd name="T9" fmla="*/ 10073 h 11030"/>
                <a:gd name="T10" fmla="*/ 7538 w 16920"/>
                <a:gd name="T11" fmla="*/ 9952 h 11030"/>
                <a:gd name="T12" fmla="*/ 7847 w 16920"/>
                <a:gd name="T13" fmla="*/ 9955 h 11030"/>
                <a:gd name="T14" fmla="*/ 7996 w 16920"/>
                <a:gd name="T15" fmla="*/ 10039 h 11030"/>
                <a:gd name="T16" fmla="*/ 8185 w 16920"/>
                <a:gd name="T17" fmla="*/ 10099 h 11030"/>
                <a:gd name="T18" fmla="*/ 8381 w 16920"/>
                <a:gd name="T19" fmla="*/ 10126 h 11030"/>
                <a:gd name="T20" fmla="*/ 8462 w 16920"/>
                <a:gd name="T21" fmla="*/ 10130 h 11030"/>
                <a:gd name="T22" fmla="*/ 8612 w 16920"/>
                <a:gd name="T23" fmla="*/ 10120 h 11030"/>
                <a:gd name="T24" fmla="*/ 8791 w 16920"/>
                <a:gd name="T25" fmla="*/ 10085 h 11030"/>
                <a:gd name="T26" fmla="*/ 8991 w 16920"/>
                <a:gd name="T27" fmla="*/ 10008 h 11030"/>
                <a:gd name="T28" fmla="*/ 9088 w 16920"/>
                <a:gd name="T29" fmla="*/ 9947 h 11030"/>
                <a:gd name="T30" fmla="*/ 10226 w 16920"/>
                <a:gd name="T31" fmla="*/ 9997 h 11030"/>
                <a:gd name="T32" fmla="*/ 11843 w 16920"/>
                <a:gd name="T33" fmla="*/ 10174 h 11030"/>
                <a:gd name="T34" fmla="*/ 13286 w 16920"/>
                <a:gd name="T35" fmla="*/ 10417 h 11030"/>
                <a:gd name="T36" fmla="*/ 14454 w 16920"/>
                <a:gd name="T37" fmla="*/ 10667 h 11030"/>
                <a:gd name="T38" fmla="*/ 15244 w 16920"/>
                <a:gd name="T39" fmla="*/ 10865 h 11030"/>
                <a:gd name="T40" fmla="*/ 16260 w 16920"/>
                <a:gd name="T41" fmla="*/ 1392 h 11030"/>
                <a:gd name="T42" fmla="*/ 8494 w 16920"/>
                <a:gd name="T43" fmla="*/ 9471 h 11030"/>
                <a:gd name="T44" fmla="*/ 8452 w 16920"/>
                <a:gd name="T45" fmla="*/ 9488 h 11030"/>
                <a:gd name="T46" fmla="*/ 8421 w 16920"/>
                <a:gd name="T47" fmla="*/ 9458 h 11030"/>
                <a:gd name="T48" fmla="*/ 8395 w 16920"/>
                <a:gd name="T49" fmla="*/ 0 h 11030"/>
                <a:gd name="T50" fmla="*/ 8433 w 16920"/>
                <a:gd name="T51" fmla="*/ 18 h 11030"/>
                <a:gd name="T52" fmla="*/ 8481 w 16920"/>
                <a:gd name="T53" fmla="*/ 38 h 11030"/>
                <a:gd name="T54" fmla="*/ 8504 w 16920"/>
                <a:gd name="T55" fmla="*/ 3 h 11030"/>
                <a:gd name="T56" fmla="*/ 16887 w 16920"/>
                <a:gd name="T57" fmla="*/ 1435 h 11030"/>
                <a:gd name="T58" fmla="*/ 16916 w 16920"/>
                <a:gd name="T59" fmla="*/ 1457 h 11030"/>
                <a:gd name="T60" fmla="*/ 15583 w 16920"/>
                <a:gd name="T61" fmla="*/ 10995 h 11030"/>
                <a:gd name="T62" fmla="*/ 15569 w 16920"/>
                <a:gd name="T63" fmla="*/ 11020 h 11030"/>
                <a:gd name="T64" fmla="*/ 15493 w 16920"/>
                <a:gd name="T65" fmla="*/ 11017 h 11030"/>
                <a:gd name="T66" fmla="*/ 14521 w 16920"/>
                <a:gd name="T67" fmla="*/ 10765 h 11030"/>
                <a:gd name="T68" fmla="*/ 13293 w 16920"/>
                <a:gd name="T69" fmla="*/ 10500 h 11030"/>
                <a:gd name="T70" fmla="*/ 11749 w 16920"/>
                <a:gd name="T71" fmla="*/ 10242 h 11030"/>
                <a:gd name="T72" fmla="*/ 10013 w 16920"/>
                <a:gd name="T73" fmla="*/ 10064 h 11030"/>
                <a:gd name="T74" fmla="*/ 9068 w 16920"/>
                <a:gd name="T75" fmla="*/ 10056 h 11030"/>
                <a:gd name="T76" fmla="*/ 8873 w 16920"/>
                <a:gd name="T77" fmla="*/ 10144 h 11030"/>
                <a:gd name="T78" fmla="*/ 8696 w 16920"/>
                <a:gd name="T79" fmla="*/ 10189 h 11030"/>
                <a:gd name="T80" fmla="*/ 8505 w 16920"/>
                <a:gd name="T81" fmla="*/ 10210 h 11030"/>
                <a:gd name="T82" fmla="*/ 8458 w 16920"/>
                <a:gd name="T83" fmla="*/ 10212 h 11030"/>
                <a:gd name="T84" fmla="*/ 8346 w 16920"/>
                <a:gd name="T85" fmla="*/ 10205 h 11030"/>
                <a:gd name="T86" fmla="*/ 8167 w 16920"/>
                <a:gd name="T87" fmla="*/ 10177 h 11030"/>
                <a:gd name="T88" fmla="*/ 7966 w 16920"/>
                <a:gd name="T89" fmla="*/ 10114 h 11030"/>
                <a:gd name="T90" fmla="*/ 7818 w 16920"/>
                <a:gd name="T91" fmla="*/ 10035 h 11030"/>
                <a:gd name="T92" fmla="*/ 6337 w 16920"/>
                <a:gd name="T93" fmla="*/ 10107 h 11030"/>
                <a:gd name="T94" fmla="*/ 4672 w 16920"/>
                <a:gd name="T95" fmla="*/ 10316 h 11030"/>
                <a:gd name="T96" fmla="*/ 3231 w 16920"/>
                <a:gd name="T97" fmla="*/ 10581 h 11030"/>
                <a:gd name="T98" fmla="*/ 2132 w 16920"/>
                <a:gd name="T99" fmla="*/ 10831 h 11030"/>
                <a:gd name="T100" fmla="*/ 1445 w 16920"/>
                <a:gd name="T101" fmla="*/ 11012 h 11030"/>
                <a:gd name="T102" fmla="*/ 1360 w 16920"/>
                <a:gd name="T103" fmla="*/ 11026 h 11030"/>
                <a:gd name="T104" fmla="*/ 1314 w 16920"/>
                <a:gd name="T105" fmla="*/ 10840 h 11030"/>
                <a:gd name="T106" fmla="*/ 1 w 16920"/>
                <a:gd name="T107" fmla="*/ 1467 h 11030"/>
                <a:gd name="T108" fmla="*/ 33 w 16920"/>
                <a:gd name="T109" fmla="*/ 1435 h 11030"/>
                <a:gd name="T110" fmla="*/ 8460 w 16920"/>
                <a:gd name="T111" fmla="*/ 10211 h 11030"/>
                <a:gd name="T112" fmla="*/ 16244 w 16920"/>
                <a:gd name="T113" fmla="*/ 1385 h 11030"/>
                <a:gd name="T114" fmla="*/ 16228 w 16920"/>
                <a:gd name="T115" fmla="*/ 1344 h 1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20" h="11030">
                  <a:moveTo>
                    <a:pt x="8358" y="88"/>
                  </a:moveTo>
                  <a:lnTo>
                    <a:pt x="660" y="1392"/>
                  </a:lnTo>
                  <a:lnTo>
                    <a:pt x="660" y="1392"/>
                  </a:lnTo>
                  <a:lnTo>
                    <a:pt x="86" y="1507"/>
                  </a:lnTo>
                  <a:lnTo>
                    <a:pt x="1395" y="10829"/>
                  </a:lnTo>
                  <a:lnTo>
                    <a:pt x="1395" y="10829"/>
                  </a:lnTo>
                  <a:lnTo>
                    <a:pt x="1411" y="10938"/>
                  </a:lnTo>
                  <a:lnTo>
                    <a:pt x="1515" y="10908"/>
                  </a:lnTo>
                  <a:lnTo>
                    <a:pt x="1676" y="10865"/>
                  </a:lnTo>
                  <a:lnTo>
                    <a:pt x="1778" y="10837"/>
                  </a:lnTo>
                  <a:lnTo>
                    <a:pt x="1892" y="10808"/>
                  </a:lnTo>
                  <a:lnTo>
                    <a:pt x="2018" y="10776"/>
                  </a:lnTo>
                  <a:lnTo>
                    <a:pt x="2156" y="10741"/>
                  </a:lnTo>
                  <a:lnTo>
                    <a:pt x="2306" y="10705"/>
                  </a:lnTo>
                  <a:lnTo>
                    <a:pt x="2467" y="10667"/>
                  </a:lnTo>
                  <a:lnTo>
                    <a:pt x="2637" y="10627"/>
                  </a:lnTo>
                  <a:lnTo>
                    <a:pt x="2819" y="10586"/>
                  </a:lnTo>
                  <a:lnTo>
                    <a:pt x="3010" y="10545"/>
                  </a:lnTo>
                  <a:lnTo>
                    <a:pt x="3210" y="10502"/>
                  </a:lnTo>
                  <a:lnTo>
                    <a:pt x="3419" y="10459"/>
                  </a:lnTo>
                  <a:lnTo>
                    <a:pt x="3636" y="10417"/>
                  </a:lnTo>
                  <a:lnTo>
                    <a:pt x="3860" y="10374"/>
                  </a:lnTo>
                  <a:lnTo>
                    <a:pt x="4091" y="10332"/>
                  </a:lnTo>
                  <a:lnTo>
                    <a:pt x="4329" y="10290"/>
                  </a:lnTo>
                  <a:lnTo>
                    <a:pt x="4574" y="10250"/>
                  </a:lnTo>
                  <a:lnTo>
                    <a:pt x="4824" y="10211"/>
                  </a:lnTo>
                  <a:lnTo>
                    <a:pt x="5079" y="10173"/>
                  </a:lnTo>
                  <a:lnTo>
                    <a:pt x="5339" y="10138"/>
                  </a:lnTo>
                  <a:lnTo>
                    <a:pt x="5605" y="10104"/>
                  </a:lnTo>
                  <a:lnTo>
                    <a:pt x="5873" y="10073"/>
                  </a:lnTo>
                  <a:lnTo>
                    <a:pt x="6145" y="10045"/>
                  </a:lnTo>
                  <a:lnTo>
                    <a:pt x="6419" y="10019"/>
                  </a:lnTo>
                  <a:lnTo>
                    <a:pt x="6697" y="9997"/>
                  </a:lnTo>
                  <a:lnTo>
                    <a:pt x="6976" y="9978"/>
                  </a:lnTo>
                  <a:lnTo>
                    <a:pt x="7257" y="9963"/>
                  </a:lnTo>
                  <a:lnTo>
                    <a:pt x="7538" y="9952"/>
                  </a:lnTo>
                  <a:lnTo>
                    <a:pt x="7820" y="9945"/>
                  </a:lnTo>
                  <a:lnTo>
                    <a:pt x="7828" y="9946"/>
                  </a:lnTo>
                  <a:lnTo>
                    <a:pt x="7834" y="9948"/>
                  </a:lnTo>
                  <a:lnTo>
                    <a:pt x="7840" y="9951"/>
                  </a:lnTo>
                  <a:lnTo>
                    <a:pt x="7847" y="9955"/>
                  </a:lnTo>
                  <a:lnTo>
                    <a:pt x="7847" y="9955"/>
                  </a:lnTo>
                  <a:lnTo>
                    <a:pt x="7856" y="9962"/>
                  </a:lnTo>
                  <a:lnTo>
                    <a:pt x="7884" y="9981"/>
                  </a:lnTo>
                  <a:lnTo>
                    <a:pt x="7904" y="9994"/>
                  </a:lnTo>
                  <a:lnTo>
                    <a:pt x="7930" y="10008"/>
                  </a:lnTo>
                  <a:lnTo>
                    <a:pt x="7960" y="10023"/>
                  </a:lnTo>
                  <a:lnTo>
                    <a:pt x="7996" y="10039"/>
                  </a:lnTo>
                  <a:lnTo>
                    <a:pt x="8036" y="10055"/>
                  </a:lnTo>
                  <a:lnTo>
                    <a:pt x="8080" y="10070"/>
                  </a:lnTo>
                  <a:lnTo>
                    <a:pt x="8105" y="10078"/>
                  </a:lnTo>
                  <a:lnTo>
                    <a:pt x="8130" y="10085"/>
                  </a:lnTo>
                  <a:lnTo>
                    <a:pt x="8158" y="10092"/>
                  </a:lnTo>
                  <a:lnTo>
                    <a:pt x="8185" y="10099"/>
                  </a:lnTo>
                  <a:lnTo>
                    <a:pt x="8215" y="10105"/>
                  </a:lnTo>
                  <a:lnTo>
                    <a:pt x="8245" y="10110"/>
                  </a:lnTo>
                  <a:lnTo>
                    <a:pt x="8277" y="10116"/>
                  </a:lnTo>
                  <a:lnTo>
                    <a:pt x="8311" y="10120"/>
                  </a:lnTo>
                  <a:lnTo>
                    <a:pt x="8345" y="10124"/>
                  </a:lnTo>
                  <a:lnTo>
                    <a:pt x="8381" y="10126"/>
                  </a:lnTo>
                  <a:lnTo>
                    <a:pt x="8418" y="10129"/>
                  </a:lnTo>
                  <a:lnTo>
                    <a:pt x="8456" y="10130"/>
                  </a:lnTo>
                  <a:lnTo>
                    <a:pt x="8459" y="10130"/>
                  </a:lnTo>
                  <a:lnTo>
                    <a:pt x="8459" y="10130"/>
                  </a:lnTo>
                  <a:lnTo>
                    <a:pt x="8460" y="10130"/>
                  </a:lnTo>
                  <a:lnTo>
                    <a:pt x="8462" y="10130"/>
                  </a:lnTo>
                  <a:lnTo>
                    <a:pt x="8464" y="10130"/>
                  </a:lnTo>
                  <a:lnTo>
                    <a:pt x="8467" y="10130"/>
                  </a:lnTo>
                  <a:lnTo>
                    <a:pt x="8505" y="10128"/>
                  </a:lnTo>
                  <a:lnTo>
                    <a:pt x="8542" y="10126"/>
                  </a:lnTo>
                  <a:lnTo>
                    <a:pt x="8577" y="10123"/>
                  </a:lnTo>
                  <a:lnTo>
                    <a:pt x="8612" y="10120"/>
                  </a:lnTo>
                  <a:lnTo>
                    <a:pt x="8645" y="10116"/>
                  </a:lnTo>
                  <a:lnTo>
                    <a:pt x="8677" y="10110"/>
                  </a:lnTo>
                  <a:lnTo>
                    <a:pt x="8707" y="10104"/>
                  </a:lnTo>
                  <a:lnTo>
                    <a:pt x="8736" y="10099"/>
                  </a:lnTo>
                  <a:lnTo>
                    <a:pt x="8765" y="10091"/>
                  </a:lnTo>
                  <a:lnTo>
                    <a:pt x="8791" y="10085"/>
                  </a:lnTo>
                  <a:lnTo>
                    <a:pt x="8816" y="10078"/>
                  </a:lnTo>
                  <a:lnTo>
                    <a:pt x="8841" y="10070"/>
                  </a:lnTo>
                  <a:lnTo>
                    <a:pt x="8885" y="10054"/>
                  </a:lnTo>
                  <a:lnTo>
                    <a:pt x="8925" y="10038"/>
                  </a:lnTo>
                  <a:lnTo>
                    <a:pt x="8960" y="10022"/>
                  </a:lnTo>
                  <a:lnTo>
                    <a:pt x="8991" y="10008"/>
                  </a:lnTo>
                  <a:lnTo>
                    <a:pt x="9016" y="9994"/>
                  </a:lnTo>
                  <a:lnTo>
                    <a:pt x="9036" y="9981"/>
                  </a:lnTo>
                  <a:lnTo>
                    <a:pt x="9065" y="9962"/>
                  </a:lnTo>
                  <a:lnTo>
                    <a:pt x="9073" y="9955"/>
                  </a:lnTo>
                  <a:lnTo>
                    <a:pt x="9081" y="9950"/>
                  </a:lnTo>
                  <a:lnTo>
                    <a:pt x="9088" y="9947"/>
                  </a:lnTo>
                  <a:lnTo>
                    <a:pt x="9096" y="9946"/>
                  </a:lnTo>
                  <a:lnTo>
                    <a:pt x="9103" y="9946"/>
                  </a:lnTo>
                  <a:lnTo>
                    <a:pt x="9385" y="9952"/>
                  </a:lnTo>
                  <a:lnTo>
                    <a:pt x="9667" y="9963"/>
                  </a:lnTo>
                  <a:lnTo>
                    <a:pt x="9947" y="9978"/>
                  </a:lnTo>
                  <a:lnTo>
                    <a:pt x="10226" y="9997"/>
                  </a:lnTo>
                  <a:lnTo>
                    <a:pt x="10503" y="10019"/>
                  </a:lnTo>
                  <a:lnTo>
                    <a:pt x="10778" y="10045"/>
                  </a:lnTo>
                  <a:lnTo>
                    <a:pt x="11050" y="10073"/>
                  </a:lnTo>
                  <a:lnTo>
                    <a:pt x="11317" y="10104"/>
                  </a:lnTo>
                  <a:lnTo>
                    <a:pt x="11583" y="10138"/>
                  </a:lnTo>
                  <a:lnTo>
                    <a:pt x="11843" y="10174"/>
                  </a:lnTo>
                  <a:lnTo>
                    <a:pt x="12098" y="10211"/>
                  </a:lnTo>
                  <a:lnTo>
                    <a:pt x="12348" y="10250"/>
                  </a:lnTo>
                  <a:lnTo>
                    <a:pt x="12593" y="10290"/>
                  </a:lnTo>
                  <a:lnTo>
                    <a:pt x="12831" y="10332"/>
                  </a:lnTo>
                  <a:lnTo>
                    <a:pt x="13062" y="10374"/>
                  </a:lnTo>
                  <a:lnTo>
                    <a:pt x="13286" y="10417"/>
                  </a:lnTo>
                  <a:lnTo>
                    <a:pt x="13502" y="10459"/>
                  </a:lnTo>
                  <a:lnTo>
                    <a:pt x="13712" y="10502"/>
                  </a:lnTo>
                  <a:lnTo>
                    <a:pt x="13910" y="10545"/>
                  </a:lnTo>
                  <a:lnTo>
                    <a:pt x="14102" y="10586"/>
                  </a:lnTo>
                  <a:lnTo>
                    <a:pt x="14283" y="10627"/>
                  </a:lnTo>
                  <a:lnTo>
                    <a:pt x="14454" y="10667"/>
                  </a:lnTo>
                  <a:lnTo>
                    <a:pt x="14615" y="10705"/>
                  </a:lnTo>
                  <a:lnTo>
                    <a:pt x="14765" y="10742"/>
                  </a:lnTo>
                  <a:lnTo>
                    <a:pt x="14902" y="10776"/>
                  </a:lnTo>
                  <a:lnTo>
                    <a:pt x="15029" y="10808"/>
                  </a:lnTo>
                  <a:lnTo>
                    <a:pt x="15142" y="10837"/>
                  </a:lnTo>
                  <a:lnTo>
                    <a:pt x="15244" y="10865"/>
                  </a:lnTo>
                  <a:lnTo>
                    <a:pt x="15406" y="10908"/>
                  </a:lnTo>
                  <a:lnTo>
                    <a:pt x="15509" y="10938"/>
                  </a:lnTo>
                  <a:lnTo>
                    <a:pt x="15525" y="10829"/>
                  </a:lnTo>
                  <a:lnTo>
                    <a:pt x="15525" y="10828"/>
                  </a:lnTo>
                  <a:lnTo>
                    <a:pt x="16834" y="1507"/>
                  </a:lnTo>
                  <a:lnTo>
                    <a:pt x="16260" y="1392"/>
                  </a:lnTo>
                  <a:lnTo>
                    <a:pt x="16259" y="1392"/>
                  </a:lnTo>
                  <a:lnTo>
                    <a:pt x="8562" y="88"/>
                  </a:lnTo>
                  <a:lnTo>
                    <a:pt x="8500" y="9449"/>
                  </a:lnTo>
                  <a:lnTo>
                    <a:pt x="8499" y="9458"/>
                  </a:lnTo>
                  <a:lnTo>
                    <a:pt x="8497" y="9465"/>
                  </a:lnTo>
                  <a:lnTo>
                    <a:pt x="8494" y="9471"/>
                  </a:lnTo>
                  <a:lnTo>
                    <a:pt x="8489" y="9478"/>
                  </a:lnTo>
                  <a:lnTo>
                    <a:pt x="8482" y="9483"/>
                  </a:lnTo>
                  <a:lnTo>
                    <a:pt x="8476" y="9486"/>
                  </a:lnTo>
                  <a:lnTo>
                    <a:pt x="8468" y="9488"/>
                  </a:lnTo>
                  <a:lnTo>
                    <a:pt x="8460" y="9489"/>
                  </a:lnTo>
                  <a:lnTo>
                    <a:pt x="8452" y="9488"/>
                  </a:lnTo>
                  <a:lnTo>
                    <a:pt x="8444" y="9486"/>
                  </a:lnTo>
                  <a:lnTo>
                    <a:pt x="8438" y="9483"/>
                  </a:lnTo>
                  <a:lnTo>
                    <a:pt x="8431" y="9478"/>
                  </a:lnTo>
                  <a:lnTo>
                    <a:pt x="8426" y="9471"/>
                  </a:lnTo>
                  <a:lnTo>
                    <a:pt x="8423" y="9465"/>
                  </a:lnTo>
                  <a:lnTo>
                    <a:pt x="8421" y="9458"/>
                  </a:lnTo>
                  <a:lnTo>
                    <a:pt x="8420" y="9449"/>
                  </a:lnTo>
                  <a:lnTo>
                    <a:pt x="8358" y="88"/>
                  </a:lnTo>
                  <a:close/>
                  <a:moveTo>
                    <a:pt x="645" y="1312"/>
                  </a:moveTo>
                  <a:lnTo>
                    <a:pt x="8392" y="0"/>
                  </a:lnTo>
                  <a:lnTo>
                    <a:pt x="8392" y="0"/>
                  </a:lnTo>
                  <a:lnTo>
                    <a:pt x="8395" y="0"/>
                  </a:lnTo>
                  <a:lnTo>
                    <a:pt x="8399" y="0"/>
                  </a:lnTo>
                  <a:lnTo>
                    <a:pt x="8407" y="1"/>
                  </a:lnTo>
                  <a:lnTo>
                    <a:pt x="8415" y="3"/>
                  </a:lnTo>
                  <a:lnTo>
                    <a:pt x="8421" y="6"/>
                  </a:lnTo>
                  <a:lnTo>
                    <a:pt x="8427" y="11"/>
                  </a:lnTo>
                  <a:lnTo>
                    <a:pt x="8433" y="18"/>
                  </a:lnTo>
                  <a:lnTo>
                    <a:pt x="8436" y="24"/>
                  </a:lnTo>
                  <a:lnTo>
                    <a:pt x="8438" y="31"/>
                  </a:lnTo>
                  <a:lnTo>
                    <a:pt x="8439" y="40"/>
                  </a:lnTo>
                  <a:lnTo>
                    <a:pt x="8460" y="3252"/>
                  </a:lnTo>
                  <a:lnTo>
                    <a:pt x="8481" y="42"/>
                  </a:lnTo>
                  <a:lnTo>
                    <a:pt x="8481" y="38"/>
                  </a:lnTo>
                  <a:lnTo>
                    <a:pt x="8481" y="34"/>
                  </a:lnTo>
                  <a:lnTo>
                    <a:pt x="8483" y="25"/>
                  </a:lnTo>
                  <a:lnTo>
                    <a:pt x="8487" y="19"/>
                  </a:lnTo>
                  <a:lnTo>
                    <a:pt x="8492" y="12"/>
                  </a:lnTo>
                  <a:lnTo>
                    <a:pt x="8498" y="7"/>
                  </a:lnTo>
                  <a:lnTo>
                    <a:pt x="8504" y="3"/>
                  </a:lnTo>
                  <a:lnTo>
                    <a:pt x="8512" y="1"/>
                  </a:lnTo>
                  <a:lnTo>
                    <a:pt x="8520" y="0"/>
                  </a:lnTo>
                  <a:lnTo>
                    <a:pt x="8528" y="0"/>
                  </a:lnTo>
                  <a:lnTo>
                    <a:pt x="16272" y="1311"/>
                  </a:lnTo>
                  <a:lnTo>
                    <a:pt x="16276" y="1312"/>
                  </a:lnTo>
                  <a:lnTo>
                    <a:pt x="16887" y="1435"/>
                  </a:lnTo>
                  <a:lnTo>
                    <a:pt x="16887" y="1435"/>
                  </a:lnTo>
                  <a:lnTo>
                    <a:pt x="16895" y="1437"/>
                  </a:lnTo>
                  <a:lnTo>
                    <a:pt x="16902" y="1441"/>
                  </a:lnTo>
                  <a:lnTo>
                    <a:pt x="16907" y="1446"/>
                  </a:lnTo>
                  <a:lnTo>
                    <a:pt x="16913" y="1451"/>
                  </a:lnTo>
                  <a:lnTo>
                    <a:pt x="16916" y="1457"/>
                  </a:lnTo>
                  <a:lnTo>
                    <a:pt x="16919" y="1465"/>
                  </a:lnTo>
                  <a:lnTo>
                    <a:pt x="16920" y="1472"/>
                  </a:lnTo>
                  <a:lnTo>
                    <a:pt x="16920" y="1480"/>
                  </a:lnTo>
                  <a:lnTo>
                    <a:pt x="15606" y="10838"/>
                  </a:lnTo>
                  <a:lnTo>
                    <a:pt x="15606" y="10840"/>
                  </a:lnTo>
                  <a:lnTo>
                    <a:pt x="15583" y="10995"/>
                  </a:lnTo>
                  <a:lnTo>
                    <a:pt x="15583" y="10995"/>
                  </a:lnTo>
                  <a:lnTo>
                    <a:pt x="15582" y="10998"/>
                  </a:lnTo>
                  <a:lnTo>
                    <a:pt x="15581" y="11000"/>
                  </a:lnTo>
                  <a:lnTo>
                    <a:pt x="15579" y="11009"/>
                  </a:lnTo>
                  <a:lnTo>
                    <a:pt x="15574" y="11015"/>
                  </a:lnTo>
                  <a:lnTo>
                    <a:pt x="15569" y="11020"/>
                  </a:lnTo>
                  <a:lnTo>
                    <a:pt x="15562" y="11025"/>
                  </a:lnTo>
                  <a:lnTo>
                    <a:pt x="15555" y="11028"/>
                  </a:lnTo>
                  <a:lnTo>
                    <a:pt x="15547" y="11030"/>
                  </a:lnTo>
                  <a:lnTo>
                    <a:pt x="15540" y="11030"/>
                  </a:lnTo>
                  <a:lnTo>
                    <a:pt x="15532" y="11028"/>
                  </a:lnTo>
                  <a:lnTo>
                    <a:pt x="15493" y="11017"/>
                  </a:lnTo>
                  <a:lnTo>
                    <a:pt x="15385" y="10987"/>
                  </a:lnTo>
                  <a:lnTo>
                    <a:pt x="15211" y="10939"/>
                  </a:lnTo>
                  <a:lnTo>
                    <a:pt x="14976" y="10878"/>
                  </a:lnTo>
                  <a:lnTo>
                    <a:pt x="14838" y="10842"/>
                  </a:lnTo>
                  <a:lnTo>
                    <a:pt x="14686" y="10805"/>
                  </a:lnTo>
                  <a:lnTo>
                    <a:pt x="14521" y="10765"/>
                  </a:lnTo>
                  <a:lnTo>
                    <a:pt x="14343" y="10724"/>
                  </a:lnTo>
                  <a:lnTo>
                    <a:pt x="14155" y="10680"/>
                  </a:lnTo>
                  <a:lnTo>
                    <a:pt x="13954" y="10637"/>
                  </a:lnTo>
                  <a:lnTo>
                    <a:pt x="13743" y="10591"/>
                  </a:lnTo>
                  <a:lnTo>
                    <a:pt x="13523" y="10546"/>
                  </a:lnTo>
                  <a:lnTo>
                    <a:pt x="13293" y="10500"/>
                  </a:lnTo>
                  <a:lnTo>
                    <a:pt x="13054" y="10455"/>
                  </a:lnTo>
                  <a:lnTo>
                    <a:pt x="12807" y="10410"/>
                  </a:lnTo>
                  <a:lnTo>
                    <a:pt x="12553" y="10366"/>
                  </a:lnTo>
                  <a:lnTo>
                    <a:pt x="12290" y="10323"/>
                  </a:lnTo>
                  <a:lnTo>
                    <a:pt x="12023" y="10282"/>
                  </a:lnTo>
                  <a:lnTo>
                    <a:pt x="11749" y="10242"/>
                  </a:lnTo>
                  <a:lnTo>
                    <a:pt x="11469" y="10205"/>
                  </a:lnTo>
                  <a:lnTo>
                    <a:pt x="11185" y="10170"/>
                  </a:lnTo>
                  <a:lnTo>
                    <a:pt x="10896" y="10138"/>
                  </a:lnTo>
                  <a:lnTo>
                    <a:pt x="10605" y="10109"/>
                  </a:lnTo>
                  <a:lnTo>
                    <a:pt x="10311" y="10085"/>
                  </a:lnTo>
                  <a:lnTo>
                    <a:pt x="10013" y="10064"/>
                  </a:lnTo>
                  <a:lnTo>
                    <a:pt x="9714" y="10047"/>
                  </a:lnTo>
                  <a:lnTo>
                    <a:pt x="9414" y="10034"/>
                  </a:lnTo>
                  <a:lnTo>
                    <a:pt x="9114" y="10027"/>
                  </a:lnTo>
                  <a:lnTo>
                    <a:pt x="9102" y="10035"/>
                  </a:lnTo>
                  <a:lnTo>
                    <a:pt x="9086" y="10045"/>
                  </a:lnTo>
                  <a:lnTo>
                    <a:pt x="9068" y="10056"/>
                  </a:lnTo>
                  <a:lnTo>
                    <a:pt x="9045" y="10070"/>
                  </a:lnTo>
                  <a:lnTo>
                    <a:pt x="9018" y="10084"/>
                  </a:lnTo>
                  <a:lnTo>
                    <a:pt x="8988" y="10099"/>
                  </a:lnTo>
                  <a:lnTo>
                    <a:pt x="8954" y="10114"/>
                  </a:lnTo>
                  <a:lnTo>
                    <a:pt x="8916" y="10129"/>
                  </a:lnTo>
                  <a:lnTo>
                    <a:pt x="8873" y="10144"/>
                  </a:lnTo>
                  <a:lnTo>
                    <a:pt x="8828" y="10158"/>
                  </a:lnTo>
                  <a:lnTo>
                    <a:pt x="8804" y="10164"/>
                  </a:lnTo>
                  <a:lnTo>
                    <a:pt x="8778" y="10172"/>
                  </a:lnTo>
                  <a:lnTo>
                    <a:pt x="8752" y="10177"/>
                  </a:lnTo>
                  <a:lnTo>
                    <a:pt x="8724" y="10183"/>
                  </a:lnTo>
                  <a:lnTo>
                    <a:pt x="8696" y="10189"/>
                  </a:lnTo>
                  <a:lnTo>
                    <a:pt x="8667" y="10193"/>
                  </a:lnTo>
                  <a:lnTo>
                    <a:pt x="8637" y="10198"/>
                  </a:lnTo>
                  <a:lnTo>
                    <a:pt x="8606" y="10201"/>
                  </a:lnTo>
                  <a:lnTo>
                    <a:pt x="8573" y="10205"/>
                  </a:lnTo>
                  <a:lnTo>
                    <a:pt x="8540" y="10208"/>
                  </a:lnTo>
                  <a:lnTo>
                    <a:pt x="8505" y="10210"/>
                  </a:lnTo>
                  <a:lnTo>
                    <a:pt x="8471" y="10211"/>
                  </a:lnTo>
                  <a:lnTo>
                    <a:pt x="8467" y="10211"/>
                  </a:lnTo>
                  <a:lnTo>
                    <a:pt x="8464" y="10211"/>
                  </a:lnTo>
                  <a:lnTo>
                    <a:pt x="8460" y="10211"/>
                  </a:lnTo>
                  <a:lnTo>
                    <a:pt x="8460" y="10211"/>
                  </a:lnTo>
                  <a:lnTo>
                    <a:pt x="8458" y="10212"/>
                  </a:lnTo>
                  <a:lnTo>
                    <a:pt x="8456" y="10212"/>
                  </a:lnTo>
                  <a:lnTo>
                    <a:pt x="8452" y="10211"/>
                  </a:lnTo>
                  <a:lnTo>
                    <a:pt x="8448" y="10211"/>
                  </a:lnTo>
                  <a:lnTo>
                    <a:pt x="8413" y="10210"/>
                  </a:lnTo>
                  <a:lnTo>
                    <a:pt x="8379" y="10208"/>
                  </a:lnTo>
                  <a:lnTo>
                    <a:pt x="8346" y="10205"/>
                  </a:lnTo>
                  <a:lnTo>
                    <a:pt x="8314" y="10201"/>
                  </a:lnTo>
                  <a:lnTo>
                    <a:pt x="8282" y="10197"/>
                  </a:lnTo>
                  <a:lnTo>
                    <a:pt x="8253" y="10193"/>
                  </a:lnTo>
                  <a:lnTo>
                    <a:pt x="8223" y="10189"/>
                  </a:lnTo>
                  <a:lnTo>
                    <a:pt x="8195" y="10183"/>
                  </a:lnTo>
                  <a:lnTo>
                    <a:pt x="8167" y="10177"/>
                  </a:lnTo>
                  <a:lnTo>
                    <a:pt x="8142" y="10171"/>
                  </a:lnTo>
                  <a:lnTo>
                    <a:pt x="8116" y="10164"/>
                  </a:lnTo>
                  <a:lnTo>
                    <a:pt x="8092" y="10158"/>
                  </a:lnTo>
                  <a:lnTo>
                    <a:pt x="8045" y="10144"/>
                  </a:lnTo>
                  <a:lnTo>
                    <a:pt x="8004" y="10129"/>
                  </a:lnTo>
                  <a:lnTo>
                    <a:pt x="7966" y="10114"/>
                  </a:lnTo>
                  <a:lnTo>
                    <a:pt x="7932" y="10099"/>
                  </a:lnTo>
                  <a:lnTo>
                    <a:pt x="7902" y="10084"/>
                  </a:lnTo>
                  <a:lnTo>
                    <a:pt x="7875" y="10070"/>
                  </a:lnTo>
                  <a:lnTo>
                    <a:pt x="7852" y="10056"/>
                  </a:lnTo>
                  <a:lnTo>
                    <a:pt x="7834" y="10045"/>
                  </a:lnTo>
                  <a:lnTo>
                    <a:pt x="7818" y="10035"/>
                  </a:lnTo>
                  <a:lnTo>
                    <a:pt x="7808" y="10027"/>
                  </a:lnTo>
                  <a:lnTo>
                    <a:pt x="7510" y="10034"/>
                  </a:lnTo>
                  <a:lnTo>
                    <a:pt x="7214" y="10046"/>
                  </a:lnTo>
                  <a:lnTo>
                    <a:pt x="6920" y="10063"/>
                  </a:lnTo>
                  <a:lnTo>
                    <a:pt x="6627" y="10083"/>
                  </a:lnTo>
                  <a:lnTo>
                    <a:pt x="6337" y="10107"/>
                  </a:lnTo>
                  <a:lnTo>
                    <a:pt x="6049" y="10136"/>
                  </a:lnTo>
                  <a:lnTo>
                    <a:pt x="5764" y="10167"/>
                  </a:lnTo>
                  <a:lnTo>
                    <a:pt x="5484" y="10200"/>
                  </a:lnTo>
                  <a:lnTo>
                    <a:pt x="5208" y="10237"/>
                  </a:lnTo>
                  <a:lnTo>
                    <a:pt x="4937" y="10276"/>
                  </a:lnTo>
                  <a:lnTo>
                    <a:pt x="4672" y="10316"/>
                  </a:lnTo>
                  <a:lnTo>
                    <a:pt x="4413" y="10358"/>
                  </a:lnTo>
                  <a:lnTo>
                    <a:pt x="4161" y="10402"/>
                  </a:lnTo>
                  <a:lnTo>
                    <a:pt x="3916" y="10445"/>
                  </a:lnTo>
                  <a:lnTo>
                    <a:pt x="3679" y="10491"/>
                  </a:lnTo>
                  <a:lnTo>
                    <a:pt x="3451" y="10535"/>
                  </a:lnTo>
                  <a:lnTo>
                    <a:pt x="3231" y="10581"/>
                  </a:lnTo>
                  <a:lnTo>
                    <a:pt x="3020" y="10625"/>
                  </a:lnTo>
                  <a:lnTo>
                    <a:pt x="2820" y="10669"/>
                  </a:lnTo>
                  <a:lnTo>
                    <a:pt x="2631" y="10711"/>
                  </a:lnTo>
                  <a:lnTo>
                    <a:pt x="2453" y="10752"/>
                  </a:lnTo>
                  <a:lnTo>
                    <a:pt x="2286" y="10793"/>
                  </a:lnTo>
                  <a:lnTo>
                    <a:pt x="2132" y="10831"/>
                  </a:lnTo>
                  <a:lnTo>
                    <a:pt x="1991" y="10866"/>
                  </a:lnTo>
                  <a:lnTo>
                    <a:pt x="1863" y="10899"/>
                  </a:lnTo>
                  <a:lnTo>
                    <a:pt x="1749" y="10928"/>
                  </a:lnTo>
                  <a:lnTo>
                    <a:pt x="1650" y="10955"/>
                  </a:lnTo>
                  <a:lnTo>
                    <a:pt x="1566" y="10978"/>
                  </a:lnTo>
                  <a:lnTo>
                    <a:pt x="1445" y="11012"/>
                  </a:lnTo>
                  <a:lnTo>
                    <a:pt x="1391" y="11028"/>
                  </a:lnTo>
                  <a:lnTo>
                    <a:pt x="1387" y="11029"/>
                  </a:lnTo>
                  <a:lnTo>
                    <a:pt x="1383" y="11030"/>
                  </a:lnTo>
                  <a:lnTo>
                    <a:pt x="1375" y="11030"/>
                  </a:lnTo>
                  <a:lnTo>
                    <a:pt x="1367" y="11029"/>
                  </a:lnTo>
                  <a:lnTo>
                    <a:pt x="1360" y="11026"/>
                  </a:lnTo>
                  <a:lnTo>
                    <a:pt x="1353" y="11022"/>
                  </a:lnTo>
                  <a:lnTo>
                    <a:pt x="1347" y="11016"/>
                  </a:lnTo>
                  <a:lnTo>
                    <a:pt x="1342" y="11010"/>
                  </a:lnTo>
                  <a:lnTo>
                    <a:pt x="1339" y="11004"/>
                  </a:lnTo>
                  <a:lnTo>
                    <a:pt x="1337" y="10995"/>
                  </a:lnTo>
                  <a:lnTo>
                    <a:pt x="1314" y="10840"/>
                  </a:lnTo>
                  <a:lnTo>
                    <a:pt x="1314" y="10840"/>
                  </a:lnTo>
                  <a:lnTo>
                    <a:pt x="1314" y="10840"/>
                  </a:lnTo>
                  <a:lnTo>
                    <a:pt x="1" y="1483"/>
                  </a:lnTo>
                  <a:lnTo>
                    <a:pt x="1" y="1483"/>
                  </a:lnTo>
                  <a:lnTo>
                    <a:pt x="0" y="1474"/>
                  </a:lnTo>
                  <a:lnTo>
                    <a:pt x="1" y="1467"/>
                  </a:lnTo>
                  <a:lnTo>
                    <a:pt x="3" y="1459"/>
                  </a:lnTo>
                  <a:lnTo>
                    <a:pt x="6" y="1452"/>
                  </a:lnTo>
                  <a:lnTo>
                    <a:pt x="12" y="1446"/>
                  </a:lnTo>
                  <a:lnTo>
                    <a:pt x="18" y="1442"/>
                  </a:lnTo>
                  <a:lnTo>
                    <a:pt x="24" y="1437"/>
                  </a:lnTo>
                  <a:lnTo>
                    <a:pt x="33" y="1435"/>
                  </a:lnTo>
                  <a:lnTo>
                    <a:pt x="644" y="1312"/>
                  </a:lnTo>
                  <a:lnTo>
                    <a:pt x="644" y="1312"/>
                  </a:lnTo>
                  <a:lnTo>
                    <a:pt x="645" y="1312"/>
                  </a:lnTo>
                  <a:close/>
                  <a:moveTo>
                    <a:pt x="8460" y="10211"/>
                  </a:moveTo>
                  <a:lnTo>
                    <a:pt x="8460" y="10211"/>
                  </a:lnTo>
                  <a:lnTo>
                    <a:pt x="8460" y="10211"/>
                  </a:lnTo>
                  <a:close/>
                  <a:moveTo>
                    <a:pt x="8460" y="10211"/>
                  </a:moveTo>
                  <a:lnTo>
                    <a:pt x="8460" y="10211"/>
                  </a:lnTo>
                  <a:lnTo>
                    <a:pt x="8460" y="10211"/>
                  </a:lnTo>
                  <a:close/>
                  <a:moveTo>
                    <a:pt x="16259" y="1392"/>
                  </a:moveTo>
                  <a:lnTo>
                    <a:pt x="16252" y="1389"/>
                  </a:lnTo>
                  <a:lnTo>
                    <a:pt x="16244" y="1385"/>
                  </a:lnTo>
                  <a:lnTo>
                    <a:pt x="16239" y="1380"/>
                  </a:lnTo>
                  <a:lnTo>
                    <a:pt x="16234" y="1374"/>
                  </a:lnTo>
                  <a:lnTo>
                    <a:pt x="16231" y="1367"/>
                  </a:lnTo>
                  <a:lnTo>
                    <a:pt x="16228" y="1360"/>
                  </a:lnTo>
                  <a:lnTo>
                    <a:pt x="16227" y="1352"/>
                  </a:lnTo>
                  <a:lnTo>
                    <a:pt x="16228" y="1344"/>
                  </a:lnTo>
                  <a:lnTo>
                    <a:pt x="16259" y="1392"/>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7"/>
            <p:cNvSpPr/>
            <p:nvPr/>
          </p:nvSpPr>
          <p:spPr bwMode="auto">
            <a:xfrm>
              <a:off x="720498" y="2137074"/>
              <a:ext cx="1381125" cy="2011363"/>
            </a:xfrm>
            <a:custGeom>
              <a:avLst/>
              <a:gdLst>
                <a:gd name="T0" fmla="*/ 7768 w 7831"/>
                <a:gd name="T1" fmla="*/ 649 h 11399"/>
                <a:gd name="T2" fmla="*/ 7738 w 7831"/>
                <a:gd name="T3" fmla="*/ 603 h 11399"/>
                <a:gd name="T4" fmla="*/ 7682 w 7831"/>
                <a:gd name="T5" fmla="*/ 541 h 11399"/>
                <a:gd name="T6" fmla="*/ 7586 w 7831"/>
                <a:gd name="T7" fmla="*/ 460 h 11399"/>
                <a:gd name="T8" fmla="*/ 7445 w 7831"/>
                <a:gd name="T9" fmla="*/ 370 h 11399"/>
                <a:gd name="T10" fmla="*/ 7248 w 7831"/>
                <a:gd name="T11" fmla="*/ 276 h 11399"/>
                <a:gd name="T12" fmla="*/ 6990 w 7831"/>
                <a:gd name="T13" fmla="*/ 186 h 11399"/>
                <a:gd name="T14" fmla="*/ 6661 w 7831"/>
                <a:gd name="T15" fmla="*/ 105 h 11399"/>
                <a:gd name="T16" fmla="*/ 6254 w 7831"/>
                <a:gd name="T17" fmla="*/ 44 h 11399"/>
                <a:gd name="T18" fmla="*/ 5761 w 7831"/>
                <a:gd name="T19" fmla="*/ 8 h 11399"/>
                <a:gd name="T20" fmla="*/ 5174 w 7831"/>
                <a:gd name="T21" fmla="*/ 2 h 11399"/>
                <a:gd name="T22" fmla="*/ 5094 w 7831"/>
                <a:gd name="T23" fmla="*/ 13 h 11399"/>
                <a:gd name="T24" fmla="*/ 4863 w 7831"/>
                <a:gd name="T25" fmla="*/ 50 h 11399"/>
                <a:gd name="T26" fmla="*/ 4502 w 7831"/>
                <a:gd name="T27" fmla="*/ 122 h 11399"/>
                <a:gd name="T28" fmla="*/ 4195 w 7831"/>
                <a:gd name="T29" fmla="*/ 195 h 11399"/>
                <a:gd name="T30" fmla="*/ 3936 w 7831"/>
                <a:gd name="T31" fmla="*/ 265 h 11399"/>
                <a:gd name="T32" fmla="*/ 3652 w 7831"/>
                <a:gd name="T33" fmla="*/ 348 h 11399"/>
                <a:gd name="T34" fmla="*/ 3348 w 7831"/>
                <a:gd name="T35" fmla="*/ 446 h 11399"/>
                <a:gd name="T36" fmla="*/ 3027 w 7831"/>
                <a:gd name="T37" fmla="*/ 554 h 11399"/>
                <a:gd name="T38" fmla="*/ 2708 w 7831"/>
                <a:gd name="T39" fmla="*/ 650 h 11399"/>
                <a:gd name="T40" fmla="*/ 2395 w 7831"/>
                <a:gd name="T41" fmla="*/ 733 h 11399"/>
                <a:gd name="T42" fmla="*/ 2095 w 7831"/>
                <a:gd name="T43" fmla="*/ 803 h 11399"/>
                <a:gd name="T44" fmla="*/ 1814 w 7831"/>
                <a:gd name="T45" fmla="*/ 863 h 11399"/>
                <a:gd name="T46" fmla="*/ 1482 w 7831"/>
                <a:gd name="T47" fmla="*/ 925 h 11399"/>
                <a:gd name="T48" fmla="*/ 1103 w 7831"/>
                <a:gd name="T49" fmla="*/ 986 h 11399"/>
                <a:gd name="T50" fmla="*/ 910 w 7831"/>
                <a:gd name="T51" fmla="*/ 1011 h 11399"/>
                <a:gd name="T52" fmla="*/ 874 w 7831"/>
                <a:gd name="T53" fmla="*/ 1082 h 11399"/>
                <a:gd name="T54" fmla="*/ 813 w 7831"/>
                <a:gd name="T55" fmla="*/ 1193 h 11399"/>
                <a:gd name="T56" fmla="*/ 725 w 7831"/>
                <a:gd name="T57" fmla="*/ 1309 h 11399"/>
                <a:gd name="T58" fmla="*/ 620 w 7831"/>
                <a:gd name="T59" fmla="*/ 1425 h 11399"/>
                <a:gd name="T60" fmla="*/ 501 w 7831"/>
                <a:gd name="T61" fmla="*/ 1539 h 11399"/>
                <a:gd name="T62" fmla="*/ 340 w 7831"/>
                <a:gd name="T63" fmla="*/ 1677 h 11399"/>
                <a:gd name="T64" fmla="*/ 130 w 7831"/>
                <a:gd name="T65" fmla="*/ 1844 h 11399"/>
                <a:gd name="T66" fmla="*/ 8 w 7831"/>
                <a:gd name="T67" fmla="*/ 1932 h 11399"/>
                <a:gd name="T68" fmla="*/ 1416 w 7831"/>
                <a:gd name="T69" fmla="*/ 11363 h 11399"/>
                <a:gd name="T70" fmla="*/ 1944 w 7831"/>
                <a:gd name="T71" fmla="*/ 11248 h 11399"/>
                <a:gd name="T72" fmla="*/ 2437 w 7831"/>
                <a:gd name="T73" fmla="*/ 11126 h 11399"/>
                <a:gd name="T74" fmla="*/ 2894 w 7831"/>
                <a:gd name="T75" fmla="*/ 11003 h 11399"/>
                <a:gd name="T76" fmla="*/ 3308 w 7831"/>
                <a:gd name="T77" fmla="*/ 10881 h 11399"/>
                <a:gd name="T78" fmla="*/ 3674 w 7831"/>
                <a:gd name="T79" fmla="*/ 10765 h 11399"/>
                <a:gd name="T80" fmla="*/ 3988 w 7831"/>
                <a:gd name="T81" fmla="*/ 10659 h 11399"/>
                <a:gd name="T82" fmla="*/ 4384 w 7831"/>
                <a:gd name="T83" fmla="*/ 10516 h 11399"/>
                <a:gd name="T84" fmla="*/ 4624 w 7831"/>
                <a:gd name="T85" fmla="*/ 10423 h 11399"/>
                <a:gd name="T86" fmla="*/ 4933 w 7831"/>
                <a:gd name="T87" fmla="*/ 10320 h 11399"/>
                <a:gd name="T88" fmla="*/ 5342 w 7831"/>
                <a:gd name="T89" fmla="*/ 10229 h 11399"/>
                <a:gd name="T90" fmla="*/ 5715 w 7831"/>
                <a:gd name="T91" fmla="*/ 10193 h 11399"/>
                <a:gd name="T92" fmla="*/ 6049 w 7831"/>
                <a:gd name="T93" fmla="*/ 10200 h 11399"/>
                <a:gd name="T94" fmla="*/ 6343 w 7831"/>
                <a:gd name="T95" fmla="*/ 10241 h 11399"/>
                <a:gd name="T96" fmla="*/ 6595 w 7831"/>
                <a:gd name="T97" fmla="*/ 10305 h 11399"/>
                <a:gd name="T98" fmla="*/ 6806 w 7831"/>
                <a:gd name="T99" fmla="*/ 10381 h 11399"/>
                <a:gd name="T100" fmla="*/ 6972 w 7831"/>
                <a:gd name="T101" fmla="*/ 10459 h 11399"/>
                <a:gd name="T102" fmla="*/ 7091 w 7831"/>
                <a:gd name="T103" fmla="*/ 10527 h 11399"/>
                <a:gd name="T104" fmla="*/ 7179 w 7831"/>
                <a:gd name="T105" fmla="*/ 10586 h 11399"/>
                <a:gd name="T106" fmla="*/ 7241 w 7831"/>
                <a:gd name="T107" fmla="*/ 10549 h 11399"/>
                <a:gd name="T108" fmla="*/ 7321 w 7831"/>
                <a:gd name="T109" fmla="*/ 10493 h 11399"/>
                <a:gd name="T110" fmla="*/ 7402 w 7831"/>
                <a:gd name="T111" fmla="*/ 10451 h 11399"/>
                <a:gd name="T112" fmla="*/ 7483 w 7831"/>
                <a:gd name="T113" fmla="*/ 10420 h 11399"/>
                <a:gd name="T114" fmla="*/ 7561 w 7831"/>
                <a:gd name="T115" fmla="*/ 10400 h 11399"/>
                <a:gd name="T116" fmla="*/ 7656 w 7831"/>
                <a:gd name="T117" fmla="*/ 10384 h 11399"/>
                <a:gd name="T118" fmla="*/ 7768 w 7831"/>
                <a:gd name="T119" fmla="*/ 10379 h 11399"/>
                <a:gd name="T120" fmla="*/ 7831 w 7831"/>
                <a:gd name="T121" fmla="*/ 10247 h 1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31" h="11399">
                  <a:moveTo>
                    <a:pt x="7831" y="10247"/>
                  </a:moveTo>
                  <a:lnTo>
                    <a:pt x="7831" y="10382"/>
                  </a:lnTo>
                  <a:lnTo>
                    <a:pt x="7768" y="649"/>
                  </a:lnTo>
                  <a:lnTo>
                    <a:pt x="7764" y="640"/>
                  </a:lnTo>
                  <a:lnTo>
                    <a:pt x="7749" y="619"/>
                  </a:lnTo>
                  <a:lnTo>
                    <a:pt x="7738" y="603"/>
                  </a:lnTo>
                  <a:lnTo>
                    <a:pt x="7723" y="584"/>
                  </a:lnTo>
                  <a:lnTo>
                    <a:pt x="7704" y="564"/>
                  </a:lnTo>
                  <a:lnTo>
                    <a:pt x="7682" y="541"/>
                  </a:lnTo>
                  <a:lnTo>
                    <a:pt x="7654" y="515"/>
                  </a:lnTo>
                  <a:lnTo>
                    <a:pt x="7622" y="489"/>
                  </a:lnTo>
                  <a:lnTo>
                    <a:pt x="7586" y="460"/>
                  </a:lnTo>
                  <a:lnTo>
                    <a:pt x="7544" y="431"/>
                  </a:lnTo>
                  <a:lnTo>
                    <a:pt x="7497" y="401"/>
                  </a:lnTo>
                  <a:lnTo>
                    <a:pt x="7445" y="370"/>
                  </a:lnTo>
                  <a:lnTo>
                    <a:pt x="7385" y="338"/>
                  </a:lnTo>
                  <a:lnTo>
                    <a:pt x="7320" y="306"/>
                  </a:lnTo>
                  <a:lnTo>
                    <a:pt x="7248" y="276"/>
                  </a:lnTo>
                  <a:lnTo>
                    <a:pt x="7170" y="245"/>
                  </a:lnTo>
                  <a:lnTo>
                    <a:pt x="7083" y="214"/>
                  </a:lnTo>
                  <a:lnTo>
                    <a:pt x="6990" y="186"/>
                  </a:lnTo>
                  <a:lnTo>
                    <a:pt x="6888" y="157"/>
                  </a:lnTo>
                  <a:lnTo>
                    <a:pt x="6778" y="131"/>
                  </a:lnTo>
                  <a:lnTo>
                    <a:pt x="6661" y="105"/>
                  </a:lnTo>
                  <a:lnTo>
                    <a:pt x="6534" y="83"/>
                  </a:lnTo>
                  <a:lnTo>
                    <a:pt x="6399" y="62"/>
                  </a:lnTo>
                  <a:lnTo>
                    <a:pt x="6254" y="44"/>
                  </a:lnTo>
                  <a:lnTo>
                    <a:pt x="6099" y="29"/>
                  </a:lnTo>
                  <a:lnTo>
                    <a:pt x="5936" y="16"/>
                  </a:lnTo>
                  <a:lnTo>
                    <a:pt x="5761" y="8"/>
                  </a:lnTo>
                  <a:lnTo>
                    <a:pt x="5577" y="2"/>
                  </a:lnTo>
                  <a:lnTo>
                    <a:pt x="5381" y="0"/>
                  </a:lnTo>
                  <a:lnTo>
                    <a:pt x="5174" y="2"/>
                  </a:lnTo>
                  <a:lnTo>
                    <a:pt x="5166" y="3"/>
                  </a:lnTo>
                  <a:lnTo>
                    <a:pt x="5138" y="8"/>
                  </a:lnTo>
                  <a:lnTo>
                    <a:pt x="5094" y="13"/>
                  </a:lnTo>
                  <a:lnTo>
                    <a:pt x="5032" y="21"/>
                  </a:lnTo>
                  <a:lnTo>
                    <a:pt x="4956" y="34"/>
                  </a:lnTo>
                  <a:lnTo>
                    <a:pt x="4863" y="50"/>
                  </a:lnTo>
                  <a:lnTo>
                    <a:pt x="4756" y="70"/>
                  </a:lnTo>
                  <a:lnTo>
                    <a:pt x="4636" y="94"/>
                  </a:lnTo>
                  <a:lnTo>
                    <a:pt x="4502" y="122"/>
                  </a:lnTo>
                  <a:lnTo>
                    <a:pt x="4355" y="156"/>
                  </a:lnTo>
                  <a:lnTo>
                    <a:pt x="4276" y="175"/>
                  </a:lnTo>
                  <a:lnTo>
                    <a:pt x="4195" y="195"/>
                  </a:lnTo>
                  <a:lnTo>
                    <a:pt x="4111" y="217"/>
                  </a:lnTo>
                  <a:lnTo>
                    <a:pt x="4025" y="240"/>
                  </a:lnTo>
                  <a:lnTo>
                    <a:pt x="3936" y="265"/>
                  </a:lnTo>
                  <a:lnTo>
                    <a:pt x="3844" y="291"/>
                  </a:lnTo>
                  <a:lnTo>
                    <a:pt x="3749" y="319"/>
                  </a:lnTo>
                  <a:lnTo>
                    <a:pt x="3652" y="348"/>
                  </a:lnTo>
                  <a:lnTo>
                    <a:pt x="3553" y="380"/>
                  </a:lnTo>
                  <a:lnTo>
                    <a:pt x="3452" y="412"/>
                  </a:lnTo>
                  <a:lnTo>
                    <a:pt x="3348" y="446"/>
                  </a:lnTo>
                  <a:lnTo>
                    <a:pt x="3242" y="482"/>
                  </a:lnTo>
                  <a:lnTo>
                    <a:pt x="3135" y="519"/>
                  </a:lnTo>
                  <a:lnTo>
                    <a:pt x="3027" y="554"/>
                  </a:lnTo>
                  <a:lnTo>
                    <a:pt x="2921" y="587"/>
                  </a:lnTo>
                  <a:lnTo>
                    <a:pt x="2814" y="620"/>
                  </a:lnTo>
                  <a:lnTo>
                    <a:pt x="2708" y="650"/>
                  </a:lnTo>
                  <a:lnTo>
                    <a:pt x="2602" y="679"/>
                  </a:lnTo>
                  <a:lnTo>
                    <a:pt x="2498" y="707"/>
                  </a:lnTo>
                  <a:lnTo>
                    <a:pt x="2395" y="733"/>
                  </a:lnTo>
                  <a:lnTo>
                    <a:pt x="2292" y="758"/>
                  </a:lnTo>
                  <a:lnTo>
                    <a:pt x="2193" y="781"/>
                  </a:lnTo>
                  <a:lnTo>
                    <a:pt x="2095" y="803"/>
                  </a:lnTo>
                  <a:lnTo>
                    <a:pt x="1998" y="825"/>
                  </a:lnTo>
                  <a:lnTo>
                    <a:pt x="1905" y="845"/>
                  </a:lnTo>
                  <a:lnTo>
                    <a:pt x="1814" y="863"/>
                  </a:lnTo>
                  <a:lnTo>
                    <a:pt x="1727" y="881"/>
                  </a:lnTo>
                  <a:lnTo>
                    <a:pt x="1642" y="897"/>
                  </a:lnTo>
                  <a:lnTo>
                    <a:pt x="1482" y="925"/>
                  </a:lnTo>
                  <a:lnTo>
                    <a:pt x="1339" y="950"/>
                  </a:lnTo>
                  <a:lnTo>
                    <a:pt x="1211" y="970"/>
                  </a:lnTo>
                  <a:lnTo>
                    <a:pt x="1103" y="986"/>
                  </a:lnTo>
                  <a:lnTo>
                    <a:pt x="1015" y="997"/>
                  </a:lnTo>
                  <a:lnTo>
                    <a:pt x="951" y="1006"/>
                  </a:lnTo>
                  <a:lnTo>
                    <a:pt x="910" y="1011"/>
                  </a:lnTo>
                  <a:lnTo>
                    <a:pt x="897" y="1012"/>
                  </a:lnTo>
                  <a:lnTo>
                    <a:pt x="887" y="1047"/>
                  </a:lnTo>
                  <a:lnTo>
                    <a:pt x="874" y="1082"/>
                  </a:lnTo>
                  <a:lnTo>
                    <a:pt x="857" y="1118"/>
                  </a:lnTo>
                  <a:lnTo>
                    <a:pt x="837" y="1155"/>
                  </a:lnTo>
                  <a:lnTo>
                    <a:pt x="813" y="1193"/>
                  </a:lnTo>
                  <a:lnTo>
                    <a:pt x="787" y="1231"/>
                  </a:lnTo>
                  <a:lnTo>
                    <a:pt x="757" y="1270"/>
                  </a:lnTo>
                  <a:lnTo>
                    <a:pt x="725" y="1309"/>
                  </a:lnTo>
                  <a:lnTo>
                    <a:pt x="691" y="1348"/>
                  </a:lnTo>
                  <a:lnTo>
                    <a:pt x="657" y="1386"/>
                  </a:lnTo>
                  <a:lnTo>
                    <a:pt x="620" y="1425"/>
                  </a:lnTo>
                  <a:lnTo>
                    <a:pt x="580" y="1463"/>
                  </a:lnTo>
                  <a:lnTo>
                    <a:pt x="541" y="1501"/>
                  </a:lnTo>
                  <a:lnTo>
                    <a:pt x="501" y="1539"/>
                  </a:lnTo>
                  <a:lnTo>
                    <a:pt x="461" y="1575"/>
                  </a:lnTo>
                  <a:lnTo>
                    <a:pt x="421" y="1610"/>
                  </a:lnTo>
                  <a:lnTo>
                    <a:pt x="340" y="1677"/>
                  </a:lnTo>
                  <a:lnTo>
                    <a:pt x="264" y="1740"/>
                  </a:lnTo>
                  <a:lnTo>
                    <a:pt x="193" y="1796"/>
                  </a:lnTo>
                  <a:lnTo>
                    <a:pt x="130" y="1844"/>
                  </a:lnTo>
                  <a:lnTo>
                    <a:pt x="76" y="1883"/>
                  </a:lnTo>
                  <a:lnTo>
                    <a:pt x="35" y="1913"/>
                  </a:lnTo>
                  <a:lnTo>
                    <a:pt x="8" y="1932"/>
                  </a:lnTo>
                  <a:lnTo>
                    <a:pt x="0" y="1938"/>
                  </a:lnTo>
                  <a:lnTo>
                    <a:pt x="1233" y="11399"/>
                  </a:lnTo>
                  <a:lnTo>
                    <a:pt x="1416" y="11363"/>
                  </a:lnTo>
                  <a:lnTo>
                    <a:pt x="1596" y="11325"/>
                  </a:lnTo>
                  <a:lnTo>
                    <a:pt x="1771" y="11287"/>
                  </a:lnTo>
                  <a:lnTo>
                    <a:pt x="1944" y="11248"/>
                  </a:lnTo>
                  <a:lnTo>
                    <a:pt x="2112" y="11208"/>
                  </a:lnTo>
                  <a:lnTo>
                    <a:pt x="2277" y="11167"/>
                  </a:lnTo>
                  <a:lnTo>
                    <a:pt x="2437" y="11126"/>
                  </a:lnTo>
                  <a:lnTo>
                    <a:pt x="2594" y="11086"/>
                  </a:lnTo>
                  <a:lnTo>
                    <a:pt x="2746" y="11044"/>
                  </a:lnTo>
                  <a:lnTo>
                    <a:pt x="2894" y="11003"/>
                  </a:lnTo>
                  <a:lnTo>
                    <a:pt x="3037" y="10962"/>
                  </a:lnTo>
                  <a:lnTo>
                    <a:pt x="3174" y="10922"/>
                  </a:lnTo>
                  <a:lnTo>
                    <a:pt x="3308" y="10881"/>
                  </a:lnTo>
                  <a:lnTo>
                    <a:pt x="3435" y="10841"/>
                  </a:lnTo>
                  <a:lnTo>
                    <a:pt x="3557" y="10803"/>
                  </a:lnTo>
                  <a:lnTo>
                    <a:pt x="3674" y="10765"/>
                  </a:lnTo>
                  <a:lnTo>
                    <a:pt x="3785" y="10729"/>
                  </a:lnTo>
                  <a:lnTo>
                    <a:pt x="3889" y="10693"/>
                  </a:lnTo>
                  <a:lnTo>
                    <a:pt x="3988" y="10659"/>
                  </a:lnTo>
                  <a:lnTo>
                    <a:pt x="4081" y="10627"/>
                  </a:lnTo>
                  <a:lnTo>
                    <a:pt x="4246" y="10568"/>
                  </a:lnTo>
                  <a:lnTo>
                    <a:pt x="4384" y="10516"/>
                  </a:lnTo>
                  <a:lnTo>
                    <a:pt x="4494" y="10474"/>
                  </a:lnTo>
                  <a:lnTo>
                    <a:pt x="4575" y="10443"/>
                  </a:lnTo>
                  <a:lnTo>
                    <a:pt x="4624" y="10423"/>
                  </a:lnTo>
                  <a:lnTo>
                    <a:pt x="4641" y="10416"/>
                  </a:lnTo>
                  <a:lnTo>
                    <a:pt x="4789" y="10364"/>
                  </a:lnTo>
                  <a:lnTo>
                    <a:pt x="4933" y="10320"/>
                  </a:lnTo>
                  <a:lnTo>
                    <a:pt x="5074" y="10283"/>
                  </a:lnTo>
                  <a:lnTo>
                    <a:pt x="5210" y="10253"/>
                  </a:lnTo>
                  <a:lnTo>
                    <a:pt x="5342" y="10229"/>
                  </a:lnTo>
                  <a:lnTo>
                    <a:pt x="5470" y="10212"/>
                  </a:lnTo>
                  <a:lnTo>
                    <a:pt x="5595" y="10199"/>
                  </a:lnTo>
                  <a:lnTo>
                    <a:pt x="5715" y="10193"/>
                  </a:lnTo>
                  <a:lnTo>
                    <a:pt x="5830" y="10190"/>
                  </a:lnTo>
                  <a:lnTo>
                    <a:pt x="5941" y="10194"/>
                  </a:lnTo>
                  <a:lnTo>
                    <a:pt x="6049" y="10200"/>
                  </a:lnTo>
                  <a:lnTo>
                    <a:pt x="6151" y="10211"/>
                  </a:lnTo>
                  <a:lnTo>
                    <a:pt x="6249" y="10224"/>
                  </a:lnTo>
                  <a:lnTo>
                    <a:pt x="6343" y="10241"/>
                  </a:lnTo>
                  <a:lnTo>
                    <a:pt x="6432" y="10260"/>
                  </a:lnTo>
                  <a:lnTo>
                    <a:pt x="6516" y="10282"/>
                  </a:lnTo>
                  <a:lnTo>
                    <a:pt x="6595" y="10305"/>
                  </a:lnTo>
                  <a:lnTo>
                    <a:pt x="6671" y="10329"/>
                  </a:lnTo>
                  <a:lnTo>
                    <a:pt x="6740" y="10355"/>
                  </a:lnTo>
                  <a:lnTo>
                    <a:pt x="6806" y="10381"/>
                  </a:lnTo>
                  <a:lnTo>
                    <a:pt x="6866" y="10407"/>
                  </a:lnTo>
                  <a:lnTo>
                    <a:pt x="6921" y="10433"/>
                  </a:lnTo>
                  <a:lnTo>
                    <a:pt x="6972" y="10459"/>
                  </a:lnTo>
                  <a:lnTo>
                    <a:pt x="7016" y="10483"/>
                  </a:lnTo>
                  <a:lnTo>
                    <a:pt x="7057" y="10506"/>
                  </a:lnTo>
                  <a:lnTo>
                    <a:pt x="7091" y="10527"/>
                  </a:lnTo>
                  <a:lnTo>
                    <a:pt x="7121" y="10545"/>
                  </a:lnTo>
                  <a:lnTo>
                    <a:pt x="7146" y="10562"/>
                  </a:lnTo>
                  <a:lnTo>
                    <a:pt x="7179" y="10586"/>
                  </a:lnTo>
                  <a:lnTo>
                    <a:pt x="7190" y="10594"/>
                  </a:lnTo>
                  <a:lnTo>
                    <a:pt x="7215" y="10571"/>
                  </a:lnTo>
                  <a:lnTo>
                    <a:pt x="7241" y="10549"/>
                  </a:lnTo>
                  <a:lnTo>
                    <a:pt x="7267" y="10528"/>
                  </a:lnTo>
                  <a:lnTo>
                    <a:pt x="7293" y="10510"/>
                  </a:lnTo>
                  <a:lnTo>
                    <a:pt x="7321" y="10493"/>
                  </a:lnTo>
                  <a:lnTo>
                    <a:pt x="7347" y="10478"/>
                  </a:lnTo>
                  <a:lnTo>
                    <a:pt x="7375" y="10464"/>
                  </a:lnTo>
                  <a:lnTo>
                    <a:pt x="7402" y="10451"/>
                  </a:lnTo>
                  <a:lnTo>
                    <a:pt x="7429" y="10439"/>
                  </a:lnTo>
                  <a:lnTo>
                    <a:pt x="7456" y="10430"/>
                  </a:lnTo>
                  <a:lnTo>
                    <a:pt x="7483" y="10420"/>
                  </a:lnTo>
                  <a:lnTo>
                    <a:pt x="7509" y="10413"/>
                  </a:lnTo>
                  <a:lnTo>
                    <a:pt x="7536" y="10406"/>
                  </a:lnTo>
                  <a:lnTo>
                    <a:pt x="7561" y="10400"/>
                  </a:lnTo>
                  <a:lnTo>
                    <a:pt x="7585" y="10395"/>
                  </a:lnTo>
                  <a:lnTo>
                    <a:pt x="7610" y="10391"/>
                  </a:lnTo>
                  <a:lnTo>
                    <a:pt x="7656" y="10384"/>
                  </a:lnTo>
                  <a:lnTo>
                    <a:pt x="7697" y="10381"/>
                  </a:lnTo>
                  <a:lnTo>
                    <a:pt x="7735" y="10379"/>
                  </a:lnTo>
                  <a:lnTo>
                    <a:pt x="7768" y="10379"/>
                  </a:lnTo>
                  <a:lnTo>
                    <a:pt x="7814" y="10381"/>
                  </a:lnTo>
                  <a:lnTo>
                    <a:pt x="7831" y="10382"/>
                  </a:lnTo>
                  <a:lnTo>
                    <a:pt x="7831" y="10247"/>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8"/>
            <p:cNvSpPr>
              <a:spLocks noEditPoints="1"/>
            </p:cNvSpPr>
            <p:nvPr/>
          </p:nvSpPr>
          <p:spPr bwMode="auto">
            <a:xfrm>
              <a:off x="706211" y="2124374"/>
              <a:ext cx="1409700" cy="2039938"/>
            </a:xfrm>
            <a:custGeom>
              <a:avLst/>
              <a:gdLst>
                <a:gd name="T0" fmla="*/ 7818 w 7990"/>
                <a:gd name="T1" fmla="*/ 10531 h 11566"/>
                <a:gd name="T2" fmla="*/ 7614 w 7990"/>
                <a:gd name="T3" fmla="*/ 10562 h 11566"/>
                <a:gd name="T4" fmla="*/ 7444 w 7990"/>
                <a:gd name="T5" fmla="*/ 10634 h 11566"/>
                <a:gd name="T6" fmla="*/ 7225 w 7990"/>
                <a:gd name="T7" fmla="*/ 10731 h 11566"/>
                <a:gd name="T8" fmla="*/ 7013 w 7990"/>
                <a:gd name="T9" fmla="*/ 10598 h 11566"/>
                <a:gd name="T10" fmla="*/ 6572 w 7990"/>
                <a:gd name="T11" fmla="*/ 10429 h 11566"/>
                <a:gd name="T12" fmla="*/ 5908 w 7990"/>
                <a:gd name="T13" fmla="*/ 10343 h 11566"/>
                <a:gd name="T14" fmla="*/ 5035 w 7990"/>
                <a:gd name="T15" fmla="*/ 10470 h 11566"/>
                <a:gd name="T16" fmla="*/ 4461 w 7990"/>
                <a:gd name="T17" fmla="*/ 10677 h 11566"/>
                <a:gd name="T18" fmla="*/ 3623 w 7990"/>
                <a:gd name="T19" fmla="*/ 10965 h 11566"/>
                <a:gd name="T20" fmla="*/ 2669 w 7990"/>
                <a:gd name="T21" fmla="*/ 11242 h 11566"/>
                <a:gd name="T22" fmla="*/ 1509 w 7990"/>
                <a:gd name="T23" fmla="*/ 11515 h 11566"/>
                <a:gd name="T24" fmla="*/ 49 w 7990"/>
                <a:gd name="T25" fmla="*/ 1945 h 11566"/>
                <a:gd name="T26" fmla="*/ 448 w 7990"/>
                <a:gd name="T27" fmla="*/ 1635 h 11566"/>
                <a:gd name="T28" fmla="*/ 709 w 7990"/>
                <a:gd name="T29" fmla="*/ 1386 h 11566"/>
                <a:gd name="T30" fmla="*/ 884 w 7990"/>
                <a:gd name="T31" fmla="*/ 1138 h 11566"/>
                <a:gd name="T32" fmla="*/ 1091 w 7990"/>
                <a:gd name="T33" fmla="*/ 997 h 11566"/>
                <a:gd name="T34" fmla="*/ 1884 w 7990"/>
                <a:gd name="T35" fmla="*/ 863 h 11566"/>
                <a:gd name="T36" fmla="*/ 2562 w 7990"/>
                <a:gd name="T37" fmla="*/ 709 h 11566"/>
                <a:gd name="T38" fmla="*/ 3300 w 7990"/>
                <a:gd name="T39" fmla="*/ 486 h 11566"/>
                <a:gd name="T40" fmla="*/ 3999 w 7990"/>
                <a:gd name="T41" fmla="*/ 267 h 11566"/>
                <a:gd name="T42" fmla="*/ 4569 w 7990"/>
                <a:gd name="T43" fmla="*/ 124 h 11566"/>
                <a:gd name="T44" fmla="*/ 5167 w 7990"/>
                <a:gd name="T45" fmla="*/ 14 h 11566"/>
                <a:gd name="T46" fmla="*/ 5856 w 7990"/>
                <a:gd name="T47" fmla="*/ 7 h 11566"/>
                <a:gd name="T48" fmla="*/ 6897 w 7990"/>
                <a:gd name="T49" fmla="*/ 139 h 11566"/>
                <a:gd name="T50" fmla="*/ 7521 w 7990"/>
                <a:gd name="T51" fmla="*/ 359 h 11566"/>
                <a:gd name="T52" fmla="*/ 7827 w 7990"/>
                <a:gd name="T53" fmla="*/ 574 h 11566"/>
                <a:gd name="T54" fmla="*/ 7927 w 7990"/>
                <a:gd name="T55" fmla="*/ 706 h 11566"/>
                <a:gd name="T56" fmla="*/ 7759 w 7990"/>
                <a:gd name="T57" fmla="*/ 723 h 11566"/>
                <a:gd name="T58" fmla="*/ 7609 w 7990"/>
                <a:gd name="T59" fmla="*/ 583 h 11566"/>
                <a:gd name="T60" fmla="*/ 7254 w 7990"/>
                <a:gd name="T61" fmla="*/ 398 h 11566"/>
                <a:gd name="T62" fmla="*/ 6618 w 7990"/>
                <a:gd name="T63" fmla="*/ 234 h 11566"/>
                <a:gd name="T64" fmla="*/ 5624 w 7990"/>
                <a:gd name="T65" fmla="*/ 154 h 11566"/>
                <a:gd name="T66" fmla="*/ 5022 w 7990"/>
                <a:gd name="T67" fmla="*/ 191 h 11566"/>
                <a:gd name="T68" fmla="*/ 4274 w 7990"/>
                <a:gd name="T69" fmla="*/ 352 h 11566"/>
                <a:gd name="T70" fmla="*/ 3651 w 7990"/>
                <a:gd name="T71" fmla="*/ 531 h 11566"/>
                <a:gd name="T72" fmla="*/ 2970 w 7990"/>
                <a:gd name="T73" fmla="*/ 753 h 11566"/>
                <a:gd name="T74" fmla="*/ 2325 w 7990"/>
                <a:gd name="T75" fmla="*/ 925 h 11566"/>
                <a:gd name="T76" fmla="*/ 1609 w 7990"/>
                <a:gd name="T77" fmla="*/ 1071 h 11566"/>
                <a:gd name="T78" fmla="*/ 1026 w 7990"/>
                <a:gd name="T79" fmla="*/ 1190 h 11566"/>
                <a:gd name="T80" fmla="*/ 873 w 7990"/>
                <a:gd name="T81" fmla="*/ 1424 h 11566"/>
                <a:gd name="T82" fmla="*/ 650 w 7990"/>
                <a:gd name="T83" fmla="*/ 1656 h 11566"/>
                <a:gd name="T84" fmla="*/ 241 w 7990"/>
                <a:gd name="T85" fmla="*/ 1993 h 11566"/>
                <a:gd name="T86" fmla="*/ 2073 w 7990"/>
                <a:gd name="T87" fmla="*/ 11235 h 11566"/>
                <a:gd name="T88" fmla="*/ 3137 w 7990"/>
                <a:gd name="T89" fmla="*/ 10953 h 11566"/>
                <a:gd name="T90" fmla="*/ 3964 w 7990"/>
                <a:gd name="T91" fmla="*/ 10691 h 11566"/>
                <a:gd name="T92" fmla="*/ 4678 w 7990"/>
                <a:gd name="T93" fmla="*/ 10428 h 11566"/>
                <a:gd name="T94" fmla="*/ 5327 w 7990"/>
                <a:gd name="T95" fmla="*/ 10244 h 11566"/>
                <a:gd name="T96" fmla="*/ 6077 w 7990"/>
                <a:gd name="T97" fmla="*/ 10195 h 11566"/>
                <a:gd name="T98" fmla="*/ 6663 w 7990"/>
                <a:gd name="T99" fmla="*/ 10296 h 11566"/>
                <a:gd name="T100" fmla="*/ 7070 w 7990"/>
                <a:gd name="T101" fmla="*/ 10456 h 11566"/>
                <a:gd name="T102" fmla="*/ 7287 w 7990"/>
                <a:gd name="T103" fmla="*/ 10557 h 11566"/>
                <a:gd name="T104" fmla="*/ 7424 w 7990"/>
                <a:gd name="T105" fmla="*/ 10471 h 11566"/>
                <a:gd name="T106" fmla="*/ 7619 w 7990"/>
                <a:gd name="T107" fmla="*/ 10403 h 11566"/>
                <a:gd name="T108" fmla="*/ 7836 w 7990"/>
                <a:gd name="T109" fmla="*/ 10379 h 1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90" h="11566">
                  <a:moveTo>
                    <a:pt x="7990" y="10323"/>
                  </a:moveTo>
                  <a:lnTo>
                    <a:pt x="7990" y="10458"/>
                  </a:lnTo>
                  <a:lnTo>
                    <a:pt x="7990" y="10544"/>
                  </a:lnTo>
                  <a:lnTo>
                    <a:pt x="7905" y="10535"/>
                  </a:lnTo>
                  <a:lnTo>
                    <a:pt x="7889" y="10533"/>
                  </a:lnTo>
                  <a:lnTo>
                    <a:pt x="7848" y="10531"/>
                  </a:lnTo>
                  <a:lnTo>
                    <a:pt x="7818" y="10531"/>
                  </a:lnTo>
                  <a:lnTo>
                    <a:pt x="7785" y="10533"/>
                  </a:lnTo>
                  <a:lnTo>
                    <a:pt x="7747" y="10537"/>
                  </a:lnTo>
                  <a:lnTo>
                    <a:pt x="7705" y="10542"/>
                  </a:lnTo>
                  <a:lnTo>
                    <a:pt x="7683" y="10545"/>
                  </a:lnTo>
                  <a:lnTo>
                    <a:pt x="7661" y="10550"/>
                  </a:lnTo>
                  <a:lnTo>
                    <a:pt x="7638" y="10556"/>
                  </a:lnTo>
                  <a:lnTo>
                    <a:pt x="7614" y="10562"/>
                  </a:lnTo>
                  <a:lnTo>
                    <a:pt x="7590" y="10568"/>
                  </a:lnTo>
                  <a:lnTo>
                    <a:pt x="7566" y="10577"/>
                  </a:lnTo>
                  <a:lnTo>
                    <a:pt x="7541" y="10586"/>
                  </a:lnTo>
                  <a:lnTo>
                    <a:pt x="7517" y="10596"/>
                  </a:lnTo>
                  <a:lnTo>
                    <a:pt x="7493" y="10608"/>
                  </a:lnTo>
                  <a:lnTo>
                    <a:pt x="7468" y="10620"/>
                  </a:lnTo>
                  <a:lnTo>
                    <a:pt x="7444" y="10634"/>
                  </a:lnTo>
                  <a:lnTo>
                    <a:pt x="7420" y="10649"/>
                  </a:lnTo>
                  <a:lnTo>
                    <a:pt x="7395" y="10666"/>
                  </a:lnTo>
                  <a:lnTo>
                    <a:pt x="7372" y="10684"/>
                  </a:lnTo>
                  <a:lnTo>
                    <a:pt x="7349" y="10704"/>
                  </a:lnTo>
                  <a:lnTo>
                    <a:pt x="7327" y="10725"/>
                  </a:lnTo>
                  <a:lnTo>
                    <a:pt x="7278" y="10772"/>
                  </a:lnTo>
                  <a:lnTo>
                    <a:pt x="7225" y="10731"/>
                  </a:lnTo>
                  <a:lnTo>
                    <a:pt x="7215" y="10722"/>
                  </a:lnTo>
                  <a:lnTo>
                    <a:pt x="7182" y="10699"/>
                  </a:lnTo>
                  <a:lnTo>
                    <a:pt x="7159" y="10683"/>
                  </a:lnTo>
                  <a:lnTo>
                    <a:pt x="7130" y="10665"/>
                  </a:lnTo>
                  <a:lnTo>
                    <a:pt x="7096" y="10644"/>
                  </a:lnTo>
                  <a:lnTo>
                    <a:pt x="7057" y="10621"/>
                  </a:lnTo>
                  <a:lnTo>
                    <a:pt x="7013" y="10598"/>
                  </a:lnTo>
                  <a:lnTo>
                    <a:pt x="6964" y="10574"/>
                  </a:lnTo>
                  <a:lnTo>
                    <a:pt x="6911" y="10549"/>
                  </a:lnTo>
                  <a:lnTo>
                    <a:pt x="6853" y="10524"/>
                  </a:lnTo>
                  <a:lnTo>
                    <a:pt x="6789" y="10499"/>
                  </a:lnTo>
                  <a:lnTo>
                    <a:pt x="6722" y="10474"/>
                  </a:lnTo>
                  <a:lnTo>
                    <a:pt x="6649" y="10451"/>
                  </a:lnTo>
                  <a:lnTo>
                    <a:pt x="6572" y="10429"/>
                  </a:lnTo>
                  <a:lnTo>
                    <a:pt x="6490" y="10408"/>
                  </a:lnTo>
                  <a:lnTo>
                    <a:pt x="6405" y="10389"/>
                  </a:lnTo>
                  <a:lnTo>
                    <a:pt x="6314" y="10373"/>
                  </a:lnTo>
                  <a:lnTo>
                    <a:pt x="6218" y="10361"/>
                  </a:lnTo>
                  <a:lnTo>
                    <a:pt x="6119" y="10351"/>
                  </a:lnTo>
                  <a:lnTo>
                    <a:pt x="6015" y="10345"/>
                  </a:lnTo>
                  <a:lnTo>
                    <a:pt x="5908" y="10343"/>
                  </a:lnTo>
                  <a:lnTo>
                    <a:pt x="5794" y="10345"/>
                  </a:lnTo>
                  <a:lnTo>
                    <a:pt x="5678" y="10351"/>
                  </a:lnTo>
                  <a:lnTo>
                    <a:pt x="5558" y="10363"/>
                  </a:lnTo>
                  <a:lnTo>
                    <a:pt x="5434" y="10381"/>
                  </a:lnTo>
                  <a:lnTo>
                    <a:pt x="5305" y="10404"/>
                  </a:lnTo>
                  <a:lnTo>
                    <a:pt x="5172" y="10434"/>
                  </a:lnTo>
                  <a:lnTo>
                    <a:pt x="5035" y="10470"/>
                  </a:lnTo>
                  <a:lnTo>
                    <a:pt x="4894" y="10513"/>
                  </a:lnTo>
                  <a:lnTo>
                    <a:pt x="4751" y="10563"/>
                  </a:lnTo>
                  <a:lnTo>
                    <a:pt x="4751" y="10563"/>
                  </a:lnTo>
                  <a:lnTo>
                    <a:pt x="4723" y="10575"/>
                  </a:lnTo>
                  <a:lnTo>
                    <a:pt x="4664" y="10598"/>
                  </a:lnTo>
                  <a:lnTo>
                    <a:pt x="4576" y="10632"/>
                  </a:lnTo>
                  <a:lnTo>
                    <a:pt x="4461" y="10677"/>
                  </a:lnTo>
                  <a:lnTo>
                    <a:pt x="4317" y="10728"/>
                  </a:lnTo>
                  <a:lnTo>
                    <a:pt x="4149" y="10789"/>
                  </a:lnTo>
                  <a:lnTo>
                    <a:pt x="4056" y="10822"/>
                  </a:lnTo>
                  <a:lnTo>
                    <a:pt x="3956" y="10856"/>
                  </a:lnTo>
                  <a:lnTo>
                    <a:pt x="3851" y="10891"/>
                  </a:lnTo>
                  <a:lnTo>
                    <a:pt x="3740" y="10927"/>
                  </a:lnTo>
                  <a:lnTo>
                    <a:pt x="3623" y="10965"/>
                  </a:lnTo>
                  <a:lnTo>
                    <a:pt x="3502" y="11003"/>
                  </a:lnTo>
                  <a:lnTo>
                    <a:pt x="3375" y="11041"/>
                  </a:lnTo>
                  <a:lnTo>
                    <a:pt x="3244" y="11081"/>
                  </a:lnTo>
                  <a:lnTo>
                    <a:pt x="3107" y="11121"/>
                  </a:lnTo>
                  <a:lnTo>
                    <a:pt x="2966" y="11162"/>
                  </a:lnTo>
                  <a:lnTo>
                    <a:pt x="2820" y="11202"/>
                  </a:lnTo>
                  <a:lnTo>
                    <a:pt x="2669" y="11242"/>
                  </a:lnTo>
                  <a:lnTo>
                    <a:pt x="2515" y="11283"/>
                  </a:lnTo>
                  <a:lnTo>
                    <a:pt x="2358" y="11323"/>
                  </a:lnTo>
                  <a:lnTo>
                    <a:pt x="2195" y="11363"/>
                  </a:lnTo>
                  <a:lnTo>
                    <a:pt x="2029" y="11402"/>
                  </a:lnTo>
                  <a:lnTo>
                    <a:pt x="1859" y="11440"/>
                  </a:lnTo>
                  <a:lnTo>
                    <a:pt x="1686" y="11479"/>
                  </a:lnTo>
                  <a:lnTo>
                    <a:pt x="1509" y="11515"/>
                  </a:lnTo>
                  <a:lnTo>
                    <a:pt x="1331" y="11551"/>
                  </a:lnTo>
                  <a:lnTo>
                    <a:pt x="1251" y="11566"/>
                  </a:lnTo>
                  <a:lnTo>
                    <a:pt x="1241" y="11485"/>
                  </a:lnTo>
                  <a:lnTo>
                    <a:pt x="7" y="2024"/>
                  </a:lnTo>
                  <a:lnTo>
                    <a:pt x="0" y="1978"/>
                  </a:lnTo>
                  <a:lnTo>
                    <a:pt x="39" y="1952"/>
                  </a:lnTo>
                  <a:lnTo>
                    <a:pt x="49" y="1945"/>
                  </a:lnTo>
                  <a:lnTo>
                    <a:pt x="74" y="1926"/>
                  </a:lnTo>
                  <a:lnTo>
                    <a:pt x="115" y="1898"/>
                  </a:lnTo>
                  <a:lnTo>
                    <a:pt x="166" y="1859"/>
                  </a:lnTo>
                  <a:lnTo>
                    <a:pt x="228" y="1813"/>
                  </a:lnTo>
                  <a:lnTo>
                    <a:pt x="296" y="1760"/>
                  </a:lnTo>
                  <a:lnTo>
                    <a:pt x="370" y="1699"/>
                  </a:lnTo>
                  <a:lnTo>
                    <a:pt x="448" y="1635"/>
                  </a:lnTo>
                  <a:lnTo>
                    <a:pt x="487" y="1601"/>
                  </a:lnTo>
                  <a:lnTo>
                    <a:pt x="526" y="1566"/>
                  </a:lnTo>
                  <a:lnTo>
                    <a:pt x="564" y="1531"/>
                  </a:lnTo>
                  <a:lnTo>
                    <a:pt x="602" y="1495"/>
                  </a:lnTo>
                  <a:lnTo>
                    <a:pt x="639" y="1459"/>
                  </a:lnTo>
                  <a:lnTo>
                    <a:pt x="675" y="1422"/>
                  </a:lnTo>
                  <a:lnTo>
                    <a:pt x="709" y="1386"/>
                  </a:lnTo>
                  <a:lnTo>
                    <a:pt x="742" y="1349"/>
                  </a:lnTo>
                  <a:lnTo>
                    <a:pt x="772" y="1313"/>
                  </a:lnTo>
                  <a:lnTo>
                    <a:pt x="801" y="1277"/>
                  </a:lnTo>
                  <a:lnTo>
                    <a:pt x="826" y="1241"/>
                  </a:lnTo>
                  <a:lnTo>
                    <a:pt x="848" y="1206"/>
                  </a:lnTo>
                  <a:lnTo>
                    <a:pt x="869" y="1171"/>
                  </a:lnTo>
                  <a:lnTo>
                    <a:pt x="884" y="1138"/>
                  </a:lnTo>
                  <a:lnTo>
                    <a:pt x="896" y="1105"/>
                  </a:lnTo>
                  <a:lnTo>
                    <a:pt x="905" y="1073"/>
                  </a:lnTo>
                  <a:lnTo>
                    <a:pt x="916" y="1018"/>
                  </a:lnTo>
                  <a:lnTo>
                    <a:pt x="971" y="1012"/>
                  </a:lnTo>
                  <a:lnTo>
                    <a:pt x="985" y="1011"/>
                  </a:lnTo>
                  <a:lnTo>
                    <a:pt x="1026" y="1005"/>
                  </a:lnTo>
                  <a:lnTo>
                    <a:pt x="1091" y="997"/>
                  </a:lnTo>
                  <a:lnTo>
                    <a:pt x="1177" y="985"/>
                  </a:lnTo>
                  <a:lnTo>
                    <a:pt x="1285" y="969"/>
                  </a:lnTo>
                  <a:lnTo>
                    <a:pt x="1411" y="949"/>
                  </a:lnTo>
                  <a:lnTo>
                    <a:pt x="1555" y="926"/>
                  </a:lnTo>
                  <a:lnTo>
                    <a:pt x="1712" y="897"/>
                  </a:lnTo>
                  <a:lnTo>
                    <a:pt x="1797" y="881"/>
                  </a:lnTo>
                  <a:lnTo>
                    <a:pt x="1884" y="863"/>
                  </a:lnTo>
                  <a:lnTo>
                    <a:pt x="1975" y="845"/>
                  </a:lnTo>
                  <a:lnTo>
                    <a:pt x="2067" y="826"/>
                  </a:lnTo>
                  <a:lnTo>
                    <a:pt x="2162" y="805"/>
                  </a:lnTo>
                  <a:lnTo>
                    <a:pt x="2259" y="783"/>
                  </a:lnTo>
                  <a:lnTo>
                    <a:pt x="2359" y="760"/>
                  </a:lnTo>
                  <a:lnTo>
                    <a:pt x="2459" y="735"/>
                  </a:lnTo>
                  <a:lnTo>
                    <a:pt x="2562" y="709"/>
                  </a:lnTo>
                  <a:lnTo>
                    <a:pt x="2665" y="681"/>
                  </a:lnTo>
                  <a:lnTo>
                    <a:pt x="2770" y="653"/>
                  </a:lnTo>
                  <a:lnTo>
                    <a:pt x="2876" y="622"/>
                  </a:lnTo>
                  <a:lnTo>
                    <a:pt x="2981" y="590"/>
                  </a:lnTo>
                  <a:lnTo>
                    <a:pt x="3087" y="557"/>
                  </a:lnTo>
                  <a:lnTo>
                    <a:pt x="3194" y="522"/>
                  </a:lnTo>
                  <a:lnTo>
                    <a:pt x="3300" y="486"/>
                  </a:lnTo>
                  <a:lnTo>
                    <a:pt x="3407" y="450"/>
                  </a:lnTo>
                  <a:lnTo>
                    <a:pt x="3511" y="415"/>
                  </a:lnTo>
                  <a:lnTo>
                    <a:pt x="3614" y="382"/>
                  </a:lnTo>
                  <a:lnTo>
                    <a:pt x="3713" y="351"/>
                  </a:lnTo>
                  <a:lnTo>
                    <a:pt x="3811" y="321"/>
                  </a:lnTo>
                  <a:lnTo>
                    <a:pt x="3906" y="293"/>
                  </a:lnTo>
                  <a:lnTo>
                    <a:pt x="3999" y="267"/>
                  </a:lnTo>
                  <a:lnTo>
                    <a:pt x="4089" y="243"/>
                  </a:lnTo>
                  <a:lnTo>
                    <a:pt x="4176" y="219"/>
                  </a:lnTo>
                  <a:lnTo>
                    <a:pt x="4261" y="197"/>
                  </a:lnTo>
                  <a:lnTo>
                    <a:pt x="4342" y="177"/>
                  </a:lnTo>
                  <a:lnTo>
                    <a:pt x="4421" y="158"/>
                  </a:lnTo>
                  <a:lnTo>
                    <a:pt x="4497" y="140"/>
                  </a:lnTo>
                  <a:lnTo>
                    <a:pt x="4569" y="124"/>
                  </a:lnTo>
                  <a:lnTo>
                    <a:pt x="4639" y="109"/>
                  </a:lnTo>
                  <a:lnTo>
                    <a:pt x="4704" y="94"/>
                  </a:lnTo>
                  <a:lnTo>
                    <a:pt x="4827" y="70"/>
                  </a:lnTo>
                  <a:lnTo>
                    <a:pt x="4935" y="51"/>
                  </a:lnTo>
                  <a:lnTo>
                    <a:pt x="5028" y="35"/>
                  </a:lnTo>
                  <a:lnTo>
                    <a:pt x="5106" y="22"/>
                  </a:lnTo>
                  <a:lnTo>
                    <a:pt x="5167" y="14"/>
                  </a:lnTo>
                  <a:lnTo>
                    <a:pt x="5213" y="7"/>
                  </a:lnTo>
                  <a:lnTo>
                    <a:pt x="5240" y="4"/>
                  </a:lnTo>
                  <a:lnTo>
                    <a:pt x="5250" y="3"/>
                  </a:lnTo>
                  <a:lnTo>
                    <a:pt x="5256" y="2"/>
                  </a:lnTo>
                  <a:lnTo>
                    <a:pt x="5468" y="0"/>
                  </a:lnTo>
                  <a:lnTo>
                    <a:pt x="5666" y="2"/>
                  </a:lnTo>
                  <a:lnTo>
                    <a:pt x="5856" y="7"/>
                  </a:lnTo>
                  <a:lnTo>
                    <a:pt x="6034" y="17"/>
                  </a:lnTo>
                  <a:lnTo>
                    <a:pt x="6202" y="31"/>
                  </a:lnTo>
                  <a:lnTo>
                    <a:pt x="6360" y="47"/>
                  </a:lnTo>
                  <a:lnTo>
                    <a:pt x="6508" y="66"/>
                  </a:lnTo>
                  <a:lnTo>
                    <a:pt x="6647" y="88"/>
                  </a:lnTo>
                  <a:lnTo>
                    <a:pt x="6777" y="112"/>
                  </a:lnTo>
                  <a:lnTo>
                    <a:pt x="6897" y="139"/>
                  </a:lnTo>
                  <a:lnTo>
                    <a:pt x="7009" y="167"/>
                  </a:lnTo>
                  <a:lnTo>
                    <a:pt x="7114" y="197"/>
                  </a:lnTo>
                  <a:lnTo>
                    <a:pt x="7210" y="228"/>
                  </a:lnTo>
                  <a:lnTo>
                    <a:pt x="7298" y="261"/>
                  </a:lnTo>
                  <a:lnTo>
                    <a:pt x="7380" y="292"/>
                  </a:lnTo>
                  <a:lnTo>
                    <a:pt x="7454" y="326"/>
                  </a:lnTo>
                  <a:lnTo>
                    <a:pt x="7521" y="359"/>
                  </a:lnTo>
                  <a:lnTo>
                    <a:pt x="7582" y="393"/>
                  </a:lnTo>
                  <a:lnTo>
                    <a:pt x="7637" y="426"/>
                  </a:lnTo>
                  <a:lnTo>
                    <a:pt x="7685" y="458"/>
                  </a:lnTo>
                  <a:lnTo>
                    <a:pt x="7729" y="488"/>
                  </a:lnTo>
                  <a:lnTo>
                    <a:pt x="7767" y="519"/>
                  </a:lnTo>
                  <a:lnTo>
                    <a:pt x="7799" y="548"/>
                  </a:lnTo>
                  <a:lnTo>
                    <a:pt x="7827" y="574"/>
                  </a:lnTo>
                  <a:lnTo>
                    <a:pt x="7851" y="599"/>
                  </a:lnTo>
                  <a:lnTo>
                    <a:pt x="7870" y="621"/>
                  </a:lnTo>
                  <a:lnTo>
                    <a:pt x="7886" y="640"/>
                  </a:lnTo>
                  <a:lnTo>
                    <a:pt x="7899" y="657"/>
                  </a:lnTo>
                  <a:lnTo>
                    <a:pt x="7914" y="680"/>
                  </a:lnTo>
                  <a:lnTo>
                    <a:pt x="7919" y="690"/>
                  </a:lnTo>
                  <a:lnTo>
                    <a:pt x="7927" y="706"/>
                  </a:lnTo>
                  <a:lnTo>
                    <a:pt x="7927" y="724"/>
                  </a:lnTo>
                  <a:lnTo>
                    <a:pt x="7989" y="10323"/>
                  </a:lnTo>
                  <a:lnTo>
                    <a:pt x="7990" y="10323"/>
                  </a:lnTo>
                  <a:close/>
                  <a:moveTo>
                    <a:pt x="7836" y="10379"/>
                  </a:moveTo>
                  <a:lnTo>
                    <a:pt x="7775" y="745"/>
                  </a:lnTo>
                  <a:lnTo>
                    <a:pt x="7768" y="735"/>
                  </a:lnTo>
                  <a:lnTo>
                    <a:pt x="7759" y="723"/>
                  </a:lnTo>
                  <a:lnTo>
                    <a:pt x="7748" y="708"/>
                  </a:lnTo>
                  <a:lnTo>
                    <a:pt x="7733" y="691"/>
                  </a:lnTo>
                  <a:lnTo>
                    <a:pt x="7715" y="672"/>
                  </a:lnTo>
                  <a:lnTo>
                    <a:pt x="7694" y="652"/>
                  </a:lnTo>
                  <a:lnTo>
                    <a:pt x="7669" y="630"/>
                  </a:lnTo>
                  <a:lnTo>
                    <a:pt x="7641" y="607"/>
                  </a:lnTo>
                  <a:lnTo>
                    <a:pt x="7609" y="583"/>
                  </a:lnTo>
                  <a:lnTo>
                    <a:pt x="7573" y="557"/>
                  </a:lnTo>
                  <a:lnTo>
                    <a:pt x="7532" y="532"/>
                  </a:lnTo>
                  <a:lnTo>
                    <a:pt x="7486" y="505"/>
                  </a:lnTo>
                  <a:lnTo>
                    <a:pt x="7437" y="479"/>
                  </a:lnTo>
                  <a:lnTo>
                    <a:pt x="7381" y="451"/>
                  </a:lnTo>
                  <a:lnTo>
                    <a:pt x="7320" y="425"/>
                  </a:lnTo>
                  <a:lnTo>
                    <a:pt x="7254" y="398"/>
                  </a:lnTo>
                  <a:lnTo>
                    <a:pt x="7182" y="372"/>
                  </a:lnTo>
                  <a:lnTo>
                    <a:pt x="7105" y="346"/>
                  </a:lnTo>
                  <a:lnTo>
                    <a:pt x="7020" y="322"/>
                  </a:lnTo>
                  <a:lnTo>
                    <a:pt x="6930" y="298"/>
                  </a:lnTo>
                  <a:lnTo>
                    <a:pt x="6833" y="275"/>
                  </a:lnTo>
                  <a:lnTo>
                    <a:pt x="6729" y="253"/>
                  </a:lnTo>
                  <a:lnTo>
                    <a:pt x="6618" y="234"/>
                  </a:lnTo>
                  <a:lnTo>
                    <a:pt x="6500" y="216"/>
                  </a:lnTo>
                  <a:lnTo>
                    <a:pt x="6374" y="199"/>
                  </a:lnTo>
                  <a:lnTo>
                    <a:pt x="6241" y="185"/>
                  </a:lnTo>
                  <a:lnTo>
                    <a:pt x="6099" y="174"/>
                  </a:lnTo>
                  <a:lnTo>
                    <a:pt x="5949" y="164"/>
                  </a:lnTo>
                  <a:lnTo>
                    <a:pt x="5791" y="158"/>
                  </a:lnTo>
                  <a:lnTo>
                    <a:pt x="5624" y="154"/>
                  </a:lnTo>
                  <a:lnTo>
                    <a:pt x="5449" y="153"/>
                  </a:lnTo>
                  <a:lnTo>
                    <a:pt x="5264" y="155"/>
                  </a:lnTo>
                  <a:lnTo>
                    <a:pt x="5248" y="157"/>
                  </a:lnTo>
                  <a:lnTo>
                    <a:pt x="5215" y="161"/>
                  </a:lnTo>
                  <a:lnTo>
                    <a:pt x="5166" y="167"/>
                  </a:lnTo>
                  <a:lnTo>
                    <a:pt x="5102" y="178"/>
                  </a:lnTo>
                  <a:lnTo>
                    <a:pt x="5022" y="191"/>
                  </a:lnTo>
                  <a:lnTo>
                    <a:pt x="4930" y="207"/>
                  </a:lnTo>
                  <a:lnTo>
                    <a:pt x="4824" y="227"/>
                  </a:lnTo>
                  <a:lnTo>
                    <a:pt x="4704" y="251"/>
                  </a:lnTo>
                  <a:lnTo>
                    <a:pt x="4572" y="280"/>
                  </a:lnTo>
                  <a:lnTo>
                    <a:pt x="4428" y="313"/>
                  </a:lnTo>
                  <a:lnTo>
                    <a:pt x="4352" y="332"/>
                  </a:lnTo>
                  <a:lnTo>
                    <a:pt x="4274" y="352"/>
                  </a:lnTo>
                  <a:lnTo>
                    <a:pt x="4191" y="373"/>
                  </a:lnTo>
                  <a:lnTo>
                    <a:pt x="4108" y="395"/>
                  </a:lnTo>
                  <a:lnTo>
                    <a:pt x="4021" y="420"/>
                  </a:lnTo>
                  <a:lnTo>
                    <a:pt x="3932" y="445"/>
                  </a:lnTo>
                  <a:lnTo>
                    <a:pt x="3840" y="471"/>
                  </a:lnTo>
                  <a:lnTo>
                    <a:pt x="3747" y="500"/>
                  </a:lnTo>
                  <a:lnTo>
                    <a:pt x="3651" y="531"/>
                  </a:lnTo>
                  <a:lnTo>
                    <a:pt x="3552" y="563"/>
                  </a:lnTo>
                  <a:lnTo>
                    <a:pt x="3452" y="595"/>
                  </a:lnTo>
                  <a:lnTo>
                    <a:pt x="3350" y="631"/>
                  </a:lnTo>
                  <a:lnTo>
                    <a:pt x="3255" y="663"/>
                  </a:lnTo>
                  <a:lnTo>
                    <a:pt x="3160" y="695"/>
                  </a:lnTo>
                  <a:lnTo>
                    <a:pt x="3065" y="725"/>
                  </a:lnTo>
                  <a:lnTo>
                    <a:pt x="2970" y="753"/>
                  </a:lnTo>
                  <a:lnTo>
                    <a:pt x="2876" y="781"/>
                  </a:lnTo>
                  <a:lnTo>
                    <a:pt x="2782" y="808"/>
                  </a:lnTo>
                  <a:lnTo>
                    <a:pt x="2689" y="834"/>
                  </a:lnTo>
                  <a:lnTo>
                    <a:pt x="2597" y="858"/>
                  </a:lnTo>
                  <a:lnTo>
                    <a:pt x="2504" y="881"/>
                  </a:lnTo>
                  <a:lnTo>
                    <a:pt x="2415" y="904"/>
                  </a:lnTo>
                  <a:lnTo>
                    <a:pt x="2325" y="925"/>
                  </a:lnTo>
                  <a:lnTo>
                    <a:pt x="2238" y="945"/>
                  </a:lnTo>
                  <a:lnTo>
                    <a:pt x="2151" y="964"/>
                  </a:lnTo>
                  <a:lnTo>
                    <a:pt x="2068" y="982"/>
                  </a:lnTo>
                  <a:lnTo>
                    <a:pt x="1985" y="999"/>
                  </a:lnTo>
                  <a:lnTo>
                    <a:pt x="1905" y="1016"/>
                  </a:lnTo>
                  <a:lnTo>
                    <a:pt x="1752" y="1046"/>
                  </a:lnTo>
                  <a:lnTo>
                    <a:pt x="1609" y="1071"/>
                  </a:lnTo>
                  <a:lnTo>
                    <a:pt x="1478" y="1093"/>
                  </a:lnTo>
                  <a:lnTo>
                    <a:pt x="1359" y="1112"/>
                  </a:lnTo>
                  <a:lnTo>
                    <a:pt x="1255" y="1128"/>
                  </a:lnTo>
                  <a:lnTo>
                    <a:pt x="1166" y="1142"/>
                  </a:lnTo>
                  <a:lnTo>
                    <a:pt x="1093" y="1152"/>
                  </a:lnTo>
                  <a:lnTo>
                    <a:pt x="1039" y="1158"/>
                  </a:lnTo>
                  <a:lnTo>
                    <a:pt x="1026" y="1190"/>
                  </a:lnTo>
                  <a:lnTo>
                    <a:pt x="1010" y="1223"/>
                  </a:lnTo>
                  <a:lnTo>
                    <a:pt x="992" y="1255"/>
                  </a:lnTo>
                  <a:lnTo>
                    <a:pt x="972" y="1288"/>
                  </a:lnTo>
                  <a:lnTo>
                    <a:pt x="950" y="1322"/>
                  </a:lnTo>
                  <a:lnTo>
                    <a:pt x="927" y="1356"/>
                  </a:lnTo>
                  <a:lnTo>
                    <a:pt x="900" y="1390"/>
                  </a:lnTo>
                  <a:lnTo>
                    <a:pt x="873" y="1424"/>
                  </a:lnTo>
                  <a:lnTo>
                    <a:pt x="844" y="1458"/>
                  </a:lnTo>
                  <a:lnTo>
                    <a:pt x="814" y="1492"/>
                  </a:lnTo>
                  <a:lnTo>
                    <a:pt x="783" y="1525"/>
                  </a:lnTo>
                  <a:lnTo>
                    <a:pt x="750" y="1559"/>
                  </a:lnTo>
                  <a:lnTo>
                    <a:pt x="717" y="1591"/>
                  </a:lnTo>
                  <a:lnTo>
                    <a:pt x="683" y="1624"/>
                  </a:lnTo>
                  <a:lnTo>
                    <a:pt x="650" y="1656"/>
                  </a:lnTo>
                  <a:lnTo>
                    <a:pt x="615" y="1688"/>
                  </a:lnTo>
                  <a:lnTo>
                    <a:pt x="546" y="1749"/>
                  </a:lnTo>
                  <a:lnTo>
                    <a:pt x="478" y="1807"/>
                  </a:lnTo>
                  <a:lnTo>
                    <a:pt x="413" y="1862"/>
                  </a:lnTo>
                  <a:lnTo>
                    <a:pt x="350" y="1910"/>
                  </a:lnTo>
                  <a:lnTo>
                    <a:pt x="293" y="1955"/>
                  </a:lnTo>
                  <a:lnTo>
                    <a:pt x="241" y="1993"/>
                  </a:lnTo>
                  <a:lnTo>
                    <a:pt x="198" y="2025"/>
                  </a:lnTo>
                  <a:lnTo>
                    <a:pt x="164" y="2050"/>
                  </a:lnTo>
                  <a:lnTo>
                    <a:pt x="1381" y="11384"/>
                  </a:lnTo>
                  <a:lnTo>
                    <a:pt x="1559" y="11348"/>
                  </a:lnTo>
                  <a:lnTo>
                    <a:pt x="1735" y="11311"/>
                  </a:lnTo>
                  <a:lnTo>
                    <a:pt x="1906" y="11273"/>
                  </a:lnTo>
                  <a:lnTo>
                    <a:pt x="2073" y="11235"/>
                  </a:lnTo>
                  <a:lnTo>
                    <a:pt x="2238" y="11195"/>
                  </a:lnTo>
                  <a:lnTo>
                    <a:pt x="2398" y="11155"/>
                  </a:lnTo>
                  <a:lnTo>
                    <a:pt x="2554" y="11115"/>
                  </a:lnTo>
                  <a:lnTo>
                    <a:pt x="2706" y="11074"/>
                  </a:lnTo>
                  <a:lnTo>
                    <a:pt x="2855" y="11034"/>
                  </a:lnTo>
                  <a:lnTo>
                    <a:pt x="2998" y="10993"/>
                  </a:lnTo>
                  <a:lnTo>
                    <a:pt x="3137" y="10953"/>
                  </a:lnTo>
                  <a:lnTo>
                    <a:pt x="3270" y="10914"/>
                  </a:lnTo>
                  <a:lnTo>
                    <a:pt x="3399" y="10875"/>
                  </a:lnTo>
                  <a:lnTo>
                    <a:pt x="3523" y="10835"/>
                  </a:lnTo>
                  <a:lnTo>
                    <a:pt x="3642" y="10798"/>
                  </a:lnTo>
                  <a:lnTo>
                    <a:pt x="3754" y="10761"/>
                  </a:lnTo>
                  <a:lnTo>
                    <a:pt x="3862" y="10725"/>
                  </a:lnTo>
                  <a:lnTo>
                    <a:pt x="3964" y="10691"/>
                  </a:lnTo>
                  <a:lnTo>
                    <a:pt x="4060" y="10658"/>
                  </a:lnTo>
                  <a:lnTo>
                    <a:pt x="4150" y="10627"/>
                  </a:lnTo>
                  <a:lnTo>
                    <a:pt x="4311" y="10568"/>
                  </a:lnTo>
                  <a:lnTo>
                    <a:pt x="4445" y="10519"/>
                  </a:lnTo>
                  <a:lnTo>
                    <a:pt x="4552" y="10478"/>
                  </a:lnTo>
                  <a:lnTo>
                    <a:pt x="4630" y="10448"/>
                  </a:lnTo>
                  <a:lnTo>
                    <a:pt x="4678" y="10428"/>
                  </a:lnTo>
                  <a:lnTo>
                    <a:pt x="4695" y="10421"/>
                  </a:lnTo>
                  <a:lnTo>
                    <a:pt x="4698" y="10420"/>
                  </a:lnTo>
                  <a:lnTo>
                    <a:pt x="4829" y="10373"/>
                  </a:lnTo>
                  <a:lnTo>
                    <a:pt x="4958" y="10333"/>
                  </a:lnTo>
                  <a:lnTo>
                    <a:pt x="5084" y="10298"/>
                  </a:lnTo>
                  <a:lnTo>
                    <a:pt x="5207" y="10269"/>
                  </a:lnTo>
                  <a:lnTo>
                    <a:pt x="5327" y="10244"/>
                  </a:lnTo>
                  <a:lnTo>
                    <a:pt x="5443" y="10224"/>
                  </a:lnTo>
                  <a:lnTo>
                    <a:pt x="5558" y="10209"/>
                  </a:lnTo>
                  <a:lnTo>
                    <a:pt x="5667" y="10199"/>
                  </a:lnTo>
                  <a:lnTo>
                    <a:pt x="5775" y="10192"/>
                  </a:lnTo>
                  <a:lnTo>
                    <a:pt x="5879" y="10190"/>
                  </a:lnTo>
                  <a:lnTo>
                    <a:pt x="5979" y="10191"/>
                  </a:lnTo>
                  <a:lnTo>
                    <a:pt x="6077" y="10195"/>
                  </a:lnTo>
                  <a:lnTo>
                    <a:pt x="6171" y="10203"/>
                  </a:lnTo>
                  <a:lnTo>
                    <a:pt x="6262" y="10214"/>
                  </a:lnTo>
                  <a:lnTo>
                    <a:pt x="6349" y="10226"/>
                  </a:lnTo>
                  <a:lnTo>
                    <a:pt x="6432" y="10241"/>
                  </a:lnTo>
                  <a:lnTo>
                    <a:pt x="6512" y="10258"/>
                  </a:lnTo>
                  <a:lnTo>
                    <a:pt x="6589" y="10276"/>
                  </a:lnTo>
                  <a:lnTo>
                    <a:pt x="6663" y="10296"/>
                  </a:lnTo>
                  <a:lnTo>
                    <a:pt x="6731" y="10317"/>
                  </a:lnTo>
                  <a:lnTo>
                    <a:pt x="6797" y="10340"/>
                  </a:lnTo>
                  <a:lnTo>
                    <a:pt x="6859" y="10363"/>
                  </a:lnTo>
                  <a:lnTo>
                    <a:pt x="6917" y="10386"/>
                  </a:lnTo>
                  <a:lnTo>
                    <a:pt x="6972" y="10410"/>
                  </a:lnTo>
                  <a:lnTo>
                    <a:pt x="7023" y="10434"/>
                  </a:lnTo>
                  <a:lnTo>
                    <a:pt x="7070" y="10456"/>
                  </a:lnTo>
                  <a:lnTo>
                    <a:pt x="7113" y="10478"/>
                  </a:lnTo>
                  <a:lnTo>
                    <a:pt x="7151" y="10501"/>
                  </a:lnTo>
                  <a:lnTo>
                    <a:pt x="7187" y="10521"/>
                  </a:lnTo>
                  <a:lnTo>
                    <a:pt x="7218" y="10540"/>
                  </a:lnTo>
                  <a:lnTo>
                    <a:pt x="7245" y="10557"/>
                  </a:lnTo>
                  <a:lnTo>
                    <a:pt x="7267" y="10573"/>
                  </a:lnTo>
                  <a:lnTo>
                    <a:pt x="7287" y="10557"/>
                  </a:lnTo>
                  <a:lnTo>
                    <a:pt x="7307" y="10543"/>
                  </a:lnTo>
                  <a:lnTo>
                    <a:pt x="7326" y="10529"/>
                  </a:lnTo>
                  <a:lnTo>
                    <a:pt x="7345" y="10515"/>
                  </a:lnTo>
                  <a:lnTo>
                    <a:pt x="7365" y="10504"/>
                  </a:lnTo>
                  <a:lnTo>
                    <a:pt x="7385" y="10492"/>
                  </a:lnTo>
                  <a:lnTo>
                    <a:pt x="7405" y="10482"/>
                  </a:lnTo>
                  <a:lnTo>
                    <a:pt x="7424" y="10471"/>
                  </a:lnTo>
                  <a:lnTo>
                    <a:pt x="7444" y="10462"/>
                  </a:lnTo>
                  <a:lnTo>
                    <a:pt x="7464" y="10453"/>
                  </a:lnTo>
                  <a:lnTo>
                    <a:pt x="7484" y="10446"/>
                  </a:lnTo>
                  <a:lnTo>
                    <a:pt x="7503" y="10437"/>
                  </a:lnTo>
                  <a:lnTo>
                    <a:pt x="7542" y="10424"/>
                  </a:lnTo>
                  <a:lnTo>
                    <a:pt x="7580" y="10413"/>
                  </a:lnTo>
                  <a:lnTo>
                    <a:pt x="7619" y="10403"/>
                  </a:lnTo>
                  <a:lnTo>
                    <a:pt x="7655" y="10396"/>
                  </a:lnTo>
                  <a:lnTo>
                    <a:pt x="7689" y="10390"/>
                  </a:lnTo>
                  <a:lnTo>
                    <a:pt x="7723" y="10385"/>
                  </a:lnTo>
                  <a:lnTo>
                    <a:pt x="7755" y="10382"/>
                  </a:lnTo>
                  <a:lnTo>
                    <a:pt x="7785" y="10380"/>
                  </a:lnTo>
                  <a:lnTo>
                    <a:pt x="7812" y="10379"/>
                  </a:lnTo>
                  <a:lnTo>
                    <a:pt x="7836" y="10379"/>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3" name="Freeform 9"/>
            <p:cNvSpPr/>
            <p:nvPr/>
          </p:nvSpPr>
          <p:spPr bwMode="auto">
            <a:xfrm>
              <a:off x="757011" y="2481562"/>
              <a:ext cx="222250" cy="1630363"/>
            </a:xfrm>
            <a:custGeom>
              <a:avLst/>
              <a:gdLst>
                <a:gd name="T0" fmla="*/ 1260 w 1260"/>
                <a:gd name="T1" fmla="*/ 9212 h 9249"/>
                <a:gd name="T2" fmla="*/ 0 w 1260"/>
                <a:gd name="T3" fmla="*/ 0 h 9249"/>
                <a:gd name="T4" fmla="*/ 14 w 1260"/>
                <a:gd name="T5" fmla="*/ 101 h 9249"/>
                <a:gd name="T6" fmla="*/ 51 w 1260"/>
                <a:gd name="T7" fmla="*/ 388 h 9249"/>
                <a:gd name="T8" fmla="*/ 109 w 1260"/>
                <a:gd name="T9" fmla="*/ 836 h 9249"/>
                <a:gd name="T10" fmla="*/ 185 w 1260"/>
                <a:gd name="T11" fmla="*/ 1415 h 9249"/>
                <a:gd name="T12" fmla="*/ 275 w 1260"/>
                <a:gd name="T13" fmla="*/ 2103 h 9249"/>
                <a:gd name="T14" fmla="*/ 374 w 1260"/>
                <a:gd name="T15" fmla="*/ 2870 h 9249"/>
                <a:gd name="T16" fmla="*/ 482 w 1260"/>
                <a:gd name="T17" fmla="*/ 3692 h 9249"/>
                <a:gd name="T18" fmla="*/ 593 w 1260"/>
                <a:gd name="T19" fmla="*/ 4541 h 9249"/>
                <a:gd name="T20" fmla="*/ 705 w 1260"/>
                <a:gd name="T21" fmla="*/ 5392 h 9249"/>
                <a:gd name="T22" fmla="*/ 813 w 1260"/>
                <a:gd name="T23" fmla="*/ 6218 h 9249"/>
                <a:gd name="T24" fmla="*/ 916 w 1260"/>
                <a:gd name="T25" fmla="*/ 6993 h 9249"/>
                <a:gd name="T26" fmla="*/ 1008 w 1260"/>
                <a:gd name="T27" fmla="*/ 7691 h 9249"/>
                <a:gd name="T28" fmla="*/ 1087 w 1260"/>
                <a:gd name="T29" fmla="*/ 8285 h 9249"/>
                <a:gd name="T30" fmla="*/ 1149 w 1260"/>
                <a:gd name="T31" fmla="*/ 8749 h 9249"/>
                <a:gd name="T32" fmla="*/ 1174 w 1260"/>
                <a:gd name="T33" fmla="*/ 8925 h 9249"/>
                <a:gd name="T34" fmla="*/ 1193 w 1260"/>
                <a:gd name="T35" fmla="*/ 9057 h 9249"/>
                <a:gd name="T36" fmla="*/ 1205 w 1260"/>
                <a:gd name="T37" fmla="*/ 9144 h 9249"/>
                <a:gd name="T38" fmla="*/ 1212 w 1260"/>
                <a:gd name="T39" fmla="*/ 9182 h 9249"/>
                <a:gd name="T40" fmla="*/ 1223 w 1260"/>
                <a:gd name="T41" fmla="*/ 9249 h 9249"/>
                <a:gd name="T42" fmla="*/ 1260 w 1260"/>
                <a:gd name="T43" fmla="*/ 9212 h 9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0" h="9249">
                  <a:moveTo>
                    <a:pt x="1260" y="9212"/>
                  </a:moveTo>
                  <a:lnTo>
                    <a:pt x="0" y="0"/>
                  </a:lnTo>
                  <a:lnTo>
                    <a:pt x="14" y="101"/>
                  </a:lnTo>
                  <a:lnTo>
                    <a:pt x="51" y="388"/>
                  </a:lnTo>
                  <a:lnTo>
                    <a:pt x="109" y="836"/>
                  </a:lnTo>
                  <a:lnTo>
                    <a:pt x="185" y="1415"/>
                  </a:lnTo>
                  <a:lnTo>
                    <a:pt x="275" y="2103"/>
                  </a:lnTo>
                  <a:lnTo>
                    <a:pt x="374" y="2870"/>
                  </a:lnTo>
                  <a:lnTo>
                    <a:pt x="482" y="3692"/>
                  </a:lnTo>
                  <a:lnTo>
                    <a:pt x="593" y="4541"/>
                  </a:lnTo>
                  <a:lnTo>
                    <a:pt x="705" y="5392"/>
                  </a:lnTo>
                  <a:lnTo>
                    <a:pt x="813" y="6218"/>
                  </a:lnTo>
                  <a:lnTo>
                    <a:pt x="916" y="6993"/>
                  </a:lnTo>
                  <a:lnTo>
                    <a:pt x="1008" y="7691"/>
                  </a:lnTo>
                  <a:lnTo>
                    <a:pt x="1087" y="8285"/>
                  </a:lnTo>
                  <a:lnTo>
                    <a:pt x="1149" y="8749"/>
                  </a:lnTo>
                  <a:lnTo>
                    <a:pt x="1174" y="8925"/>
                  </a:lnTo>
                  <a:lnTo>
                    <a:pt x="1193" y="9057"/>
                  </a:lnTo>
                  <a:lnTo>
                    <a:pt x="1205" y="9144"/>
                  </a:lnTo>
                  <a:lnTo>
                    <a:pt x="1212" y="9182"/>
                  </a:lnTo>
                  <a:lnTo>
                    <a:pt x="1223" y="9249"/>
                  </a:lnTo>
                  <a:lnTo>
                    <a:pt x="1260" y="9212"/>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4" name="Freeform 10"/>
            <p:cNvSpPr/>
            <p:nvPr/>
          </p:nvSpPr>
          <p:spPr bwMode="auto">
            <a:xfrm>
              <a:off x="809398" y="2445049"/>
              <a:ext cx="215900" cy="1614488"/>
            </a:xfrm>
            <a:custGeom>
              <a:avLst/>
              <a:gdLst>
                <a:gd name="T0" fmla="*/ 1221 w 1221"/>
                <a:gd name="T1" fmla="*/ 9113 h 9150"/>
                <a:gd name="T2" fmla="*/ 0 w 1221"/>
                <a:gd name="T3" fmla="*/ 0 h 9150"/>
                <a:gd name="T4" fmla="*/ 13 w 1221"/>
                <a:gd name="T5" fmla="*/ 101 h 9150"/>
                <a:gd name="T6" fmla="*/ 49 w 1221"/>
                <a:gd name="T7" fmla="*/ 385 h 9150"/>
                <a:gd name="T8" fmla="*/ 105 w 1221"/>
                <a:gd name="T9" fmla="*/ 826 h 9150"/>
                <a:gd name="T10" fmla="*/ 178 w 1221"/>
                <a:gd name="T11" fmla="*/ 1401 h 9150"/>
                <a:gd name="T12" fmla="*/ 264 w 1221"/>
                <a:gd name="T13" fmla="*/ 2080 h 9150"/>
                <a:gd name="T14" fmla="*/ 362 w 1221"/>
                <a:gd name="T15" fmla="*/ 2838 h 9150"/>
                <a:gd name="T16" fmla="*/ 465 w 1221"/>
                <a:gd name="T17" fmla="*/ 3651 h 9150"/>
                <a:gd name="T18" fmla="*/ 573 w 1221"/>
                <a:gd name="T19" fmla="*/ 4491 h 9150"/>
                <a:gd name="T20" fmla="*/ 681 w 1221"/>
                <a:gd name="T21" fmla="*/ 5334 h 9150"/>
                <a:gd name="T22" fmla="*/ 786 w 1221"/>
                <a:gd name="T23" fmla="*/ 6150 h 9150"/>
                <a:gd name="T24" fmla="*/ 885 w 1221"/>
                <a:gd name="T25" fmla="*/ 6917 h 9150"/>
                <a:gd name="T26" fmla="*/ 975 w 1221"/>
                <a:gd name="T27" fmla="*/ 7608 h 9150"/>
                <a:gd name="T28" fmla="*/ 1051 w 1221"/>
                <a:gd name="T29" fmla="*/ 8196 h 9150"/>
                <a:gd name="T30" fmla="*/ 1112 w 1221"/>
                <a:gd name="T31" fmla="*/ 8655 h 9150"/>
                <a:gd name="T32" fmla="*/ 1135 w 1221"/>
                <a:gd name="T33" fmla="*/ 8828 h 9150"/>
                <a:gd name="T34" fmla="*/ 1153 w 1221"/>
                <a:gd name="T35" fmla="*/ 8959 h 9150"/>
                <a:gd name="T36" fmla="*/ 1165 w 1221"/>
                <a:gd name="T37" fmla="*/ 9046 h 9150"/>
                <a:gd name="T38" fmla="*/ 1172 w 1221"/>
                <a:gd name="T39" fmla="*/ 9083 h 9150"/>
                <a:gd name="T40" fmla="*/ 1184 w 1221"/>
                <a:gd name="T41" fmla="*/ 9150 h 9150"/>
                <a:gd name="T42" fmla="*/ 1221 w 1221"/>
                <a:gd name="T43" fmla="*/ 9113 h 9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1" h="9150">
                  <a:moveTo>
                    <a:pt x="1221" y="9113"/>
                  </a:moveTo>
                  <a:lnTo>
                    <a:pt x="0" y="0"/>
                  </a:lnTo>
                  <a:lnTo>
                    <a:pt x="13" y="101"/>
                  </a:lnTo>
                  <a:lnTo>
                    <a:pt x="49" y="385"/>
                  </a:lnTo>
                  <a:lnTo>
                    <a:pt x="105" y="826"/>
                  </a:lnTo>
                  <a:lnTo>
                    <a:pt x="178" y="1401"/>
                  </a:lnTo>
                  <a:lnTo>
                    <a:pt x="264" y="2080"/>
                  </a:lnTo>
                  <a:lnTo>
                    <a:pt x="362" y="2838"/>
                  </a:lnTo>
                  <a:lnTo>
                    <a:pt x="465" y="3651"/>
                  </a:lnTo>
                  <a:lnTo>
                    <a:pt x="573" y="4491"/>
                  </a:lnTo>
                  <a:lnTo>
                    <a:pt x="681" y="5334"/>
                  </a:lnTo>
                  <a:lnTo>
                    <a:pt x="786" y="6150"/>
                  </a:lnTo>
                  <a:lnTo>
                    <a:pt x="885" y="6917"/>
                  </a:lnTo>
                  <a:lnTo>
                    <a:pt x="975" y="7608"/>
                  </a:lnTo>
                  <a:lnTo>
                    <a:pt x="1051" y="8196"/>
                  </a:lnTo>
                  <a:lnTo>
                    <a:pt x="1112" y="8655"/>
                  </a:lnTo>
                  <a:lnTo>
                    <a:pt x="1135" y="8828"/>
                  </a:lnTo>
                  <a:lnTo>
                    <a:pt x="1153" y="8959"/>
                  </a:lnTo>
                  <a:lnTo>
                    <a:pt x="1165" y="9046"/>
                  </a:lnTo>
                  <a:lnTo>
                    <a:pt x="1172" y="9083"/>
                  </a:lnTo>
                  <a:lnTo>
                    <a:pt x="1184" y="9150"/>
                  </a:lnTo>
                  <a:lnTo>
                    <a:pt x="1221" y="9113"/>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11"/>
            <p:cNvSpPr/>
            <p:nvPr/>
          </p:nvSpPr>
          <p:spPr bwMode="auto">
            <a:xfrm>
              <a:off x="864961" y="2319637"/>
              <a:ext cx="198438" cy="1687513"/>
            </a:xfrm>
            <a:custGeom>
              <a:avLst/>
              <a:gdLst>
                <a:gd name="T0" fmla="*/ 1097 w 1127"/>
                <a:gd name="T1" fmla="*/ 9563 h 9563"/>
                <a:gd name="T2" fmla="*/ 0 w 1127"/>
                <a:gd name="T3" fmla="*/ 135 h 9563"/>
                <a:gd name="T4" fmla="*/ 6 w 1127"/>
                <a:gd name="T5" fmla="*/ 123 h 9563"/>
                <a:gd name="T6" fmla="*/ 21 w 1127"/>
                <a:gd name="T7" fmla="*/ 93 h 9563"/>
                <a:gd name="T8" fmla="*/ 31 w 1127"/>
                <a:gd name="T9" fmla="*/ 71 h 9563"/>
                <a:gd name="T10" fmla="*/ 40 w 1127"/>
                <a:gd name="T11" fmla="*/ 49 h 9563"/>
                <a:gd name="T12" fmla="*/ 48 w 1127"/>
                <a:gd name="T13" fmla="*/ 25 h 9563"/>
                <a:gd name="T14" fmla="*/ 54 w 1127"/>
                <a:gd name="T15" fmla="*/ 0 h 9563"/>
                <a:gd name="T16" fmla="*/ 1127 w 1127"/>
                <a:gd name="T17" fmla="*/ 9533 h 9563"/>
                <a:gd name="T18" fmla="*/ 1097 w 1127"/>
                <a:gd name="T19" fmla="*/ 9563 h 9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7" h="9563">
                  <a:moveTo>
                    <a:pt x="1097" y="9563"/>
                  </a:moveTo>
                  <a:lnTo>
                    <a:pt x="0" y="135"/>
                  </a:lnTo>
                  <a:lnTo>
                    <a:pt x="6" y="123"/>
                  </a:lnTo>
                  <a:lnTo>
                    <a:pt x="21" y="93"/>
                  </a:lnTo>
                  <a:lnTo>
                    <a:pt x="31" y="71"/>
                  </a:lnTo>
                  <a:lnTo>
                    <a:pt x="40" y="49"/>
                  </a:lnTo>
                  <a:lnTo>
                    <a:pt x="48" y="25"/>
                  </a:lnTo>
                  <a:lnTo>
                    <a:pt x="54" y="0"/>
                  </a:lnTo>
                  <a:lnTo>
                    <a:pt x="1127" y="9533"/>
                  </a:lnTo>
                  <a:lnTo>
                    <a:pt x="1097" y="9563"/>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6" name="Freeform 12"/>
            <p:cNvSpPr/>
            <p:nvPr/>
          </p:nvSpPr>
          <p:spPr bwMode="auto">
            <a:xfrm>
              <a:off x="2092098" y="2176762"/>
              <a:ext cx="1381125" cy="2011363"/>
            </a:xfrm>
            <a:custGeom>
              <a:avLst/>
              <a:gdLst>
                <a:gd name="T0" fmla="*/ 63 w 7831"/>
                <a:gd name="T1" fmla="*/ 649 h 11399"/>
                <a:gd name="T2" fmla="*/ 93 w 7831"/>
                <a:gd name="T3" fmla="*/ 603 h 11399"/>
                <a:gd name="T4" fmla="*/ 151 w 7831"/>
                <a:gd name="T5" fmla="*/ 541 h 11399"/>
                <a:gd name="T6" fmla="*/ 246 w 7831"/>
                <a:gd name="T7" fmla="*/ 460 h 11399"/>
                <a:gd name="T8" fmla="*/ 387 w 7831"/>
                <a:gd name="T9" fmla="*/ 370 h 11399"/>
                <a:gd name="T10" fmla="*/ 583 w 7831"/>
                <a:gd name="T11" fmla="*/ 276 h 11399"/>
                <a:gd name="T12" fmla="*/ 841 w 7831"/>
                <a:gd name="T13" fmla="*/ 186 h 11399"/>
                <a:gd name="T14" fmla="*/ 1170 w 7831"/>
                <a:gd name="T15" fmla="*/ 105 h 11399"/>
                <a:gd name="T16" fmla="*/ 1577 w 7831"/>
                <a:gd name="T17" fmla="*/ 44 h 11399"/>
                <a:gd name="T18" fmla="*/ 2070 w 7831"/>
                <a:gd name="T19" fmla="*/ 8 h 11399"/>
                <a:gd name="T20" fmla="*/ 2657 w 7831"/>
                <a:gd name="T21" fmla="*/ 2 h 11399"/>
                <a:gd name="T22" fmla="*/ 2737 w 7831"/>
                <a:gd name="T23" fmla="*/ 13 h 11399"/>
                <a:gd name="T24" fmla="*/ 2968 w 7831"/>
                <a:gd name="T25" fmla="*/ 50 h 11399"/>
                <a:gd name="T26" fmla="*/ 3329 w 7831"/>
                <a:gd name="T27" fmla="*/ 122 h 11399"/>
                <a:gd name="T28" fmla="*/ 3636 w 7831"/>
                <a:gd name="T29" fmla="*/ 195 h 11399"/>
                <a:gd name="T30" fmla="*/ 3895 w 7831"/>
                <a:gd name="T31" fmla="*/ 265 h 11399"/>
                <a:gd name="T32" fmla="*/ 4179 w 7831"/>
                <a:gd name="T33" fmla="*/ 348 h 11399"/>
                <a:gd name="T34" fmla="*/ 4483 w 7831"/>
                <a:gd name="T35" fmla="*/ 446 h 11399"/>
                <a:gd name="T36" fmla="*/ 4804 w 7831"/>
                <a:gd name="T37" fmla="*/ 554 h 11399"/>
                <a:gd name="T38" fmla="*/ 5123 w 7831"/>
                <a:gd name="T39" fmla="*/ 650 h 11399"/>
                <a:gd name="T40" fmla="*/ 5436 w 7831"/>
                <a:gd name="T41" fmla="*/ 733 h 11399"/>
                <a:gd name="T42" fmla="*/ 5736 w 7831"/>
                <a:gd name="T43" fmla="*/ 803 h 11399"/>
                <a:gd name="T44" fmla="*/ 6017 w 7831"/>
                <a:gd name="T45" fmla="*/ 863 h 11399"/>
                <a:gd name="T46" fmla="*/ 6349 w 7831"/>
                <a:gd name="T47" fmla="*/ 925 h 11399"/>
                <a:gd name="T48" fmla="*/ 6728 w 7831"/>
                <a:gd name="T49" fmla="*/ 986 h 11399"/>
                <a:gd name="T50" fmla="*/ 6921 w 7831"/>
                <a:gd name="T51" fmla="*/ 1011 h 11399"/>
                <a:gd name="T52" fmla="*/ 6957 w 7831"/>
                <a:gd name="T53" fmla="*/ 1082 h 11399"/>
                <a:gd name="T54" fmla="*/ 7018 w 7831"/>
                <a:gd name="T55" fmla="*/ 1193 h 11399"/>
                <a:gd name="T56" fmla="*/ 7106 w 7831"/>
                <a:gd name="T57" fmla="*/ 1309 h 11399"/>
                <a:gd name="T58" fmla="*/ 7213 w 7831"/>
                <a:gd name="T59" fmla="*/ 1425 h 11399"/>
                <a:gd name="T60" fmla="*/ 7330 w 7831"/>
                <a:gd name="T61" fmla="*/ 1539 h 11399"/>
                <a:gd name="T62" fmla="*/ 7491 w 7831"/>
                <a:gd name="T63" fmla="*/ 1677 h 11399"/>
                <a:gd name="T64" fmla="*/ 7702 w 7831"/>
                <a:gd name="T65" fmla="*/ 1844 h 11399"/>
                <a:gd name="T66" fmla="*/ 7823 w 7831"/>
                <a:gd name="T67" fmla="*/ 1932 h 11399"/>
                <a:gd name="T68" fmla="*/ 6415 w 7831"/>
                <a:gd name="T69" fmla="*/ 11363 h 11399"/>
                <a:gd name="T70" fmla="*/ 5887 w 7831"/>
                <a:gd name="T71" fmla="*/ 11248 h 11399"/>
                <a:gd name="T72" fmla="*/ 5394 w 7831"/>
                <a:gd name="T73" fmla="*/ 11126 h 11399"/>
                <a:gd name="T74" fmla="*/ 4938 w 7831"/>
                <a:gd name="T75" fmla="*/ 11003 h 11399"/>
                <a:gd name="T76" fmla="*/ 4524 w 7831"/>
                <a:gd name="T77" fmla="*/ 10881 h 11399"/>
                <a:gd name="T78" fmla="*/ 4157 w 7831"/>
                <a:gd name="T79" fmla="*/ 10765 h 11399"/>
                <a:gd name="T80" fmla="*/ 3843 w 7831"/>
                <a:gd name="T81" fmla="*/ 10659 h 11399"/>
                <a:gd name="T82" fmla="*/ 3447 w 7831"/>
                <a:gd name="T83" fmla="*/ 10516 h 11399"/>
                <a:gd name="T84" fmla="*/ 3207 w 7831"/>
                <a:gd name="T85" fmla="*/ 10423 h 11399"/>
                <a:gd name="T86" fmla="*/ 2898 w 7831"/>
                <a:gd name="T87" fmla="*/ 10320 h 11399"/>
                <a:gd name="T88" fmla="*/ 2489 w 7831"/>
                <a:gd name="T89" fmla="*/ 10229 h 11399"/>
                <a:gd name="T90" fmla="*/ 2116 w 7831"/>
                <a:gd name="T91" fmla="*/ 10193 h 11399"/>
                <a:gd name="T92" fmla="*/ 1782 w 7831"/>
                <a:gd name="T93" fmla="*/ 10200 h 11399"/>
                <a:gd name="T94" fmla="*/ 1488 w 7831"/>
                <a:gd name="T95" fmla="*/ 10241 h 11399"/>
                <a:gd name="T96" fmla="*/ 1236 w 7831"/>
                <a:gd name="T97" fmla="*/ 10305 h 11399"/>
                <a:gd name="T98" fmla="*/ 1026 w 7831"/>
                <a:gd name="T99" fmla="*/ 10381 h 11399"/>
                <a:gd name="T100" fmla="*/ 860 w 7831"/>
                <a:gd name="T101" fmla="*/ 10459 h 11399"/>
                <a:gd name="T102" fmla="*/ 740 w 7831"/>
                <a:gd name="T103" fmla="*/ 10527 h 11399"/>
                <a:gd name="T104" fmla="*/ 652 w 7831"/>
                <a:gd name="T105" fmla="*/ 10586 h 11399"/>
                <a:gd name="T106" fmla="*/ 590 w 7831"/>
                <a:gd name="T107" fmla="*/ 10549 h 11399"/>
                <a:gd name="T108" fmla="*/ 510 w 7831"/>
                <a:gd name="T109" fmla="*/ 10493 h 11399"/>
                <a:gd name="T110" fmla="*/ 429 w 7831"/>
                <a:gd name="T111" fmla="*/ 10451 h 11399"/>
                <a:gd name="T112" fmla="*/ 348 w 7831"/>
                <a:gd name="T113" fmla="*/ 10420 h 11399"/>
                <a:gd name="T114" fmla="*/ 270 w 7831"/>
                <a:gd name="T115" fmla="*/ 10400 h 11399"/>
                <a:gd name="T116" fmla="*/ 176 w 7831"/>
                <a:gd name="T117" fmla="*/ 10384 h 11399"/>
                <a:gd name="T118" fmla="*/ 64 w 7831"/>
                <a:gd name="T119" fmla="*/ 10379 h 11399"/>
                <a:gd name="T120" fmla="*/ 0 w 7831"/>
                <a:gd name="T121" fmla="*/ 10247 h 11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31" h="11399">
                  <a:moveTo>
                    <a:pt x="0" y="10247"/>
                  </a:moveTo>
                  <a:lnTo>
                    <a:pt x="0" y="10382"/>
                  </a:lnTo>
                  <a:lnTo>
                    <a:pt x="63" y="649"/>
                  </a:lnTo>
                  <a:lnTo>
                    <a:pt x="67" y="640"/>
                  </a:lnTo>
                  <a:lnTo>
                    <a:pt x="82" y="619"/>
                  </a:lnTo>
                  <a:lnTo>
                    <a:pt x="93" y="603"/>
                  </a:lnTo>
                  <a:lnTo>
                    <a:pt x="108" y="584"/>
                  </a:lnTo>
                  <a:lnTo>
                    <a:pt x="127" y="564"/>
                  </a:lnTo>
                  <a:lnTo>
                    <a:pt x="151" y="541"/>
                  </a:lnTo>
                  <a:lnTo>
                    <a:pt x="177" y="515"/>
                  </a:lnTo>
                  <a:lnTo>
                    <a:pt x="209" y="489"/>
                  </a:lnTo>
                  <a:lnTo>
                    <a:pt x="246" y="460"/>
                  </a:lnTo>
                  <a:lnTo>
                    <a:pt x="287" y="431"/>
                  </a:lnTo>
                  <a:lnTo>
                    <a:pt x="335" y="401"/>
                  </a:lnTo>
                  <a:lnTo>
                    <a:pt x="387" y="370"/>
                  </a:lnTo>
                  <a:lnTo>
                    <a:pt x="446" y="338"/>
                  </a:lnTo>
                  <a:lnTo>
                    <a:pt x="511" y="306"/>
                  </a:lnTo>
                  <a:lnTo>
                    <a:pt x="583" y="276"/>
                  </a:lnTo>
                  <a:lnTo>
                    <a:pt x="661" y="245"/>
                  </a:lnTo>
                  <a:lnTo>
                    <a:pt x="748" y="214"/>
                  </a:lnTo>
                  <a:lnTo>
                    <a:pt x="841" y="186"/>
                  </a:lnTo>
                  <a:lnTo>
                    <a:pt x="943" y="157"/>
                  </a:lnTo>
                  <a:lnTo>
                    <a:pt x="1053" y="131"/>
                  </a:lnTo>
                  <a:lnTo>
                    <a:pt x="1170" y="105"/>
                  </a:lnTo>
                  <a:lnTo>
                    <a:pt x="1297" y="83"/>
                  </a:lnTo>
                  <a:lnTo>
                    <a:pt x="1432" y="62"/>
                  </a:lnTo>
                  <a:lnTo>
                    <a:pt x="1577" y="44"/>
                  </a:lnTo>
                  <a:lnTo>
                    <a:pt x="1732" y="29"/>
                  </a:lnTo>
                  <a:lnTo>
                    <a:pt x="1895" y="16"/>
                  </a:lnTo>
                  <a:lnTo>
                    <a:pt x="2070" y="8"/>
                  </a:lnTo>
                  <a:lnTo>
                    <a:pt x="2254" y="2"/>
                  </a:lnTo>
                  <a:lnTo>
                    <a:pt x="2450" y="0"/>
                  </a:lnTo>
                  <a:lnTo>
                    <a:pt x="2657" y="2"/>
                  </a:lnTo>
                  <a:lnTo>
                    <a:pt x="2665" y="3"/>
                  </a:lnTo>
                  <a:lnTo>
                    <a:pt x="2693" y="8"/>
                  </a:lnTo>
                  <a:lnTo>
                    <a:pt x="2737" y="13"/>
                  </a:lnTo>
                  <a:lnTo>
                    <a:pt x="2799" y="21"/>
                  </a:lnTo>
                  <a:lnTo>
                    <a:pt x="2875" y="34"/>
                  </a:lnTo>
                  <a:lnTo>
                    <a:pt x="2968" y="50"/>
                  </a:lnTo>
                  <a:lnTo>
                    <a:pt x="3075" y="70"/>
                  </a:lnTo>
                  <a:lnTo>
                    <a:pt x="3195" y="94"/>
                  </a:lnTo>
                  <a:lnTo>
                    <a:pt x="3329" y="122"/>
                  </a:lnTo>
                  <a:lnTo>
                    <a:pt x="3476" y="156"/>
                  </a:lnTo>
                  <a:lnTo>
                    <a:pt x="3555" y="175"/>
                  </a:lnTo>
                  <a:lnTo>
                    <a:pt x="3636" y="195"/>
                  </a:lnTo>
                  <a:lnTo>
                    <a:pt x="3720" y="217"/>
                  </a:lnTo>
                  <a:lnTo>
                    <a:pt x="3806" y="240"/>
                  </a:lnTo>
                  <a:lnTo>
                    <a:pt x="3895" y="265"/>
                  </a:lnTo>
                  <a:lnTo>
                    <a:pt x="3987" y="291"/>
                  </a:lnTo>
                  <a:lnTo>
                    <a:pt x="4082" y="319"/>
                  </a:lnTo>
                  <a:lnTo>
                    <a:pt x="4179" y="348"/>
                  </a:lnTo>
                  <a:lnTo>
                    <a:pt x="4278" y="380"/>
                  </a:lnTo>
                  <a:lnTo>
                    <a:pt x="4379" y="412"/>
                  </a:lnTo>
                  <a:lnTo>
                    <a:pt x="4483" y="446"/>
                  </a:lnTo>
                  <a:lnTo>
                    <a:pt x="4589" y="482"/>
                  </a:lnTo>
                  <a:lnTo>
                    <a:pt x="4696" y="519"/>
                  </a:lnTo>
                  <a:lnTo>
                    <a:pt x="4804" y="554"/>
                  </a:lnTo>
                  <a:lnTo>
                    <a:pt x="4910" y="587"/>
                  </a:lnTo>
                  <a:lnTo>
                    <a:pt x="5017" y="620"/>
                  </a:lnTo>
                  <a:lnTo>
                    <a:pt x="5123" y="650"/>
                  </a:lnTo>
                  <a:lnTo>
                    <a:pt x="5229" y="679"/>
                  </a:lnTo>
                  <a:lnTo>
                    <a:pt x="5333" y="707"/>
                  </a:lnTo>
                  <a:lnTo>
                    <a:pt x="5436" y="733"/>
                  </a:lnTo>
                  <a:lnTo>
                    <a:pt x="5539" y="758"/>
                  </a:lnTo>
                  <a:lnTo>
                    <a:pt x="5638" y="781"/>
                  </a:lnTo>
                  <a:lnTo>
                    <a:pt x="5736" y="803"/>
                  </a:lnTo>
                  <a:lnTo>
                    <a:pt x="5833" y="825"/>
                  </a:lnTo>
                  <a:lnTo>
                    <a:pt x="5926" y="845"/>
                  </a:lnTo>
                  <a:lnTo>
                    <a:pt x="6017" y="863"/>
                  </a:lnTo>
                  <a:lnTo>
                    <a:pt x="6104" y="881"/>
                  </a:lnTo>
                  <a:lnTo>
                    <a:pt x="6189" y="897"/>
                  </a:lnTo>
                  <a:lnTo>
                    <a:pt x="6349" y="925"/>
                  </a:lnTo>
                  <a:lnTo>
                    <a:pt x="6493" y="950"/>
                  </a:lnTo>
                  <a:lnTo>
                    <a:pt x="6620" y="970"/>
                  </a:lnTo>
                  <a:lnTo>
                    <a:pt x="6728" y="986"/>
                  </a:lnTo>
                  <a:lnTo>
                    <a:pt x="6816" y="997"/>
                  </a:lnTo>
                  <a:lnTo>
                    <a:pt x="6880" y="1006"/>
                  </a:lnTo>
                  <a:lnTo>
                    <a:pt x="6921" y="1011"/>
                  </a:lnTo>
                  <a:lnTo>
                    <a:pt x="6934" y="1012"/>
                  </a:lnTo>
                  <a:lnTo>
                    <a:pt x="6944" y="1047"/>
                  </a:lnTo>
                  <a:lnTo>
                    <a:pt x="6957" y="1082"/>
                  </a:lnTo>
                  <a:lnTo>
                    <a:pt x="6974" y="1118"/>
                  </a:lnTo>
                  <a:lnTo>
                    <a:pt x="6994" y="1155"/>
                  </a:lnTo>
                  <a:lnTo>
                    <a:pt x="7018" y="1193"/>
                  </a:lnTo>
                  <a:lnTo>
                    <a:pt x="7044" y="1231"/>
                  </a:lnTo>
                  <a:lnTo>
                    <a:pt x="7074" y="1270"/>
                  </a:lnTo>
                  <a:lnTo>
                    <a:pt x="7106" y="1309"/>
                  </a:lnTo>
                  <a:lnTo>
                    <a:pt x="7140" y="1348"/>
                  </a:lnTo>
                  <a:lnTo>
                    <a:pt x="7174" y="1386"/>
                  </a:lnTo>
                  <a:lnTo>
                    <a:pt x="7213" y="1425"/>
                  </a:lnTo>
                  <a:lnTo>
                    <a:pt x="7251" y="1463"/>
                  </a:lnTo>
                  <a:lnTo>
                    <a:pt x="7290" y="1501"/>
                  </a:lnTo>
                  <a:lnTo>
                    <a:pt x="7330" y="1539"/>
                  </a:lnTo>
                  <a:lnTo>
                    <a:pt x="7370" y="1575"/>
                  </a:lnTo>
                  <a:lnTo>
                    <a:pt x="7410" y="1610"/>
                  </a:lnTo>
                  <a:lnTo>
                    <a:pt x="7491" y="1677"/>
                  </a:lnTo>
                  <a:lnTo>
                    <a:pt x="7567" y="1740"/>
                  </a:lnTo>
                  <a:lnTo>
                    <a:pt x="7639" y="1796"/>
                  </a:lnTo>
                  <a:lnTo>
                    <a:pt x="7702" y="1844"/>
                  </a:lnTo>
                  <a:lnTo>
                    <a:pt x="7755" y="1883"/>
                  </a:lnTo>
                  <a:lnTo>
                    <a:pt x="7796" y="1913"/>
                  </a:lnTo>
                  <a:lnTo>
                    <a:pt x="7823" y="1932"/>
                  </a:lnTo>
                  <a:lnTo>
                    <a:pt x="7831" y="1938"/>
                  </a:lnTo>
                  <a:lnTo>
                    <a:pt x="6598" y="11399"/>
                  </a:lnTo>
                  <a:lnTo>
                    <a:pt x="6415" y="11363"/>
                  </a:lnTo>
                  <a:lnTo>
                    <a:pt x="6236" y="11325"/>
                  </a:lnTo>
                  <a:lnTo>
                    <a:pt x="6060" y="11287"/>
                  </a:lnTo>
                  <a:lnTo>
                    <a:pt x="5887" y="11248"/>
                  </a:lnTo>
                  <a:lnTo>
                    <a:pt x="5719" y="11208"/>
                  </a:lnTo>
                  <a:lnTo>
                    <a:pt x="5554" y="11167"/>
                  </a:lnTo>
                  <a:lnTo>
                    <a:pt x="5394" y="11126"/>
                  </a:lnTo>
                  <a:lnTo>
                    <a:pt x="5237" y="11086"/>
                  </a:lnTo>
                  <a:lnTo>
                    <a:pt x="5085" y="11044"/>
                  </a:lnTo>
                  <a:lnTo>
                    <a:pt x="4938" y="11003"/>
                  </a:lnTo>
                  <a:lnTo>
                    <a:pt x="4794" y="10962"/>
                  </a:lnTo>
                  <a:lnTo>
                    <a:pt x="4657" y="10922"/>
                  </a:lnTo>
                  <a:lnTo>
                    <a:pt x="4524" y="10881"/>
                  </a:lnTo>
                  <a:lnTo>
                    <a:pt x="4396" y="10841"/>
                  </a:lnTo>
                  <a:lnTo>
                    <a:pt x="4274" y="10803"/>
                  </a:lnTo>
                  <a:lnTo>
                    <a:pt x="4157" y="10765"/>
                  </a:lnTo>
                  <a:lnTo>
                    <a:pt x="4046" y="10729"/>
                  </a:lnTo>
                  <a:lnTo>
                    <a:pt x="3942" y="10693"/>
                  </a:lnTo>
                  <a:lnTo>
                    <a:pt x="3843" y="10659"/>
                  </a:lnTo>
                  <a:lnTo>
                    <a:pt x="3750" y="10627"/>
                  </a:lnTo>
                  <a:lnTo>
                    <a:pt x="3585" y="10568"/>
                  </a:lnTo>
                  <a:lnTo>
                    <a:pt x="3447" y="10516"/>
                  </a:lnTo>
                  <a:lnTo>
                    <a:pt x="3337" y="10474"/>
                  </a:lnTo>
                  <a:lnTo>
                    <a:pt x="3256" y="10443"/>
                  </a:lnTo>
                  <a:lnTo>
                    <a:pt x="3207" y="10423"/>
                  </a:lnTo>
                  <a:lnTo>
                    <a:pt x="3190" y="10416"/>
                  </a:lnTo>
                  <a:lnTo>
                    <a:pt x="3042" y="10364"/>
                  </a:lnTo>
                  <a:lnTo>
                    <a:pt x="2898" y="10320"/>
                  </a:lnTo>
                  <a:lnTo>
                    <a:pt x="2757" y="10283"/>
                  </a:lnTo>
                  <a:lnTo>
                    <a:pt x="2621" y="10253"/>
                  </a:lnTo>
                  <a:lnTo>
                    <a:pt x="2489" y="10229"/>
                  </a:lnTo>
                  <a:lnTo>
                    <a:pt x="2361" y="10212"/>
                  </a:lnTo>
                  <a:lnTo>
                    <a:pt x="2237" y="10199"/>
                  </a:lnTo>
                  <a:lnTo>
                    <a:pt x="2116" y="10193"/>
                  </a:lnTo>
                  <a:lnTo>
                    <a:pt x="2001" y="10190"/>
                  </a:lnTo>
                  <a:lnTo>
                    <a:pt x="1890" y="10194"/>
                  </a:lnTo>
                  <a:lnTo>
                    <a:pt x="1782" y="10200"/>
                  </a:lnTo>
                  <a:lnTo>
                    <a:pt x="1681" y="10211"/>
                  </a:lnTo>
                  <a:lnTo>
                    <a:pt x="1582" y="10224"/>
                  </a:lnTo>
                  <a:lnTo>
                    <a:pt x="1488" y="10241"/>
                  </a:lnTo>
                  <a:lnTo>
                    <a:pt x="1399" y="10260"/>
                  </a:lnTo>
                  <a:lnTo>
                    <a:pt x="1316" y="10282"/>
                  </a:lnTo>
                  <a:lnTo>
                    <a:pt x="1236" y="10305"/>
                  </a:lnTo>
                  <a:lnTo>
                    <a:pt x="1160" y="10329"/>
                  </a:lnTo>
                  <a:lnTo>
                    <a:pt x="1091" y="10355"/>
                  </a:lnTo>
                  <a:lnTo>
                    <a:pt x="1026" y="10381"/>
                  </a:lnTo>
                  <a:lnTo>
                    <a:pt x="965" y="10407"/>
                  </a:lnTo>
                  <a:lnTo>
                    <a:pt x="910" y="10433"/>
                  </a:lnTo>
                  <a:lnTo>
                    <a:pt x="860" y="10459"/>
                  </a:lnTo>
                  <a:lnTo>
                    <a:pt x="815" y="10483"/>
                  </a:lnTo>
                  <a:lnTo>
                    <a:pt x="774" y="10506"/>
                  </a:lnTo>
                  <a:lnTo>
                    <a:pt x="740" y="10527"/>
                  </a:lnTo>
                  <a:lnTo>
                    <a:pt x="710" y="10545"/>
                  </a:lnTo>
                  <a:lnTo>
                    <a:pt x="685" y="10562"/>
                  </a:lnTo>
                  <a:lnTo>
                    <a:pt x="652" y="10586"/>
                  </a:lnTo>
                  <a:lnTo>
                    <a:pt x="641" y="10594"/>
                  </a:lnTo>
                  <a:lnTo>
                    <a:pt x="616" y="10571"/>
                  </a:lnTo>
                  <a:lnTo>
                    <a:pt x="590" y="10549"/>
                  </a:lnTo>
                  <a:lnTo>
                    <a:pt x="564" y="10528"/>
                  </a:lnTo>
                  <a:lnTo>
                    <a:pt x="538" y="10510"/>
                  </a:lnTo>
                  <a:lnTo>
                    <a:pt x="510" y="10493"/>
                  </a:lnTo>
                  <a:lnTo>
                    <a:pt x="484" y="10478"/>
                  </a:lnTo>
                  <a:lnTo>
                    <a:pt x="456" y="10464"/>
                  </a:lnTo>
                  <a:lnTo>
                    <a:pt x="429" y="10451"/>
                  </a:lnTo>
                  <a:lnTo>
                    <a:pt x="402" y="10439"/>
                  </a:lnTo>
                  <a:lnTo>
                    <a:pt x="375" y="10430"/>
                  </a:lnTo>
                  <a:lnTo>
                    <a:pt x="348" y="10420"/>
                  </a:lnTo>
                  <a:lnTo>
                    <a:pt x="322" y="10413"/>
                  </a:lnTo>
                  <a:lnTo>
                    <a:pt x="295" y="10406"/>
                  </a:lnTo>
                  <a:lnTo>
                    <a:pt x="270" y="10400"/>
                  </a:lnTo>
                  <a:lnTo>
                    <a:pt x="246" y="10395"/>
                  </a:lnTo>
                  <a:lnTo>
                    <a:pt x="221" y="10391"/>
                  </a:lnTo>
                  <a:lnTo>
                    <a:pt x="176" y="10384"/>
                  </a:lnTo>
                  <a:lnTo>
                    <a:pt x="134" y="10381"/>
                  </a:lnTo>
                  <a:lnTo>
                    <a:pt x="96" y="10379"/>
                  </a:lnTo>
                  <a:lnTo>
                    <a:pt x="64" y="10379"/>
                  </a:lnTo>
                  <a:lnTo>
                    <a:pt x="17" y="10381"/>
                  </a:lnTo>
                  <a:lnTo>
                    <a:pt x="0" y="10382"/>
                  </a:lnTo>
                  <a:lnTo>
                    <a:pt x="0" y="10247"/>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3"/>
            <p:cNvSpPr>
              <a:spLocks noEditPoints="1"/>
            </p:cNvSpPr>
            <p:nvPr/>
          </p:nvSpPr>
          <p:spPr bwMode="auto">
            <a:xfrm>
              <a:off x="2077811" y="2124374"/>
              <a:ext cx="1409700" cy="2039938"/>
            </a:xfrm>
            <a:custGeom>
              <a:avLst/>
              <a:gdLst>
                <a:gd name="T0" fmla="*/ 76 w 7990"/>
                <a:gd name="T1" fmla="*/ 680 h 11566"/>
                <a:gd name="T2" fmla="*/ 223 w 7990"/>
                <a:gd name="T3" fmla="*/ 519 h 11566"/>
                <a:gd name="T4" fmla="*/ 610 w 7990"/>
                <a:gd name="T5" fmla="*/ 292 h 11566"/>
                <a:gd name="T6" fmla="*/ 1343 w 7990"/>
                <a:gd name="T7" fmla="*/ 88 h 11566"/>
                <a:gd name="T8" fmla="*/ 2523 w 7990"/>
                <a:gd name="T9" fmla="*/ 0 h 11566"/>
                <a:gd name="T10" fmla="*/ 2962 w 7990"/>
                <a:gd name="T11" fmla="*/ 35 h 11566"/>
                <a:gd name="T12" fmla="*/ 3569 w 7990"/>
                <a:gd name="T13" fmla="*/ 158 h 11566"/>
                <a:gd name="T14" fmla="*/ 4179 w 7990"/>
                <a:gd name="T15" fmla="*/ 321 h 11566"/>
                <a:gd name="T16" fmla="*/ 4903 w 7990"/>
                <a:gd name="T17" fmla="*/ 557 h 11566"/>
                <a:gd name="T18" fmla="*/ 5631 w 7990"/>
                <a:gd name="T19" fmla="*/ 760 h 11566"/>
                <a:gd name="T20" fmla="*/ 6278 w 7990"/>
                <a:gd name="T21" fmla="*/ 897 h 11566"/>
                <a:gd name="T22" fmla="*/ 7005 w 7990"/>
                <a:gd name="T23" fmla="*/ 1011 h 11566"/>
                <a:gd name="T24" fmla="*/ 7142 w 7990"/>
                <a:gd name="T25" fmla="*/ 1206 h 11566"/>
                <a:gd name="T26" fmla="*/ 7351 w 7990"/>
                <a:gd name="T27" fmla="*/ 1459 h 11566"/>
                <a:gd name="T28" fmla="*/ 7694 w 7990"/>
                <a:gd name="T29" fmla="*/ 1760 h 11566"/>
                <a:gd name="T30" fmla="*/ 7990 w 7990"/>
                <a:gd name="T31" fmla="*/ 1978 h 11566"/>
                <a:gd name="T32" fmla="*/ 6131 w 7990"/>
                <a:gd name="T33" fmla="*/ 11440 h 11566"/>
                <a:gd name="T34" fmla="*/ 5024 w 7990"/>
                <a:gd name="T35" fmla="*/ 11162 h 11566"/>
                <a:gd name="T36" fmla="*/ 4139 w 7990"/>
                <a:gd name="T37" fmla="*/ 10891 h 11566"/>
                <a:gd name="T38" fmla="*/ 3326 w 7990"/>
                <a:gd name="T39" fmla="*/ 10598 h 11566"/>
                <a:gd name="T40" fmla="*/ 2685 w 7990"/>
                <a:gd name="T41" fmla="*/ 10404 h 11566"/>
                <a:gd name="T42" fmla="*/ 1871 w 7990"/>
                <a:gd name="T43" fmla="*/ 10351 h 11566"/>
                <a:gd name="T44" fmla="*/ 1268 w 7990"/>
                <a:gd name="T45" fmla="*/ 10474 h 11566"/>
                <a:gd name="T46" fmla="*/ 894 w 7990"/>
                <a:gd name="T47" fmla="*/ 10644 h 11566"/>
                <a:gd name="T48" fmla="*/ 663 w 7990"/>
                <a:gd name="T49" fmla="*/ 10725 h 11566"/>
                <a:gd name="T50" fmla="*/ 497 w 7990"/>
                <a:gd name="T51" fmla="*/ 10608 h 11566"/>
                <a:gd name="T52" fmla="*/ 329 w 7990"/>
                <a:gd name="T53" fmla="*/ 10550 h 11566"/>
                <a:gd name="T54" fmla="*/ 101 w 7990"/>
                <a:gd name="T55" fmla="*/ 10533 h 11566"/>
                <a:gd name="T56" fmla="*/ 205 w 7990"/>
                <a:gd name="T57" fmla="*/ 10380 h 11566"/>
                <a:gd name="T58" fmla="*/ 448 w 7990"/>
                <a:gd name="T59" fmla="*/ 10424 h 11566"/>
                <a:gd name="T60" fmla="*/ 605 w 7990"/>
                <a:gd name="T61" fmla="*/ 10492 h 11566"/>
                <a:gd name="T62" fmla="*/ 745 w 7990"/>
                <a:gd name="T63" fmla="*/ 10557 h 11566"/>
                <a:gd name="T64" fmla="*/ 1018 w 7990"/>
                <a:gd name="T65" fmla="*/ 10410 h 11566"/>
                <a:gd name="T66" fmla="*/ 1478 w 7990"/>
                <a:gd name="T67" fmla="*/ 10258 h 11566"/>
                <a:gd name="T68" fmla="*/ 2111 w 7990"/>
                <a:gd name="T69" fmla="*/ 10190 h 11566"/>
                <a:gd name="T70" fmla="*/ 2906 w 7990"/>
                <a:gd name="T71" fmla="*/ 10298 h 11566"/>
                <a:gd name="T72" fmla="*/ 3438 w 7990"/>
                <a:gd name="T73" fmla="*/ 10478 h 11566"/>
                <a:gd name="T74" fmla="*/ 4236 w 7990"/>
                <a:gd name="T75" fmla="*/ 10761 h 11566"/>
                <a:gd name="T76" fmla="*/ 5135 w 7990"/>
                <a:gd name="T77" fmla="*/ 11034 h 11566"/>
                <a:gd name="T78" fmla="*/ 6256 w 7990"/>
                <a:gd name="T79" fmla="*/ 11311 h 11566"/>
                <a:gd name="T80" fmla="*/ 7640 w 7990"/>
                <a:gd name="T81" fmla="*/ 1910 h 11566"/>
                <a:gd name="T82" fmla="*/ 7273 w 7990"/>
                <a:gd name="T83" fmla="*/ 1591 h 11566"/>
                <a:gd name="T84" fmla="*/ 7063 w 7990"/>
                <a:gd name="T85" fmla="*/ 1356 h 11566"/>
                <a:gd name="T86" fmla="*/ 6897 w 7990"/>
                <a:gd name="T87" fmla="*/ 1152 h 11566"/>
                <a:gd name="T88" fmla="*/ 6085 w 7990"/>
                <a:gd name="T89" fmla="*/ 1016 h 11566"/>
                <a:gd name="T90" fmla="*/ 5486 w 7990"/>
                <a:gd name="T91" fmla="*/ 881 h 11566"/>
                <a:gd name="T92" fmla="*/ 4830 w 7990"/>
                <a:gd name="T93" fmla="*/ 695 h 11566"/>
                <a:gd name="T94" fmla="*/ 4150 w 7990"/>
                <a:gd name="T95" fmla="*/ 471 h 11566"/>
                <a:gd name="T96" fmla="*/ 3562 w 7990"/>
                <a:gd name="T97" fmla="*/ 313 h 11566"/>
                <a:gd name="T98" fmla="*/ 2824 w 7990"/>
                <a:gd name="T99" fmla="*/ 167 h 11566"/>
                <a:gd name="T100" fmla="*/ 2041 w 7990"/>
                <a:gd name="T101" fmla="*/ 164 h 11566"/>
                <a:gd name="T102" fmla="*/ 1157 w 7990"/>
                <a:gd name="T103" fmla="*/ 275 h 11566"/>
                <a:gd name="T104" fmla="*/ 609 w 7990"/>
                <a:gd name="T105" fmla="*/ 451 h 11566"/>
                <a:gd name="T106" fmla="*/ 321 w 7990"/>
                <a:gd name="T107" fmla="*/ 630 h 11566"/>
                <a:gd name="T108" fmla="*/ 215 w 7990"/>
                <a:gd name="T109" fmla="*/ 745 h 11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90" h="11566">
                  <a:moveTo>
                    <a:pt x="0" y="10458"/>
                  </a:moveTo>
                  <a:lnTo>
                    <a:pt x="0" y="10323"/>
                  </a:lnTo>
                  <a:lnTo>
                    <a:pt x="1" y="10323"/>
                  </a:lnTo>
                  <a:lnTo>
                    <a:pt x="63" y="724"/>
                  </a:lnTo>
                  <a:lnTo>
                    <a:pt x="63" y="706"/>
                  </a:lnTo>
                  <a:lnTo>
                    <a:pt x="71" y="690"/>
                  </a:lnTo>
                  <a:lnTo>
                    <a:pt x="76" y="680"/>
                  </a:lnTo>
                  <a:lnTo>
                    <a:pt x="91" y="657"/>
                  </a:lnTo>
                  <a:lnTo>
                    <a:pt x="104" y="640"/>
                  </a:lnTo>
                  <a:lnTo>
                    <a:pt x="120" y="621"/>
                  </a:lnTo>
                  <a:lnTo>
                    <a:pt x="139" y="599"/>
                  </a:lnTo>
                  <a:lnTo>
                    <a:pt x="163" y="574"/>
                  </a:lnTo>
                  <a:lnTo>
                    <a:pt x="191" y="548"/>
                  </a:lnTo>
                  <a:lnTo>
                    <a:pt x="223" y="519"/>
                  </a:lnTo>
                  <a:lnTo>
                    <a:pt x="261" y="488"/>
                  </a:lnTo>
                  <a:lnTo>
                    <a:pt x="305" y="458"/>
                  </a:lnTo>
                  <a:lnTo>
                    <a:pt x="353" y="426"/>
                  </a:lnTo>
                  <a:lnTo>
                    <a:pt x="408" y="393"/>
                  </a:lnTo>
                  <a:lnTo>
                    <a:pt x="469" y="359"/>
                  </a:lnTo>
                  <a:lnTo>
                    <a:pt x="536" y="326"/>
                  </a:lnTo>
                  <a:lnTo>
                    <a:pt x="610" y="292"/>
                  </a:lnTo>
                  <a:lnTo>
                    <a:pt x="692" y="261"/>
                  </a:lnTo>
                  <a:lnTo>
                    <a:pt x="780" y="228"/>
                  </a:lnTo>
                  <a:lnTo>
                    <a:pt x="876" y="197"/>
                  </a:lnTo>
                  <a:lnTo>
                    <a:pt x="981" y="167"/>
                  </a:lnTo>
                  <a:lnTo>
                    <a:pt x="1093" y="139"/>
                  </a:lnTo>
                  <a:lnTo>
                    <a:pt x="1213" y="112"/>
                  </a:lnTo>
                  <a:lnTo>
                    <a:pt x="1343" y="88"/>
                  </a:lnTo>
                  <a:lnTo>
                    <a:pt x="1482" y="66"/>
                  </a:lnTo>
                  <a:lnTo>
                    <a:pt x="1630" y="47"/>
                  </a:lnTo>
                  <a:lnTo>
                    <a:pt x="1788" y="31"/>
                  </a:lnTo>
                  <a:lnTo>
                    <a:pt x="1956" y="17"/>
                  </a:lnTo>
                  <a:lnTo>
                    <a:pt x="2134" y="7"/>
                  </a:lnTo>
                  <a:lnTo>
                    <a:pt x="2324" y="2"/>
                  </a:lnTo>
                  <a:lnTo>
                    <a:pt x="2523" y="0"/>
                  </a:lnTo>
                  <a:lnTo>
                    <a:pt x="2734" y="2"/>
                  </a:lnTo>
                  <a:lnTo>
                    <a:pt x="2740" y="3"/>
                  </a:lnTo>
                  <a:lnTo>
                    <a:pt x="2750" y="4"/>
                  </a:lnTo>
                  <a:lnTo>
                    <a:pt x="2778" y="7"/>
                  </a:lnTo>
                  <a:lnTo>
                    <a:pt x="2823" y="14"/>
                  </a:lnTo>
                  <a:lnTo>
                    <a:pt x="2885" y="22"/>
                  </a:lnTo>
                  <a:lnTo>
                    <a:pt x="2962" y="35"/>
                  </a:lnTo>
                  <a:lnTo>
                    <a:pt x="3055" y="51"/>
                  </a:lnTo>
                  <a:lnTo>
                    <a:pt x="3163" y="70"/>
                  </a:lnTo>
                  <a:lnTo>
                    <a:pt x="3286" y="94"/>
                  </a:lnTo>
                  <a:lnTo>
                    <a:pt x="3351" y="109"/>
                  </a:lnTo>
                  <a:lnTo>
                    <a:pt x="3421" y="124"/>
                  </a:lnTo>
                  <a:lnTo>
                    <a:pt x="3493" y="140"/>
                  </a:lnTo>
                  <a:lnTo>
                    <a:pt x="3569" y="158"/>
                  </a:lnTo>
                  <a:lnTo>
                    <a:pt x="3648" y="177"/>
                  </a:lnTo>
                  <a:lnTo>
                    <a:pt x="3729" y="197"/>
                  </a:lnTo>
                  <a:lnTo>
                    <a:pt x="3814" y="219"/>
                  </a:lnTo>
                  <a:lnTo>
                    <a:pt x="3901" y="243"/>
                  </a:lnTo>
                  <a:lnTo>
                    <a:pt x="3991" y="267"/>
                  </a:lnTo>
                  <a:lnTo>
                    <a:pt x="4084" y="293"/>
                  </a:lnTo>
                  <a:lnTo>
                    <a:pt x="4179" y="321"/>
                  </a:lnTo>
                  <a:lnTo>
                    <a:pt x="4277" y="351"/>
                  </a:lnTo>
                  <a:lnTo>
                    <a:pt x="4376" y="382"/>
                  </a:lnTo>
                  <a:lnTo>
                    <a:pt x="4479" y="415"/>
                  </a:lnTo>
                  <a:lnTo>
                    <a:pt x="4583" y="450"/>
                  </a:lnTo>
                  <a:lnTo>
                    <a:pt x="4690" y="486"/>
                  </a:lnTo>
                  <a:lnTo>
                    <a:pt x="4796" y="522"/>
                  </a:lnTo>
                  <a:lnTo>
                    <a:pt x="4903" y="557"/>
                  </a:lnTo>
                  <a:lnTo>
                    <a:pt x="5009" y="590"/>
                  </a:lnTo>
                  <a:lnTo>
                    <a:pt x="5114" y="622"/>
                  </a:lnTo>
                  <a:lnTo>
                    <a:pt x="5220" y="653"/>
                  </a:lnTo>
                  <a:lnTo>
                    <a:pt x="5325" y="681"/>
                  </a:lnTo>
                  <a:lnTo>
                    <a:pt x="5428" y="709"/>
                  </a:lnTo>
                  <a:lnTo>
                    <a:pt x="5531" y="735"/>
                  </a:lnTo>
                  <a:lnTo>
                    <a:pt x="5631" y="760"/>
                  </a:lnTo>
                  <a:lnTo>
                    <a:pt x="5731" y="783"/>
                  </a:lnTo>
                  <a:lnTo>
                    <a:pt x="5828" y="805"/>
                  </a:lnTo>
                  <a:lnTo>
                    <a:pt x="5923" y="826"/>
                  </a:lnTo>
                  <a:lnTo>
                    <a:pt x="6016" y="845"/>
                  </a:lnTo>
                  <a:lnTo>
                    <a:pt x="6106" y="863"/>
                  </a:lnTo>
                  <a:lnTo>
                    <a:pt x="6193" y="881"/>
                  </a:lnTo>
                  <a:lnTo>
                    <a:pt x="6278" y="897"/>
                  </a:lnTo>
                  <a:lnTo>
                    <a:pt x="6435" y="926"/>
                  </a:lnTo>
                  <a:lnTo>
                    <a:pt x="6579" y="949"/>
                  </a:lnTo>
                  <a:lnTo>
                    <a:pt x="6705" y="969"/>
                  </a:lnTo>
                  <a:lnTo>
                    <a:pt x="6813" y="985"/>
                  </a:lnTo>
                  <a:lnTo>
                    <a:pt x="6899" y="997"/>
                  </a:lnTo>
                  <a:lnTo>
                    <a:pt x="6964" y="1005"/>
                  </a:lnTo>
                  <a:lnTo>
                    <a:pt x="7005" y="1011"/>
                  </a:lnTo>
                  <a:lnTo>
                    <a:pt x="7019" y="1012"/>
                  </a:lnTo>
                  <a:lnTo>
                    <a:pt x="7074" y="1018"/>
                  </a:lnTo>
                  <a:lnTo>
                    <a:pt x="7086" y="1073"/>
                  </a:lnTo>
                  <a:lnTo>
                    <a:pt x="7094" y="1105"/>
                  </a:lnTo>
                  <a:lnTo>
                    <a:pt x="7106" y="1138"/>
                  </a:lnTo>
                  <a:lnTo>
                    <a:pt x="7123" y="1171"/>
                  </a:lnTo>
                  <a:lnTo>
                    <a:pt x="7142" y="1206"/>
                  </a:lnTo>
                  <a:lnTo>
                    <a:pt x="7164" y="1241"/>
                  </a:lnTo>
                  <a:lnTo>
                    <a:pt x="7190" y="1277"/>
                  </a:lnTo>
                  <a:lnTo>
                    <a:pt x="7218" y="1313"/>
                  </a:lnTo>
                  <a:lnTo>
                    <a:pt x="7248" y="1349"/>
                  </a:lnTo>
                  <a:lnTo>
                    <a:pt x="7281" y="1386"/>
                  </a:lnTo>
                  <a:lnTo>
                    <a:pt x="7315" y="1422"/>
                  </a:lnTo>
                  <a:lnTo>
                    <a:pt x="7351" y="1459"/>
                  </a:lnTo>
                  <a:lnTo>
                    <a:pt x="7388" y="1495"/>
                  </a:lnTo>
                  <a:lnTo>
                    <a:pt x="7426" y="1531"/>
                  </a:lnTo>
                  <a:lnTo>
                    <a:pt x="7464" y="1566"/>
                  </a:lnTo>
                  <a:lnTo>
                    <a:pt x="7503" y="1601"/>
                  </a:lnTo>
                  <a:lnTo>
                    <a:pt x="7542" y="1635"/>
                  </a:lnTo>
                  <a:lnTo>
                    <a:pt x="7620" y="1699"/>
                  </a:lnTo>
                  <a:lnTo>
                    <a:pt x="7694" y="1760"/>
                  </a:lnTo>
                  <a:lnTo>
                    <a:pt x="7762" y="1813"/>
                  </a:lnTo>
                  <a:lnTo>
                    <a:pt x="7824" y="1859"/>
                  </a:lnTo>
                  <a:lnTo>
                    <a:pt x="7875" y="1898"/>
                  </a:lnTo>
                  <a:lnTo>
                    <a:pt x="7916" y="1926"/>
                  </a:lnTo>
                  <a:lnTo>
                    <a:pt x="7942" y="1945"/>
                  </a:lnTo>
                  <a:lnTo>
                    <a:pt x="7951" y="1952"/>
                  </a:lnTo>
                  <a:lnTo>
                    <a:pt x="7990" y="1978"/>
                  </a:lnTo>
                  <a:lnTo>
                    <a:pt x="7983" y="2024"/>
                  </a:lnTo>
                  <a:lnTo>
                    <a:pt x="6749" y="11485"/>
                  </a:lnTo>
                  <a:lnTo>
                    <a:pt x="6739" y="11566"/>
                  </a:lnTo>
                  <a:lnTo>
                    <a:pt x="6659" y="11551"/>
                  </a:lnTo>
                  <a:lnTo>
                    <a:pt x="6481" y="11515"/>
                  </a:lnTo>
                  <a:lnTo>
                    <a:pt x="6304" y="11479"/>
                  </a:lnTo>
                  <a:lnTo>
                    <a:pt x="6131" y="11440"/>
                  </a:lnTo>
                  <a:lnTo>
                    <a:pt x="5961" y="11402"/>
                  </a:lnTo>
                  <a:lnTo>
                    <a:pt x="5795" y="11363"/>
                  </a:lnTo>
                  <a:lnTo>
                    <a:pt x="5634" y="11323"/>
                  </a:lnTo>
                  <a:lnTo>
                    <a:pt x="5475" y="11283"/>
                  </a:lnTo>
                  <a:lnTo>
                    <a:pt x="5321" y="11242"/>
                  </a:lnTo>
                  <a:lnTo>
                    <a:pt x="5170" y="11202"/>
                  </a:lnTo>
                  <a:lnTo>
                    <a:pt x="5024" y="11162"/>
                  </a:lnTo>
                  <a:lnTo>
                    <a:pt x="4883" y="11121"/>
                  </a:lnTo>
                  <a:lnTo>
                    <a:pt x="4746" y="11081"/>
                  </a:lnTo>
                  <a:lnTo>
                    <a:pt x="4615" y="11041"/>
                  </a:lnTo>
                  <a:lnTo>
                    <a:pt x="4488" y="11003"/>
                  </a:lnTo>
                  <a:lnTo>
                    <a:pt x="4367" y="10965"/>
                  </a:lnTo>
                  <a:lnTo>
                    <a:pt x="4250" y="10927"/>
                  </a:lnTo>
                  <a:lnTo>
                    <a:pt x="4139" y="10891"/>
                  </a:lnTo>
                  <a:lnTo>
                    <a:pt x="4035" y="10856"/>
                  </a:lnTo>
                  <a:lnTo>
                    <a:pt x="3935" y="10822"/>
                  </a:lnTo>
                  <a:lnTo>
                    <a:pt x="3841" y="10789"/>
                  </a:lnTo>
                  <a:lnTo>
                    <a:pt x="3673" y="10728"/>
                  </a:lnTo>
                  <a:lnTo>
                    <a:pt x="3530" y="10677"/>
                  </a:lnTo>
                  <a:lnTo>
                    <a:pt x="3414" y="10632"/>
                  </a:lnTo>
                  <a:lnTo>
                    <a:pt x="3326" y="10598"/>
                  </a:lnTo>
                  <a:lnTo>
                    <a:pt x="3267" y="10575"/>
                  </a:lnTo>
                  <a:lnTo>
                    <a:pt x="3239" y="10563"/>
                  </a:lnTo>
                  <a:lnTo>
                    <a:pt x="3239" y="10563"/>
                  </a:lnTo>
                  <a:lnTo>
                    <a:pt x="3096" y="10513"/>
                  </a:lnTo>
                  <a:lnTo>
                    <a:pt x="2955" y="10470"/>
                  </a:lnTo>
                  <a:lnTo>
                    <a:pt x="2818" y="10434"/>
                  </a:lnTo>
                  <a:lnTo>
                    <a:pt x="2685" y="10404"/>
                  </a:lnTo>
                  <a:lnTo>
                    <a:pt x="2557" y="10381"/>
                  </a:lnTo>
                  <a:lnTo>
                    <a:pt x="2433" y="10363"/>
                  </a:lnTo>
                  <a:lnTo>
                    <a:pt x="2312" y="10351"/>
                  </a:lnTo>
                  <a:lnTo>
                    <a:pt x="2196" y="10345"/>
                  </a:lnTo>
                  <a:lnTo>
                    <a:pt x="2082" y="10343"/>
                  </a:lnTo>
                  <a:lnTo>
                    <a:pt x="1975" y="10345"/>
                  </a:lnTo>
                  <a:lnTo>
                    <a:pt x="1871" y="10351"/>
                  </a:lnTo>
                  <a:lnTo>
                    <a:pt x="1772" y="10361"/>
                  </a:lnTo>
                  <a:lnTo>
                    <a:pt x="1676" y="10373"/>
                  </a:lnTo>
                  <a:lnTo>
                    <a:pt x="1587" y="10389"/>
                  </a:lnTo>
                  <a:lnTo>
                    <a:pt x="1500" y="10408"/>
                  </a:lnTo>
                  <a:lnTo>
                    <a:pt x="1418" y="10429"/>
                  </a:lnTo>
                  <a:lnTo>
                    <a:pt x="1341" y="10451"/>
                  </a:lnTo>
                  <a:lnTo>
                    <a:pt x="1268" y="10474"/>
                  </a:lnTo>
                  <a:lnTo>
                    <a:pt x="1201" y="10499"/>
                  </a:lnTo>
                  <a:lnTo>
                    <a:pt x="1138" y="10524"/>
                  </a:lnTo>
                  <a:lnTo>
                    <a:pt x="1079" y="10549"/>
                  </a:lnTo>
                  <a:lnTo>
                    <a:pt x="1026" y="10574"/>
                  </a:lnTo>
                  <a:lnTo>
                    <a:pt x="977" y="10598"/>
                  </a:lnTo>
                  <a:lnTo>
                    <a:pt x="933" y="10621"/>
                  </a:lnTo>
                  <a:lnTo>
                    <a:pt x="894" y="10644"/>
                  </a:lnTo>
                  <a:lnTo>
                    <a:pt x="860" y="10665"/>
                  </a:lnTo>
                  <a:lnTo>
                    <a:pt x="831" y="10683"/>
                  </a:lnTo>
                  <a:lnTo>
                    <a:pt x="808" y="10699"/>
                  </a:lnTo>
                  <a:lnTo>
                    <a:pt x="775" y="10722"/>
                  </a:lnTo>
                  <a:lnTo>
                    <a:pt x="765" y="10731"/>
                  </a:lnTo>
                  <a:lnTo>
                    <a:pt x="712" y="10772"/>
                  </a:lnTo>
                  <a:lnTo>
                    <a:pt x="663" y="10725"/>
                  </a:lnTo>
                  <a:lnTo>
                    <a:pt x="641" y="10704"/>
                  </a:lnTo>
                  <a:lnTo>
                    <a:pt x="618" y="10684"/>
                  </a:lnTo>
                  <a:lnTo>
                    <a:pt x="595" y="10666"/>
                  </a:lnTo>
                  <a:lnTo>
                    <a:pt x="570" y="10649"/>
                  </a:lnTo>
                  <a:lnTo>
                    <a:pt x="546" y="10634"/>
                  </a:lnTo>
                  <a:lnTo>
                    <a:pt x="522" y="10620"/>
                  </a:lnTo>
                  <a:lnTo>
                    <a:pt x="497" y="10608"/>
                  </a:lnTo>
                  <a:lnTo>
                    <a:pt x="473" y="10596"/>
                  </a:lnTo>
                  <a:lnTo>
                    <a:pt x="449" y="10586"/>
                  </a:lnTo>
                  <a:lnTo>
                    <a:pt x="424" y="10577"/>
                  </a:lnTo>
                  <a:lnTo>
                    <a:pt x="400" y="10568"/>
                  </a:lnTo>
                  <a:lnTo>
                    <a:pt x="376" y="10562"/>
                  </a:lnTo>
                  <a:lnTo>
                    <a:pt x="352" y="10556"/>
                  </a:lnTo>
                  <a:lnTo>
                    <a:pt x="329" y="10550"/>
                  </a:lnTo>
                  <a:lnTo>
                    <a:pt x="307" y="10545"/>
                  </a:lnTo>
                  <a:lnTo>
                    <a:pt x="285" y="10542"/>
                  </a:lnTo>
                  <a:lnTo>
                    <a:pt x="243" y="10537"/>
                  </a:lnTo>
                  <a:lnTo>
                    <a:pt x="205" y="10533"/>
                  </a:lnTo>
                  <a:lnTo>
                    <a:pt x="172" y="10531"/>
                  </a:lnTo>
                  <a:lnTo>
                    <a:pt x="142" y="10531"/>
                  </a:lnTo>
                  <a:lnTo>
                    <a:pt x="101" y="10533"/>
                  </a:lnTo>
                  <a:lnTo>
                    <a:pt x="85" y="10535"/>
                  </a:lnTo>
                  <a:lnTo>
                    <a:pt x="0" y="10544"/>
                  </a:lnTo>
                  <a:lnTo>
                    <a:pt x="0" y="10458"/>
                  </a:lnTo>
                  <a:close/>
                  <a:moveTo>
                    <a:pt x="215" y="745"/>
                  </a:moveTo>
                  <a:lnTo>
                    <a:pt x="154" y="10379"/>
                  </a:lnTo>
                  <a:lnTo>
                    <a:pt x="178" y="10379"/>
                  </a:lnTo>
                  <a:lnTo>
                    <a:pt x="205" y="10380"/>
                  </a:lnTo>
                  <a:lnTo>
                    <a:pt x="235" y="10382"/>
                  </a:lnTo>
                  <a:lnTo>
                    <a:pt x="267" y="10385"/>
                  </a:lnTo>
                  <a:lnTo>
                    <a:pt x="301" y="10390"/>
                  </a:lnTo>
                  <a:lnTo>
                    <a:pt x="335" y="10396"/>
                  </a:lnTo>
                  <a:lnTo>
                    <a:pt x="371" y="10403"/>
                  </a:lnTo>
                  <a:lnTo>
                    <a:pt x="410" y="10413"/>
                  </a:lnTo>
                  <a:lnTo>
                    <a:pt x="448" y="10424"/>
                  </a:lnTo>
                  <a:lnTo>
                    <a:pt x="487" y="10437"/>
                  </a:lnTo>
                  <a:lnTo>
                    <a:pt x="506" y="10446"/>
                  </a:lnTo>
                  <a:lnTo>
                    <a:pt x="526" y="10453"/>
                  </a:lnTo>
                  <a:lnTo>
                    <a:pt x="546" y="10462"/>
                  </a:lnTo>
                  <a:lnTo>
                    <a:pt x="566" y="10471"/>
                  </a:lnTo>
                  <a:lnTo>
                    <a:pt x="586" y="10482"/>
                  </a:lnTo>
                  <a:lnTo>
                    <a:pt x="605" y="10492"/>
                  </a:lnTo>
                  <a:lnTo>
                    <a:pt x="625" y="10504"/>
                  </a:lnTo>
                  <a:lnTo>
                    <a:pt x="645" y="10515"/>
                  </a:lnTo>
                  <a:lnTo>
                    <a:pt x="664" y="10529"/>
                  </a:lnTo>
                  <a:lnTo>
                    <a:pt x="684" y="10543"/>
                  </a:lnTo>
                  <a:lnTo>
                    <a:pt x="703" y="10557"/>
                  </a:lnTo>
                  <a:lnTo>
                    <a:pt x="723" y="10573"/>
                  </a:lnTo>
                  <a:lnTo>
                    <a:pt x="745" y="10557"/>
                  </a:lnTo>
                  <a:lnTo>
                    <a:pt x="772" y="10540"/>
                  </a:lnTo>
                  <a:lnTo>
                    <a:pt x="803" y="10521"/>
                  </a:lnTo>
                  <a:lnTo>
                    <a:pt x="839" y="10501"/>
                  </a:lnTo>
                  <a:lnTo>
                    <a:pt x="878" y="10478"/>
                  </a:lnTo>
                  <a:lnTo>
                    <a:pt x="920" y="10456"/>
                  </a:lnTo>
                  <a:lnTo>
                    <a:pt x="967" y="10434"/>
                  </a:lnTo>
                  <a:lnTo>
                    <a:pt x="1018" y="10410"/>
                  </a:lnTo>
                  <a:lnTo>
                    <a:pt x="1073" y="10386"/>
                  </a:lnTo>
                  <a:lnTo>
                    <a:pt x="1131" y="10363"/>
                  </a:lnTo>
                  <a:lnTo>
                    <a:pt x="1193" y="10340"/>
                  </a:lnTo>
                  <a:lnTo>
                    <a:pt x="1259" y="10317"/>
                  </a:lnTo>
                  <a:lnTo>
                    <a:pt x="1328" y="10296"/>
                  </a:lnTo>
                  <a:lnTo>
                    <a:pt x="1401" y="10276"/>
                  </a:lnTo>
                  <a:lnTo>
                    <a:pt x="1478" y="10258"/>
                  </a:lnTo>
                  <a:lnTo>
                    <a:pt x="1558" y="10241"/>
                  </a:lnTo>
                  <a:lnTo>
                    <a:pt x="1641" y="10226"/>
                  </a:lnTo>
                  <a:lnTo>
                    <a:pt x="1728" y="10214"/>
                  </a:lnTo>
                  <a:lnTo>
                    <a:pt x="1819" y="10203"/>
                  </a:lnTo>
                  <a:lnTo>
                    <a:pt x="1913" y="10195"/>
                  </a:lnTo>
                  <a:lnTo>
                    <a:pt x="2011" y="10191"/>
                  </a:lnTo>
                  <a:lnTo>
                    <a:pt x="2111" y="10190"/>
                  </a:lnTo>
                  <a:lnTo>
                    <a:pt x="2216" y="10192"/>
                  </a:lnTo>
                  <a:lnTo>
                    <a:pt x="2323" y="10199"/>
                  </a:lnTo>
                  <a:lnTo>
                    <a:pt x="2433" y="10209"/>
                  </a:lnTo>
                  <a:lnTo>
                    <a:pt x="2547" y="10224"/>
                  </a:lnTo>
                  <a:lnTo>
                    <a:pt x="2663" y="10244"/>
                  </a:lnTo>
                  <a:lnTo>
                    <a:pt x="2784" y="10269"/>
                  </a:lnTo>
                  <a:lnTo>
                    <a:pt x="2906" y="10298"/>
                  </a:lnTo>
                  <a:lnTo>
                    <a:pt x="3032" y="10333"/>
                  </a:lnTo>
                  <a:lnTo>
                    <a:pt x="3161" y="10373"/>
                  </a:lnTo>
                  <a:lnTo>
                    <a:pt x="3293" y="10420"/>
                  </a:lnTo>
                  <a:lnTo>
                    <a:pt x="3295" y="10421"/>
                  </a:lnTo>
                  <a:lnTo>
                    <a:pt x="3312" y="10428"/>
                  </a:lnTo>
                  <a:lnTo>
                    <a:pt x="3360" y="10448"/>
                  </a:lnTo>
                  <a:lnTo>
                    <a:pt x="3438" y="10478"/>
                  </a:lnTo>
                  <a:lnTo>
                    <a:pt x="3545" y="10519"/>
                  </a:lnTo>
                  <a:lnTo>
                    <a:pt x="3679" y="10568"/>
                  </a:lnTo>
                  <a:lnTo>
                    <a:pt x="3840" y="10627"/>
                  </a:lnTo>
                  <a:lnTo>
                    <a:pt x="3930" y="10658"/>
                  </a:lnTo>
                  <a:lnTo>
                    <a:pt x="4026" y="10691"/>
                  </a:lnTo>
                  <a:lnTo>
                    <a:pt x="4128" y="10725"/>
                  </a:lnTo>
                  <a:lnTo>
                    <a:pt x="4236" y="10761"/>
                  </a:lnTo>
                  <a:lnTo>
                    <a:pt x="4349" y="10798"/>
                  </a:lnTo>
                  <a:lnTo>
                    <a:pt x="4467" y="10835"/>
                  </a:lnTo>
                  <a:lnTo>
                    <a:pt x="4591" y="10875"/>
                  </a:lnTo>
                  <a:lnTo>
                    <a:pt x="4720" y="10914"/>
                  </a:lnTo>
                  <a:lnTo>
                    <a:pt x="4853" y="10953"/>
                  </a:lnTo>
                  <a:lnTo>
                    <a:pt x="4993" y="10993"/>
                  </a:lnTo>
                  <a:lnTo>
                    <a:pt x="5135" y="11034"/>
                  </a:lnTo>
                  <a:lnTo>
                    <a:pt x="5284" y="11074"/>
                  </a:lnTo>
                  <a:lnTo>
                    <a:pt x="5436" y="11115"/>
                  </a:lnTo>
                  <a:lnTo>
                    <a:pt x="5592" y="11155"/>
                  </a:lnTo>
                  <a:lnTo>
                    <a:pt x="5752" y="11195"/>
                  </a:lnTo>
                  <a:lnTo>
                    <a:pt x="5917" y="11235"/>
                  </a:lnTo>
                  <a:lnTo>
                    <a:pt x="6084" y="11273"/>
                  </a:lnTo>
                  <a:lnTo>
                    <a:pt x="6256" y="11311"/>
                  </a:lnTo>
                  <a:lnTo>
                    <a:pt x="6431" y="11348"/>
                  </a:lnTo>
                  <a:lnTo>
                    <a:pt x="6609" y="11384"/>
                  </a:lnTo>
                  <a:lnTo>
                    <a:pt x="7826" y="2050"/>
                  </a:lnTo>
                  <a:lnTo>
                    <a:pt x="7792" y="2025"/>
                  </a:lnTo>
                  <a:lnTo>
                    <a:pt x="7749" y="1993"/>
                  </a:lnTo>
                  <a:lnTo>
                    <a:pt x="7697" y="1955"/>
                  </a:lnTo>
                  <a:lnTo>
                    <a:pt x="7640" y="1910"/>
                  </a:lnTo>
                  <a:lnTo>
                    <a:pt x="7578" y="1862"/>
                  </a:lnTo>
                  <a:lnTo>
                    <a:pt x="7512" y="1807"/>
                  </a:lnTo>
                  <a:lnTo>
                    <a:pt x="7444" y="1749"/>
                  </a:lnTo>
                  <a:lnTo>
                    <a:pt x="7375" y="1688"/>
                  </a:lnTo>
                  <a:lnTo>
                    <a:pt x="7340" y="1656"/>
                  </a:lnTo>
                  <a:lnTo>
                    <a:pt x="7307" y="1624"/>
                  </a:lnTo>
                  <a:lnTo>
                    <a:pt x="7273" y="1591"/>
                  </a:lnTo>
                  <a:lnTo>
                    <a:pt x="7240" y="1559"/>
                  </a:lnTo>
                  <a:lnTo>
                    <a:pt x="7207" y="1525"/>
                  </a:lnTo>
                  <a:lnTo>
                    <a:pt x="7176" y="1492"/>
                  </a:lnTo>
                  <a:lnTo>
                    <a:pt x="7146" y="1458"/>
                  </a:lnTo>
                  <a:lnTo>
                    <a:pt x="7117" y="1424"/>
                  </a:lnTo>
                  <a:lnTo>
                    <a:pt x="7090" y="1390"/>
                  </a:lnTo>
                  <a:lnTo>
                    <a:pt x="7063" y="1356"/>
                  </a:lnTo>
                  <a:lnTo>
                    <a:pt x="7040" y="1322"/>
                  </a:lnTo>
                  <a:lnTo>
                    <a:pt x="7018" y="1288"/>
                  </a:lnTo>
                  <a:lnTo>
                    <a:pt x="6998" y="1255"/>
                  </a:lnTo>
                  <a:lnTo>
                    <a:pt x="6980" y="1223"/>
                  </a:lnTo>
                  <a:lnTo>
                    <a:pt x="6964" y="1190"/>
                  </a:lnTo>
                  <a:lnTo>
                    <a:pt x="6951" y="1158"/>
                  </a:lnTo>
                  <a:lnTo>
                    <a:pt x="6897" y="1152"/>
                  </a:lnTo>
                  <a:lnTo>
                    <a:pt x="6824" y="1142"/>
                  </a:lnTo>
                  <a:lnTo>
                    <a:pt x="6735" y="1128"/>
                  </a:lnTo>
                  <a:lnTo>
                    <a:pt x="6631" y="1112"/>
                  </a:lnTo>
                  <a:lnTo>
                    <a:pt x="6512" y="1093"/>
                  </a:lnTo>
                  <a:lnTo>
                    <a:pt x="6381" y="1071"/>
                  </a:lnTo>
                  <a:lnTo>
                    <a:pt x="6238" y="1046"/>
                  </a:lnTo>
                  <a:lnTo>
                    <a:pt x="6085" y="1016"/>
                  </a:lnTo>
                  <a:lnTo>
                    <a:pt x="6005" y="999"/>
                  </a:lnTo>
                  <a:lnTo>
                    <a:pt x="5922" y="982"/>
                  </a:lnTo>
                  <a:lnTo>
                    <a:pt x="5839" y="964"/>
                  </a:lnTo>
                  <a:lnTo>
                    <a:pt x="5752" y="945"/>
                  </a:lnTo>
                  <a:lnTo>
                    <a:pt x="5665" y="925"/>
                  </a:lnTo>
                  <a:lnTo>
                    <a:pt x="5575" y="904"/>
                  </a:lnTo>
                  <a:lnTo>
                    <a:pt x="5486" y="881"/>
                  </a:lnTo>
                  <a:lnTo>
                    <a:pt x="5395" y="858"/>
                  </a:lnTo>
                  <a:lnTo>
                    <a:pt x="5301" y="834"/>
                  </a:lnTo>
                  <a:lnTo>
                    <a:pt x="5208" y="808"/>
                  </a:lnTo>
                  <a:lnTo>
                    <a:pt x="5114" y="781"/>
                  </a:lnTo>
                  <a:lnTo>
                    <a:pt x="5020" y="753"/>
                  </a:lnTo>
                  <a:lnTo>
                    <a:pt x="4925" y="725"/>
                  </a:lnTo>
                  <a:lnTo>
                    <a:pt x="4830" y="695"/>
                  </a:lnTo>
                  <a:lnTo>
                    <a:pt x="4735" y="663"/>
                  </a:lnTo>
                  <a:lnTo>
                    <a:pt x="4640" y="631"/>
                  </a:lnTo>
                  <a:lnTo>
                    <a:pt x="4538" y="595"/>
                  </a:lnTo>
                  <a:lnTo>
                    <a:pt x="4438" y="563"/>
                  </a:lnTo>
                  <a:lnTo>
                    <a:pt x="4339" y="531"/>
                  </a:lnTo>
                  <a:lnTo>
                    <a:pt x="4243" y="500"/>
                  </a:lnTo>
                  <a:lnTo>
                    <a:pt x="4150" y="471"/>
                  </a:lnTo>
                  <a:lnTo>
                    <a:pt x="4058" y="445"/>
                  </a:lnTo>
                  <a:lnTo>
                    <a:pt x="3969" y="420"/>
                  </a:lnTo>
                  <a:lnTo>
                    <a:pt x="3882" y="395"/>
                  </a:lnTo>
                  <a:lnTo>
                    <a:pt x="3799" y="373"/>
                  </a:lnTo>
                  <a:lnTo>
                    <a:pt x="3716" y="352"/>
                  </a:lnTo>
                  <a:lnTo>
                    <a:pt x="3638" y="332"/>
                  </a:lnTo>
                  <a:lnTo>
                    <a:pt x="3562" y="313"/>
                  </a:lnTo>
                  <a:lnTo>
                    <a:pt x="3418" y="280"/>
                  </a:lnTo>
                  <a:lnTo>
                    <a:pt x="3286" y="251"/>
                  </a:lnTo>
                  <a:lnTo>
                    <a:pt x="3166" y="227"/>
                  </a:lnTo>
                  <a:lnTo>
                    <a:pt x="3061" y="207"/>
                  </a:lnTo>
                  <a:lnTo>
                    <a:pt x="2968" y="191"/>
                  </a:lnTo>
                  <a:lnTo>
                    <a:pt x="2888" y="178"/>
                  </a:lnTo>
                  <a:lnTo>
                    <a:pt x="2824" y="167"/>
                  </a:lnTo>
                  <a:lnTo>
                    <a:pt x="2775" y="161"/>
                  </a:lnTo>
                  <a:lnTo>
                    <a:pt x="2742" y="157"/>
                  </a:lnTo>
                  <a:lnTo>
                    <a:pt x="2726" y="155"/>
                  </a:lnTo>
                  <a:lnTo>
                    <a:pt x="2541" y="153"/>
                  </a:lnTo>
                  <a:lnTo>
                    <a:pt x="2366" y="154"/>
                  </a:lnTo>
                  <a:lnTo>
                    <a:pt x="2199" y="158"/>
                  </a:lnTo>
                  <a:lnTo>
                    <a:pt x="2041" y="164"/>
                  </a:lnTo>
                  <a:lnTo>
                    <a:pt x="1891" y="174"/>
                  </a:lnTo>
                  <a:lnTo>
                    <a:pt x="1749" y="185"/>
                  </a:lnTo>
                  <a:lnTo>
                    <a:pt x="1616" y="199"/>
                  </a:lnTo>
                  <a:lnTo>
                    <a:pt x="1490" y="216"/>
                  </a:lnTo>
                  <a:lnTo>
                    <a:pt x="1372" y="234"/>
                  </a:lnTo>
                  <a:lnTo>
                    <a:pt x="1261" y="253"/>
                  </a:lnTo>
                  <a:lnTo>
                    <a:pt x="1157" y="275"/>
                  </a:lnTo>
                  <a:lnTo>
                    <a:pt x="1060" y="298"/>
                  </a:lnTo>
                  <a:lnTo>
                    <a:pt x="970" y="322"/>
                  </a:lnTo>
                  <a:lnTo>
                    <a:pt x="885" y="346"/>
                  </a:lnTo>
                  <a:lnTo>
                    <a:pt x="808" y="372"/>
                  </a:lnTo>
                  <a:lnTo>
                    <a:pt x="736" y="398"/>
                  </a:lnTo>
                  <a:lnTo>
                    <a:pt x="670" y="425"/>
                  </a:lnTo>
                  <a:lnTo>
                    <a:pt x="609" y="451"/>
                  </a:lnTo>
                  <a:lnTo>
                    <a:pt x="554" y="479"/>
                  </a:lnTo>
                  <a:lnTo>
                    <a:pt x="504" y="505"/>
                  </a:lnTo>
                  <a:lnTo>
                    <a:pt x="458" y="532"/>
                  </a:lnTo>
                  <a:lnTo>
                    <a:pt x="418" y="557"/>
                  </a:lnTo>
                  <a:lnTo>
                    <a:pt x="381" y="583"/>
                  </a:lnTo>
                  <a:lnTo>
                    <a:pt x="349" y="607"/>
                  </a:lnTo>
                  <a:lnTo>
                    <a:pt x="321" y="630"/>
                  </a:lnTo>
                  <a:lnTo>
                    <a:pt x="296" y="652"/>
                  </a:lnTo>
                  <a:lnTo>
                    <a:pt x="275" y="672"/>
                  </a:lnTo>
                  <a:lnTo>
                    <a:pt x="257" y="691"/>
                  </a:lnTo>
                  <a:lnTo>
                    <a:pt x="242" y="708"/>
                  </a:lnTo>
                  <a:lnTo>
                    <a:pt x="231" y="723"/>
                  </a:lnTo>
                  <a:lnTo>
                    <a:pt x="222" y="735"/>
                  </a:lnTo>
                  <a:lnTo>
                    <a:pt x="215" y="745"/>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8" name="Freeform 14"/>
            <p:cNvSpPr/>
            <p:nvPr/>
          </p:nvSpPr>
          <p:spPr bwMode="auto">
            <a:xfrm>
              <a:off x="3214461" y="2481562"/>
              <a:ext cx="222250" cy="1630363"/>
            </a:xfrm>
            <a:custGeom>
              <a:avLst/>
              <a:gdLst>
                <a:gd name="T0" fmla="*/ 0 w 1260"/>
                <a:gd name="T1" fmla="*/ 9212 h 9249"/>
                <a:gd name="T2" fmla="*/ 1260 w 1260"/>
                <a:gd name="T3" fmla="*/ 0 h 9249"/>
                <a:gd name="T4" fmla="*/ 1246 w 1260"/>
                <a:gd name="T5" fmla="*/ 101 h 9249"/>
                <a:gd name="T6" fmla="*/ 1209 w 1260"/>
                <a:gd name="T7" fmla="*/ 388 h 9249"/>
                <a:gd name="T8" fmla="*/ 1151 w 1260"/>
                <a:gd name="T9" fmla="*/ 836 h 9249"/>
                <a:gd name="T10" fmla="*/ 1075 w 1260"/>
                <a:gd name="T11" fmla="*/ 1415 h 9249"/>
                <a:gd name="T12" fmla="*/ 985 w 1260"/>
                <a:gd name="T13" fmla="*/ 2103 h 9249"/>
                <a:gd name="T14" fmla="*/ 886 w 1260"/>
                <a:gd name="T15" fmla="*/ 2870 h 9249"/>
                <a:gd name="T16" fmla="*/ 778 w 1260"/>
                <a:gd name="T17" fmla="*/ 3692 h 9249"/>
                <a:gd name="T18" fmla="*/ 667 w 1260"/>
                <a:gd name="T19" fmla="*/ 4541 h 9249"/>
                <a:gd name="T20" fmla="*/ 555 w 1260"/>
                <a:gd name="T21" fmla="*/ 5392 h 9249"/>
                <a:gd name="T22" fmla="*/ 447 w 1260"/>
                <a:gd name="T23" fmla="*/ 6218 h 9249"/>
                <a:gd name="T24" fmla="*/ 344 w 1260"/>
                <a:gd name="T25" fmla="*/ 6993 h 9249"/>
                <a:gd name="T26" fmla="*/ 252 w 1260"/>
                <a:gd name="T27" fmla="*/ 7691 h 9249"/>
                <a:gd name="T28" fmla="*/ 173 w 1260"/>
                <a:gd name="T29" fmla="*/ 8285 h 9249"/>
                <a:gd name="T30" fmla="*/ 111 w 1260"/>
                <a:gd name="T31" fmla="*/ 8749 h 9249"/>
                <a:gd name="T32" fmla="*/ 86 w 1260"/>
                <a:gd name="T33" fmla="*/ 8925 h 9249"/>
                <a:gd name="T34" fmla="*/ 68 w 1260"/>
                <a:gd name="T35" fmla="*/ 9057 h 9249"/>
                <a:gd name="T36" fmla="*/ 55 w 1260"/>
                <a:gd name="T37" fmla="*/ 9144 h 9249"/>
                <a:gd name="T38" fmla="*/ 48 w 1260"/>
                <a:gd name="T39" fmla="*/ 9182 h 9249"/>
                <a:gd name="T40" fmla="*/ 37 w 1260"/>
                <a:gd name="T41" fmla="*/ 9249 h 9249"/>
                <a:gd name="T42" fmla="*/ 0 w 1260"/>
                <a:gd name="T43" fmla="*/ 9212 h 9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0" h="9249">
                  <a:moveTo>
                    <a:pt x="0" y="9212"/>
                  </a:moveTo>
                  <a:lnTo>
                    <a:pt x="1260" y="0"/>
                  </a:lnTo>
                  <a:lnTo>
                    <a:pt x="1246" y="101"/>
                  </a:lnTo>
                  <a:lnTo>
                    <a:pt x="1209" y="388"/>
                  </a:lnTo>
                  <a:lnTo>
                    <a:pt x="1151" y="836"/>
                  </a:lnTo>
                  <a:lnTo>
                    <a:pt x="1075" y="1415"/>
                  </a:lnTo>
                  <a:lnTo>
                    <a:pt x="985" y="2103"/>
                  </a:lnTo>
                  <a:lnTo>
                    <a:pt x="886" y="2870"/>
                  </a:lnTo>
                  <a:lnTo>
                    <a:pt x="778" y="3692"/>
                  </a:lnTo>
                  <a:lnTo>
                    <a:pt x="667" y="4541"/>
                  </a:lnTo>
                  <a:lnTo>
                    <a:pt x="555" y="5392"/>
                  </a:lnTo>
                  <a:lnTo>
                    <a:pt x="447" y="6218"/>
                  </a:lnTo>
                  <a:lnTo>
                    <a:pt x="344" y="6993"/>
                  </a:lnTo>
                  <a:lnTo>
                    <a:pt x="252" y="7691"/>
                  </a:lnTo>
                  <a:lnTo>
                    <a:pt x="173" y="8285"/>
                  </a:lnTo>
                  <a:lnTo>
                    <a:pt x="111" y="8749"/>
                  </a:lnTo>
                  <a:lnTo>
                    <a:pt x="86" y="8925"/>
                  </a:lnTo>
                  <a:lnTo>
                    <a:pt x="68" y="9057"/>
                  </a:lnTo>
                  <a:lnTo>
                    <a:pt x="55" y="9144"/>
                  </a:lnTo>
                  <a:lnTo>
                    <a:pt x="48" y="9182"/>
                  </a:lnTo>
                  <a:lnTo>
                    <a:pt x="37" y="9249"/>
                  </a:lnTo>
                  <a:lnTo>
                    <a:pt x="0" y="9212"/>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9" name="Freeform 15"/>
            <p:cNvSpPr/>
            <p:nvPr/>
          </p:nvSpPr>
          <p:spPr bwMode="auto">
            <a:xfrm>
              <a:off x="3168424" y="2445049"/>
              <a:ext cx="215900" cy="1614488"/>
            </a:xfrm>
            <a:custGeom>
              <a:avLst/>
              <a:gdLst>
                <a:gd name="T0" fmla="*/ 0 w 1221"/>
                <a:gd name="T1" fmla="*/ 9113 h 9150"/>
                <a:gd name="T2" fmla="*/ 1221 w 1221"/>
                <a:gd name="T3" fmla="*/ 0 h 9150"/>
                <a:gd name="T4" fmla="*/ 1208 w 1221"/>
                <a:gd name="T5" fmla="*/ 101 h 9150"/>
                <a:gd name="T6" fmla="*/ 1172 w 1221"/>
                <a:gd name="T7" fmla="*/ 385 h 9150"/>
                <a:gd name="T8" fmla="*/ 1116 w 1221"/>
                <a:gd name="T9" fmla="*/ 826 h 9150"/>
                <a:gd name="T10" fmla="*/ 1043 w 1221"/>
                <a:gd name="T11" fmla="*/ 1401 h 9150"/>
                <a:gd name="T12" fmla="*/ 957 w 1221"/>
                <a:gd name="T13" fmla="*/ 2080 h 9150"/>
                <a:gd name="T14" fmla="*/ 859 w 1221"/>
                <a:gd name="T15" fmla="*/ 2838 h 9150"/>
                <a:gd name="T16" fmla="*/ 756 w 1221"/>
                <a:gd name="T17" fmla="*/ 3651 h 9150"/>
                <a:gd name="T18" fmla="*/ 648 w 1221"/>
                <a:gd name="T19" fmla="*/ 4491 h 9150"/>
                <a:gd name="T20" fmla="*/ 540 w 1221"/>
                <a:gd name="T21" fmla="*/ 5334 h 9150"/>
                <a:gd name="T22" fmla="*/ 435 w 1221"/>
                <a:gd name="T23" fmla="*/ 6150 h 9150"/>
                <a:gd name="T24" fmla="*/ 336 w 1221"/>
                <a:gd name="T25" fmla="*/ 6917 h 9150"/>
                <a:gd name="T26" fmla="*/ 247 w 1221"/>
                <a:gd name="T27" fmla="*/ 7608 h 9150"/>
                <a:gd name="T28" fmla="*/ 170 w 1221"/>
                <a:gd name="T29" fmla="*/ 8196 h 9150"/>
                <a:gd name="T30" fmla="*/ 109 w 1221"/>
                <a:gd name="T31" fmla="*/ 8655 h 9150"/>
                <a:gd name="T32" fmla="*/ 86 w 1221"/>
                <a:gd name="T33" fmla="*/ 8828 h 9150"/>
                <a:gd name="T34" fmla="*/ 68 w 1221"/>
                <a:gd name="T35" fmla="*/ 8959 h 9150"/>
                <a:gd name="T36" fmla="*/ 56 w 1221"/>
                <a:gd name="T37" fmla="*/ 9046 h 9150"/>
                <a:gd name="T38" fmla="*/ 49 w 1221"/>
                <a:gd name="T39" fmla="*/ 9083 h 9150"/>
                <a:gd name="T40" fmla="*/ 37 w 1221"/>
                <a:gd name="T41" fmla="*/ 9150 h 9150"/>
                <a:gd name="T42" fmla="*/ 0 w 1221"/>
                <a:gd name="T43" fmla="*/ 9113 h 9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21" h="9150">
                  <a:moveTo>
                    <a:pt x="0" y="9113"/>
                  </a:moveTo>
                  <a:lnTo>
                    <a:pt x="1221" y="0"/>
                  </a:lnTo>
                  <a:lnTo>
                    <a:pt x="1208" y="101"/>
                  </a:lnTo>
                  <a:lnTo>
                    <a:pt x="1172" y="385"/>
                  </a:lnTo>
                  <a:lnTo>
                    <a:pt x="1116" y="826"/>
                  </a:lnTo>
                  <a:lnTo>
                    <a:pt x="1043" y="1401"/>
                  </a:lnTo>
                  <a:lnTo>
                    <a:pt x="957" y="2080"/>
                  </a:lnTo>
                  <a:lnTo>
                    <a:pt x="859" y="2838"/>
                  </a:lnTo>
                  <a:lnTo>
                    <a:pt x="756" y="3651"/>
                  </a:lnTo>
                  <a:lnTo>
                    <a:pt x="648" y="4491"/>
                  </a:lnTo>
                  <a:lnTo>
                    <a:pt x="540" y="5334"/>
                  </a:lnTo>
                  <a:lnTo>
                    <a:pt x="435" y="6150"/>
                  </a:lnTo>
                  <a:lnTo>
                    <a:pt x="336" y="6917"/>
                  </a:lnTo>
                  <a:lnTo>
                    <a:pt x="247" y="7608"/>
                  </a:lnTo>
                  <a:lnTo>
                    <a:pt x="170" y="8196"/>
                  </a:lnTo>
                  <a:lnTo>
                    <a:pt x="109" y="8655"/>
                  </a:lnTo>
                  <a:lnTo>
                    <a:pt x="86" y="8828"/>
                  </a:lnTo>
                  <a:lnTo>
                    <a:pt x="68" y="8959"/>
                  </a:lnTo>
                  <a:lnTo>
                    <a:pt x="56" y="9046"/>
                  </a:lnTo>
                  <a:lnTo>
                    <a:pt x="49" y="9083"/>
                  </a:lnTo>
                  <a:lnTo>
                    <a:pt x="37" y="9150"/>
                  </a:lnTo>
                  <a:lnTo>
                    <a:pt x="0" y="9113"/>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3130324" y="2319637"/>
              <a:ext cx="198438" cy="1687513"/>
            </a:xfrm>
            <a:custGeom>
              <a:avLst/>
              <a:gdLst>
                <a:gd name="T0" fmla="*/ 30 w 1127"/>
                <a:gd name="T1" fmla="*/ 9563 h 9563"/>
                <a:gd name="T2" fmla="*/ 1127 w 1127"/>
                <a:gd name="T3" fmla="*/ 135 h 9563"/>
                <a:gd name="T4" fmla="*/ 1121 w 1127"/>
                <a:gd name="T5" fmla="*/ 123 h 9563"/>
                <a:gd name="T6" fmla="*/ 1106 w 1127"/>
                <a:gd name="T7" fmla="*/ 93 h 9563"/>
                <a:gd name="T8" fmla="*/ 1096 w 1127"/>
                <a:gd name="T9" fmla="*/ 71 h 9563"/>
                <a:gd name="T10" fmla="*/ 1087 w 1127"/>
                <a:gd name="T11" fmla="*/ 49 h 9563"/>
                <a:gd name="T12" fmla="*/ 1079 w 1127"/>
                <a:gd name="T13" fmla="*/ 25 h 9563"/>
                <a:gd name="T14" fmla="*/ 1073 w 1127"/>
                <a:gd name="T15" fmla="*/ 0 h 9563"/>
                <a:gd name="T16" fmla="*/ 0 w 1127"/>
                <a:gd name="T17" fmla="*/ 9533 h 9563"/>
                <a:gd name="T18" fmla="*/ 30 w 1127"/>
                <a:gd name="T19" fmla="*/ 9563 h 9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7" h="9563">
                  <a:moveTo>
                    <a:pt x="30" y="9563"/>
                  </a:moveTo>
                  <a:lnTo>
                    <a:pt x="1127" y="135"/>
                  </a:lnTo>
                  <a:lnTo>
                    <a:pt x="1121" y="123"/>
                  </a:lnTo>
                  <a:lnTo>
                    <a:pt x="1106" y="93"/>
                  </a:lnTo>
                  <a:lnTo>
                    <a:pt x="1096" y="71"/>
                  </a:lnTo>
                  <a:lnTo>
                    <a:pt x="1087" y="49"/>
                  </a:lnTo>
                  <a:lnTo>
                    <a:pt x="1079" y="25"/>
                  </a:lnTo>
                  <a:lnTo>
                    <a:pt x="1073" y="0"/>
                  </a:lnTo>
                  <a:lnTo>
                    <a:pt x="0" y="9533"/>
                  </a:lnTo>
                  <a:lnTo>
                    <a:pt x="30" y="9563"/>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71" name="Freeform 17"/>
            <p:cNvSpPr/>
            <p:nvPr/>
          </p:nvSpPr>
          <p:spPr bwMode="auto">
            <a:xfrm>
              <a:off x="2096861" y="3834112"/>
              <a:ext cx="1163638" cy="317500"/>
            </a:xfrm>
            <a:custGeom>
              <a:avLst/>
              <a:gdLst>
                <a:gd name="T0" fmla="*/ 6533 w 6597"/>
                <a:gd name="T1" fmla="*/ 1740 h 1802"/>
                <a:gd name="T2" fmla="*/ 6302 w 6597"/>
                <a:gd name="T3" fmla="*/ 1501 h 1802"/>
                <a:gd name="T4" fmla="*/ 6149 w 6597"/>
                <a:gd name="T5" fmla="*/ 1326 h 1802"/>
                <a:gd name="T6" fmla="*/ 6099 w 6597"/>
                <a:gd name="T7" fmla="*/ 1254 h 1802"/>
                <a:gd name="T8" fmla="*/ 6026 w 6597"/>
                <a:gd name="T9" fmla="*/ 1143 h 1802"/>
                <a:gd name="T10" fmla="*/ 5907 w 6597"/>
                <a:gd name="T11" fmla="*/ 998 h 1802"/>
                <a:gd name="T12" fmla="*/ 5808 w 6597"/>
                <a:gd name="T13" fmla="*/ 944 h 1802"/>
                <a:gd name="T14" fmla="*/ 5451 w 6597"/>
                <a:gd name="T15" fmla="*/ 869 h 1802"/>
                <a:gd name="T16" fmla="*/ 4898 w 6597"/>
                <a:gd name="T17" fmla="*/ 747 h 1802"/>
                <a:gd name="T18" fmla="*/ 4318 w 6597"/>
                <a:gd name="T19" fmla="*/ 610 h 1802"/>
                <a:gd name="T20" fmla="*/ 4034 w 6597"/>
                <a:gd name="T21" fmla="*/ 537 h 1802"/>
                <a:gd name="T22" fmla="*/ 3801 w 6597"/>
                <a:gd name="T23" fmla="*/ 476 h 1802"/>
                <a:gd name="T24" fmla="*/ 3456 w 6597"/>
                <a:gd name="T25" fmla="*/ 380 h 1802"/>
                <a:gd name="T26" fmla="*/ 3126 w 6597"/>
                <a:gd name="T27" fmla="*/ 274 h 1802"/>
                <a:gd name="T28" fmla="*/ 3005 w 6597"/>
                <a:gd name="T29" fmla="*/ 225 h 1802"/>
                <a:gd name="T30" fmla="*/ 2885 w 6597"/>
                <a:gd name="T31" fmla="*/ 176 h 1802"/>
                <a:gd name="T32" fmla="*/ 2722 w 6597"/>
                <a:gd name="T33" fmla="*/ 126 h 1802"/>
                <a:gd name="T34" fmla="*/ 2523 w 6597"/>
                <a:gd name="T35" fmla="*/ 79 h 1802"/>
                <a:gd name="T36" fmla="*/ 2298 w 6597"/>
                <a:gd name="T37" fmla="*/ 40 h 1802"/>
                <a:gd name="T38" fmla="*/ 2050 w 6597"/>
                <a:gd name="T39" fmla="*/ 12 h 1802"/>
                <a:gd name="T40" fmla="*/ 1791 w 6597"/>
                <a:gd name="T41" fmla="*/ 0 h 1802"/>
                <a:gd name="T42" fmla="*/ 1525 w 6597"/>
                <a:gd name="T43" fmla="*/ 11 h 1802"/>
                <a:gd name="T44" fmla="*/ 1260 w 6597"/>
                <a:gd name="T45" fmla="*/ 48 h 1802"/>
                <a:gd name="T46" fmla="*/ 1133 w 6597"/>
                <a:gd name="T47" fmla="*/ 67 h 1802"/>
                <a:gd name="T48" fmla="*/ 990 w 6597"/>
                <a:gd name="T49" fmla="*/ 97 h 1802"/>
                <a:gd name="T50" fmla="*/ 812 w 6597"/>
                <a:gd name="T51" fmla="*/ 148 h 1802"/>
                <a:gd name="T52" fmla="*/ 612 w 6597"/>
                <a:gd name="T53" fmla="*/ 223 h 1802"/>
                <a:gd name="T54" fmla="*/ 402 w 6597"/>
                <a:gd name="T55" fmla="*/ 329 h 1802"/>
                <a:gd name="T56" fmla="*/ 193 w 6597"/>
                <a:gd name="T57" fmla="*/ 468 h 1802"/>
                <a:gd name="T58" fmla="*/ 0 w 6597"/>
                <a:gd name="T59" fmla="*/ 647 h 1802"/>
                <a:gd name="T60" fmla="*/ 95 w 6597"/>
                <a:gd name="T61" fmla="*/ 782 h 1802"/>
                <a:gd name="T62" fmla="*/ 245 w 6597"/>
                <a:gd name="T63" fmla="*/ 797 h 1802"/>
                <a:gd name="T64" fmla="*/ 348 w 6597"/>
                <a:gd name="T65" fmla="*/ 824 h 1802"/>
                <a:gd name="T66" fmla="*/ 456 w 6597"/>
                <a:gd name="T67" fmla="*/ 867 h 1802"/>
                <a:gd name="T68" fmla="*/ 564 w 6597"/>
                <a:gd name="T69" fmla="*/ 932 h 1802"/>
                <a:gd name="T70" fmla="*/ 649 w 6597"/>
                <a:gd name="T71" fmla="*/ 990 h 1802"/>
                <a:gd name="T72" fmla="*/ 744 w 6597"/>
                <a:gd name="T73" fmla="*/ 926 h 1802"/>
                <a:gd name="T74" fmla="*/ 894 w 6597"/>
                <a:gd name="T75" fmla="*/ 844 h 1802"/>
                <a:gd name="T76" fmla="*/ 1106 w 6597"/>
                <a:gd name="T77" fmla="*/ 753 h 1802"/>
                <a:gd name="T78" fmla="*/ 1380 w 6597"/>
                <a:gd name="T79" fmla="*/ 669 h 1802"/>
                <a:gd name="T80" fmla="*/ 1712 w 6597"/>
                <a:gd name="T81" fmla="*/ 612 h 1802"/>
                <a:gd name="T82" fmla="*/ 2101 w 6597"/>
                <a:gd name="T83" fmla="*/ 597 h 1802"/>
                <a:gd name="T84" fmla="*/ 2545 w 6597"/>
                <a:gd name="T85" fmla="*/ 641 h 1802"/>
                <a:gd name="T86" fmla="*/ 2702 w 6597"/>
                <a:gd name="T87" fmla="*/ 672 h 1802"/>
                <a:gd name="T88" fmla="*/ 2862 w 6597"/>
                <a:gd name="T89" fmla="*/ 711 h 1802"/>
                <a:gd name="T90" fmla="*/ 3132 w 6597"/>
                <a:gd name="T91" fmla="*/ 795 h 1802"/>
                <a:gd name="T92" fmla="*/ 3499 w 6597"/>
                <a:gd name="T93" fmla="*/ 933 h 1802"/>
                <a:gd name="T94" fmla="*/ 3680 w 6597"/>
                <a:gd name="T95" fmla="*/ 1004 h 1802"/>
                <a:gd name="T96" fmla="*/ 3969 w 6597"/>
                <a:gd name="T97" fmla="*/ 1103 h 1802"/>
                <a:gd name="T98" fmla="*/ 4382 w 6597"/>
                <a:gd name="T99" fmla="*/ 1240 h 1802"/>
                <a:gd name="T100" fmla="*/ 4821 w 6597"/>
                <a:gd name="T101" fmla="*/ 1374 h 1802"/>
                <a:gd name="T102" fmla="*/ 5045 w 6597"/>
                <a:gd name="T103" fmla="*/ 1435 h 1802"/>
                <a:gd name="T104" fmla="*/ 5478 w 6597"/>
                <a:gd name="T105" fmla="*/ 1552 h 1802"/>
                <a:gd name="T106" fmla="*/ 6027 w 6597"/>
                <a:gd name="T107" fmla="*/ 1689 h 1802"/>
                <a:gd name="T108" fmla="*/ 6440 w 6597"/>
                <a:gd name="T109" fmla="*/ 1778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597" h="1802">
                  <a:moveTo>
                    <a:pt x="6561" y="1795"/>
                  </a:moveTo>
                  <a:lnTo>
                    <a:pt x="6597" y="1802"/>
                  </a:lnTo>
                  <a:lnTo>
                    <a:pt x="6580" y="1786"/>
                  </a:lnTo>
                  <a:lnTo>
                    <a:pt x="6533" y="1740"/>
                  </a:lnTo>
                  <a:lnTo>
                    <a:pt x="6467" y="1673"/>
                  </a:lnTo>
                  <a:lnTo>
                    <a:pt x="6386" y="1591"/>
                  </a:lnTo>
                  <a:lnTo>
                    <a:pt x="6344" y="1546"/>
                  </a:lnTo>
                  <a:lnTo>
                    <a:pt x="6302" y="1501"/>
                  </a:lnTo>
                  <a:lnTo>
                    <a:pt x="6259" y="1455"/>
                  </a:lnTo>
                  <a:lnTo>
                    <a:pt x="6220" y="1411"/>
                  </a:lnTo>
                  <a:lnTo>
                    <a:pt x="6182" y="1367"/>
                  </a:lnTo>
                  <a:lnTo>
                    <a:pt x="6149" y="1326"/>
                  </a:lnTo>
                  <a:lnTo>
                    <a:pt x="6135" y="1306"/>
                  </a:lnTo>
                  <a:lnTo>
                    <a:pt x="6121" y="1288"/>
                  </a:lnTo>
                  <a:lnTo>
                    <a:pt x="6109" y="1270"/>
                  </a:lnTo>
                  <a:lnTo>
                    <a:pt x="6099" y="1254"/>
                  </a:lnTo>
                  <a:lnTo>
                    <a:pt x="6080" y="1223"/>
                  </a:lnTo>
                  <a:lnTo>
                    <a:pt x="6062" y="1194"/>
                  </a:lnTo>
                  <a:lnTo>
                    <a:pt x="6044" y="1168"/>
                  </a:lnTo>
                  <a:lnTo>
                    <a:pt x="6026" y="1143"/>
                  </a:lnTo>
                  <a:lnTo>
                    <a:pt x="5993" y="1098"/>
                  </a:lnTo>
                  <a:lnTo>
                    <a:pt x="5962" y="1060"/>
                  </a:lnTo>
                  <a:lnTo>
                    <a:pt x="5934" y="1027"/>
                  </a:lnTo>
                  <a:lnTo>
                    <a:pt x="5907" y="998"/>
                  </a:lnTo>
                  <a:lnTo>
                    <a:pt x="5883" y="975"/>
                  </a:lnTo>
                  <a:lnTo>
                    <a:pt x="5861" y="956"/>
                  </a:lnTo>
                  <a:lnTo>
                    <a:pt x="5847" y="953"/>
                  </a:lnTo>
                  <a:lnTo>
                    <a:pt x="5808" y="944"/>
                  </a:lnTo>
                  <a:lnTo>
                    <a:pt x="5746" y="932"/>
                  </a:lnTo>
                  <a:lnTo>
                    <a:pt x="5664" y="915"/>
                  </a:lnTo>
                  <a:lnTo>
                    <a:pt x="5566" y="894"/>
                  </a:lnTo>
                  <a:lnTo>
                    <a:pt x="5451" y="869"/>
                  </a:lnTo>
                  <a:lnTo>
                    <a:pt x="5324" y="842"/>
                  </a:lnTo>
                  <a:lnTo>
                    <a:pt x="5189" y="812"/>
                  </a:lnTo>
                  <a:lnTo>
                    <a:pt x="5046" y="780"/>
                  </a:lnTo>
                  <a:lnTo>
                    <a:pt x="4898" y="747"/>
                  </a:lnTo>
                  <a:lnTo>
                    <a:pt x="4749" y="713"/>
                  </a:lnTo>
                  <a:lnTo>
                    <a:pt x="4601" y="678"/>
                  </a:lnTo>
                  <a:lnTo>
                    <a:pt x="4456" y="644"/>
                  </a:lnTo>
                  <a:lnTo>
                    <a:pt x="4318" y="610"/>
                  </a:lnTo>
                  <a:lnTo>
                    <a:pt x="4188" y="577"/>
                  </a:lnTo>
                  <a:lnTo>
                    <a:pt x="4069" y="546"/>
                  </a:lnTo>
                  <a:lnTo>
                    <a:pt x="4061" y="543"/>
                  </a:lnTo>
                  <a:lnTo>
                    <a:pt x="4034" y="537"/>
                  </a:lnTo>
                  <a:lnTo>
                    <a:pt x="3993" y="526"/>
                  </a:lnTo>
                  <a:lnTo>
                    <a:pt x="3939" y="512"/>
                  </a:lnTo>
                  <a:lnTo>
                    <a:pt x="3875" y="495"/>
                  </a:lnTo>
                  <a:lnTo>
                    <a:pt x="3801" y="476"/>
                  </a:lnTo>
                  <a:lnTo>
                    <a:pt x="3720" y="454"/>
                  </a:lnTo>
                  <a:lnTo>
                    <a:pt x="3635" y="431"/>
                  </a:lnTo>
                  <a:lnTo>
                    <a:pt x="3546" y="405"/>
                  </a:lnTo>
                  <a:lnTo>
                    <a:pt x="3456" y="380"/>
                  </a:lnTo>
                  <a:lnTo>
                    <a:pt x="3367" y="353"/>
                  </a:lnTo>
                  <a:lnTo>
                    <a:pt x="3281" y="326"/>
                  </a:lnTo>
                  <a:lnTo>
                    <a:pt x="3200" y="299"/>
                  </a:lnTo>
                  <a:lnTo>
                    <a:pt x="3126" y="274"/>
                  </a:lnTo>
                  <a:lnTo>
                    <a:pt x="3092" y="261"/>
                  </a:lnTo>
                  <a:lnTo>
                    <a:pt x="3060" y="248"/>
                  </a:lnTo>
                  <a:lnTo>
                    <a:pt x="3032" y="237"/>
                  </a:lnTo>
                  <a:lnTo>
                    <a:pt x="3005" y="225"/>
                  </a:lnTo>
                  <a:lnTo>
                    <a:pt x="2980" y="213"/>
                  </a:lnTo>
                  <a:lnTo>
                    <a:pt x="2951" y="201"/>
                  </a:lnTo>
                  <a:lnTo>
                    <a:pt x="2920" y="189"/>
                  </a:lnTo>
                  <a:lnTo>
                    <a:pt x="2885" y="176"/>
                  </a:lnTo>
                  <a:lnTo>
                    <a:pt x="2848" y="164"/>
                  </a:lnTo>
                  <a:lnTo>
                    <a:pt x="2809" y="152"/>
                  </a:lnTo>
                  <a:lnTo>
                    <a:pt x="2766" y="139"/>
                  </a:lnTo>
                  <a:lnTo>
                    <a:pt x="2722" y="126"/>
                  </a:lnTo>
                  <a:lnTo>
                    <a:pt x="2675" y="114"/>
                  </a:lnTo>
                  <a:lnTo>
                    <a:pt x="2627" y="102"/>
                  </a:lnTo>
                  <a:lnTo>
                    <a:pt x="2576" y="90"/>
                  </a:lnTo>
                  <a:lnTo>
                    <a:pt x="2523" y="79"/>
                  </a:lnTo>
                  <a:lnTo>
                    <a:pt x="2469" y="68"/>
                  </a:lnTo>
                  <a:lnTo>
                    <a:pt x="2413" y="58"/>
                  </a:lnTo>
                  <a:lnTo>
                    <a:pt x="2356" y="48"/>
                  </a:lnTo>
                  <a:lnTo>
                    <a:pt x="2298" y="40"/>
                  </a:lnTo>
                  <a:lnTo>
                    <a:pt x="2238" y="31"/>
                  </a:lnTo>
                  <a:lnTo>
                    <a:pt x="2176" y="24"/>
                  </a:lnTo>
                  <a:lnTo>
                    <a:pt x="2114" y="17"/>
                  </a:lnTo>
                  <a:lnTo>
                    <a:pt x="2050" y="12"/>
                  </a:lnTo>
                  <a:lnTo>
                    <a:pt x="1987" y="7"/>
                  </a:lnTo>
                  <a:lnTo>
                    <a:pt x="1922" y="4"/>
                  </a:lnTo>
                  <a:lnTo>
                    <a:pt x="1857" y="1"/>
                  </a:lnTo>
                  <a:lnTo>
                    <a:pt x="1791" y="0"/>
                  </a:lnTo>
                  <a:lnTo>
                    <a:pt x="1725" y="1"/>
                  </a:lnTo>
                  <a:lnTo>
                    <a:pt x="1658" y="4"/>
                  </a:lnTo>
                  <a:lnTo>
                    <a:pt x="1591" y="7"/>
                  </a:lnTo>
                  <a:lnTo>
                    <a:pt x="1525" y="11"/>
                  </a:lnTo>
                  <a:lnTo>
                    <a:pt x="1458" y="18"/>
                  </a:lnTo>
                  <a:lnTo>
                    <a:pt x="1393" y="26"/>
                  </a:lnTo>
                  <a:lnTo>
                    <a:pt x="1326" y="36"/>
                  </a:lnTo>
                  <a:lnTo>
                    <a:pt x="1260" y="48"/>
                  </a:lnTo>
                  <a:lnTo>
                    <a:pt x="1252" y="49"/>
                  </a:lnTo>
                  <a:lnTo>
                    <a:pt x="1227" y="52"/>
                  </a:lnTo>
                  <a:lnTo>
                    <a:pt x="1186" y="58"/>
                  </a:lnTo>
                  <a:lnTo>
                    <a:pt x="1133" y="67"/>
                  </a:lnTo>
                  <a:lnTo>
                    <a:pt x="1101" y="72"/>
                  </a:lnTo>
                  <a:lnTo>
                    <a:pt x="1066" y="80"/>
                  </a:lnTo>
                  <a:lnTo>
                    <a:pt x="1029" y="88"/>
                  </a:lnTo>
                  <a:lnTo>
                    <a:pt x="990" y="97"/>
                  </a:lnTo>
                  <a:lnTo>
                    <a:pt x="949" y="107"/>
                  </a:lnTo>
                  <a:lnTo>
                    <a:pt x="905" y="120"/>
                  </a:lnTo>
                  <a:lnTo>
                    <a:pt x="860" y="133"/>
                  </a:lnTo>
                  <a:lnTo>
                    <a:pt x="812" y="148"/>
                  </a:lnTo>
                  <a:lnTo>
                    <a:pt x="763" y="165"/>
                  </a:lnTo>
                  <a:lnTo>
                    <a:pt x="714" y="182"/>
                  </a:lnTo>
                  <a:lnTo>
                    <a:pt x="663" y="202"/>
                  </a:lnTo>
                  <a:lnTo>
                    <a:pt x="612" y="223"/>
                  </a:lnTo>
                  <a:lnTo>
                    <a:pt x="559" y="246"/>
                  </a:lnTo>
                  <a:lnTo>
                    <a:pt x="508" y="272"/>
                  </a:lnTo>
                  <a:lnTo>
                    <a:pt x="455" y="299"/>
                  </a:lnTo>
                  <a:lnTo>
                    <a:pt x="402" y="329"/>
                  </a:lnTo>
                  <a:lnTo>
                    <a:pt x="349" y="360"/>
                  </a:lnTo>
                  <a:lnTo>
                    <a:pt x="296" y="393"/>
                  </a:lnTo>
                  <a:lnTo>
                    <a:pt x="244" y="430"/>
                  </a:lnTo>
                  <a:lnTo>
                    <a:pt x="193" y="468"/>
                  </a:lnTo>
                  <a:lnTo>
                    <a:pt x="143" y="509"/>
                  </a:lnTo>
                  <a:lnTo>
                    <a:pt x="94" y="552"/>
                  </a:lnTo>
                  <a:lnTo>
                    <a:pt x="46" y="598"/>
                  </a:lnTo>
                  <a:lnTo>
                    <a:pt x="0" y="647"/>
                  </a:lnTo>
                  <a:lnTo>
                    <a:pt x="0" y="786"/>
                  </a:lnTo>
                  <a:lnTo>
                    <a:pt x="17" y="783"/>
                  </a:lnTo>
                  <a:lnTo>
                    <a:pt x="62" y="781"/>
                  </a:lnTo>
                  <a:lnTo>
                    <a:pt x="95" y="782"/>
                  </a:lnTo>
                  <a:lnTo>
                    <a:pt x="132" y="783"/>
                  </a:lnTo>
                  <a:lnTo>
                    <a:pt x="174" y="788"/>
                  </a:lnTo>
                  <a:lnTo>
                    <a:pt x="221" y="793"/>
                  </a:lnTo>
                  <a:lnTo>
                    <a:pt x="245" y="797"/>
                  </a:lnTo>
                  <a:lnTo>
                    <a:pt x="270" y="802"/>
                  </a:lnTo>
                  <a:lnTo>
                    <a:pt x="295" y="809"/>
                  </a:lnTo>
                  <a:lnTo>
                    <a:pt x="321" y="815"/>
                  </a:lnTo>
                  <a:lnTo>
                    <a:pt x="348" y="824"/>
                  </a:lnTo>
                  <a:lnTo>
                    <a:pt x="374" y="832"/>
                  </a:lnTo>
                  <a:lnTo>
                    <a:pt x="401" y="843"/>
                  </a:lnTo>
                  <a:lnTo>
                    <a:pt x="428" y="854"/>
                  </a:lnTo>
                  <a:lnTo>
                    <a:pt x="456" y="867"/>
                  </a:lnTo>
                  <a:lnTo>
                    <a:pt x="483" y="881"/>
                  </a:lnTo>
                  <a:lnTo>
                    <a:pt x="510" y="896"/>
                  </a:lnTo>
                  <a:lnTo>
                    <a:pt x="537" y="913"/>
                  </a:lnTo>
                  <a:lnTo>
                    <a:pt x="564" y="932"/>
                  </a:lnTo>
                  <a:lnTo>
                    <a:pt x="590" y="952"/>
                  </a:lnTo>
                  <a:lnTo>
                    <a:pt x="615" y="973"/>
                  </a:lnTo>
                  <a:lnTo>
                    <a:pt x="641" y="997"/>
                  </a:lnTo>
                  <a:lnTo>
                    <a:pt x="649" y="990"/>
                  </a:lnTo>
                  <a:lnTo>
                    <a:pt x="675" y="972"/>
                  </a:lnTo>
                  <a:lnTo>
                    <a:pt x="694" y="958"/>
                  </a:lnTo>
                  <a:lnTo>
                    <a:pt x="717" y="943"/>
                  </a:lnTo>
                  <a:lnTo>
                    <a:pt x="744" y="926"/>
                  </a:lnTo>
                  <a:lnTo>
                    <a:pt x="775" y="907"/>
                  </a:lnTo>
                  <a:lnTo>
                    <a:pt x="811" y="887"/>
                  </a:lnTo>
                  <a:lnTo>
                    <a:pt x="850" y="866"/>
                  </a:lnTo>
                  <a:lnTo>
                    <a:pt x="894" y="844"/>
                  </a:lnTo>
                  <a:lnTo>
                    <a:pt x="941" y="822"/>
                  </a:lnTo>
                  <a:lnTo>
                    <a:pt x="992" y="798"/>
                  </a:lnTo>
                  <a:lnTo>
                    <a:pt x="1048" y="775"/>
                  </a:lnTo>
                  <a:lnTo>
                    <a:pt x="1106" y="753"/>
                  </a:lnTo>
                  <a:lnTo>
                    <a:pt x="1170" y="730"/>
                  </a:lnTo>
                  <a:lnTo>
                    <a:pt x="1236" y="709"/>
                  </a:lnTo>
                  <a:lnTo>
                    <a:pt x="1306" y="688"/>
                  </a:lnTo>
                  <a:lnTo>
                    <a:pt x="1380" y="669"/>
                  </a:lnTo>
                  <a:lnTo>
                    <a:pt x="1458" y="652"/>
                  </a:lnTo>
                  <a:lnTo>
                    <a:pt x="1539" y="636"/>
                  </a:lnTo>
                  <a:lnTo>
                    <a:pt x="1624" y="622"/>
                  </a:lnTo>
                  <a:lnTo>
                    <a:pt x="1712" y="612"/>
                  </a:lnTo>
                  <a:lnTo>
                    <a:pt x="1805" y="603"/>
                  </a:lnTo>
                  <a:lnTo>
                    <a:pt x="1900" y="598"/>
                  </a:lnTo>
                  <a:lnTo>
                    <a:pt x="2000" y="596"/>
                  </a:lnTo>
                  <a:lnTo>
                    <a:pt x="2101" y="597"/>
                  </a:lnTo>
                  <a:lnTo>
                    <a:pt x="2208" y="601"/>
                  </a:lnTo>
                  <a:lnTo>
                    <a:pt x="2317" y="611"/>
                  </a:lnTo>
                  <a:lnTo>
                    <a:pt x="2429" y="623"/>
                  </a:lnTo>
                  <a:lnTo>
                    <a:pt x="2545" y="641"/>
                  </a:lnTo>
                  <a:lnTo>
                    <a:pt x="2665" y="665"/>
                  </a:lnTo>
                  <a:lnTo>
                    <a:pt x="2669" y="665"/>
                  </a:lnTo>
                  <a:lnTo>
                    <a:pt x="2682" y="668"/>
                  </a:lnTo>
                  <a:lnTo>
                    <a:pt x="2702" y="672"/>
                  </a:lnTo>
                  <a:lnTo>
                    <a:pt x="2730" y="678"/>
                  </a:lnTo>
                  <a:lnTo>
                    <a:pt x="2767" y="687"/>
                  </a:lnTo>
                  <a:lnTo>
                    <a:pt x="2811" y="698"/>
                  </a:lnTo>
                  <a:lnTo>
                    <a:pt x="2862" y="711"/>
                  </a:lnTo>
                  <a:lnTo>
                    <a:pt x="2920" y="728"/>
                  </a:lnTo>
                  <a:lnTo>
                    <a:pt x="2984" y="747"/>
                  </a:lnTo>
                  <a:lnTo>
                    <a:pt x="3055" y="770"/>
                  </a:lnTo>
                  <a:lnTo>
                    <a:pt x="3132" y="795"/>
                  </a:lnTo>
                  <a:lnTo>
                    <a:pt x="3216" y="824"/>
                  </a:lnTo>
                  <a:lnTo>
                    <a:pt x="3305" y="856"/>
                  </a:lnTo>
                  <a:lnTo>
                    <a:pt x="3399" y="893"/>
                  </a:lnTo>
                  <a:lnTo>
                    <a:pt x="3499" y="933"/>
                  </a:lnTo>
                  <a:lnTo>
                    <a:pt x="3604" y="977"/>
                  </a:lnTo>
                  <a:lnTo>
                    <a:pt x="3612" y="980"/>
                  </a:lnTo>
                  <a:lnTo>
                    <a:pt x="3639" y="989"/>
                  </a:lnTo>
                  <a:lnTo>
                    <a:pt x="3680" y="1004"/>
                  </a:lnTo>
                  <a:lnTo>
                    <a:pt x="3735" y="1023"/>
                  </a:lnTo>
                  <a:lnTo>
                    <a:pt x="3803" y="1046"/>
                  </a:lnTo>
                  <a:lnTo>
                    <a:pt x="3881" y="1074"/>
                  </a:lnTo>
                  <a:lnTo>
                    <a:pt x="3969" y="1103"/>
                  </a:lnTo>
                  <a:lnTo>
                    <a:pt x="4064" y="1135"/>
                  </a:lnTo>
                  <a:lnTo>
                    <a:pt x="4165" y="1169"/>
                  </a:lnTo>
                  <a:lnTo>
                    <a:pt x="4272" y="1204"/>
                  </a:lnTo>
                  <a:lnTo>
                    <a:pt x="4382" y="1240"/>
                  </a:lnTo>
                  <a:lnTo>
                    <a:pt x="4493" y="1275"/>
                  </a:lnTo>
                  <a:lnTo>
                    <a:pt x="4604" y="1309"/>
                  </a:lnTo>
                  <a:lnTo>
                    <a:pt x="4714" y="1343"/>
                  </a:lnTo>
                  <a:lnTo>
                    <a:pt x="4821" y="1374"/>
                  </a:lnTo>
                  <a:lnTo>
                    <a:pt x="4924" y="1402"/>
                  </a:lnTo>
                  <a:lnTo>
                    <a:pt x="4938" y="1406"/>
                  </a:lnTo>
                  <a:lnTo>
                    <a:pt x="4980" y="1417"/>
                  </a:lnTo>
                  <a:lnTo>
                    <a:pt x="5045" y="1435"/>
                  </a:lnTo>
                  <a:lnTo>
                    <a:pt x="5131" y="1458"/>
                  </a:lnTo>
                  <a:lnTo>
                    <a:pt x="5234" y="1487"/>
                  </a:lnTo>
                  <a:lnTo>
                    <a:pt x="5350" y="1518"/>
                  </a:lnTo>
                  <a:lnTo>
                    <a:pt x="5478" y="1552"/>
                  </a:lnTo>
                  <a:lnTo>
                    <a:pt x="5612" y="1586"/>
                  </a:lnTo>
                  <a:lnTo>
                    <a:pt x="5751" y="1621"/>
                  </a:lnTo>
                  <a:lnTo>
                    <a:pt x="5890" y="1656"/>
                  </a:lnTo>
                  <a:lnTo>
                    <a:pt x="6027" y="1689"/>
                  </a:lnTo>
                  <a:lnTo>
                    <a:pt x="6159" y="1720"/>
                  </a:lnTo>
                  <a:lnTo>
                    <a:pt x="6280" y="1746"/>
                  </a:lnTo>
                  <a:lnTo>
                    <a:pt x="6390" y="1769"/>
                  </a:lnTo>
                  <a:lnTo>
                    <a:pt x="6440" y="1778"/>
                  </a:lnTo>
                  <a:lnTo>
                    <a:pt x="6486" y="1786"/>
                  </a:lnTo>
                  <a:lnTo>
                    <a:pt x="6526" y="1791"/>
                  </a:lnTo>
                  <a:lnTo>
                    <a:pt x="6561" y="1795"/>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72" name="Freeform 18"/>
            <p:cNvSpPr>
              <a:spLocks noEditPoints="1"/>
            </p:cNvSpPr>
            <p:nvPr/>
          </p:nvSpPr>
          <p:spPr bwMode="auto">
            <a:xfrm>
              <a:off x="2088924" y="3827762"/>
              <a:ext cx="1177925" cy="331788"/>
            </a:xfrm>
            <a:custGeom>
              <a:avLst/>
              <a:gdLst>
                <a:gd name="T0" fmla="*/ 6069 w 6678"/>
                <a:gd name="T1" fmla="*/ 1772 h 1883"/>
                <a:gd name="T2" fmla="*/ 5026 w 6678"/>
                <a:gd name="T3" fmla="*/ 1501 h 1883"/>
                <a:gd name="T4" fmla="*/ 4301 w 6678"/>
                <a:gd name="T5" fmla="*/ 1283 h 1883"/>
                <a:gd name="T6" fmla="*/ 3640 w 6678"/>
                <a:gd name="T7" fmla="*/ 1059 h 1883"/>
                <a:gd name="T8" fmla="*/ 3083 w 6678"/>
                <a:gd name="T9" fmla="*/ 848 h 1883"/>
                <a:gd name="T10" fmla="*/ 2702 w 6678"/>
                <a:gd name="T11" fmla="*/ 745 h 1883"/>
                <a:gd name="T12" fmla="*/ 2060 w 6678"/>
                <a:gd name="T13" fmla="*/ 676 h 1883"/>
                <a:gd name="T14" fmla="*/ 1322 w 6678"/>
                <a:gd name="T15" fmla="*/ 777 h 1883"/>
                <a:gd name="T16" fmla="*/ 864 w 6678"/>
                <a:gd name="T17" fmla="*/ 965 h 1883"/>
                <a:gd name="T18" fmla="*/ 687 w 6678"/>
                <a:gd name="T19" fmla="*/ 1077 h 1883"/>
                <a:gd name="T20" fmla="*/ 559 w 6678"/>
                <a:gd name="T21" fmla="*/ 990 h 1883"/>
                <a:gd name="T22" fmla="*/ 341 w 6678"/>
                <a:gd name="T23" fmla="*/ 891 h 1883"/>
                <a:gd name="T24" fmla="*/ 47 w 6678"/>
                <a:gd name="T25" fmla="*/ 865 h 1883"/>
                <a:gd name="T26" fmla="*/ 0 w 6678"/>
                <a:gd name="T27" fmla="*/ 833 h 1883"/>
                <a:gd name="T28" fmla="*/ 102 w 6678"/>
                <a:gd name="T29" fmla="*/ 566 h 1883"/>
                <a:gd name="T30" fmla="*/ 560 w 6678"/>
                <a:gd name="T31" fmla="*/ 261 h 1883"/>
                <a:gd name="T32" fmla="*/ 990 w 6678"/>
                <a:gd name="T33" fmla="*/ 105 h 1883"/>
                <a:gd name="T34" fmla="*/ 1349 w 6678"/>
                <a:gd name="T35" fmla="*/ 38 h 1883"/>
                <a:gd name="T36" fmla="*/ 1851 w 6678"/>
                <a:gd name="T37" fmla="*/ 0 h 1883"/>
                <a:gd name="T38" fmla="*/ 2391 w 6678"/>
                <a:gd name="T39" fmla="*/ 47 h 1883"/>
                <a:gd name="T40" fmla="*/ 2914 w 6678"/>
                <a:gd name="T41" fmla="*/ 171 h 1883"/>
                <a:gd name="T42" fmla="*/ 3255 w 6678"/>
                <a:gd name="T43" fmla="*/ 302 h 1883"/>
                <a:gd name="T44" fmla="*/ 3989 w 6678"/>
                <a:gd name="T45" fmla="*/ 513 h 1883"/>
                <a:gd name="T46" fmla="*/ 4495 w 6678"/>
                <a:gd name="T47" fmla="*/ 642 h 1883"/>
                <a:gd name="T48" fmla="*/ 5684 w 6678"/>
                <a:gd name="T49" fmla="*/ 909 h 1883"/>
                <a:gd name="T50" fmla="*/ 5949 w 6678"/>
                <a:gd name="T51" fmla="*/ 985 h 1883"/>
                <a:gd name="T52" fmla="*/ 6134 w 6678"/>
                <a:gd name="T53" fmla="*/ 1212 h 1883"/>
                <a:gd name="T54" fmla="*/ 6326 w 6678"/>
                <a:gd name="T55" fmla="*/ 1463 h 1883"/>
                <a:gd name="T56" fmla="*/ 6670 w 6678"/>
                <a:gd name="T57" fmla="*/ 1819 h 1883"/>
                <a:gd name="T58" fmla="*/ 6666 w 6678"/>
                <a:gd name="T59" fmla="*/ 1870 h 1883"/>
                <a:gd name="T60" fmla="*/ 6353 w 6678"/>
                <a:gd name="T61" fmla="*/ 1613 h 1883"/>
                <a:gd name="T62" fmla="*/ 6104 w 6678"/>
                <a:gd name="T63" fmla="*/ 1315 h 1883"/>
                <a:gd name="T64" fmla="*/ 5947 w 6678"/>
                <a:gd name="T65" fmla="*/ 1097 h 1883"/>
                <a:gd name="T66" fmla="*/ 5416 w 6678"/>
                <a:gd name="T67" fmla="*/ 935 h 1883"/>
                <a:gd name="T68" fmla="*/ 4212 w 6678"/>
                <a:gd name="T69" fmla="*/ 655 h 1883"/>
                <a:gd name="T70" fmla="*/ 3748 w 6678"/>
                <a:gd name="T71" fmla="*/ 533 h 1883"/>
                <a:gd name="T72" fmla="*/ 3083 w 6678"/>
                <a:gd name="T73" fmla="*/ 325 h 1883"/>
                <a:gd name="T74" fmla="*/ 2741 w 6678"/>
                <a:gd name="T75" fmla="*/ 203 h 1883"/>
                <a:gd name="T76" fmla="*/ 2168 w 6678"/>
                <a:gd name="T77" fmla="*/ 100 h 1883"/>
                <a:gd name="T78" fmla="*/ 1689 w 6678"/>
                <a:gd name="T79" fmla="*/ 84 h 1883"/>
                <a:gd name="T80" fmla="*/ 1302 w 6678"/>
                <a:gd name="T81" fmla="*/ 128 h 1883"/>
                <a:gd name="T82" fmla="*/ 974 w 6678"/>
                <a:gd name="T83" fmla="*/ 193 h 1883"/>
                <a:gd name="T84" fmla="*/ 556 w 6678"/>
                <a:gd name="T85" fmla="*/ 352 h 1883"/>
                <a:gd name="T86" fmla="*/ 125 w 6678"/>
                <a:gd name="T87" fmla="*/ 658 h 1883"/>
                <a:gd name="T88" fmla="*/ 299 w 6678"/>
                <a:gd name="T89" fmla="*/ 799 h 1883"/>
                <a:gd name="T90" fmla="*/ 512 w 6678"/>
                <a:gd name="T91" fmla="*/ 870 h 1883"/>
                <a:gd name="T92" fmla="*/ 718 w 6678"/>
                <a:gd name="T93" fmla="*/ 961 h 1883"/>
                <a:gd name="T94" fmla="*/ 1084 w 6678"/>
                <a:gd name="T95" fmla="*/ 774 h 1883"/>
                <a:gd name="T96" fmla="*/ 1676 w 6678"/>
                <a:gd name="T97" fmla="*/ 620 h 1883"/>
                <a:gd name="T98" fmla="*/ 2500 w 6678"/>
                <a:gd name="T99" fmla="*/ 627 h 1883"/>
                <a:gd name="T100" fmla="*/ 2860 w 6678"/>
                <a:gd name="T101" fmla="*/ 698 h 1883"/>
                <a:gd name="T102" fmla="*/ 3553 w 6678"/>
                <a:gd name="T103" fmla="*/ 935 h 1883"/>
                <a:gd name="T104" fmla="*/ 4132 w 6678"/>
                <a:gd name="T105" fmla="*/ 1142 h 1883"/>
                <a:gd name="T106" fmla="*/ 4976 w 6678"/>
                <a:gd name="T107" fmla="*/ 1403 h 1883"/>
                <a:gd name="T108" fmla="*/ 5730 w 6678"/>
                <a:gd name="T109" fmla="*/ 1604 h 1883"/>
                <a:gd name="T110" fmla="*/ 6519 w 6678"/>
                <a:gd name="T111" fmla="*/ 1783 h 1883"/>
                <a:gd name="T112" fmla="*/ 5003 w 6678"/>
                <a:gd name="T113" fmla="*/ 1453 h 1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678" h="1883">
                  <a:moveTo>
                    <a:pt x="6629" y="1882"/>
                  </a:moveTo>
                  <a:lnTo>
                    <a:pt x="6594" y="1875"/>
                  </a:lnTo>
                  <a:lnTo>
                    <a:pt x="6558" y="1871"/>
                  </a:lnTo>
                  <a:lnTo>
                    <a:pt x="6518" y="1865"/>
                  </a:lnTo>
                  <a:lnTo>
                    <a:pt x="6474" y="1857"/>
                  </a:lnTo>
                  <a:lnTo>
                    <a:pt x="6425" y="1849"/>
                  </a:lnTo>
                  <a:lnTo>
                    <a:pt x="6317" y="1828"/>
                  </a:lnTo>
                  <a:lnTo>
                    <a:pt x="6198" y="1801"/>
                  </a:lnTo>
                  <a:lnTo>
                    <a:pt x="6069" y="1772"/>
                  </a:lnTo>
                  <a:lnTo>
                    <a:pt x="5936" y="1739"/>
                  </a:lnTo>
                  <a:lnTo>
                    <a:pt x="5798" y="1705"/>
                  </a:lnTo>
                  <a:lnTo>
                    <a:pt x="5663" y="1671"/>
                  </a:lnTo>
                  <a:lnTo>
                    <a:pt x="5529" y="1636"/>
                  </a:lnTo>
                  <a:lnTo>
                    <a:pt x="5404" y="1603"/>
                  </a:lnTo>
                  <a:lnTo>
                    <a:pt x="5287" y="1572"/>
                  </a:lnTo>
                  <a:lnTo>
                    <a:pt x="5184" y="1544"/>
                  </a:lnTo>
                  <a:lnTo>
                    <a:pt x="5095" y="1521"/>
                  </a:lnTo>
                  <a:lnTo>
                    <a:pt x="5026" y="1501"/>
                  </a:lnTo>
                  <a:lnTo>
                    <a:pt x="4977" y="1488"/>
                  </a:lnTo>
                  <a:lnTo>
                    <a:pt x="4955" y="1481"/>
                  </a:lnTo>
                  <a:lnTo>
                    <a:pt x="4953" y="1481"/>
                  </a:lnTo>
                  <a:lnTo>
                    <a:pt x="4851" y="1453"/>
                  </a:lnTo>
                  <a:lnTo>
                    <a:pt x="4744" y="1421"/>
                  </a:lnTo>
                  <a:lnTo>
                    <a:pt x="4633" y="1388"/>
                  </a:lnTo>
                  <a:lnTo>
                    <a:pt x="4522" y="1354"/>
                  </a:lnTo>
                  <a:lnTo>
                    <a:pt x="4411" y="1318"/>
                  </a:lnTo>
                  <a:lnTo>
                    <a:pt x="4301" y="1283"/>
                  </a:lnTo>
                  <a:lnTo>
                    <a:pt x="4194" y="1248"/>
                  </a:lnTo>
                  <a:lnTo>
                    <a:pt x="4092" y="1214"/>
                  </a:lnTo>
                  <a:lnTo>
                    <a:pt x="3997" y="1183"/>
                  </a:lnTo>
                  <a:lnTo>
                    <a:pt x="3909" y="1152"/>
                  </a:lnTo>
                  <a:lnTo>
                    <a:pt x="3830" y="1125"/>
                  </a:lnTo>
                  <a:lnTo>
                    <a:pt x="3762" y="1102"/>
                  </a:lnTo>
                  <a:lnTo>
                    <a:pt x="3707" y="1082"/>
                  </a:lnTo>
                  <a:lnTo>
                    <a:pt x="3666" y="1068"/>
                  </a:lnTo>
                  <a:lnTo>
                    <a:pt x="3640" y="1059"/>
                  </a:lnTo>
                  <a:lnTo>
                    <a:pt x="3630" y="1055"/>
                  </a:lnTo>
                  <a:lnTo>
                    <a:pt x="3630" y="1055"/>
                  </a:lnTo>
                  <a:lnTo>
                    <a:pt x="3628" y="1054"/>
                  </a:lnTo>
                  <a:lnTo>
                    <a:pt x="3523" y="1010"/>
                  </a:lnTo>
                  <a:lnTo>
                    <a:pt x="3425" y="971"/>
                  </a:lnTo>
                  <a:lnTo>
                    <a:pt x="3331" y="935"/>
                  </a:lnTo>
                  <a:lnTo>
                    <a:pt x="3243" y="902"/>
                  </a:lnTo>
                  <a:lnTo>
                    <a:pt x="3161" y="873"/>
                  </a:lnTo>
                  <a:lnTo>
                    <a:pt x="3083" y="848"/>
                  </a:lnTo>
                  <a:lnTo>
                    <a:pt x="3014" y="827"/>
                  </a:lnTo>
                  <a:lnTo>
                    <a:pt x="2949" y="807"/>
                  </a:lnTo>
                  <a:lnTo>
                    <a:pt x="2892" y="791"/>
                  </a:lnTo>
                  <a:lnTo>
                    <a:pt x="2842" y="778"/>
                  </a:lnTo>
                  <a:lnTo>
                    <a:pt x="2799" y="766"/>
                  </a:lnTo>
                  <a:lnTo>
                    <a:pt x="2763" y="758"/>
                  </a:lnTo>
                  <a:lnTo>
                    <a:pt x="2734" y="751"/>
                  </a:lnTo>
                  <a:lnTo>
                    <a:pt x="2714" y="747"/>
                  </a:lnTo>
                  <a:lnTo>
                    <a:pt x="2702" y="745"/>
                  </a:lnTo>
                  <a:lnTo>
                    <a:pt x="2697" y="744"/>
                  </a:lnTo>
                  <a:lnTo>
                    <a:pt x="2697" y="744"/>
                  </a:lnTo>
                  <a:lnTo>
                    <a:pt x="2696" y="744"/>
                  </a:lnTo>
                  <a:lnTo>
                    <a:pt x="2582" y="723"/>
                  </a:lnTo>
                  <a:lnTo>
                    <a:pt x="2471" y="705"/>
                  </a:lnTo>
                  <a:lnTo>
                    <a:pt x="2364" y="692"/>
                  </a:lnTo>
                  <a:lnTo>
                    <a:pt x="2260" y="682"/>
                  </a:lnTo>
                  <a:lnTo>
                    <a:pt x="2158" y="677"/>
                  </a:lnTo>
                  <a:lnTo>
                    <a:pt x="2060" y="676"/>
                  </a:lnTo>
                  <a:lnTo>
                    <a:pt x="1965" y="677"/>
                  </a:lnTo>
                  <a:lnTo>
                    <a:pt x="1873" y="681"/>
                  </a:lnTo>
                  <a:lnTo>
                    <a:pt x="1784" y="689"/>
                  </a:lnTo>
                  <a:lnTo>
                    <a:pt x="1698" y="698"/>
                  </a:lnTo>
                  <a:lnTo>
                    <a:pt x="1617" y="710"/>
                  </a:lnTo>
                  <a:lnTo>
                    <a:pt x="1537" y="725"/>
                  </a:lnTo>
                  <a:lnTo>
                    <a:pt x="1462" y="741"/>
                  </a:lnTo>
                  <a:lnTo>
                    <a:pt x="1390" y="758"/>
                  </a:lnTo>
                  <a:lnTo>
                    <a:pt x="1322" y="777"/>
                  </a:lnTo>
                  <a:lnTo>
                    <a:pt x="1257" y="796"/>
                  </a:lnTo>
                  <a:lnTo>
                    <a:pt x="1196" y="817"/>
                  </a:lnTo>
                  <a:lnTo>
                    <a:pt x="1138" y="838"/>
                  </a:lnTo>
                  <a:lnTo>
                    <a:pt x="1083" y="860"/>
                  </a:lnTo>
                  <a:lnTo>
                    <a:pt x="1032" y="882"/>
                  </a:lnTo>
                  <a:lnTo>
                    <a:pt x="984" y="904"/>
                  </a:lnTo>
                  <a:lnTo>
                    <a:pt x="941" y="925"/>
                  </a:lnTo>
                  <a:lnTo>
                    <a:pt x="901" y="945"/>
                  </a:lnTo>
                  <a:lnTo>
                    <a:pt x="864" y="965"/>
                  </a:lnTo>
                  <a:lnTo>
                    <a:pt x="831" y="984"/>
                  </a:lnTo>
                  <a:lnTo>
                    <a:pt x="802" y="1002"/>
                  </a:lnTo>
                  <a:lnTo>
                    <a:pt x="777" y="1018"/>
                  </a:lnTo>
                  <a:lnTo>
                    <a:pt x="756" y="1032"/>
                  </a:lnTo>
                  <a:lnTo>
                    <a:pt x="724" y="1054"/>
                  </a:lnTo>
                  <a:lnTo>
                    <a:pt x="708" y="1067"/>
                  </a:lnTo>
                  <a:lnTo>
                    <a:pt x="702" y="1071"/>
                  </a:lnTo>
                  <a:lnTo>
                    <a:pt x="695" y="1074"/>
                  </a:lnTo>
                  <a:lnTo>
                    <a:pt x="687" y="1077"/>
                  </a:lnTo>
                  <a:lnTo>
                    <a:pt x="680" y="1078"/>
                  </a:lnTo>
                  <a:lnTo>
                    <a:pt x="672" y="1077"/>
                  </a:lnTo>
                  <a:lnTo>
                    <a:pt x="665" y="1074"/>
                  </a:lnTo>
                  <a:lnTo>
                    <a:pt x="659" y="1071"/>
                  </a:lnTo>
                  <a:lnTo>
                    <a:pt x="652" y="1066"/>
                  </a:lnTo>
                  <a:lnTo>
                    <a:pt x="629" y="1045"/>
                  </a:lnTo>
                  <a:lnTo>
                    <a:pt x="607" y="1025"/>
                  </a:lnTo>
                  <a:lnTo>
                    <a:pt x="582" y="1007"/>
                  </a:lnTo>
                  <a:lnTo>
                    <a:pt x="559" y="990"/>
                  </a:lnTo>
                  <a:lnTo>
                    <a:pt x="535" y="974"/>
                  </a:lnTo>
                  <a:lnTo>
                    <a:pt x="511" y="960"/>
                  </a:lnTo>
                  <a:lnTo>
                    <a:pt x="486" y="947"/>
                  </a:lnTo>
                  <a:lnTo>
                    <a:pt x="462" y="935"/>
                  </a:lnTo>
                  <a:lnTo>
                    <a:pt x="438" y="924"/>
                  </a:lnTo>
                  <a:lnTo>
                    <a:pt x="413" y="914"/>
                  </a:lnTo>
                  <a:lnTo>
                    <a:pt x="389" y="906"/>
                  </a:lnTo>
                  <a:lnTo>
                    <a:pt x="365" y="899"/>
                  </a:lnTo>
                  <a:lnTo>
                    <a:pt x="341" y="891"/>
                  </a:lnTo>
                  <a:lnTo>
                    <a:pt x="318" y="886"/>
                  </a:lnTo>
                  <a:lnTo>
                    <a:pt x="295" y="881"/>
                  </a:lnTo>
                  <a:lnTo>
                    <a:pt x="273" y="876"/>
                  </a:lnTo>
                  <a:lnTo>
                    <a:pt x="230" y="870"/>
                  </a:lnTo>
                  <a:lnTo>
                    <a:pt x="190" y="866"/>
                  </a:lnTo>
                  <a:lnTo>
                    <a:pt x="154" y="863"/>
                  </a:lnTo>
                  <a:lnTo>
                    <a:pt x="122" y="862"/>
                  </a:lnTo>
                  <a:lnTo>
                    <a:pt x="73" y="863"/>
                  </a:lnTo>
                  <a:lnTo>
                    <a:pt x="47" y="865"/>
                  </a:lnTo>
                  <a:lnTo>
                    <a:pt x="43" y="866"/>
                  </a:lnTo>
                  <a:lnTo>
                    <a:pt x="40" y="866"/>
                  </a:lnTo>
                  <a:lnTo>
                    <a:pt x="31" y="865"/>
                  </a:lnTo>
                  <a:lnTo>
                    <a:pt x="24" y="863"/>
                  </a:lnTo>
                  <a:lnTo>
                    <a:pt x="17" y="859"/>
                  </a:lnTo>
                  <a:lnTo>
                    <a:pt x="11" y="854"/>
                  </a:lnTo>
                  <a:lnTo>
                    <a:pt x="6" y="848"/>
                  </a:lnTo>
                  <a:lnTo>
                    <a:pt x="3" y="841"/>
                  </a:lnTo>
                  <a:lnTo>
                    <a:pt x="0" y="833"/>
                  </a:lnTo>
                  <a:lnTo>
                    <a:pt x="0" y="826"/>
                  </a:lnTo>
                  <a:lnTo>
                    <a:pt x="0" y="687"/>
                  </a:lnTo>
                  <a:lnTo>
                    <a:pt x="0" y="687"/>
                  </a:lnTo>
                  <a:lnTo>
                    <a:pt x="0" y="679"/>
                  </a:lnTo>
                  <a:lnTo>
                    <a:pt x="2" y="673"/>
                  </a:lnTo>
                  <a:lnTo>
                    <a:pt x="5" y="666"/>
                  </a:lnTo>
                  <a:lnTo>
                    <a:pt x="10" y="659"/>
                  </a:lnTo>
                  <a:lnTo>
                    <a:pt x="56" y="611"/>
                  </a:lnTo>
                  <a:lnTo>
                    <a:pt x="102" y="566"/>
                  </a:lnTo>
                  <a:lnTo>
                    <a:pt x="151" y="524"/>
                  </a:lnTo>
                  <a:lnTo>
                    <a:pt x="200" y="482"/>
                  </a:lnTo>
                  <a:lnTo>
                    <a:pt x="250" y="444"/>
                  </a:lnTo>
                  <a:lnTo>
                    <a:pt x="301" y="408"/>
                  </a:lnTo>
                  <a:lnTo>
                    <a:pt x="353" y="375"/>
                  </a:lnTo>
                  <a:lnTo>
                    <a:pt x="405" y="343"/>
                  </a:lnTo>
                  <a:lnTo>
                    <a:pt x="457" y="314"/>
                  </a:lnTo>
                  <a:lnTo>
                    <a:pt x="508" y="286"/>
                  </a:lnTo>
                  <a:lnTo>
                    <a:pt x="560" y="261"/>
                  </a:lnTo>
                  <a:lnTo>
                    <a:pt x="612" y="236"/>
                  </a:lnTo>
                  <a:lnTo>
                    <a:pt x="663" y="215"/>
                  </a:lnTo>
                  <a:lnTo>
                    <a:pt x="714" y="194"/>
                  </a:lnTo>
                  <a:lnTo>
                    <a:pt x="762" y="176"/>
                  </a:lnTo>
                  <a:lnTo>
                    <a:pt x="811" y="159"/>
                  </a:lnTo>
                  <a:lnTo>
                    <a:pt x="857" y="143"/>
                  </a:lnTo>
                  <a:lnTo>
                    <a:pt x="904" y="129"/>
                  </a:lnTo>
                  <a:lnTo>
                    <a:pt x="947" y="117"/>
                  </a:lnTo>
                  <a:lnTo>
                    <a:pt x="990" y="105"/>
                  </a:lnTo>
                  <a:lnTo>
                    <a:pt x="1030" y="96"/>
                  </a:lnTo>
                  <a:lnTo>
                    <a:pt x="1069" y="87"/>
                  </a:lnTo>
                  <a:lnTo>
                    <a:pt x="1104" y="79"/>
                  </a:lnTo>
                  <a:lnTo>
                    <a:pt x="1138" y="72"/>
                  </a:lnTo>
                  <a:lnTo>
                    <a:pt x="1196" y="62"/>
                  </a:lnTo>
                  <a:lnTo>
                    <a:pt x="1243" y="54"/>
                  </a:lnTo>
                  <a:lnTo>
                    <a:pt x="1276" y="50"/>
                  </a:lnTo>
                  <a:lnTo>
                    <a:pt x="1294" y="48"/>
                  </a:lnTo>
                  <a:lnTo>
                    <a:pt x="1349" y="38"/>
                  </a:lnTo>
                  <a:lnTo>
                    <a:pt x="1404" y="30"/>
                  </a:lnTo>
                  <a:lnTo>
                    <a:pt x="1460" y="21"/>
                  </a:lnTo>
                  <a:lnTo>
                    <a:pt x="1516" y="15"/>
                  </a:lnTo>
                  <a:lnTo>
                    <a:pt x="1572" y="11"/>
                  </a:lnTo>
                  <a:lnTo>
                    <a:pt x="1628" y="7"/>
                  </a:lnTo>
                  <a:lnTo>
                    <a:pt x="1684" y="3"/>
                  </a:lnTo>
                  <a:lnTo>
                    <a:pt x="1740" y="1"/>
                  </a:lnTo>
                  <a:lnTo>
                    <a:pt x="1795" y="0"/>
                  </a:lnTo>
                  <a:lnTo>
                    <a:pt x="1851" y="0"/>
                  </a:lnTo>
                  <a:lnTo>
                    <a:pt x="1906" y="1"/>
                  </a:lnTo>
                  <a:lnTo>
                    <a:pt x="1961" y="3"/>
                  </a:lnTo>
                  <a:lnTo>
                    <a:pt x="2015" y="7"/>
                  </a:lnTo>
                  <a:lnTo>
                    <a:pt x="2069" y="10"/>
                  </a:lnTo>
                  <a:lnTo>
                    <a:pt x="2123" y="14"/>
                  </a:lnTo>
                  <a:lnTo>
                    <a:pt x="2176" y="19"/>
                  </a:lnTo>
                  <a:lnTo>
                    <a:pt x="2249" y="27"/>
                  </a:lnTo>
                  <a:lnTo>
                    <a:pt x="2321" y="36"/>
                  </a:lnTo>
                  <a:lnTo>
                    <a:pt x="2391" y="47"/>
                  </a:lnTo>
                  <a:lnTo>
                    <a:pt x="2460" y="58"/>
                  </a:lnTo>
                  <a:lnTo>
                    <a:pt x="2525" y="70"/>
                  </a:lnTo>
                  <a:lnTo>
                    <a:pt x="2590" y="84"/>
                  </a:lnTo>
                  <a:lnTo>
                    <a:pt x="2651" y="97"/>
                  </a:lnTo>
                  <a:lnTo>
                    <a:pt x="2709" y="111"/>
                  </a:lnTo>
                  <a:lnTo>
                    <a:pt x="2765" y="125"/>
                  </a:lnTo>
                  <a:lnTo>
                    <a:pt x="2818" y="140"/>
                  </a:lnTo>
                  <a:lnTo>
                    <a:pt x="2868" y="156"/>
                  </a:lnTo>
                  <a:lnTo>
                    <a:pt x="2914" y="171"/>
                  </a:lnTo>
                  <a:lnTo>
                    <a:pt x="2958" y="186"/>
                  </a:lnTo>
                  <a:lnTo>
                    <a:pt x="2997" y="199"/>
                  </a:lnTo>
                  <a:lnTo>
                    <a:pt x="3032" y="214"/>
                  </a:lnTo>
                  <a:lnTo>
                    <a:pt x="3062" y="228"/>
                  </a:lnTo>
                  <a:lnTo>
                    <a:pt x="3088" y="240"/>
                  </a:lnTo>
                  <a:lnTo>
                    <a:pt x="3116" y="251"/>
                  </a:lnTo>
                  <a:lnTo>
                    <a:pt x="3148" y="264"/>
                  </a:lnTo>
                  <a:lnTo>
                    <a:pt x="3181" y="276"/>
                  </a:lnTo>
                  <a:lnTo>
                    <a:pt x="3255" y="302"/>
                  </a:lnTo>
                  <a:lnTo>
                    <a:pt x="3335" y="329"/>
                  </a:lnTo>
                  <a:lnTo>
                    <a:pt x="3420" y="355"/>
                  </a:lnTo>
                  <a:lnTo>
                    <a:pt x="3509" y="382"/>
                  </a:lnTo>
                  <a:lnTo>
                    <a:pt x="3597" y="407"/>
                  </a:lnTo>
                  <a:lnTo>
                    <a:pt x="3685" y="431"/>
                  </a:lnTo>
                  <a:lnTo>
                    <a:pt x="3771" y="456"/>
                  </a:lnTo>
                  <a:lnTo>
                    <a:pt x="3851" y="477"/>
                  </a:lnTo>
                  <a:lnTo>
                    <a:pt x="3924" y="496"/>
                  </a:lnTo>
                  <a:lnTo>
                    <a:pt x="3989" y="513"/>
                  </a:lnTo>
                  <a:lnTo>
                    <a:pt x="4043" y="527"/>
                  </a:lnTo>
                  <a:lnTo>
                    <a:pt x="4084" y="537"/>
                  </a:lnTo>
                  <a:lnTo>
                    <a:pt x="4109" y="544"/>
                  </a:lnTo>
                  <a:lnTo>
                    <a:pt x="4119" y="546"/>
                  </a:lnTo>
                  <a:lnTo>
                    <a:pt x="4119" y="546"/>
                  </a:lnTo>
                  <a:lnTo>
                    <a:pt x="4120" y="547"/>
                  </a:lnTo>
                  <a:lnTo>
                    <a:pt x="4235" y="578"/>
                  </a:lnTo>
                  <a:lnTo>
                    <a:pt x="4361" y="609"/>
                  </a:lnTo>
                  <a:lnTo>
                    <a:pt x="4495" y="642"/>
                  </a:lnTo>
                  <a:lnTo>
                    <a:pt x="4636" y="676"/>
                  </a:lnTo>
                  <a:lnTo>
                    <a:pt x="4780" y="709"/>
                  </a:lnTo>
                  <a:lnTo>
                    <a:pt x="4925" y="743"/>
                  </a:lnTo>
                  <a:lnTo>
                    <a:pt x="5068" y="775"/>
                  </a:lnTo>
                  <a:lnTo>
                    <a:pt x="5209" y="806"/>
                  </a:lnTo>
                  <a:lnTo>
                    <a:pt x="5342" y="835"/>
                  </a:lnTo>
                  <a:lnTo>
                    <a:pt x="5468" y="863"/>
                  </a:lnTo>
                  <a:lnTo>
                    <a:pt x="5582" y="887"/>
                  </a:lnTo>
                  <a:lnTo>
                    <a:pt x="5684" y="909"/>
                  </a:lnTo>
                  <a:lnTo>
                    <a:pt x="5768" y="927"/>
                  </a:lnTo>
                  <a:lnTo>
                    <a:pt x="5836" y="941"/>
                  </a:lnTo>
                  <a:lnTo>
                    <a:pt x="5883" y="951"/>
                  </a:lnTo>
                  <a:lnTo>
                    <a:pt x="5906" y="956"/>
                  </a:lnTo>
                  <a:lnTo>
                    <a:pt x="5911" y="957"/>
                  </a:lnTo>
                  <a:lnTo>
                    <a:pt x="5916" y="959"/>
                  </a:lnTo>
                  <a:lnTo>
                    <a:pt x="5922" y="961"/>
                  </a:lnTo>
                  <a:lnTo>
                    <a:pt x="5926" y="964"/>
                  </a:lnTo>
                  <a:lnTo>
                    <a:pt x="5949" y="985"/>
                  </a:lnTo>
                  <a:lnTo>
                    <a:pt x="5976" y="1010"/>
                  </a:lnTo>
                  <a:lnTo>
                    <a:pt x="6003" y="1038"/>
                  </a:lnTo>
                  <a:lnTo>
                    <a:pt x="6034" y="1073"/>
                  </a:lnTo>
                  <a:lnTo>
                    <a:pt x="6049" y="1092"/>
                  </a:lnTo>
                  <a:lnTo>
                    <a:pt x="6066" y="1114"/>
                  </a:lnTo>
                  <a:lnTo>
                    <a:pt x="6081" y="1135"/>
                  </a:lnTo>
                  <a:lnTo>
                    <a:pt x="6098" y="1159"/>
                  </a:lnTo>
                  <a:lnTo>
                    <a:pt x="6116" y="1185"/>
                  </a:lnTo>
                  <a:lnTo>
                    <a:pt x="6134" y="1212"/>
                  </a:lnTo>
                  <a:lnTo>
                    <a:pt x="6153" y="1241"/>
                  </a:lnTo>
                  <a:lnTo>
                    <a:pt x="6172" y="1273"/>
                  </a:lnTo>
                  <a:lnTo>
                    <a:pt x="6183" y="1287"/>
                  </a:lnTo>
                  <a:lnTo>
                    <a:pt x="6195" y="1304"/>
                  </a:lnTo>
                  <a:lnTo>
                    <a:pt x="6207" y="1322"/>
                  </a:lnTo>
                  <a:lnTo>
                    <a:pt x="6221" y="1340"/>
                  </a:lnTo>
                  <a:lnTo>
                    <a:pt x="6253" y="1380"/>
                  </a:lnTo>
                  <a:lnTo>
                    <a:pt x="6288" y="1421"/>
                  </a:lnTo>
                  <a:lnTo>
                    <a:pt x="6326" y="1463"/>
                  </a:lnTo>
                  <a:lnTo>
                    <a:pt x="6365" y="1507"/>
                  </a:lnTo>
                  <a:lnTo>
                    <a:pt x="6406" y="1551"/>
                  </a:lnTo>
                  <a:lnTo>
                    <a:pt x="6446" y="1594"/>
                  </a:lnTo>
                  <a:lnTo>
                    <a:pt x="6525" y="1673"/>
                  </a:lnTo>
                  <a:lnTo>
                    <a:pt x="6591" y="1741"/>
                  </a:lnTo>
                  <a:lnTo>
                    <a:pt x="6640" y="1789"/>
                  </a:lnTo>
                  <a:lnTo>
                    <a:pt x="6664" y="1812"/>
                  </a:lnTo>
                  <a:lnTo>
                    <a:pt x="6667" y="1815"/>
                  </a:lnTo>
                  <a:lnTo>
                    <a:pt x="6670" y="1819"/>
                  </a:lnTo>
                  <a:lnTo>
                    <a:pt x="6674" y="1824"/>
                  </a:lnTo>
                  <a:lnTo>
                    <a:pt x="6676" y="1829"/>
                  </a:lnTo>
                  <a:lnTo>
                    <a:pt x="6677" y="1834"/>
                  </a:lnTo>
                  <a:lnTo>
                    <a:pt x="6678" y="1838"/>
                  </a:lnTo>
                  <a:lnTo>
                    <a:pt x="6678" y="1845"/>
                  </a:lnTo>
                  <a:lnTo>
                    <a:pt x="6677" y="1850"/>
                  </a:lnTo>
                  <a:lnTo>
                    <a:pt x="6675" y="1857"/>
                  </a:lnTo>
                  <a:lnTo>
                    <a:pt x="6670" y="1865"/>
                  </a:lnTo>
                  <a:lnTo>
                    <a:pt x="6666" y="1870"/>
                  </a:lnTo>
                  <a:lnTo>
                    <a:pt x="6660" y="1875"/>
                  </a:lnTo>
                  <a:lnTo>
                    <a:pt x="6652" y="1880"/>
                  </a:lnTo>
                  <a:lnTo>
                    <a:pt x="6645" y="1882"/>
                  </a:lnTo>
                  <a:lnTo>
                    <a:pt x="6638" y="1883"/>
                  </a:lnTo>
                  <a:lnTo>
                    <a:pt x="6629" y="1882"/>
                  </a:lnTo>
                  <a:close/>
                  <a:moveTo>
                    <a:pt x="6519" y="1783"/>
                  </a:moveTo>
                  <a:lnTo>
                    <a:pt x="6470" y="1732"/>
                  </a:lnTo>
                  <a:lnTo>
                    <a:pt x="6412" y="1675"/>
                  </a:lnTo>
                  <a:lnTo>
                    <a:pt x="6353" y="1613"/>
                  </a:lnTo>
                  <a:lnTo>
                    <a:pt x="6293" y="1548"/>
                  </a:lnTo>
                  <a:lnTo>
                    <a:pt x="6263" y="1515"/>
                  </a:lnTo>
                  <a:lnTo>
                    <a:pt x="6235" y="1483"/>
                  </a:lnTo>
                  <a:lnTo>
                    <a:pt x="6208" y="1453"/>
                  </a:lnTo>
                  <a:lnTo>
                    <a:pt x="6183" y="1422"/>
                  </a:lnTo>
                  <a:lnTo>
                    <a:pt x="6159" y="1392"/>
                  </a:lnTo>
                  <a:lnTo>
                    <a:pt x="6137" y="1365"/>
                  </a:lnTo>
                  <a:lnTo>
                    <a:pt x="6120" y="1338"/>
                  </a:lnTo>
                  <a:lnTo>
                    <a:pt x="6104" y="1315"/>
                  </a:lnTo>
                  <a:lnTo>
                    <a:pt x="6086" y="1284"/>
                  </a:lnTo>
                  <a:lnTo>
                    <a:pt x="6068" y="1257"/>
                  </a:lnTo>
                  <a:lnTo>
                    <a:pt x="6050" y="1230"/>
                  </a:lnTo>
                  <a:lnTo>
                    <a:pt x="6033" y="1206"/>
                  </a:lnTo>
                  <a:lnTo>
                    <a:pt x="6017" y="1184"/>
                  </a:lnTo>
                  <a:lnTo>
                    <a:pt x="6001" y="1162"/>
                  </a:lnTo>
                  <a:lnTo>
                    <a:pt x="5986" y="1143"/>
                  </a:lnTo>
                  <a:lnTo>
                    <a:pt x="5971" y="1125"/>
                  </a:lnTo>
                  <a:lnTo>
                    <a:pt x="5947" y="1097"/>
                  </a:lnTo>
                  <a:lnTo>
                    <a:pt x="5924" y="1072"/>
                  </a:lnTo>
                  <a:lnTo>
                    <a:pt x="5902" y="1051"/>
                  </a:lnTo>
                  <a:lnTo>
                    <a:pt x="5882" y="1033"/>
                  </a:lnTo>
                  <a:lnTo>
                    <a:pt x="5849" y="1027"/>
                  </a:lnTo>
                  <a:lnTo>
                    <a:pt x="5795" y="1015"/>
                  </a:lnTo>
                  <a:lnTo>
                    <a:pt x="5723" y="1000"/>
                  </a:lnTo>
                  <a:lnTo>
                    <a:pt x="5634" y="981"/>
                  </a:lnTo>
                  <a:lnTo>
                    <a:pt x="5532" y="959"/>
                  </a:lnTo>
                  <a:lnTo>
                    <a:pt x="5416" y="935"/>
                  </a:lnTo>
                  <a:lnTo>
                    <a:pt x="5291" y="907"/>
                  </a:lnTo>
                  <a:lnTo>
                    <a:pt x="5160" y="878"/>
                  </a:lnTo>
                  <a:lnTo>
                    <a:pt x="5023" y="848"/>
                  </a:lnTo>
                  <a:lnTo>
                    <a:pt x="4882" y="816"/>
                  </a:lnTo>
                  <a:lnTo>
                    <a:pt x="4742" y="783"/>
                  </a:lnTo>
                  <a:lnTo>
                    <a:pt x="4601" y="750"/>
                  </a:lnTo>
                  <a:lnTo>
                    <a:pt x="4466" y="718"/>
                  </a:lnTo>
                  <a:lnTo>
                    <a:pt x="4334" y="686"/>
                  </a:lnTo>
                  <a:lnTo>
                    <a:pt x="4212" y="655"/>
                  </a:lnTo>
                  <a:lnTo>
                    <a:pt x="4100" y="625"/>
                  </a:lnTo>
                  <a:lnTo>
                    <a:pt x="4100" y="625"/>
                  </a:lnTo>
                  <a:lnTo>
                    <a:pt x="4090" y="622"/>
                  </a:lnTo>
                  <a:lnTo>
                    <a:pt x="4064" y="616"/>
                  </a:lnTo>
                  <a:lnTo>
                    <a:pt x="4022" y="605"/>
                  </a:lnTo>
                  <a:lnTo>
                    <a:pt x="3969" y="591"/>
                  </a:lnTo>
                  <a:lnTo>
                    <a:pt x="3903" y="574"/>
                  </a:lnTo>
                  <a:lnTo>
                    <a:pt x="3829" y="554"/>
                  </a:lnTo>
                  <a:lnTo>
                    <a:pt x="3748" y="533"/>
                  </a:lnTo>
                  <a:lnTo>
                    <a:pt x="3662" y="509"/>
                  </a:lnTo>
                  <a:lnTo>
                    <a:pt x="3572" y="484"/>
                  </a:lnTo>
                  <a:lnTo>
                    <a:pt x="3482" y="458"/>
                  </a:lnTo>
                  <a:lnTo>
                    <a:pt x="3393" y="430"/>
                  </a:lnTo>
                  <a:lnTo>
                    <a:pt x="3307" y="404"/>
                  </a:lnTo>
                  <a:lnTo>
                    <a:pt x="3224" y="377"/>
                  </a:lnTo>
                  <a:lnTo>
                    <a:pt x="3150" y="351"/>
                  </a:lnTo>
                  <a:lnTo>
                    <a:pt x="3115" y="338"/>
                  </a:lnTo>
                  <a:lnTo>
                    <a:pt x="3083" y="325"/>
                  </a:lnTo>
                  <a:lnTo>
                    <a:pt x="3055" y="313"/>
                  </a:lnTo>
                  <a:lnTo>
                    <a:pt x="3028" y="301"/>
                  </a:lnTo>
                  <a:lnTo>
                    <a:pt x="2999" y="288"/>
                  </a:lnTo>
                  <a:lnTo>
                    <a:pt x="2965" y="275"/>
                  </a:lnTo>
                  <a:lnTo>
                    <a:pt x="2927" y="260"/>
                  </a:lnTo>
                  <a:lnTo>
                    <a:pt x="2886" y="246"/>
                  </a:lnTo>
                  <a:lnTo>
                    <a:pt x="2840" y="231"/>
                  </a:lnTo>
                  <a:lnTo>
                    <a:pt x="2793" y="217"/>
                  </a:lnTo>
                  <a:lnTo>
                    <a:pt x="2741" y="203"/>
                  </a:lnTo>
                  <a:lnTo>
                    <a:pt x="2687" y="189"/>
                  </a:lnTo>
                  <a:lnTo>
                    <a:pt x="2630" y="175"/>
                  </a:lnTo>
                  <a:lnTo>
                    <a:pt x="2571" y="162"/>
                  </a:lnTo>
                  <a:lnTo>
                    <a:pt x="2508" y="150"/>
                  </a:lnTo>
                  <a:lnTo>
                    <a:pt x="2444" y="138"/>
                  </a:lnTo>
                  <a:lnTo>
                    <a:pt x="2378" y="126"/>
                  </a:lnTo>
                  <a:lnTo>
                    <a:pt x="2309" y="117"/>
                  </a:lnTo>
                  <a:lnTo>
                    <a:pt x="2240" y="107"/>
                  </a:lnTo>
                  <a:lnTo>
                    <a:pt x="2168" y="100"/>
                  </a:lnTo>
                  <a:lnTo>
                    <a:pt x="2117" y="94"/>
                  </a:lnTo>
                  <a:lnTo>
                    <a:pt x="2064" y="90"/>
                  </a:lnTo>
                  <a:lnTo>
                    <a:pt x="2012" y="87"/>
                  </a:lnTo>
                  <a:lnTo>
                    <a:pt x="1958" y="84"/>
                  </a:lnTo>
                  <a:lnTo>
                    <a:pt x="1905" y="83"/>
                  </a:lnTo>
                  <a:lnTo>
                    <a:pt x="1851" y="82"/>
                  </a:lnTo>
                  <a:lnTo>
                    <a:pt x="1798" y="82"/>
                  </a:lnTo>
                  <a:lnTo>
                    <a:pt x="1743" y="83"/>
                  </a:lnTo>
                  <a:lnTo>
                    <a:pt x="1689" y="84"/>
                  </a:lnTo>
                  <a:lnTo>
                    <a:pt x="1634" y="87"/>
                  </a:lnTo>
                  <a:lnTo>
                    <a:pt x="1580" y="91"/>
                  </a:lnTo>
                  <a:lnTo>
                    <a:pt x="1525" y="96"/>
                  </a:lnTo>
                  <a:lnTo>
                    <a:pt x="1471" y="102"/>
                  </a:lnTo>
                  <a:lnTo>
                    <a:pt x="1417" y="109"/>
                  </a:lnTo>
                  <a:lnTo>
                    <a:pt x="1362" y="118"/>
                  </a:lnTo>
                  <a:lnTo>
                    <a:pt x="1309" y="128"/>
                  </a:lnTo>
                  <a:lnTo>
                    <a:pt x="1305" y="128"/>
                  </a:lnTo>
                  <a:lnTo>
                    <a:pt x="1302" y="128"/>
                  </a:lnTo>
                  <a:lnTo>
                    <a:pt x="1285" y="130"/>
                  </a:lnTo>
                  <a:lnTo>
                    <a:pt x="1253" y="135"/>
                  </a:lnTo>
                  <a:lnTo>
                    <a:pt x="1210" y="141"/>
                  </a:lnTo>
                  <a:lnTo>
                    <a:pt x="1153" y="152"/>
                  </a:lnTo>
                  <a:lnTo>
                    <a:pt x="1122" y="158"/>
                  </a:lnTo>
                  <a:lnTo>
                    <a:pt x="1088" y="164"/>
                  </a:lnTo>
                  <a:lnTo>
                    <a:pt x="1052" y="173"/>
                  </a:lnTo>
                  <a:lnTo>
                    <a:pt x="1014" y="182"/>
                  </a:lnTo>
                  <a:lnTo>
                    <a:pt x="974" y="193"/>
                  </a:lnTo>
                  <a:lnTo>
                    <a:pt x="931" y="206"/>
                  </a:lnTo>
                  <a:lnTo>
                    <a:pt x="888" y="218"/>
                  </a:lnTo>
                  <a:lnTo>
                    <a:pt x="844" y="233"/>
                  </a:lnTo>
                  <a:lnTo>
                    <a:pt x="798" y="249"/>
                  </a:lnTo>
                  <a:lnTo>
                    <a:pt x="751" y="266"/>
                  </a:lnTo>
                  <a:lnTo>
                    <a:pt x="703" y="285"/>
                  </a:lnTo>
                  <a:lnTo>
                    <a:pt x="654" y="306"/>
                  </a:lnTo>
                  <a:lnTo>
                    <a:pt x="606" y="329"/>
                  </a:lnTo>
                  <a:lnTo>
                    <a:pt x="556" y="352"/>
                  </a:lnTo>
                  <a:lnTo>
                    <a:pt x="506" y="378"/>
                  </a:lnTo>
                  <a:lnTo>
                    <a:pt x="458" y="406"/>
                  </a:lnTo>
                  <a:lnTo>
                    <a:pt x="408" y="436"/>
                  </a:lnTo>
                  <a:lnTo>
                    <a:pt x="359" y="467"/>
                  </a:lnTo>
                  <a:lnTo>
                    <a:pt x="311" y="501"/>
                  </a:lnTo>
                  <a:lnTo>
                    <a:pt x="262" y="537"/>
                  </a:lnTo>
                  <a:lnTo>
                    <a:pt x="215" y="574"/>
                  </a:lnTo>
                  <a:lnTo>
                    <a:pt x="169" y="615"/>
                  </a:lnTo>
                  <a:lnTo>
                    <a:pt x="125" y="658"/>
                  </a:lnTo>
                  <a:lnTo>
                    <a:pt x="80" y="703"/>
                  </a:lnTo>
                  <a:lnTo>
                    <a:pt x="80" y="782"/>
                  </a:lnTo>
                  <a:lnTo>
                    <a:pt x="102" y="781"/>
                  </a:lnTo>
                  <a:lnTo>
                    <a:pt x="128" y="781"/>
                  </a:lnTo>
                  <a:lnTo>
                    <a:pt x="157" y="782"/>
                  </a:lnTo>
                  <a:lnTo>
                    <a:pt x="189" y="784"/>
                  </a:lnTo>
                  <a:lnTo>
                    <a:pt x="223" y="787"/>
                  </a:lnTo>
                  <a:lnTo>
                    <a:pt x="260" y="793"/>
                  </a:lnTo>
                  <a:lnTo>
                    <a:pt x="299" y="799"/>
                  </a:lnTo>
                  <a:lnTo>
                    <a:pt x="339" y="809"/>
                  </a:lnTo>
                  <a:lnTo>
                    <a:pt x="360" y="814"/>
                  </a:lnTo>
                  <a:lnTo>
                    <a:pt x="382" y="819"/>
                  </a:lnTo>
                  <a:lnTo>
                    <a:pt x="403" y="826"/>
                  </a:lnTo>
                  <a:lnTo>
                    <a:pt x="425" y="833"/>
                  </a:lnTo>
                  <a:lnTo>
                    <a:pt x="446" y="841"/>
                  </a:lnTo>
                  <a:lnTo>
                    <a:pt x="468" y="850"/>
                  </a:lnTo>
                  <a:lnTo>
                    <a:pt x="489" y="859"/>
                  </a:lnTo>
                  <a:lnTo>
                    <a:pt x="512" y="870"/>
                  </a:lnTo>
                  <a:lnTo>
                    <a:pt x="534" y="881"/>
                  </a:lnTo>
                  <a:lnTo>
                    <a:pt x="555" y="892"/>
                  </a:lnTo>
                  <a:lnTo>
                    <a:pt x="577" y="905"/>
                  </a:lnTo>
                  <a:lnTo>
                    <a:pt x="599" y="920"/>
                  </a:lnTo>
                  <a:lnTo>
                    <a:pt x="621" y="934"/>
                  </a:lnTo>
                  <a:lnTo>
                    <a:pt x="642" y="949"/>
                  </a:lnTo>
                  <a:lnTo>
                    <a:pt x="663" y="966"/>
                  </a:lnTo>
                  <a:lnTo>
                    <a:pt x="683" y="984"/>
                  </a:lnTo>
                  <a:lnTo>
                    <a:pt x="718" y="961"/>
                  </a:lnTo>
                  <a:lnTo>
                    <a:pt x="765" y="930"/>
                  </a:lnTo>
                  <a:lnTo>
                    <a:pt x="794" y="913"/>
                  </a:lnTo>
                  <a:lnTo>
                    <a:pt x="826" y="895"/>
                  </a:lnTo>
                  <a:lnTo>
                    <a:pt x="861" y="876"/>
                  </a:lnTo>
                  <a:lnTo>
                    <a:pt x="899" y="856"/>
                  </a:lnTo>
                  <a:lnTo>
                    <a:pt x="941" y="836"/>
                  </a:lnTo>
                  <a:lnTo>
                    <a:pt x="985" y="815"/>
                  </a:lnTo>
                  <a:lnTo>
                    <a:pt x="1033" y="794"/>
                  </a:lnTo>
                  <a:lnTo>
                    <a:pt x="1084" y="774"/>
                  </a:lnTo>
                  <a:lnTo>
                    <a:pt x="1138" y="752"/>
                  </a:lnTo>
                  <a:lnTo>
                    <a:pt x="1195" y="732"/>
                  </a:lnTo>
                  <a:lnTo>
                    <a:pt x="1254" y="713"/>
                  </a:lnTo>
                  <a:lnTo>
                    <a:pt x="1317" y="694"/>
                  </a:lnTo>
                  <a:lnTo>
                    <a:pt x="1383" y="677"/>
                  </a:lnTo>
                  <a:lnTo>
                    <a:pt x="1452" y="660"/>
                  </a:lnTo>
                  <a:lnTo>
                    <a:pt x="1524" y="645"/>
                  </a:lnTo>
                  <a:lnTo>
                    <a:pt x="1599" y="632"/>
                  </a:lnTo>
                  <a:lnTo>
                    <a:pt x="1676" y="620"/>
                  </a:lnTo>
                  <a:lnTo>
                    <a:pt x="1756" y="610"/>
                  </a:lnTo>
                  <a:lnTo>
                    <a:pt x="1840" y="603"/>
                  </a:lnTo>
                  <a:lnTo>
                    <a:pt x="1925" y="598"/>
                  </a:lnTo>
                  <a:lnTo>
                    <a:pt x="2014" y="596"/>
                  </a:lnTo>
                  <a:lnTo>
                    <a:pt x="2106" y="596"/>
                  </a:lnTo>
                  <a:lnTo>
                    <a:pt x="2200" y="599"/>
                  </a:lnTo>
                  <a:lnTo>
                    <a:pt x="2298" y="605"/>
                  </a:lnTo>
                  <a:lnTo>
                    <a:pt x="2397" y="615"/>
                  </a:lnTo>
                  <a:lnTo>
                    <a:pt x="2500" y="627"/>
                  </a:lnTo>
                  <a:lnTo>
                    <a:pt x="2604" y="644"/>
                  </a:lnTo>
                  <a:lnTo>
                    <a:pt x="2712" y="664"/>
                  </a:lnTo>
                  <a:lnTo>
                    <a:pt x="2712" y="664"/>
                  </a:lnTo>
                  <a:lnTo>
                    <a:pt x="2716" y="666"/>
                  </a:lnTo>
                  <a:lnTo>
                    <a:pt x="2729" y="668"/>
                  </a:lnTo>
                  <a:lnTo>
                    <a:pt x="2750" y="672"/>
                  </a:lnTo>
                  <a:lnTo>
                    <a:pt x="2780" y="679"/>
                  </a:lnTo>
                  <a:lnTo>
                    <a:pt x="2816" y="688"/>
                  </a:lnTo>
                  <a:lnTo>
                    <a:pt x="2860" y="698"/>
                  </a:lnTo>
                  <a:lnTo>
                    <a:pt x="2911" y="712"/>
                  </a:lnTo>
                  <a:lnTo>
                    <a:pt x="2970" y="729"/>
                  </a:lnTo>
                  <a:lnTo>
                    <a:pt x="3035" y="748"/>
                  </a:lnTo>
                  <a:lnTo>
                    <a:pt x="3107" y="770"/>
                  </a:lnTo>
                  <a:lnTo>
                    <a:pt x="3184" y="796"/>
                  </a:lnTo>
                  <a:lnTo>
                    <a:pt x="3267" y="826"/>
                  </a:lnTo>
                  <a:lnTo>
                    <a:pt x="3357" y="858"/>
                  </a:lnTo>
                  <a:lnTo>
                    <a:pt x="3452" y="894"/>
                  </a:lnTo>
                  <a:lnTo>
                    <a:pt x="3553" y="935"/>
                  </a:lnTo>
                  <a:lnTo>
                    <a:pt x="3658" y="979"/>
                  </a:lnTo>
                  <a:lnTo>
                    <a:pt x="3672" y="984"/>
                  </a:lnTo>
                  <a:lnTo>
                    <a:pt x="3702" y="995"/>
                  </a:lnTo>
                  <a:lnTo>
                    <a:pt x="3745" y="1010"/>
                  </a:lnTo>
                  <a:lnTo>
                    <a:pt x="3803" y="1030"/>
                  </a:lnTo>
                  <a:lnTo>
                    <a:pt x="3871" y="1053"/>
                  </a:lnTo>
                  <a:lnTo>
                    <a:pt x="3951" y="1081"/>
                  </a:lnTo>
                  <a:lnTo>
                    <a:pt x="4037" y="1111"/>
                  </a:lnTo>
                  <a:lnTo>
                    <a:pt x="4132" y="1142"/>
                  </a:lnTo>
                  <a:lnTo>
                    <a:pt x="4232" y="1175"/>
                  </a:lnTo>
                  <a:lnTo>
                    <a:pt x="4337" y="1210"/>
                  </a:lnTo>
                  <a:lnTo>
                    <a:pt x="4444" y="1244"/>
                  </a:lnTo>
                  <a:lnTo>
                    <a:pt x="4553" y="1279"/>
                  </a:lnTo>
                  <a:lnTo>
                    <a:pt x="4662" y="1312"/>
                  </a:lnTo>
                  <a:lnTo>
                    <a:pt x="4770" y="1345"/>
                  </a:lnTo>
                  <a:lnTo>
                    <a:pt x="4874" y="1375"/>
                  </a:lnTo>
                  <a:lnTo>
                    <a:pt x="4974" y="1403"/>
                  </a:lnTo>
                  <a:lnTo>
                    <a:pt x="4976" y="1403"/>
                  </a:lnTo>
                  <a:lnTo>
                    <a:pt x="4996" y="1409"/>
                  </a:lnTo>
                  <a:lnTo>
                    <a:pt x="5038" y="1420"/>
                  </a:lnTo>
                  <a:lnTo>
                    <a:pt x="5099" y="1437"/>
                  </a:lnTo>
                  <a:lnTo>
                    <a:pt x="5176" y="1458"/>
                  </a:lnTo>
                  <a:lnTo>
                    <a:pt x="5268" y="1483"/>
                  </a:lnTo>
                  <a:lnTo>
                    <a:pt x="5372" y="1511"/>
                  </a:lnTo>
                  <a:lnTo>
                    <a:pt x="5485" y="1541"/>
                  </a:lnTo>
                  <a:lnTo>
                    <a:pt x="5606" y="1572"/>
                  </a:lnTo>
                  <a:lnTo>
                    <a:pt x="5730" y="1604"/>
                  </a:lnTo>
                  <a:lnTo>
                    <a:pt x="5856" y="1637"/>
                  </a:lnTo>
                  <a:lnTo>
                    <a:pt x="5983" y="1668"/>
                  </a:lnTo>
                  <a:lnTo>
                    <a:pt x="6106" y="1697"/>
                  </a:lnTo>
                  <a:lnTo>
                    <a:pt x="6223" y="1724"/>
                  </a:lnTo>
                  <a:lnTo>
                    <a:pt x="6333" y="1748"/>
                  </a:lnTo>
                  <a:lnTo>
                    <a:pt x="6385" y="1759"/>
                  </a:lnTo>
                  <a:lnTo>
                    <a:pt x="6433" y="1768"/>
                  </a:lnTo>
                  <a:lnTo>
                    <a:pt x="6478" y="1777"/>
                  </a:lnTo>
                  <a:lnTo>
                    <a:pt x="6519" y="1783"/>
                  </a:lnTo>
                  <a:close/>
                  <a:moveTo>
                    <a:pt x="4976" y="1403"/>
                  </a:moveTo>
                  <a:lnTo>
                    <a:pt x="4984" y="1406"/>
                  </a:lnTo>
                  <a:lnTo>
                    <a:pt x="4990" y="1410"/>
                  </a:lnTo>
                  <a:lnTo>
                    <a:pt x="4995" y="1416"/>
                  </a:lnTo>
                  <a:lnTo>
                    <a:pt x="5000" y="1422"/>
                  </a:lnTo>
                  <a:lnTo>
                    <a:pt x="5003" y="1429"/>
                  </a:lnTo>
                  <a:lnTo>
                    <a:pt x="5004" y="1437"/>
                  </a:lnTo>
                  <a:lnTo>
                    <a:pt x="5005" y="1444"/>
                  </a:lnTo>
                  <a:lnTo>
                    <a:pt x="5003" y="1453"/>
                  </a:lnTo>
                  <a:lnTo>
                    <a:pt x="4976" y="1403"/>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9"/>
            <p:cNvSpPr/>
            <p:nvPr/>
          </p:nvSpPr>
          <p:spPr bwMode="auto">
            <a:xfrm>
              <a:off x="933223" y="3834112"/>
              <a:ext cx="1163638" cy="317500"/>
            </a:xfrm>
            <a:custGeom>
              <a:avLst/>
              <a:gdLst>
                <a:gd name="T0" fmla="*/ 64 w 6597"/>
                <a:gd name="T1" fmla="*/ 1740 h 1802"/>
                <a:gd name="T2" fmla="*/ 295 w 6597"/>
                <a:gd name="T3" fmla="*/ 1501 h 1802"/>
                <a:gd name="T4" fmla="*/ 448 w 6597"/>
                <a:gd name="T5" fmla="*/ 1326 h 1802"/>
                <a:gd name="T6" fmla="*/ 498 w 6597"/>
                <a:gd name="T7" fmla="*/ 1254 h 1802"/>
                <a:gd name="T8" fmla="*/ 571 w 6597"/>
                <a:gd name="T9" fmla="*/ 1143 h 1802"/>
                <a:gd name="T10" fmla="*/ 690 w 6597"/>
                <a:gd name="T11" fmla="*/ 998 h 1802"/>
                <a:gd name="T12" fmla="*/ 789 w 6597"/>
                <a:gd name="T13" fmla="*/ 944 h 1802"/>
                <a:gd name="T14" fmla="*/ 1146 w 6597"/>
                <a:gd name="T15" fmla="*/ 869 h 1802"/>
                <a:gd name="T16" fmla="*/ 1699 w 6597"/>
                <a:gd name="T17" fmla="*/ 747 h 1802"/>
                <a:gd name="T18" fmla="*/ 2279 w 6597"/>
                <a:gd name="T19" fmla="*/ 610 h 1802"/>
                <a:gd name="T20" fmla="*/ 2563 w 6597"/>
                <a:gd name="T21" fmla="*/ 537 h 1802"/>
                <a:gd name="T22" fmla="*/ 2796 w 6597"/>
                <a:gd name="T23" fmla="*/ 476 h 1802"/>
                <a:gd name="T24" fmla="*/ 3141 w 6597"/>
                <a:gd name="T25" fmla="*/ 380 h 1802"/>
                <a:gd name="T26" fmla="*/ 3471 w 6597"/>
                <a:gd name="T27" fmla="*/ 274 h 1802"/>
                <a:gd name="T28" fmla="*/ 3592 w 6597"/>
                <a:gd name="T29" fmla="*/ 225 h 1802"/>
                <a:gd name="T30" fmla="*/ 3712 w 6597"/>
                <a:gd name="T31" fmla="*/ 176 h 1802"/>
                <a:gd name="T32" fmla="*/ 3875 w 6597"/>
                <a:gd name="T33" fmla="*/ 126 h 1802"/>
                <a:gd name="T34" fmla="*/ 4074 w 6597"/>
                <a:gd name="T35" fmla="*/ 79 h 1802"/>
                <a:gd name="T36" fmla="*/ 4300 w 6597"/>
                <a:gd name="T37" fmla="*/ 40 h 1802"/>
                <a:gd name="T38" fmla="*/ 4547 w 6597"/>
                <a:gd name="T39" fmla="*/ 12 h 1802"/>
                <a:gd name="T40" fmla="*/ 4806 w 6597"/>
                <a:gd name="T41" fmla="*/ 0 h 1802"/>
                <a:gd name="T42" fmla="*/ 5072 w 6597"/>
                <a:gd name="T43" fmla="*/ 11 h 1802"/>
                <a:gd name="T44" fmla="*/ 5337 w 6597"/>
                <a:gd name="T45" fmla="*/ 48 h 1802"/>
                <a:gd name="T46" fmla="*/ 5464 w 6597"/>
                <a:gd name="T47" fmla="*/ 67 h 1802"/>
                <a:gd name="T48" fmla="*/ 5607 w 6597"/>
                <a:gd name="T49" fmla="*/ 97 h 1802"/>
                <a:gd name="T50" fmla="*/ 5785 w 6597"/>
                <a:gd name="T51" fmla="*/ 148 h 1802"/>
                <a:gd name="T52" fmla="*/ 5985 w 6597"/>
                <a:gd name="T53" fmla="*/ 223 h 1802"/>
                <a:gd name="T54" fmla="*/ 6195 w 6597"/>
                <a:gd name="T55" fmla="*/ 329 h 1802"/>
                <a:gd name="T56" fmla="*/ 6404 w 6597"/>
                <a:gd name="T57" fmla="*/ 468 h 1802"/>
                <a:gd name="T58" fmla="*/ 6597 w 6597"/>
                <a:gd name="T59" fmla="*/ 647 h 1802"/>
                <a:gd name="T60" fmla="*/ 6502 w 6597"/>
                <a:gd name="T61" fmla="*/ 782 h 1802"/>
                <a:gd name="T62" fmla="*/ 6353 w 6597"/>
                <a:gd name="T63" fmla="*/ 797 h 1802"/>
                <a:gd name="T64" fmla="*/ 6249 w 6597"/>
                <a:gd name="T65" fmla="*/ 824 h 1802"/>
                <a:gd name="T66" fmla="*/ 6141 w 6597"/>
                <a:gd name="T67" fmla="*/ 867 h 1802"/>
                <a:gd name="T68" fmla="*/ 6033 w 6597"/>
                <a:gd name="T69" fmla="*/ 932 h 1802"/>
                <a:gd name="T70" fmla="*/ 5948 w 6597"/>
                <a:gd name="T71" fmla="*/ 990 h 1802"/>
                <a:gd name="T72" fmla="*/ 5853 w 6597"/>
                <a:gd name="T73" fmla="*/ 926 h 1802"/>
                <a:gd name="T74" fmla="*/ 5703 w 6597"/>
                <a:gd name="T75" fmla="*/ 844 h 1802"/>
                <a:gd name="T76" fmla="*/ 5491 w 6597"/>
                <a:gd name="T77" fmla="*/ 753 h 1802"/>
                <a:gd name="T78" fmla="*/ 5217 w 6597"/>
                <a:gd name="T79" fmla="*/ 669 h 1802"/>
                <a:gd name="T80" fmla="*/ 4885 w 6597"/>
                <a:gd name="T81" fmla="*/ 612 h 1802"/>
                <a:gd name="T82" fmla="*/ 4496 w 6597"/>
                <a:gd name="T83" fmla="*/ 597 h 1802"/>
                <a:gd name="T84" fmla="*/ 4052 w 6597"/>
                <a:gd name="T85" fmla="*/ 641 h 1802"/>
                <a:gd name="T86" fmla="*/ 3895 w 6597"/>
                <a:gd name="T87" fmla="*/ 672 h 1802"/>
                <a:gd name="T88" fmla="*/ 3735 w 6597"/>
                <a:gd name="T89" fmla="*/ 711 h 1802"/>
                <a:gd name="T90" fmla="*/ 3465 w 6597"/>
                <a:gd name="T91" fmla="*/ 795 h 1802"/>
                <a:gd name="T92" fmla="*/ 3098 w 6597"/>
                <a:gd name="T93" fmla="*/ 933 h 1802"/>
                <a:gd name="T94" fmla="*/ 2917 w 6597"/>
                <a:gd name="T95" fmla="*/ 1004 h 1802"/>
                <a:gd name="T96" fmla="*/ 2628 w 6597"/>
                <a:gd name="T97" fmla="*/ 1103 h 1802"/>
                <a:gd name="T98" fmla="*/ 2215 w 6597"/>
                <a:gd name="T99" fmla="*/ 1240 h 1802"/>
                <a:gd name="T100" fmla="*/ 1776 w 6597"/>
                <a:gd name="T101" fmla="*/ 1374 h 1802"/>
                <a:gd name="T102" fmla="*/ 1552 w 6597"/>
                <a:gd name="T103" fmla="*/ 1435 h 1802"/>
                <a:gd name="T104" fmla="*/ 1120 w 6597"/>
                <a:gd name="T105" fmla="*/ 1552 h 1802"/>
                <a:gd name="T106" fmla="*/ 570 w 6597"/>
                <a:gd name="T107" fmla="*/ 1689 h 1802"/>
                <a:gd name="T108" fmla="*/ 157 w 6597"/>
                <a:gd name="T109" fmla="*/ 1778 h 1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597" h="1802">
                  <a:moveTo>
                    <a:pt x="36" y="1795"/>
                  </a:moveTo>
                  <a:lnTo>
                    <a:pt x="0" y="1802"/>
                  </a:lnTo>
                  <a:lnTo>
                    <a:pt x="17" y="1786"/>
                  </a:lnTo>
                  <a:lnTo>
                    <a:pt x="64" y="1740"/>
                  </a:lnTo>
                  <a:lnTo>
                    <a:pt x="130" y="1673"/>
                  </a:lnTo>
                  <a:lnTo>
                    <a:pt x="211" y="1591"/>
                  </a:lnTo>
                  <a:lnTo>
                    <a:pt x="253" y="1546"/>
                  </a:lnTo>
                  <a:lnTo>
                    <a:pt x="295" y="1501"/>
                  </a:lnTo>
                  <a:lnTo>
                    <a:pt x="338" y="1455"/>
                  </a:lnTo>
                  <a:lnTo>
                    <a:pt x="377" y="1411"/>
                  </a:lnTo>
                  <a:lnTo>
                    <a:pt x="415" y="1367"/>
                  </a:lnTo>
                  <a:lnTo>
                    <a:pt x="448" y="1326"/>
                  </a:lnTo>
                  <a:lnTo>
                    <a:pt x="463" y="1306"/>
                  </a:lnTo>
                  <a:lnTo>
                    <a:pt x="476" y="1288"/>
                  </a:lnTo>
                  <a:lnTo>
                    <a:pt x="488" y="1270"/>
                  </a:lnTo>
                  <a:lnTo>
                    <a:pt x="498" y="1254"/>
                  </a:lnTo>
                  <a:lnTo>
                    <a:pt x="517" y="1223"/>
                  </a:lnTo>
                  <a:lnTo>
                    <a:pt x="537" y="1194"/>
                  </a:lnTo>
                  <a:lnTo>
                    <a:pt x="553" y="1168"/>
                  </a:lnTo>
                  <a:lnTo>
                    <a:pt x="571" y="1143"/>
                  </a:lnTo>
                  <a:lnTo>
                    <a:pt x="604" y="1098"/>
                  </a:lnTo>
                  <a:lnTo>
                    <a:pt x="635" y="1060"/>
                  </a:lnTo>
                  <a:lnTo>
                    <a:pt x="663" y="1027"/>
                  </a:lnTo>
                  <a:lnTo>
                    <a:pt x="690" y="998"/>
                  </a:lnTo>
                  <a:lnTo>
                    <a:pt x="714" y="975"/>
                  </a:lnTo>
                  <a:lnTo>
                    <a:pt x="736" y="956"/>
                  </a:lnTo>
                  <a:lnTo>
                    <a:pt x="750" y="953"/>
                  </a:lnTo>
                  <a:lnTo>
                    <a:pt x="789" y="944"/>
                  </a:lnTo>
                  <a:lnTo>
                    <a:pt x="851" y="932"/>
                  </a:lnTo>
                  <a:lnTo>
                    <a:pt x="933" y="915"/>
                  </a:lnTo>
                  <a:lnTo>
                    <a:pt x="1031" y="894"/>
                  </a:lnTo>
                  <a:lnTo>
                    <a:pt x="1146" y="869"/>
                  </a:lnTo>
                  <a:lnTo>
                    <a:pt x="1273" y="842"/>
                  </a:lnTo>
                  <a:lnTo>
                    <a:pt x="1408" y="812"/>
                  </a:lnTo>
                  <a:lnTo>
                    <a:pt x="1552" y="780"/>
                  </a:lnTo>
                  <a:lnTo>
                    <a:pt x="1699" y="747"/>
                  </a:lnTo>
                  <a:lnTo>
                    <a:pt x="1848" y="713"/>
                  </a:lnTo>
                  <a:lnTo>
                    <a:pt x="1996" y="678"/>
                  </a:lnTo>
                  <a:lnTo>
                    <a:pt x="2141" y="644"/>
                  </a:lnTo>
                  <a:lnTo>
                    <a:pt x="2279" y="610"/>
                  </a:lnTo>
                  <a:lnTo>
                    <a:pt x="2409" y="577"/>
                  </a:lnTo>
                  <a:lnTo>
                    <a:pt x="2528" y="546"/>
                  </a:lnTo>
                  <a:lnTo>
                    <a:pt x="2537" y="543"/>
                  </a:lnTo>
                  <a:lnTo>
                    <a:pt x="2563" y="537"/>
                  </a:lnTo>
                  <a:lnTo>
                    <a:pt x="2604" y="526"/>
                  </a:lnTo>
                  <a:lnTo>
                    <a:pt x="2658" y="512"/>
                  </a:lnTo>
                  <a:lnTo>
                    <a:pt x="2722" y="495"/>
                  </a:lnTo>
                  <a:lnTo>
                    <a:pt x="2796" y="476"/>
                  </a:lnTo>
                  <a:lnTo>
                    <a:pt x="2877" y="454"/>
                  </a:lnTo>
                  <a:lnTo>
                    <a:pt x="2962" y="431"/>
                  </a:lnTo>
                  <a:lnTo>
                    <a:pt x="3051" y="405"/>
                  </a:lnTo>
                  <a:lnTo>
                    <a:pt x="3141" y="380"/>
                  </a:lnTo>
                  <a:lnTo>
                    <a:pt x="3230" y="353"/>
                  </a:lnTo>
                  <a:lnTo>
                    <a:pt x="3316" y="326"/>
                  </a:lnTo>
                  <a:lnTo>
                    <a:pt x="3397" y="299"/>
                  </a:lnTo>
                  <a:lnTo>
                    <a:pt x="3471" y="274"/>
                  </a:lnTo>
                  <a:lnTo>
                    <a:pt x="3505" y="261"/>
                  </a:lnTo>
                  <a:lnTo>
                    <a:pt x="3537" y="248"/>
                  </a:lnTo>
                  <a:lnTo>
                    <a:pt x="3565" y="237"/>
                  </a:lnTo>
                  <a:lnTo>
                    <a:pt x="3592" y="225"/>
                  </a:lnTo>
                  <a:lnTo>
                    <a:pt x="3617" y="213"/>
                  </a:lnTo>
                  <a:lnTo>
                    <a:pt x="3646" y="201"/>
                  </a:lnTo>
                  <a:lnTo>
                    <a:pt x="3677" y="189"/>
                  </a:lnTo>
                  <a:lnTo>
                    <a:pt x="3712" y="176"/>
                  </a:lnTo>
                  <a:lnTo>
                    <a:pt x="3749" y="164"/>
                  </a:lnTo>
                  <a:lnTo>
                    <a:pt x="3789" y="152"/>
                  </a:lnTo>
                  <a:lnTo>
                    <a:pt x="3831" y="139"/>
                  </a:lnTo>
                  <a:lnTo>
                    <a:pt x="3875" y="126"/>
                  </a:lnTo>
                  <a:lnTo>
                    <a:pt x="3922" y="114"/>
                  </a:lnTo>
                  <a:lnTo>
                    <a:pt x="3970" y="102"/>
                  </a:lnTo>
                  <a:lnTo>
                    <a:pt x="4021" y="90"/>
                  </a:lnTo>
                  <a:lnTo>
                    <a:pt x="4074" y="79"/>
                  </a:lnTo>
                  <a:lnTo>
                    <a:pt x="4128" y="68"/>
                  </a:lnTo>
                  <a:lnTo>
                    <a:pt x="4184" y="58"/>
                  </a:lnTo>
                  <a:lnTo>
                    <a:pt x="4241" y="48"/>
                  </a:lnTo>
                  <a:lnTo>
                    <a:pt x="4300" y="40"/>
                  </a:lnTo>
                  <a:lnTo>
                    <a:pt x="4359" y="31"/>
                  </a:lnTo>
                  <a:lnTo>
                    <a:pt x="4421" y="24"/>
                  </a:lnTo>
                  <a:lnTo>
                    <a:pt x="4483" y="17"/>
                  </a:lnTo>
                  <a:lnTo>
                    <a:pt x="4547" y="12"/>
                  </a:lnTo>
                  <a:lnTo>
                    <a:pt x="4610" y="7"/>
                  </a:lnTo>
                  <a:lnTo>
                    <a:pt x="4675" y="4"/>
                  </a:lnTo>
                  <a:lnTo>
                    <a:pt x="4740" y="1"/>
                  </a:lnTo>
                  <a:lnTo>
                    <a:pt x="4806" y="0"/>
                  </a:lnTo>
                  <a:lnTo>
                    <a:pt x="4872" y="1"/>
                  </a:lnTo>
                  <a:lnTo>
                    <a:pt x="4939" y="4"/>
                  </a:lnTo>
                  <a:lnTo>
                    <a:pt x="5006" y="7"/>
                  </a:lnTo>
                  <a:lnTo>
                    <a:pt x="5072" y="11"/>
                  </a:lnTo>
                  <a:lnTo>
                    <a:pt x="5139" y="18"/>
                  </a:lnTo>
                  <a:lnTo>
                    <a:pt x="5204" y="26"/>
                  </a:lnTo>
                  <a:lnTo>
                    <a:pt x="5271" y="36"/>
                  </a:lnTo>
                  <a:lnTo>
                    <a:pt x="5337" y="48"/>
                  </a:lnTo>
                  <a:lnTo>
                    <a:pt x="5345" y="49"/>
                  </a:lnTo>
                  <a:lnTo>
                    <a:pt x="5370" y="52"/>
                  </a:lnTo>
                  <a:lnTo>
                    <a:pt x="5411" y="58"/>
                  </a:lnTo>
                  <a:lnTo>
                    <a:pt x="5464" y="67"/>
                  </a:lnTo>
                  <a:lnTo>
                    <a:pt x="5496" y="72"/>
                  </a:lnTo>
                  <a:lnTo>
                    <a:pt x="5531" y="80"/>
                  </a:lnTo>
                  <a:lnTo>
                    <a:pt x="5568" y="88"/>
                  </a:lnTo>
                  <a:lnTo>
                    <a:pt x="5607" y="97"/>
                  </a:lnTo>
                  <a:lnTo>
                    <a:pt x="5648" y="107"/>
                  </a:lnTo>
                  <a:lnTo>
                    <a:pt x="5693" y="120"/>
                  </a:lnTo>
                  <a:lnTo>
                    <a:pt x="5737" y="133"/>
                  </a:lnTo>
                  <a:lnTo>
                    <a:pt x="5785" y="148"/>
                  </a:lnTo>
                  <a:lnTo>
                    <a:pt x="5834" y="165"/>
                  </a:lnTo>
                  <a:lnTo>
                    <a:pt x="5883" y="182"/>
                  </a:lnTo>
                  <a:lnTo>
                    <a:pt x="5934" y="202"/>
                  </a:lnTo>
                  <a:lnTo>
                    <a:pt x="5985" y="223"/>
                  </a:lnTo>
                  <a:lnTo>
                    <a:pt x="6038" y="246"/>
                  </a:lnTo>
                  <a:lnTo>
                    <a:pt x="6089" y="272"/>
                  </a:lnTo>
                  <a:lnTo>
                    <a:pt x="6142" y="299"/>
                  </a:lnTo>
                  <a:lnTo>
                    <a:pt x="6195" y="329"/>
                  </a:lnTo>
                  <a:lnTo>
                    <a:pt x="6248" y="360"/>
                  </a:lnTo>
                  <a:lnTo>
                    <a:pt x="6301" y="393"/>
                  </a:lnTo>
                  <a:lnTo>
                    <a:pt x="6353" y="430"/>
                  </a:lnTo>
                  <a:lnTo>
                    <a:pt x="6404" y="468"/>
                  </a:lnTo>
                  <a:lnTo>
                    <a:pt x="6454" y="509"/>
                  </a:lnTo>
                  <a:lnTo>
                    <a:pt x="6503" y="552"/>
                  </a:lnTo>
                  <a:lnTo>
                    <a:pt x="6551" y="598"/>
                  </a:lnTo>
                  <a:lnTo>
                    <a:pt x="6597" y="647"/>
                  </a:lnTo>
                  <a:lnTo>
                    <a:pt x="6597" y="786"/>
                  </a:lnTo>
                  <a:lnTo>
                    <a:pt x="6580" y="783"/>
                  </a:lnTo>
                  <a:lnTo>
                    <a:pt x="6535" y="781"/>
                  </a:lnTo>
                  <a:lnTo>
                    <a:pt x="6502" y="782"/>
                  </a:lnTo>
                  <a:lnTo>
                    <a:pt x="6465" y="783"/>
                  </a:lnTo>
                  <a:lnTo>
                    <a:pt x="6423" y="788"/>
                  </a:lnTo>
                  <a:lnTo>
                    <a:pt x="6376" y="793"/>
                  </a:lnTo>
                  <a:lnTo>
                    <a:pt x="6353" y="797"/>
                  </a:lnTo>
                  <a:lnTo>
                    <a:pt x="6327" y="802"/>
                  </a:lnTo>
                  <a:lnTo>
                    <a:pt x="6302" y="809"/>
                  </a:lnTo>
                  <a:lnTo>
                    <a:pt x="6276" y="815"/>
                  </a:lnTo>
                  <a:lnTo>
                    <a:pt x="6249" y="824"/>
                  </a:lnTo>
                  <a:lnTo>
                    <a:pt x="6223" y="832"/>
                  </a:lnTo>
                  <a:lnTo>
                    <a:pt x="6196" y="843"/>
                  </a:lnTo>
                  <a:lnTo>
                    <a:pt x="6169" y="854"/>
                  </a:lnTo>
                  <a:lnTo>
                    <a:pt x="6141" y="867"/>
                  </a:lnTo>
                  <a:lnTo>
                    <a:pt x="6114" y="881"/>
                  </a:lnTo>
                  <a:lnTo>
                    <a:pt x="6087" y="896"/>
                  </a:lnTo>
                  <a:lnTo>
                    <a:pt x="6060" y="913"/>
                  </a:lnTo>
                  <a:lnTo>
                    <a:pt x="6033" y="932"/>
                  </a:lnTo>
                  <a:lnTo>
                    <a:pt x="6008" y="952"/>
                  </a:lnTo>
                  <a:lnTo>
                    <a:pt x="5982" y="973"/>
                  </a:lnTo>
                  <a:lnTo>
                    <a:pt x="5956" y="997"/>
                  </a:lnTo>
                  <a:lnTo>
                    <a:pt x="5948" y="990"/>
                  </a:lnTo>
                  <a:lnTo>
                    <a:pt x="5922" y="972"/>
                  </a:lnTo>
                  <a:lnTo>
                    <a:pt x="5903" y="958"/>
                  </a:lnTo>
                  <a:lnTo>
                    <a:pt x="5880" y="943"/>
                  </a:lnTo>
                  <a:lnTo>
                    <a:pt x="5853" y="926"/>
                  </a:lnTo>
                  <a:lnTo>
                    <a:pt x="5822" y="907"/>
                  </a:lnTo>
                  <a:lnTo>
                    <a:pt x="5786" y="887"/>
                  </a:lnTo>
                  <a:lnTo>
                    <a:pt x="5747" y="866"/>
                  </a:lnTo>
                  <a:lnTo>
                    <a:pt x="5703" y="844"/>
                  </a:lnTo>
                  <a:lnTo>
                    <a:pt x="5656" y="822"/>
                  </a:lnTo>
                  <a:lnTo>
                    <a:pt x="5605" y="798"/>
                  </a:lnTo>
                  <a:lnTo>
                    <a:pt x="5550" y="775"/>
                  </a:lnTo>
                  <a:lnTo>
                    <a:pt x="5491" y="753"/>
                  </a:lnTo>
                  <a:lnTo>
                    <a:pt x="5427" y="730"/>
                  </a:lnTo>
                  <a:lnTo>
                    <a:pt x="5361" y="709"/>
                  </a:lnTo>
                  <a:lnTo>
                    <a:pt x="5291" y="688"/>
                  </a:lnTo>
                  <a:lnTo>
                    <a:pt x="5217" y="669"/>
                  </a:lnTo>
                  <a:lnTo>
                    <a:pt x="5140" y="652"/>
                  </a:lnTo>
                  <a:lnTo>
                    <a:pt x="5058" y="636"/>
                  </a:lnTo>
                  <a:lnTo>
                    <a:pt x="4973" y="622"/>
                  </a:lnTo>
                  <a:lnTo>
                    <a:pt x="4885" y="612"/>
                  </a:lnTo>
                  <a:lnTo>
                    <a:pt x="4793" y="603"/>
                  </a:lnTo>
                  <a:lnTo>
                    <a:pt x="4697" y="598"/>
                  </a:lnTo>
                  <a:lnTo>
                    <a:pt x="4598" y="596"/>
                  </a:lnTo>
                  <a:lnTo>
                    <a:pt x="4496" y="597"/>
                  </a:lnTo>
                  <a:lnTo>
                    <a:pt x="4389" y="601"/>
                  </a:lnTo>
                  <a:lnTo>
                    <a:pt x="4280" y="611"/>
                  </a:lnTo>
                  <a:lnTo>
                    <a:pt x="4168" y="623"/>
                  </a:lnTo>
                  <a:lnTo>
                    <a:pt x="4052" y="641"/>
                  </a:lnTo>
                  <a:lnTo>
                    <a:pt x="3932" y="665"/>
                  </a:lnTo>
                  <a:lnTo>
                    <a:pt x="3928" y="665"/>
                  </a:lnTo>
                  <a:lnTo>
                    <a:pt x="3915" y="668"/>
                  </a:lnTo>
                  <a:lnTo>
                    <a:pt x="3895" y="672"/>
                  </a:lnTo>
                  <a:lnTo>
                    <a:pt x="3867" y="678"/>
                  </a:lnTo>
                  <a:lnTo>
                    <a:pt x="3830" y="687"/>
                  </a:lnTo>
                  <a:lnTo>
                    <a:pt x="3786" y="698"/>
                  </a:lnTo>
                  <a:lnTo>
                    <a:pt x="3735" y="711"/>
                  </a:lnTo>
                  <a:lnTo>
                    <a:pt x="3677" y="728"/>
                  </a:lnTo>
                  <a:lnTo>
                    <a:pt x="3613" y="747"/>
                  </a:lnTo>
                  <a:lnTo>
                    <a:pt x="3542" y="770"/>
                  </a:lnTo>
                  <a:lnTo>
                    <a:pt x="3465" y="795"/>
                  </a:lnTo>
                  <a:lnTo>
                    <a:pt x="3381" y="824"/>
                  </a:lnTo>
                  <a:lnTo>
                    <a:pt x="3292" y="856"/>
                  </a:lnTo>
                  <a:lnTo>
                    <a:pt x="3198" y="893"/>
                  </a:lnTo>
                  <a:lnTo>
                    <a:pt x="3098" y="933"/>
                  </a:lnTo>
                  <a:lnTo>
                    <a:pt x="2993" y="977"/>
                  </a:lnTo>
                  <a:lnTo>
                    <a:pt x="2985" y="980"/>
                  </a:lnTo>
                  <a:lnTo>
                    <a:pt x="2958" y="989"/>
                  </a:lnTo>
                  <a:lnTo>
                    <a:pt x="2917" y="1004"/>
                  </a:lnTo>
                  <a:lnTo>
                    <a:pt x="2862" y="1023"/>
                  </a:lnTo>
                  <a:lnTo>
                    <a:pt x="2794" y="1046"/>
                  </a:lnTo>
                  <a:lnTo>
                    <a:pt x="2716" y="1074"/>
                  </a:lnTo>
                  <a:lnTo>
                    <a:pt x="2628" y="1103"/>
                  </a:lnTo>
                  <a:lnTo>
                    <a:pt x="2533" y="1135"/>
                  </a:lnTo>
                  <a:lnTo>
                    <a:pt x="2432" y="1169"/>
                  </a:lnTo>
                  <a:lnTo>
                    <a:pt x="2325" y="1204"/>
                  </a:lnTo>
                  <a:lnTo>
                    <a:pt x="2215" y="1240"/>
                  </a:lnTo>
                  <a:lnTo>
                    <a:pt x="2104" y="1275"/>
                  </a:lnTo>
                  <a:lnTo>
                    <a:pt x="1993" y="1309"/>
                  </a:lnTo>
                  <a:lnTo>
                    <a:pt x="1883" y="1343"/>
                  </a:lnTo>
                  <a:lnTo>
                    <a:pt x="1776" y="1374"/>
                  </a:lnTo>
                  <a:lnTo>
                    <a:pt x="1673" y="1402"/>
                  </a:lnTo>
                  <a:lnTo>
                    <a:pt x="1659" y="1406"/>
                  </a:lnTo>
                  <a:lnTo>
                    <a:pt x="1617" y="1417"/>
                  </a:lnTo>
                  <a:lnTo>
                    <a:pt x="1552" y="1435"/>
                  </a:lnTo>
                  <a:lnTo>
                    <a:pt x="1466" y="1458"/>
                  </a:lnTo>
                  <a:lnTo>
                    <a:pt x="1363" y="1487"/>
                  </a:lnTo>
                  <a:lnTo>
                    <a:pt x="1247" y="1518"/>
                  </a:lnTo>
                  <a:lnTo>
                    <a:pt x="1120" y="1552"/>
                  </a:lnTo>
                  <a:lnTo>
                    <a:pt x="985" y="1586"/>
                  </a:lnTo>
                  <a:lnTo>
                    <a:pt x="846" y="1621"/>
                  </a:lnTo>
                  <a:lnTo>
                    <a:pt x="707" y="1656"/>
                  </a:lnTo>
                  <a:lnTo>
                    <a:pt x="570" y="1689"/>
                  </a:lnTo>
                  <a:lnTo>
                    <a:pt x="439" y="1720"/>
                  </a:lnTo>
                  <a:lnTo>
                    <a:pt x="317" y="1746"/>
                  </a:lnTo>
                  <a:lnTo>
                    <a:pt x="207" y="1769"/>
                  </a:lnTo>
                  <a:lnTo>
                    <a:pt x="157" y="1778"/>
                  </a:lnTo>
                  <a:lnTo>
                    <a:pt x="111" y="1786"/>
                  </a:lnTo>
                  <a:lnTo>
                    <a:pt x="71" y="1791"/>
                  </a:lnTo>
                  <a:lnTo>
                    <a:pt x="36" y="1795"/>
                  </a:ln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74" name="Freeform 20"/>
            <p:cNvSpPr>
              <a:spLocks noEditPoints="1"/>
            </p:cNvSpPr>
            <p:nvPr/>
          </p:nvSpPr>
          <p:spPr bwMode="auto">
            <a:xfrm>
              <a:off x="904648" y="3826174"/>
              <a:ext cx="1201738" cy="341313"/>
            </a:xfrm>
            <a:custGeom>
              <a:avLst/>
              <a:gdLst>
                <a:gd name="T0" fmla="*/ 332 w 6807"/>
                <a:gd name="T1" fmla="*/ 1607 h 1935"/>
                <a:gd name="T2" fmla="*/ 592 w 6807"/>
                <a:gd name="T3" fmla="*/ 1310 h 1935"/>
                <a:gd name="T4" fmla="*/ 723 w 6807"/>
                <a:gd name="T5" fmla="*/ 1117 h 1935"/>
                <a:gd name="T6" fmla="*/ 886 w 6807"/>
                <a:gd name="T7" fmla="*/ 956 h 1935"/>
                <a:gd name="T8" fmla="*/ 1557 w 6807"/>
                <a:gd name="T9" fmla="*/ 812 h 1935"/>
                <a:gd name="T10" fmla="*/ 2673 w 6807"/>
                <a:gd name="T11" fmla="*/ 546 h 1935"/>
                <a:gd name="T12" fmla="*/ 3022 w 6807"/>
                <a:gd name="T13" fmla="*/ 455 h 1935"/>
                <a:gd name="T14" fmla="*/ 3644 w 6807"/>
                <a:gd name="T15" fmla="*/ 263 h 1935"/>
                <a:gd name="T16" fmla="*/ 3924 w 6807"/>
                <a:gd name="T17" fmla="*/ 155 h 1935"/>
                <a:gd name="T18" fmla="*/ 4403 w 6807"/>
                <a:gd name="T19" fmla="*/ 46 h 1935"/>
                <a:gd name="T20" fmla="*/ 4890 w 6807"/>
                <a:gd name="T21" fmla="*/ 1 h 1935"/>
                <a:gd name="T22" fmla="*/ 5337 w 6807"/>
                <a:gd name="T23" fmla="*/ 22 h 1935"/>
                <a:gd name="T24" fmla="*/ 5698 w 6807"/>
                <a:gd name="T25" fmla="*/ 79 h 1935"/>
                <a:gd name="T26" fmla="*/ 6040 w 6807"/>
                <a:gd name="T27" fmla="*/ 178 h 1935"/>
                <a:gd name="T28" fmla="*/ 6450 w 6807"/>
                <a:gd name="T29" fmla="*/ 377 h 1935"/>
                <a:gd name="T30" fmla="*/ 6807 w 6807"/>
                <a:gd name="T31" fmla="*/ 678 h 1935"/>
                <a:gd name="T32" fmla="*/ 6626 w 6807"/>
                <a:gd name="T33" fmla="*/ 884 h 1935"/>
                <a:gd name="T34" fmla="*/ 6400 w 6807"/>
                <a:gd name="T35" fmla="*/ 930 h 1935"/>
                <a:gd name="T36" fmla="*/ 6199 w 6807"/>
                <a:gd name="T37" fmla="*/ 1041 h 1935"/>
                <a:gd name="T38" fmla="*/ 6008 w 6807"/>
                <a:gd name="T39" fmla="*/ 1034 h 1935"/>
                <a:gd name="T40" fmla="*/ 5686 w 6807"/>
                <a:gd name="T41" fmla="*/ 869 h 1935"/>
                <a:gd name="T42" fmla="*/ 5122 w 6807"/>
                <a:gd name="T43" fmla="*/ 722 h 1935"/>
                <a:gd name="T44" fmla="*/ 4332 w 6807"/>
                <a:gd name="T45" fmla="*/ 724 h 1935"/>
                <a:gd name="T46" fmla="*/ 3999 w 6807"/>
                <a:gd name="T47" fmla="*/ 787 h 1935"/>
                <a:gd name="T48" fmla="*/ 3468 w 6807"/>
                <a:gd name="T49" fmla="*/ 954 h 1935"/>
                <a:gd name="T50" fmla="*/ 3037 w 6807"/>
                <a:gd name="T51" fmla="*/ 1122 h 1935"/>
                <a:gd name="T52" fmla="*/ 2278 w 6807"/>
                <a:gd name="T53" fmla="*/ 1374 h 1935"/>
                <a:gd name="T54" fmla="*/ 1715 w 6807"/>
                <a:gd name="T55" fmla="*/ 1537 h 1935"/>
                <a:gd name="T56" fmla="*/ 737 w 6807"/>
                <a:gd name="T57" fmla="*/ 1790 h 1935"/>
                <a:gd name="T58" fmla="*/ 701 w 6807"/>
                <a:gd name="T59" fmla="*/ 1330 h 1935"/>
                <a:gd name="T60" fmla="*/ 412 w 6807"/>
                <a:gd name="T61" fmla="*/ 1670 h 1935"/>
                <a:gd name="T62" fmla="*/ 982 w 6807"/>
                <a:gd name="T63" fmla="*/ 1625 h 1935"/>
                <a:gd name="T64" fmla="*/ 1771 w 6807"/>
                <a:gd name="T65" fmla="*/ 1416 h 1935"/>
                <a:gd name="T66" fmla="*/ 2348 w 6807"/>
                <a:gd name="T67" fmla="*/ 1244 h 1935"/>
                <a:gd name="T68" fmla="*/ 3046 w 6807"/>
                <a:gd name="T69" fmla="*/ 1010 h 1935"/>
                <a:gd name="T70" fmla="*/ 3609 w 6807"/>
                <a:gd name="T71" fmla="*/ 796 h 1935"/>
                <a:gd name="T72" fmla="*/ 4044 w 6807"/>
                <a:gd name="T73" fmla="*/ 672 h 1935"/>
                <a:gd name="T74" fmla="*/ 4492 w 6807"/>
                <a:gd name="T75" fmla="*/ 605 h 1935"/>
                <a:gd name="T76" fmla="*/ 5186 w 6807"/>
                <a:gd name="T77" fmla="*/ 629 h 1935"/>
                <a:gd name="T78" fmla="*/ 5701 w 6807"/>
                <a:gd name="T79" fmla="*/ 768 h 1935"/>
                <a:gd name="T80" fmla="*/ 6025 w 6807"/>
                <a:gd name="T81" fmla="*/ 924 h 1935"/>
                <a:gd name="T82" fmla="*/ 6237 w 6807"/>
                <a:gd name="T83" fmla="*/ 893 h 1935"/>
                <a:gd name="T84" fmla="*/ 6446 w 6807"/>
                <a:gd name="T85" fmla="*/ 810 h 1935"/>
                <a:gd name="T86" fmla="*/ 6705 w 6807"/>
                <a:gd name="T87" fmla="*/ 780 h 1935"/>
                <a:gd name="T88" fmla="*/ 6367 w 6807"/>
                <a:gd name="T89" fmla="*/ 445 h 1935"/>
                <a:gd name="T90" fmla="*/ 5968 w 6807"/>
                <a:gd name="T91" fmla="*/ 259 h 1935"/>
                <a:gd name="T92" fmla="*/ 5563 w 6807"/>
                <a:gd name="T93" fmla="*/ 158 h 1935"/>
                <a:gd name="T94" fmla="*/ 5324 w 6807"/>
                <a:gd name="T95" fmla="*/ 122 h 1935"/>
                <a:gd name="T96" fmla="*/ 4891 w 6807"/>
                <a:gd name="T97" fmla="*/ 103 h 1935"/>
                <a:gd name="T98" fmla="*/ 4420 w 6807"/>
                <a:gd name="T99" fmla="*/ 147 h 1935"/>
                <a:gd name="T100" fmla="*/ 3959 w 6807"/>
                <a:gd name="T101" fmla="*/ 252 h 1935"/>
                <a:gd name="T102" fmla="*/ 3685 w 6807"/>
                <a:gd name="T103" fmla="*/ 358 h 1935"/>
                <a:gd name="T104" fmla="*/ 3052 w 6807"/>
                <a:gd name="T105" fmla="*/ 553 h 1935"/>
                <a:gd name="T106" fmla="*/ 2698 w 6807"/>
                <a:gd name="T107" fmla="*/ 645 h 1935"/>
                <a:gd name="T108" fmla="*/ 1646 w 6807"/>
                <a:gd name="T109" fmla="*/ 897 h 1935"/>
                <a:gd name="T110" fmla="*/ 919 w 6807"/>
                <a:gd name="T111" fmla="*/ 1053 h 1935"/>
                <a:gd name="T112" fmla="*/ 772 w 6807"/>
                <a:gd name="T113" fmla="*/ 1222 h 1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07" h="1935">
                  <a:moveTo>
                    <a:pt x="204" y="1895"/>
                  </a:moveTo>
                  <a:lnTo>
                    <a:pt x="169" y="1902"/>
                  </a:lnTo>
                  <a:lnTo>
                    <a:pt x="0" y="1935"/>
                  </a:lnTo>
                  <a:lnTo>
                    <a:pt x="123" y="1816"/>
                  </a:lnTo>
                  <a:lnTo>
                    <a:pt x="141" y="1799"/>
                  </a:lnTo>
                  <a:lnTo>
                    <a:pt x="187" y="1754"/>
                  </a:lnTo>
                  <a:lnTo>
                    <a:pt x="253" y="1687"/>
                  </a:lnTo>
                  <a:lnTo>
                    <a:pt x="332" y="1607"/>
                  </a:lnTo>
                  <a:lnTo>
                    <a:pt x="374" y="1563"/>
                  </a:lnTo>
                  <a:lnTo>
                    <a:pt x="415" y="1519"/>
                  </a:lnTo>
                  <a:lnTo>
                    <a:pt x="457" y="1473"/>
                  </a:lnTo>
                  <a:lnTo>
                    <a:pt x="496" y="1430"/>
                  </a:lnTo>
                  <a:lnTo>
                    <a:pt x="533" y="1386"/>
                  </a:lnTo>
                  <a:lnTo>
                    <a:pt x="564" y="1347"/>
                  </a:lnTo>
                  <a:lnTo>
                    <a:pt x="579" y="1328"/>
                  </a:lnTo>
                  <a:lnTo>
                    <a:pt x="592" y="1310"/>
                  </a:lnTo>
                  <a:lnTo>
                    <a:pt x="605" y="1293"/>
                  </a:lnTo>
                  <a:lnTo>
                    <a:pt x="614" y="1277"/>
                  </a:lnTo>
                  <a:lnTo>
                    <a:pt x="634" y="1246"/>
                  </a:lnTo>
                  <a:lnTo>
                    <a:pt x="652" y="1216"/>
                  </a:lnTo>
                  <a:lnTo>
                    <a:pt x="671" y="1188"/>
                  </a:lnTo>
                  <a:lnTo>
                    <a:pt x="689" y="1163"/>
                  </a:lnTo>
                  <a:lnTo>
                    <a:pt x="706" y="1140"/>
                  </a:lnTo>
                  <a:lnTo>
                    <a:pt x="723" y="1117"/>
                  </a:lnTo>
                  <a:lnTo>
                    <a:pt x="739" y="1096"/>
                  </a:lnTo>
                  <a:lnTo>
                    <a:pt x="755" y="1077"/>
                  </a:lnTo>
                  <a:lnTo>
                    <a:pt x="785" y="1042"/>
                  </a:lnTo>
                  <a:lnTo>
                    <a:pt x="813" y="1012"/>
                  </a:lnTo>
                  <a:lnTo>
                    <a:pt x="839" y="987"/>
                  </a:lnTo>
                  <a:lnTo>
                    <a:pt x="864" y="967"/>
                  </a:lnTo>
                  <a:lnTo>
                    <a:pt x="873" y="958"/>
                  </a:lnTo>
                  <a:lnTo>
                    <a:pt x="886" y="956"/>
                  </a:lnTo>
                  <a:lnTo>
                    <a:pt x="900" y="953"/>
                  </a:lnTo>
                  <a:lnTo>
                    <a:pt x="939" y="945"/>
                  </a:lnTo>
                  <a:lnTo>
                    <a:pt x="1001" y="932"/>
                  </a:lnTo>
                  <a:lnTo>
                    <a:pt x="1083" y="914"/>
                  </a:lnTo>
                  <a:lnTo>
                    <a:pt x="1182" y="894"/>
                  </a:lnTo>
                  <a:lnTo>
                    <a:pt x="1296" y="868"/>
                  </a:lnTo>
                  <a:lnTo>
                    <a:pt x="1422" y="842"/>
                  </a:lnTo>
                  <a:lnTo>
                    <a:pt x="1557" y="812"/>
                  </a:lnTo>
                  <a:lnTo>
                    <a:pt x="1700" y="780"/>
                  </a:lnTo>
                  <a:lnTo>
                    <a:pt x="1847" y="748"/>
                  </a:lnTo>
                  <a:lnTo>
                    <a:pt x="1995" y="714"/>
                  </a:lnTo>
                  <a:lnTo>
                    <a:pt x="2143" y="679"/>
                  </a:lnTo>
                  <a:lnTo>
                    <a:pt x="2288" y="645"/>
                  </a:lnTo>
                  <a:lnTo>
                    <a:pt x="2426" y="611"/>
                  </a:lnTo>
                  <a:lnTo>
                    <a:pt x="2556" y="578"/>
                  </a:lnTo>
                  <a:lnTo>
                    <a:pt x="2673" y="546"/>
                  </a:lnTo>
                  <a:lnTo>
                    <a:pt x="2674" y="546"/>
                  </a:lnTo>
                  <a:lnTo>
                    <a:pt x="2684" y="544"/>
                  </a:lnTo>
                  <a:lnTo>
                    <a:pt x="2710" y="537"/>
                  </a:lnTo>
                  <a:lnTo>
                    <a:pt x="2751" y="527"/>
                  </a:lnTo>
                  <a:lnTo>
                    <a:pt x="2804" y="513"/>
                  </a:lnTo>
                  <a:lnTo>
                    <a:pt x="2869" y="496"/>
                  </a:lnTo>
                  <a:lnTo>
                    <a:pt x="2943" y="476"/>
                  </a:lnTo>
                  <a:lnTo>
                    <a:pt x="3022" y="455"/>
                  </a:lnTo>
                  <a:lnTo>
                    <a:pt x="3108" y="432"/>
                  </a:lnTo>
                  <a:lnTo>
                    <a:pt x="3195" y="407"/>
                  </a:lnTo>
                  <a:lnTo>
                    <a:pt x="3284" y="381"/>
                  </a:lnTo>
                  <a:lnTo>
                    <a:pt x="3372" y="354"/>
                  </a:lnTo>
                  <a:lnTo>
                    <a:pt x="3458" y="328"/>
                  </a:lnTo>
                  <a:lnTo>
                    <a:pt x="3538" y="302"/>
                  </a:lnTo>
                  <a:lnTo>
                    <a:pt x="3611" y="276"/>
                  </a:lnTo>
                  <a:lnTo>
                    <a:pt x="3644" y="263"/>
                  </a:lnTo>
                  <a:lnTo>
                    <a:pt x="3676" y="252"/>
                  </a:lnTo>
                  <a:lnTo>
                    <a:pt x="3704" y="240"/>
                  </a:lnTo>
                  <a:lnTo>
                    <a:pt x="3728" y="228"/>
                  </a:lnTo>
                  <a:lnTo>
                    <a:pt x="3760" y="215"/>
                  </a:lnTo>
                  <a:lnTo>
                    <a:pt x="3795" y="200"/>
                  </a:lnTo>
                  <a:lnTo>
                    <a:pt x="3835" y="185"/>
                  </a:lnTo>
                  <a:lnTo>
                    <a:pt x="3878" y="170"/>
                  </a:lnTo>
                  <a:lnTo>
                    <a:pt x="3924" y="155"/>
                  </a:lnTo>
                  <a:lnTo>
                    <a:pt x="3975" y="140"/>
                  </a:lnTo>
                  <a:lnTo>
                    <a:pt x="4028" y="126"/>
                  </a:lnTo>
                  <a:lnTo>
                    <a:pt x="4084" y="111"/>
                  </a:lnTo>
                  <a:lnTo>
                    <a:pt x="4143" y="97"/>
                  </a:lnTo>
                  <a:lnTo>
                    <a:pt x="4204" y="83"/>
                  </a:lnTo>
                  <a:lnTo>
                    <a:pt x="4269" y="71"/>
                  </a:lnTo>
                  <a:lnTo>
                    <a:pt x="4334" y="58"/>
                  </a:lnTo>
                  <a:lnTo>
                    <a:pt x="4403" y="46"/>
                  </a:lnTo>
                  <a:lnTo>
                    <a:pt x="4474" y="36"/>
                  </a:lnTo>
                  <a:lnTo>
                    <a:pt x="4546" y="26"/>
                  </a:lnTo>
                  <a:lnTo>
                    <a:pt x="4619" y="19"/>
                  </a:lnTo>
                  <a:lnTo>
                    <a:pt x="4672" y="13"/>
                  </a:lnTo>
                  <a:lnTo>
                    <a:pt x="4726" y="9"/>
                  </a:lnTo>
                  <a:lnTo>
                    <a:pt x="4780" y="6"/>
                  </a:lnTo>
                  <a:lnTo>
                    <a:pt x="4835" y="3"/>
                  </a:lnTo>
                  <a:lnTo>
                    <a:pt x="4890" y="1"/>
                  </a:lnTo>
                  <a:lnTo>
                    <a:pt x="4945" y="0"/>
                  </a:lnTo>
                  <a:lnTo>
                    <a:pt x="5001" y="0"/>
                  </a:lnTo>
                  <a:lnTo>
                    <a:pt x="5057" y="1"/>
                  </a:lnTo>
                  <a:lnTo>
                    <a:pt x="5113" y="3"/>
                  </a:lnTo>
                  <a:lnTo>
                    <a:pt x="5169" y="6"/>
                  </a:lnTo>
                  <a:lnTo>
                    <a:pt x="5225" y="10"/>
                  </a:lnTo>
                  <a:lnTo>
                    <a:pt x="5281" y="15"/>
                  </a:lnTo>
                  <a:lnTo>
                    <a:pt x="5337" y="22"/>
                  </a:lnTo>
                  <a:lnTo>
                    <a:pt x="5393" y="29"/>
                  </a:lnTo>
                  <a:lnTo>
                    <a:pt x="5449" y="38"/>
                  </a:lnTo>
                  <a:lnTo>
                    <a:pt x="5504" y="48"/>
                  </a:lnTo>
                  <a:lnTo>
                    <a:pt x="5523" y="50"/>
                  </a:lnTo>
                  <a:lnTo>
                    <a:pt x="5557" y="55"/>
                  </a:lnTo>
                  <a:lnTo>
                    <a:pt x="5604" y="62"/>
                  </a:lnTo>
                  <a:lnTo>
                    <a:pt x="5664" y="73"/>
                  </a:lnTo>
                  <a:lnTo>
                    <a:pt x="5698" y="79"/>
                  </a:lnTo>
                  <a:lnTo>
                    <a:pt x="5733" y="87"/>
                  </a:lnTo>
                  <a:lnTo>
                    <a:pt x="5772" y="96"/>
                  </a:lnTo>
                  <a:lnTo>
                    <a:pt x="5813" y="107"/>
                  </a:lnTo>
                  <a:lnTo>
                    <a:pt x="5855" y="118"/>
                  </a:lnTo>
                  <a:lnTo>
                    <a:pt x="5899" y="131"/>
                  </a:lnTo>
                  <a:lnTo>
                    <a:pt x="5945" y="145"/>
                  </a:lnTo>
                  <a:lnTo>
                    <a:pt x="5993" y="161"/>
                  </a:lnTo>
                  <a:lnTo>
                    <a:pt x="6040" y="178"/>
                  </a:lnTo>
                  <a:lnTo>
                    <a:pt x="6090" y="197"/>
                  </a:lnTo>
                  <a:lnTo>
                    <a:pt x="6141" y="217"/>
                  </a:lnTo>
                  <a:lnTo>
                    <a:pt x="6191" y="239"/>
                  </a:lnTo>
                  <a:lnTo>
                    <a:pt x="6243" y="262"/>
                  </a:lnTo>
                  <a:lnTo>
                    <a:pt x="6295" y="288"/>
                  </a:lnTo>
                  <a:lnTo>
                    <a:pt x="6347" y="316"/>
                  </a:lnTo>
                  <a:lnTo>
                    <a:pt x="6399" y="346"/>
                  </a:lnTo>
                  <a:lnTo>
                    <a:pt x="6450" y="377"/>
                  </a:lnTo>
                  <a:lnTo>
                    <a:pt x="6502" y="411"/>
                  </a:lnTo>
                  <a:lnTo>
                    <a:pt x="6553" y="447"/>
                  </a:lnTo>
                  <a:lnTo>
                    <a:pt x="6604" y="486"/>
                  </a:lnTo>
                  <a:lnTo>
                    <a:pt x="6652" y="526"/>
                  </a:lnTo>
                  <a:lnTo>
                    <a:pt x="6701" y="570"/>
                  </a:lnTo>
                  <a:lnTo>
                    <a:pt x="6749" y="614"/>
                  </a:lnTo>
                  <a:lnTo>
                    <a:pt x="6794" y="663"/>
                  </a:lnTo>
                  <a:lnTo>
                    <a:pt x="6807" y="678"/>
                  </a:lnTo>
                  <a:lnTo>
                    <a:pt x="6807" y="697"/>
                  </a:lnTo>
                  <a:lnTo>
                    <a:pt x="6807" y="836"/>
                  </a:lnTo>
                  <a:lnTo>
                    <a:pt x="6807" y="893"/>
                  </a:lnTo>
                  <a:lnTo>
                    <a:pt x="6751" y="886"/>
                  </a:lnTo>
                  <a:lnTo>
                    <a:pt x="6735" y="884"/>
                  </a:lnTo>
                  <a:lnTo>
                    <a:pt x="6692" y="882"/>
                  </a:lnTo>
                  <a:lnTo>
                    <a:pt x="6661" y="883"/>
                  </a:lnTo>
                  <a:lnTo>
                    <a:pt x="6626" y="884"/>
                  </a:lnTo>
                  <a:lnTo>
                    <a:pt x="6587" y="887"/>
                  </a:lnTo>
                  <a:lnTo>
                    <a:pt x="6544" y="894"/>
                  </a:lnTo>
                  <a:lnTo>
                    <a:pt x="6521" y="897"/>
                  </a:lnTo>
                  <a:lnTo>
                    <a:pt x="6498" y="902"/>
                  </a:lnTo>
                  <a:lnTo>
                    <a:pt x="6474" y="908"/>
                  </a:lnTo>
                  <a:lnTo>
                    <a:pt x="6449" y="914"/>
                  </a:lnTo>
                  <a:lnTo>
                    <a:pt x="6425" y="921"/>
                  </a:lnTo>
                  <a:lnTo>
                    <a:pt x="6400" y="930"/>
                  </a:lnTo>
                  <a:lnTo>
                    <a:pt x="6374" y="939"/>
                  </a:lnTo>
                  <a:lnTo>
                    <a:pt x="6349" y="950"/>
                  </a:lnTo>
                  <a:lnTo>
                    <a:pt x="6324" y="962"/>
                  </a:lnTo>
                  <a:lnTo>
                    <a:pt x="6298" y="974"/>
                  </a:lnTo>
                  <a:lnTo>
                    <a:pt x="6273" y="989"/>
                  </a:lnTo>
                  <a:lnTo>
                    <a:pt x="6248" y="1005"/>
                  </a:lnTo>
                  <a:lnTo>
                    <a:pt x="6223" y="1022"/>
                  </a:lnTo>
                  <a:lnTo>
                    <a:pt x="6199" y="1041"/>
                  </a:lnTo>
                  <a:lnTo>
                    <a:pt x="6174" y="1061"/>
                  </a:lnTo>
                  <a:lnTo>
                    <a:pt x="6151" y="1083"/>
                  </a:lnTo>
                  <a:lnTo>
                    <a:pt x="6119" y="1115"/>
                  </a:lnTo>
                  <a:lnTo>
                    <a:pt x="6083" y="1087"/>
                  </a:lnTo>
                  <a:lnTo>
                    <a:pt x="6075" y="1080"/>
                  </a:lnTo>
                  <a:lnTo>
                    <a:pt x="6050" y="1061"/>
                  </a:lnTo>
                  <a:lnTo>
                    <a:pt x="6032" y="1048"/>
                  </a:lnTo>
                  <a:lnTo>
                    <a:pt x="6008" y="1034"/>
                  </a:lnTo>
                  <a:lnTo>
                    <a:pt x="5982" y="1017"/>
                  </a:lnTo>
                  <a:lnTo>
                    <a:pt x="5951" y="999"/>
                  </a:lnTo>
                  <a:lnTo>
                    <a:pt x="5916" y="979"/>
                  </a:lnTo>
                  <a:lnTo>
                    <a:pt x="5878" y="958"/>
                  </a:lnTo>
                  <a:lnTo>
                    <a:pt x="5836" y="936"/>
                  </a:lnTo>
                  <a:lnTo>
                    <a:pt x="5790" y="915"/>
                  </a:lnTo>
                  <a:lnTo>
                    <a:pt x="5740" y="893"/>
                  </a:lnTo>
                  <a:lnTo>
                    <a:pt x="5686" y="869"/>
                  </a:lnTo>
                  <a:lnTo>
                    <a:pt x="5628" y="848"/>
                  </a:lnTo>
                  <a:lnTo>
                    <a:pt x="5566" y="826"/>
                  </a:lnTo>
                  <a:lnTo>
                    <a:pt x="5502" y="806"/>
                  </a:lnTo>
                  <a:lnTo>
                    <a:pt x="5433" y="786"/>
                  </a:lnTo>
                  <a:lnTo>
                    <a:pt x="5360" y="767"/>
                  </a:lnTo>
                  <a:lnTo>
                    <a:pt x="5284" y="750"/>
                  </a:lnTo>
                  <a:lnTo>
                    <a:pt x="5205" y="735"/>
                  </a:lnTo>
                  <a:lnTo>
                    <a:pt x="5122" y="722"/>
                  </a:lnTo>
                  <a:lnTo>
                    <a:pt x="5036" y="712"/>
                  </a:lnTo>
                  <a:lnTo>
                    <a:pt x="4945" y="703"/>
                  </a:lnTo>
                  <a:lnTo>
                    <a:pt x="4852" y="698"/>
                  </a:lnTo>
                  <a:lnTo>
                    <a:pt x="4754" y="696"/>
                  </a:lnTo>
                  <a:lnTo>
                    <a:pt x="4654" y="698"/>
                  </a:lnTo>
                  <a:lnTo>
                    <a:pt x="4550" y="702"/>
                  </a:lnTo>
                  <a:lnTo>
                    <a:pt x="4443" y="712"/>
                  </a:lnTo>
                  <a:lnTo>
                    <a:pt x="4332" y="724"/>
                  </a:lnTo>
                  <a:lnTo>
                    <a:pt x="4219" y="742"/>
                  </a:lnTo>
                  <a:lnTo>
                    <a:pt x="4102" y="765"/>
                  </a:lnTo>
                  <a:lnTo>
                    <a:pt x="4101" y="765"/>
                  </a:lnTo>
                  <a:lnTo>
                    <a:pt x="4096" y="766"/>
                  </a:lnTo>
                  <a:lnTo>
                    <a:pt x="4084" y="768"/>
                  </a:lnTo>
                  <a:lnTo>
                    <a:pt x="4064" y="772"/>
                  </a:lnTo>
                  <a:lnTo>
                    <a:pt x="4035" y="778"/>
                  </a:lnTo>
                  <a:lnTo>
                    <a:pt x="3999" y="787"/>
                  </a:lnTo>
                  <a:lnTo>
                    <a:pt x="3957" y="797"/>
                  </a:lnTo>
                  <a:lnTo>
                    <a:pt x="3906" y="811"/>
                  </a:lnTo>
                  <a:lnTo>
                    <a:pt x="3849" y="827"/>
                  </a:lnTo>
                  <a:lnTo>
                    <a:pt x="3786" y="846"/>
                  </a:lnTo>
                  <a:lnTo>
                    <a:pt x="3716" y="868"/>
                  </a:lnTo>
                  <a:lnTo>
                    <a:pt x="3639" y="894"/>
                  </a:lnTo>
                  <a:lnTo>
                    <a:pt x="3557" y="922"/>
                  </a:lnTo>
                  <a:lnTo>
                    <a:pt x="3468" y="954"/>
                  </a:lnTo>
                  <a:lnTo>
                    <a:pt x="3375" y="990"/>
                  </a:lnTo>
                  <a:lnTo>
                    <a:pt x="3277" y="1030"/>
                  </a:lnTo>
                  <a:lnTo>
                    <a:pt x="3172" y="1074"/>
                  </a:lnTo>
                  <a:lnTo>
                    <a:pt x="3170" y="1075"/>
                  </a:lnTo>
                  <a:lnTo>
                    <a:pt x="3161" y="1078"/>
                  </a:lnTo>
                  <a:lnTo>
                    <a:pt x="3134" y="1088"/>
                  </a:lnTo>
                  <a:lnTo>
                    <a:pt x="3093" y="1102"/>
                  </a:lnTo>
                  <a:lnTo>
                    <a:pt x="3037" y="1122"/>
                  </a:lnTo>
                  <a:lnTo>
                    <a:pt x="2969" y="1145"/>
                  </a:lnTo>
                  <a:lnTo>
                    <a:pt x="2891" y="1172"/>
                  </a:lnTo>
                  <a:lnTo>
                    <a:pt x="2803" y="1202"/>
                  </a:lnTo>
                  <a:lnTo>
                    <a:pt x="2707" y="1234"/>
                  </a:lnTo>
                  <a:lnTo>
                    <a:pt x="2605" y="1268"/>
                  </a:lnTo>
                  <a:lnTo>
                    <a:pt x="2499" y="1303"/>
                  </a:lnTo>
                  <a:lnTo>
                    <a:pt x="2389" y="1339"/>
                  </a:lnTo>
                  <a:lnTo>
                    <a:pt x="2278" y="1374"/>
                  </a:lnTo>
                  <a:lnTo>
                    <a:pt x="2165" y="1409"/>
                  </a:lnTo>
                  <a:lnTo>
                    <a:pt x="2055" y="1442"/>
                  </a:lnTo>
                  <a:lnTo>
                    <a:pt x="1949" y="1472"/>
                  </a:lnTo>
                  <a:lnTo>
                    <a:pt x="1845" y="1501"/>
                  </a:lnTo>
                  <a:lnTo>
                    <a:pt x="1845" y="1501"/>
                  </a:lnTo>
                  <a:lnTo>
                    <a:pt x="1826" y="1506"/>
                  </a:lnTo>
                  <a:lnTo>
                    <a:pt x="1782" y="1519"/>
                  </a:lnTo>
                  <a:lnTo>
                    <a:pt x="1715" y="1537"/>
                  </a:lnTo>
                  <a:lnTo>
                    <a:pt x="1628" y="1561"/>
                  </a:lnTo>
                  <a:lnTo>
                    <a:pt x="1525" y="1589"/>
                  </a:lnTo>
                  <a:lnTo>
                    <a:pt x="1408" y="1620"/>
                  </a:lnTo>
                  <a:lnTo>
                    <a:pt x="1282" y="1653"/>
                  </a:lnTo>
                  <a:lnTo>
                    <a:pt x="1148" y="1687"/>
                  </a:lnTo>
                  <a:lnTo>
                    <a:pt x="1011" y="1722"/>
                  </a:lnTo>
                  <a:lnTo>
                    <a:pt x="873" y="1757"/>
                  </a:lnTo>
                  <a:lnTo>
                    <a:pt x="737" y="1790"/>
                  </a:lnTo>
                  <a:lnTo>
                    <a:pt x="607" y="1820"/>
                  </a:lnTo>
                  <a:lnTo>
                    <a:pt x="485" y="1846"/>
                  </a:lnTo>
                  <a:lnTo>
                    <a:pt x="375" y="1869"/>
                  </a:lnTo>
                  <a:lnTo>
                    <a:pt x="325" y="1878"/>
                  </a:lnTo>
                  <a:lnTo>
                    <a:pt x="281" y="1885"/>
                  </a:lnTo>
                  <a:lnTo>
                    <a:pt x="240" y="1891"/>
                  </a:lnTo>
                  <a:lnTo>
                    <a:pt x="204" y="1895"/>
                  </a:lnTo>
                  <a:close/>
                  <a:moveTo>
                    <a:pt x="701" y="1330"/>
                  </a:moveTo>
                  <a:lnTo>
                    <a:pt x="686" y="1353"/>
                  </a:lnTo>
                  <a:lnTo>
                    <a:pt x="669" y="1377"/>
                  </a:lnTo>
                  <a:lnTo>
                    <a:pt x="650" y="1403"/>
                  </a:lnTo>
                  <a:lnTo>
                    <a:pt x="628" y="1431"/>
                  </a:lnTo>
                  <a:lnTo>
                    <a:pt x="579" y="1489"/>
                  </a:lnTo>
                  <a:lnTo>
                    <a:pt x="525" y="1550"/>
                  </a:lnTo>
                  <a:lnTo>
                    <a:pt x="469" y="1611"/>
                  </a:lnTo>
                  <a:lnTo>
                    <a:pt x="412" y="1670"/>
                  </a:lnTo>
                  <a:lnTo>
                    <a:pt x="357" y="1727"/>
                  </a:lnTo>
                  <a:lnTo>
                    <a:pt x="306" y="1777"/>
                  </a:lnTo>
                  <a:lnTo>
                    <a:pt x="398" y="1760"/>
                  </a:lnTo>
                  <a:lnTo>
                    <a:pt x="501" y="1739"/>
                  </a:lnTo>
                  <a:lnTo>
                    <a:pt x="613" y="1714"/>
                  </a:lnTo>
                  <a:lnTo>
                    <a:pt x="733" y="1686"/>
                  </a:lnTo>
                  <a:lnTo>
                    <a:pt x="856" y="1657"/>
                  </a:lnTo>
                  <a:lnTo>
                    <a:pt x="982" y="1625"/>
                  </a:lnTo>
                  <a:lnTo>
                    <a:pt x="1108" y="1593"/>
                  </a:lnTo>
                  <a:lnTo>
                    <a:pt x="1231" y="1561"/>
                  </a:lnTo>
                  <a:lnTo>
                    <a:pt x="1348" y="1531"/>
                  </a:lnTo>
                  <a:lnTo>
                    <a:pt x="1458" y="1501"/>
                  </a:lnTo>
                  <a:lnTo>
                    <a:pt x="1557" y="1474"/>
                  </a:lnTo>
                  <a:lnTo>
                    <a:pt x="1644" y="1451"/>
                  </a:lnTo>
                  <a:lnTo>
                    <a:pt x="1716" y="1431"/>
                  </a:lnTo>
                  <a:lnTo>
                    <a:pt x="1771" y="1416"/>
                  </a:lnTo>
                  <a:lnTo>
                    <a:pt x="1806" y="1407"/>
                  </a:lnTo>
                  <a:lnTo>
                    <a:pt x="1819" y="1402"/>
                  </a:lnTo>
                  <a:lnTo>
                    <a:pt x="1819" y="1402"/>
                  </a:lnTo>
                  <a:lnTo>
                    <a:pt x="1919" y="1375"/>
                  </a:lnTo>
                  <a:lnTo>
                    <a:pt x="2024" y="1344"/>
                  </a:lnTo>
                  <a:lnTo>
                    <a:pt x="2131" y="1312"/>
                  </a:lnTo>
                  <a:lnTo>
                    <a:pt x="2239" y="1278"/>
                  </a:lnTo>
                  <a:lnTo>
                    <a:pt x="2348" y="1244"/>
                  </a:lnTo>
                  <a:lnTo>
                    <a:pt x="2455" y="1210"/>
                  </a:lnTo>
                  <a:lnTo>
                    <a:pt x="2560" y="1176"/>
                  </a:lnTo>
                  <a:lnTo>
                    <a:pt x="2660" y="1143"/>
                  </a:lnTo>
                  <a:lnTo>
                    <a:pt x="2754" y="1111"/>
                  </a:lnTo>
                  <a:lnTo>
                    <a:pt x="2841" y="1081"/>
                  </a:lnTo>
                  <a:lnTo>
                    <a:pt x="2921" y="1054"/>
                  </a:lnTo>
                  <a:lnTo>
                    <a:pt x="2989" y="1030"/>
                  </a:lnTo>
                  <a:lnTo>
                    <a:pt x="3046" y="1010"/>
                  </a:lnTo>
                  <a:lnTo>
                    <a:pt x="3090" y="994"/>
                  </a:lnTo>
                  <a:lnTo>
                    <a:pt x="3120" y="984"/>
                  </a:lnTo>
                  <a:lnTo>
                    <a:pt x="3134" y="980"/>
                  </a:lnTo>
                  <a:lnTo>
                    <a:pt x="3240" y="935"/>
                  </a:lnTo>
                  <a:lnTo>
                    <a:pt x="3340" y="894"/>
                  </a:lnTo>
                  <a:lnTo>
                    <a:pt x="3436" y="858"/>
                  </a:lnTo>
                  <a:lnTo>
                    <a:pt x="3525" y="825"/>
                  </a:lnTo>
                  <a:lnTo>
                    <a:pt x="3609" y="796"/>
                  </a:lnTo>
                  <a:lnTo>
                    <a:pt x="3687" y="770"/>
                  </a:lnTo>
                  <a:lnTo>
                    <a:pt x="3759" y="748"/>
                  </a:lnTo>
                  <a:lnTo>
                    <a:pt x="3824" y="728"/>
                  </a:lnTo>
                  <a:lnTo>
                    <a:pt x="3882" y="713"/>
                  </a:lnTo>
                  <a:lnTo>
                    <a:pt x="3934" y="699"/>
                  </a:lnTo>
                  <a:lnTo>
                    <a:pt x="3978" y="687"/>
                  </a:lnTo>
                  <a:lnTo>
                    <a:pt x="4014" y="679"/>
                  </a:lnTo>
                  <a:lnTo>
                    <a:pt x="4044" y="672"/>
                  </a:lnTo>
                  <a:lnTo>
                    <a:pt x="4065" y="667"/>
                  </a:lnTo>
                  <a:lnTo>
                    <a:pt x="4077" y="665"/>
                  </a:lnTo>
                  <a:lnTo>
                    <a:pt x="4082" y="664"/>
                  </a:lnTo>
                  <a:lnTo>
                    <a:pt x="4082" y="664"/>
                  </a:lnTo>
                  <a:lnTo>
                    <a:pt x="4188" y="644"/>
                  </a:lnTo>
                  <a:lnTo>
                    <a:pt x="4292" y="627"/>
                  </a:lnTo>
                  <a:lnTo>
                    <a:pt x="4394" y="614"/>
                  </a:lnTo>
                  <a:lnTo>
                    <a:pt x="4492" y="605"/>
                  </a:lnTo>
                  <a:lnTo>
                    <a:pt x="4588" y="598"/>
                  </a:lnTo>
                  <a:lnTo>
                    <a:pt x="4682" y="595"/>
                  </a:lnTo>
                  <a:lnTo>
                    <a:pt x="4772" y="595"/>
                  </a:lnTo>
                  <a:lnTo>
                    <a:pt x="4861" y="597"/>
                  </a:lnTo>
                  <a:lnTo>
                    <a:pt x="4947" y="601"/>
                  </a:lnTo>
                  <a:lnTo>
                    <a:pt x="5029" y="609"/>
                  </a:lnTo>
                  <a:lnTo>
                    <a:pt x="5108" y="618"/>
                  </a:lnTo>
                  <a:lnTo>
                    <a:pt x="5186" y="629"/>
                  </a:lnTo>
                  <a:lnTo>
                    <a:pt x="5261" y="643"/>
                  </a:lnTo>
                  <a:lnTo>
                    <a:pt x="5332" y="658"/>
                  </a:lnTo>
                  <a:lnTo>
                    <a:pt x="5400" y="673"/>
                  </a:lnTo>
                  <a:lnTo>
                    <a:pt x="5467" y="690"/>
                  </a:lnTo>
                  <a:lnTo>
                    <a:pt x="5529" y="708"/>
                  </a:lnTo>
                  <a:lnTo>
                    <a:pt x="5590" y="727"/>
                  </a:lnTo>
                  <a:lnTo>
                    <a:pt x="5647" y="748"/>
                  </a:lnTo>
                  <a:lnTo>
                    <a:pt x="5701" y="768"/>
                  </a:lnTo>
                  <a:lnTo>
                    <a:pt x="5752" y="788"/>
                  </a:lnTo>
                  <a:lnTo>
                    <a:pt x="5800" y="809"/>
                  </a:lnTo>
                  <a:lnTo>
                    <a:pt x="5846" y="829"/>
                  </a:lnTo>
                  <a:lnTo>
                    <a:pt x="5888" y="849"/>
                  </a:lnTo>
                  <a:lnTo>
                    <a:pt x="5927" y="869"/>
                  </a:lnTo>
                  <a:lnTo>
                    <a:pt x="5963" y="888"/>
                  </a:lnTo>
                  <a:lnTo>
                    <a:pt x="5996" y="908"/>
                  </a:lnTo>
                  <a:lnTo>
                    <a:pt x="6025" y="924"/>
                  </a:lnTo>
                  <a:lnTo>
                    <a:pt x="6075" y="956"/>
                  </a:lnTo>
                  <a:lnTo>
                    <a:pt x="6112" y="981"/>
                  </a:lnTo>
                  <a:lnTo>
                    <a:pt x="6132" y="964"/>
                  </a:lnTo>
                  <a:lnTo>
                    <a:pt x="6152" y="948"/>
                  </a:lnTo>
                  <a:lnTo>
                    <a:pt x="6173" y="933"/>
                  </a:lnTo>
                  <a:lnTo>
                    <a:pt x="6195" y="919"/>
                  </a:lnTo>
                  <a:lnTo>
                    <a:pt x="6216" y="905"/>
                  </a:lnTo>
                  <a:lnTo>
                    <a:pt x="6237" y="893"/>
                  </a:lnTo>
                  <a:lnTo>
                    <a:pt x="6258" y="881"/>
                  </a:lnTo>
                  <a:lnTo>
                    <a:pt x="6279" y="870"/>
                  </a:lnTo>
                  <a:lnTo>
                    <a:pt x="6300" y="861"/>
                  </a:lnTo>
                  <a:lnTo>
                    <a:pt x="6321" y="851"/>
                  </a:lnTo>
                  <a:lnTo>
                    <a:pt x="6343" y="843"/>
                  </a:lnTo>
                  <a:lnTo>
                    <a:pt x="6364" y="834"/>
                  </a:lnTo>
                  <a:lnTo>
                    <a:pt x="6405" y="821"/>
                  </a:lnTo>
                  <a:lnTo>
                    <a:pt x="6446" y="810"/>
                  </a:lnTo>
                  <a:lnTo>
                    <a:pt x="6485" y="801"/>
                  </a:lnTo>
                  <a:lnTo>
                    <a:pt x="6523" y="794"/>
                  </a:lnTo>
                  <a:lnTo>
                    <a:pt x="6560" y="789"/>
                  </a:lnTo>
                  <a:lnTo>
                    <a:pt x="6594" y="785"/>
                  </a:lnTo>
                  <a:lnTo>
                    <a:pt x="6626" y="783"/>
                  </a:lnTo>
                  <a:lnTo>
                    <a:pt x="6656" y="781"/>
                  </a:lnTo>
                  <a:lnTo>
                    <a:pt x="6682" y="780"/>
                  </a:lnTo>
                  <a:lnTo>
                    <a:pt x="6705" y="780"/>
                  </a:lnTo>
                  <a:lnTo>
                    <a:pt x="6705" y="717"/>
                  </a:lnTo>
                  <a:lnTo>
                    <a:pt x="6660" y="671"/>
                  </a:lnTo>
                  <a:lnTo>
                    <a:pt x="6613" y="627"/>
                  </a:lnTo>
                  <a:lnTo>
                    <a:pt x="6566" y="587"/>
                  </a:lnTo>
                  <a:lnTo>
                    <a:pt x="6517" y="547"/>
                  </a:lnTo>
                  <a:lnTo>
                    <a:pt x="6468" y="511"/>
                  </a:lnTo>
                  <a:lnTo>
                    <a:pt x="6418" y="477"/>
                  </a:lnTo>
                  <a:lnTo>
                    <a:pt x="6367" y="445"/>
                  </a:lnTo>
                  <a:lnTo>
                    <a:pt x="6316" y="415"/>
                  </a:lnTo>
                  <a:lnTo>
                    <a:pt x="6265" y="387"/>
                  </a:lnTo>
                  <a:lnTo>
                    <a:pt x="6215" y="362"/>
                  </a:lnTo>
                  <a:lnTo>
                    <a:pt x="6164" y="338"/>
                  </a:lnTo>
                  <a:lnTo>
                    <a:pt x="6114" y="315"/>
                  </a:lnTo>
                  <a:lnTo>
                    <a:pt x="6064" y="295"/>
                  </a:lnTo>
                  <a:lnTo>
                    <a:pt x="6016" y="276"/>
                  </a:lnTo>
                  <a:lnTo>
                    <a:pt x="5968" y="259"/>
                  </a:lnTo>
                  <a:lnTo>
                    <a:pt x="5922" y="243"/>
                  </a:lnTo>
                  <a:lnTo>
                    <a:pt x="5876" y="229"/>
                  </a:lnTo>
                  <a:lnTo>
                    <a:pt x="5833" y="217"/>
                  </a:lnTo>
                  <a:lnTo>
                    <a:pt x="5792" y="206"/>
                  </a:lnTo>
                  <a:lnTo>
                    <a:pt x="5751" y="196"/>
                  </a:lnTo>
                  <a:lnTo>
                    <a:pt x="5678" y="179"/>
                  </a:lnTo>
                  <a:lnTo>
                    <a:pt x="5615" y="167"/>
                  </a:lnTo>
                  <a:lnTo>
                    <a:pt x="5563" y="158"/>
                  </a:lnTo>
                  <a:lnTo>
                    <a:pt x="5524" y="153"/>
                  </a:lnTo>
                  <a:lnTo>
                    <a:pt x="5500" y="150"/>
                  </a:lnTo>
                  <a:lnTo>
                    <a:pt x="5490" y="149"/>
                  </a:lnTo>
                  <a:lnTo>
                    <a:pt x="5486" y="149"/>
                  </a:lnTo>
                  <a:lnTo>
                    <a:pt x="5485" y="148"/>
                  </a:lnTo>
                  <a:lnTo>
                    <a:pt x="5432" y="138"/>
                  </a:lnTo>
                  <a:lnTo>
                    <a:pt x="5378" y="130"/>
                  </a:lnTo>
                  <a:lnTo>
                    <a:pt x="5324" y="122"/>
                  </a:lnTo>
                  <a:lnTo>
                    <a:pt x="5270" y="116"/>
                  </a:lnTo>
                  <a:lnTo>
                    <a:pt x="5215" y="112"/>
                  </a:lnTo>
                  <a:lnTo>
                    <a:pt x="5161" y="108"/>
                  </a:lnTo>
                  <a:lnTo>
                    <a:pt x="5107" y="104"/>
                  </a:lnTo>
                  <a:lnTo>
                    <a:pt x="5052" y="102"/>
                  </a:lnTo>
                  <a:lnTo>
                    <a:pt x="4998" y="102"/>
                  </a:lnTo>
                  <a:lnTo>
                    <a:pt x="4945" y="102"/>
                  </a:lnTo>
                  <a:lnTo>
                    <a:pt x="4891" y="103"/>
                  </a:lnTo>
                  <a:lnTo>
                    <a:pt x="4838" y="104"/>
                  </a:lnTo>
                  <a:lnTo>
                    <a:pt x="4785" y="108"/>
                  </a:lnTo>
                  <a:lnTo>
                    <a:pt x="4732" y="111"/>
                  </a:lnTo>
                  <a:lnTo>
                    <a:pt x="4680" y="115"/>
                  </a:lnTo>
                  <a:lnTo>
                    <a:pt x="4629" y="119"/>
                  </a:lnTo>
                  <a:lnTo>
                    <a:pt x="4558" y="128"/>
                  </a:lnTo>
                  <a:lnTo>
                    <a:pt x="4488" y="136"/>
                  </a:lnTo>
                  <a:lnTo>
                    <a:pt x="4420" y="147"/>
                  </a:lnTo>
                  <a:lnTo>
                    <a:pt x="4354" y="157"/>
                  </a:lnTo>
                  <a:lnTo>
                    <a:pt x="4290" y="169"/>
                  </a:lnTo>
                  <a:lnTo>
                    <a:pt x="4229" y="182"/>
                  </a:lnTo>
                  <a:lnTo>
                    <a:pt x="4168" y="196"/>
                  </a:lnTo>
                  <a:lnTo>
                    <a:pt x="4112" y="208"/>
                  </a:lnTo>
                  <a:lnTo>
                    <a:pt x="4058" y="223"/>
                  </a:lnTo>
                  <a:lnTo>
                    <a:pt x="4007" y="237"/>
                  </a:lnTo>
                  <a:lnTo>
                    <a:pt x="3959" y="252"/>
                  </a:lnTo>
                  <a:lnTo>
                    <a:pt x="3915" y="265"/>
                  </a:lnTo>
                  <a:lnTo>
                    <a:pt x="3873" y="279"/>
                  </a:lnTo>
                  <a:lnTo>
                    <a:pt x="3835" y="294"/>
                  </a:lnTo>
                  <a:lnTo>
                    <a:pt x="3801" y="308"/>
                  </a:lnTo>
                  <a:lnTo>
                    <a:pt x="3772" y="321"/>
                  </a:lnTo>
                  <a:lnTo>
                    <a:pt x="3745" y="332"/>
                  </a:lnTo>
                  <a:lnTo>
                    <a:pt x="3717" y="345"/>
                  </a:lnTo>
                  <a:lnTo>
                    <a:pt x="3685" y="358"/>
                  </a:lnTo>
                  <a:lnTo>
                    <a:pt x="3650" y="370"/>
                  </a:lnTo>
                  <a:lnTo>
                    <a:pt x="3575" y="397"/>
                  </a:lnTo>
                  <a:lnTo>
                    <a:pt x="3494" y="423"/>
                  </a:lnTo>
                  <a:lnTo>
                    <a:pt x="3407" y="451"/>
                  </a:lnTo>
                  <a:lnTo>
                    <a:pt x="3317" y="477"/>
                  </a:lnTo>
                  <a:lnTo>
                    <a:pt x="3227" y="504"/>
                  </a:lnTo>
                  <a:lnTo>
                    <a:pt x="3137" y="529"/>
                  </a:lnTo>
                  <a:lnTo>
                    <a:pt x="3052" y="553"/>
                  </a:lnTo>
                  <a:lnTo>
                    <a:pt x="2970" y="575"/>
                  </a:lnTo>
                  <a:lnTo>
                    <a:pt x="2896" y="595"/>
                  </a:lnTo>
                  <a:lnTo>
                    <a:pt x="2831" y="612"/>
                  </a:lnTo>
                  <a:lnTo>
                    <a:pt x="2777" y="626"/>
                  </a:lnTo>
                  <a:lnTo>
                    <a:pt x="2734" y="636"/>
                  </a:lnTo>
                  <a:lnTo>
                    <a:pt x="2708" y="643"/>
                  </a:lnTo>
                  <a:lnTo>
                    <a:pt x="2698" y="645"/>
                  </a:lnTo>
                  <a:lnTo>
                    <a:pt x="2698" y="645"/>
                  </a:lnTo>
                  <a:lnTo>
                    <a:pt x="2587" y="674"/>
                  </a:lnTo>
                  <a:lnTo>
                    <a:pt x="2466" y="705"/>
                  </a:lnTo>
                  <a:lnTo>
                    <a:pt x="2337" y="738"/>
                  </a:lnTo>
                  <a:lnTo>
                    <a:pt x="2201" y="770"/>
                  </a:lnTo>
                  <a:lnTo>
                    <a:pt x="2062" y="803"/>
                  </a:lnTo>
                  <a:lnTo>
                    <a:pt x="1922" y="834"/>
                  </a:lnTo>
                  <a:lnTo>
                    <a:pt x="1783" y="866"/>
                  </a:lnTo>
                  <a:lnTo>
                    <a:pt x="1646" y="897"/>
                  </a:lnTo>
                  <a:lnTo>
                    <a:pt x="1515" y="926"/>
                  </a:lnTo>
                  <a:lnTo>
                    <a:pt x="1390" y="952"/>
                  </a:lnTo>
                  <a:lnTo>
                    <a:pt x="1276" y="977"/>
                  </a:lnTo>
                  <a:lnTo>
                    <a:pt x="1172" y="1000"/>
                  </a:lnTo>
                  <a:lnTo>
                    <a:pt x="1084" y="1019"/>
                  </a:lnTo>
                  <a:lnTo>
                    <a:pt x="1010" y="1034"/>
                  </a:lnTo>
                  <a:lnTo>
                    <a:pt x="955" y="1045"/>
                  </a:lnTo>
                  <a:lnTo>
                    <a:pt x="919" y="1053"/>
                  </a:lnTo>
                  <a:lnTo>
                    <a:pt x="900" y="1071"/>
                  </a:lnTo>
                  <a:lnTo>
                    <a:pt x="878" y="1091"/>
                  </a:lnTo>
                  <a:lnTo>
                    <a:pt x="856" y="1114"/>
                  </a:lnTo>
                  <a:lnTo>
                    <a:pt x="833" y="1142"/>
                  </a:lnTo>
                  <a:lnTo>
                    <a:pt x="818" y="1160"/>
                  </a:lnTo>
                  <a:lnTo>
                    <a:pt x="803" y="1179"/>
                  </a:lnTo>
                  <a:lnTo>
                    <a:pt x="788" y="1200"/>
                  </a:lnTo>
                  <a:lnTo>
                    <a:pt x="772" y="1222"/>
                  </a:lnTo>
                  <a:lnTo>
                    <a:pt x="755" y="1247"/>
                  </a:lnTo>
                  <a:lnTo>
                    <a:pt x="738" y="1272"/>
                  </a:lnTo>
                  <a:lnTo>
                    <a:pt x="720" y="1301"/>
                  </a:lnTo>
                  <a:lnTo>
                    <a:pt x="701" y="133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五角星 74"/>
          <p:cNvSpPr/>
          <p:nvPr/>
        </p:nvSpPr>
        <p:spPr>
          <a:xfrm rot="21037015">
            <a:off x="1493609" y="3824814"/>
            <a:ext cx="456671" cy="456671"/>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五角星 75"/>
          <p:cNvSpPr/>
          <p:nvPr/>
        </p:nvSpPr>
        <p:spPr>
          <a:xfrm>
            <a:off x="2690493" y="3542443"/>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五角星 76"/>
          <p:cNvSpPr/>
          <p:nvPr/>
        </p:nvSpPr>
        <p:spPr>
          <a:xfrm>
            <a:off x="1622206" y="3269480"/>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五角星 77"/>
          <p:cNvSpPr/>
          <p:nvPr/>
        </p:nvSpPr>
        <p:spPr>
          <a:xfrm rot="975885">
            <a:off x="2501359" y="2327966"/>
            <a:ext cx="308298" cy="308298"/>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五角星 78"/>
          <p:cNvSpPr/>
          <p:nvPr/>
        </p:nvSpPr>
        <p:spPr>
          <a:xfrm>
            <a:off x="1491134" y="2506987"/>
            <a:ext cx="121707" cy="121707"/>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五角星 79"/>
          <p:cNvSpPr/>
          <p:nvPr/>
        </p:nvSpPr>
        <p:spPr>
          <a:xfrm>
            <a:off x="1866315" y="2782300"/>
            <a:ext cx="209020" cy="209020"/>
          </a:xfrm>
          <a:prstGeom prst="star5">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五角星 80"/>
          <p:cNvSpPr/>
          <p:nvPr/>
        </p:nvSpPr>
        <p:spPr>
          <a:xfrm>
            <a:off x="2623654" y="2851127"/>
            <a:ext cx="196747" cy="196747"/>
          </a:xfrm>
          <a:prstGeom prst="star5">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五角星 81"/>
          <p:cNvSpPr/>
          <p:nvPr/>
        </p:nvSpPr>
        <p:spPr>
          <a:xfrm rot="1093873">
            <a:off x="2501359" y="4067044"/>
            <a:ext cx="613510" cy="613510"/>
          </a:xfrm>
          <a:prstGeom prst="star5">
            <a:avLst/>
          </a:prstGeom>
          <a:solidFill>
            <a:srgbClr val="F025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五角星 82"/>
          <p:cNvSpPr/>
          <p:nvPr/>
        </p:nvSpPr>
        <p:spPr>
          <a:xfrm rot="21037015">
            <a:off x="1319163" y="4533446"/>
            <a:ext cx="264836" cy="264836"/>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五角星 83"/>
          <p:cNvSpPr/>
          <p:nvPr/>
        </p:nvSpPr>
        <p:spPr>
          <a:xfrm rot="21037015">
            <a:off x="3081996" y="3867788"/>
            <a:ext cx="227810" cy="227810"/>
          </a:xfrm>
          <a:prstGeom prst="star5">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p:nvPr/>
        </p:nvCxnSpPr>
        <p:spPr>
          <a:xfrm>
            <a:off x="4180424" y="2290961"/>
            <a:ext cx="0" cy="3862953"/>
          </a:xfrm>
          <a:prstGeom prst="line">
            <a:avLst/>
          </a:prstGeom>
          <a:ln w="28575">
            <a:solidFill>
              <a:srgbClr val="C00000"/>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4629093" y="2886810"/>
            <a:ext cx="6768249" cy="3547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道路决定命运。一个国家走什么样的路，关键要看这条道路能否解决这个国家面临的历史性课题。中华民族近代一百多年以来，从内忧外患、积贫积弱，到实现国家独立、人民解放和国家富强、人民富裕，正是无数中华儿女经过长期探索和实践取得的成果。这种探索和实践向世人证明，只有共产党才能救中国，只有中国特色社会主义才能发展中国。</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87" name="矩形 86"/>
          <p:cNvSpPr>
            <a:spLocks noChangeAspect="1"/>
          </p:cNvSpPr>
          <p:nvPr/>
        </p:nvSpPr>
        <p:spPr>
          <a:xfrm>
            <a:off x="4683132" y="1904471"/>
            <a:ext cx="6453926" cy="104502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学习党史进一步坚定我们的道路自信</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8" name="矩形 87"/>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6.25E-7 -1.48148E-6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grpId="0" nodeType="clickEffect" p14:presetBounceEnd="64000">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14:bounceEnd="64000">
                                          <p:cBhvr additive="base">
                                            <p:cTn id="14" dur="750" fill="hold"/>
                                            <p:tgtEl>
                                              <p:spTgt spid="57"/>
                                            </p:tgtEl>
                                            <p:attrNameLst>
                                              <p:attrName>ppt_x</p:attrName>
                                            </p:attrNameLst>
                                          </p:cBhvr>
                                          <p:tavLst>
                                            <p:tav tm="0">
                                              <p:val>
                                                <p:strVal val="1+#ppt_w/2"/>
                                              </p:val>
                                            </p:tav>
                                            <p:tav tm="100000">
                                              <p:val>
                                                <p:strVal val="#ppt_x"/>
                                              </p:val>
                                            </p:tav>
                                          </p:tavLst>
                                        </p:anim>
                                        <p:anim calcmode="lin" valueType="num" p14:bounceEnd="64000">
                                          <p:cBhvr additive="base">
                                            <p:cTn id="15" dur="750" fill="hold"/>
                                            <p:tgtEl>
                                              <p:spTgt spid="57"/>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strVal val="#ppt_w*0.70"/>
                                              </p:val>
                                            </p:tav>
                                            <p:tav tm="100000">
                                              <p:val>
                                                <p:strVal val="#ppt_w"/>
                                              </p:val>
                                            </p:tav>
                                          </p:tavLst>
                                        </p:anim>
                                        <p:anim calcmode="lin" valueType="num">
                                          <p:cBhvr>
                                            <p:cTn id="21" dur="1000" fill="hold"/>
                                            <p:tgtEl>
                                              <p:spTgt spid="58"/>
                                            </p:tgtEl>
                                            <p:attrNameLst>
                                              <p:attrName>ppt_h</p:attrName>
                                            </p:attrNameLst>
                                          </p:cBhvr>
                                          <p:tavLst>
                                            <p:tav tm="0">
                                              <p:val>
                                                <p:strVal val="#ppt_h"/>
                                              </p:val>
                                            </p:tav>
                                            <p:tav tm="100000">
                                              <p:val>
                                                <p:strVal val="#ppt_h"/>
                                              </p:val>
                                            </p:tav>
                                          </p:tavLst>
                                        </p:anim>
                                        <p:animEffect transition="in" filter="fade">
                                          <p:cBhvr>
                                            <p:cTn id="22" dur="10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p:cTn id="27" dur="500" fill="hold"/>
                                            <p:tgtEl>
                                              <p:spTgt spid="82"/>
                                            </p:tgtEl>
                                            <p:attrNameLst>
                                              <p:attrName>ppt_w</p:attrName>
                                            </p:attrNameLst>
                                          </p:cBhvr>
                                          <p:tavLst>
                                            <p:tav tm="0">
                                              <p:val>
                                                <p:fltVal val="0"/>
                                              </p:val>
                                            </p:tav>
                                            <p:tav tm="100000">
                                              <p:val>
                                                <p:strVal val="#ppt_w"/>
                                              </p:val>
                                            </p:tav>
                                          </p:tavLst>
                                        </p:anim>
                                        <p:anim calcmode="lin" valueType="num">
                                          <p:cBhvr>
                                            <p:cTn id="28" dur="500" fill="hold"/>
                                            <p:tgtEl>
                                              <p:spTgt spid="82"/>
                                            </p:tgtEl>
                                            <p:attrNameLst>
                                              <p:attrName>ppt_h</p:attrName>
                                            </p:attrNameLst>
                                          </p:cBhvr>
                                          <p:tavLst>
                                            <p:tav tm="0">
                                              <p:val>
                                                <p:fltVal val="0"/>
                                              </p:val>
                                            </p:tav>
                                            <p:tav tm="100000">
                                              <p:val>
                                                <p:strVal val="#ppt_h"/>
                                              </p:val>
                                            </p:tav>
                                          </p:tavLst>
                                        </p:anim>
                                        <p:anim calcmode="lin" valueType="num">
                                          <p:cBhvr>
                                            <p:cTn id="29" dur="500" fill="hold"/>
                                            <p:tgtEl>
                                              <p:spTgt spid="82"/>
                                            </p:tgtEl>
                                            <p:attrNameLst>
                                              <p:attrName>style.rotation</p:attrName>
                                            </p:attrNameLst>
                                          </p:cBhvr>
                                          <p:tavLst>
                                            <p:tav tm="0">
                                              <p:val>
                                                <p:fltVal val="360"/>
                                              </p:val>
                                            </p:tav>
                                            <p:tav tm="100000">
                                              <p:val>
                                                <p:fltVal val="0"/>
                                              </p:val>
                                            </p:tav>
                                          </p:tavLst>
                                        </p:anim>
                                        <p:animEffect transition="in" filter="fade">
                                          <p:cBhvr>
                                            <p:cTn id="30" dur="500"/>
                                            <p:tgtEl>
                                              <p:spTgt spid="82"/>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 calcmode="lin" valueType="num">
                                          <p:cBhvr>
                                            <p:cTn id="35" dur="500" fill="hold"/>
                                            <p:tgtEl>
                                              <p:spTgt spid="83"/>
                                            </p:tgtEl>
                                            <p:attrNameLst>
                                              <p:attrName>style.rotation</p:attrName>
                                            </p:attrNameLst>
                                          </p:cBhvr>
                                          <p:tavLst>
                                            <p:tav tm="0">
                                              <p:val>
                                                <p:fltVal val="360"/>
                                              </p:val>
                                            </p:tav>
                                            <p:tav tm="100000">
                                              <p:val>
                                                <p:fltVal val="0"/>
                                              </p:val>
                                            </p:tav>
                                          </p:tavLst>
                                        </p:anim>
                                        <p:animEffect transition="in" filter="fade">
                                          <p:cBhvr>
                                            <p:cTn id="36" dur="500"/>
                                            <p:tgtEl>
                                              <p:spTgt spid="83"/>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 calcmode="lin" valueType="num">
                                          <p:cBhvr>
                                            <p:cTn id="41" dur="500" fill="hold"/>
                                            <p:tgtEl>
                                              <p:spTgt spid="76"/>
                                            </p:tgtEl>
                                            <p:attrNameLst>
                                              <p:attrName>style.rotation</p:attrName>
                                            </p:attrNameLst>
                                          </p:cBhvr>
                                          <p:tavLst>
                                            <p:tav tm="0">
                                              <p:val>
                                                <p:fltVal val="360"/>
                                              </p:val>
                                            </p:tav>
                                            <p:tav tm="100000">
                                              <p:val>
                                                <p:fltVal val="0"/>
                                              </p:val>
                                            </p:tav>
                                          </p:tavLst>
                                        </p:anim>
                                        <p:animEffect transition="in" filter="fade">
                                          <p:cBhvr>
                                            <p:cTn id="42" dur="500"/>
                                            <p:tgtEl>
                                              <p:spTgt spid="7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 calcmode="lin" valueType="num">
                                          <p:cBhvr>
                                            <p:cTn id="47" dur="500" fill="hold"/>
                                            <p:tgtEl>
                                              <p:spTgt spid="77"/>
                                            </p:tgtEl>
                                            <p:attrNameLst>
                                              <p:attrName>style.rotation</p:attrName>
                                            </p:attrNameLst>
                                          </p:cBhvr>
                                          <p:tavLst>
                                            <p:tav tm="0">
                                              <p:val>
                                                <p:fltVal val="360"/>
                                              </p:val>
                                            </p:tav>
                                            <p:tav tm="100000">
                                              <p:val>
                                                <p:fltVal val="0"/>
                                              </p:val>
                                            </p:tav>
                                          </p:tavLst>
                                        </p:anim>
                                        <p:animEffect transition="in" filter="fade">
                                          <p:cBhvr>
                                            <p:cTn id="48" dur="500"/>
                                            <p:tgtEl>
                                              <p:spTgt spid="77"/>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anim calcmode="lin" valueType="num">
                                          <p:cBhvr>
                                            <p:cTn id="53" dur="500" fill="hold"/>
                                            <p:tgtEl>
                                              <p:spTgt spid="75"/>
                                            </p:tgtEl>
                                            <p:attrNameLst>
                                              <p:attrName>style.rotation</p:attrName>
                                            </p:attrNameLst>
                                          </p:cBhvr>
                                          <p:tavLst>
                                            <p:tav tm="0">
                                              <p:val>
                                                <p:fltVal val="360"/>
                                              </p:val>
                                            </p:tav>
                                            <p:tav tm="100000">
                                              <p:val>
                                                <p:fltVal val="0"/>
                                              </p:val>
                                            </p:tav>
                                          </p:tavLst>
                                        </p:anim>
                                        <p:animEffect transition="in" filter="fade">
                                          <p:cBhvr>
                                            <p:cTn id="54" dur="500"/>
                                            <p:tgtEl>
                                              <p:spTgt spid="75"/>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 calcmode="lin" valueType="num">
                                          <p:cBhvr>
                                            <p:cTn id="59" dur="500" fill="hold"/>
                                            <p:tgtEl>
                                              <p:spTgt spid="84"/>
                                            </p:tgtEl>
                                            <p:attrNameLst>
                                              <p:attrName>style.rotation</p:attrName>
                                            </p:attrNameLst>
                                          </p:cBhvr>
                                          <p:tavLst>
                                            <p:tav tm="0">
                                              <p:val>
                                                <p:fltVal val="360"/>
                                              </p:val>
                                            </p:tav>
                                            <p:tav tm="100000">
                                              <p:val>
                                                <p:fltVal val="0"/>
                                              </p:val>
                                            </p:tav>
                                          </p:tavLst>
                                        </p:anim>
                                        <p:animEffect transition="in" filter="fade">
                                          <p:cBhvr>
                                            <p:cTn id="60" dur="500"/>
                                            <p:tgtEl>
                                              <p:spTgt spid="84"/>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 calcmode="lin" valueType="num">
                                          <p:cBhvr>
                                            <p:cTn id="65" dur="500" fill="hold"/>
                                            <p:tgtEl>
                                              <p:spTgt spid="81"/>
                                            </p:tgtEl>
                                            <p:attrNameLst>
                                              <p:attrName>style.rotation</p:attrName>
                                            </p:attrNameLst>
                                          </p:cBhvr>
                                          <p:tavLst>
                                            <p:tav tm="0">
                                              <p:val>
                                                <p:fltVal val="360"/>
                                              </p:val>
                                            </p:tav>
                                            <p:tav tm="100000">
                                              <p:val>
                                                <p:fltVal val="0"/>
                                              </p:val>
                                            </p:tav>
                                          </p:tavLst>
                                        </p:anim>
                                        <p:animEffect transition="in" filter="fade">
                                          <p:cBhvr>
                                            <p:cTn id="66" dur="500"/>
                                            <p:tgtEl>
                                              <p:spTgt spid="8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 calcmode="lin" valueType="num">
                                          <p:cBhvr>
                                            <p:cTn id="71" dur="500" fill="hold"/>
                                            <p:tgtEl>
                                              <p:spTgt spid="78"/>
                                            </p:tgtEl>
                                            <p:attrNameLst>
                                              <p:attrName>style.rotation</p:attrName>
                                            </p:attrNameLst>
                                          </p:cBhvr>
                                          <p:tavLst>
                                            <p:tav tm="0">
                                              <p:val>
                                                <p:fltVal val="360"/>
                                              </p:val>
                                            </p:tav>
                                            <p:tav tm="100000">
                                              <p:val>
                                                <p:fltVal val="0"/>
                                              </p:val>
                                            </p:tav>
                                          </p:tavLst>
                                        </p:anim>
                                        <p:animEffect transition="in" filter="fade">
                                          <p:cBhvr>
                                            <p:cTn id="72" dur="500"/>
                                            <p:tgtEl>
                                              <p:spTgt spid="78"/>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p:cTn id="75" dur="500" fill="hold"/>
                                            <p:tgtEl>
                                              <p:spTgt spid="80"/>
                                            </p:tgtEl>
                                            <p:attrNameLst>
                                              <p:attrName>ppt_w</p:attrName>
                                            </p:attrNameLst>
                                          </p:cBhvr>
                                          <p:tavLst>
                                            <p:tav tm="0">
                                              <p:val>
                                                <p:fltVal val="0"/>
                                              </p:val>
                                            </p:tav>
                                            <p:tav tm="100000">
                                              <p:val>
                                                <p:strVal val="#ppt_w"/>
                                              </p:val>
                                            </p:tav>
                                          </p:tavLst>
                                        </p:anim>
                                        <p:anim calcmode="lin" valueType="num">
                                          <p:cBhvr>
                                            <p:cTn id="76" dur="500" fill="hold"/>
                                            <p:tgtEl>
                                              <p:spTgt spid="80"/>
                                            </p:tgtEl>
                                            <p:attrNameLst>
                                              <p:attrName>ppt_h</p:attrName>
                                            </p:attrNameLst>
                                          </p:cBhvr>
                                          <p:tavLst>
                                            <p:tav tm="0">
                                              <p:val>
                                                <p:fltVal val="0"/>
                                              </p:val>
                                            </p:tav>
                                            <p:tav tm="100000">
                                              <p:val>
                                                <p:strVal val="#ppt_h"/>
                                              </p:val>
                                            </p:tav>
                                          </p:tavLst>
                                        </p:anim>
                                        <p:anim calcmode="lin" valueType="num">
                                          <p:cBhvr>
                                            <p:cTn id="77" dur="500" fill="hold"/>
                                            <p:tgtEl>
                                              <p:spTgt spid="80"/>
                                            </p:tgtEl>
                                            <p:attrNameLst>
                                              <p:attrName>style.rotation</p:attrName>
                                            </p:attrNameLst>
                                          </p:cBhvr>
                                          <p:tavLst>
                                            <p:tav tm="0">
                                              <p:val>
                                                <p:fltVal val="360"/>
                                              </p:val>
                                            </p:tav>
                                            <p:tav tm="100000">
                                              <p:val>
                                                <p:fltVal val="0"/>
                                              </p:val>
                                            </p:tav>
                                          </p:tavLst>
                                        </p:anim>
                                        <p:animEffect transition="in" filter="fade">
                                          <p:cBhvr>
                                            <p:cTn id="78" dur="500"/>
                                            <p:tgtEl>
                                              <p:spTgt spid="80"/>
                                            </p:tgtEl>
                                          </p:cBhvr>
                                        </p:animEffect>
                                      </p:childTnLst>
                                    </p:cTn>
                                  </p:par>
                                  <p:par>
                                    <p:cTn id="79" presetID="49" presetClass="entr" presetSubtype="0" decel="100000" fill="hold" grpId="0" nodeType="withEffect">
                                      <p:stCondLst>
                                        <p:cond delay="0"/>
                                      </p:stCondLst>
                                      <p:childTnLst>
                                        <p:set>
                                          <p:cBhvr>
                                            <p:cTn id="80" dur="1" fill="hold">
                                              <p:stCondLst>
                                                <p:cond delay="0"/>
                                              </p:stCondLst>
                                            </p:cTn>
                                            <p:tgtEl>
                                              <p:spTgt spid="79"/>
                                            </p:tgtEl>
                                            <p:attrNameLst>
                                              <p:attrName>style.visibility</p:attrName>
                                            </p:attrNameLst>
                                          </p:cBhvr>
                                          <p:to>
                                            <p:strVal val="visible"/>
                                          </p:to>
                                        </p:set>
                                        <p:anim calcmode="lin" valueType="num">
                                          <p:cBhvr>
                                            <p:cTn id="81" dur="500" fill="hold"/>
                                            <p:tgtEl>
                                              <p:spTgt spid="79"/>
                                            </p:tgtEl>
                                            <p:attrNameLst>
                                              <p:attrName>ppt_w</p:attrName>
                                            </p:attrNameLst>
                                          </p:cBhvr>
                                          <p:tavLst>
                                            <p:tav tm="0">
                                              <p:val>
                                                <p:fltVal val="0"/>
                                              </p:val>
                                            </p:tav>
                                            <p:tav tm="100000">
                                              <p:val>
                                                <p:strVal val="#ppt_w"/>
                                              </p:val>
                                            </p:tav>
                                          </p:tavLst>
                                        </p:anim>
                                        <p:anim calcmode="lin" valueType="num">
                                          <p:cBhvr>
                                            <p:cTn id="82" dur="500" fill="hold"/>
                                            <p:tgtEl>
                                              <p:spTgt spid="79"/>
                                            </p:tgtEl>
                                            <p:attrNameLst>
                                              <p:attrName>ppt_h</p:attrName>
                                            </p:attrNameLst>
                                          </p:cBhvr>
                                          <p:tavLst>
                                            <p:tav tm="0">
                                              <p:val>
                                                <p:fltVal val="0"/>
                                              </p:val>
                                            </p:tav>
                                            <p:tav tm="100000">
                                              <p:val>
                                                <p:strVal val="#ppt_h"/>
                                              </p:val>
                                            </p:tav>
                                          </p:tavLst>
                                        </p:anim>
                                        <p:anim calcmode="lin" valueType="num">
                                          <p:cBhvr>
                                            <p:cTn id="83" dur="500" fill="hold"/>
                                            <p:tgtEl>
                                              <p:spTgt spid="79"/>
                                            </p:tgtEl>
                                            <p:attrNameLst>
                                              <p:attrName>style.rotation</p:attrName>
                                            </p:attrNameLst>
                                          </p:cBhvr>
                                          <p:tavLst>
                                            <p:tav tm="0">
                                              <p:val>
                                                <p:fltVal val="360"/>
                                              </p:val>
                                            </p:tav>
                                            <p:tav tm="100000">
                                              <p:val>
                                                <p:fltVal val="0"/>
                                              </p:val>
                                            </p:tav>
                                          </p:tavLst>
                                        </p:anim>
                                        <p:animEffect transition="in" filter="fade">
                                          <p:cBhvr>
                                            <p:cTn id="84" dur="500"/>
                                            <p:tgtEl>
                                              <p:spTgt spid="79"/>
                                            </p:tgtEl>
                                          </p:cBhvr>
                                        </p:animEffect>
                                      </p:childTnLst>
                                    </p:cTn>
                                  </p:par>
                                </p:childTnLst>
                              </p:cTn>
                            </p:par>
                            <p:par>
                              <p:cTn id="85" fill="hold">
                                <p:stCondLst>
                                  <p:cond delay="500"/>
                                </p:stCondLst>
                                <p:childTnLst>
                                  <p:par>
                                    <p:cTn id="86" presetID="22" presetClass="entr" presetSubtype="1" fill="hold"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wipe(up)">
                                          <p:cBhvr>
                                            <p:cTn id="88" dur="500"/>
                                            <p:tgtEl>
                                              <p:spTgt spid="85"/>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1000"/>
                                            <p:tgtEl>
                                              <p:spTgt spid="87"/>
                                            </p:tgtEl>
                                          </p:cBhvr>
                                        </p:animEffect>
                                        <p:anim calcmode="lin" valueType="num">
                                          <p:cBhvr>
                                            <p:cTn id="92" dur="1000" fill="hold"/>
                                            <p:tgtEl>
                                              <p:spTgt spid="87"/>
                                            </p:tgtEl>
                                            <p:attrNameLst>
                                              <p:attrName>ppt_x</p:attrName>
                                            </p:attrNameLst>
                                          </p:cBhvr>
                                          <p:tavLst>
                                            <p:tav tm="0">
                                              <p:val>
                                                <p:strVal val="#ppt_x"/>
                                              </p:val>
                                            </p:tav>
                                            <p:tav tm="100000">
                                              <p:val>
                                                <p:strVal val="#ppt_x"/>
                                              </p:val>
                                            </p:tav>
                                          </p:tavLst>
                                        </p:anim>
                                        <p:anim calcmode="lin" valueType="num">
                                          <p:cBhvr>
                                            <p:cTn id="93" dur="1000" fill="hold"/>
                                            <p:tgtEl>
                                              <p:spTgt spid="87"/>
                                            </p:tgtEl>
                                            <p:attrNameLst>
                                              <p:attrName>ppt_y</p:attrName>
                                            </p:attrNameLst>
                                          </p:cBhvr>
                                          <p:tavLst>
                                            <p:tav tm="0">
                                              <p:val>
                                                <p:strVal val="#ppt_y+.1"/>
                                              </p:val>
                                            </p:tav>
                                            <p:tav tm="100000">
                                              <p:val>
                                                <p:strVal val="#ppt_y"/>
                                              </p:val>
                                            </p:tav>
                                          </p:tavLst>
                                        </p:anim>
                                      </p:childTnLst>
                                    </p:cTn>
                                  </p:par>
                                  <p:par>
                                    <p:cTn id="94" presetID="14" presetClass="entr" presetSubtype="10"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randombar(horizontal)">
                                          <p:cBhvr>
                                            <p:cTn id="96" dur="500"/>
                                            <p:tgtEl>
                                              <p:spTgt spid="86"/>
                                            </p:tgtEl>
                                          </p:cBhvr>
                                        </p:animEffect>
                                      </p:childTnLst>
                                    </p:cTn>
                                  </p:par>
                                </p:childTnLst>
                              </p:cTn>
                            </p:par>
                            <p:par>
                              <p:cTn id="97" fill="hold">
                                <p:stCondLst>
                                  <p:cond delay="10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1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7" grpId="0"/>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6" grpId="0"/>
          <p:bldP spid="87" grpId="0" animBg="1"/>
          <p:bldP spid="8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6.25E-7 -1.48148E-6 L 0.14518 -0.00023 " pathEditMode="relative" rAng="0" ptsTypes="AA">
                                          <p:cBhvr>
                                            <p:cTn id="9" dur="1000" spd="-100000" fill="hold"/>
                                            <p:tgtEl>
                                              <p:spTgt spid="7"/>
                                            </p:tgtEl>
                                            <p:attrNameLst>
                                              <p:attrName>ppt_x</p:attrName>
                                              <p:attrName>ppt_y</p:attrName>
                                            </p:attrNameLst>
                                          </p:cBhvr>
                                          <p:rCtr x="7253" y="-23"/>
                                        </p:animMotion>
                                      </p:childTnLst>
                                    </p:cTn>
                                  </p:par>
                                </p:childTnLst>
                              </p:cTn>
                            </p:par>
                          </p:childTnLst>
                        </p:cTn>
                      </p:par>
                      <p:par>
                        <p:cTn id="10" fill="hold">
                          <p:stCondLst>
                            <p:cond delay="indefinite"/>
                          </p:stCondLst>
                          <p:childTnLst>
                            <p:par>
                              <p:cTn id="11" fill="hold">
                                <p:stCondLst>
                                  <p:cond delay="0"/>
                                </p:stCondLst>
                                <p:childTnLst>
                                  <p:par>
                                    <p:cTn id="12" presetID="2" presetClass="entr" presetSubtype="3" fill="hold" grpId="0" nodeType="click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additive="base">
                                            <p:cTn id="14" dur="750" fill="hold"/>
                                            <p:tgtEl>
                                              <p:spTgt spid="57"/>
                                            </p:tgtEl>
                                            <p:attrNameLst>
                                              <p:attrName>ppt_x</p:attrName>
                                            </p:attrNameLst>
                                          </p:cBhvr>
                                          <p:tavLst>
                                            <p:tav tm="0">
                                              <p:val>
                                                <p:strVal val="1+#ppt_w/2"/>
                                              </p:val>
                                            </p:tav>
                                            <p:tav tm="100000">
                                              <p:val>
                                                <p:strVal val="#ppt_x"/>
                                              </p:val>
                                            </p:tav>
                                          </p:tavLst>
                                        </p:anim>
                                        <p:anim calcmode="lin" valueType="num">
                                          <p:cBhvr additive="base">
                                            <p:cTn id="15" dur="750" fill="hold"/>
                                            <p:tgtEl>
                                              <p:spTgt spid="57"/>
                                            </p:tgtEl>
                                            <p:attrNameLst>
                                              <p:attrName>ppt_y</p:attrName>
                                            </p:attrNameLst>
                                          </p:cBhvr>
                                          <p:tavLst>
                                            <p:tav tm="0">
                                              <p:val>
                                                <p:strVal val="0-#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5" presetClass="entr" presetSubtype="0" fill="hold" nodeType="clickEffect">
                                      <p:stCondLst>
                                        <p:cond delay="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strVal val="#ppt_w*0.70"/>
                                              </p:val>
                                            </p:tav>
                                            <p:tav tm="100000">
                                              <p:val>
                                                <p:strVal val="#ppt_w"/>
                                              </p:val>
                                            </p:tav>
                                          </p:tavLst>
                                        </p:anim>
                                        <p:anim calcmode="lin" valueType="num">
                                          <p:cBhvr>
                                            <p:cTn id="21" dur="1000" fill="hold"/>
                                            <p:tgtEl>
                                              <p:spTgt spid="58"/>
                                            </p:tgtEl>
                                            <p:attrNameLst>
                                              <p:attrName>ppt_h</p:attrName>
                                            </p:attrNameLst>
                                          </p:cBhvr>
                                          <p:tavLst>
                                            <p:tav tm="0">
                                              <p:val>
                                                <p:strVal val="#ppt_h"/>
                                              </p:val>
                                            </p:tav>
                                            <p:tav tm="100000">
                                              <p:val>
                                                <p:strVal val="#ppt_h"/>
                                              </p:val>
                                            </p:tav>
                                          </p:tavLst>
                                        </p:anim>
                                        <p:animEffect transition="in" filter="fade">
                                          <p:cBhvr>
                                            <p:cTn id="22" dur="1000"/>
                                            <p:tgtEl>
                                              <p:spTgt spid="58"/>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p:cTn id="27" dur="500" fill="hold"/>
                                            <p:tgtEl>
                                              <p:spTgt spid="82"/>
                                            </p:tgtEl>
                                            <p:attrNameLst>
                                              <p:attrName>ppt_w</p:attrName>
                                            </p:attrNameLst>
                                          </p:cBhvr>
                                          <p:tavLst>
                                            <p:tav tm="0">
                                              <p:val>
                                                <p:fltVal val="0"/>
                                              </p:val>
                                            </p:tav>
                                            <p:tav tm="100000">
                                              <p:val>
                                                <p:strVal val="#ppt_w"/>
                                              </p:val>
                                            </p:tav>
                                          </p:tavLst>
                                        </p:anim>
                                        <p:anim calcmode="lin" valueType="num">
                                          <p:cBhvr>
                                            <p:cTn id="28" dur="500" fill="hold"/>
                                            <p:tgtEl>
                                              <p:spTgt spid="82"/>
                                            </p:tgtEl>
                                            <p:attrNameLst>
                                              <p:attrName>ppt_h</p:attrName>
                                            </p:attrNameLst>
                                          </p:cBhvr>
                                          <p:tavLst>
                                            <p:tav tm="0">
                                              <p:val>
                                                <p:fltVal val="0"/>
                                              </p:val>
                                            </p:tav>
                                            <p:tav tm="100000">
                                              <p:val>
                                                <p:strVal val="#ppt_h"/>
                                              </p:val>
                                            </p:tav>
                                          </p:tavLst>
                                        </p:anim>
                                        <p:anim calcmode="lin" valueType="num">
                                          <p:cBhvr>
                                            <p:cTn id="29" dur="500" fill="hold"/>
                                            <p:tgtEl>
                                              <p:spTgt spid="82"/>
                                            </p:tgtEl>
                                            <p:attrNameLst>
                                              <p:attrName>style.rotation</p:attrName>
                                            </p:attrNameLst>
                                          </p:cBhvr>
                                          <p:tavLst>
                                            <p:tav tm="0">
                                              <p:val>
                                                <p:fltVal val="360"/>
                                              </p:val>
                                            </p:tav>
                                            <p:tav tm="100000">
                                              <p:val>
                                                <p:fltVal val="0"/>
                                              </p:val>
                                            </p:tav>
                                          </p:tavLst>
                                        </p:anim>
                                        <p:animEffect transition="in" filter="fade">
                                          <p:cBhvr>
                                            <p:cTn id="30" dur="500"/>
                                            <p:tgtEl>
                                              <p:spTgt spid="82"/>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83"/>
                                            </p:tgtEl>
                                            <p:attrNameLst>
                                              <p:attrName>style.visibility</p:attrName>
                                            </p:attrNameLst>
                                          </p:cBhvr>
                                          <p:to>
                                            <p:strVal val="visible"/>
                                          </p:to>
                                        </p:set>
                                        <p:anim calcmode="lin" valueType="num">
                                          <p:cBhvr>
                                            <p:cTn id="33" dur="500" fill="hold"/>
                                            <p:tgtEl>
                                              <p:spTgt spid="83"/>
                                            </p:tgtEl>
                                            <p:attrNameLst>
                                              <p:attrName>ppt_w</p:attrName>
                                            </p:attrNameLst>
                                          </p:cBhvr>
                                          <p:tavLst>
                                            <p:tav tm="0">
                                              <p:val>
                                                <p:fltVal val="0"/>
                                              </p:val>
                                            </p:tav>
                                            <p:tav tm="100000">
                                              <p:val>
                                                <p:strVal val="#ppt_w"/>
                                              </p:val>
                                            </p:tav>
                                          </p:tavLst>
                                        </p:anim>
                                        <p:anim calcmode="lin" valueType="num">
                                          <p:cBhvr>
                                            <p:cTn id="34" dur="500" fill="hold"/>
                                            <p:tgtEl>
                                              <p:spTgt spid="83"/>
                                            </p:tgtEl>
                                            <p:attrNameLst>
                                              <p:attrName>ppt_h</p:attrName>
                                            </p:attrNameLst>
                                          </p:cBhvr>
                                          <p:tavLst>
                                            <p:tav tm="0">
                                              <p:val>
                                                <p:fltVal val="0"/>
                                              </p:val>
                                            </p:tav>
                                            <p:tav tm="100000">
                                              <p:val>
                                                <p:strVal val="#ppt_h"/>
                                              </p:val>
                                            </p:tav>
                                          </p:tavLst>
                                        </p:anim>
                                        <p:anim calcmode="lin" valueType="num">
                                          <p:cBhvr>
                                            <p:cTn id="35" dur="500" fill="hold"/>
                                            <p:tgtEl>
                                              <p:spTgt spid="83"/>
                                            </p:tgtEl>
                                            <p:attrNameLst>
                                              <p:attrName>style.rotation</p:attrName>
                                            </p:attrNameLst>
                                          </p:cBhvr>
                                          <p:tavLst>
                                            <p:tav tm="0">
                                              <p:val>
                                                <p:fltVal val="360"/>
                                              </p:val>
                                            </p:tav>
                                            <p:tav tm="100000">
                                              <p:val>
                                                <p:fltVal val="0"/>
                                              </p:val>
                                            </p:tav>
                                          </p:tavLst>
                                        </p:anim>
                                        <p:animEffect transition="in" filter="fade">
                                          <p:cBhvr>
                                            <p:cTn id="36" dur="500"/>
                                            <p:tgtEl>
                                              <p:spTgt spid="83"/>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 calcmode="lin" valueType="num">
                                          <p:cBhvr>
                                            <p:cTn id="41" dur="500" fill="hold"/>
                                            <p:tgtEl>
                                              <p:spTgt spid="76"/>
                                            </p:tgtEl>
                                            <p:attrNameLst>
                                              <p:attrName>style.rotation</p:attrName>
                                            </p:attrNameLst>
                                          </p:cBhvr>
                                          <p:tavLst>
                                            <p:tav tm="0">
                                              <p:val>
                                                <p:fltVal val="360"/>
                                              </p:val>
                                            </p:tav>
                                            <p:tav tm="100000">
                                              <p:val>
                                                <p:fltVal val="0"/>
                                              </p:val>
                                            </p:tav>
                                          </p:tavLst>
                                        </p:anim>
                                        <p:animEffect transition="in" filter="fade">
                                          <p:cBhvr>
                                            <p:cTn id="42" dur="500"/>
                                            <p:tgtEl>
                                              <p:spTgt spid="7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 calcmode="lin" valueType="num">
                                          <p:cBhvr>
                                            <p:cTn id="47" dur="500" fill="hold"/>
                                            <p:tgtEl>
                                              <p:spTgt spid="77"/>
                                            </p:tgtEl>
                                            <p:attrNameLst>
                                              <p:attrName>style.rotation</p:attrName>
                                            </p:attrNameLst>
                                          </p:cBhvr>
                                          <p:tavLst>
                                            <p:tav tm="0">
                                              <p:val>
                                                <p:fltVal val="360"/>
                                              </p:val>
                                            </p:tav>
                                            <p:tav tm="100000">
                                              <p:val>
                                                <p:fltVal val="0"/>
                                              </p:val>
                                            </p:tav>
                                          </p:tavLst>
                                        </p:anim>
                                        <p:animEffect transition="in" filter="fade">
                                          <p:cBhvr>
                                            <p:cTn id="48" dur="500"/>
                                            <p:tgtEl>
                                              <p:spTgt spid="77"/>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anim calcmode="lin" valueType="num">
                                          <p:cBhvr>
                                            <p:cTn id="53" dur="500" fill="hold"/>
                                            <p:tgtEl>
                                              <p:spTgt spid="75"/>
                                            </p:tgtEl>
                                            <p:attrNameLst>
                                              <p:attrName>style.rotation</p:attrName>
                                            </p:attrNameLst>
                                          </p:cBhvr>
                                          <p:tavLst>
                                            <p:tav tm="0">
                                              <p:val>
                                                <p:fltVal val="360"/>
                                              </p:val>
                                            </p:tav>
                                            <p:tav tm="100000">
                                              <p:val>
                                                <p:fltVal val="0"/>
                                              </p:val>
                                            </p:tav>
                                          </p:tavLst>
                                        </p:anim>
                                        <p:animEffect transition="in" filter="fade">
                                          <p:cBhvr>
                                            <p:cTn id="54" dur="500"/>
                                            <p:tgtEl>
                                              <p:spTgt spid="75"/>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 calcmode="lin" valueType="num">
                                          <p:cBhvr>
                                            <p:cTn id="59" dur="500" fill="hold"/>
                                            <p:tgtEl>
                                              <p:spTgt spid="84"/>
                                            </p:tgtEl>
                                            <p:attrNameLst>
                                              <p:attrName>style.rotation</p:attrName>
                                            </p:attrNameLst>
                                          </p:cBhvr>
                                          <p:tavLst>
                                            <p:tav tm="0">
                                              <p:val>
                                                <p:fltVal val="360"/>
                                              </p:val>
                                            </p:tav>
                                            <p:tav tm="100000">
                                              <p:val>
                                                <p:fltVal val="0"/>
                                              </p:val>
                                            </p:tav>
                                          </p:tavLst>
                                        </p:anim>
                                        <p:animEffect transition="in" filter="fade">
                                          <p:cBhvr>
                                            <p:cTn id="60" dur="500"/>
                                            <p:tgtEl>
                                              <p:spTgt spid="84"/>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anim calcmode="lin" valueType="num">
                                          <p:cBhvr>
                                            <p:cTn id="65" dur="500" fill="hold"/>
                                            <p:tgtEl>
                                              <p:spTgt spid="81"/>
                                            </p:tgtEl>
                                            <p:attrNameLst>
                                              <p:attrName>style.rotation</p:attrName>
                                            </p:attrNameLst>
                                          </p:cBhvr>
                                          <p:tavLst>
                                            <p:tav tm="0">
                                              <p:val>
                                                <p:fltVal val="360"/>
                                              </p:val>
                                            </p:tav>
                                            <p:tav tm="100000">
                                              <p:val>
                                                <p:fltVal val="0"/>
                                              </p:val>
                                            </p:tav>
                                          </p:tavLst>
                                        </p:anim>
                                        <p:animEffect transition="in" filter="fade">
                                          <p:cBhvr>
                                            <p:cTn id="66" dur="500"/>
                                            <p:tgtEl>
                                              <p:spTgt spid="81"/>
                                            </p:tgtEl>
                                          </p:cBhvr>
                                        </p:animEffect>
                                      </p:childTnLst>
                                    </p:cTn>
                                  </p:par>
                                  <p:par>
                                    <p:cTn id="67" presetID="49" presetClass="entr" presetSubtype="0" decel="100000" fill="hold" grpId="0" nodeType="with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anim calcmode="lin" valueType="num">
                                          <p:cBhvr>
                                            <p:cTn id="71" dur="500" fill="hold"/>
                                            <p:tgtEl>
                                              <p:spTgt spid="78"/>
                                            </p:tgtEl>
                                            <p:attrNameLst>
                                              <p:attrName>style.rotation</p:attrName>
                                            </p:attrNameLst>
                                          </p:cBhvr>
                                          <p:tavLst>
                                            <p:tav tm="0">
                                              <p:val>
                                                <p:fltVal val="360"/>
                                              </p:val>
                                            </p:tav>
                                            <p:tav tm="100000">
                                              <p:val>
                                                <p:fltVal val="0"/>
                                              </p:val>
                                            </p:tav>
                                          </p:tavLst>
                                        </p:anim>
                                        <p:animEffect transition="in" filter="fade">
                                          <p:cBhvr>
                                            <p:cTn id="72" dur="500"/>
                                            <p:tgtEl>
                                              <p:spTgt spid="78"/>
                                            </p:tgtEl>
                                          </p:cBhvr>
                                        </p:animEffect>
                                      </p:childTnLst>
                                    </p:cTn>
                                  </p:par>
                                  <p:par>
                                    <p:cTn id="73" presetID="49" presetClass="entr" presetSubtype="0" decel="100000" fill="hold" grpId="0" nodeType="withEffect">
                                      <p:stCondLst>
                                        <p:cond delay="0"/>
                                      </p:stCondLst>
                                      <p:childTnLst>
                                        <p:set>
                                          <p:cBhvr>
                                            <p:cTn id="74" dur="1" fill="hold">
                                              <p:stCondLst>
                                                <p:cond delay="0"/>
                                              </p:stCondLst>
                                            </p:cTn>
                                            <p:tgtEl>
                                              <p:spTgt spid="80"/>
                                            </p:tgtEl>
                                            <p:attrNameLst>
                                              <p:attrName>style.visibility</p:attrName>
                                            </p:attrNameLst>
                                          </p:cBhvr>
                                          <p:to>
                                            <p:strVal val="visible"/>
                                          </p:to>
                                        </p:set>
                                        <p:anim calcmode="lin" valueType="num">
                                          <p:cBhvr>
                                            <p:cTn id="75" dur="500" fill="hold"/>
                                            <p:tgtEl>
                                              <p:spTgt spid="80"/>
                                            </p:tgtEl>
                                            <p:attrNameLst>
                                              <p:attrName>ppt_w</p:attrName>
                                            </p:attrNameLst>
                                          </p:cBhvr>
                                          <p:tavLst>
                                            <p:tav tm="0">
                                              <p:val>
                                                <p:fltVal val="0"/>
                                              </p:val>
                                            </p:tav>
                                            <p:tav tm="100000">
                                              <p:val>
                                                <p:strVal val="#ppt_w"/>
                                              </p:val>
                                            </p:tav>
                                          </p:tavLst>
                                        </p:anim>
                                        <p:anim calcmode="lin" valueType="num">
                                          <p:cBhvr>
                                            <p:cTn id="76" dur="500" fill="hold"/>
                                            <p:tgtEl>
                                              <p:spTgt spid="80"/>
                                            </p:tgtEl>
                                            <p:attrNameLst>
                                              <p:attrName>ppt_h</p:attrName>
                                            </p:attrNameLst>
                                          </p:cBhvr>
                                          <p:tavLst>
                                            <p:tav tm="0">
                                              <p:val>
                                                <p:fltVal val="0"/>
                                              </p:val>
                                            </p:tav>
                                            <p:tav tm="100000">
                                              <p:val>
                                                <p:strVal val="#ppt_h"/>
                                              </p:val>
                                            </p:tav>
                                          </p:tavLst>
                                        </p:anim>
                                        <p:anim calcmode="lin" valueType="num">
                                          <p:cBhvr>
                                            <p:cTn id="77" dur="500" fill="hold"/>
                                            <p:tgtEl>
                                              <p:spTgt spid="80"/>
                                            </p:tgtEl>
                                            <p:attrNameLst>
                                              <p:attrName>style.rotation</p:attrName>
                                            </p:attrNameLst>
                                          </p:cBhvr>
                                          <p:tavLst>
                                            <p:tav tm="0">
                                              <p:val>
                                                <p:fltVal val="360"/>
                                              </p:val>
                                            </p:tav>
                                            <p:tav tm="100000">
                                              <p:val>
                                                <p:fltVal val="0"/>
                                              </p:val>
                                            </p:tav>
                                          </p:tavLst>
                                        </p:anim>
                                        <p:animEffect transition="in" filter="fade">
                                          <p:cBhvr>
                                            <p:cTn id="78" dur="500"/>
                                            <p:tgtEl>
                                              <p:spTgt spid="80"/>
                                            </p:tgtEl>
                                          </p:cBhvr>
                                        </p:animEffect>
                                      </p:childTnLst>
                                    </p:cTn>
                                  </p:par>
                                  <p:par>
                                    <p:cTn id="79" presetID="49" presetClass="entr" presetSubtype="0" decel="100000" fill="hold" grpId="0" nodeType="withEffect">
                                      <p:stCondLst>
                                        <p:cond delay="0"/>
                                      </p:stCondLst>
                                      <p:childTnLst>
                                        <p:set>
                                          <p:cBhvr>
                                            <p:cTn id="80" dur="1" fill="hold">
                                              <p:stCondLst>
                                                <p:cond delay="0"/>
                                              </p:stCondLst>
                                            </p:cTn>
                                            <p:tgtEl>
                                              <p:spTgt spid="79"/>
                                            </p:tgtEl>
                                            <p:attrNameLst>
                                              <p:attrName>style.visibility</p:attrName>
                                            </p:attrNameLst>
                                          </p:cBhvr>
                                          <p:to>
                                            <p:strVal val="visible"/>
                                          </p:to>
                                        </p:set>
                                        <p:anim calcmode="lin" valueType="num">
                                          <p:cBhvr>
                                            <p:cTn id="81" dur="500" fill="hold"/>
                                            <p:tgtEl>
                                              <p:spTgt spid="79"/>
                                            </p:tgtEl>
                                            <p:attrNameLst>
                                              <p:attrName>ppt_w</p:attrName>
                                            </p:attrNameLst>
                                          </p:cBhvr>
                                          <p:tavLst>
                                            <p:tav tm="0">
                                              <p:val>
                                                <p:fltVal val="0"/>
                                              </p:val>
                                            </p:tav>
                                            <p:tav tm="100000">
                                              <p:val>
                                                <p:strVal val="#ppt_w"/>
                                              </p:val>
                                            </p:tav>
                                          </p:tavLst>
                                        </p:anim>
                                        <p:anim calcmode="lin" valueType="num">
                                          <p:cBhvr>
                                            <p:cTn id="82" dur="500" fill="hold"/>
                                            <p:tgtEl>
                                              <p:spTgt spid="79"/>
                                            </p:tgtEl>
                                            <p:attrNameLst>
                                              <p:attrName>ppt_h</p:attrName>
                                            </p:attrNameLst>
                                          </p:cBhvr>
                                          <p:tavLst>
                                            <p:tav tm="0">
                                              <p:val>
                                                <p:fltVal val="0"/>
                                              </p:val>
                                            </p:tav>
                                            <p:tav tm="100000">
                                              <p:val>
                                                <p:strVal val="#ppt_h"/>
                                              </p:val>
                                            </p:tav>
                                          </p:tavLst>
                                        </p:anim>
                                        <p:anim calcmode="lin" valueType="num">
                                          <p:cBhvr>
                                            <p:cTn id="83" dur="500" fill="hold"/>
                                            <p:tgtEl>
                                              <p:spTgt spid="79"/>
                                            </p:tgtEl>
                                            <p:attrNameLst>
                                              <p:attrName>style.rotation</p:attrName>
                                            </p:attrNameLst>
                                          </p:cBhvr>
                                          <p:tavLst>
                                            <p:tav tm="0">
                                              <p:val>
                                                <p:fltVal val="360"/>
                                              </p:val>
                                            </p:tav>
                                            <p:tav tm="100000">
                                              <p:val>
                                                <p:fltVal val="0"/>
                                              </p:val>
                                            </p:tav>
                                          </p:tavLst>
                                        </p:anim>
                                        <p:animEffect transition="in" filter="fade">
                                          <p:cBhvr>
                                            <p:cTn id="84" dur="500"/>
                                            <p:tgtEl>
                                              <p:spTgt spid="79"/>
                                            </p:tgtEl>
                                          </p:cBhvr>
                                        </p:animEffect>
                                      </p:childTnLst>
                                    </p:cTn>
                                  </p:par>
                                </p:childTnLst>
                              </p:cTn>
                            </p:par>
                            <p:par>
                              <p:cTn id="85" fill="hold">
                                <p:stCondLst>
                                  <p:cond delay="500"/>
                                </p:stCondLst>
                                <p:childTnLst>
                                  <p:par>
                                    <p:cTn id="86" presetID="22" presetClass="entr" presetSubtype="1" fill="hold" nodeType="afterEffect">
                                      <p:stCondLst>
                                        <p:cond delay="0"/>
                                      </p:stCondLst>
                                      <p:childTnLst>
                                        <p:set>
                                          <p:cBhvr>
                                            <p:cTn id="87" dur="1" fill="hold">
                                              <p:stCondLst>
                                                <p:cond delay="0"/>
                                              </p:stCondLst>
                                            </p:cTn>
                                            <p:tgtEl>
                                              <p:spTgt spid="85"/>
                                            </p:tgtEl>
                                            <p:attrNameLst>
                                              <p:attrName>style.visibility</p:attrName>
                                            </p:attrNameLst>
                                          </p:cBhvr>
                                          <p:to>
                                            <p:strVal val="visible"/>
                                          </p:to>
                                        </p:set>
                                        <p:animEffect transition="in" filter="wipe(up)">
                                          <p:cBhvr>
                                            <p:cTn id="88" dur="500"/>
                                            <p:tgtEl>
                                              <p:spTgt spid="85"/>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fade">
                                          <p:cBhvr>
                                            <p:cTn id="91" dur="1000"/>
                                            <p:tgtEl>
                                              <p:spTgt spid="87"/>
                                            </p:tgtEl>
                                          </p:cBhvr>
                                        </p:animEffect>
                                        <p:anim calcmode="lin" valueType="num">
                                          <p:cBhvr>
                                            <p:cTn id="92" dur="1000" fill="hold"/>
                                            <p:tgtEl>
                                              <p:spTgt spid="87"/>
                                            </p:tgtEl>
                                            <p:attrNameLst>
                                              <p:attrName>ppt_x</p:attrName>
                                            </p:attrNameLst>
                                          </p:cBhvr>
                                          <p:tavLst>
                                            <p:tav tm="0">
                                              <p:val>
                                                <p:strVal val="#ppt_x"/>
                                              </p:val>
                                            </p:tav>
                                            <p:tav tm="100000">
                                              <p:val>
                                                <p:strVal val="#ppt_x"/>
                                              </p:val>
                                            </p:tav>
                                          </p:tavLst>
                                        </p:anim>
                                        <p:anim calcmode="lin" valueType="num">
                                          <p:cBhvr>
                                            <p:cTn id="93" dur="1000" fill="hold"/>
                                            <p:tgtEl>
                                              <p:spTgt spid="87"/>
                                            </p:tgtEl>
                                            <p:attrNameLst>
                                              <p:attrName>ppt_y</p:attrName>
                                            </p:attrNameLst>
                                          </p:cBhvr>
                                          <p:tavLst>
                                            <p:tav tm="0">
                                              <p:val>
                                                <p:strVal val="#ppt_y+.1"/>
                                              </p:val>
                                            </p:tav>
                                            <p:tav tm="100000">
                                              <p:val>
                                                <p:strVal val="#ppt_y"/>
                                              </p:val>
                                            </p:tav>
                                          </p:tavLst>
                                        </p:anim>
                                      </p:childTnLst>
                                    </p:cTn>
                                  </p:par>
                                  <p:par>
                                    <p:cTn id="94" presetID="14" presetClass="entr" presetSubtype="10" fill="hold" grpId="0" nodeType="withEffect">
                                      <p:stCondLst>
                                        <p:cond delay="0"/>
                                      </p:stCondLst>
                                      <p:childTnLst>
                                        <p:set>
                                          <p:cBhvr>
                                            <p:cTn id="95" dur="1" fill="hold">
                                              <p:stCondLst>
                                                <p:cond delay="0"/>
                                              </p:stCondLst>
                                            </p:cTn>
                                            <p:tgtEl>
                                              <p:spTgt spid="86"/>
                                            </p:tgtEl>
                                            <p:attrNameLst>
                                              <p:attrName>style.visibility</p:attrName>
                                            </p:attrNameLst>
                                          </p:cBhvr>
                                          <p:to>
                                            <p:strVal val="visible"/>
                                          </p:to>
                                        </p:set>
                                        <p:animEffect transition="in" filter="randombar(horizontal)">
                                          <p:cBhvr>
                                            <p:cTn id="96" dur="500"/>
                                            <p:tgtEl>
                                              <p:spTgt spid="86"/>
                                            </p:tgtEl>
                                          </p:cBhvr>
                                        </p:animEffect>
                                      </p:childTnLst>
                                    </p:cTn>
                                  </p:par>
                                </p:childTnLst>
                              </p:cTn>
                            </p:par>
                            <p:par>
                              <p:cTn id="97" fill="hold">
                                <p:stCondLst>
                                  <p:cond delay="1000"/>
                                </p:stCondLst>
                                <p:childTnLst>
                                  <p:par>
                                    <p:cTn id="98" presetID="10" presetClass="entr" presetSubtype="0" fill="hold" grpId="0" nodeType="afterEffect">
                                      <p:stCondLst>
                                        <p:cond delay="0"/>
                                      </p:stCondLst>
                                      <p:childTnLst>
                                        <p:set>
                                          <p:cBhvr>
                                            <p:cTn id="99" dur="1" fill="hold">
                                              <p:stCondLst>
                                                <p:cond delay="0"/>
                                              </p:stCondLst>
                                            </p:cTn>
                                            <p:tgtEl>
                                              <p:spTgt spid="88"/>
                                            </p:tgtEl>
                                            <p:attrNameLst>
                                              <p:attrName>style.visibility</p:attrName>
                                            </p:attrNameLst>
                                          </p:cBhvr>
                                          <p:to>
                                            <p:strVal val="visible"/>
                                          </p:to>
                                        </p:set>
                                        <p:animEffect transition="in" filter="fade">
                                          <p:cBhvr>
                                            <p:cTn id="100" dur="1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57" grpId="0"/>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6" grpId="0"/>
          <p:bldP spid="87" grpId="0" animBg="1"/>
          <p:bldP spid="88"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24946" y="3844454"/>
            <a:ext cx="3877172" cy="2504286"/>
          </a:xfrm>
          <a:prstGeom prst="rect">
            <a:avLst/>
          </a:prstGeom>
          <a:solidFill>
            <a:srgbClr val="FFFFFF">
              <a:shade val="85000"/>
            </a:srgbClr>
          </a:solidFill>
          <a:ln w="381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2" name="imgShow"/>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338419" y="3844454"/>
            <a:ext cx="3908240" cy="2504286"/>
          </a:xfrm>
          <a:prstGeom prst="rect">
            <a:avLst/>
          </a:prstGeom>
          <a:solidFill>
            <a:srgbClr val="FFFFFF">
              <a:shade val="85000"/>
            </a:srgbClr>
          </a:solidFill>
          <a:ln w="28575"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3" name="TextBox 11"/>
          <p:cNvSpPr txBox="1">
            <a:spLocks noChangeArrowheads="1"/>
          </p:cNvSpPr>
          <p:nvPr/>
        </p:nvSpPr>
        <p:spPr bwMode="auto">
          <a:xfrm>
            <a:off x="4649677" y="1485840"/>
            <a:ext cx="782618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pPr>
            <a:r>
              <a:rPr lang="zh-CN" altLang="en-US" sz="2000" dirty="0">
                <a:solidFill>
                  <a:srgbClr val="581401"/>
                </a:solidFill>
                <a:latin typeface="微软雅黑" panose="020B0503020204020204" pitchFamily="34" charset="-122"/>
                <a:ea typeface="微软雅黑" panose="020B0503020204020204" pitchFamily="34" charset="-122"/>
              </a:rPr>
              <a:t>意义一：可以从历史中汲取智慧和力量</a:t>
            </a:r>
            <a:r>
              <a:rPr lang="en-US" altLang="zh-CN" sz="2000" dirty="0">
                <a:solidFill>
                  <a:srgbClr val="581401"/>
                </a:solidFill>
                <a:latin typeface="微软雅黑" panose="020B0503020204020204" pitchFamily="34" charset="-122"/>
                <a:ea typeface="微软雅黑" panose="020B0503020204020204" pitchFamily="34" charset="-122"/>
              </a:rPr>
              <a:t>;</a:t>
            </a:r>
            <a:endParaRPr lang="en-US" altLang="zh-CN" sz="2000" dirty="0">
              <a:solidFill>
                <a:srgbClr val="58140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solidFill>
                  <a:srgbClr val="581401"/>
                </a:solidFill>
                <a:latin typeface="微软雅黑" panose="020B0503020204020204" pitchFamily="34" charset="-122"/>
                <a:ea typeface="微软雅黑" panose="020B0503020204020204" pitchFamily="34" charset="-122"/>
              </a:rPr>
              <a:t>意义二：是加强党的思想理论建设的重要任务</a:t>
            </a:r>
            <a:endParaRPr lang="zh-CN" altLang="en-US" sz="2000" dirty="0">
              <a:solidFill>
                <a:srgbClr val="581401"/>
              </a:solidFill>
              <a:latin typeface="微软雅黑" panose="020B0503020204020204" pitchFamily="34" charset="-122"/>
              <a:ea typeface="微软雅黑" panose="020B0503020204020204" pitchFamily="34" charset="-122"/>
            </a:endParaRPr>
          </a:p>
          <a:p>
            <a:pPr algn="just" eaLnBrk="1" hangingPunct="1">
              <a:lnSpc>
                <a:spcPct val="150000"/>
              </a:lnSpc>
            </a:pPr>
            <a:r>
              <a:rPr lang="zh-CN" altLang="en-US" sz="2000" dirty="0">
                <a:solidFill>
                  <a:srgbClr val="581401"/>
                </a:solidFill>
                <a:latin typeface="微软雅黑" panose="020B0503020204020204" pitchFamily="34" charset="-122"/>
                <a:ea typeface="微软雅黑" panose="020B0503020204020204" pitchFamily="34" charset="-122"/>
              </a:rPr>
              <a:t>意义三：是继承党的成功经验和优良传统的需要</a:t>
            </a:r>
            <a:endParaRPr lang="zh-CN" altLang="en-US" sz="2000" dirty="0">
              <a:solidFill>
                <a:srgbClr val="58140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1424946" y="1610616"/>
            <a:ext cx="2810957" cy="1323439"/>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pPr algn="ctr"/>
            <a:r>
              <a:rPr lang="zh-CN" altLang="en-US" sz="4000" dirty="0">
                <a:solidFill>
                  <a:srgbClr val="C00000"/>
                </a:solidFill>
                <a:latin typeface="+mn-ea"/>
                <a:ea typeface="+mn-ea"/>
              </a:rPr>
              <a:t>学习党史</a:t>
            </a:r>
            <a:endParaRPr lang="en-US" altLang="zh-CN" sz="4000" dirty="0">
              <a:solidFill>
                <a:srgbClr val="C00000"/>
              </a:solidFill>
              <a:latin typeface="+mn-ea"/>
              <a:ea typeface="+mn-ea"/>
            </a:endParaRPr>
          </a:p>
          <a:p>
            <a:pPr algn="ctr"/>
            <a:r>
              <a:rPr lang="zh-CN" altLang="en-US" sz="4000" dirty="0">
                <a:solidFill>
                  <a:srgbClr val="C00000"/>
                </a:solidFill>
                <a:latin typeface="+mn-ea"/>
                <a:ea typeface="+mn-ea"/>
              </a:rPr>
              <a:t>的重要意义</a:t>
            </a:r>
            <a:endParaRPr lang="zh-CN" altLang="en-US" sz="4000" dirty="0">
              <a:solidFill>
                <a:srgbClr val="C00000"/>
              </a:solidFill>
              <a:latin typeface="+mn-ea"/>
              <a:ea typeface="+mn-ea"/>
            </a:endParaRPr>
          </a:p>
        </p:txBody>
      </p:sp>
      <p:sp>
        <p:nvSpPr>
          <p:cNvPr id="21" name="文本框 20"/>
          <p:cNvSpPr txBox="1"/>
          <p:nvPr/>
        </p:nvSpPr>
        <p:spPr>
          <a:xfrm>
            <a:off x="1068738" y="385599"/>
            <a:ext cx="4822154"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党史发展脉络及学习意义</a:t>
            </a:r>
            <a:endParaRPr lang="zh-CN" altLang="en-US" b="1" dirty="0">
              <a:solidFill>
                <a:srgbClr val="FF010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path" presetSubtype="0" decel="100000" fill="hold" grpId="1" nodeType="withEffect">
                                  <p:stCondLst>
                                    <p:cond delay="0"/>
                                  </p:stCondLst>
                                  <p:childTnLst>
                                    <p:animMotion origin="layout" path="M -2.08333E-7 -4.07407E-6 L 0.14518 -0.00023 " pathEditMode="relative" rAng="0" ptsTypes="AA">
                                      <p:cBhvr>
                                        <p:cTn id="9" dur="1000" spd="-100000" fill="hold"/>
                                        <p:tgtEl>
                                          <p:spTgt spid="21"/>
                                        </p:tgtEl>
                                        <p:attrNameLst>
                                          <p:attrName>ppt_x</p:attrName>
                                          <p:attrName>ppt_y</p:attrName>
                                        </p:attrNameLst>
                                      </p:cBhvr>
                                      <p:rCtr x="7253" y="-23"/>
                                    </p:animMotion>
                                  </p:childTnLst>
                                </p:cTn>
                              </p:par>
                              <p:par>
                                <p:cTn id="10" presetID="2" presetClass="entr" presetSubtype="8"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1000" fill="hold"/>
                                        <p:tgtEl>
                                          <p:spTgt spid="30"/>
                                        </p:tgtEl>
                                        <p:attrNameLst>
                                          <p:attrName>ppt_x</p:attrName>
                                        </p:attrNameLst>
                                      </p:cBhvr>
                                      <p:tavLst>
                                        <p:tav tm="0">
                                          <p:val>
                                            <p:strVal val="0-#ppt_w/2"/>
                                          </p:val>
                                        </p:tav>
                                        <p:tav tm="100000">
                                          <p:val>
                                            <p:strVal val="#ppt_x"/>
                                          </p:val>
                                        </p:tav>
                                      </p:tavLst>
                                    </p:anim>
                                    <p:anim calcmode="lin" valueType="num">
                                      <p:cBhvr additive="base">
                                        <p:cTn id="13" dur="10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additive="base">
                                        <p:cTn id="16" dur="1000" fill="hold"/>
                                        <p:tgtEl>
                                          <p:spTgt spid="32"/>
                                        </p:tgtEl>
                                        <p:attrNameLst>
                                          <p:attrName>ppt_x</p:attrName>
                                        </p:attrNameLst>
                                      </p:cBhvr>
                                      <p:tavLst>
                                        <p:tav tm="0">
                                          <p:val>
                                            <p:strVal val="1+#ppt_w/2"/>
                                          </p:val>
                                        </p:tav>
                                        <p:tav tm="100000">
                                          <p:val>
                                            <p:strVal val="#ppt_x"/>
                                          </p:val>
                                        </p:tav>
                                      </p:tavLst>
                                    </p:anim>
                                    <p:anim calcmode="lin" valueType="num">
                                      <p:cBhvr additive="base">
                                        <p:cTn id="17" dur="1000" fill="hold"/>
                                        <p:tgtEl>
                                          <p:spTgt spid="32"/>
                                        </p:tgtEl>
                                        <p:attrNameLst>
                                          <p:attrName>ppt_y</p:attrName>
                                        </p:attrNameLst>
                                      </p:cBhvr>
                                      <p:tavLst>
                                        <p:tav tm="0">
                                          <p:val>
                                            <p:strVal val="#ppt_y"/>
                                          </p:val>
                                        </p:tav>
                                        <p:tav tm="100000">
                                          <p:val>
                                            <p:strVal val="#ppt_y"/>
                                          </p:val>
                                        </p:tav>
                                      </p:tavLst>
                                    </p:anim>
                                  </p:childTnLst>
                                </p:cTn>
                              </p:par>
                              <p:par>
                                <p:cTn id="18" presetID="16" presetClass="entr" presetSubtype="21" fill="hold" grpId="0" nodeType="with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barn(inVertical)">
                                      <p:cBhvr>
                                        <p:cTn id="20" dur="1000"/>
                                        <p:tgtEl>
                                          <p:spTgt spid="50"/>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5" fill="hold" grpId="0" nodeType="click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vertical)">
                                      <p:cBhvr>
                                        <p:cTn id="25" dur="1000"/>
                                        <p:tgtEl>
                                          <p:spTgt spid="33"/>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3" grpId="0"/>
      <p:bldP spid="50" grpId="0"/>
      <p:bldP spid="21" grpId="0"/>
      <p:bldP spid="21" grpId="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66300" y="485151"/>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党史学习心得三</a:t>
            </a:r>
            <a:endParaRPr lang="zh-CN" altLang="en-US" b="1" dirty="0">
              <a:solidFill>
                <a:srgbClr val="FF0101"/>
              </a:solidFill>
            </a:endParaRPr>
          </a:p>
        </p:txBody>
      </p:sp>
      <p:pic>
        <p:nvPicPr>
          <p:cNvPr id="10" name="图片 9"/>
          <p:cNvPicPr>
            <a:picLocks noChangeAspect="1"/>
          </p:cNvPicPr>
          <p:nvPr/>
        </p:nvPicPr>
        <p:blipFill rotWithShape="1">
          <a:blip r:embed="rId1">
            <a:extLst>
              <a:ext uri="{BEBA8EAE-BF5A-486C-A8C5-ECC9F3942E4B}">
                <a14:imgProps xmlns:a14="http://schemas.microsoft.com/office/drawing/2010/main">
                  <a14:imgLayer r:embed="rId2">
                    <a14:imgEffect>
                      <a14:brightnessContrast bright="10000" contrast="20000"/>
                    </a14:imgEffect>
                    <a14:imgEffect>
                      <a14:colorTemperature colorTemp="4800"/>
                    </a14:imgEffect>
                  </a14:imgLayer>
                </a14:imgProps>
              </a:ext>
              <a:ext uri="{28A0092B-C50C-407E-A947-70E740481C1C}">
                <a14:useLocalDpi xmlns:a14="http://schemas.microsoft.com/office/drawing/2010/main" val="0"/>
              </a:ext>
            </a:extLst>
          </a:blip>
          <a:srcRect l="22064" t="7812" r="13327" b="15697"/>
          <a:stretch>
            <a:fillRect/>
          </a:stretch>
        </p:blipFill>
        <p:spPr>
          <a:xfrm>
            <a:off x="7854043" y="1592893"/>
            <a:ext cx="3350986" cy="4519187"/>
          </a:xfrm>
          <a:prstGeom prst="rect">
            <a:avLst/>
          </a:prstGeom>
          <a:ln>
            <a:solidFill>
              <a:srgbClr val="C00000">
                <a:alpha val="25000"/>
              </a:srgbClr>
            </a:solidFill>
          </a:ln>
        </p:spPr>
      </p:pic>
      <p:sp>
        <p:nvSpPr>
          <p:cNvPr id="11" name="矩形 10"/>
          <p:cNvSpPr/>
          <p:nvPr/>
        </p:nvSpPr>
        <p:spPr>
          <a:xfrm>
            <a:off x="751697" y="3032583"/>
            <a:ext cx="6743700" cy="2536400"/>
          </a:xfrm>
          <a:prstGeom prst="rect">
            <a:avLst/>
          </a:prstGeom>
          <a:noFill/>
        </p:spPr>
        <p:txBody>
          <a:bodyPr wrap="square" rtlCol="0">
            <a:spAutoFit/>
          </a:bodyPr>
          <a:lstStyle/>
          <a:p>
            <a:pPr algn="just">
              <a:lnSpc>
                <a:spcPct val="150000"/>
              </a:lnSpc>
            </a:pP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rPr>
              <a:t>理论决定思路。中华民族在“站起来”、“富起来”、“强起来”的征程中，取得的一次又一次重大历史性进步，都离不开正确路线、方针、政策的指引。从马克思列宁主义到毛泽东思想、邓小平理论，从“三个代表”重要思想到科学发展观，近百年来，这种与时俱进的具有中国特色、中国风格、中国气派的理论话语体系，为中华的崛起和民族的复兴提供了源源不断的强大精神动力。</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矩形 11"/>
          <p:cNvSpPr>
            <a:spLocks noChangeAspect="1"/>
          </p:cNvSpPr>
          <p:nvPr/>
        </p:nvSpPr>
        <p:spPr>
          <a:xfrm>
            <a:off x="751697" y="1746749"/>
            <a:ext cx="6743700" cy="104502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学习党史进一步坚定我们的理论自信</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6.25E-7 4.07407E-6 L 0.14518 -0.00024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2" presetClass="entr" presetSubtype="8" decel="3660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1500" fill="hold"/>
                                        <p:tgtEl>
                                          <p:spTgt spid="10"/>
                                        </p:tgtEl>
                                        <p:attrNameLst>
                                          <p:attrName>ppt_x</p:attrName>
                                        </p:attrNameLst>
                                      </p:cBhvr>
                                      <p:tavLst>
                                        <p:tav tm="0">
                                          <p:val>
                                            <p:strVal val="0-#ppt_w/2"/>
                                          </p:val>
                                        </p:tav>
                                        <p:tav tm="100000">
                                          <p:val>
                                            <p:strVal val="#ppt_x"/>
                                          </p:val>
                                        </p:tav>
                                      </p:tavLst>
                                    </p:anim>
                                    <p:anim calcmode="lin" valueType="num">
                                      <p:cBhvr additive="base">
                                        <p:cTn id="14" dur="1500" fill="hold"/>
                                        <p:tgtEl>
                                          <p:spTgt spid="10"/>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22"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750"/>
                                        <p:tgtEl>
                                          <p:spTgt spid="11"/>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2" grpId="0" animBg="1"/>
      <p:bldP spid="1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148731" y="486627"/>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党史学习心得四</a:t>
            </a:r>
            <a:endParaRPr lang="zh-CN" altLang="en-US" b="1" dirty="0">
              <a:solidFill>
                <a:srgbClr val="FF0101"/>
              </a:solidFill>
            </a:endParaRPr>
          </a:p>
        </p:txBody>
      </p:sp>
      <p:pic>
        <p:nvPicPr>
          <p:cNvPr id="22" name="图片 21"/>
          <p:cNvPicPr>
            <a:picLocks noChangeAspect="1"/>
          </p:cNvPicPr>
          <p:nvPr/>
        </p:nvPicPr>
        <p:blipFill rotWithShape="1">
          <a:blip r:embed="rId1">
            <a:extLst>
              <a:ext uri="{BEBA8EAE-BF5A-486C-A8C5-ECC9F3942E4B}">
                <a14:imgProps xmlns:a14="http://schemas.microsoft.com/office/drawing/2010/main">
                  <a14:imgLayer r:embed="rId2">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r="72586"/>
          <a:stretch>
            <a:fillRect/>
          </a:stretch>
        </p:blipFill>
        <p:spPr>
          <a:xfrm>
            <a:off x="1148731" y="1941807"/>
            <a:ext cx="3251455" cy="4295707"/>
          </a:xfrm>
          <a:prstGeom prst="rect">
            <a:avLst/>
          </a:prstGeom>
        </p:spPr>
      </p:pic>
      <p:sp>
        <p:nvSpPr>
          <p:cNvPr id="24" name="矩形 23"/>
          <p:cNvSpPr/>
          <p:nvPr/>
        </p:nvSpPr>
        <p:spPr>
          <a:xfrm>
            <a:off x="4825035" y="2924146"/>
            <a:ext cx="6768249" cy="35479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dirty="0">
                <a:solidFill>
                  <a:schemeClr val="tx1">
                    <a:lumMod val="85000"/>
                    <a:lumOff val="15000"/>
                  </a:schemeClr>
                </a:solidFill>
                <a:latin typeface="微软雅黑" panose="020B0503020204020204" pitchFamily="82" charset="2"/>
                <a:ea typeface="微软雅黑" panose="020B0503020204020204" pitchFamily="82" charset="2"/>
              </a:rPr>
              <a:t>制度决定发展。对于一个国家，走什么路，坚持什么体制，运用什么制度，“鞋子合脚才是好”。有怎样的制度设计，就有怎样的发展模式和发展状态。制度的“鞋子”合不合脚，人们穿上就知道。从三十多年前的计划经济体制到改革开放之后的社会主义市场经济体制，中国式的制度探索与创新，不断推动中国经济社会向前发展，为实现中华民族的伟大复兴奠定了坚实的制度基础。</a:t>
            </a:r>
            <a:endParaRPr lang="zh-CN" altLang="en-US" dirty="0">
              <a:solidFill>
                <a:schemeClr val="tx1">
                  <a:lumMod val="85000"/>
                  <a:lumOff val="15000"/>
                </a:schemeClr>
              </a:solidFill>
              <a:latin typeface="微软雅黑" panose="020B0503020204020204" pitchFamily="82" charset="2"/>
              <a:ea typeface="微软雅黑" panose="020B0503020204020204" pitchFamily="82" charset="2"/>
            </a:endParaRPr>
          </a:p>
        </p:txBody>
      </p:sp>
      <p:sp>
        <p:nvSpPr>
          <p:cNvPr id="25" name="矩形 24"/>
          <p:cNvSpPr>
            <a:spLocks noChangeAspect="1"/>
          </p:cNvSpPr>
          <p:nvPr/>
        </p:nvSpPr>
        <p:spPr>
          <a:xfrm>
            <a:off x="4879074" y="1941807"/>
            <a:ext cx="6453926" cy="104502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学习党史进一步坚定我们的制度自信</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6" name="矩形 25"/>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1.25E-6 2.59259E-6 L 0.14518 -0.00023 " pathEditMode="relative" rAng="0" ptsTypes="AA">
                                      <p:cBhvr>
                                        <p:cTn id="9" dur="1000" spd="-100000" fill="hold"/>
                                        <p:tgtEl>
                                          <p:spTgt spid="7"/>
                                        </p:tgtEl>
                                        <p:attrNameLst>
                                          <p:attrName>ppt_x</p:attrName>
                                          <p:attrName>ppt_y</p:attrName>
                                        </p:attrNameLst>
                                      </p:cBhvr>
                                      <p:rCtr x="7253" y="-23"/>
                                    </p:animMotion>
                                  </p:childTnLst>
                                </p:cTn>
                              </p:par>
                              <p:par>
                                <p:cTn id="10" presetID="2" presetClass="entr" presetSubtype="8"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1000" fill="hold"/>
                                        <p:tgtEl>
                                          <p:spTgt spid="22"/>
                                        </p:tgtEl>
                                        <p:attrNameLst>
                                          <p:attrName>ppt_x</p:attrName>
                                        </p:attrNameLst>
                                      </p:cBhvr>
                                      <p:tavLst>
                                        <p:tav tm="0">
                                          <p:val>
                                            <p:strVal val="0-#ppt_w/2"/>
                                          </p:val>
                                        </p:tav>
                                        <p:tav tm="100000">
                                          <p:val>
                                            <p:strVal val="#ppt_x"/>
                                          </p:val>
                                        </p:tav>
                                      </p:tavLst>
                                    </p:anim>
                                    <p:anim calcmode="lin" valueType="num">
                                      <p:cBhvr additive="base">
                                        <p:cTn id="13" dur="1000" fill="hold"/>
                                        <p:tgtEl>
                                          <p:spTgt spid="22"/>
                                        </p:tgtEl>
                                        <p:attrNameLst>
                                          <p:attrName>ppt_y</p:attrName>
                                        </p:attrNameLst>
                                      </p:cBhvr>
                                      <p:tavLst>
                                        <p:tav tm="0">
                                          <p:val>
                                            <p:strVal val="#ppt_y"/>
                                          </p:val>
                                        </p:tav>
                                        <p:tav tm="100000">
                                          <p:val>
                                            <p:strVal val="#ppt_y"/>
                                          </p:val>
                                        </p:tav>
                                      </p:tavLst>
                                    </p:anim>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par>
                          <p:cTn id="22" fill="hold">
                            <p:stCondLst>
                              <p:cond delay="50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1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4" grpId="0"/>
      <p:bldP spid="25" grpId="0" animBg="1"/>
      <p:bldP spid="2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32489" y="495543"/>
            <a:ext cx="2890535"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出乎史  入乎道</a:t>
            </a:r>
            <a:endParaRPr lang="zh-CN" altLang="en-US" b="1" dirty="0">
              <a:solidFill>
                <a:srgbClr val="FF0101"/>
              </a:solidFill>
            </a:endParaRPr>
          </a:p>
        </p:txBody>
      </p:sp>
      <p:sp>
        <p:nvSpPr>
          <p:cNvPr id="27" name="矩形 26"/>
          <p:cNvSpPr/>
          <p:nvPr/>
        </p:nvSpPr>
        <p:spPr>
          <a:xfrm>
            <a:off x="1323852" y="3554438"/>
            <a:ext cx="4772148" cy="1422954"/>
          </a:xfrm>
          <a:prstGeom prst="rect">
            <a:avLst/>
          </a:prstGeom>
          <a:noFill/>
        </p:spPr>
        <p:txBody>
          <a:bodyPr wrap="square" rtlCol="0">
            <a:spAutoFit/>
          </a:bodyPr>
          <a:lstStyle/>
          <a:p>
            <a:pPr algn="just">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出乎史，入乎道。历史是最好的教科书。让党史国史之光照亮未来，给力中华民族伟大复兴的“中国梦”。</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矩形 27"/>
          <p:cNvSpPr>
            <a:spLocks noChangeAspect="1"/>
          </p:cNvSpPr>
          <p:nvPr/>
        </p:nvSpPr>
        <p:spPr>
          <a:xfrm>
            <a:off x="1425372" y="2258534"/>
            <a:ext cx="4995305" cy="1045029"/>
          </a:xfrm>
          <a:prstGeom prst="rect">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出乎史  入乎道</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81852" y="-127126"/>
            <a:ext cx="4186296" cy="68580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42" presetClass="path" presetSubtype="0" decel="100000" fill="hold" grpId="1" nodeType="withEffect">
                                  <p:stCondLst>
                                    <p:cond delay="0"/>
                                  </p:stCondLst>
                                  <p:childTnLst>
                                    <p:animMotion origin="layout" path="M 5E-6 -4.81481E-6 L 0.14519 -0.00023 " pathEditMode="relative" rAng="0" ptsTypes="AA">
                                      <p:cBhvr>
                                        <p:cTn id="9" dur="1000" spd="-100000" fill="hold"/>
                                        <p:tgtEl>
                                          <p:spTgt spid="7"/>
                                        </p:tgtEl>
                                        <p:attrNameLst>
                                          <p:attrName>ppt_x</p:attrName>
                                          <p:attrName>ppt_y</p:attrName>
                                        </p:attrNameLst>
                                      </p:cBhvr>
                                      <p:rCtr x="7253" y="-23"/>
                                    </p:animMotion>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up)">
                                      <p:cBhvr>
                                        <p:cTn id="13" dur="750"/>
                                        <p:tgtEl>
                                          <p:spTgt spid="27"/>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1500"/>
                                        <p:tgtEl>
                                          <p:spTgt spid="29"/>
                                        </p:tgtEl>
                                      </p:cBhvr>
                                    </p:animEffect>
                                  </p:childTnLst>
                                </p:cTn>
                              </p:par>
                            </p:childTnLst>
                          </p:cTn>
                        </p:par>
                        <p:par>
                          <p:cTn id="23" fill="hold">
                            <p:stCondLst>
                              <p:cond delay="3000"/>
                            </p:stCondLst>
                            <p:childTnLst>
                              <p:par>
                                <p:cTn id="24" presetID="5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27" grpId="0"/>
      <p:bldP spid="28" grpId="0" animBg="1"/>
      <p:bldP spid="29"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825255"/>
            <a:ext cx="12192000" cy="6092130"/>
          </a:xfrm>
          <a:prstGeom prst="rect">
            <a:avLst/>
          </a:prstGeom>
        </p:spPr>
      </p:pic>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092130"/>
          </a:xfrm>
          <a:prstGeom prst="rect">
            <a:avLst/>
          </a:prstGeom>
        </p:spPr>
      </p:pic>
      <p:pic>
        <p:nvPicPr>
          <p:cNvPr id="15" name="图片 14"/>
          <p:cNvPicPr>
            <a:picLocks noChangeAspect="1"/>
          </p:cNvPicPr>
          <p:nvPr/>
        </p:nvPicPr>
        <p:blipFill rotWithShape="1">
          <a:blip r:embed="rId3">
            <a:extLst>
              <a:ext uri="{28A0092B-C50C-407E-A947-70E740481C1C}">
                <a14:useLocalDpi xmlns:a14="http://schemas.microsoft.com/office/drawing/2010/main" val="0"/>
              </a:ext>
            </a:extLst>
          </a:blip>
          <a:srcRect r="14078"/>
          <a:stretch>
            <a:fillRect/>
          </a:stretch>
        </p:blipFill>
        <p:spPr>
          <a:xfrm>
            <a:off x="0" y="331639"/>
            <a:ext cx="13122906" cy="7822012"/>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36026" y="593174"/>
            <a:ext cx="2041934" cy="2096730"/>
          </a:xfrm>
          <a:prstGeom prst="rect">
            <a:avLst/>
          </a:prstGeom>
        </p:spPr>
      </p:pic>
      <p:sp>
        <p:nvSpPr>
          <p:cNvPr id="8" name="PA_矩形 17"/>
          <p:cNvSpPr/>
          <p:nvPr>
            <p:custDataLst>
              <p:tags r:id="rId5"/>
            </p:custDataLst>
          </p:nvPr>
        </p:nvSpPr>
        <p:spPr>
          <a:xfrm>
            <a:off x="3925976" y="1318373"/>
            <a:ext cx="5614112" cy="923330"/>
          </a:xfrm>
          <a:prstGeom prst="rect">
            <a:avLst/>
          </a:prstGeom>
        </p:spPr>
        <p:txBody>
          <a:bodyPr wrap="square">
            <a:spAutoFit/>
          </a:bodyPr>
          <a:lstStyle/>
          <a:p>
            <a:pPr algn="ctr"/>
            <a:r>
              <a:rPr lang="zh-CN" altLang="en-US" sz="5400" b="1" dirty="0">
                <a:blipFill>
                  <a:blip r:embed="rId6"/>
                  <a:stretch>
                    <a:fillRect/>
                  </a:stretch>
                </a:blipFill>
                <a:latin typeface="方正大标宋简体" panose="02010601030101010101" pitchFamily="2" charset="-122"/>
                <a:ea typeface="方正大标宋简体" panose="02010601030101010101" pitchFamily="2" charset="-122"/>
              </a:rPr>
              <a:t>中国共产党党史</a:t>
            </a:r>
            <a:endParaRPr lang="en-US" altLang="zh-CN" sz="5400" b="1" dirty="0">
              <a:blipFill>
                <a:blip r:embed="rId6"/>
                <a:stretch>
                  <a:fillRect/>
                </a:stretch>
              </a:blipFill>
              <a:latin typeface="方正大标宋简体" panose="02010601030101010101" pitchFamily="2" charset="-122"/>
              <a:ea typeface="方正大标宋简体" panose="02010601030101010101" pitchFamily="2" charset="-122"/>
            </a:endParaRPr>
          </a:p>
        </p:txBody>
      </p:sp>
      <p:sp>
        <p:nvSpPr>
          <p:cNvPr id="9" name="PA_矩形 17"/>
          <p:cNvSpPr/>
          <p:nvPr>
            <p:custDataLst>
              <p:tags r:id="rId7"/>
            </p:custDataLst>
          </p:nvPr>
        </p:nvSpPr>
        <p:spPr>
          <a:xfrm>
            <a:off x="718458" y="2401484"/>
            <a:ext cx="10241639" cy="1477328"/>
          </a:xfrm>
          <a:prstGeom prst="rect">
            <a:avLst/>
          </a:prstGeom>
        </p:spPr>
        <p:txBody>
          <a:bodyPr wrap="square">
            <a:spAutoFit/>
          </a:bodyPr>
          <a:lstStyle/>
          <a:p>
            <a:pPr algn="ctr"/>
            <a:r>
              <a:rPr lang="zh-CN" altLang="en-US" sz="9000" b="1" dirty="0">
                <a:blipFill>
                  <a:blip r:embed="rId6"/>
                  <a:stretch>
                    <a:fillRect/>
                  </a:stretch>
                </a:blipFill>
                <a:latin typeface="百度综艺简体" panose="02010601030101010101" pitchFamily="2" charset="-122"/>
                <a:ea typeface="百度综艺简体" panose="02010601030101010101" pitchFamily="2" charset="-122"/>
              </a:rPr>
              <a:t>感谢您的聆听</a:t>
            </a:r>
            <a:endParaRPr lang="en-US" altLang="zh-CN" sz="9000" b="1" dirty="0">
              <a:blipFill>
                <a:blip r:embed="rId6"/>
                <a:stretch>
                  <a:fillRect/>
                </a:stretch>
              </a:blipFill>
              <a:latin typeface="百度综艺简体" panose="02010601030101010101" pitchFamily="2" charset="-122"/>
              <a:ea typeface="百度综艺简体" panose="02010601030101010101" pitchFamily="2" charset="-122"/>
            </a:endParaRPr>
          </a:p>
        </p:txBody>
      </p:sp>
      <p:pic>
        <p:nvPicPr>
          <p:cNvPr id="29" name="图片 28"/>
          <p:cNvPicPr>
            <a:picLocks noChangeAspect="1"/>
          </p:cNvPicPr>
          <p:nvPr/>
        </p:nvPicPr>
        <p:blipFill rotWithShape="1">
          <a:blip r:embed="rId8">
            <a:extLst>
              <a:ext uri="{28A0092B-C50C-407E-A947-70E740481C1C}">
                <a14:useLocalDpi xmlns:a14="http://schemas.microsoft.com/office/drawing/2010/main" val="0"/>
              </a:ext>
            </a:extLst>
          </a:blip>
          <a:srcRect l="6962" t="45625"/>
          <a:stretch>
            <a:fillRect/>
          </a:stretch>
        </p:blipFill>
        <p:spPr>
          <a:xfrm>
            <a:off x="-79865" y="4350707"/>
            <a:ext cx="11343196" cy="3312591"/>
          </a:xfrm>
          <a:prstGeom prst="rect">
            <a:avLst/>
          </a:prstGeom>
        </p:spPr>
      </p:pic>
      <p:pic>
        <p:nvPicPr>
          <p:cNvPr id="25" name="图片 24"/>
          <p:cNvPicPr>
            <a:picLocks noChangeAspect="1"/>
          </p:cNvPicPr>
          <p:nvPr/>
        </p:nvPicPr>
        <p:blipFill rotWithShape="1">
          <a:blip r:embed="rId9">
            <a:extLst>
              <a:ext uri="{28A0092B-C50C-407E-A947-70E740481C1C}">
                <a14:useLocalDpi xmlns:a14="http://schemas.microsoft.com/office/drawing/2010/main" val="0"/>
              </a:ext>
            </a:extLst>
          </a:blip>
          <a:srcRect t="67245" r="60281"/>
          <a:stretch>
            <a:fillRect/>
          </a:stretch>
        </p:blipFill>
        <p:spPr>
          <a:xfrm>
            <a:off x="0" y="5294886"/>
            <a:ext cx="4842589" cy="1995456"/>
          </a:xfrm>
          <a:prstGeom prst="rect">
            <a:avLst/>
          </a:prstGeom>
        </p:spPr>
      </p:pic>
      <p:pic>
        <p:nvPicPr>
          <p:cNvPr id="23" name="图片 22"/>
          <p:cNvPicPr>
            <a:picLocks noChangeAspect="1"/>
          </p:cNvPicPr>
          <p:nvPr/>
        </p:nvPicPr>
        <p:blipFill rotWithShape="1">
          <a:blip r:embed="rId10">
            <a:extLst>
              <a:ext uri="{28A0092B-C50C-407E-A947-70E740481C1C}">
                <a14:useLocalDpi xmlns:a14="http://schemas.microsoft.com/office/drawing/2010/main" val="0"/>
              </a:ext>
            </a:extLst>
          </a:blip>
          <a:srcRect t="67422" r="45056"/>
          <a:stretch>
            <a:fillRect/>
          </a:stretch>
        </p:blipFill>
        <p:spPr>
          <a:xfrm>
            <a:off x="2039432" y="4942141"/>
            <a:ext cx="6698798" cy="1984679"/>
          </a:xfrm>
          <a:prstGeom prst="rect">
            <a:avLst/>
          </a:prstGeom>
        </p:spPr>
      </p:pic>
      <p:pic>
        <p:nvPicPr>
          <p:cNvPr id="21" name="图片 20"/>
          <p:cNvPicPr>
            <a:picLocks noChangeAspect="1"/>
          </p:cNvPicPr>
          <p:nvPr/>
        </p:nvPicPr>
        <p:blipFill rotWithShape="1">
          <a:blip r:embed="rId11">
            <a:extLst>
              <a:ext uri="{28A0092B-C50C-407E-A947-70E740481C1C}">
                <a14:useLocalDpi xmlns:a14="http://schemas.microsoft.com/office/drawing/2010/main" val="0"/>
              </a:ext>
            </a:extLst>
          </a:blip>
          <a:srcRect t="62660" r="46135"/>
          <a:stretch>
            <a:fillRect/>
          </a:stretch>
        </p:blipFill>
        <p:spPr>
          <a:xfrm>
            <a:off x="1359252" y="4706277"/>
            <a:ext cx="6567213" cy="2274827"/>
          </a:xfrm>
          <a:prstGeom prst="rect">
            <a:avLst/>
          </a:prstGeom>
        </p:spPr>
      </p:pic>
      <p:pic>
        <p:nvPicPr>
          <p:cNvPr id="33" name="图片 32"/>
          <p:cNvPicPr>
            <a:picLocks noChangeAspect="1"/>
          </p:cNvPicPr>
          <p:nvPr/>
        </p:nvPicPr>
        <p:blipFill rotWithShape="1">
          <a:blip r:embed="rId12">
            <a:extLst>
              <a:ext uri="{28A0092B-C50C-407E-A947-70E740481C1C}">
                <a14:useLocalDpi xmlns:a14="http://schemas.microsoft.com/office/drawing/2010/main" val="0"/>
              </a:ext>
            </a:extLst>
          </a:blip>
          <a:srcRect l="45303" t="30578" r="-4802" b="6599"/>
          <a:stretch>
            <a:fillRect/>
          </a:stretch>
        </p:blipFill>
        <p:spPr>
          <a:xfrm>
            <a:off x="6224291" y="4242645"/>
            <a:ext cx="5878120" cy="3101263"/>
          </a:xfrm>
          <a:prstGeom prst="rect">
            <a:avLst/>
          </a:prstGeom>
        </p:spPr>
      </p:pic>
      <p:pic>
        <p:nvPicPr>
          <p:cNvPr id="31" name="图片 30"/>
          <p:cNvPicPr>
            <a:picLocks noChangeAspect="1"/>
          </p:cNvPicPr>
          <p:nvPr/>
        </p:nvPicPr>
        <p:blipFill rotWithShape="1">
          <a:blip r:embed="rId13">
            <a:extLst>
              <a:ext uri="{28A0092B-C50C-407E-A947-70E740481C1C}">
                <a14:useLocalDpi xmlns:a14="http://schemas.microsoft.com/office/drawing/2010/main" val="0"/>
              </a:ext>
            </a:extLst>
          </a:blip>
          <a:srcRect l="67186" t="64871"/>
          <a:stretch>
            <a:fillRect/>
          </a:stretch>
        </p:blipFill>
        <p:spPr>
          <a:xfrm>
            <a:off x="9361351" y="4820640"/>
            <a:ext cx="4000649" cy="2140113"/>
          </a:xfrm>
          <a:prstGeom prst="rect">
            <a:avLst/>
          </a:prstGeom>
        </p:spPr>
      </p:pic>
      <p:pic>
        <p:nvPicPr>
          <p:cNvPr id="19" name="图片 18"/>
          <p:cNvPicPr>
            <a:picLocks noChangeAspect="1"/>
          </p:cNvPicPr>
          <p:nvPr/>
        </p:nvPicPr>
        <p:blipFill rotWithShape="1">
          <a:blip r:embed="rId14">
            <a:extLst>
              <a:ext uri="{28A0092B-C50C-407E-A947-70E740481C1C}">
                <a14:useLocalDpi xmlns:a14="http://schemas.microsoft.com/office/drawing/2010/main" val="0"/>
              </a:ext>
            </a:extLst>
          </a:blip>
          <a:srcRect l="21678" t="64871" r="10287"/>
          <a:stretch>
            <a:fillRect/>
          </a:stretch>
        </p:blipFill>
        <p:spPr>
          <a:xfrm>
            <a:off x="5233873" y="4786032"/>
            <a:ext cx="8294915" cy="2140112"/>
          </a:xfrm>
          <a:prstGeom prst="rect">
            <a:avLst/>
          </a:prstGeom>
        </p:spPr>
      </p:pic>
      <p:sp>
        <p:nvSpPr>
          <p:cNvPr id="34" name="矩形: 圆角 9"/>
          <p:cNvSpPr/>
          <p:nvPr/>
        </p:nvSpPr>
        <p:spPr>
          <a:xfrm>
            <a:off x="3484895" y="4079206"/>
            <a:ext cx="2354382" cy="403500"/>
          </a:xfrm>
          <a:prstGeom prst="roundRect">
            <a:avLst>
              <a:gd name="adj"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xxx</a:t>
            </a:r>
            <a:r>
              <a:rPr lang="zh-CN" alt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党支部</a:t>
            </a:r>
            <a:endPar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sp>
        <p:nvSpPr>
          <p:cNvPr id="35" name="矩形: 圆角 9"/>
          <p:cNvSpPr/>
          <p:nvPr/>
        </p:nvSpPr>
        <p:spPr>
          <a:xfrm>
            <a:off x="6383848" y="4090359"/>
            <a:ext cx="2354382" cy="403500"/>
          </a:xfrm>
          <a:prstGeom prst="roundRect">
            <a:avLst>
              <a:gd name="adj" fmla="val 50000"/>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演讲人：</a:t>
            </a:r>
            <a:r>
              <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rPr>
              <a:t>xxx</a:t>
            </a:r>
            <a:endParaRPr lang="en-US" altLang="zh-CN" dirty="0">
              <a:ln w="3175">
                <a:noFill/>
              </a:ln>
              <a:solidFill>
                <a:srgbClr val="C00000"/>
              </a:solidFill>
              <a:latin typeface="微软雅黑" panose="020B0503020204020204" pitchFamily="34" charset="-122"/>
              <a:ea typeface="微软雅黑" panose="020B0503020204020204" pitchFamily="34" charset="-122"/>
              <a:cs typeface="方正苏新诗柳楷简体-yolan" panose="02000000000000000000" pitchFamily="2" charset="-122"/>
            </a:endParaRPr>
          </a:p>
        </p:txBody>
      </p:sp>
      <p:pic>
        <p:nvPicPr>
          <p:cNvPr id="36" name="图片 35"/>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27391" y="5399402"/>
            <a:ext cx="2328958" cy="1573128"/>
          </a:xfrm>
          <a:prstGeom prst="rect">
            <a:avLst/>
          </a:prstGeom>
        </p:spPr>
      </p:pic>
      <p:grpSp>
        <p:nvGrpSpPr>
          <p:cNvPr id="37" name="PA_组合 52"/>
          <p:cNvGrpSpPr/>
          <p:nvPr>
            <p:custDataLst>
              <p:tags r:id="rId16"/>
            </p:custDataLst>
          </p:nvPr>
        </p:nvGrpSpPr>
        <p:grpSpPr>
          <a:xfrm>
            <a:off x="8992999" y="1878890"/>
            <a:ext cx="896770" cy="331752"/>
            <a:chOff x="3378772" y="3087132"/>
            <a:chExt cx="2435711" cy="954266"/>
          </a:xfrm>
          <a:solidFill>
            <a:srgbClr val="C00000"/>
          </a:solidFill>
          <a:effectLst/>
        </p:grpSpPr>
        <p:sp>
          <p:nvSpPr>
            <p:cNvPr id="38" name="Freeform 24"/>
            <p:cNvSpPr/>
            <p:nvPr/>
          </p:nvSpPr>
          <p:spPr bwMode="auto">
            <a:xfrm rot="625348">
              <a:off x="3378772" y="3087132"/>
              <a:ext cx="1625601" cy="920749"/>
            </a:xfrm>
            <a:custGeom>
              <a:avLst/>
              <a:gdLst>
                <a:gd name="T0" fmla="*/ 744 w 1024"/>
                <a:gd name="T1" fmla="*/ 188 h 580"/>
                <a:gd name="T2" fmla="*/ 744 w 1024"/>
                <a:gd name="T3" fmla="*/ 236 h 580"/>
                <a:gd name="T4" fmla="*/ 710 w 1024"/>
                <a:gd name="T5" fmla="*/ 280 h 580"/>
                <a:gd name="T6" fmla="*/ 614 w 1024"/>
                <a:gd name="T7" fmla="*/ 324 h 580"/>
                <a:gd name="T8" fmla="*/ 508 w 1024"/>
                <a:gd name="T9" fmla="*/ 348 h 580"/>
                <a:gd name="T10" fmla="*/ 428 w 1024"/>
                <a:gd name="T11" fmla="*/ 340 h 580"/>
                <a:gd name="T12" fmla="*/ 378 w 1024"/>
                <a:gd name="T13" fmla="*/ 316 h 580"/>
                <a:gd name="T14" fmla="*/ 342 w 1024"/>
                <a:gd name="T15" fmla="*/ 268 h 580"/>
                <a:gd name="T16" fmla="*/ 346 w 1024"/>
                <a:gd name="T17" fmla="*/ 222 h 580"/>
                <a:gd name="T18" fmla="*/ 390 w 1024"/>
                <a:gd name="T19" fmla="*/ 170 h 580"/>
                <a:gd name="T20" fmla="*/ 414 w 1024"/>
                <a:gd name="T21" fmla="*/ 122 h 580"/>
                <a:gd name="T22" fmla="*/ 442 w 1024"/>
                <a:gd name="T23" fmla="*/ 60 h 580"/>
                <a:gd name="T24" fmla="*/ 488 w 1024"/>
                <a:gd name="T25" fmla="*/ 24 h 580"/>
                <a:gd name="T26" fmla="*/ 564 w 1024"/>
                <a:gd name="T27" fmla="*/ 12 h 580"/>
                <a:gd name="T28" fmla="*/ 656 w 1024"/>
                <a:gd name="T29" fmla="*/ 30 h 580"/>
                <a:gd name="T30" fmla="*/ 752 w 1024"/>
                <a:gd name="T31" fmla="*/ 30 h 580"/>
                <a:gd name="T32" fmla="*/ 846 w 1024"/>
                <a:gd name="T33" fmla="*/ 0 h 580"/>
                <a:gd name="T34" fmla="*/ 906 w 1024"/>
                <a:gd name="T35" fmla="*/ 10 h 580"/>
                <a:gd name="T36" fmla="*/ 940 w 1024"/>
                <a:gd name="T37" fmla="*/ 34 h 580"/>
                <a:gd name="T38" fmla="*/ 980 w 1024"/>
                <a:gd name="T39" fmla="*/ 104 h 580"/>
                <a:gd name="T40" fmla="*/ 978 w 1024"/>
                <a:gd name="T41" fmla="*/ 142 h 580"/>
                <a:gd name="T42" fmla="*/ 1006 w 1024"/>
                <a:gd name="T43" fmla="*/ 178 h 580"/>
                <a:gd name="T44" fmla="*/ 1024 w 1024"/>
                <a:gd name="T45" fmla="*/ 232 h 580"/>
                <a:gd name="T46" fmla="*/ 1004 w 1024"/>
                <a:gd name="T47" fmla="*/ 308 h 580"/>
                <a:gd name="T48" fmla="*/ 930 w 1024"/>
                <a:gd name="T49" fmla="*/ 394 h 580"/>
                <a:gd name="T50" fmla="*/ 798 w 1024"/>
                <a:gd name="T51" fmla="*/ 492 h 580"/>
                <a:gd name="T52" fmla="*/ 698 w 1024"/>
                <a:gd name="T53" fmla="*/ 522 h 580"/>
                <a:gd name="T54" fmla="*/ 536 w 1024"/>
                <a:gd name="T55" fmla="*/ 526 h 580"/>
                <a:gd name="T56" fmla="*/ 352 w 1024"/>
                <a:gd name="T57" fmla="*/ 476 h 580"/>
                <a:gd name="T58" fmla="*/ 260 w 1024"/>
                <a:gd name="T59" fmla="*/ 448 h 580"/>
                <a:gd name="T60" fmla="*/ 174 w 1024"/>
                <a:gd name="T61" fmla="*/ 450 h 580"/>
                <a:gd name="T62" fmla="*/ 92 w 1024"/>
                <a:gd name="T63" fmla="*/ 492 h 580"/>
                <a:gd name="T64" fmla="*/ 0 w 1024"/>
                <a:gd name="T65" fmla="*/ 580 h 580"/>
                <a:gd name="T66" fmla="*/ 40 w 1024"/>
                <a:gd name="T67" fmla="*/ 514 h 580"/>
                <a:gd name="T68" fmla="*/ 110 w 1024"/>
                <a:gd name="T69" fmla="*/ 444 h 580"/>
                <a:gd name="T70" fmla="*/ 168 w 1024"/>
                <a:gd name="T71" fmla="*/ 412 h 580"/>
                <a:gd name="T72" fmla="*/ 254 w 1024"/>
                <a:gd name="T73" fmla="*/ 390 h 580"/>
                <a:gd name="T74" fmla="*/ 376 w 1024"/>
                <a:gd name="T75" fmla="*/ 398 h 580"/>
                <a:gd name="T76" fmla="*/ 498 w 1024"/>
                <a:gd name="T77" fmla="*/ 434 h 580"/>
                <a:gd name="T78" fmla="*/ 580 w 1024"/>
                <a:gd name="T79" fmla="*/ 446 h 580"/>
                <a:gd name="T80" fmla="*/ 652 w 1024"/>
                <a:gd name="T81" fmla="*/ 436 h 580"/>
                <a:gd name="T82" fmla="*/ 772 w 1024"/>
                <a:gd name="T83" fmla="*/ 370 h 580"/>
                <a:gd name="T84" fmla="*/ 838 w 1024"/>
                <a:gd name="T85" fmla="*/ 296 h 580"/>
                <a:gd name="T86" fmla="*/ 868 w 1024"/>
                <a:gd name="T87" fmla="*/ 220 h 580"/>
                <a:gd name="T88" fmla="*/ 866 w 1024"/>
                <a:gd name="T89" fmla="*/ 154 h 580"/>
                <a:gd name="T90" fmla="*/ 848 w 1024"/>
                <a:gd name="T91" fmla="*/ 110 h 580"/>
                <a:gd name="T92" fmla="*/ 812 w 1024"/>
                <a:gd name="T93" fmla="*/ 80 h 580"/>
                <a:gd name="T94" fmla="*/ 756 w 1024"/>
                <a:gd name="T95" fmla="*/ 78 h 580"/>
                <a:gd name="T96" fmla="*/ 712 w 1024"/>
                <a:gd name="T97" fmla="*/ 86 h 580"/>
                <a:gd name="T98" fmla="*/ 602 w 1024"/>
                <a:gd name="T99" fmla="*/ 96 h 580"/>
                <a:gd name="T100" fmla="*/ 556 w 1024"/>
                <a:gd name="T101" fmla="*/ 128 h 580"/>
                <a:gd name="T102" fmla="*/ 522 w 1024"/>
                <a:gd name="T103" fmla="*/ 182 h 580"/>
                <a:gd name="T104" fmla="*/ 526 w 1024"/>
                <a:gd name="T105" fmla="*/ 230 h 580"/>
                <a:gd name="T106" fmla="*/ 552 w 1024"/>
                <a:gd name="T107" fmla="*/ 264 h 580"/>
                <a:gd name="T108" fmla="*/ 598 w 1024"/>
                <a:gd name="T109" fmla="*/ 276 h 580"/>
                <a:gd name="T110" fmla="*/ 646 w 1024"/>
                <a:gd name="T111" fmla="*/ 262 h 580"/>
                <a:gd name="T112" fmla="*/ 706 w 1024"/>
                <a:gd name="T113" fmla="*/ 222 h 580"/>
                <a:gd name="T114" fmla="*/ 732 w 1024"/>
                <a:gd name="T115" fmla="*/ 16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4" h="580">
                  <a:moveTo>
                    <a:pt x="732" y="160"/>
                  </a:moveTo>
                  <a:lnTo>
                    <a:pt x="732" y="160"/>
                  </a:lnTo>
                  <a:lnTo>
                    <a:pt x="740" y="174"/>
                  </a:lnTo>
                  <a:lnTo>
                    <a:pt x="744" y="188"/>
                  </a:lnTo>
                  <a:lnTo>
                    <a:pt x="748" y="206"/>
                  </a:lnTo>
                  <a:lnTo>
                    <a:pt x="750" y="216"/>
                  </a:lnTo>
                  <a:lnTo>
                    <a:pt x="748" y="226"/>
                  </a:lnTo>
                  <a:lnTo>
                    <a:pt x="744" y="236"/>
                  </a:lnTo>
                  <a:lnTo>
                    <a:pt x="740" y="248"/>
                  </a:lnTo>
                  <a:lnTo>
                    <a:pt x="732" y="258"/>
                  </a:lnTo>
                  <a:lnTo>
                    <a:pt x="722" y="270"/>
                  </a:lnTo>
                  <a:lnTo>
                    <a:pt x="710" y="280"/>
                  </a:lnTo>
                  <a:lnTo>
                    <a:pt x="692" y="290"/>
                  </a:lnTo>
                  <a:lnTo>
                    <a:pt x="692" y="290"/>
                  </a:lnTo>
                  <a:lnTo>
                    <a:pt x="654" y="308"/>
                  </a:lnTo>
                  <a:lnTo>
                    <a:pt x="614" y="324"/>
                  </a:lnTo>
                  <a:lnTo>
                    <a:pt x="572" y="338"/>
                  </a:lnTo>
                  <a:lnTo>
                    <a:pt x="550" y="342"/>
                  </a:lnTo>
                  <a:lnTo>
                    <a:pt x="530" y="346"/>
                  </a:lnTo>
                  <a:lnTo>
                    <a:pt x="508" y="348"/>
                  </a:lnTo>
                  <a:lnTo>
                    <a:pt x="488" y="348"/>
                  </a:lnTo>
                  <a:lnTo>
                    <a:pt x="466" y="346"/>
                  </a:lnTo>
                  <a:lnTo>
                    <a:pt x="448" y="344"/>
                  </a:lnTo>
                  <a:lnTo>
                    <a:pt x="428" y="340"/>
                  </a:lnTo>
                  <a:lnTo>
                    <a:pt x="410" y="334"/>
                  </a:lnTo>
                  <a:lnTo>
                    <a:pt x="394" y="326"/>
                  </a:lnTo>
                  <a:lnTo>
                    <a:pt x="378" y="316"/>
                  </a:lnTo>
                  <a:lnTo>
                    <a:pt x="378" y="316"/>
                  </a:lnTo>
                  <a:lnTo>
                    <a:pt x="364" y="304"/>
                  </a:lnTo>
                  <a:lnTo>
                    <a:pt x="354" y="292"/>
                  </a:lnTo>
                  <a:lnTo>
                    <a:pt x="346" y="280"/>
                  </a:lnTo>
                  <a:lnTo>
                    <a:pt x="342" y="268"/>
                  </a:lnTo>
                  <a:lnTo>
                    <a:pt x="340" y="256"/>
                  </a:lnTo>
                  <a:lnTo>
                    <a:pt x="340" y="244"/>
                  </a:lnTo>
                  <a:lnTo>
                    <a:pt x="342" y="232"/>
                  </a:lnTo>
                  <a:lnTo>
                    <a:pt x="346" y="222"/>
                  </a:lnTo>
                  <a:lnTo>
                    <a:pt x="352" y="210"/>
                  </a:lnTo>
                  <a:lnTo>
                    <a:pt x="358" y="200"/>
                  </a:lnTo>
                  <a:lnTo>
                    <a:pt x="374" y="184"/>
                  </a:lnTo>
                  <a:lnTo>
                    <a:pt x="390" y="170"/>
                  </a:lnTo>
                  <a:lnTo>
                    <a:pt x="408" y="160"/>
                  </a:lnTo>
                  <a:lnTo>
                    <a:pt x="408" y="160"/>
                  </a:lnTo>
                  <a:lnTo>
                    <a:pt x="410" y="142"/>
                  </a:lnTo>
                  <a:lnTo>
                    <a:pt x="414" y="122"/>
                  </a:lnTo>
                  <a:lnTo>
                    <a:pt x="422" y="98"/>
                  </a:lnTo>
                  <a:lnTo>
                    <a:pt x="428" y="84"/>
                  </a:lnTo>
                  <a:lnTo>
                    <a:pt x="434" y="72"/>
                  </a:lnTo>
                  <a:lnTo>
                    <a:pt x="442" y="60"/>
                  </a:lnTo>
                  <a:lnTo>
                    <a:pt x="452" y="50"/>
                  </a:lnTo>
                  <a:lnTo>
                    <a:pt x="462" y="40"/>
                  </a:lnTo>
                  <a:lnTo>
                    <a:pt x="474" y="32"/>
                  </a:lnTo>
                  <a:lnTo>
                    <a:pt x="488" y="24"/>
                  </a:lnTo>
                  <a:lnTo>
                    <a:pt x="506" y="20"/>
                  </a:lnTo>
                  <a:lnTo>
                    <a:pt x="506" y="20"/>
                  </a:lnTo>
                  <a:lnTo>
                    <a:pt x="536" y="14"/>
                  </a:lnTo>
                  <a:lnTo>
                    <a:pt x="564" y="12"/>
                  </a:lnTo>
                  <a:lnTo>
                    <a:pt x="588" y="14"/>
                  </a:lnTo>
                  <a:lnTo>
                    <a:pt x="612" y="16"/>
                  </a:lnTo>
                  <a:lnTo>
                    <a:pt x="632" y="22"/>
                  </a:lnTo>
                  <a:lnTo>
                    <a:pt x="656" y="30"/>
                  </a:lnTo>
                  <a:lnTo>
                    <a:pt x="708" y="54"/>
                  </a:lnTo>
                  <a:lnTo>
                    <a:pt x="708" y="54"/>
                  </a:lnTo>
                  <a:lnTo>
                    <a:pt x="730" y="42"/>
                  </a:lnTo>
                  <a:lnTo>
                    <a:pt x="752" y="30"/>
                  </a:lnTo>
                  <a:lnTo>
                    <a:pt x="780" y="18"/>
                  </a:lnTo>
                  <a:lnTo>
                    <a:pt x="812" y="6"/>
                  </a:lnTo>
                  <a:lnTo>
                    <a:pt x="828" y="4"/>
                  </a:lnTo>
                  <a:lnTo>
                    <a:pt x="846" y="0"/>
                  </a:lnTo>
                  <a:lnTo>
                    <a:pt x="862" y="0"/>
                  </a:lnTo>
                  <a:lnTo>
                    <a:pt x="878" y="0"/>
                  </a:lnTo>
                  <a:lnTo>
                    <a:pt x="892" y="4"/>
                  </a:lnTo>
                  <a:lnTo>
                    <a:pt x="906" y="10"/>
                  </a:lnTo>
                  <a:lnTo>
                    <a:pt x="906" y="10"/>
                  </a:lnTo>
                  <a:lnTo>
                    <a:pt x="918" y="18"/>
                  </a:lnTo>
                  <a:lnTo>
                    <a:pt x="930" y="26"/>
                  </a:lnTo>
                  <a:lnTo>
                    <a:pt x="940" y="34"/>
                  </a:lnTo>
                  <a:lnTo>
                    <a:pt x="950" y="44"/>
                  </a:lnTo>
                  <a:lnTo>
                    <a:pt x="964" y="64"/>
                  </a:lnTo>
                  <a:lnTo>
                    <a:pt x="974" y="84"/>
                  </a:lnTo>
                  <a:lnTo>
                    <a:pt x="980" y="104"/>
                  </a:lnTo>
                  <a:lnTo>
                    <a:pt x="984" y="120"/>
                  </a:lnTo>
                  <a:lnTo>
                    <a:pt x="982" y="134"/>
                  </a:lnTo>
                  <a:lnTo>
                    <a:pt x="980" y="140"/>
                  </a:lnTo>
                  <a:lnTo>
                    <a:pt x="978" y="142"/>
                  </a:lnTo>
                  <a:lnTo>
                    <a:pt x="978" y="142"/>
                  </a:lnTo>
                  <a:lnTo>
                    <a:pt x="982" y="146"/>
                  </a:lnTo>
                  <a:lnTo>
                    <a:pt x="994" y="158"/>
                  </a:lnTo>
                  <a:lnTo>
                    <a:pt x="1006" y="178"/>
                  </a:lnTo>
                  <a:lnTo>
                    <a:pt x="1012" y="188"/>
                  </a:lnTo>
                  <a:lnTo>
                    <a:pt x="1018" y="202"/>
                  </a:lnTo>
                  <a:lnTo>
                    <a:pt x="1022" y="216"/>
                  </a:lnTo>
                  <a:lnTo>
                    <a:pt x="1024" y="232"/>
                  </a:lnTo>
                  <a:lnTo>
                    <a:pt x="1024" y="250"/>
                  </a:lnTo>
                  <a:lnTo>
                    <a:pt x="1020" y="268"/>
                  </a:lnTo>
                  <a:lnTo>
                    <a:pt x="1014" y="288"/>
                  </a:lnTo>
                  <a:lnTo>
                    <a:pt x="1004" y="308"/>
                  </a:lnTo>
                  <a:lnTo>
                    <a:pt x="990" y="330"/>
                  </a:lnTo>
                  <a:lnTo>
                    <a:pt x="970" y="352"/>
                  </a:lnTo>
                  <a:lnTo>
                    <a:pt x="970" y="352"/>
                  </a:lnTo>
                  <a:lnTo>
                    <a:pt x="930" y="394"/>
                  </a:lnTo>
                  <a:lnTo>
                    <a:pt x="892" y="428"/>
                  </a:lnTo>
                  <a:lnTo>
                    <a:pt x="860" y="454"/>
                  </a:lnTo>
                  <a:lnTo>
                    <a:pt x="828" y="476"/>
                  </a:lnTo>
                  <a:lnTo>
                    <a:pt x="798" y="492"/>
                  </a:lnTo>
                  <a:lnTo>
                    <a:pt x="768" y="504"/>
                  </a:lnTo>
                  <a:lnTo>
                    <a:pt x="734" y="514"/>
                  </a:lnTo>
                  <a:lnTo>
                    <a:pt x="698" y="522"/>
                  </a:lnTo>
                  <a:lnTo>
                    <a:pt x="698" y="522"/>
                  </a:lnTo>
                  <a:lnTo>
                    <a:pt x="658" y="528"/>
                  </a:lnTo>
                  <a:lnTo>
                    <a:pt x="618" y="530"/>
                  </a:lnTo>
                  <a:lnTo>
                    <a:pt x="578" y="530"/>
                  </a:lnTo>
                  <a:lnTo>
                    <a:pt x="536" y="526"/>
                  </a:lnTo>
                  <a:lnTo>
                    <a:pt x="494" y="518"/>
                  </a:lnTo>
                  <a:lnTo>
                    <a:pt x="448" y="508"/>
                  </a:lnTo>
                  <a:lnTo>
                    <a:pt x="402" y="494"/>
                  </a:lnTo>
                  <a:lnTo>
                    <a:pt x="352" y="476"/>
                  </a:lnTo>
                  <a:lnTo>
                    <a:pt x="352" y="476"/>
                  </a:lnTo>
                  <a:lnTo>
                    <a:pt x="304" y="458"/>
                  </a:lnTo>
                  <a:lnTo>
                    <a:pt x="282" y="452"/>
                  </a:lnTo>
                  <a:lnTo>
                    <a:pt x="260" y="448"/>
                  </a:lnTo>
                  <a:lnTo>
                    <a:pt x="238" y="446"/>
                  </a:lnTo>
                  <a:lnTo>
                    <a:pt x="216" y="446"/>
                  </a:lnTo>
                  <a:lnTo>
                    <a:pt x="196" y="446"/>
                  </a:lnTo>
                  <a:lnTo>
                    <a:pt x="174" y="450"/>
                  </a:lnTo>
                  <a:lnTo>
                    <a:pt x="154" y="456"/>
                  </a:lnTo>
                  <a:lnTo>
                    <a:pt x="134" y="466"/>
                  </a:lnTo>
                  <a:lnTo>
                    <a:pt x="112" y="478"/>
                  </a:lnTo>
                  <a:lnTo>
                    <a:pt x="92" y="492"/>
                  </a:lnTo>
                  <a:lnTo>
                    <a:pt x="70" y="508"/>
                  </a:lnTo>
                  <a:lnTo>
                    <a:pt x="48" y="528"/>
                  </a:lnTo>
                  <a:lnTo>
                    <a:pt x="24" y="552"/>
                  </a:lnTo>
                  <a:lnTo>
                    <a:pt x="0" y="580"/>
                  </a:lnTo>
                  <a:lnTo>
                    <a:pt x="0" y="580"/>
                  </a:lnTo>
                  <a:lnTo>
                    <a:pt x="10" y="560"/>
                  </a:lnTo>
                  <a:lnTo>
                    <a:pt x="22" y="538"/>
                  </a:lnTo>
                  <a:lnTo>
                    <a:pt x="40" y="514"/>
                  </a:lnTo>
                  <a:lnTo>
                    <a:pt x="64" y="486"/>
                  </a:lnTo>
                  <a:lnTo>
                    <a:pt x="78" y="472"/>
                  </a:lnTo>
                  <a:lnTo>
                    <a:pt x="94" y="458"/>
                  </a:lnTo>
                  <a:lnTo>
                    <a:pt x="110" y="444"/>
                  </a:lnTo>
                  <a:lnTo>
                    <a:pt x="128" y="432"/>
                  </a:lnTo>
                  <a:lnTo>
                    <a:pt x="148" y="420"/>
                  </a:lnTo>
                  <a:lnTo>
                    <a:pt x="168" y="412"/>
                  </a:lnTo>
                  <a:lnTo>
                    <a:pt x="168" y="412"/>
                  </a:lnTo>
                  <a:lnTo>
                    <a:pt x="190" y="404"/>
                  </a:lnTo>
                  <a:lnTo>
                    <a:pt x="212" y="396"/>
                  </a:lnTo>
                  <a:lnTo>
                    <a:pt x="234" y="392"/>
                  </a:lnTo>
                  <a:lnTo>
                    <a:pt x="254" y="390"/>
                  </a:lnTo>
                  <a:lnTo>
                    <a:pt x="274" y="388"/>
                  </a:lnTo>
                  <a:lnTo>
                    <a:pt x="296" y="388"/>
                  </a:lnTo>
                  <a:lnTo>
                    <a:pt x="336" y="390"/>
                  </a:lnTo>
                  <a:lnTo>
                    <a:pt x="376" y="398"/>
                  </a:lnTo>
                  <a:lnTo>
                    <a:pt x="416" y="408"/>
                  </a:lnTo>
                  <a:lnTo>
                    <a:pt x="458" y="420"/>
                  </a:lnTo>
                  <a:lnTo>
                    <a:pt x="498" y="434"/>
                  </a:lnTo>
                  <a:lnTo>
                    <a:pt x="498" y="434"/>
                  </a:lnTo>
                  <a:lnTo>
                    <a:pt x="520" y="440"/>
                  </a:lnTo>
                  <a:lnTo>
                    <a:pt x="540" y="444"/>
                  </a:lnTo>
                  <a:lnTo>
                    <a:pt x="560" y="446"/>
                  </a:lnTo>
                  <a:lnTo>
                    <a:pt x="580" y="446"/>
                  </a:lnTo>
                  <a:lnTo>
                    <a:pt x="598" y="446"/>
                  </a:lnTo>
                  <a:lnTo>
                    <a:pt x="618" y="444"/>
                  </a:lnTo>
                  <a:lnTo>
                    <a:pt x="636" y="440"/>
                  </a:lnTo>
                  <a:lnTo>
                    <a:pt x="652" y="436"/>
                  </a:lnTo>
                  <a:lnTo>
                    <a:pt x="686" y="424"/>
                  </a:lnTo>
                  <a:lnTo>
                    <a:pt x="718" y="408"/>
                  </a:lnTo>
                  <a:lnTo>
                    <a:pt x="746" y="390"/>
                  </a:lnTo>
                  <a:lnTo>
                    <a:pt x="772" y="370"/>
                  </a:lnTo>
                  <a:lnTo>
                    <a:pt x="772" y="370"/>
                  </a:lnTo>
                  <a:lnTo>
                    <a:pt x="796" y="348"/>
                  </a:lnTo>
                  <a:lnTo>
                    <a:pt x="818" y="322"/>
                  </a:lnTo>
                  <a:lnTo>
                    <a:pt x="838" y="296"/>
                  </a:lnTo>
                  <a:lnTo>
                    <a:pt x="852" y="266"/>
                  </a:lnTo>
                  <a:lnTo>
                    <a:pt x="860" y="250"/>
                  </a:lnTo>
                  <a:lnTo>
                    <a:pt x="864" y="236"/>
                  </a:lnTo>
                  <a:lnTo>
                    <a:pt x="868" y="220"/>
                  </a:lnTo>
                  <a:lnTo>
                    <a:pt x="870" y="204"/>
                  </a:lnTo>
                  <a:lnTo>
                    <a:pt x="870" y="188"/>
                  </a:lnTo>
                  <a:lnTo>
                    <a:pt x="870" y="170"/>
                  </a:lnTo>
                  <a:lnTo>
                    <a:pt x="866" y="154"/>
                  </a:lnTo>
                  <a:lnTo>
                    <a:pt x="862" y="138"/>
                  </a:lnTo>
                  <a:lnTo>
                    <a:pt x="862" y="138"/>
                  </a:lnTo>
                  <a:lnTo>
                    <a:pt x="856" y="122"/>
                  </a:lnTo>
                  <a:lnTo>
                    <a:pt x="848" y="110"/>
                  </a:lnTo>
                  <a:lnTo>
                    <a:pt x="840" y="100"/>
                  </a:lnTo>
                  <a:lnTo>
                    <a:pt x="830" y="92"/>
                  </a:lnTo>
                  <a:lnTo>
                    <a:pt x="822" y="86"/>
                  </a:lnTo>
                  <a:lnTo>
                    <a:pt x="812" y="80"/>
                  </a:lnTo>
                  <a:lnTo>
                    <a:pt x="802" y="78"/>
                  </a:lnTo>
                  <a:lnTo>
                    <a:pt x="792" y="76"/>
                  </a:lnTo>
                  <a:lnTo>
                    <a:pt x="774" y="76"/>
                  </a:lnTo>
                  <a:lnTo>
                    <a:pt x="756" y="78"/>
                  </a:lnTo>
                  <a:lnTo>
                    <a:pt x="736" y="84"/>
                  </a:lnTo>
                  <a:lnTo>
                    <a:pt x="736" y="84"/>
                  </a:lnTo>
                  <a:lnTo>
                    <a:pt x="728" y="86"/>
                  </a:lnTo>
                  <a:lnTo>
                    <a:pt x="712" y="86"/>
                  </a:lnTo>
                  <a:lnTo>
                    <a:pt x="672" y="86"/>
                  </a:lnTo>
                  <a:lnTo>
                    <a:pt x="650" y="88"/>
                  </a:lnTo>
                  <a:lnTo>
                    <a:pt x="626" y="90"/>
                  </a:lnTo>
                  <a:lnTo>
                    <a:pt x="602" y="96"/>
                  </a:lnTo>
                  <a:lnTo>
                    <a:pt x="582" y="106"/>
                  </a:lnTo>
                  <a:lnTo>
                    <a:pt x="582" y="106"/>
                  </a:lnTo>
                  <a:lnTo>
                    <a:pt x="568" y="116"/>
                  </a:lnTo>
                  <a:lnTo>
                    <a:pt x="556" y="128"/>
                  </a:lnTo>
                  <a:lnTo>
                    <a:pt x="542" y="144"/>
                  </a:lnTo>
                  <a:lnTo>
                    <a:pt x="530" y="162"/>
                  </a:lnTo>
                  <a:lnTo>
                    <a:pt x="524" y="172"/>
                  </a:lnTo>
                  <a:lnTo>
                    <a:pt x="522" y="182"/>
                  </a:lnTo>
                  <a:lnTo>
                    <a:pt x="520" y="194"/>
                  </a:lnTo>
                  <a:lnTo>
                    <a:pt x="520" y="206"/>
                  </a:lnTo>
                  <a:lnTo>
                    <a:pt x="522" y="218"/>
                  </a:lnTo>
                  <a:lnTo>
                    <a:pt x="526" y="230"/>
                  </a:lnTo>
                  <a:lnTo>
                    <a:pt x="526" y="230"/>
                  </a:lnTo>
                  <a:lnTo>
                    <a:pt x="538" y="250"/>
                  </a:lnTo>
                  <a:lnTo>
                    <a:pt x="546" y="258"/>
                  </a:lnTo>
                  <a:lnTo>
                    <a:pt x="552" y="264"/>
                  </a:lnTo>
                  <a:lnTo>
                    <a:pt x="560" y="268"/>
                  </a:lnTo>
                  <a:lnTo>
                    <a:pt x="568" y="272"/>
                  </a:lnTo>
                  <a:lnTo>
                    <a:pt x="582" y="276"/>
                  </a:lnTo>
                  <a:lnTo>
                    <a:pt x="598" y="276"/>
                  </a:lnTo>
                  <a:lnTo>
                    <a:pt x="614" y="274"/>
                  </a:lnTo>
                  <a:lnTo>
                    <a:pt x="630" y="268"/>
                  </a:lnTo>
                  <a:lnTo>
                    <a:pt x="646" y="262"/>
                  </a:lnTo>
                  <a:lnTo>
                    <a:pt x="646" y="262"/>
                  </a:lnTo>
                  <a:lnTo>
                    <a:pt x="662" y="254"/>
                  </a:lnTo>
                  <a:lnTo>
                    <a:pt x="678" y="244"/>
                  </a:lnTo>
                  <a:lnTo>
                    <a:pt x="692" y="234"/>
                  </a:lnTo>
                  <a:lnTo>
                    <a:pt x="706" y="222"/>
                  </a:lnTo>
                  <a:lnTo>
                    <a:pt x="716" y="208"/>
                  </a:lnTo>
                  <a:lnTo>
                    <a:pt x="724" y="192"/>
                  </a:lnTo>
                  <a:lnTo>
                    <a:pt x="730" y="176"/>
                  </a:lnTo>
                  <a:lnTo>
                    <a:pt x="732" y="160"/>
                  </a:lnTo>
                  <a:lnTo>
                    <a:pt x="732"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13105">
                <a:defRPr/>
              </a:pPr>
              <a:endParaRPr lang="zh-CN" altLang="en-US" sz="2000">
                <a:solidFill>
                  <a:prstClr val="black"/>
                </a:solidFill>
                <a:latin typeface="Calibri" panose="020F0502020204030204"/>
                <a:ea typeface="宋体" panose="02010600030101010101" pitchFamily="2" charset="-122"/>
              </a:endParaRPr>
            </a:p>
          </p:txBody>
        </p:sp>
        <p:sp>
          <p:nvSpPr>
            <p:cNvPr id="39" name="Freeform 25"/>
            <p:cNvSpPr/>
            <p:nvPr/>
          </p:nvSpPr>
          <p:spPr bwMode="auto">
            <a:xfrm rot="512464">
              <a:off x="4811182" y="3476249"/>
              <a:ext cx="1003301" cy="565149"/>
            </a:xfrm>
            <a:custGeom>
              <a:avLst/>
              <a:gdLst>
                <a:gd name="T0" fmla="*/ 460 w 632"/>
                <a:gd name="T1" fmla="*/ 114 h 356"/>
                <a:gd name="T2" fmla="*/ 456 w 632"/>
                <a:gd name="T3" fmla="*/ 152 h 356"/>
                <a:gd name="T4" fmla="*/ 428 w 632"/>
                <a:gd name="T5" fmla="*/ 178 h 356"/>
                <a:gd name="T6" fmla="*/ 352 w 632"/>
                <a:gd name="T7" fmla="*/ 208 h 356"/>
                <a:gd name="T8" fmla="*/ 264 w 632"/>
                <a:gd name="T9" fmla="*/ 210 h 356"/>
                <a:gd name="T10" fmla="*/ 232 w 632"/>
                <a:gd name="T11" fmla="*/ 194 h 356"/>
                <a:gd name="T12" fmla="*/ 210 w 632"/>
                <a:gd name="T13" fmla="*/ 164 h 356"/>
                <a:gd name="T14" fmla="*/ 220 w 632"/>
                <a:gd name="T15" fmla="*/ 124 h 356"/>
                <a:gd name="T16" fmla="*/ 252 w 632"/>
                <a:gd name="T17" fmla="*/ 98 h 356"/>
                <a:gd name="T18" fmla="*/ 268 w 632"/>
                <a:gd name="T19" fmla="*/ 44 h 356"/>
                <a:gd name="T20" fmla="*/ 302 w 632"/>
                <a:gd name="T21" fmla="*/ 14 h 356"/>
                <a:gd name="T22" fmla="*/ 348 w 632"/>
                <a:gd name="T23" fmla="*/ 8 h 356"/>
                <a:gd name="T24" fmla="*/ 404 w 632"/>
                <a:gd name="T25" fmla="*/ 18 h 356"/>
                <a:gd name="T26" fmla="*/ 464 w 632"/>
                <a:gd name="T27" fmla="*/ 18 h 356"/>
                <a:gd name="T28" fmla="*/ 532 w 632"/>
                <a:gd name="T29" fmla="*/ 0 h 356"/>
                <a:gd name="T30" fmla="*/ 558 w 632"/>
                <a:gd name="T31" fmla="*/ 6 h 356"/>
                <a:gd name="T32" fmla="*/ 600 w 632"/>
                <a:gd name="T33" fmla="*/ 52 h 356"/>
                <a:gd name="T34" fmla="*/ 604 w 632"/>
                <a:gd name="T35" fmla="*/ 88 h 356"/>
                <a:gd name="T36" fmla="*/ 628 w 632"/>
                <a:gd name="T37" fmla="*/ 124 h 356"/>
                <a:gd name="T38" fmla="*/ 630 w 632"/>
                <a:gd name="T39" fmla="*/ 166 h 356"/>
                <a:gd name="T40" fmla="*/ 598 w 632"/>
                <a:gd name="T41" fmla="*/ 216 h 356"/>
                <a:gd name="T42" fmla="*/ 530 w 632"/>
                <a:gd name="T43" fmla="*/ 280 h 356"/>
                <a:gd name="T44" fmla="*/ 452 w 632"/>
                <a:gd name="T45" fmla="*/ 316 h 356"/>
                <a:gd name="T46" fmla="*/ 382 w 632"/>
                <a:gd name="T47" fmla="*/ 326 h 356"/>
                <a:gd name="T48" fmla="*/ 276 w 632"/>
                <a:gd name="T49" fmla="*/ 312 h 356"/>
                <a:gd name="T50" fmla="*/ 188 w 632"/>
                <a:gd name="T51" fmla="*/ 282 h 356"/>
                <a:gd name="T52" fmla="*/ 120 w 632"/>
                <a:gd name="T53" fmla="*/ 274 h 356"/>
                <a:gd name="T54" fmla="*/ 70 w 632"/>
                <a:gd name="T55" fmla="*/ 294 h 356"/>
                <a:gd name="T56" fmla="*/ 0 w 632"/>
                <a:gd name="T57" fmla="*/ 356 h 356"/>
                <a:gd name="T58" fmla="*/ 40 w 632"/>
                <a:gd name="T59" fmla="*/ 298 h 356"/>
                <a:gd name="T60" fmla="*/ 104 w 632"/>
                <a:gd name="T61" fmla="*/ 252 h 356"/>
                <a:gd name="T62" fmla="*/ 182 w 632"/>
                <a:gd name="T63" fmla="*/ 238 h 356"/>
                <a:gd name="T64" fmla="*/ 308 w 632"/>
                <a:gd name="T65" fmla="*/ 266 h 356"/>
                <a:gd name="T66" fmla="*/ 380 w 632"/>
                <a:gd name="T67" fmla="*/ 274 h 356"/>
                <a:gd name="T68" fmla="*/ 460 w 632"/>
                <a:gd name="T69" fmla="*/ 240 h 356"/>
                <a:gd name="T70" fmla="*/ 504 w 632"/>
                <a:gd name="T71" fmla="*/ 198 h 356"/>
                <a:gd name="T72" fmla="*/ 536 w 632"/>
                <a:gd name="T73" fmla="*/ 124 h 356"/>
                <a:gd name="T74" fmla="*/ 528 w 632"/>
                <a:gd name="T75" fmla="*/ 74 h 356"/>
                <a:gd name="T76" fmla="*/ 500 w 632"/>
                <a:gd name="T77" fmla="*/ 48 h 356"/>
                <a:gd name="T78" fmla="*/ 454 w 632"/>
                <a:gd name="T79" fmla="*/ 52 h 356"/>
                <a:gd name="T80" fmla="*/ 400 w 632"/>
                <a:gd name="T81" fmla="*/ 54 h 356"/>
                <a:gd name="T82" fmla="*/ 358 w 632"/>
                <a:gd name="T83" fmla="*/ 64 h 356"/>
                <a:gd name="T84" fmla="*/ 326 w 632"/>
                <a:gd name="T85" fmla="*/ 100 h 356"/>
                <a:gd name="T86" fmla="*/ 322 w 632"/>
                <a:gd name="T87" fmla="*/ 134 h 356"/>
                <a:gd name="T88" fmla="*/ 340 w 632"/>
                <a:gd name="T89" fmla="*/ 162 h 356"/>
                <a:gd name="T90" fmla="*/ 378 w 632"/>
                <a:gd name="T91" fmla="*/ 168 h 356"/>
                <a:gd name="T92" fmla="*/ 428 w 632"/>
                <a:gd name="T93" fmla="*/ 144 h 356"/>
                <a:gd name="T94" fmla="*/ 450 w 632"/>
                <a:gd name="T95" fmla="*/ 108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2" h="356">
                  <a:moveTo>
                    <a:pt x="450" y="98"/>
                  </a:moveTo>
                  <a:lnTo>
                    <a:pt x="450" y="98"/>
                  </a:lnTo>
                  <a:lnTo>
                    <a:pt x="456" y="106"/>
                  </a:lnTo>
                  <a:lnTo>
                    <a:pt x="460" y="114"/>
                  </a:lnTo>
                  <a:lnTo>
                    <a:pt x="462" y="126"/>
                  </a:lnTo>
                  <a:lnTo>
                    <a:pt x="462" y="138"/>
                  </a:lnTo>
                  <a:lnTo>
                    <a:pt x="460" y="146"/>
                  </a:lnTo>
                  <a:lnTo>
                    <a:pt x="456" y="152"/>
                  </a:lnTo>
                  <a:lnTo>
                    <a:pt x="452" y="158"/>
                  </a:lnTo>
                  <a:lnTo>
                    <a:pt x="446" y="166"/>
                  </a:lnTo>
                  <a:lnTo>
                    <a:pt x="438" y="172"/>
                  </a:lnTo>
                  <a:lnTo>
                    <a:pt x="428" y="178"/>
                  </a:lnTo>
                  <a:lnTo>
                    <a:pt x="428" y="178"/>
                  </a:lnTo>
                  <a:lnTo>
                    <a:pt x="404" y="190"/>
                  </a:lnTo>
                  <a:lnTo>
                    <a:pt x="378" y="200"/>
                  </a:lnTo>
                  <a:lnTo>
                    <a:pt x="352" y="208"/>
                  </a:lnTo>
                  <a:lnTo>
                    <a:pt x="326" y="212"/>
                  </a:lnTo>
                  <a:lnTo>
                    <a:pt x="300" y="214"/>
                  </a:lnTo>
                  <a:lnTo>
                    <a:pt x="276" y="212"/>
                  </a:lnTo>
                  <a:lnTo>
                    <a:pt x="264" y="210"/>
                  </a:lnTo>
                  <a:lnTo>
                    <a:pt x="252" y="206"/>
                  </a:lnTo>
                  <a:lnTo>
                    <a:pt x="242" y="200"/>
                  </a:lnTo>
                  <a:lnTo>
                    <a:pt x="232" y="194"/>
                  </a:lnTo>
                  <a:lnTo>
                    <a:pt x="232" y="194"/>
                  </a:lnTo>
                  <a:lnTo>
                    <a:pt x="224" y="186"/>
                  </a:lnTo>
                  <a:lnTo>
                    <a:pt x="218" y="180"/>
                  </a:lnTo>
                  <a:lnTo>
                    <a:pt x="214" y="172"/>
                  </a:lnTo>
                  <a:lnTo>
                    <a:pt x="210" y="164"/>
                  </a:lnTo>
                  <a:lnTo>
                    <a:pt x="210" y="158"/>
                  </a:lnTo>
                  <a:lnTo>
                    <a:pt x="210" y="150"/>
                  </a:lnTo>
                  <a:lnTo>
                    <a:pt x="214" y="136"/>
                  </a:lnTo>
                  <a:lnTo>
                    <a:pt x="220" y="124"/>
                  </a:lnTo>
                  <a:lnTo>
                    <a:pt x="230" y="112"/>
                  </a:lnTo>
                  <a:lnTo>
                    <a:pt x="240" y="104"/>
                  </a:lnTo>
                  <a:lnTo>
                    <a:pt x="252" y="98"/>
                  </a:lnTo>
                  <a:lnTo>
                    <a:pt x="252" y="98"/>
                  </a:lnTo>
                  <a:lnTo>
                    <a:pt x="252" y="86"/>
                  </a:lnTo>
                  <a:lnTo>
                    <a:pt x="256" y="74"/>
                  </a:lnTo>
                  <a:lnTo>
                    <a:pt x="260" y="60"/>
                  </a:lnTo>
                  <a:lnTo>
                    <a:pt x="268" y="44"/>
                  </a:lnTo>
                  <a:lnTo>
                    <a:pt x="278" y="30"/>
                  </a:lnTo>
                  <a:lnTo>
                    <a:pt x="284" y="24"/>
                  </a:lnTo>
                  <a:lnTo>
                    <a:pt x="292" y="18"/>
                  </a:lnTo>
                  <a:lnTo>
                    <a:pt x="302" y="14"/>
                  </a:lnTo>
                  <a:lnTo>
                    <a:pt x="312" y="12"/>
                  </a:lnTo>
                  <a:lnTo>
                    <a:pt x="312" y="12"/>
                  </a:lnTo>
                  <a:lnTo>
                    <a:pt x="330" y="8"/>
                  </a:lnTo>
                  <a:lnTo>
                    <a:pt x="348" y="8"/>
                  </a:lnTo>
                  <a:lnTo>
                    <a:pt x="362" y="8"/>
                  </a:lnTo>
                  <a:lnTo>
                    <a:pt x="376" y="10"/>
                  </a:lnTo>
                  <a:lnTo>
                    <a:pt x="390" y="14"/>
                  </a:lnTo>
                  <a:lnTo>
                    <a:pt x="404" y="18"/>
                  </a:lnTo>
                  <a:lnTo>
                    <a:pt x="436" y="32"/>
                  </a:lnTo>
                  <a:lnTo>
                    <a:pt x="436" y="32"/>
                  </a:lnTo>
                  <a:lnTo>
                    <a:pt x="450" y="24"/>
                  </a:lnTo>
                  <a:lnTo>
                    <a:pt x="464" y="18"/>
                  </a:lnTo>
                  <a:lnTo>
                    <a:pt x="482" y="10"/>
                  </a:lnTo>
                  <a:lnTo>
                    <a:pt x="500" y="4"/>
                  </a:lnTo>
                  <a:lnTo>
                    <a:pt x="522" y="0"/>
                  </a:lnTo>
                  <a:lnTo>
                    <a:pt x="532" y="0"/>
                  </a:lnTo>
                  <a:lnTo>
                    <a:pt x="540" y="0"/>
                  </a:lnTo>
                  <a:lnTo>
                    <a:pt x="550" y="2"/>
                  </a:lnTo>
                  <a:lnTo>
                    <a:pt x="558" y="6"/>
                  </a:lnTo>
                  <a:lnTo>
                    <a:pt x="558" y="6"/>
                  </a:lnTo>
                  <a:lnTo>
                    <a:pt x="574" y="16"/>
                  </a:lnTo>
                  <a:lnTo>
                    <a:pt x="586" y="26"/>
                  </a:lnTo>
                  <a:lnTo>
                    <a:pt x="594" y="40"/>
                  </a:lnTo>
                  <a:lnTo>
                    <a:pt x="600" y="52"/>
                  </a:lnTo>
                  <a:lnTo>
                    <a:pt x="604" y="64"/>
                  </a:lnTo>
                  <a:lnTo>
                    <a:pt x="606" y="74"/>
                  </a:lnTo>
                  <a:lnTo>
                    <a:pt x="606" y="82"/>
                  </a:lnTo>
                  <a:lnTo>
                    <a:pt x="604" y="88"/>
                  </a:lnTo>
                  <a:lnTo>
                    <a:pt x="604" y="88"/>
                  </a:lnTo>
                  <a:lnTo>
                    <a:pt x="612" y="96"/>
                  </a:lnTo>
                  <a:lnTo>
                    <a:pt x="620" y="108"/>
                  </a:lnTo>
                  <a:lnTo>
                    <a:pt x="628" y="124"/>
                  </a:lnTo>
                  <a:lnTo>
                    <a:pt x="630" y="134"/>
                  </a:lnTo>
                  <a:lnTo>
                    <a:pt x="632" y="142"/>
                  </a:lnTo>
                  <a:lnTo>
                    <a:pt x="632" y="154"/>
                  </a:lnTo>
                  <a:lnTo>
                    <a:pt x="630" y="166"/>
                  </a:lnTo>
                  <a:lnTo>
                    <a:pt x="626" y="178"/>
                  </a:lnTo>
                  <a:lnTo>
                    <a:pt x="618" y="190"/>
                  </a:lnTo>
                  <a:lnTo>
                    <a:pt x="610" y="204"/>
                  </a:lnTo>
                  <a:lnTo>
                    <a:pt x="598" y="216"/>
                  </a:lnTo>
                  <a:lnTo>
                    <a:pt x="598" y="216"/>
                  </a:lnTo>
                  <a:lnTo>
                    <a:pt x="572" y="242"/>
                  </a:lnTo>
                  <a:lnTo>
                    <a:pt x="550" y="262"/>
                  </a:lnTo>
                  <a:lnTo>
                    <a:pt x="530" y="280"/>
                  </a:lnTo>
                  <a:lnTo>
                    <a:pt x="510" y="292"/>
                  </a:lnTo>
                  <a:lnTo>
                    <a:pt x="492" y="302"/>
                  </a:lnTo>
                  <a:lnTo>
                    <a:pt x="472" y="310"/>
                  </a:lnTo>
                  <a:lnTo>
                    <a:pt x="452" y="316"/>
                  </a:lnTo>
                  <a:lnTo>
                    <a:pt x="430" y="322"/>
                  </a:lnTo>
                  <a:lnTo>
                    <a:pt x="430" y="322"/>
                  </a:lnTo>
                  <a:lnTo>
                    <a:pt x="406" y="324"/>
                  </a:lnTo>
                  <a:lnTo>
                    <a:pt x="382" y="326"/>
                  </a:lnTo>
                  <a:lnTo>
                    <a:pt x="356" y="326"/>
                  </a:lnTo>
                  <a:lnTo>
                    <a:pt x="330" y="324"/>
                  </a:lnTo>
                  <a:lnTo>
                    <a:pt x="304" y="318"/>
                  </a:lnTo>
                  <a:lnTo>
                    <a:pt x="276" y="312"/>
                  </a:lnTo>
                  <a:lnTo>
                    <a:pt x="248" y="304"/>
                  </a:lnTo>
                  <a:lnTo>
                    <a:pt x="218" y="292"/>
                  </a:lnTo>
                  <a:lnTo>
                    <a:pt x="218" y="292"/>
                  </a:lnTo>
                  <a:lnTo>
                    <a:pt x="188" y="282"/>
                  </a:lnTo>
                  <a:lnTo>
                    <a:pt x="160" y="276"/>
                  </a:lnTo>
                  <a:lnTo>
                    <a:pt x="146" y="274"/>
                  </a:lnTo>
                  <a:lnTo>
                    <a:pt x="134" y="274"/>
                  </a:lnTo>
                  <a:lnTo>
                    <a:pt x="120" y="274"/>
                  </a:lnTo>
                  <a:lnTo>
                    <a:pt x="108" y="278"/>
                  </a:lnTo>
                  <a:lnTo>
                    <a:pt x="94" y="282"/>
                  </a:lnTo>
                  <a:lnTo>
                    <a:pt x="82" y="286"/>
                  </a:lnTo>
                  <a:lnTo>
                    <a:pt x="70" y="294"/>
                  </a:lnTo>
                  <a:lnTo>
                    <a:pt x="56" y="302"/>
                  </a:lnTo>
                  <a:lnTo>
                    <a:pt x="28" y="326"/>
                  </a:lnTo>
                  <a:lnTo>
                    <a:pt x="0" y="356"/>
                  </a:lnTo>
                  <a:lnTo>
                    <a:pt x="0" y="356"/>
                  </a:lnTo>
                  <a:lnTo>
                    <a:pt x="6" y="344"/>
                  </a:lnTo>
                  <a:lnTo>
                    <a:pt x="14" y="332"/>
                  </a:lnTo>
                  <a:lnTo>
                    <a:pt x="24" y="316"/>
                  </a:lnTo>
                  <a:lnTo>
                    <a:pt x="40" y="298"/>
                  </a:lnTo>
                  <a:lnTo>
                    <a:pt x="58" y="282"/>
                  </a:lnTo>
                  <a:lnTo>
                    <a:pt x="78" y="266"/>
                  </a:lnTo>
                  <a:lnTo>
                    <a:pt x="90" y="258"/>
                  </a:lnTo>
                  <a:lnTo>
                    <a:pt x="104" y="252"/>
                  </a:lnTo>
                  <a:lnTo>
                    <a:pt x="104" y="252"/>
                  </a:lnTo>
                  <a:lnTo>
                    <a:pt x="130" y="244"/>
                  </a:lnTo>
                  <a:lnTo>
                    <a:pt x="156" y="240"/>
                  </a:lnTo>
                  <a:lnTo>
                    <a:pt x="182" y="238"/>
                  </a:lnTo>
                  <a:lnTo>
                    <a:pt x="206" y="240"/>
                  </a:lnTo>
                  <a:lnTo>
                    <a:pt x="232" y="244"/>
                  </a:lnTo>
                  <a:lnTo>
                    <a:pt x="256" y="252"/>
                  </a:lnTo>
                  <a:lnTo>
                    <a:pt x="308" y="266"/>
                  </a:lnTo>
                  <a:lnTo>
                    <a:pt x="308" y="266"/>
                  </a:lnTo>
                  <a:lnTo>
                    <a:pt x="332" y="272"/>
                  </a:lnTo>
                  <a:lnTo>
                    <a:pt x="356" y="274"/>
                  </a:lnTo>
                  <a:lnTo>
                    <a:pt x="380" y="274"/>
                  </a:lnTo>
                  <a:lnTo>
                    <a:pt x="402" y="268"/>
                  </a:lnTo>
                  <a:lnTo>
                    <a:pt x="424" y="262"/>
                  </a:lnTo>
                  <a:lnTo>
                    <a:pt x="442" y="252"/>
                  </a:lnTo>
                  <a:lnTo>
                    <a:pt x="460" y="240"/>
                  </a:lnTo>
                  <a:lnTo>
                    <a:pt x="476" y="228"/>
                  </a:lnTo>
                  <a:lnTo>
                    <a:pt x="476" y="228"/>
                  </a:lnTo>
                  <a:lnTo>
                    <a:pt x="490" y="214"/>
                  </a:lnTo>
                  <a:lnTo>
                    <a:pt x="504" y="198"/>
                  </a:lnTo>
                  <a:lnTo>
                    <a:pt x="516" y="182"/>
                  </a:lnTo>
                  <a:lnTo>
                    <a:pt x="526" y="164"/>
                  </a:lnTo>
                  <a:lnTo>
                    <a:pt x="532" y="144"/>
                  </a:lnTo>
                  <a:lnTo>
                    <a:pt x="536" y="124"/>
                  </a:lnTo>
                  <a:lnTo>
                    <a:pt x="536" y="104"/>
                  </a:lnTo>
                  <a:lnTo>
                    <a:pt x="532" y="84"/>
                  </a:lnTo>
                  <a:lnTo>
                    <a:pt x="532" y="84"/>
                  </a:lnTo>
                  <a:lnTo>
                    <a:pt x="528" y="74"/>
                  </a:lnTo>
                  <a:lnTo>
                    <a:pt x="522" y="68"/>
                  </a:lnTo>
                  <a:lnTo>
                    <a:pt x="518" y="60"/>
                  </a:lnTo>
                  <a:lnTo>
                    <a:pt x="512" y="56"/>
                  </a:lnTo>
                  <a:lnTo>
                    <a:pt x="500" y="48"/>
                  </a:lnTo>
                  <a:lnTo>
                    <a:pt x="488" y="46"/>
                  </a:lnTo>
                  <a:lnTo>
                    <a:pt x="476" y="46"/>
                  </a:lnTo>
                  <a:lnTo>
                    <a:pt x="466" y="48"/>
                  </a:lnTo>
                  <a:lnTo>
                    <a:pt x="454" y="52"/>
                  </a:lnTo>
                  <a:lnTo>
                    <a:pt x="454" y="52"/>
                  </a:lnTo>
                  <a:lnTo>
                    <a:pt x="440" y="52"/>
                  </a:lnTo>
                  <a:lnTo>
                    <a:pt x="414" y="52"/>
                  </a:lnTo>
                  <a:lnTo>
                    <a:pt x="400" y="54"/>
                  </a:lnTo>
                  <a:lnTo>
                    <a:pt x="386" y="56"/>
                  </a:lnTo>
                  <a:lnTo>
                    <a:pt x="372" y="60"/>
                  </a:lnTo>
                  <a:lnTo>
                    <a:pt x="358" y="64"/>
                  </a:lnTo>
                  <a:lnTo>
                    <a:pt x="358" y="64"/>
                  </a:lnTo>
                  <a:lnTo>
                    <a:pt x="350" y="72"/>
                  </a:lnTo>
                  <a:lnTo>
                    <a:pt x="342" y="78"/>
                  </a:lnTo>
                  <a:lnTo>
                    <a:pt x="334" y="88"/>
                  </a:lnTo>
                  <a:lnTo>
                    <a:pt x="326" y="100"/>
                  </a:lnTo>
                  <a:lnTo>
                    <a:pt x="322" y="112"/>
                  </a:lnTo>
                  <a:lnTo>
                    <a:pt x="320" y="118"/>
                  </a:lnTo>
                  <a:lnTo>
                    <a:pt x="320" y="126"/>
                  </a:lnTo>
                  <a:lnTo>
                    <a:pt x="322" y="134"/>
                  </a:lnTo>
                  <a:lnTo>
                    <a:pt x="324" y="140"/>
                  </a:lnTo>
                  <a:lnTo>
                    <a:pt x="324" y="140"/>
                  </a:lnTo>
                  <a:lnTo>
                    <a:pt x="332" y="154"/>
                  </a:lnTo>
                  <a:lnTo>
                    <a:pt x="340" y="162"/>
                  </a:lnTo>
                  <a:lnTo>
                    <a:pt x="350" y="168"/>
                  </a:lnTo>
                  <a:lnTo>
                    <a:pt x="358" y="170"/>
                  </a:lnTo>
                  <a:lnTo>
                    <a:pt x="368" y="170"/>
                  </a:lnTo>
                  <a:lnTo>
                    <a:pt x="378" y="168"/>
                  </a:lnTo>
                  <a:lnTo>
                    <a:pt x="398" y="160"/>
                  </a:lnTo>
                  <a:lnTo>
                    <a:pt x="398" y="160"/>
                  </a:lnTo>
                  <a:lnTo>
                    <a:pt x="418" y="150"/>
                  </a:lnTo>
                  <a:lnTo>
                    <a:pt x="428" y="144"/>
                  </a:lnTo>
                  <a:lnTo>
                    <a:pt x="436" y="136"/>
                  </a:lnTo>
                  <a:lnTo>
                    <a:pt x="442" y="128"/>
                  </a:lnTo>
                  <a:lnTo>
                    <a:pt x="446" y="118"/>
                  </a:lnTo>
                  <a:lnTo>
                    <a:pt x="450" y="108"/>
                  </a:lnTo>
                  <a:lnTo>
                    <a:pt x="450" y="98"/>
                  </a:lnTo>
                  <a:lnTo>
                    <a:pt x="450"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713105">
                <a:defRPr/>
              </a:pPr>
              <a:endParaRPr lang="zh-CN" altLang="en-US" sz="2000">
                <a:solidFill>
                  <a:prstClr val="black"/>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 presetClass="entr" presetSubtype="2" decel="66000" fill="hold" grpId="0" nodeType="after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800" fill="hold"/>
                                        <p:tgtEl>
                                          <p:spTgt spid="8"/>
                                        </p:tgtEl>
                                        <p:attrNameLst>
                                          <p:attrName>ppt_x</p:attrName>
                                        </p:attrNameLst>
                                      </p:cBhvr>
                                      <p:tavLst>
                                        <p:tav tm="0">
                                          <p:val>
                                            <p:strVal val="1+#ppt_w/2"/>
                                          </p:val>
                                        </p:tav>
                                        <p:tav tm="100000">
                                          <p:val>
                                            <p:strVal val="#ppt_x"/>
                                          </p:val>
                                        </p:tav>
                                      </p:tavLst>
                                    </p:anim>
                                    <p:anim calcmode="lin" valueType="num">
                                      <p:cBhvr additive="base">
                                        <p:cTn id="14" dur="800" fill="hold"/>
                                        <p:tgtEl>
                                          <p:spTgt spid="8"/>
                                        </p:tgtEl>
                                        <p:attrNameLst>
                                          <p:attrName>ppt_y</p:attrName>
                                        </p:attrNameLst>
                                      </p:cBhvr>
                                      <p:tavLst>
                                        <p:tav tm="0">
                                          <p:val>
                                            <p:strVal val="#ppt_y"/>
                                          </p:val>
                                        </p:tav>
                                        <p:tav tm="100000">
                                          <p:val>
                                            <p:strVal val="#ppt_y"/>
                                          </p:val>
                                        </p:tav>
                                      </p:tavLst>
                                    </p:anim>
                                  </p:childTnLst>
                                </p:cTn>
                              </p:par>
                            </p:childTnLst>
                          </p:cTn>
                        </p:par>
                        <p:par>
                          <p:cTn id="15" fill="hold">
                            <p:stCondLst>
                              <p:cond delay="1279"/>
                            </p:stCondLst>
                            <p:childTnLst>
                              <p:par>
                                <p:cTn id="16" presetID="37" presetClass="entr" presetSubtype="0" fill="hold" nodeType="afterEffect">
                                  <p:stCondLst>
                                    <p:cond delay="0"/>
                                  </p:stCondLst>
                                  <p:iterate type="lt">
                                    <p:tmPct val="10000"/>
                                  </p:iterate>
                                  <p:childTnLst>
                                    <p:set>
                                      <p:cBhvr>
                                        <p:cTn id="17" dur="1" fill="hold">
                                          <p:stCondLst>
                                            <p:cond delay="0"/>
                                          </p:stCondLst>
                                        </p:cTn>
                                        <p:tgtEl>
                                          <p:spTgt spid="9">
                                            <p:txEl>
                                              <p:pRg st="0" end="0"/>
                                            </p:txEl>
                                          </p:spTgt>
                                        </p:tgtEl>
                                        <p:attrNameLst>
                                          <p:attrName>style.visibility</p:attrName>
                                        </p:attrNameLst>
                                      </p:cBhvr>
                                      <p:to>
                                        <p:strVal val="visible"/>
                                      </p:to>
                                    </p:set>
                                    <p:animEffect transition="in" filter="fade">
                                      <p:cBhvr>
                                        <p:cTn id="18" dur="1000"/>
                                        <p:tgtEl>
                                          <p:spTgt spid="9">
                                            <p:txEl>
                                              <p:pRg st="0" end="0"/>
                                            </p:txEl>
                                          </p:spTgt>
                                        </p:tgtEl>
                                      </p:cBhvr>
                                    </p:animEffect>
                                    <p:anim calcmode="lin" valueType="num">
                                      <p:cBhvr>
                                        <p:cTn id="19"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20" dur="900" decel="100000" fill="hold"/>
                                        <p:tgtEl>
                                          <p:spTgt spid="9">
                                            <p:txEl>
                                              <p:pRg st="0" end="0"/>
                                            </p:txEl>
                                          </p:spTgt>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9">
                                            <p:txEl>
                                              <p:pRg st="0" end="0"/>
                                            </p:txEl>
                                          </p:spTgt>
                                        </p:tgtEl>
                                        <p:attrNameLst>
                                          <p:attrName>ppt_y</p:attrName>
                                        </p:attrNameLst>
                                      </p:cBhvr>
                                      <p:tavLst>
                                        <p:tav tm="0">
                                          <p:val>
                                            <p:strVal val="#ppt_y-.03"/>
                                          </p:val>
                                        </p:tav>
                                        <p:tav tm="100000">
                                          <p:val>
                                            <p:strVal val="#ppt_y"/>
                                          </p:val>
                                        </p:tav>
                                      </p:tavLst>
                                    </p:anim>
                                  </p:childTnLst>
                                </p:cTn>
                              </p:par>
                            </p:childTnLst>
                          </p:cTn>
                        </p:par>
                        <p:par>
                          <p:cTn id="22" fill="hold">
                            <p:stCondLst>
                              <p:cond delay="2779"/>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20"/>
                                  </p:stCondLst>
                                  <p:childTnLst>
                                    <p:set>
                                      <p:cBhvr>
                                        <p:cTn id="29" dur="1" fill="hold">
                                          <p:stCondLst>
                                            <p:cond delay="0"/>
                                          </p:stCondLst>
                                        </p:cTn>
                                        <p:tgtEl>
                                          <p:spTgt spid="35"/>
                                        </p:tgtEl>
                                        <p:attrNameLst>
                                          <p:attrName>style.visibility</p:attrName>
                                        </p:attrNameLst>
                                      </p:cBhvr>
                                      <p:to>
                                        <p:strVal val="visible"/>
                                      </p:to>
                                    </p:set>
                                    <p:animEffect transition="in" filter="fade">
                                      <p:cBhvr>
                                        <p:cTn id="30" dur="1000"/>
                                        <p:tgtEl>
                                          <p:spTgt spid="35"/>
                                        </p:tgtEl>
                                      </p:cBhvr>
                                    </p:animEffect>
                                    <p:anim calcmode="lin" valueType="num">
                                      <p:cBhvr>
                                        <p:cTn id="31" dur="1000" fill="hold"/>
                                        <p:tgtEl>
                                          <p:spTgt spid="35"/>
                                        </p:tgtEl>
                                        <p:attrNameLst>
                                          <p:attrName>ppt_x</p:attrName>
                                        </p:attrNameLst>
                                      </p:cBhvr>
                                      <p:tavLst>
                                        <p:tav tm="0">
                                          <p:val>
                                            <p:strVal val="#ppt_x"/>
                                          </p:val>
                                        </p:tav>
                                        <p:tav tm="100000">
                                          <p:val>
                                            <p:strVal val="#ppt_x"/>
                                          </p:val>
                                        </p:tav>
                                      </p:tavLst>
                                    </p:anim>
                                    <p:anim calcmode="lin" valueType="num">
                                      <p:cBhvr>
                                        <p:cTn id="32" dur="1000" fill="hold"/>
                                        <p:tgtEl>
                                          <p:spTgt spid="35"/>
                                        </p:tgtEl>
                                        <p:attrNameLst>
                                          <p:attrName>ppt_y</p:attrName>
                                        </p:attrNameLst>
                                      </p:cBhvr>
                                      <p:tavLst>
                                        <p:tav tm="0">
                                          <p:val>
                                            <p:strVal val="#ppt_y+.1"/>
                                          </p:val>
                                        </p:tav>
                                        <p:tav tm="100000">
                                          <p:val>
                                            <p:strVal val="#ppt_y"/>
                                          </p:val>
                                        </p:tav>
                                      </p:tavLst>
                                    </p:anim>
                                  </p:childTnLst>
                                </p:cTn>
                              </p:par>
                            </p:childTnLst>
                          </p:cTn>
                        </p:par>
                        <p:par>
                          <p:cTn id="33" fill="hold">
                            <p:stCondLst>
                              <p:cond delay="3779"/>
                            </p:stCondLst>
                            <p:childTnLst>
                              <p:par>
                                <p:cTn id="34" presetID="12" presetClass="entr" presetSubtype="8"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p:tgtEl>
                                          <p:spTgt spid="37"/>
                                        </p:tgtEl>
                                        <p:attrNameLst>
                                          <p:attrName>ppt_x</p:attrName>
                                        </p:attrNameLst>
                                      </p:cBhvr>
                                      <p:tavLst>
                                        <p:tav tm="0">
                                          <p:val>
                                            <p:strVal val="#ppt_x-#ppt_w*1.125000"/>
                                          </p:val>
                                        </p:tav>
                                        <p:tav tm="100000">
                                          <p:val>
                                            <p:strVal val="#ppt_x"/>
                                          </p:val>
                                        </p:tav>
                                      </p:tavLst>
                                    </p:anim>
                                    <p:animEffect transition="in" filter="wipe(right)">
                                      <p:cBhvr>
                                        <p:cTn id="37" dur="500"/>
                                        <p:tgtEl>
                                          <p:spTgt spid="37"/>
                                        </p:tgtEl>
                                      </p:cBhvr>
                                    </p:animEffect>
                                  </p:childTnLst>
                                </p:cTn>
                              </p:par>
                            </p:childTnLst>
                          </p:cTn>
                        </p:par>
                        <p:par>
                          <p:cTn id="38" fill="hold">
                            <p:stCondLst>
                              <p:cond delay="4279"/>
                            </p:stCondLst>
                            <p:childTnLst>
                              <p:par>
                                <p:cTn id="39" presetID="42" presetClass="entr" presetSubtype="0"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1000"/>
                                        <p:tgtEl>
                                          <p:spTgt spid="36"/>
                                        </p:tgtEl>
                                      </p:cBhvr>
                                    </p:animEffect>
                                    <p:anim calcmode="lin" valueType="num">
                                      <p:cBhvr>
                                        <p:cTn id="42" dur="1000" fill="hold"/>
                                        <p:tgtEl>
                                          <p:spTgt spid="36"/>
                                        </p:tgtEl>
                                        <p:attrNameLst>
                                          <p:attrName>ppt_x</p:attrName>
                                        </p:attrNameLst>
                                      </p:cBhvr>
                                      <p:tavLst>
                                        <p:tav tm="0">
                                          <p:val>
                                            <p:strVal val="#ppt_x"/>
                                          </p:val>
                                        </p:tav>
                                        <p:tav tm="100000">
                                          <p:val>
                                            <p:strVal val="#ppt_x"/>
                                          </p:val>
                                        </p:tav>
                                      </p:tavLst>
                                    </p:anim>
                                    <p:anim calcmode="lin" valueType="num">
                                      <p:cBhvr>
                                        <p:cTn id="4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4" grpId="0" animBg="1"/>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511721" y="7950656"/>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48" name="文本框 47"/>
          <p:cNvSpPr txBox="1"/>
          <p:nvPr/>
        </p:nvSpPr>
        <p:spPr>
          <a:xfrm>
            <a:off x="1038280" y="405105"/>
            <a:ext cx="4822154"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党史发展脉络及学习意义</a:t>
            </a:r>
            <a:endParaRPr lang="zh-CN" altLang="en-US" b="1" dirty="0">
              <a:solidFill>
                <a:srgbClr val="FF0101"/>
              </a:solidFill>
            </a:endParaRPr>
          </a:p>
        </p:txBody>
      </p:sp>
      <p:sp>
        <p:nvSpPr>
          <p:cNvPr id="10" name="矩形 9"/>
          <p:cNvSpPr/>
          <p:nvPr/>
        </p:nvSpPr>
        <p:spPr>
          <a:xfrm>
            <a:off x="1144699" y="2504744"/>
            <a:ext cx="2618409" cy="891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1921</a:t>
            </a:r>
            <a:r>
              <a:rPr lang="zh-CN" altLang="en-US" sz="2400" b="1" dirty="0">
                <a:solidFill>
                  <a:schemeClr val="bg1"/>
                </a:solidFill>
                <a:latin typeface="微软雅黑" panose="020B0503020204020204" pitchFamily="34" charset="-122"/>
                <a:ea typeface="微软雅黑" panose="020B0503020204020204" pitchFamily="34" charset="-122"/>
              </a:rPr>
              <a:t>年</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11" name="Rectangle 3"/>
          <p:cNvSpPr>
            <a:spLocks noGrp="1"/>
          </p:cNvSpPr>
          <p:nvPr/>
        </p:nvSpPr>
        <p:spPr>
          <a:xfrm>
            <a:off x="3934239" y="2910490"/>
            <a:ext cx="4623606" cy="587469"/>
          </a:xfrm>
          <a:prstGeom prst="rect">
            <a:avLst/>
          </a:prstGeom>
          <a:noFill/>
        </p:spPr>
        <p:txBody>
          <a:bodyPr wrap="square" rtlCol="0">
            <a:spAutoFit/>
          </a:bodyPr>
          <a:lstStyle/>
          <a:p>
            <a:pPr algn="just">
              <a:lnSpc>
                <a:spcPct val="120000"/>
              </a:lnSpc>
            </a:pPr>
            <a:r>
              <a:rPr lang="zh-CN" altLang="en-US" sz="1400" dirty="0">
                <a:solidFill>
                  <a:srgbClr val="5F0F05"/>
                </a:solidFill>
                <a:latin typeface="微软雅黑" panose="020B0503020204020204" pitchFamily="34" charset="-122"/>
                <a:ea typeface="微软雅黑" panose="020B0503020204020204" pitchFamily="34" charset="-122"/>
              </a:rPr>
              <a:t>在陈独秀、李大釗领导下创立了中国共产党，翻天了中国革命的新篇章。</a:t>
            </a:r>
            <a:endParaRPr lang="zh-CN" altLang="en-US" sz="1400" dirty="0">
              <a:solidFill>
                <a:srgbClr val="5F0F05"/>
              </a:solidFill>
              <a:latin typeface="微软雅黑" panose="020B0503020204020204" pitchFamily="34" charset="-122"/>
              <a:ea typeface="微软雅黑" panose="020B0503020204020204" pitchFamily="34" charset="-122"/>
            </a:endParaRPr>
          </a:p>
        </p:txBody>
      </p:sp>
      <p:sp>
        <p:nvSpPr>
          <p:cNvPr id="12" name="矩形 11"/>
          <p:cNvSpPr/>
          <p:nvPr/>
        </p:nvSpPr>
        <p:spPr>
          <a:xfrm>
            <a:off x="3934239" y="2469191"/>
            <a:ext cx="5314921" cy="461665"/>
          </a:xfrm>
          <a:prstGeom prst="rect">
            <a:avLst/>
          </a:prstGeom>
          <a:noFill/>
        </p:spPr>
        <p:txBody>
          <a:bodyPr wrap="square" rtlCol="0">
            <a:spAutoFit/>
          </a:bodyPr>
          <a:lstStyle/>
          <a:p>
            <a:pPr algn="just"/>
            <a:r>
              <a:rPr lang="zh-CN" altLang="en-US" sz="2400" b="1" dirty="0">
                <a:solidFill>
                  <a:srgbClr val="FF0000"/>
                </a:solidFill>
                <a:latin typeface="微软雅黑" panose="020B0503020204020204" pitchFamily="34" charset="-122"/>
                <a:ea typeface="微软雅黑" panose="020B0503020204020204" pitchFamily="34" charset="-122"/>
              </a:rPr>
              <a:t>中国共产党成立</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649392" y="1690341"/>
            <a:ext cx="10933008" cy="4581506"/>
            <a:chOff x="337575" y="985254"/>
            <a:chExt cx="8468850" cy="3890753"/>
          </a:xfrm>
        </p:grpSpPr>
        <p:sp>
          <p:nvSpPr>
            <p:cNvPr id="14" name="矩形 13"/>
            <p:cNvSpPr/>
            <p:nvPr/>
          </p:nvSpPr>
          <p:spPr>
            <a:xfrm>
              <a:off x="337575" y="1206109"/>
              <a:ext cx="8468850" cy="366989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43"/>
            <p:cNvSpPr txBox="1"/>
            <p:nvPr/>
          </p:nvSpPr>
          <p:spPr>
            <a:xfrm>
              <a:off x="2877333" y="985254"/>
              <a:ext cx="3705777" cy="426964"/>
            </a:xfrm>
            <a:prstGeom prst="rect">
              <a:avLst/>
            </a:prstGeom>
            <a:solidFill>
              <a:srgbClr val="FF0000"/>
            </a:solidFill>
          </p:spPr>
          <p:txBody>
            <a:bodyPr wrap="square" rtlCol="0">
              <a:spAutoFit/>
            </a:bodyPr>
            <a:lstStyle>
              <a:defPPr>
                <a:defRPr lang="zh-CN"/>
              </a:defPPr>
              <a:lvl1pPr>
                <a:defRPr sz="2400" b="1">
                  <a:solidFill>
                    <a:schemeClr val="accent2"/>
                  </a:solidFill>
                  <a:latin typeface="+mj-ea"/>
                  <a:ea typeface="+mj-ea"/>
                </a:defRPr>
              </a:lvl1pPr>
            </a:lstStyle>
            <a:p>
              <a:pPr algn="ctr"/>
              <a:r>
                <a:rPr lang="zh-CN" altLang="en-US" sz="2665" dirty="0">
                  <a:solidFill>
                    <a:schemeClr val="bg1"/>
                  </a:solidFill>
                  <a:latin typeface="+mn-ea"/>
                  <a:ea typeface="+mn-ea"/>
                </a:rPr>
                <a:t>马克思主义在中国的传播</a:t>
              </a:r>
              <a:endParaRPr lang="zh-CN" altLang="zh-CN" sz="2665" dirty="0">
                <a:solidFill>
                  <a:schemeClr val="bg1"/>
                </a:solidFill>
                <a:latin typeface="+mn-ea"/>
                <a:ea typeface="+mn-ea"/>
              </a:endParaRPr>
            </a:p>
          </p:txBody>
        </p:sp>
      </p:grpSp>
      <p:sp>
        <p:nvSpPr>
          <p:cNvPr id="17" name="Rectangle 3"/>
          <p:cNvSpPr>
            <a:spLocks noGrp="1"/>
          </p:cNvSpPr>
          <p:nvPr/>
        </p:nvSpPr>
        <p:spPr>
          <a:xfrm>
            <a:off x="3934238" y="4068278"/>
            <a:ext cx="4623607" cy="846001"/>
          </a:xfrm>
          <a:prstGeom prst="rect">
            <a:avLst/>
          </a:prstGeom>
          <a:noFill/>
        </p:spPr>
        <p:txBody>
          <a:bodyPr wrap="square" rtlCol="0">
            <a:spAutoFit/>
          </a:bodyPr>
          <a:lstStyle/>
          <a:p>
            <a:pPr algn="just">
              <a:lnSpc>
                <a:spcPct val="120000"/>
              </a:lnSpc>
            </a:pPr>
            <a:r>
              <a:rPr lang="zh-CN" altLang="en-US" sz="1400" dirty="0">
                <a:solidFill>
                  <a:srgbClr val="5F0F05"/>
                </a:solidFill>
                <a:latin typeface="微软雅黑" panose="020B0503020204020204" pitchFamily="34" charset="-122"/>
                <a:ea typeface="微软雅黑" panose="020B0503020204020204" pitchFamily="34" charset="-122"/>
              </a:rPr>
              <a:t>遵义会议确立以毛泽东在中共中央的领导地位，是中共历史上一个生死攸关的转折点，标志着中国共产党从幼稚走向成熟。</a:t>
            </a:r>
            <a:endParaRPr lang="zh-CN" altLang="en-US" sz="1400" dirty="0">
              <a:solidFill>
                <a:srgbClr val="5F0F05"/>
              </a:solidFill>
              <a:latin typeface="微软雅黑" panose="020B0503020204020204" pitchFamily="34" charset="-122"/>
              <a:ea typeface="微软雅黑" panose="020B0503020204020204" pitchFamily="34" charset="-122"/>
            </a:endParaRPr>
          </a:p>
        </p:txBody>
      </p:sp>
      <p:sp>
        <p:nvSpPr>
          <p:cNvPr id="18" name="矩形 17"/>
          <p:cNvSpPr/>
          <p:nvPr/>
        </p:nvSpPr>
        <p:spPr>
          <a:xfrm>
            <a:off x="3934239" y="3587804"/>
            <a:ext cx="5314921" cy="461665"/>
          </a:xfrm>
          <a:prstGeom prst="rect">
            <a:avLst/>
          </a:prstGeom>
          <a:noFill/>
        </p:spPr>
        <p:txBody>
          <a:bodyPr wrap="square" rtlCol="0">
            <a:spAutoFit/>
          </a:bodyPr>
          <a:lstStyle/>
          <a:p>
            <a:pPr algn="just"/>
            <a:r>
              <a:rPr lang="zh-CN" altLang="en-US" sz="2400" b="1" dirty="0">
                <a:solidFill>
                  <a:srgbClr val="FF0000"/>
                </a:solidFill>
                <a:latin typeface="微软雅黑" panose="020B0503020204020204" pitchFamily="34" charset="-122"/>
                <a:ea typeface="微软雅黑" panose="020B0503020204020204" pitchFamily="34" charset="-122"/>
              </a:rPr>
              <a:t>毛泽东思想基本形成</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9" name="Rectangle 3"/>
          <p:cNvSpPr>
            <a:spLocks noGrp="1"/>
          </p:cNvSpPr>
          <p:nvPr/>
        </p:nvSpPr>
        <p:spPr>
          <a:xfrm>
            <a:off x="3928136" y="5362526"/>
            <a:ext cx="4784037" cy="587469"/>
          </a:xfrm>
          <a:prstGeom prst="rect">
            <a:avLst/>
          </a:prstGeom>
          <a:noFill/>
        </p:spPr>
        <p:txBody>
          <a:bodyPr wrap="square" rtlCol="0">
            <a:spAutoFit/>
          </a:bodyPr>
          <a:lstStyle/>
          <a:p>
            <a:pPr algn="just">
              <a:lnSpc>
                <a:spcPct val="120000"/>
              </a:lnSpc>
            </a:pPr>
            <a:r>
              <a:rPr lang="zh-CN" altLang="en-US" sz="1400" dirty="0">
                <a:solidFill>
                  <a:srgbClr val="5F0F05"/>
                </a:solidFill>
                <a:latin typeface="微软雅黑" panose="020B0503020204020204" pitchFamily="34" charset="-122"/>
                <a:ea typeface="微软雅黑" panose="020B0503020204020204" pitchFamily="34" charset="-122"/>
              </a:rPr>
              <a:t>南方讲话标志着中国特色社会主义理论体系基本成形。</a:t>
            </a:r>
            <a:r>
              <a:rPr lang="en-US" altLang="zh-CN" sz="1400" dirty="0">
                <a:solidFill>
                  <a:srgbClr val="5F0F05"/>
                </a:solidFill>
                <a:latin typeface="微软雅黑" panose="020B0503020204020204" pitchFamily="34" charset="-122"/>
                <a:ea typeface="微软雅黑" panose="020B0503020204020204" pitchFamily="34" charset="-122"/>
              </a:rPr>
              <a:t>(</a:t>
            </a:r>
            <a:r>
              <a:rPr lang="zh-CN" altLang="en-US" sz="1400" dirty="0">
                <a:solidFill>
                  <a:srgbClr val="5F0F05"/>
                </a:solidFill>
                <a:latin typeface="微软雅黑" panose="020B0503020204020204" pitchFamily="34" charset="-122"/>
                <a:ea typeface="微软雅黑" panose="020B0503020204020204" pitchFamily="34" charset="-122"/>
              </a:rPr>
              <a:t>即邓小平理论，三个代表重要思想和科学发展观等。</a:t>
            </a:r>
            <a:endParaRPr lang="zh-CN" altLang="en-US" sz="1400" dirty="0">
              <a:solidFill>
                <a:srgbClr val="5F0F05"/>
              </a:solidFill>
              <a:latin typeface="微软雅黑" panose="020B0503020204020204" pitchFamily="34" charset="-122"/>
              <a:ea typeface="微软雅黑" panose="020B0503020204020204" pitchFamily="34" charset="-122"/>
            </a:endParaRPr>
          </a:p>
        </p:txBody>
      </p:sp>
      <p:sp>
        <p:nvSpPr>
          <p:cNvPr id="20" name="矩形 19"/>
          <p:cNvSpPr/>
          <p:nvPr/>
        </p:nvSpPr>
        <p:spPr>
          <a:xfrm>
            <a:off x="3928137" y="4934223"/>
            <a:ext cx="5314921" cy="461665"/>
          </a:xfrm>
          <a:prstGeom prst="rect">
            <a:avLst/>
          </a:prstGeom>
          <a:noFill/>
        </p:spPr>
        <p:txBody>
          <a:bodyPr wrap="square" rtlCol="0">
            <a:spAutoFit/>
          </a:bodyPr>
          <a:lstStyle/>
          <a:p>
            <a:pPr algn="just"/>
            <a:r>
              <a:rPr lang="zh-CN" altLang="en-US" sz="2400" b="1" dirty="0">
                <a:solidFill>
                  <a:srgbClr val="FF0000"/>
                </a:solidFill>
                <a:latin typeface="微软雅黑" panose="020B0503020204020204" pitchFamily="34" charset="-122"/>
                <a:ea typeface="微软雅黑" panose="020B0503020204020204" pitchFamily="34" charset="-122"/>
              </a:rPr>
              <a:t>邓小平理论成形</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21" name="矩形 20"/>
          <p:cNvSpPr/>
          <p:nvPr/>
        </p:nvSpPr>
        <p:spPr>
          <a:xfrm>
            <a:off x="1144699" y="3791541"/>
            <a:ext cx="2618409" cy="891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1935</a:t>
            </a:r>
            <a:r>
              <a:rPr lang="zh-CN" altLang="en-US" sz="2400" b="1" dirty="0">
                <a:solidFill>
                  <a:schemeClr val="bg1"/>
                </a:solidFill>
                <a:latin typeface="微软雅黑" panose="020B0503020204020204" pitchFamily="34" charset="-122"/>
                <a:ea typeface="微软雅黑" panose="020B0503020204020204" pitchFamily="34" charset="-122"/>
              </a:rPr>
              <a:t>年</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138597" y="5028255"/>
            <a:ext cx="2618409" cy="89133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1992</a:t>
            </a:r>
            <a:r>
              <a:rPr lang="zh-CN" altLang="en-US" sz="2400" b="1" dirty="0">
                <a:solidFill>
                  <a:schemeClr val="bg1"/>
                </a:solidFill>
                <a:latin typeface="微软雅黑" panose="020B0503020204020204" pitchFamily="34" charset="-122"/>
                <a:ea typeface="微软雅黑" panose="020B0503020204020204" pitchFamily="34" charset="-122"/>
              </a:rPr>
              <a:t>年</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906778" y="4227892"/>
            <a:ext cx="2201471" cy="1545465"/>
          </a:xfrm>
          <a:prstGeom prst="rect">
            <a:avLst/>
          </a:prstGeom>
          <a:ln>
            <a:noFill/>
          </a:ln>
          <a:effectLst>
            <a:outerShdw blurRad="292100" dist="139700" dir="2700000" algn="tl" rotWithShape="0">
              <a:srgbClr val="333333">
                <a:alpha val="65000"/>
              </a:srgbClr>
            </a:outerShdw>
          </a:effectLst>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06777" y="2462321"/>
            <a:ext cx="2201471" cy="1463498"/>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childTnLst>
                                </p:cTn>
                              </p:par>
                              <p:par>
                                <p:cTn id="8" presetID="42" presetClass="path" presetSubtype="0" decel="100000" fill="hold" grpId="1" nodeType="withEffect">
                                  <p:stCondLst>
                                    <p:cond delay="0"/>
                                  </p:stCondLst>
                                  <p:childTnLst>
                                    <p:animMotion origin="layout" path="M -2.08333E-7 4.44444E-6 L 0.14518 -0.00024 " pathEditMode="relative" rAng="0" ptsTypes="AA">
                                      <p:cBhvr>
                                        <p:cTn id="9" dur="1000" spd="-100000" fill="hold"/>
                                        <p:tgtEl>
                                          <p:spTgt spid="48"/>
                                        </p:tgtEl>
                                        <p:attrNameLst>
                                          <p:attrName>ppt_x</p:attrName>
                                          <p:attrName>ppt_y</p:attrName>
                                        </p:attrNameLst>
                                      </p:cBhvr>
                                      <p:rCtr x="7253" y="-23"/>
                                    </p:animMotion>
                                  </p:childTnLst>
                                </p:cTn>
                              </p:par>
                              <p:par>
                                <p:cTn id="10" presetID="16" presetClass="entr" presetSubtype="37"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outVertical)">
                                      <p:cBhvr>
                                        <p:cTn id="12" dur="1000"/>
                                        <p:tgtEl>
                                          <p:spTgt spid="13"/>
                                        </p:tgtEl>
                                      </p:cBhvr>
                                    </p:animEffect>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750" fill="hold"/>
                                        <p:tgtEl>
                                          <p:spTgt spid="10"/>
                                        </p:tgtEl>
                                        <p:attrNameLst>
                                          <p:attrName>ppt_x</p:attrName>
                                        </p:attrNameLst>
                                      </p:cBhvr>
                                      <p:tavLst>
                                        <p:tav tm="0">
                                          <p:val>
                                            <p:strVal val="0-#ppt_w/2"/>
                                          </p:val>
                                        </p:tav>
                                        <p:tav tm="100000">
                                          <p:val>
                                            <p:strVal val="#ppt_x"/>
                                          </p:val>
                                        </p:tav>
                                      </p:tavLst>
                                    </p:anim>
                                    <p:anim calcmode="lin" valueType="num">
                                      <p:cBhvr additive="base">
                                        <p:cTn id="17" dur="7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750" fill="hold"/>
                                        <p:tgtEl>
                                          <p:spTgt spid="22"/>
                                        </p:tgtEl>
                                        <p:attrNameLst>
                                          <p:attrName>ppt_x</p:attrName>
                                        </p:attrNameLst>
                                      </p:cBhvr>
                                      <p:tavLst>
                                        <p:tav tm="0">
                                          <p:val>
                                            <p:strVal val="0-#ppt_w/2"/>
                                          </p:val>
                                        </p:tav>
                                        <p:tav tm="100000">
                                          <p:val>
                                            <p:strVal val="#ppt_x"/>
                                          </p:val>
                                        </p:tav>
                                      </p:tavLst>
                                    </p:anim>
                                    <p:anim calcmode="lin" valueType="num">
                                      <p:cBhvr additive="base">
                                        <p:cTn id="21" dur="750" fill="hold"/>
                                        <p:tgtEl>
                                          <p:spTgt spid="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750" fill="hold"/>
                                        <p:tgtEl>
                                          <p:spTgt spid="21"/>
                                        </p:tgtEl>
                                        <p:attrNameLst>
                                          <p:attrName>ppt_x</p:attrName>
                                        </p:attrNameLst>
                                      </p:cBhvr>
                                      <p:tavLst>
                                        <p:tav tm="0">
                                          <p:val>
                                            <p:strVal val="0-#ppt_w/2"/>
                                          </p:val>
                                        </p:tav>
                                        <p:tav tm="100000">
                                          <p:val>
                                            <p:strVal val="#ppt_x"/>
                                          </p:val>
                                        </p:tav>
                                      </p:tavLst>
                                    </p:anim>
                                    <p:anim calcmode="lin" valueType="num">
                                      <p:cBhvr additive="base">
                                        <p:cTn id="25" dur="750" fill="hold"/>
                                        <p:tgtEl>
                                          <p:spTgt spid="21"/>
                                        </p:tgtEl>
                                        <p:attrNameLst>
                                          <p:attrName>ppt_y</p:attrName>
                                        </p:attrNameLst>
                                      </p:cBhvr>
                                      <p:tavLst>
                                        <p:tav tm="0">
                                          <p:val>
                                            <p:strVal val="#ppt_y"/>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750"/>
                                        <p:tgtEl>
                                          <p:spTgt spid="12"/>
                                        </p:tgtEl>
                                      </p:cBhvr>
                                    </p:animEffect>
                                    <p:anim calcmode="lin" valueType="num">
                                      <p:cBhvr>
                                        <p:cTn id="29" dur="750" fill="hold"/>
                                        <p:tgtEl>
                                          <p:spTgt spid="12"/>
                                        </p:tgtEl>
                                        <p:attrNameLst>
                                          <p:attrName>ppt_x</p:attrName>
                                        </p:attrNameLst>
                                      </p:cBhvr>
                                      <p:tavLst>
                                        <p:tav tm="0">
                                          <p:val>
                                            <p:strVal val="#ppt_x"/>
                                          </p:val>
                                        </p:tav>
                                        <p:tav tm="100000">
                                          <p:val>
                                            <p:strVal val="#ppt_x"/>
                                          </p:val>
                                        </p:tav>
                                      </p:tavLst>
                                    </p:anim>
                                    <p:anim calcmode="lin" valueType="num">
                                      <p:cBhvr>
                                        <p:cTn id="30" dur="75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750"/>
                                        <p:tgtEl>
                                          <p:spTgt spid="18"/>
                                        </p:tgtEl>
                                      </p:cBhvr>
                                    </p:animEffect>
                                    <p:anim calcmode="lin" valueType="num">
                                      <p:cBhvr>
                                        <p:cTn id="34" dur="750" fill="hold"/>
                                        <p:tgtEl>
                                          <p:spTgt spid="18"/>
                                        </p:tgtEl>
                                        <p:attrNameLst>
                                          <p:attrName>ppt_x</p:attrName>
                                        </p:attrNameLst>
                                      </p:cBhvr>
                                      <p:tavLst>
                                        <p:tav tm="0">
                                          <p:val>
                                            <p:strVal val="#ppt_x"/>
                                          </p:val>
                                        </p:tav>
                                        <p:tav tm="100000">
                                          <p:val>
                                            <p:strVal val="#ppt_x"/>
                                          </p:val>
                                        </p:tav>
                                      </p:tavLst>
                                    </p:anim>
                                    <p:anim calcmode="lin" valueType="num">
                                      <p:cBhvr>
                                        <p:cTn id="35" dur="750" fill="hold"/>
                                        <p:tgtEl>
                                          <p:spTgt spid="1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750"/>
                                        <p:tgtEl>
                                          <p:spTgt spid="20"/>
                                        </p:tgtEl>
                                      </p:cBhvr>
                                    </p:animEffect>
                                    <p:anim calcmode="lin" valueType="num">
                                      <p:cBhvr>
                                        <p:cTn id="39" dur="750" fill="hold"/>
                                        <p:tgtEl>
                                          <p:spTgt spid="20"/>
                                        </p:tgtEl>
                                        <p:attrNameLst>
                                          <p:attrName>ppt_x</p:attrName>
                                        </p:attrNameLst>
                                      </p:cBhvr>
                                      <p:tavLst>
                                        <p:tav tm="0">
                                          <p:val>
                                            <p:strVal val="#ppt_x"/>
                                          </p:val>
                                        </p:tav>
                                        <p:tav tm="100000">
                                          <p:val>
                                            <p:strVal val="#ppt_x"/>
                                          </p:val>
                                        </p:tav>
                                      </p:tavLst>
                                    </p:anim>
                                    <p:anim calcmode="lin" valueType="num">
                                      <p:cBhvr>
                                        <p:cTn id="40" dur="750" fill="hold"/>
                                        <p:tgtEl>
                                          <p:spTgt spid="20"/>
                                        </p:tgtEl>
                                        <p:attrNameLst>
                                          <p:attrName>ppt_y</p:attrName>
                                        </p:attrNameLst>
                                      </p:cBhvr>
                                      <p:tavLst>
                                        <p:tav tm="0">
                                          <p:val>
                                            <p:strVal val="#ppt_y+.1"/>
                                          </p:val>
                                        </p:tav>
                                        <p:tav tm="100000">
                                          <p:val>
                                            <p:strVal val="#ppt_y"/>
                                          </p:val>
                                        </p:tav>
                                      </p:tavLst>
                                    </p:anim>
                                  </p:childTnLst>
                                </p:cTn>
                              </p:par>
                            </p:childTnLst>
                          </p:cTn>
                        </p:par>
                        <p:par>
                          <p:cTn id="41" fill="hold">
                            <p:stCondLst>
                              <p:cond delay="15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750"/>
                                        <p:tgtEl>
                                          <p:spTgt spid="17"/>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750"/>
                                        <p:tgtEl>
                                          <p:spTgt spid="19"/>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750"/>
                                        <p:tgtEl>
                                          <p:spTgt spid="11"/>
                                        </p:tgtEl>
                                      </p:cBhvr>
                                    </p:animEffect>
                                  </p:childTnLst>
                                </p:cTn>
                              </p:par>
                              <p:par>
                                <p:cTn id="51" presetID="2" presetClass="entr" presetSubtype="4" fill="hold" nodeType="with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ppt_x"/>
                                          </p:val>
                                        </p:tav>
                                        <p:tav tm="100000">
                                          <p:val>
                                            <p:strVal val="#ppt_x"/>
                                          </p:val>
                                        </p:tav>
                                      </p:tavLst>
                                    </p:anim>
                                    <p:anim calcmode="lin" valueType="num">
                                      <p:cBhvr additive="base">
                                        <p:cTn id="54" dur="500" fill="hold"/>
                                        <p:tgtEl>
                                          <p:spTgt spid="3"/>
                                        </p:tgtEl>
                                        <p:attrNameLst>
                                          <p:attrName>ppt_y</p:attrName>
                                        </p:attrNameLst>
                                      </p:cBhvr>
                                      <p:tavLst>
                                        <p:tav tm="0">
                                          <p:val>
                                            <p:strVal val="1+#ppt_h/2"/>
                                          </p:val>
                                        </p:tav>
                                        <p:tav tm="100000">
                                          <p:val>
                                            <p:strVal val="#ppt_y"/>
                                          </p:val>
                                        </p:tav>
                                      </p:tavLst>
                                    </p:anim>
                                  </p:childTnLst>
                                </p:cTn>
                              </p:par>
                              <p:par>
                                <p:cTn id="55" presetID="2" presetClass="entr" presetSubtype="1"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ppt_x"/>
                                          </p:val>
                                        </p:tav>
                                        <p:tav tm="100000">
                                          <p:val>
                                            <p:strVal val="#ppt_x"/>
                                          </p:val>
                                        </p:tav>
                                      </p:tavLst>
                                    </p:anim>
                                    <p:anim calcmode="lin" valueType="num">
                                      <p:cBhvr additive="base">
                                        <p:cTn id="58" dur="500" fill="hold"/>
                                        <p:tgtEl>
                                          <p:spTgt spid="2"/>
                                        </p:tgtEl>
                                        <p:attrNameLst>
                                          <p:attrName>ppt_y</p:attrName>
                                        </p:attrNameLst>
                                      </p:cBhvr>
                                      <p:tavLst>
                                        <p:tav tm="0">
                                          <p:val>
                                            <p:strVal val="0-#ppt_h/2"/>
                                          </p:val>
                                        </p:tav>
                                        <p:tav tm="100000">
                                          <p:val>
                                            <p:strVal val="#ppt_y"/>
                                          </p:val>
                                        </p:tav>
                                      </p:tavLst>
                                    </p:anim>
                                  </p:childTnLst>
                                </p:cTn>
                              </p:par>
                            </p:childTnLst>
                          </p:cTn>
                        </p:par>
                        <p:par>
                          <p:cTn id="59" fill="hold">
                            <p:stCondLst>
                              <p:cond delay="2500"/>
                            </p:stCondLst>
                            <p:childTnLst>
                              <p:par>
                                <p:cTn id="60" presetID="10"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48" grpId="0"/>
      <p:bldP spid="48" grpId="1"/>
      <p:bldP spid="10" grpId="0" animBg="1"/>
      <p:bldP spid="11" grpId="0"/>
      <p:bldP spid="12" grpId="0"/>
      <p:bldP spid="17" grpId="0"/>
      <p:bldP spid="18" grpId="0"/>
      <p:bldP spid="19" grpId="0"/>
      <p:bldP spid="20" grpId="0"/>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cxnSp>
        <p:nvCxnSpPr>
          <p:cNvPr id="21" name="肘形连接符 20"/>
          <p:cNvCxnSpPr/>
          <p:nvPr/>
        </p:nvCxnSpPr>
        <p:spPr>
          <a:xfrm>
            <a:off x="1214439" y="5660371"/>
            <a:ext cx="7929562" cy="785812"/>
          </a:xfrm>
          <a:prstGeom prst="bentConnector3">
            <a:avLst>
              <a:gd name="adj1" fmla="val 4683"/>
            </a:avLst>
          </a:prstGeom>
          <a:ln>
            <a:solidFill>
              <a:srgbClr val="A20000"/>
            </a:solidFill>
          </a:ln>
        </p:spPr>
        <p:style>
          <a:lnRef idx="1">
            <a:schemeClr val="accent1"/>
          </a:lnRef>
          <a:fillRef idx="0">
            <a:schemeClr val="accent1"/>
          </a:fillRef>
          <a:effectRef idx="0">
            <a:schemeClr val="accent1"/>
          </a:effectRef>
          <a:fontRef idx="minor">
            <a:schemeClr val="tx1"/>
          </a:fontRef>
        </p:style>
      </p:cxnSp>
      <p:pic>
        <p:nvPicPr>
          <p:cNvPr id="23" name="imgShow"/>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15814" y="2877766"/>
            <a:ext cx="4254809" cy="3137921"/>
          </a:xfrm>
          <a:prstGeom prst="rect">
            <a:avLst/>
          </a:prstGeom>
          <a:noFill/>
          <a:ln w="38100">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4" name="TextBox 11"/>
          <p:cNvSpPr txBox="1">
            <a:spLocks noChangeArrowheads="1"/>
          </p:cNvSpPr>
          <p:nvPr/>
        </p:nvSpPr>
        <p:spPr bwMode="auto">
          <a:xfrm>
            <a:off x="5033696" y="4323063"/>
            <a:ext cx="6302266" cy="1987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rPr>
              <a:t>没有</a:t>
            </a:r>
            <a:r>
              <a:rPr lang="zh-CN" altLang="en-US" sz="2800" b="1" dirty="0">
                <a:solidFill>
                  <a:srgbClr val="FF0101"/>
                </a:solidFill>
                <a:latin typeface="微软雅黑" panose="020B0503020204020204" pitchFamily="34" charset="-122"/>
                <a:ea typeface="微软雅黑" panose="020B0503020204020204" pitchFamily="34" charset="-122"/>
              </a:rPr>
              <a:t>共产党就没有新中国</a:t>
            </a:r>
            <a:endParaRPr lang="en-US" altLang="zh-CN" sz="2800" b="1" dirty="0">
              <a:solidFill>
                <a:srgbClr val="FF0101"/>
              </a:solidFill>
              <a:latin typeface="微软雅黑" panose="020B0503020204020204" pitchFamily="34" charset="-122"/>
              <a:ea typeface="微软雅黑" panose="020B0503020204020204" pitchFamily="34" charset="-122"/>
            </a:endParaRPr>
          </a:p>
          <a:p>
            <a:pPr eaLnBrk="1" hangingPunct="1">
              <a:lnSpc>
                <a:spcPct val="130000"/>
              </a:lnSpc>
            </a:pPr>
            <a:r>
              <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rPr>
              <a:t>1840 </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年鸦片战争后，中国尝试过许多救亡图存之路，从太平天国、戊戌变法到辛亥革命，从旧式农民起义到资产阶级改良运动，最后都走不通，只有中国共产党领导的革命事业成功了。这就告诉我们，中国共产党代表了人民的意愿和心声，顺应了历史的规律。</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15815" y="2136136"/>
            <a:ext cx="1127250" cy="6536"/>
          </a:xfrm>
          <a:prstGeom prst="line">
            <a:avLst/>
          </a:prstGeom>
          <a:ln>
            <a:solidFill>
              <a:srgbClr val="A2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flipH="1">
            <a:off x="1250158" y="2178390"/>
            <a:ext cx="785812" cy="0"/>
          </a:xfrm>
          <a:prstGeom prst="line">
            <a:avLst/>
          </a:prstGeom>
          <a:ln>
            <a:solidFill>
              <a:srgbClr val="A20000"/>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77111" y="2210674"/>
            <a:ext cx="2423901" cy="1615934"/>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6" name="文本框 35"/>
          <p:cNvSpPr txBox="1"/>
          <p:nvPr/>
        </p:nvSpPr>
        <p:spPr>
          <a:xfrm>
            <a:off x="1734214" y="1900038"/>
            <a:ext cx="3036409" cy="707886"/>
          </a:xfrm>
          <a:prstGeom prst="rect">
            <a:avLst/>
          </a:prstGeom>
          <a:noFill/>
        </p:spPr>
        <p:txBody>
          <a:bodyPr wrap="none" rtlCol="0">
            <a:spAutoFit/>
          </a:bodyPr>
          <a:lstStyle>
            <a:defPPr>
              <a:defRPr lang="zh-CN"/>
            </a:defPPr>
            <a:lvl1pPr>
              <a:defRPr sz="3200" b="1">
                <a:solidFill>
                  <a:srgbClr val="C00000"/>
                </a:solidFill>
                <a:latin typeface="TypeLand 康熙字典體試用版" pitchFamily="50" charset="-120"/>
                <a:ea typeface="TypeLand 康熙字典體試用版" pitchFamily="50" charset="-120"/>
              </a:defRPr>
            </a:lvl1pPr>
          </a:lstStyle>
          <a:p>
            <a:r>
              <a:rPr lang="en-US" altLang="zh-CN" sz="4000" dirty="0">
                <a:solidFill>
                  <a:srgbClr val="FF0000"/>
                </a:solidFill>
                <a:latin typeface="Agency FB" panose="020B0503020202020204" pitchFamily="34" charset="0"/>
              </a:rPr>
              <a:t>1919.5</a:t>
            </a:r>
            <a:r>
              <a:rPr lang="zh-CN" altLang="en-US" sz="4000" dirty="0">
                <a:solidFill>
                  <a:srgbClr val="FF0000"/>
                </a:solidFill>
                <a:latin typeface="Agency FB" panose="020B0503020202020204" pitchFamily="34" charset="0"/>
              </a:rPr>
              <a:t>－</a:t>
            </a:r>
            <a:r>
              <a:rPr lang="en-US" altLang="zh-CN" sz="4000" dirty="0">
                <a:solidFill>
                  <a:srgbClr val="FF0000"/>
                </a:solidFill>
                <a:latin typeface="Agency FB" panose="020B0503020202020204" pitchFamily="34" charset="0"/>
              </a:rPr>
              <a:t>1949.10</a:t>
            </a:r>
            <a:endParaRPr lang="zh-CN" altLang="en-US" sz="4000" dirty="0">
              <a:solidFill>
                <a:srgbClr val="FF0000"/>
              </a:solidFill>
              <a:latin typeface="Agency FB" panose="020B0503020202020204" pitchFamily="34" charset="0"/>
            </a:endParaRPr>
          </a:p>
        </p:txBody>
      </p:sp>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30414">
            <a:off x="7994468" y="2451563"/>
            <a:ext cx="3371956" cy="1728128"/>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文本框 12"/>
          <p:cNvSpPr txBox="1"/>
          <p:nvPr/>
        </p:nvSpPr>
        <p:spPr>
          <a:xfrm>
            <a:off x="1079440" y="416586"/>
            <a:ext cx="3057247"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党史的时间脉络</a:t>
            </a:r>
            <a:endParaRPr lang="zh-CN" altLang="en-US" b="1" dirty="0">
              <a:solidFill>
                <a:srgbClr val="FF010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42" presetClass="path" presetSubtype="0" decel="100000" fill="hold" grpId="1" nodeType="withEffect">
                                  <p:stCondLst>
                                    <p:cond delay="0"/>
                                  </p:stCondLst>
                                  <p:childTnLst>
                                    <p:animMotion origin="layout" path="M -2.29167E-6 -4.81481E-6 L 0.14518 -0.00023 " pathEditMode="relative" rAng="0" ptsTypes="AA">
                                      <p:cBhvr>
                                        <p:cTn id="9" dur="1000" spd="-100000" fill="hold"/>
                                        <p:tgtEl>
                                          <p:spTgt spid="13"/>
                                        </p:tgtEl>
                                        <p:attrNameLst>
                                          <p:attrName>ppt_x</p:attrName>
                                          <p:attrName>ppt_y</p:attrName>
                                        </p:attrNameLst>
                                      </p:cBhvr>
                                      <p:rCtr x="7253" y="-23"/>
                                    </p:animMotion>
                                  </p:childTnLst>
                                </p:cTn>
                              </p:par>
                              <p:par>
                                <p:cTn id="10" presetID="2" presetClass="entr" presetSubtype="8" fill="hold"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0-#ppt_w/2"/>
                                          </p:val>
                                        </p:tav>
                                        <p:tav tm="100000">
                                          <p:val>
                                            <p:strVal val="#ppt_x"/>
                                          </p:val>
                                        </p:tav>
                                      </p:tavLst>
                                    </p:anim>
                                    <p:anim calcmode="lin" valueType="num">
                                      <p:cBhvr additive="base">
                                        <p:cTn id="13" dur="1000" fill="hold"/>
                                        <p:tgtEl>
                                          <p:spTgt spid="23"/>
                                        </p:tgtEl>
                                        <p:attrNameLst>
                                          <p:attrName>ppt_y</p:attrName>
                                        </p:attrNameLst>
                                      </p:cBhvr>
                                      <p:tavLst>
                                        <p:tav tm="0">
                                          <p:val>
                                            <p:strVal val="#ppt_y"/>
                                          </p:val>
                                        </p:tav>
                                        <p:tav tm="100000">
                                          <p:val>
                                            <p:strVal val="#ppt_y"/>
                                          </p:val>
                                        </p:tav>
                                      </p:tavLst>
                                    </p:anim>
                                  </p:childTnLst>
                                </p:cTn>
                              </p:par>
                              <p:par>
                                <p:cTn id="14" presetID="2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1000"/>
                                        <p:tgtEl>
                                          <p:spTgt spid="26"/>
                                        </p:tgtEl>
                                      </p:cBhvr>
                                    </p:animEffect>
                                  </p:childTnLst>
                                </p:cTn>
                              </p:par>
                              <p:par>
                                <p:cTn id="17" presetID="22" presetClass="entr" presetSubtype="1" fill="hold"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1000"/>
                                        <p:tgtEl>
                                          <p:spTgt spid="2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barn(inVertical)">
                                      <p:cBhvr>
                                        <p:cTn id="22" dur="1000"/>
                                        <p:tgtEl>
                                          <p:spTgt spid="36"/>
                                        </p:tgtEl>
                                      </p:cBhvr>
                                    </p:animEffect>
                                  </p:childTnLst>
                                </p:cTn>
                              </p:par>
                              <p:par>
                                <p:cTn id="23" presetID="22" presetClass="entr" presetSubtype="8"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1000"/>
                                        <p:tgtEl>
                                          <p:spTgt spid="21"/>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randombar(horizontal)">
                                      <p:cBhvr>
                                        <p:cTn id="28" dur="1000"/>
                                        <p:tgtEl>
                                          <p:spTgt spid="24"/>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1000" fill="hold"/>
                                        <p:tgtEl>
                                          <p:spTgt spid="31"/>
                                        </p:tgtEl>
                                        <p:attrNameLst>
                                          <p:attrName>ppt_w</p:attrName>
                                        </p:attrNameLst>
                                      </p:cBhvr>
                                      <p:tavLst>
                                        <p:tav tm="0">
                                          <p:val>
                                            <p:fltVal val="0"/>
                                          </p:val>
                                        </p:tav>
                                        <p:tav tm="100000">
                                          <p:val>
                                            <p:strVal val="#ppt_w"/>
                                          </p:val>
                                        </p:tav>
                                      </p:tavLst>
                                    </p:anim>
                                    <p:anim calcmode="lin" valueType="num">
                                      <p:cBhvr>
                                        <p:cTn id="32" dur="1000" fill="hold"/>
                                        <p:tgtEl>
                                          <p:spTgt spid="31"/>
                                        </p:tgtEl>
                                        <p:attrNameLst>
                                          <p:attrName>ppt_h</p:attrName>
                                        </p:attrNameLst>
                                      </p:cBhvr>
                                      <p:tavLst>
                                        <p:tav tm="0">
                                          <p:val>
                                            <p:fltVal val="0"/>
                                          </p:val>
                                        </p:tav>
                                        <p:tav tm="100000">
                                          <p:val>
                                            <p:strVal val="#ppt_h"/>
                                          </p:val>
                                        </p:tav>
                                      </p:tavLst>
                                    </p:anim>
                                    <p:animEffect transition="in" filter="fade">
                                      <p:cBhvr>
                                        <p:cTn id="33" dur="10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1000" fill="hold"/>
                                        <p:tgtEl>
                                          <p:spTgt spid="40"/>
                                        </p:tgtEl>
                                        <p:attrNameLst>
                                          <p:attrName>ppt_w</p:attrName>
                                        </p:attrNameLst>
                                      </p:cBhvr>
                                      <p:tavLst>
                                        <p:tav tm="0">
                                          <p:val>
                                            <p:fltVal val="0"/>
                                          </p:val>
                                        </p:tav>
                                        <p:tav tm="100000">
                                          <p:val>
                                            <p:strVal val="#ppt_w"/>
                                          </p:val>
                                        </p:tav>
                                      </p:tavLst>
                                    </p:anim>
                                    <p:anim calcmode="lin" valueType="num">
                                      <p:cBhvr>
                                        <p:cTn id="37" dur="1000" fill="hold"/>
                                        <p:tgtEl>
                                          <p:spTgt spid="40"/>
                                        </p:tgtEl>
                                        <p:attrNameLst>
                                          <p:attrName>ppt_h</p:attrName>
                                        </p:attrNameLst>
                                      </p:cBhvr>
                                      <p:tavLst>
                                        <p:tav tm="0">
                                          <p:val>
                                            <p:fltVal val="0"/>
                                          </p:val>
                                        </p:tav>
                                        <p:tav tm="100000">
                                          <p:val>
                                            <p:strVal val="#ppt_h"/>
                                          </p:val>
                                        </p:tav>
                                      </p:tavLst>
                                    </p:anim>
                                    <p:animEffect transition="in" filter="fade">
                                      <p:cBhvr>
                                        <p:cTn id="38" dur="1000"/>
                                        <p:tgtEl>
                                          <p:spTgt spid="40"/>
                                        </p:tgtEl>
                                      </p:cBhvr>
                                    </p:animEffect>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4" grpId="0"/>
      <p:bldP spid="36" grpId="0"/>
      <p:bldP spid="13" grpId="0"/>
      <p:bldP spid="13"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a:spLocks noChangeAspect="1"/>
          </p:cNvSpPr>
          <p:nvPr/>
        </p:nvSpPr>
        <p:spPr>
          <a:xfrm>
            <a:off x="7464829" y="7563794"/>
            <a:ext cx="720000" cy="7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微软雅黑" panose="020B0503020204020204" pitchFamily="34" charset="-122"/>
                <a:ea typeface="微软雅黑" panose="020B0503020204020204" pitchFamily="34" charset="-122"/>
              </a:rPr>
              <a:t>延时符</a:t>
            </a:r>
            <a:endParaRPr lang="zh-CN" altLang="en-US" sz="2000" b="1" dirty="0">
              <a:latin typeface="微软雅黑" panose="020B0503020204020204" pitchFamily="34" charset="-122"/>
              <a:ea typeface="微软雅黑" panose="020B0503020204020204" pitchFamily="34" charset="-122"/>
            </a:endParaRPr>
          </a:p>
        </p:txBody>
      </p:sp>
      <p:sp>
        <p:nvSpPr>
          <p:cNvPr id="14" name="矩形 13"/>
          <p:cNvSpPr/>
          <p:nvPr/>
        </p:nvSpPr>
        <p:spPr>
          <a:xfrm>
            <a:off x="582566" y="2660106"/>
            <a:ext cx="10856542" cy="3487151"/>
          </a:xfrm>
          <a:prstGeom prst="rect">
            <a:avLst/>
          </a:prstGeom>
          <a:solidFill>
            <a:srgbClr val="FFFFFF"/>
          </a:solidFill>
          <a:ln w="952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0" name="直接连接符 19"/>
          <p:cNvCxnSpPr/>
          <p:nvPr/>
        </p:nvCxnSpPr>
        <p:spPr>
          <a:xfrm>
            <a:off x="618565" y="2478269"/>
            <a:ext cx="8525436" cy="0"/>
          </a:xfrm>
          <a:prstGeom prst="line">
            <a:avLst/>
          </a:prstGeom>
          <a:ln w="12700">
            <a:solidFill>
              <a:srgbClr val="A200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582566" y="6172884"/>
            <a:ext cx="3739124" cy="14287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矩形 28"/>
          <p:cNvSpPr/>
          <p:nvPr/>
        </p:nvSpPr>
        <p:spPr>
          <a:xfrm>
            <a:off x="4321227" y="6208604"/>
            <a:ext cx="4786313" cy="7143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 name="文本框 29"/>
          <p:cNvSpPr txBox="1"/>
          <p:nvPr/>
        </p:nvSpPr>
        <p:spPr>
          <a:xfrm>
            <a:off x="1476410" y="1737909"/>
            <a:ext cx="5237974" cy="707886"/>
          </a:xfrm>
          <a:prstGeom prst="rect">
            <a:avLst/>
          </a:prstGeom>
          <a:noFill/>
        </p:spPr>
        <p:txBody>
          <a:bodyPr wrap="square" rtlCol="0">
            <a:spAutoFit/>
          </a:bodyPr>
          <a:lstStyle>
            <a:defPPr>
              <a:defRPr lang="zh-CN"/>
            </a:defPPr>
            <a:lvl1pPr>
              <a:defRPr sz="3200" b="1">
                <a:gradFill>
                  <a:gsLst>
                    <a:gs pos="0">
                      <a:srgbClr val="FF3300"/>
                    </a:gs>
                    <a:gs pos="87000">
                      <a:srgbClr val="C00000"/>
                    </a:gs>
                    <a:gs pos="100000">
                      <a:srgbClr val="FF3300"/>
                    </a:gs>
                  </a:gsLst>
                  <a:lin ang="5400000" scaled="0"/>
                </a:gradFill>
                <a:latin typeface="微软雅黑" panose="020B0503020204020204" pitchFamily="82" charset="2"/>
                <a:ea typeface="微软雅黑" panose="020B0503020204020204" pitchFamily="82" charset="2"/>
              </a:defRPr>
            </a:lvl1pPr>
          </a:lstStyle>
          <a:p>
            <a:r>
              <a:rPr lang="en-US" altLang="zh-CN" sz="4000" dirty="0">
                <a:solidFill>
                  <a:srgbClr val="FF0000"/>
                </a:solidFill>
                <a:latin typeface="Agency FB" panose="020B0503020202020204" pitchFamily="34" charset="0"/>
              </a:rPr>
              <a:t>1949.10-1978.12</a:t>
            </a:r>
            <a:endParaRPr lang="zh-CN" altLang="en-US" sz="4000" dirty="0">
              <a:solidFill>
                <a:srgbClr val="FF0000"/>
              </a:solidFill>
              <a:latin typeface="Agency FB" panose="020B0503020202020204" pitchFamily="34" charset="0"/>
            </a:endParaRPr>
          </a:p>
        </p:txBody>
      </p:sp>
      <p:pic>
        <p:nvPicPr>
          <p:cNvPr id="18" name="imgShow"/>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rot="337457">
            <a:off x="7186785" y="1779827"/>
            <a:ext cx="3914430" cy="2413898"/>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9" name="图片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048762">
            <a:off x="8219692" y="4353826"/>
            <a:ext cx="3449945" cy="210645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TextBox 11"/>
          <p:cNvSpPr txBox="1">
            <a:spLocks noChangeArrowheads="1"/>
          </p:cNvSpPr>
          <p:nvPr/>
        </p:nvSpPr>
        <p:spPr bwMode="auto">
          <a:xfrm>
            <a:off x="820356" y="2867523"/>
            <a:ext cx="5894028" cy="2942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30000"/>
              </a:lnSpc>
              <a:spcAft>
                <a:spcPts val="600"/>
              </a:spcAft>
            </a:pPr>
            <a:r>
              <a:rPr lang="zh-CN" altLang="en-US" sz="2800" b="1" dirty="0">
                <a:solidFill>
                  <a:srgbClr val="FF0000"/>
                </a:solidFill>
                <a:latin typeface="微软雅黑" panose="020B0503020204020204" pitchFamily="34" charset="-122"/>
                <a:ea typeface="微软雅黑" panose="020B0503020204020204" pitchFamily="34" charset="-122"/>
              </a:rPr>
              <a:t>只有共产党才能发展中国</a:t>
            </a:r>
            <a:endParaRPr lang="en-US" altLang="zh-CN" sz="2800" b="1" dirty="0">
              <a:solidFill>
                <a:srgbClr val="FF0000"/>
              </a:solidFill>
              <a:latin typeface="微软雅黑" panose="020B0503020204020204" pitchFamily="34" charset="-122"/>
              <a:ea typeface="微软雅黑" panose="020B0503020204020204" pitchFamily="34" charset="-122"/>
            </a:endParaRPr>
          </a:p>
          <a:p>
            <a:pPr algn="just" eaLnBrk="1" hangingPunct="1">
              <a:lnSpc>
                <a:spcPct val="130000"/>
              </a:lnSpc>
            </a:pPr>
            <a:r>
              <a:rPr lang="zh-CN" altLang="en-US" sz="1400" dirty="0">
                <a:latin typeface="微软雅黑" panose="020B0503020204020204" pitchFamily="34" charset="-122"/>
                <a:ea typeface="微软雅黑" panose="020B0503020204020204" pitchFamily="34" charset="-122"/>
              </a:rPr>
              <a:t> 旧中国留下了一个经济凋敝、百废待兴的烂摊子，就拿号称“现代工业脊梁”的钢铁来说，</a:t>
            </a:r>
            <a:r>
              <a:rPr lang="en-US" altLang="zh-CN" sz="1400" dirty="0">
                <a:latin typeface="微软雅黑" panose="020B0503020204020204" pitchFamily="34" charset="-122"/>
                <a:ea typeface="微软雅黑" panose="020B0503020204020204" pitchFamily="34" charset="-122"/>
              </a:rPr>
              <a:t>1950 </a:t>
            </a:r>
            <a:r>
              <a:rPr lang="zh-CN" altLang="en-US" sz="1400" dirty="0">
                <a:latin typeface="微软雅黑" panose="020B0503020204020204" pitchFamily="34" charset="-122"/>
                <a:ea typeface="微软雅黑" panose="020B0503020204020204" pitchFamily="34" charset="-122"/>
              </a:rPr>
              <a:t>年，全国钢产量只有</a:t>
            </a:r>
            <a:r>
              <a:rPr lang="en-US" altLang="zh-CN" sz="1400" dirty="0">
                <a:latin typeface="微软雅黑" panose="020B0503020204020204" pitchFamily="34" charset="-122"/>
                <a:ea typeface="微软雅黑" panose="020B0503020204020204" pitchFamily="34" charset="-122"/>
              </a:rPr>
              <a:t>61 </a:t>
            </a:r>
            <a:r>
              <a:rPr lang="zh-CN" altLang="en-US" sz="1400" dirty="0">
                <a:latin typeface="微软雅黑" panose="020B0503020204020204" pitchFamily="34" charset="-122"/>
                <a:ea typeface="微软雅黑" panose="020B0503020204020204" pitchFamily="34" charset="-122"/>
              </a:rPr>
              <a:t>万吨，不及现在一个小钢铁厂的产量。国际社会对新中国的前景充满怀疑。共产党能够建立新中国，能够建设好新中国吗</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中国共产党不信邪，硬是顶住各种压力，领导中国人民，自力更生，艰苦奋斗，使中国从一个落后的农业国发展成具备独立、完整的工业体系的国家。这就告诉我们，尽管有曲折、有困难，尽管社会主义道路是前无古人，充满着探索和艰辛，中国共产党有能力带领中国人民建设好新中国。</a:t>
            </a:r>
            <a:endParaRPr lang="zh-CN" altLang="zh-CN" sz="1400" dirty="0">
              <a:latin typeface="微软雅黑" panose="020B0503020204020204" pitchFamily="34" charset="-122"/>
              <a:ea typeface="微软雅黑" panose="020B0503020204020204" pitchFamily="34" charset="-122"/>
            </a:endParaRPr>
          </a:p>
        </p:txBody>
      </p:sp>
      <p:sp>
        <p:nvSpPr>
          <p:cNvPr id="21" name="文本框 20"/>
          <p:cNvSpPr txBox="1"/>
          <p:nvPr/>
        </p:nvSpPr>
        <p:spPr>
          <a:xfrm>
            <a:off x="1017904" y="377586"/>
            <a:ext cx="4822154" cy="584775"/>
          </a:xfrm>
          <a:prstGeom prst="rect">
            <a:avLst/>
          </a:prstGeom>
          <a:noFill/>
        </p:spPr>
        <p:txBody>
          <a:bodyPr wrap="none" rtlCol="0">
            <a:spAutoFit/>
          </a:bodyPr>
          <a:lstStyle>
            <a:defPPr>
              <a:defRPr lang="zh-CN"/>
            </a:defPPr>
            <a:lvl1pPr>
              <a:defRPr sz="3200" b="0">
                <a:solidFill>
                  <a:srgbClr val="FF0000"/>
                </a:solidFill>
                <a:latin typeface="+mn-ea"/>
              </a:defRPr>
            </a:lvl1pPr>
          </a:lstStyle>
          <a:p>
            <a:r>
              <a:rPr lang="zh-CN" altLang="en-US" b="1" dirty="0">
                <a:solidFill>
                  <a:srgbClr val="FF0101"/>
                </a:solidFill>
              </a:rPr>
              <a:t>党史发展脉络及学习意义</a:t>
            </a:r>
            <a:endParaRPr lang="zh-CN" altLang="en-US" b="1" dirty="0">
              <a:solidFill>
                <a:srgbClr val="FF010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2" presetClass="path" presetSubtype="0" decel="100000" fill="hold" grpId="1" nodeType="withEffect">
                                  <p:stCondLst>
                                    <p:cond delay="0"/>
                                  </p:stCondLst>
                                  <p:childTnLst>
                                    <p:animMotion origin="layout" path="M 1.875E-6 -2.96296E-6 L 0.14518 -0.00023 " pathEditMode="relative" rAng="0" ptsTypes="AA">
                                      <p:cBhvr>
                                        <p:cTn id="9" dur="1000" spd="-100000" fill="hold"/>
                                        <p:tgtEl>
                                          <p:spTgt spid="21"/>
                                        </p:tgtEl>
                                        <p:attrNameLst>
                                          <p:attrName>ppt_x</p:attrName>
                                          <p:attrName>ppt_y</p:attrName>
                                        </p:attrNameLst>
                                      </p:cBhvr>
                                      <p:rCtr x="7253" y="-23"/>
                                    </p:animMotion>
                                  </p:childTnLst>
                                </p:cTn>
                              </p:par>
                              <p:par>
                                <p:cTn id="10" presetID="22" presetClass="entr" presetSubtype="2"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1000"/>
                                        <p:tgtEl>
                                          <p:spTgt spid="14"/>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left)">
                                      <p:cBhvr>
                                        <p:cTn id="16" dur="1000"/>
                                        <p:tgtEl>
                                          <p:spTgt spid="2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1000"/>
                                        <p:tgtEl>
                                          <p:spTgt spid="29"/>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barn(inVertical)">
                                      <p:cBhvr>
                                        <p:cTn id="22" dur="1000"/>
                                        <p:tgtEl>
                                          <p:spTgt spid="30"/>
                                        </p:tgtEl>
                                      </p:cBhvr>
                                    </p:animEffect>
                                  </p:childTnLst>
                                </p:cTn>
                              </p:par>
                              <p:par>
                                <p:cTn id="23" presetID="22" presetClass="entr" presetSubtype="4"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1000"/>
                                        <p:tgtEl>
                                          <p:spTgt spid="20"/>
                                        </p:tgtEl>
                                      </p:cBhvr>
                                    </p:animEffect>
                                  </p:childTnLst>
                                </p:cTn>
                              </p:par>
                            </p:childTnLst>
                          </p:cTn>
                        </p:par>
                        <p:par>
                          <p:cTn id="26" fill="hold">
                            <p:stCondLst>
                              <p:cond delay="1500"/>
                            </p:stCondLst>
                            <p:childTnLst>
                              <p:par>
                                <p:cTn id="27" presetID="15"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ppt_w</p:attrName>
                                        </p:attrNameLst>
                                      </p:cBhvr>
                                      <p:tavLst>
                                        <p:tav tm="0">
                                          <p:val>
                                            <p:fltVal val="0"/>
                                          </p:val>
                                        </p:tav>
                                        <p:tav tm="100000">
                                          <p:val>
                                            <p:strVal val="#ppt_w"/>
                                          </p:val>
                                        </p:tav>
                                      </p:tavLst>
                                    </p:anim>
                                    <p:anim calcmode="lin" valueType="num">
                                      <p:cBhvr>
                                        <p:cTn id="30" dur="1000" fill="hold"/>
                                        <p:tgtEl>
                                          <p:spTgt spid="18"/>
                                        </p:tgtEl>
                                        <p:attrNameLst>
                                          <p:attrName>ppt_h</p:attrName>
                                        </p:attrNameLst>
                                      </p:cBhvr>
                                      <p:tavLst>
                                        <p:tav tm="0">
                                          <p:val>
                                            <p:fltVal val="0"/>
                                          </p:val>
                                        </p:tav>
                                        <p:tav tm="100000">
                                          <p:val>
                                            <p:strVal val="#ppt_h"/>
                                          </p:val>
                                        </p:tav>
                                      </p:tavLst>
                                    </p:anim>
                                    <p:anim calcmode="lin" valueType="num">
                                      <p:cBhvr>
                                        <p:cTn id="31"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8"/>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ppt_w</p:attrName>
                                        </p:attrNameLst>
                                      </p:cBhvr>
                                      <p:tavLst>
                                        <p:tav tm="0">
                                          <p:val>
                                            <p:fltVal val="0"/>
                                          </p:val>
                                        </p:tav>
                                        <p:tav tm="100000">
                                          <p:val>
                                            <p:strVal val="#ppt_w"/>
                                          </p:val>
                                        </p:tav>
                                      </p:tavLst>
                                    </p:anim>
                                    <p:anim calcmode="lin" valueType="num">
                                      <p:cBhvr>
                                        <p:cTn id="36" dur="1000" fill="hold"/>
                                        <p:tgtEl>
                                          <p:spTgt spid="19"/>
                                        </p:tgtEl>
                                        <p:attrNameLst>
                                          <p:attrName>ppt_h</p:attrName>
                                        </p:attrNameLst>
                                      </p:cBhvr>
                                      <p:tavLst>
                                        <p:tav tm="0">
                                          <p:val>
                                            <p:fltVal val="0"/>
                                          </p:val>
                                        </p:tav>
                                        <p:tav tm="100000">
                                          <p:val>
                                            <p:strVal val="#ppt_h"/>
                                          </p:val>
                                        </p:tav>
                                      </p:tavLst>
                                    </p:anim>
                                    <p:anim calcmode="lin" valueType="num">
                                      <p:cBhvr>
                                        <p:cTn id="37"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9"/>
                                        </p:tgtEl>
                                        <p:attrNameLst>
                                          <p:attrName>ppt_y</p:attrName>
                                        </p:attrNameLst>
                                      </p:cBhvr>
                                      <p:tavLst>
                                        <p:tav tm="0" fmla="#ppt_y+(sin(-2*pi*(1-$))*-#ppt_x+cos(-2*pi*(1-$))*(1-#ppt_y))*(1-$)">
                                          <p:val>
                                            <p:fltVal val="0"/>
                                          </p:val>
                                        </p:tav>
                                        <p:tav tm="100000">
                                          <p:val>
                                            <p:fltVal val="1"/>
                                          </p:val>
                                        </p:tav>
                                      </p:tavLst>
                                    </p:anim>
                                  </p:childTnLst>
                                </p:cTn>
                              </p:par>
                              <p:par>
                                <p:cTn id="39" presetID="14" presetClass="entr" presetSubtype="10"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randombar(horizontal)">
                                      <p:cBhvr>
                                        <p:cTn id="41" dur="1000"/>
                                        <p:tgtEl>
                                          <p:spTgt spid="16"/>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28" grpId="0" animBg="1"/>
      <p:bldP spid="29" grpId="0" animBg="1"/>
      <p:bldP spid="30" grpId="0"/>
      <p:bldP spid="16" grpId="0"/>
      <p:bldP spid="21" grpId="0"/>
      <p:bldP spid="21" grpId="1"/>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24.xml><?xml version="1.0" encoding="utf-8"?>
<p:tagLst xmlns:p="http://schemas.openxmlformats.org/presentationml/2006/main">
  <p:tag name="PA" val="v3.0.1"/>
</p:tagLst>
</file>

<file path=ppt/tags/tag25.xml><?xml version="1.0" encoding="utf-8"?>
<p:tagLst xmlns:p="http://schemas.openxmlformats.org/presentationml/2006/main">
  <p:tag name="PA" val="v3.0.1"/>
</p:tagLst>
</file>

<file path=ppt/tags/tag26.xml><?xml version="1.0" encoding="utf-8"?>
<p:tagLst xmlns:p="http://schemas.openxmlformats.org/presentationml/2006/main">
  <p:tag name="PA" val="v3.0.1"/>
</p:tagLst>
</file>

<file path=ppt/tags/tag27.xml><?xml version="1.0" encoding="utf-8"?>
<p:tagLst xmlns:p="http://schemas.openxmlformats.org/presentationml/2006/main">
  <p:tag name="PA" val="v3.0.1"/>
</p:tagLst>
</file>

<file path=ppt/tags/tag28.xml><?xml version="1.0" encoding="utf-8"?>
<p:tagLst xmlns:p="http://schemas.openxmlformats.org/presentationml/2006/main">
  <p:tag name="PA" val="v3.0.1"/>
</p:tagLst>
</file>

<file path=ppt/tags/tag29.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30.xml><?xml version="1.0" encoding="utf-8"?>
<p:tagLst xmlns:p="http://schemas.openxmlformats.org/presentationml/2006/main">
  <p:tag name="PA" val="v3.0.1"/>
</p:tagLst>
</file>

<file path=ppt/tags/tag31.xml><?xml version="1.0" encoding="utf-8"?>
<p:tagLst xmlns:p="http://schemas.openxmlformats.org/presentationml/2006/main">
  <p:tag name="PA" val="v3.0.1"/>
</p:tagLst>
</file>

<file path=ppt/tags/tag32.xml><?xml version="1.0" encoding="utf-8"?>
<p:tagLst xmlns:p="http://schemas.openxmlformats.org/presentationml/2006/main">
  <p:tag name="PA" val="v3.0.1"/>
</p:tagLst>
</file>

<file path=ppt/tags/tag33.xml><?xml version="1.0" encoding="utf-8"?>
<p:tagLst xmlns:p="http://schemas.openxmlformats.org/presentationml/2006/main">
  <p:tag name="PA" val="v3.0.1"/>
</p:tagLst>
</file>

<file path=ppt/tags/tag34.xml><?xml version="1.0" encoding="utf-8"?>
<p:tagLst xmlns:p="http://schemas.openxmlformats.org/presentationml/2006/main">
  <p:tag name="PA" val="v3.0.1"/>
</p:tagLst>
</file>

<file path=ppt/tags/tag35.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36.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37.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38.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39.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xml><?xml version="1.0" encoding="utf-8"?>
<p:tagLst xmlns:p="http://schemas.openxmlformats.org/presentationml/2006/main">
  <p:tag name="PA" val="v3.0.1"/>
</p:tagLst>
</file>

<file path=ppt/tags/tag40.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1.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2.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3.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4.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5.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6.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7.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8.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49.xml><?xml version="1.0" encoding="utf-8"?>
<p:tagLst xmlns:p="http://schemas.openxmlformats.org/presentationml/2006/main">
  <p:tag name="MH_TYPE" val="#NeiR#"/>
  <p:tag name="MH_NUMBER" val="3"/>
  <p:tag name="MH_CATEGORY" val="#BingLLB#"/>
  <p:tag name="MH_LAYOUT" val="SubTitleText"/>
  <p:tag name="MH" val="20170418203556"/>
  <p:tag name="MH_LIBRARY" val="GRAPHIC"/>
</p:tagLst>
</file>

<file path=ppt/tags/tag5.xml><?xml version="1.0" encoding="utf-8"?>
<p:tagLst xmlns:p="http://schemas.openxmlformats.org/presentationml/2006/main">
  <p:tag name="PA" val="v3.0.1"/>
</p:tagLst>
</file>

<file path=ppt/tags/tag50.xml><?xml version="1.0" encoding="utf-8"?>
<p:tagLst xmlns:p="http://schemas.openxmlformats.org/presentationml/2006/main">
  <p:tag name="PA" val="v3.0.1"/>
</p:tagLst>
</file>

<file path=ppt/tags/tag51.xml><?xml version="1.0" encoding="utf-8"?>
<p:tagLst xmlns:p="http://schemas.openxmlformats.org/presentationml/2006/main">
  <p:tag name="PA" val="v3.0.1"/>
</p:tagLst>
</file>

<file path=ppt/tags/tag52.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12114</Words>
  <Application>WPS 演示</Application>
  <PresentationFormat>宽屏</PresentationFormat>
  <Paragraphs>821</Paragraphs>
  <Slides>63</Slides>
  <Notes>64</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63</vt:i4>
      </vt:variant>
    </vt:vector>
  </HeadingPairs>
  <TitlesOfParts>
    <vt:vector size="85" baseType="lpstr">
      <vt:lpstr>Arial</vt:lpstr>
      <vt:lpstr>宋体</vt:lpstr>
      <vt:lpstr>Wingdings</vt:lpstr>
      <vt:lpstr>方正大标宋简体</vt:lpstr>
      <vt:lpstr>百度综艺简体</vt:lpstr>
      <vt:lpstr>微软雅黑</vt:lpstr>
      <vt:lpstr>方正苏新诗柳楷简体-yolan</vt:lpstr>
      <vt:lpstr>Calibri</vt:lpstr>
      <vt:lpstr>Times New Roman</vt:lpstr>
      <vt:lpstr>方正兰亭粗黑简体</vt:lpstr>
      <vt:lpstr>微软雅黑</vt:lpstr>
      <vt:lpstr>冬青黑体简体中文 W3</vt:lpstr>
      <vt:lpstr>TypeLand 康熙字典體試用版</vt:lpstr>
      <vt:lpstr>Agency FB</vt:lpstr>
      <vt:lpstr>Arial Unicode MS</vt:lpstr>
      <vt:lpstr>等线 Light</vt:lpstr>
      <vt:lpstr>等线</vt:lpstr>
      <vt:lpstr>方正清刻本悦宋简体</vt:lpstr>
      <vt:lpstr>Arial Black</vt:lpstr>
      <vt:lpstr>黑体</vt:lpstr>
      <vt:lpstr>MingLiU</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李 琳</dc:creator>
  <cp:lastModifiedBy>拥抱那缕阳光1403438513</cp:lastModifiedBy>
  <cp:revision>25</cp:revision>
  <dcterms:created xsi:type="dcterms:W3CDTF">2018-06-03T04:08:00Z</dcterms:created>
  <dcterms:modified xsi:type="dcterms:W3CDTF">2018-06-07T03:26:38Z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