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11.xml" ContentType="application/vnd.ms-office.chartcolorstyle+xml"/>
  <Override PartName="/ppt/charts/colors12.xml" ContentType="application/vnd.ms-office.chartcolorstyle+xml"/>
  <Override PartName="/ppt/charts/colors13.xml" ContentType="application/vnd.ms-office.chartcolorstyle+xml"/>
  <Override PartName="/ppt/charts/colors14.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11.xml" ContentType="application/vnd.ms-office.chartstyle+xml"/>
  <Override PartName="/ppt/charts/style12.xml" ContentType="application/vnd.ms-office.chartstyle+xml"/>
  <Override PartName="/ppt/charts/style13.xml" ContentType="application/vnd.ms-office.chartstyle+xml"/>
  <Override PartName="/ppt/charts/style14.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8" r:id="rId15"/>
    <p:sldId id="267"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p:normalViewPr>
  <p:slideViewPr>
    <p:cSldViewPr snapToGrid="0" showGuides="1">
      <p:cViewPr varScale="1">
        <p:scale>
          <a:sx n="113" d="100"/>
          <a:sy n="113" d="100"/>
        </p:scale>
        <p:origin x="378"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1" Type="http://schemas.openxmlformats.org/officeDocument/2006/relationships/oleObject" Target="file:///E:\3-&#20010;&#20154;&#25991;&#20214;\2-&#21338;&#36828;&#30591;&#20449;\&#39033;&#30446;&#25991;&#20214;\&#22521;&#35757;&#25991;&#20214;\&#30005;&#35805;&#32463;&#29702;&#19977;&#26399;&#22521;&#35757;&#28385;&#24847;&#24230;&#35843;&#26597;&#32479;&#35745;&#20998;&#26512;-2014.7.9-11.xlsx" TargetMode="External"/></Relationships>
</file>

<file path=ppt/charts/_rels/chart15.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package" Target="../embeddings/Workbook14.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453650152"/>
        <c:axId val="453653680"/>
      </c:barChart>
      <c:catAx>
        <c:axId val="453650152"/>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3653680"/>
        <c:crosses val="autoZero"/>
        <c:auto val="1"/>
        <c:lblAlgn val="ctr"/>
        <c:lblOffset val="100"/>
        <c:noMultiLvlLbl val="0"/>
      </c:catAx>
      <c:valAx>
        <c:axId val="453653680"/>
        <c:scaling>
          <c:orientation val="minMax"/>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36501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0.0367837768445266"/>
          <c:w val="0.865295069369868"/>
          <c:h val="0.852922549327263"/>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455189560"/>
        <c:axId val="455189952"/>
      </c:barChart>
      <c:catAx>
        <c:axId val="455189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5189952"/>
        <c:crosses val="autoZero"/>
        <c:auto val="1"/>
        <c:lblAlgn val="ctr"/>
        <c:lblOffset val="100"/>
        <c:noMultiLvlLbl val="0"/>
      </c:catAx>
      <c:valAx>
        <c:axId val="4551899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51895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0.0410359868273601"/>
                  <c:y val="-0.064185484932710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383999416687876"/>
                  <c:y val="-0.089099665829431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460809666947092"/>
                  <c:y val="-0.03397891285910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45753717534905"/>
                  <c:y val="-0.077776334326342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21943317473671"/>
                  <c:y val="0.03397891285910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62759270230918"/>
                  <c:y val="-0.060976244191553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500314549680794"/>
                  <c:y val="-0.056062233434239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549692197457375"/>
                  <c:y val="-0.067960798501479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65611728720468"/>
                  <c:y val="-0.05776088179886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147020227073596"/>
                  <c:y val="-0.026428043334856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186527212851637"/>
                  <c:y val="-0.057766936439439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0.021</c:v>
                </c:pt>
                <c:pt idx="1">
                  <c:v>0.027</c:v>
                </c:pt>
                <c:pt idx="2">
                  <c:v>0.019</c:v>
                </c:pt>
                <c:pt idx="3">
                  <c:v>0.02</c:v>
                </c:pt>
                <c:pt idx="4">
                  <c:v>0.037</c:v>
                </c:pt>
                <c:pt idx="5">
                  <c:v>0.041</c:v>
                </c:pt>
                <c:pt idx="6">
                  <c:v>0.059</c:v>
                </c:pt>
                <c:pt idx="7">
                  <c:v>0.028</c:v>
                </c:pt>
                <c:pt idx="8">
                  <c:v>0.069</c:v>
                </c:pt>
                <c:pt idx="9">
                  <c:v>0.081</c:v>
                </c:pt>
                <c:pt idx="10">
                  <c:v>0.125</c:v>
                </c:pt>
                <c:pt idx="11">
                  <c:v>0.234</c:v>
                </c:pt>
              </c:numCache>
            </c:numRef>
          </c:val>
          <c:smooth val="0"/>
        </c:ser>
        <c:dLbls>
          <c:showLegendKey val="0"/>
          <c:showVal val="0"/>
          <c:showCatName val="0"/>
          <c:showSerName val="0"/>
          <c:showPercent val="0"/>
          <c:showBubbleSize val="0"/>
        </c:dLbls>
        <c:marker val="1"/>
        <c:smooth val="0"/>
        <c:axId val="522376352"/>
        <c:axId val="522376744"/>
      </c:lineChart>
      <c:catAx>
        <c:axId val="522376352"/>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2376744"/>
        <c:crosses val="autoZero"/>
        <c:auto val="1"/>
        <c:lblAlgn val="ctr"/>
        <c:lblOffset val="100"/>
        <c:noMultiLvlLbl val="0"/>
      </c:catAx>
      <c:valAx>
        <c:axId val="522376744"/>
        <c:scaling>
          <c:orientation val="minMax"/>
          <c:max val="0.3"/>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23763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493933285845"/>
          <c:y val="0.045546801391175"/>
          <c:w val="0.865295069369868"/>
          <c:h val="0.852922549327263"/>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871</c:v>
                </c:pt>
                <c:pt idx="1">
                  <c:v>991</c:v>
                </c:pt>
                <c:pt idx="2">
                  <c:v>429</c:v>
                </c:pt>
                <c:pt idx="3">
                  <c:v>555</c:v>
                </c:pt>
                <c:pt idx="4">
                  <c:v>218</c:v>
                </c:pt>
                <c:pt idx="5">
                  <c:v>532</c:v>
                </c:pt>
                <c:pt idx="6">
                  <c:v>677</c:v>
                </c:pt>
                <c:pt idx="7">
                  <c:v>1109</c:v>
                </c:pt>
                <c:pt idx="8">
                  <c:v>1632</c:v>
                </c:pt>
                <c:pt idx="9">
                  <c:v>744</c:v>
                </c:pt>
              </c:numCache>
            </c:numRef>
          </c:val>
        </c:ser>
        <c:dLbls>
          <c:showLegendKey val="0"/>
          <c:showVal val="0"/>
          <c:showCatName val="0"/>
          <c:showSerName val="0"/>
          <c:showPercent val="0"/>
          <c:showBubbleSize val="0"/>
        </c:dLbls>
        <c:gapWidth val="77"/>
        <c:overlap val="-35"/>
        <c:axId val="522377920"/>
        <c:axId val="522378312"/>
      </c:barChart>
      <c:catAx>
        <c:axId val="522377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2378312"/>
        <c:crosses val="autoZero"/>
        <c:auto val="1"/>
        <c:lblAlgn val="ctr"/>
        <c:lblOffset val="100"/>
        <c:noMultiLvlLbl val="0"/>
      </c:catAx>
      <c:valAx>
        <c:axId val="522378312"/>
        <c:scaling>
          <c:orientation val="minMax"/>
          <c:max val="5000"/>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237792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0.0367837768445266"/>
          <c:w val="0.865295069369868"/>
          <c:h val="0.852922549327263"/>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numCache>
            </c:numRef>
          </c:val>
        </c:ser>
        <c:dLbls>
          <c:showLegendKey val="0"/>
          <c:showVal val="0"/>
          <c:showCatName val="0"/>
          <c:showSerName val="0"/>
          <c:showPercent val="0"/>
          <c:showBubbleSize val="0"/>
        </c:dLbls>
        <c:gapWidth val="77"/>
        <c:overlap val="-35"/>
        <c:axId val="522379096"/>
        <c:axId val="522379488"/>
      </c:barChart>
      <c:catAx>
        <c:axId val="522379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522379488"/>
        <c:crosses val="autoZero"/>
        <c:auto val="1"/>
        <c:lblAlgn val="ctr"/>
        <c:lblOffset val="100"/>
        <c:noMultiLvlLbl val="0"/>
      </c:catAx>
      <c:valAx>
        <c:axId val="522379488"/>
        <c:scaling>
          <c:orientation val="minMax"/>
          <c:max val="40000"/>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522379096"/>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defRPr>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图表!$C$19</c:f>
              <c:strCache>
                <c:ptCount val="1"/>
                <c:pt idx="0">
                  <c:v>满意率</c:v>
                </c:pt>
              </c:strCache>
            </c:strRef>
          </c:tx>
          <c:explosion val="0"/>
          <c:dPt>
            <c:idx val="0"/>
            <c:bubble3D val="0"/>
            <c:spPr>
              <a:solidFill>
                <a:srgbClr val="0070C0"/>
              </a:solidFill>
            </c:spPr>
          </c:dPt>
          <c:dPt>
            <c:idx val="1"/>
            <c:bubble3D val="0"/>
            <c:spPr>
              <a:solidFill>
                <a:srgbClr val="00B0F0"/>
              </a:solidFill>
            </c:spPr>
          </c:dPt>
          <c:dPt>
            <c:idx val="2"/>
            <c:bubble3D val="0"/>
            <c:spPr>
              <a:solidFill>
                <a:schemeClr val="bg1">
                  <a:lumMod val="85000"/>
                </a:schemeClr>
              </a:solidFill>
            </c:spPr>
          </c:dPt>
          <c:dLbls>
            <c:delete val="1"/>
          </c:dLbls>
          <c:cat>
            <c:strRef>
              <c:f>图表!$B$20:$B$22</c:f>
              <c:strCache>
                <c:ptCount val="3"/>
                <c:pt idx="0">
                  <c:v>非常满意</c:v>
                </c:pt>
                <c:pt idx="1">
                  <c:v>满意</c:v>
                </c:pt>
                <c:pt idx="2">
                  <c:v>一般</c:v>
                </c:pt>
              </c:strCache>
            </c:strRef>
          </c:cat>
          <c:val>
            <c:numRef>
              <c:f>图表!$C$20:$C$22</c:f>
              <c:numCache>
                <c:formatCode>0.0%</c:formatCode>
                <c:ptCount val="3"/>
                <c:pt idx="0">
                  <c:v>0.530303030303031</c:v>
                </c:pt>
                <c:pt idx="1">
                  <c:v>0.386363636363637</c:v>
                </c:pt>
                <c:pt idx="2">
                  <c:v>0.0833333333333333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txPr>
        <a:bodyPr rot="0" spcFirstLastPara="0" vertOverflow="ellipsis" vert="horz" wrap="square" anchor="ctr" anchorCtr="1"/>
        <a:lstStyle/>
        <a:p>
          <a:pPr>
            <a:defRPr lang="zh-CN" sz="1000" b="0" i="0" u="none" strike="noStrike" kern="1200" baseline="0">
              <a:ln>
                <a:noFill/>
              </a:ln>
              <a:solidFill>
                <a:schemeClr val="bg1"/>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ln>
      <a:noFill/>
    </a:ln>
  </c:spPr>
  <c:txPr>
    <a:bodyPr/>
    <a:lstStyle/>
    <a:p>
      <a:pPr>
        <a:defRPr lang="zh-CN">
          <a:ln>
            <a:noFill/>
          </a:ln>
        </a:defRPr>
      </a:pP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0.0367837768445266"/>
          <c:w val="0.865295069369868"/>
          <c:h val="0.852922549327263"/>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1</c:v>
                </c:pt>
                <c:pt idx="2">
                  <c:v>0</c:v>
                </c:pt>
                <c:pt idx="3">
                  <c:v>1</c:v>
                </c:pt>
                <c:pt idx="4">
                  <c:v>4</c:v>
                </c:pt>
                <c:pt idx="5">
                  <c:v>3</c:v>
                </c:pt>
                <c:pt idx="6">
                  <c:v>0</c:v>
                </c:pt>
                <c:pt idx="7">
                  <c:v>1</c:v>
                </c:pt>
                <c:pt idx="8">
                  <c:v>4</c:v>
                </c:pt>
                <c:pt idx="9">
                  <c:v>3</c:v>
                </c:pt>
              </c:numCache>
            </c:numRef>
          </c:val>
        </c:ser>
        <c:dLbls>
          <c:showLegendKey val="0"/>
          <c:showVal val="0"/>
          <c:showCatName val="0"/>
          <c:showSerName val="0"/>
          <c:showPercent val="0"/>
          <c:showBubbleSize val="0"/>
        </c:dLbls>
        <c:gapWidth val="77"/>
        <c:overlap val="-35"/>
        <c:axId val="521161488"/>
        <c:axId val="521161880"/>
      </c:barChart>
      <c:catAx>
        <c:axId val="521161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1161880"/>
        <c:crosses val="autoZero"/>
        <c:auto val="1"/>
        <c:lblAlgn val="ctr"/>
        <c:lblOffset val="100"/>
        <c:noMultiLvlLbl val="0"/>
      </c:catAx>
      <c:valAx>
        <c:axId val="521161880"/>
        <c:scaling>
          <c:orientation val="minMax"/>
          <c:max val="6"/>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5211614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0.0410359868273601"/>
                  <c:y val="-0.064185484932710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186527212851637"/>
                  <c:y val="0.01283709698654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391707146988437"/>
                  <c:y val="-0.051348387946168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298443540562619"/>
                  <c:y val="-0.060976210686074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14922177028131"/>
                  <c:y val="0.060976210686074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242485376707128"/>
                  <c:y val="-0.064185484932710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261138097992292"/>
                  <c:y val="0.07060403342598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186527212851637"/>
                  <c:y val="-0.057766936439439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mooth val="0"/>
        </c:ser>
        <c:dLbls>
          <c:showLegendKey val="0"/>
          <c:showVal val="0"/>
          <c:showCatName val="0"/>
          <c:showSerName val="0"/>
          <c:showPercent val="0"/>
          <c:showBubbleSize val="0"/>
        </c:dLbls>
        <c:marker val="1"/>
        <c:smooth val="0"/>
        <c:axId val="453274336"/>
        <c:axId val="453277472"/>
      </c:lineChart>
      <c:catAx>
        <c:axId val="453274336"/>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3277472"/>
        <c:crosses val="autoZero"/>
        <c:auto val="1"/>
        <c:lblAlgn val="ctr"/>
        <c:lblOffset val="100"/>
        <c:noMultiLvlLbl val="0"/>
      </c:catAx>
      <c:valAx>
        <c:axId val="453277472"/>
        <c:scaling>
          <c:orientation val="minMax"/>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3274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noFill/>
            </a:ln>
          </c:spPr>
          <c:explosion val="0"/>
          <c:dPt>
            <c:idx val="0"/>
            <c:bubble3D val="0"/>
            <c:spPr>
              <a:solidFill>
                <a:schemeClr val="tx1">
                  <a:lumMod val="50000"/>
                  <a:lumOff val="50000"/>
                </a:schemeClr>
              </a:solidFill>
              <a:ln w="25400">
                <a:noFill/>
              </a:ln>
              <a:effectLst/>
              <a:sp3d/>
            </c:spPr>
          </c:dPt>
          <c:dPt>
            <c:idx val="1"/>
            <c:bubble3D val="0"/>
            <c:spPr>
              <a:solidFill>
                <a:schemeClr val="bg1">
                  <a:lumMod val="65000"/>
                </a:schemeClr>
              </a:solidFill>
              <a:ln w="25400">
                <a:noFill/>
              </a:ln>
              <a:effectLst/>
              <a:sp3d/>
            </c:spPr>
          </c:dPt>
          <c:dPt>
            <c:idx val="2"/>
            <c:bubble3D val="0"/>
            <c:spPr>
              <a:solidFill>
                <a:schemeClr val="bg1">
                  <a:lumMod val="75000"/>
                </a:schemeClr>
              </a:solidFill>
              <a:ln w="25400">
                <a:noFill/>
              </a:ln>
              <a:effectLst/>
              <a:sp3d/>
            </c:spPr>
          </c:dPt>
          <c:dPt>
            <c:idx val="3"/>
            <c:bubble3D val="0"/>
            <c:spPr>
              <a:solidFill>
                <a:schemeClr val="bg1"/>
              </a:solidFill>
              <a:ln w="25400">
                <a:noFill/>
              </a:ln>
              <a:effectLst/>
              <a:sp3d>
                <a:contourClr>
                  <a:srgbClr val="005EA4"/>
                </a:contourClr>
              </a:sp3d>
            </c:spPr>
          </c:dPt>
          <c:dLbls>
            <c:delete val="1"/>
          </c:dLbls>
          <c:cat>
            <c:strRef>
              <c:f>Sheet1!$A$2:$A$5</c:f>
              <c:strCache>
                <c:ptCount val="4"/>
                <c:pt idx="0">
                  <c:v>Project1</c:v>
                </c:pt>
                <c:pt idx="1">
                  <c:v>Project2</c:v>
                </c:pt>
                <c:pt idx="2">
                  <c:v>Project3</c:v>
                </c:pt>
                <c:pt idx="3">
                  <c:v>Project4</c:v>
                </c:pt>
              </c:strCache>
            </c:strRef>
          </c:cat>
          <c:val>
            <c:numRef>
              <c:f>Sheet1!$B$2:$B$5</c:f>
              <c:numCache>
                <c:formatCode>General</c:formatCode>
                <c:ptCount val="4"/>
                <c:pt idx="0">
                  <c:v>60</c:v>
                </c:pt>
                <c:pt idx="1">
                  <c:v>22</c:v>
                </c:pt>
                <c:pt idx="2">
                  <c:v>10</c:v>
                </c:pt>
                <c:pt idx="3">
                  <c:v>8</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Sheet1!$B$2:$B$14</c:f>
              <c:numCache>
                <c:formatCode>General</c:formatCode>
                <c:ptCount val="13"/>
                <c:pt idx="0">
                  <c:v>7860</c:v>
                </c:pt>
                <c:pt idx="1">
                  <c:v>6499</c:v>
                </c:pt>
                <c:pt idx="2">
                  <c:v>6012</c:v>
                </c:pt>
                <c:pt idx="3">
                  <c:v>5844</c:v>
                </c:pt>
                <c:pt idx="4">
                  <c:v>5928</c:v>
                </c:pt>
                <c:pt idx="5">
                  <c:v>4776</c:v>
                </c:pt>
                <c:pt idx="6">
                  <c:v>6880</c:v>
                </c:pt>
                <c:pt idx="7">
                  <c:v>9800</c:v>
                </c:pt>
                <c:pt idx="8">
                  <c:v>3288</c:v>
                </c:pt>
                <c:pt idx="9">
                  <c:v>4332</c:v>
                </c:pt>
                <c:pt idx="10">
                  <c:v>3100</c:v>
                </c:pt>
                <c:pt idx="11">
                  <c:v>3000</c:v>
                </c:pt>
              </c:numCache>
            </c:numRef>
          </c:val>
        </c:ser>
        <c:dLbls>
          <c:showLegendKey val="0"/>
          <c:showVal val="0"/>
          <c:showCatName val="0"/>
          <c:showSerName val="0"/>
          <c:showPercent val="0"/>
          <c:showBubbleSize val="0"/>
        </c:dLbls>
        <c:gapWidth val="77"/>
        <c:overlap val="-35"/>
        <c:axId val="457599848"/>
        <c:axId val="457600240"/>
      </c:barChart>
      <c:catAx>
        <c:axId val="457599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457600240"/>
        <c:crosses val="autoZero"/>
        <c:auto val="1"/>
        <c:lblAlgn val="ctr"/>
        <c:lblOffset val="100"/>
        <c:noMultiLvlLbl val="0"/>
      </c:catAx>
      <c:valAx>
        <c:axId val="4576002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4575998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459962048"/>
        <c:axId val="459962440"/>
      </c:barChart>
      <c:catAx>
        <c:axId val="459962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9962440"/>
        <c:crosses val="autoZero"/>
        <c:auto val="1"/>
        <c:lblAlgn val="ctr"/>
        <c:lblOffset val="100"/>
        <c:noMultiLvlLbl val="0"/>
      </c:catAx>
      <c:valAx>
        <c:axId val="4599624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99620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Sheet1!$B$2:$B$14</c:f>
              <c:numCache>
                <c:formatCode>General</c:formatCode>
                <c:ptCount val="13"/>
                <c:pt idx="0">
                  <c:v>7860</c:v>
                </c:pt>
                <c:pt idx="1">
                  <c:v>6499</c:v>
                </c:pt>
                <c:pt idx="2">
                  <c:v>6012</c:v>
                </c:pt>
                <c:pt idx="3">
                  <c:v>5844</c:v>
                </c:pt>
                <c:pt idx="4">
                  <c:v>5928</c:v>
                </c:pt>
                <c:pt idx="5">
                  <c:v>4776</c:v>
                </c:pt>
                <c:pt idx="6">
                  <c:v>6880</c:v>
                </c:pt>
                <c:pt idx="7">
                  <c:v>9800</c:v>
                </c:pt>
                <c:pt idx="8">
                  <c:v>3288</c:v>
                </c:pt>
                <c:pt idx="9">
                  <c:v>4332</c:v>
                </c:pt>
                <c:pt idx="10">
                  <c:v>3100</c:v>
                </c:pt>
                <c:pt idx="11">
                  <c:v>3000</c:v>
                </c:pt>
              </c:numCache>
            </c:numRef>
          </c:val>
        </c:ser>
        <c:dLbls>
          <c:showLegendKey val="0"/>
          <c:showVal val="0"/>
          <c:showCatName val="0"/>
          <c:showSerName val="0"/>
          <c:showPercent val="0"/>
          <c:showBubbleSize val="0"/>
        </c:dLbls>
        <c:gapWidth val="77"/>
        <c:overlap val="-35"/>
        <c:axId val="459963616"/>
        <c:axId val="459964008"/>
      </c:barChart>
      <c:catAx>
        <c:axId val="45996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459964008"/>
        <c:crosses val="autoZero"/>
        <c:auto val="1"/>
        <c:lblAlgn val="ctr"/>
        <c:lblOffset val="100"/>
        <c:noMultiLvlLbl val="0"/>
      </c:catAx>
      <c:valAx>
        <c:axId val="4599640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4599636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459964792"/>
        <c:axId val="459965184"/>
      </c:barChart>
      <c:catAx>
        <c:axId val="459964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9965184"/>
        <c:crosses val="autoZero"/>
        <c:auto val="1"/>
        <c:lblAlgn val="ctr"/>
        <c:lblOffset val="100"/>
        <c:noMultiLvlLbl val="0"/>
      </c:catAx>
      <c:valAx>
        <c:axId val="4599651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99647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0.0410359868273601"/>
                  <c:y val="-0.064185484932710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383999416687876"/>
                  <c:y val="-0.089099665829431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460809666947092"/>
                  <c:y val="-0.03397891285910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45753717534905"/>
                  <c:y val="-0.077776334326342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21943317473671"/>
                  <c:y val="0.03397891285910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62759270230918"/>
                  <c:y val="-0.060976244191553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500314549680794"/>
                  <c:y val="-0.056062233434239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549692197457375"/>
                  <c:y val="-0.067960798501479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65611728720468"/>
                  <c:y val="-0.05776088179886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147020227073596"/>
                  <c:y val="-0.0264280433348564"/>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186527212851637"/>
                  <c:y val="-0.057766936439439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0.021</c:v>
                </c:pt>
                <c:pt idx="1">
                  <c:v>0.027</c:v>
                </c:pt>
                <c:pt idx="2">
                  <c:v>0.019</c:v>
                </c:pt>
                <c:pt idx="3">
                  <c:v>0.02</c:v>
                </c:pt>
                <c:pt idx="4">
                  <c:v>0.037</c:v>
                </c:pt>
                <c:pt idx="5">
                  <c:v>0.041</c:v>
                </c:pt>
                <c:pt idx="6">
                  <c:v>0.059</c:v>
                </c:pt>
                <c:pt idx="7">
                  <c:v>0.028</c:v>
                </c:pt>
                <c:pt idx="8">
                  <c:v>0.069</c:v>
                </c:pt>
                <c:pt idx="9">
                  <c:v>0.081</c:v>
                </c:pt>
                <c:pt idx="10">
                  <c:v>0.125</c:v>
                </c:pt>
                <c:pt idx="11">
                  <c:v>0.234</c:v>
                </c:pt>
              </c:numCache>
            </c:numRef>
          </c:val>
          <c:smooth val="0"/>
        </c:ser>
        <c:dLbls>
          <c:showLegendKey val="0"/>
          <c:showVal val="0"/>
          <c:showCatName val="0"/>
          <c:showSerName val="0"/>
          <c:showPercent val="0"/>
          <c:showBubbleSize val="0"/>
        </c:dLbls>
        <c:marker val="1"/>
        <c:smooth val="0"/>
        <c:axId val="455187208"/>
        <c:axId val="455187600"/>
      </c:lineChart>
      <c:catAx>
        <c:axId val="455187208"/>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5187600"/>
        <c:crosses val="autoZero"/>
        <c:auto val="1"/>
        <c:lblAlgn val="ctr"/>
        <c:lblOffset val="100"/>
        <c:noMultiLvlLbl val="0"/>
      </c:catAx>
      <c:valAx>
        <c:axId val="455187600"/>
        <c:scaling>
          <c:orientation val="minMax"/>
          <c:max val="0.3"/>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p>
        </c:txPr>
        <c:crossAx val="4551872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Seriel1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solidFill>
                    <a:latin typeface="Segoe UI Light" panose="020B0502040204020203" pitchFamily="34" charset="0"/>
                    <a:ea typeface="+mn-ea"/>
                    <a:cs typeface="Segoe UI Light" panose="020B0502040204020203"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0.037</c:v>
                </c:pt>
                <c:pt idx="1">
                  <c:v>0.048</c:v>
                </c:pt>
                <c:pt idx="2">
                  <c:v>0.059</c:v>
                </c:pt>
                <c:pt idx="3">
                  <c:v>0.07</c:v>
                </c:pt>
                <c:pt idx="4">
                  <c:v>0.091</c:v>
                </c:pt>
                <c:pt idx="5">
                  <c:v>0.084</c:v>
                </c:pt>
                <c:pt idx="6">
                  <c:v>0.115</c:v>
                </c:pt>
                <c:pt idx="7">
                  <c:v>0.142</c:v>
                </c:pt>
                <c:pt idx="8">
                  <c:v>0.168</c:v>
                </c:pt>
                <c:pt idx="9">
                  <c:v>0.216</c:v>
                </c:pt>
                <c:pt idx="10">
                  <c:v>0.143</c:v>
                </c:pt>
                <c:pt idx="11">
                  <c:v>0.207</c:v>
                </c:pt>
              </c:numCache>
            </c:numRef>
          </c:val>
        </c:ser>
        <c:ser>
          <c:idx val="1"/>
          <c:order val="1"/>
          <c:tx>
            <c:strRef>
              <c:f>Sheet1!$C$1</c:f>
              <c:strCache>
                <c:ptCount val="1"/>
                <c:pt idx="0">
                  <c:v>Seriel2</c:v>
                </c:pt>
              </c:strCache>
            </c:strRef>
          </c:tx>
          <c:spPr>
            <a:solidFill>
              <a:schemeClr val="bg1">
                <a:lumMod val="65000"/>
              </a:schemeClr>
            </a:solidFill>
            <a:ln>
              <a:noFill/>
            </a:ln>
            <a:effectLst/>
          </c:spPr>
          <c:invertIfNegative val="0"/>
          <c:dLbls>
            <c:delete val="1"/>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Sheet1!$C$2:$C$13</c:f>
              <c:numCache>
                <c:formatCode>0.00%</c:formatCode>
                <c:ptCount val="12"/>
                <c:pt idx="0">
                  <c:v>0.042</c:v>
                </c:pt>
                <c:pt idx="1">
                  <c:v>0.071</c:v>
                </c:pt>
                <c:pt idx="2">
                  <c:v>0.081</c:v>
                </c:pt>
                <c:pt idx="3">
                  <c:v>0.055</c:v>
                </c:pt>
                <c:pt idx="4">
                  <c:v>0.119</c:v>
                </c:pt>
                <c:pt idx="5">
                  <c:v>0.128</c:v>
                </c:pt>
                <c:pt idx="6">
                  <c:v>0.066</c:v>
                </c:pt>
                <c:pt idx="7">
                  <c:v>0.112</c:v>
                </c:pt>
                <c:pt idx="8">
                  <c:v>0.091</c:v>
                </c:pt>
                <c:pt idx="9">
                  <c:v>0.188</c:v>
                </c:pt>
                <c:pt idx="10" c:formatCode="0%">
                  <c:v>0.25</c:v>
                </c:pt>
                <c:pt idx="11" c:formatCode="0%">
                  <c:v>0.15</c:v>
                </c:pt>
              </c:numCache>
            </c:numRef>
          </c:val>
        </c:ser>
        <c:ser>
          <c:idx val="2"/>
          <c:order val="2"/>
          <c:tx>
            <c:strRef>
              <c:f>Sheet1!$D$1</c:f>
              <c:strCache>
                <c:ptCount val="1"/>
                <c:pt idx="0">
                  <c:v>Seriel22</c:v>
                </c:pt>
              </c:strCache>
            </c:strRef>
          </c:tx>
          <c:spPr>
            <a:solidFill>
              <a:schemeClr val="tx1">
                <a:lumMod val="65000"/>
                <a:lumOff val="35000"/>
              </a:schemeClr>
            </a:solidFill>
            <a:ln>
              <a:noFill/>
            </a:ln>
            <a:effectLst/>
          </c:spPr>
          <c:invertIfNegative val="0"/>
          <c:dLbls>
            <c:delete val="1"/>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Sheet1!$D$2:$D$13</c:f>
              <c:numCache>
                <c:formatCode>0.00%</c:formatCode>
                <c:ptCount val="12"/>
                <c:pt idx="0">
                  <c:v>0.042</c:v>
                </c:pt>
                <c:pt idx="1">
                  <c:v>0.071</c:v>
                </c:pt>
                <c:pt idx="2">
                  <c:v>0.081</c:v>
                </c:pt>
                <c:pt idx="3">
                  <c:v>0.055</c:v>
                </c:pt>
                <c:pt idx="4">
                  <c:v>0.119</c:v>
                </c:pt>
                <c:pt idx="5">
                  <c:v>0.128</c:v>
                </c:pt>
                <c:pt idx="6">
                  <c:v>0.066</c:v>
                </c:pt>
                <c:pt idx="7">
                  <c:v>0.112</c:v>
                </c:pt>
                <c:pt idx="8">
                  <c:v>0.091</c:v>
                </c:pt>
                <c:pt idx="9">
                  <c:v>0.188</c:v>
                </c:pt>
                <c:pt idx="10" c:formatCode="0%">
                  <c:v>0.25</c:v>
                </c:pt>
                <c:pt idx="11" c:formatCode="0%">
                  <c:v>0.15</c:v>
                </c:pt>
              </c:numCache>
            </c:numRef>
          </c:val>
        </c:ser>
        <c:ser>
          <c:idx val="3"/>
          <c:order val="3"/>
          <c:tx>
            <c:strRef>
              <c:f>Sheet1!$E$1</c:f>
              <c:strCache>
                <c:ptCount val="1"/>
                <c:pt idx="0">
                  <c:v>Seriel23</c:v>
                </c:pt>
              </c:strCache>
            </c:strRef>
          </c:tx>
          <c:spPr>
            <a:solidFill>
              <a:srgbClr val="FFC000"/>
            </a:solidFill>
            <a:ln>
              <a:noFill/>
            </a:ln>
            <a:effectLst/>
          </c:spPr>
          <c:invertIfNegative val="0"/>
          <c:dLbls>
            <c:delete val="1"/>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Sheet1!$E$2:$E$13</c:f>
              <c:numCache>
                <c:formatCode>0.00%</c:formatCode>
                <c:ptCount val="12"/>
                <c:pt idx="0">
                  <c:v>0.042</c:v>
                </c:pt>
                <c:pt idx="1">
                  <c:v>0.071</c:v>
                </c:pt>
                <c:pt idx="2">
                  <c:v>0.081</c:v>
                </c:pt>
                <c:pt idx="3">
                  <c:v>0.055</c:v>
                </c:pt>
                <c:pt idx="4">
                  <c:v>0.119</c:v>
                </c:pt>
                <c:pt idx="5">
                  <c:v>0.128</c:v>
                </c:pt>
                <c:pt idx="6">
                  <c:v>0.066</c:v>
                </c:pt>
                <c:pt idx="7">
                  <c:v>0.112</c:v>
                </c:pt>
                <c:pt idx="8">
                  <c:v>0.091</c:v>
                </c:pt>
                <c:pt idx="9">
                  <c:v>0.188</c:v>
                </c:pt>
                <c:pt idx="10" c:formatCode="0%">
                  <c:v>0.25</c:v>
                </c:pt>
                <c:pt idx="11" c:formatCode="0%">
                  <c:v>0.15</c:v>
                </c:pt>
              </c:numCache>
            </c:numRef>
          </c:val>
        </c:ser>
        <c:dLbls>
          <c:showLegendKey val="0"/>
          <c:showVal val="0"/>
          <c:showCatName val="0"/>
          <c:showSerName val="0"/>
          <c:showPercent val="0"/>
          <c:showBubbleSize val="0"/>
        </c:dLbls>
        <c:gapWidth val="50"/>
        <c:overlap val="-27"/>
        <c:axId val="455187992"/>
        <c:axId val="455188384"/>
      </c:barChart>
      <c:catAx>
        <c:axId val="455187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Times New Roman" panose="02020603050405020304" pitchFamily="18" charset="0"/>
                <a:ea typeface="+mn-ea"/>
                <a:cs typeface="Times New Roman" panose="02020603050405020304" pitchFamily="18" charset="0"/>
              </a:defRPr>
            </a:pPr>
          </a:p>
        </c:txPr>
        <c:crossAx val="455188384"/>
        <c:crosses val="autoZero"/>
        <c:auto val="1"/>
        <c:lblAlgn val="ctr"/>
        <c:lblOffset val="100"/>
        <c:noMultiLvlLbl val="0"/>
      </c:catAx>
      <c:valAx>
        <c:axId val="455188384"/>
        <c:scaling>
          <c:orientation val="minMax"/>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Times New Roman" panose="02020603050405020304" pitchFamily="18" charset="0"/>
                <a:ea typeface="+mn-ea"/>
                <a:cs typeface="Times New Roman" panose="02020603050405020304" pitchFamily="18" charset="0"/>
              </a:defRPr>
            </a:pPr>
          </a:p>
        </c:txPr>
        <c:crossAx val="4551879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j-lt"/>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163A3-3DF0-4FA4-8270-69D6F9CF22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6C4222-D7E6-4E66-BDA4-36DDFE70A1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11087819" y="291548"/>
            <a:ext cx="720000" cy="720000"/>
            <a:chOff x="10610742" y="198783"/>
            <a:chExt cx="720000" cy="720000"/>
          </a:xfrm>
        </p:grpSpPr>
        <p:sp>
          <p:nvSpPr>
            <p:cNvPr id="9" name="文本框 8"/>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endParaRPr lang="en-US" altLang="zh-CN" dirty="0" smtClean="0">
                <a:solidFill>
                  <a:schemeClr val="bg1"/>
                </a:solidFill>
                <a:latin typeface="Impact" panose="020B0806030902050204" pitchFamily="34" charset="0"/>
              </a:endParaRP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0" name="矩形 9"/>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chart" Target="../charts/chart5.xml"/><Relationship Id="rId1" Type="http://schemas.openxmlformats.org/officeDocument/2006/relationships/chart" Target="../charts/chart4.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chart" Target="../charts/chart7.xml"/><Relationship Id="rId1" Type="http://schemas.openxmlformats.org/officeDocument/2006/relationships/chart" Target="../charts/char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chart" Target="../charts/chart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chart" Target="../charts/chart9.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chart" Target="../charts/chart11.xml"/><Relationship Id="rId1" Type="http://schemas.openxmlformats.org/officeDocument/2006/relationships/chart" Target="../charts/char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chart" Target="../charts/chart13.xml"/><Relationship Id="rId1" Type="http://schemas.openxmlformats.org/officeDocument/2006/relationships/chart" Target="../charts/chart1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26.GIF"/><Relationship Id="rId1" Type="http://schemas.openxmlformats.org/officeDocument/2006/relationships/chart" Target="../charts/chart1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GIF"/><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image" Target="../media/image29.GI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chart" Target="../charts/chart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41.jpeg"/><Relationship Id="rId1" Type="http://schemas.openxmlformats.org/officeDocument/2006/relationships/image" Target="../media/image40.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4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8.GIF"/><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0" y="1995054"/>
            <a:ext cx="12192000" cy="3117273"/>
          </a:xfrm>
          <a:prstGeom prst="ellipse">
            <a:avLst/>
          </a:prstGeom>
          <a:solidFill>
            <a:srgbClr val="C00000"/>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87018" y="2592053"/>
            <a:ext cx="9417964" cy="1015663"/>
          </a:xfrm>
          <a:prstGeom prst="rect">
            <a:avLst/>
          </a:prstGeom>
          <a:noFill/>
        </p:spPr>
        <p:txBody>
          <a:bodyPr wrap="none" rtlCol="0">
            <a:spAutoFit/>
          </a:bodyPr>
          <a:lstStyle/>
          <a:p>
            <a:pPr algn="ctr"/>
            <a:r>
              <a:rPr lang="zh-CN" altLang="en-US" sz="6000" b="1" dirty="0">
                <a:solidFill>
                  <a:schemeClr val="bg1"/>
                </a:solidFill>
                <a:latin typeface="微软雅黑" panose="020B0503020204020204" pitchFamily="34" charset="-122"/>
                <a:ea typeface="微软雅黑" panose="020B0503020204020204" pitchFamily="34" charset="-122"/>
              </a:rPr>
              <a:t>企业</a:t>
            </a:r>
            <a:r>
              <a:rPr lang="zh-CN" altLang="en-US" sz="6000" b="1" dirty="0" smtClean="0">
                <a:solidFill>
                  <a:schemeClr val="bg1"/>
                </a:solidFill>
                <a:latin typeface="微软雅黑" panose="020B0503020204020204" pitchFamily="34" charset="-122"/>
                <a:ea typeface="微软雅黑" panose="020B0503020204020204" pitchFamily="34" charset="-122"/>
              </a:rPr>
              <a:t>年度商务工作计划报告</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023123" y="3473241"/>
            <a:ext cx="8145756" cy="584775"/>
          </a:xfrm>
          <a:prstGeom prst="rect">
            <a:avLst/>
          </a:prstGeom>
        </p:spPr>
        <p:txBody>
          <a:bodyPr wrap="none">
            <a:spAutoFit/>
          </a:bodyPr>
          <a:lstStyle/>
          <a:p>
            <a:pPr algn="ctr"/>
            <a:r>
              <a:rPr lang="zh-CN" altLang="en-US" sz="3200" dirty="0" smtClean="0">
                <a:solidFill>
                  <a:schemeClr val="bg1"/>
                </a:solidFill>
                <a:latin typeface="Segoe UI Light" panose="020B0502040204020203" pitchFamily="34" charset="0"/>
                <a:cs typeface="Segoe UI Light" panose="020B0502040204020203" pitchFamily="34" charset="0"/>
              </a:rPr>
              <a:t>Annual business report on Internet technology</a:t>
            </a:r>
            <a:endParaRPr lang="zh-CN" altLang="en-US" sz="3200" dirty="0">
              <a:solidFill>
                <a:schemeClr val="bg1"/>
              </a:solidFill>
              <a:latin typeface="Segoe UI Light" panose="020B0502040204020203" pitchFamily="34" charset="0"/>
              <a:cs typeface="Segoe UI Light" panose="020B0502040204020203" pitchFamily="34" charset="0"/>
            </a:endParaRPr>
          </a:p>
        </p:txBody>
      </p:sp>
      <p:grpSp>
        <p:nvGrpSpPr>
          <p:cNvPr id="10" name="组合 9"/>
          <p:cNvGrpSpPr/>
          <p:nvPr/>
        </p:nvGrpSpPr>
        <p:grpSpPr>
          <a:xfrm>
            <a:off x="488139" y="255405"/>
            <a:ext cx="720000" cy="720000"/>
            <a:chOff x="10610742" y="198783"/>
            <a:chExt cx="720000" cy="720000"/>
          </a:xfrm>
        </p:grpSpPr>
        <p:sp>
          <p:nvSpPr>
            <p:cNvPr id="11" name="文本框 10"/>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endParaRPr lang="en-US" altLang="zh-CN" dirty="0" smtClean="0">
                <a:solidFill>
                  <a:schemeClr val="bg1"/>
                </a:solidFill>
                <a:latin typeface="Impact" panose="020B0806030902050204" pitchFamily="34" charset="0"/>
              </a:endParaRP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2" name="矩形 11"/>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矩形 13"/>
          <p:cNvSpPr/>
          <p:nvPr/>
        </p:nvSpPr>
        <p:spPr>
          <a:xfrm>
            <a:off x="3048000" y="4920825"/>
            <a:ext cx="6096000" cy="526811"/>
          </a:xfrm>
          <a:prstGeom prst="rect">
            <a:avLst/>
          </a:prstGeom>
        </p:spPr>
        <p:txBody>
          <a:bodyPr>
            <a:spAutoFit/>
          </a:bodyPr>
          <a:lstStyle/>
          <a:p>
            <a:pPr algn="ct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en-US" sz="10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4904509" y="5659582"/>
            <a:ext cx="1233054" cy="235528"/>
          </a:xfrm>
          <a:prstGeom prst="rect">
            <a:avLst/>
          </a:prstGeom>
          <a:solidFill>
            <a:srgbClr val="FFC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chemeClr val="tx1"/>
                </a:solidFill>
              </a:rPr>
              <a:t>报告人</a:t>
            </a:r>
            <a:endParaRPr lang="zh-CN" altLang="en-US" sz="1100" dirty="0">
              <a:solidFill>
                <a:schemeClr val="tx1"/>
              </a:solidFill>
            </a:endParaRPr>
          </a:p>
        </p:txBody>
      </p:sp>
      <p:sp>
        <p:nvSpPr>
          <p:cNvPr id="16" name="矩形 15"/>
          <p:cNvSpPr/>
          <p:nvPr/>
        </p:nvSpPr>
        <p:spPr>
          <a:xfrm>
            <a:off x="6096000" y="5659582"/>
            <a:ext cx="1233054" cy="235528"/>
          </a:xfrm>
          <a:prstGeom prst="rect">
            <a:avLst/>
          </a:prstGeom>
          <a:solidFill>
            <a:schemeClr val="bg1">
              <a:alpha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JING HAI</a:t>
            </a:r>
            <a:endParaRPr lang="zh-CN" altLang="en-US" sz="1200" dirty="0"/>
          </a:p>
        </p:txBody>
      </p:sp>
      <p:sp>
        <p:nvSpPr>
          <p:cNvPr id="18" name="文本框 17"/>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pic>
        <p:nvPicPr>
          <p:cNvPr id="19" name="Victory-Two Steps From Hell">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791200" y="7263064"/>
            <a:ext cx="609600" cy="609600"/>
          </a:xfrm>
          <a:prstGeom prst="rect">
            <a:avLst/>
          </a:prstGeom>
        </p:spPr>
      </p:pic>
      <p:sp>
        <p:nvSpPr>
          <p:cNvPr id="2" name="文本框 1"/>
          <p:cNvSpPr txBox="1"/>
          <p:nvPr/>
        </p:nvSpPr>
        <p:spPr>
          <a:xfrm>
            <a:off x="5008880" y="1046926"/>
            <a:ext cx="2174240" cy="1322070"/>
          </a:xfrm>
          <a:prstGeom prst="rect">
            <a:avLst/>
          </a:prstGeom>
          <a:noFill/>
        </p:spPr>
        <p:txBody>
          <a:bodyPr wrap="none" rtlCol="0">
            <a:spAutoFit/>
          </a:bodyPr>
          <a:lstStyle/>
          <a:p>
            <a:pPr algn="ctr"/>
            <a:r>
              <a:rPr lang="en-US" altLang="zh-CN" sz="8000" dirty="0" smtClean="0">
                <a:solidFill>
                  <a:schemeClr val="bg1"/>
                </a:solidFill>
                <a:latin typeface="Impact" panose="020B0806030902050204" pitchFamily="34" charset="0"/>
              </a:rPr>
              <a:t>2019</a:t>
            </a:r>
            <a:endParaRPr lang="zh-CN" altLang="en-US" sz="80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par>
                                <p:cTn id="7" presetID="6" presetClass="emph" presetSubtype="0" fill="hold" grpId="0" nodeType="withEffect">
                                  <p:stCondLst>
                                    <p:cond delay="0"/>
                                  </p:stCondLst>
                                  <p:childTnLst>
                                    <p:animScale>
                                      <p:cBhvr>
                                        <p:cTn id="8" dur="5000" fill="hold"/>
                                        <p:tgtEl>
                                          <p:spTgt spid="7"/>
                                        </p:tgtEl>
                                      </p:cBhvr>
                                      <p:by x="150000" y="150000"/>
                                    </p:animScale>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100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77">
                <p:cTn id="48" fill="hold" display="0">
                  <p:stCondLst>
                    <p:cond delay="indefinite"/>
                  </p:stCondLst>
                  <p:endCondLst>
                    <p:cond evt="onStopAudio" delay="0">
                      <p:tgtEl>
                        <p:sldTgt/>
                      </p:tgtEl>
                    </p:cond>
                  </p:endCondLst>
                </p:cTn>
                <p:tgtEl>
                  <p:spTgt spid="19"/>
                </p:tgtEl>
              </p:cMediaNode>
            </p:audio>
          </p:childTnLst>
        </p:cTn>
      </p:par>
    </p:tnLst>
    <p:bldLst>
      <p:bldP spid="7" grpId="0" animBg="1"/>
      <p:bldP spid="5" grpId="0"/>
      <p:bldP spid="6" grpId="0"/>
      <p:bldP spid="14" grpId="0"/>
      <p:bldP spid="15" grpId="0" animBg="1"/>
      <p:bldP spid="16" grpId="0" animBg="1"/>
      <p:bldP spid="1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(2/3)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rot="6772138">
            <a:off x="4088475" y="2055302"/>
            <a:ext cx="1904942" cy="1904942"/>
            <a:chOff x="1777447" y="2343979"/>
            <a:chExt cx="1905000" cy="1905000"/>
          </a:xfrm>
        </p:grpSpPr>
        <p:sp>
          <p:nvSpPr>
            <p:cNvPr id="9" name="KSO_Shape"/>
            <p:cNvSpPr/>
            <p:nvPr/>
          </p:nvSpPr>
          <p:spPr>
            <a:xfrm>
              <a:off x="1777447" y="2343979"/>
              <a:ext cx="1905000" cy="1905000"/>
            </a:xfrm>
            <a:prstGeom prst="blockArc">
              <a:avLst>
                <a:gd name="adj1" fmla="val 10800000"/>
                <a:gd name="adj2" fmla="val 18680326"/>
                <a:gd name="adj3" fmla="val 64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0" name="KSO_Shape"/>
            <p:cNvSpPr/>
            <p:nvPr/>
          </p:nvSpPr>
          <p:spPr>
            <a:xfrm rot="7945750">
              <a:off x="1777447" y="2343979"/>
              <a:ext cx="1905000" cy="1905000"/>
            </a:xfrm>
            <a:prstGeom prst="blockArc">
              <a:avLst>
                <a:gd name="adj1" fmla="val 10800000"/>
                <a:gd name="adj2" fmla="val 2786624"/>
                <a:gd name="adj3" fmla="val 6283"/>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1" name="组合 10"/>
          <p:cNvGrpSpPr/>
          <p:nvPr/>
        </p:nvGrpSpPr>
        <p:grpSpPr>
          <a:xfrm rot="6772138">
            <a:off x="4068597" y="4142458"/>
            <a:ext cx="1904942" cy="1904942"/>
            <a:chOff x="1777447" y="2343979"/>
            <a:chExt cx="1905000" cy="1905000"/>
          </a:xfrm>
        </p:grpSpPr>
        <p:sp>
          <p:nvSpPr>
            <p:cNvPr id="12" name="KSO_Shape"/>
            <p:cNvSpPr/>
            <p:nvPr/>
          </p:nvSpPr>
          <p:spPr>
            <a:xfrm>
              <a:off x="1777447" y="2343979"/>
              <a:ext cx="1905000" cy="1905000"/>
            </a:xfrm>
            <a:prstGeom prst="blockArc">
              <a:avLst>
                <a:gd name="adj1" fmla="val 14576637"/>
                <a:gd name="adj2" fmla="val 18680326"/>
                <a:gd name="adj3" fmla="val 64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3" name="KSO_Shape"/>
            <p:cNvSpPr/>
            <p:nvPr/>
          </p:nvSpPr>
          <p:spPr>
            <a:xfrm rot="7945750">
              <a:off x="1777447" y="2343979"/>
              <a:ext cx="1905000" cy="1905000"/>
            </a:xfrm>
            <a:prstGeom prst="blockArc">
              <a:avLst>
                <a:gd name="adj1" fmla="val 10800000"/>
                <a:gd name="adj2" fmla="val 6537078"/>
                <a:gd name="adj3" fmla="val 5758"/>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4" name="组合 13"/>
          <p:cNvGrpSpPr/>
          <p:nvPr/>
        </p:nvGrpSpPr>
        <p:grpSpPr>
          <a:xfrm rot="6772138">
            <a:off x="6228633" y="2055302"/>
            <a:ext cx="1904942" cy="1904942"/>
            <a:chOff x="1777447" y="2343979"/>
            <a:chExt cx="1905000" cy="1905000"/>
          </a:xfrm>
        </p:grpSpPr>
        <p:sp>
          <p:nvSpPr>
            <p:cNvPr id="15" name="KSO_Shape"/>
            <p:cNvSpPr/>
            <p:nvPr/>
          </p:nvSpPr>
          <p:spPr>
            <a:xfrm>
              <a:off x="1777447" y="2343979"/>
              <a:ext cx="1905000" cy="1905000"/>
            </a:xfrm>
            <a:prstGeom prst="blockArc">
              <a:avLst>
                <a:gd name="adj1" fmla="val 10800000"/>
                <a:gd name="adj2" fmla="val 16433668"/>
                <a:gd name="adj3" fmla="val 61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6" name="KSO_Shape"/>
            <p:cNvSpPr/>
            <p:nvPr/>
          </p:nvSpPr>
          <p:spPr>
            <a:xfrm rot="7945750">
              <a:off x="1777447" y="2343979"/>
              <a:ext cx="1905000" cy="1905000"/>
            </a:xfrm>
            <a:prstGeom prst="blockArc">
              <a:avLst>
                <a:gd name="adj1" fmla="val 8591552"/>
                <a:gd name="adj2" fmla="val 2786624"/>
                <a:gd name="adj3" fmla="val 6283"/>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7" name="组合 16"/>
          <p:cNvGrpSpPr/>
          <p:nvPr/>
        </p:nvGrpSpPr>
        <p:grpSpPr>
          <a:xfrm rot="6796545">
            <a:off x="6202651" y="4120006"/>
            <a:ext cx="1917152" cy="1910093"/>
            <a:chOff x="1765237" y="2343979"/>
            <a:chExt cx="1917210" cy="1910150"/>
          </a:xfrm>
        </p:grpSpPr>
        <p:sp>
          <p:nvSpPr>
            <p:cNvPr id="18" name="KSO_Shape"/>
            <p:cNvSpPr/>
            <p:nvPr/>
          </p:nvSpPr>
          <p:spPr>
            <a:xfrm>
              <a:off x="1765237" y="2349129"/>
              <a:ext cx="1905000" cy="1905000"/>
            </a:xfrm>
            <a:prstGeom prst="blockArc">
              <a:avLst>
                <a:gd name="adj1" fmla="val 8584689"/>
                <a:gd name="adj2" fmla="val 18606440"/>
                <a:gd name="adj3" fmla="val 67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9" name="KSO_Shape"/>
            <p:cNvSpPr/>
            <p:nvPr/>
          </p:nvSpPr>
          <p:spPr>
            <a:xfrm rot="7945750">
              <a:off x="1777447" y="2343979"/>
              <a:ext cx="1905000" cy="1905000"/>
            </a:xfrm>
            <a:prstGeom prst="blockArc">
              <a:avLst>
                <a:gd name="adj1" fmla="val 10756655"/>
                <a:gd name="adj2" fmla="val 553262"/>
                <a:gd name="adj3" fmla="val 6421"/>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sp>
        <p:nvSpPr>
          <p:cNvPr id="20" name="矩形 19"/>
          <p:cNvSpPr/>
          <p:nvPr/>
        </p:nvSpPr>
        <p:spPr>
          <a:xfrm>
            <a:off x="1754510" y="2547273"/>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1" name="矩形 20"/>
          <p:cNvSpPr/>
          <p:nvPr/>
        </p:nvSpPr>
        <p:spPr>
          <a:xfrm>
            <a:off x="1747885" y="4588048"/>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2" name="矩形 21"/>
          <p:cNvSpPr/>
          <p:nvPr/>
        </p:nvSpPr>
        <p:spPr>
          <a:xfrm>
            <a:off x="8294258" y="2547273"/>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3" name="矩形 22"/>
          <p:cNvSpPr/>
          <p:nvPr/>
        </p:nvSpPr>
        <p:spPr>
          <a:xfrm>
            <a:off x="8281005" y="4588048"/>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4" name="矩形 23"/>
          <p:cNvSpPr/>
          <p:nvPr/>
        </p:nvSpPr>
        <p:spPr>
          <a:xfrm>
            <a:off x="2056407" y="2074386"/>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5" name="矩形 24"/>
          <p:cNvSpPr/>
          <p:nvPr/>
        </p:nvSpPr>
        <p:spPr>
          <a:xfrm>
            <a:off x="1970269" y="4188045"/>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6" name="矩形 25"/>
          <p:cNvSpPr/>
          <p:nvPr/>
        </p:nvSpPr>
        <p:spPr>
          <a:xfrm>
            <a:off x="8390754" y="2074386"/>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7" name="矩形 26"/>
          <p:cNvSpPr/>
          <p:nvPr/>
        </p:nvSpPr>
        <p:spPr>
          <a:xfrm>
            <a:off x="8331123" y="4188045"/>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8" name="文本框 27"/>
          <p:cNvSpPr txBox="1"/>
          <p:nvPr/>
        </p:nvSpPr>
        <p:spPr>
          <a:xfrm>
            <a:off x="4410204" y="2537335"/>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30%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29" name="文本框 28"/>
          <p:cNvSpPr txBox="1"/>
          <p:nvPr/>
        </p:nvSpPr>
        <p:spPr>
          <a:xfrm>
            <a:off x="6532303" y="4611239"/>
            <a:ext cx="1311578"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48%</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0" name="文本框 29"/>
          <p:cNvSpPr txBox="1"/>
          <p:nvPr/>
        </p:nvSpPr>
        <p:spPr>
          <a:xfrm>
            <a:off x="4432593" y="4644367"/>
            <a:ext cx="1204177"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16%</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1" name="文本框 30"/>
          <p:cNvSpPr txBox="1"/>
          <p:nvPr/>
        </p:nvSpPr>
        <p:spPr>
          <a:xfrm>
            <a:off x="6523863" y="2570465"/>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20%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500"/>
                                        <p:tgtEl>
                                          <p:spTgt spid="2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heel(1)">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heel(1)">
                                      <p:cBhvr>
                                        <p:cTn id="47" dur="1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right)">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1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2000"/>
                                  </p:stCondLst>
                                  <p:childTnLst>
                                    <p:animEffect transition="out" filter="fade">
                                      <p:cBhvr>
                                        <p:cTn id="86" dur="500"/>
                                        <p:tgtEl>
                                          <p:spTgt spid="35"/>
                                        </p:tgtEl>
                                      </p:cBhvr>
                                    </p:animEffect>
                                    <p:set>
                                      <p:cBhvr>
                                        <p:cTn id="8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3" name="矩形 32"/>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(3/3)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921027" y="0"/>
            <a:ext cx="602974" cy="1729408"/>
            <a:chOff x="947530" y="0"/>
            <a:chExt cx="602974" cy="1729408"/>
          </a:xfrm>
        </p:grpSpPr>
        <p:cxnSp>
          <p:nvCxnSpPr>
            <p:cNvPr id="36" name="直接连接符 35"/>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91549" y="2915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9" name="矩形 38"/>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43" name="组合 42"/>
          <p:cNvGrpSpPr/>
          <p:nvPr/>
        </p:nvGrpSpPr>
        <p:grpSpPr>
          <a:xfrm>
            <a:off x="1772360" y="2945091"/>
            <a:ext cx="3965842" cy="1200329"/>
            <a:chOff x="4820229" y="1497643"/>
            <a:chExt cx="3965962" cy="1200364"/>
          </a:xfrm>
        </p:grpSpPr>
        <p:grpSp>
          <p:nvGrpSpPr>
            <p:cNvPr id="44" name="组合 43"/>
            <p:cNvGrpSpPr/>
            <p:nvPr/>
          </p:nvGrpSpPr>
          <p:grpSpPr>
            <a:xfrm>
              <a:off x="5913536" y="1497643"/>
              <a:ext cx="2872655" cy="1200364"/>
              <a:chOff x="5913536" y="1497643"/>
              <a:chExt cx="2872655" cy="1200364"/>
            </a:xfrm>
          </p:grpSpPr>
          <p:sp>
            <p:nvSpPr>
              <p:cNvPr id="48" name="矩形 47"/>
              <p:cNvSpPr/>
              <p:nvPr/>
            </p:nvSpPr>
            <p:spPr>
              <a:xfrm>
                <a:off x="5980200" y="1497643"/>
                <a:ext cx="2805991" cy="1200364"/>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49" name="直接连接符 48"/>
              <p:cNvCxnSpPr/>
              <p:nvPr/>
            </p:nvCxnSpPr>
            <p:spPr>
              <a:xfrm>
                <a:off x="5913536" y="1546545"/>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grpSp>
          <p:nvGrpSpPr>
            <p:cNvPr id="45" name="组合 44"/>
            <p:cNvGrpSpPr>
              <a:grpSpLocks noChangeAspect="1"/>
            </p:cNvGrpSpPr>
            <p:nvPr/>
          </p:nvGrpSpPr>
          <p:grpSpPr>
            <a:xfrm>
              <a:off x="4820229" y="1626060"/>
              <a:ext cx="792000" cy="793009"/>
              <a:chOff x="2385391" y="1497496"/>
              <a:chExt cx="900000" cy="901147"/>
            </a:xfrm>
          </p:grpSpPr>
          <p:sp>
            <p:nvSpPr>
              <p:cNvPr id="46" name="椭圆 45"/>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47" name="文本框 46"/>
              <p:cNvSpPr txBox="1"/>
              <p:nvPr/>
            </p:nvSpPr>
            <p:spPr>
              <a:xfrm>
                <a:off x="2560639" y="1518838"/>
                <a:ext cx="576006" cy="804440"/>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A</a:t>
                </a:r>
                <a:endParaRPr lang="zh-CN" altLang="en-US" sz="4000" dirty="0">
                  <a:latin typeface="Segoe UI Light" panose="020B0502040204020203" pitchFamily="34" charset="0"/>
                  <a:cs typeface="Segoe UI Light" panose="020B0502040204020203" pitchFamily="34" charset="0"/>
                </a:endParaRPr>
              </a:p>
            </p:txBody>
          </p:sp>
        </p:grpSp>
      </p:grpSp>
      <p:grpSp>
        <p:nvGrpSpPr>
          <p:cNvPr id="50" name="组合 49"/>
          <p:cNvGrpSpPr/>
          <p:nvPr/>
        </p:nvGrpSpPr>
        <p:grpSpPr>
          <a:xfrm>
            <a:off x="1772359" y="4889546"/>
            <a:ext cx="4071855" cy="1200329"/>
            <a:chOff x="4820229" y="2608298"/>
            <a:chExt cx="4071980" cy="1200367"/>
          </a:xfrm>
        </p:grpSpPr>
        <p:sp>
          <p:nvSpPr>
            <p:cNvPr id="51" name="矩形 50"/>
            <p:cNvSpPr/>
            <p:nvPr/>
          </p:nvSpPr>
          <p:spPr>
            <a:xfrm>
              <a:off x="6007497" y="2608298"/>
              <a:ext cx="2884712" cy="120036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52" name="直接连接符 51"/>
            <p:cNvCxnSpPr/>
            <p:nvPr/>
          </p:nvCxnSpPr>
          <p:spPr>
            <a:xfrm>
              <a:off x="5913536" y="2659574"/>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nvGrpSpPr>
            <p:cNvPr id="53" name="组合 52"/>
            <p:cNvGrpSpPr>
              <a:grpSpLocks noChangeAspect="1"/>
            </p:cNvGrpSpPr>
            <p:nvPr/>
          </p:nvGrpSpPr>
          <p:grpSpPr>
            <a:xfrm>
              <a:off x="4820229" y="2734659"/>
              <a:ext cx="792000" cy="793009"/>
              <a:chOff x="2385391" y="1497496"/>
              <a:chExt cx="900000" cy="901147"/>
            </a:xfrm>
          </p:grpSpPr>
          <p:sp>
            <p:nvSpPr>
              <p:cNvPr id="54" name="椭圆 53"/>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55" name="文本框 54"/>
              <p:cNvSpPr txBox="1"/>
              <p:nvPr/>
            </p:nvSpPr>
            <p:spPr>
              <a:xfrm>
                <a:off x="2581857" y="1534348"/>
                <a:ext cx="526821" cy="804442"/>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B</a:t>
                </a:r>
                <a:endParaRPr lang="zh-CN" altLang="en-US" sz="4000" dirty="0">
                  <a:latin typeface="Segoe UI Light" panose="020B0502040204020203" pitchFamily="34" charset="0"/>
                  <a:cs typeface="Segoe UI Light" panose="020B0502040204020203" pitchFamily="34" charset="0"/>
                </a:endParaRPr>
              </a:p>
            </p:txBody>
          </p:sp>
        </p:grpSp>
      </p:grpSp>
      <p:grpSp>
        <p:nvGrpSpPr>
          <p:cNvPr id="56" name="组合 55"/>
          <p:cNvGrpSpPr/>
          <p:nvPr/>
        </p:nvGrpSpPr>
        <p:grpSpPr>
          <a:xfrm>
            <a:off x="6695391" y="2931839"/>
            <a:ext cx="3965842" cy="1200329"/>
            <a:chOff x="4820229" y="1484391"/>
            <a:chExt cx="3965962" cy="1200365"/>
          </a:xfrm>
        </p:grpSpPr>
        <p:grpSp>
          <p:nvGrpSpPr>
            <p:cNvPr id="57" name="组合 56"/>
            <p:cNvGrpSpPr/>
            <p:nvPr/>
          </p:nvGrpSpPr>
          <p:grpSpPr>
            <a:xfrm>
              <a:off x="5913536" y="1484391"/>
              <a:ext cx="2872655" cy="1200365"/>
              <a:chOff x="5913536" y="1484391"/>
              <a:chExt cx="2872655" cy="1200365"/>
            </a:xfrm>
          </p:grpSpPr>
          <p:sp>
            <p:nvSpPr>
              <p:cNvPr id="61" name="矩形 60"/>
              <p:cNvSpPr/>
              <p:nvPr/>
            </p:nvSpPr>
            <p:spPr>
              <a:xfrm>
                <a:off x="5980200" y="1484391"/>
                <a:ext cx="2805991" cy="12003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62" name="直接连接符 61"/>
              <p:cNvCxnSpPr/>
              <p:nvPr/>
            </p:nvCxnSpPr>
            <p:spPr>
              <a:xfrm>
                <a:off x="5913536" y="1546545"/>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grpSp>
          <p:nvGrpSpPr>
            <p:cNvPr id="58" name="组合 57"/>
            <p:cNvGrpSpPr>
              <a:grpSpLocks noChangeAspect="1"/>
            </p:cNvGrpSpPr>
            <p:nvPr/>
          </p:nvGrpSpPr>
          <p:grpSpPr>
            <a:xfrm>
              <a:off x="4820229" y="1626060"/>
              <a:ext cx="792000" cy="793009"/>
              <a:chOff x="2385391" y="1497496"/>
              <a:chExt cx="900000" cy="901147"/>
            </a:xfrm>
          </p:grpSpPr>
          <p:sp>
            <p:nvSpPr>
              <p:cNvPr id="59" name="椭圆 58"/>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60" name="文本框 59"/>
              <p:cNvSpPr txBox="1"/>
              <p:nvPr/>
            </p:nvSpPr>
            <p:spPr>
              <a:xfrm>
                <a:off x="2547402" y="1537103"/>
                <a:ext cx="572363" cy="804441"/>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C</a:t>
                </a:r>
                <a:endParaRPr lang="zh-CN" altLang="en-US" sz="4000" dirty="0">
                  <a:latin typeface="Segoe UI Light" panose="020B0502040204020203" pitchFamily="34" charset="0"/>
                  <a:cs typeface="Segoe UI Light" panose="020B0502040204020203" pitchFamily="34" charset="0"/>
                </a:endParaRPr>
              </a:p>
            </p:txBody>
          </p:sp>
        </p:grpSp>
      </p:grpSp>
      <p:grpSp>
        <p:nvGrpSpPr>
          <p:cNvPr id="63" name="组合 62"/>
          <p:cNvGrpSpPr/>
          <p:nvPr/>
        </p:nvGrpSpPr>
        <p:grpSpPr>
          <a:xfrm>
            <a:off x="6695393" y="4902797"/>
            <a:ext cx="4071855" cy="1200329"/>
            <a:chOff x="4820229" y="2621550"/>
            <a:chExt cx="4071980" cy="1200367"/>
          </a:xfrm>
        </p:grpSpPr>
        <p:sp>
          <p:nvSpPr>
            <p:cNvPr id="64" name="矩形 63"/>
            <p:cNvSpPr/>
            <p:nvPr/>
          </p:nvSpPr>
          <p:spPr>
            <a:xfrm>
              <a:off x="6007497" y="2621550"/>
              <a:ext cx="2884712" cy="120036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65" name="直接连接符 64"/>
            <p:cNvCxnSpPr/>
            <p:nvPr/>
          </p:nvCxnSpPr>
          <p:spPr>
            <a:xfrm>
              <a:off x="5913536" y="2659574"/>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nvGrpSpPr>
            <p:cNvPr id="66" name="组合 65"/>
            <p:cNvGrpSpPr>
              <a:grpSpLocks noChangeAspect="1"/>
            </p:cNvGrpSpPr>
            <p:nvPr/>
          </p:nvGrpSpPr>
          <p:grpSpPr>
            <a:xfrm>
              <a:off x="4820229" y="2734659"/>
              <a:ext cx="792000" cy="793009"/>
              <a:chOff x="2385391" y="1497496"/>
              <a:chExt cx="900000" cy="901147"/>
            </a:xfrm>
          </p:grpSpPr>
          <p:sp>
            <p:nvSpPr>
              <p:cNvPr id="67" name="椭圆 66"/>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68" name="文本框 67"/>
              <p:cNvSpPr txBox="1"/>
              <p:nvPr/>
            </p:nvSpPr>
            <p:spPr>
              <a:xfrm>
                <a:off x="2565002" y="1537553"/>
                <a:ext cx="603331" cy="804442"/>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D</a:t>
                </a:r>
                <a:endParaRPr lang="zh-CN" altLang="en-US" sz="4000" dirty="0">
                  <a:latin typeface="Segoe UI Light" panose="020B0502040204020203" pitchFamily="34" charset="0"/>
                  <a:cs typeface="Segoe UI Light" panose="020B0502040204020203" pitchFamily="34" charset="0"/>
                </a:endParaRPr>
              </a:p>
            </p:txBody>
          </p:sp>
        </p:grpSp>
      </p:grpSp>
      <p:sp>
        <p:nvSpPr>
          <p:cNvPr id="69" name="矩形 68"/>
          <p:cNvSpPr/>
          <p:nvPr/>
        </p:nvSpPr>
        <p:spPr>
          <a:xfrm>
            <a:off x="2140736" y="1612819"/>
            <a:ext cx="7904414"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sp>
        <p:nvSpPr>
          <p:cNvPr id="70" name="矩形 69"/>
          <p:cNvSpPr/>
          <p:nvPr/>
        </p:nvSpPr>
        <p:spPr>
          <a:xfrm>
            <a:off x="2956459" y="2610455"/>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1" name="矩形 70"/>
          <p:cNvSpPr/>
          <p:nvPr/>
        </p:nvSpPr>
        <p:spPr>
          <a:xfrm>
            <a:off x="7948861" y="4547223"/>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2" name="矩形 71"/>
          <p:cNvSpPr/>
          <p:nvPr/>
        </p:nvSpPr>
        <p:spPr>
          <a:xfrm>
            <a:off x="3052466" y="4547223"/>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3" name="矩形 72"/>
          <p:cNvSpPr/>
          <p:nvPr/>
        </p:nvSpPr>
        <p:spPr>
          <a:xfrm>
            <a:off x="7852853" y="2610455"/>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4" name="文本框 7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53" presetClass="entr" presetSubtype="16"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 calcmode="lin" valueType="num">
                                      <p:cBhvr>
                                        <p:cTn id="10" dur="500" fill="hold"/>
                                        <p:tgtEl>
                                          <p:spTgt spid="69"/>
                                        </p:tgtEl>
                                        <p:attrNameLst>
                                          <p:attrName>ppt_w</p:attrName>
                                        </p:attrNameLst>
                                      </p:cBhvr>
                                      <p:tavLst>
                                        <p:tav tm="0">
                                          <p:val>
                                            <p:fltVal val="0"/>
                                          </p:val>
                                        </p:tav>
                                        <p:tav tm="100000">
                                          <p:val>
                                            <p:strVal val="#ppt_w"/>
                                          </p:val>
                                        </p:tav>
                                      </p:tavLst>
                                    </p:anim>
                                    <p:anim calcmode="lin" valueType="num">
                                      <p:cBhvr>
                                        <p:cTn id="11" dur="500" fill="hold"/>
                                        <p:tgtEl>
                                          <p:spTgt spid="69"/>
                                        </p:tgtEl>
                                        <p:attrNameLst>
                                          <p:attrName>ppt_h</p:attrName>
                                        </p:attrNameLst>
                                      </p:cBhvr>
                                      <p:tavLst>
                                        <p:tav tm="0">
                                          <p:val>
                                            <p:fltVal val="0"/>
                                          </p:val>
                                        </p:tav>
                                        <p:tav tm="100000">
                                          <p:val>
                                            <p:strVal val="#ppt_h"/>
                                          </p:val>
                                        </p:tav>
                                      </p:tavLst>
                                    </p:anim>
                                    <p:animEffect transition="in" filter="fade">
                                      <p:cBhvr>
                                        <p:cTn id="12" dur="500"/>
                                        <p:tgtEl>
                                          <p:spTgt spid="6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right)">
                                      <p:cBhvr>
                                        <p:cTn id="15" dur="500"/>
                                        <p:tgtEl>
                                          <p:spTgt spid="70"/>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right)">
                                      <p:cBhvr>
                                        <p:cTn id="33" dur="500"/>
                                        <p:tgtEl>
                                          <p:spTgt spid="7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right)">
                                      <p:cBhvr>
                                        <p:cTn id="40" dur="500"/>
                                        <p:tgtEl>
                                          <p:spTgt spid="7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2000"/>
                                  </p:stCondLst>
                                  <p:childTnLst>
                                    <p:animEffect transition="out" filter="fade">
                                      <p:cBhvr>
                                        <p:cTn id="44" dur="500"/>
                                        <p:tgtEl>
                                          <p:spTgt spid="74"/>
                                        </p:tgtEl>
                                      </p:cBhvr>
                                    </p:animEffect>
                                    <p:set>
                                      <p:cBhvr>
                                        <p:cTn id="45" dur="1" fill="hold">
                                          <p:stCondLst>
                                            <p:cond delay="49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9" grpId="0"/>
      <p:bldP spid="70" grpId="0"/>
      <p:bldP spid="71" grpId="0"/>
      <p:bldP spid="72" grpId="0"/>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70374" y="1746386"/>
            <a:ext cx="2180404"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02</a:t>
            </a:r>
            <a:endParaRPr lang="zh-CN" altLang="en-US" sz="15000" dirty="0">
              <a:latin typeface="Impact" panose="020B0806030902050204" pitchFamily="34" charset="0"/>
            </a:endParaRPr>
          </a:p>
        </p:txBody>
      </p:sp>
      <p:sp>
        <p:nvSpPr>
          <p:cNvPr id="5" name="矩形 4"/>
          <p:cNvSpPr/>
          <p:nvPr/>
        </p:nvSpPr>
        <p:spPr>
          <a:xfrm>
            <a:off x="5418203" y="3037716"/>
            <a:ext cx="5314275"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产品分类销售情况介绍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23195" y="3887064"/>
            <a:ext cx="3868623"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I</a:t>
            </a:r>
            <a:r>
              <a:rPr lang="zh-CN" altLang="en-US" dirty="0" smtClean="0">
                <a:latin typeface="Segoe UI Light" panose="020B0502040204020203" pitchFamily="34" charset="0"/>
                <a:cs typeface="Segoe UI Light" panose="020B0502040204020203" pitchFamily="34" charset="0"/>
              </a:rPr>
              <a:t>ntroduction </a:t>
            </a:r>
            <a:r>
              <a:rPr lang="zh-CN" altLang="en-US" dirty="0">
                <a:latin typeface="Segoe UI Light" panose="020B0502040204020203" pitchFamily="34" charset="0"/>
                <a:cs typeface="Segoe UI Light" panose="020B0502040204020203" pitchFamily="34" charset="0"/>
              </a:rPr>
              <a:t>of product category sales</a:t>
            </a:r>
            <a:endParaRPr lang="zh-CN" altLang="en-US" dirty="0">
              <a:latin typeface="Segoe UI Light" panose="020B0502040204020203" pitchFamily="34" charset="0"/>
              <a:cs typeface="Segoe UI Light" panose="020B0502040204020203" pitchFamily="34" charset="0"/>
            </a:endParaRPr>
          </a:p>
        </p:txBody>
      </p:sp>
      <p:sp>
        <p:nvSpPr>
          <p:cNvPr id="14" name="文本框 1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1000"/>
                                        <p:tgtEl>
                                          <p:spTgt spid="8"/>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(1/5)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3769967" y="1883845"/>
            <a:ext cx="2326033"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8341828" y="1883845"/>
            <a:ext cx="2318014"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532161" y="4025401"/>
            <a:ext cx="2237806"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6120063" y="4025401"/>
            <a:ext cx="2253847"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6" name="组合 15"/>
          <p:cNvGrpSpPr/>
          <p:nvPr/>
        </p:nvGrpSpPr>
        <p:grpSpPr>
          <a:xfrm>
            <a:off x="1532160" y="1883845"/>
            <a:ext cx="2414265" cy="2149577"/>
            <a:chOff x="1532021" y="1636297"/>
            <a:chExt cx="2414338" cy="2149642"/>
          </a:xfrm>
        </p:grpSpPr>
        <p:sp>
          <p:nvSpPr>
            <p:cNvPr id="17" name="矩形 16"/>
            <p:cNvSpPr/>
            <p:nvPr/>
          </p:nvSpPr>
          <p:spPr>
            <a:xfrm>
              <a:off x="1532021" y="1636297"/>
              <a:ext cx="2245895" cy="214964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等腰三角形 17"/>
            <p:cNvSpPr/>
            <p:nvPr/>
          </p:nvSpPr>
          <p:spPr>
            <a:xfrm rot="5400000">
              <a:off x="3568359" y="1906487"/>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 name="组合 18"/>
          <p:cNvGrpSpPr/>
          <p:nvPr/>
        </p:nvGrpSpPr>
        <p:grpSpPr>
          <a:xfrm>
            <a:off x="6096001" y="1883845"/>
            <a:ext cx="2449136" cy="2149577"/>
            <a:chOff x="6096001" y="1636297"/>
            <a:chExt cx="2449211" cy="2149642"/>
          </a:xfrm>
        </p:grpSpPr>
        <p:sp>
          <p:nvSpPr>
            <p:cNvPr id="20" name="矩形 19"/>
            <p:cNvSpPr/>
            <p:nvPr/>
          </p:nvSpPr>
          <p:spPr>
            <a:xfrm>
              <a:off x="6096001" y="1636297"/>
              <a:ext cx="2269958" cy="214964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等腰三角形 20"/>
            <p:cNvSpPr/>
            <p:nvPr/>
          </p:nvSpPr>
          <p:spPr>
            <a:xfrm rot="5400000">
              <a:off x="8167212" y="1906487"/>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2" name="组合 21"/>
          <p:cNvGrpSpPr/>
          <p:nvPr/>
        </p:nvGrpSpPr>
        <p:grpSpPr>
          <a:xfrm>
            <a:off x="3601530" y="4025401"/>
            <a:ext cx="2526553" cy="2149577"/>
            <a:chOff x="3601453" y="3777919"/>
            <a:chExt cx="2526631" cy="2149642"/>
          </a:xfrm>
        </p:grpSpPr>
        <p:sp>
          <p:nvSpPr>
            <p:cNvPr id="23" name="矩形 22"/>
            <p:cNvSpPr/>
            <p:nvPr/>
          </p:nvSpPr>
          <p:spPr>
            <a:xfrm>
              <a:off x="3769896" y="3777919"/>
              <a:ext cx="2358188" cy="214964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16200000">
              <a:off x="3403453" y="4078908"/>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5" name="组合 24"/>
          <p:cNvGrpSpPr/>
          <p:nvPr/>
        </p:nvGrpSpPr>
        <p:grpSpPr>
          <a:xfrm>
            <a:off x="8197450" y="4025401"/>
            <a:ext cx="2462390" cy="2149577"/>
            <a:chOff x="8197515" y="3777919"/>
            <a:chExt cx="2462465" cy="2149642"/>
          </a:xfrm>
        </p:grpSpPr>
        <p:sp>
          <p:nvSpPr>
            <p:cNvPr id="26" name="矩形 25"/>
            <p:cNvSpPr/>
            <p:nvPr/>
          </p:nvSpPr>
          <p:spPr>
            <a:xfrm>
              <a:off x="8357938" y="3777919"/>
              <a:ext cx="2302042" cy="214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16200000">
              <a:off x="7999515" y="4078910"/>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8" name="矩形 27"/>
          <p:cNvSpPr/>
          <p:nvPr/>
        </p:nvSpPr>
        <p:spPr>
          <a:xfrm>
            <a:off x="4077407" y="2433829"/>
            <a:ext cx="190976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29" name="矩形 28"/>
          <p:cNvSpPr/>
          <p:nvPr/>
        </p:nvSpPr>
        <p:spPr>
          <a:xfrm>
            <a:off x="4077407" y="3195806"/>
            <a:ext cx="192316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0" name="矩形 29"/>
          <p:cNvSpPr/>
          <p:nvPr/>
        </p:nvSpPr>
        <p:spPr>
          <a:xfrm>
            <a:off x="1676537" y="4676773"/>
            <a:ext cx="1989159"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1" name="矩形 30"/>
          <p:cNvSpPr/>
          <p:nvPr/>
        </p:nvSpPr>
        <p:spPr>
          <a:xfrm>
            <a:off x="1676537" y="5358541"/>
            <a:ext cx="1989159"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2" name="矩形 31"/>
          <p:cNvSpPr/>
          <p:nvPr/>
        </p:nvSpPr>
        <p:spPr>
          <a:xfrm>
            <a:off x="6312566" y="4708855"/>
            <a:ext cx="1989159" cy="646331"/>
          </a:xfrm>
          <a:prstGeom prst="rect">
            <a:avLst/>
          </a:prstGeom>
        </p:spPr>
        <p:txBody>
          <a:bodyPr wrap="squar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点击此处添加内容点击此处添加内容点击此处添加内容点击此处添加内容</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6312566" y="5390624"/>
            <a:ext cx="1989159" cy="646331"/>
          </a:xfrm>
          <a:prstGeom prst="rect">
            <a:avLst/>
          </a:prstGeom>
        </p:spPr>
        <p:txBody>
          <a:bodyPr wrap="squar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点击此处添加内容点击此处添加内容点击此处添加内容点击此处添加内容</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3968795" y="2105934"/>
            <a:ext cx="66877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 </a:t>
            </a:r>
            <a:r>
              <a:rPr lang="en-US" altLang="zh-CN"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1</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36" name="文本框 35"/>
          <p:cNvSpPr txBox="1"/>
          <p:nvPr/>
        </p:nvSpPr>
        <p:spPr>
          <a:xfrm>
            <a:off x="7152165" y="4252786"/>
            <a:ext cx="692818" cy="308674"/>
          </a:xfrm>
          <a:prstGeom prst="rect">
            <a:avLst/>
          </a:prstGeom>
          <a:noFill/>
        </p:spPr>
        <p:txBody>
          <a:bodyPr wrap="none" rtlCol="0">
            <a:spAutoFit/>
          </a:bodyPr>
          <a:lstStyle/>
          <a:p>
            <a:r>
              <a:rPr lang="zh-CN" altLang="en-US" sz="1405" b="1" dirty="0" smtClean="0">
                <a:solidFill>
                  <a:schemeClr val="bg1"/>
                </a:solidFill>
                <a:latin typeface="Segoe UI Light" panose="020B0502040204020203" pitchFamily="34" charset="0"/>
                <a:cs typeface="Segoe UI Light" panose="020B0502040204020203" pitchFamily="34" charset="0"/>
              </a:rPr>
              <a:t>产品 </a:t>
            </a:r>
            <a:r>
              <a:rPr lang="en-US" altLang="zh-CN" sz="1405" b="1" dirty="0" smtClean="0">
                <a:solidFill>
                  <a:schemeClr val="bg1"/>
                </a:solidFill>
                <a:latin typeface="Segoe UI Light" panose="020B0502040204020203" pitchFamily="34" charset="0"/>
                <a:cs typeface="Segoe UI Light" panose="020B0502040204020203" pitchFamily="34" charset="0"/>
              </a:rPr>
              <a:t>4</a:t>
            </a:r>
            <a:endParaRPr lang="zh-CN" altLang="en-US" sz="1405" b="1" dirty="0">
              <a:solidFill>
                <a:schemeClr val="bg1"/>
              </a:solidFill>
              <a:latin typeface="Segoe UI Light" panose="020B0502040204020203" pitchFamily="34" charset="0"/>
              <a:cs typeface="Segoe UI Light" panose="020B0502040204020203" pitchFamily="34" charset="0"/>
            </a:endParaRPr>
          </a:p>
        </p:txBody>
      </p:sp>
      <p:sp>
        <p:nvSpPr>
          <p:cNvPr id="37" name="文本框 36"/>
          <p:cNvSpPr txBox="1"/>
          <p:nvPr/>
        </p:nvSpPr>
        <p:spPr>
          <a:xfrm>
            <a:off x="2497431" y="4252786"/>
            <a:ext cx="70083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 </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3</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38" name="矩形 37"/>
          <p:cNvSpPr/>
          <p:nvPr/>
        </p:nvSpPr>
        <p:spPr>
          <a:xfrm>
            <a:off x="8684985" y="2442199"/>
            <a:ext cx="190976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9" name="矩形 38"/>
          <p:cNvSpPr/>
          <p:nvPr/>
        </p:nvSpPr>
        <p:spPr>
          <a:xfrm>
            <a:off x="8684985" y="3204176"/>
            <a:ext cx="192316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40" name="文本框 39"/>
          <p:cNvSpPr txBox="1"/>
          <p:nvPr/>
        </p:nvSpPr>
        <p:spPr>
          <a:xfrm>
            <a:off x="8576373" y="2114304"/>
            <a:ext cx="70083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 </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2</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45" name="文本框 44"/>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up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3"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trips(upRigh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9"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strips(upLeft)">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right)">
                                      <p:cBhvr>
                                        <p:cTn id="58" dur="500"/>
                                        <p:tgtEl>
                                          <p:spTgt spid="3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right)">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9"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strips(upLeft)">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right)">
                                      <p:cBhvr>
                                        <p:cTn id="74" dur="500"/>
                                        <p:tgtEl>
                                          <p:spTgt spid="15"/>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right)">
                                      <p:cBhvr>
                                        <p:cTn id="77" dur="500"/>
                                        <p:tgtEl>
                                          <p:spTgt spid="36"/>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right)">
                                      <p:cBhvr>
                                        <p:cTn id="80" dur="500"/>
                                        <p:tgtEl>
                                          <p:spTgt spid="3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right)">
                                      <p:cBhvr>
                                        <p:cTn id="83" dur="500"/>
                                        <p:tgtEl>
                                          <p:spTgt spid="3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0" nodeType="clickEffect">
                                  <p:stCondLst>
                                    <p:cond delay="2000"/>
                                  </p:stCondLst>
                                  <p:childTnLst>
                                    <p:animEffect transition="out" filter="fade">
                                      <p:cBhvr>
                                        <p:cTn id="87" dur="500"/>
                                        <p:tgtEl>
                                          <p:spTgt spid="45"/>
                                        </p:tgtEl>
                                      </p:cBhvr>
                                    </p:animEffect>
                                    <p:set>
                                      <p:cBhvr>
                                        <p:cTn id="88"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28" grpId="0"/>
      <p:bldP spid="29" grpId="0"/>
      <p:bldP spid="30" grpId="0"/>
      <p:bldP spid="31" grpId="0"/>
      <p:bldP spid="32" grpId="0"/>
      <p:bldP spid="33" grpId="0"/>
      <p:bldP spid="34" grpId="0"/>
      <p:bldP spid="36" grpId="0"/>
      <p:bldP spid="37" grpId="0"/>
      <p:bldP spid="38" grpId="0"/>
      <p:bldP spid="39" grpId="0"/>
      <p:bldP spid="40"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(2/5)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12" name="组合 11"/>
          <p:cNvGrpSpPr/>
          <p:nvPr/>
        </p:nvGrpSpPr>
        <p:grpSpPr>
          <a:xfrm>
            <a:off x="813722" y="2105019"/>
            <a:ext cx="4915085" cy="3566911"/>
            <a:chOff x="1517172" y="2608997"/>
            <a:chExt cx="4353262" cy="3191301"/>
          </a:xfrm>
        </p:grpSpPr>
        <p:sp>
          <p:nvSpPr>
            <p:cNvPr id="13" name="六边形 12"/>
            <p:cNvSpPr/>
            <p:nvPr/>
          </p:nvSpPr>
          <p:spPr>
            <a:xfrm>
              <a:off x="1795191" y="2873990"/>
              <a:ext cx="3843900" cy="2661314"/>
            </a:xfrm>
            <a:prstGeom prst="hexagon">
              <a:avLst>
                <a:gd name="adj" fmla="val 7564"/>
                <a:gd name="vf" fmla="val 115470"/>
              </a:avLst>
            </a:prstGeom>
            <a:blipFill dpi="0" rotWithShape="1">
              <a:blip r:embed="rId1">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1517172" y="2608997"/>
              <a:ext cx="4353262" cy="3191301"/>
            </a:xfrm>
            <a:prstGeom prst="hexagon">
              <a:avLst>
                <a:gd name="adj" fmla="val 7564"/>
                <a:gd name="vf" fmla="val 115470"/>
              </a:avLst>
            </a:prstGeom>
            <a:noFill/>
            <a:ln>
              <a:solidFill>
                <a:schemeClr val="bg1"/>
              </a:solidFill>
              <a:prstDash val="dash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六边形 14"/>
          <p:cNvSpPr/>
          <p:nvPr/>
        </p:nvSpPr>
        <p:spPr>
          <a:xfrm>
            <a:off x="6998917" y="1729112"/>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6" name="六边形 15"/>
          <p:cNvSpPr/>
          <p:nvPr/>
        </p:nvSpPr>
        <p:spPr>
          <a:xfrm>
            <a:off x="6998917" y="2859602"/>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7" name="六边形 16"/>
          <p:cNvSpPr/>
          <p:nvPr/>
        </p:nvSpPr>
        <p:spPr>
          <a:xfrm>
            <a:off x="6998917" y="3976444"/>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8" name="六边形 17"/>
          <p:cNvSpPr/>
          <p:nvPr/>
        </p:nvSpPr>
        <p:spPr>
          <a:xfrm>
            <a:off x="6998917" y="5106933"/>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9" name="六边形 18"/>
          <p:cNvSpPr/>
          <p:nvPr/>
        </p:nvSpPr>
        <p:spPr>
          <a:xfrm>
            <a:off x="5813841" y="1738116"/>
            <a:ext cx="1365372" cy="1000931"/>
          </a:xfrm>
          <a:prstGeom prst="hexagon">
            <a:avLst>
              <a:gd name="adj" fmla="val 7564"/>
              <a:gd name="vf" fmla="val 115470"/>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六边形 19"/>
          <p:cNvSpPr/>
          <p:nvPr/>
        </p:nvSpPr>
        <p:spPr>
          <a:xfrm>
            <a:off x="5813841" y="2854958"/>
            <a:ext cx="1365372" cy="1000931"/>
          </a:xfrm>
          <a:prstGeom prst="hexagon">
            <a:avLst>
              <a:gd name="adj" fmla="val 7564"/>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六边形 20"/>
          <p:cNvSpPr/>
          <p:nvPr/>
        </p:nvSpPr>
        <p:spPr>
          <a:xfrm>
            <a:off x="5813841" y="3971800"/>
            <a:ext cx="1365372" cy="1000931"/>
          </a:xfrm>
          <a:prstGeom prst="hexagon">
            <a:avLst>
              <a:gd name="adj" fmla="val 7564"/>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六边形 21"/>
          <p:cNvSpPr/>
          <p:nvPr/>
        </p:nvSpPr>
        <p:spPr>
          <a:xfrm>
            <a:off x="5813841" y="5088641"/>
            <a:ext cx="1365372" cy="1000931"/>
          </a:xfrm>
          <a:prstGeom prst="hexagon">
            <a:avLst>
              <a:gd name="adj" fmla="val 7564"/>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文本框 26"/>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2000"/>
                                  </p:stCondLst>
                                  <p:childTnLst>
                                    <p:animEffect transition="out" filter="fade">
                                      <p:cBhvr>
                                        <p:cTn id="56" dur="500"/>
                                        <p:tgtEl>
                                          <p:spTgt spid="27"/>
                                        </p:tgtEl>
                                      </p:cBhvr>
                                    </p:animEffect>
                                    <p:set>
                                      <p:cBhvr>
                                        <p:cTn id="57"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5" grpId="0" animBg="1"/>
      <p:bldP spid="16" grpId="0" animBg="1"/>
      <p:bldP spid="17" grpId="0" animBg="1"/>
      <p:bldP spid="18" grpId="0" animBg="1"/>
      <p:bldP spid="19" grpId="0" animBg="1"/>
      <p:bldP spid="20" grpId="0" animBg="1"/>
      <p:bldP spid="21" grpId="0" animBg="1"/>
      <p:bldP spid="22"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336821" y="5055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(3/5)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椭圆 11"/>
          <p:cNvSpPr/>
          <p:nvPr/>
        </p:nvSpPr>
        <p:spPr>
          <a:xfrm>
            <a:off x="5168399" y="4353337"/>
            <a:ext cx="2160000" cy="2160104"/>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26973" y="3054624"/>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215807" y="2511285"/>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823251" y="2511285"/>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519529" y="2332381"/>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12086" y="3054624"/>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箭头连接符 17"/>
          <p:cNvCxnSpPr/>
          <p:nvPr/>
        </p:nvCxnSpPr>
        <p:spPr>
          <a:xfrm flipH="1" flipV="1">
            <a:off x="3491948" y="4167809"/>
            <a:ext cx="1709530" cy="980661"/>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2" idx="1"/>
          </p:cNvCxnSpPr>
          <p:nvPr/>
        </p:nvCxnSpPr>
        <p:spPr>
          <a:xfrm flipH="1" flipV="1">
            <a:off x="4956313" y="3829880"/>
            <a:ext cx="528411" cy="839797"/>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2" idx="0"/>
          </p:cNvCxnSpPr>
          <p:nvPr/>
        </p:nvCxnSpPr>
        <p:spPr>
          <a:xfrm flipV="1">
            <a:off x="6248399" y="3743742"/>
            <a:ext cx="2" cy="609595"/>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2" idx="7"/>
          </p:cNvCxnSpPr>
          <p:nvPr/>
        </p:nvCxnSpPr>
        <p:spPr>
          <a:xfrm flipV="1">
            <a:off x="7012074" y="3849759"/>
            <a:ext cx="588049" cy="819918"/>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7282070" y="4300333"/>
            <a:ext cx="1881809" cy="967407"/>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24110" y="5254364"/>
            <a:ext cx="1884184" cy="338554"/>
          </a:xfrm>
          <a:prstGeom prst="rect">
            <a:avLst/>
          </a:prstGeom>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点击此处添加</a:t>
            </a:r>
            <a:r>
              <a:rPr lang="zh-CN" altLang="en-US" sz="1600" b="1" dirty="0" smtClean="0">
                <a:latin typeface="微软雅黑" panose="020B0503020204020204" pitchFamily="34" charset="-122"/>
                <a:ea typeface="微软雅黑" panose="020B0503020204020204" pitchFamily="34" charset="-122"/>
              </a:rPr>
              <a:t>内容</a:t>
            </a:r>
            <a:endParaRPr lang="zh-CN" altLang="en-US" sz="1600" b="1" dirty="0"/>
          </a:p>
        </p:txBody>
      </p:sp>
      <p:sp>
        <p:nvSpPr>
          <p:cNvPr id="24" name="矩形 23"/>
          <p:cNvSpPr/>
          <p:nvPr/>
        </p:nvSpPr>
        <p:spPr>
          <a:xfrm>
            <a:off x="2154581" y="3601794"/>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5" name="矩形 24"/>
          <p:cNvSpPr/>
          <p:nvPr/>
        </p:nvSpPr>
        <p:spPr>
          <a:xfrm>
            <a:off x="2122302" y="2486285"/>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sp>
        <p:nvSpPr>
          <p:cNvPr id="26" name="矩形 25"/>
          <p:cNvSpPr/>
          <p:nvPr/>
        </p:nvSpPr>
        <p:spPr>
          <a:xfrm>
            <a:off x="8949828" y="360587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7" name="矩形 26"/>
          <p:cNvSpPr/>
          <p:nvPr/>
        </p:nvSpPr>
        <p:spPr>
          <a:xfrm>
            <a:off x="7246735" y="3059429"/>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8" name="矩形 27"/>
          <p:cNvSpPr/>
          <p:nvPr/>
        </p:nvSpPr>
        <p:spPr>
          <a:xfrm>
            <a:off x="5549730" y="2875251"/>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9" name="矩形 28"/>
          <p:cNvSpPr/>
          <p:nvPr/>
        </p:nvSpPr>
        <p:spPr>
          <a:xfrm>
            <a:off x="3853393" y="305434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30" name="矩形 29"/>
          <p:cNvSpPr/>
          <p:nvPr/>
        </p:nvSpPr>
        <p:spPr>
          <a:xfrm>
            <a:off x="8893056" y="2486285"/>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1" name="矩形 30"/>
          <p:cNvSpPr/>
          <p:nvPr/>
        </p:nvSpPr>
        <p:spPr>
          <a:xfrm>
            <a:off x="7194764" y="193419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2" name="矩形 31"/>
          <p:cNvSpPr/>
          <p:nvPr/>
        </p:nvSpPr>
        <p:spPr>
          <a:xfrm>
            <a:off x="5507696" y="160457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3" name="矩形 32"/>
          <p:cNvSpPr/>
          <p:nvPr/>
        </p:nvSpPr>
        <p:spPr>
          <a:xfrm>
            <a:off x="3811368" y="193419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500"/>
                                        <p:tgtEl>
                                          <p:spTgt spid="2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500"/>
                                        <p:tgtEl>
                                          <p:spTgt spid="13"/>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heel(1)">
                                      <p:cBhvr>
                                        <p:cTn id="40" dur="500"/>
                                        <p:tgtEl>
                                          <p:spTgt spid="15"/>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anim calcmode="lin" valueType="num">
                                      <p:cBhvr>
                                        <p:cTn id="49" dur="500" fill="hold"/>
                                        <p:tgtEl>
                                          <p:spTgt spid="33"/>
                                        </p:tgtEl>
                                        <p:attrNameLst>
                                          <p:attrName>ppt_x</p:attrName>
                                        </p:attrNameLst>
                                      </p:cBhvr>
                                      <p:tavLst>
                                        <p:tav tm="0">
                                          <p:val>
                                            <p:strVal val="#ppt_x"/>
                                          </p:val>
                                        </p:tav>
                                        <p:tav tm="100000">
                                          <p:val>
                                            <p:strVal val="#ppt_x"/>
                                          </p:val>
                                        </p:tav>
                                      </p:tavLst>
                                    </p:anim>
                                    <p:anim calcmode="lin" valueType="num">
                                      <p:cBhvr>
                                        <p:cTn id="50"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500"/>
                                        <p:tgtEl>
                                          <p:spTgt spid="16"/>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heel(1)">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anim calcmode="lin" valueType="num">
                                      <p:cBhvr>
                                        <p:cTn id="69" dur="500" fill="hold"/>
                                        <p:tgtEl>
                                          <p:spTgt spid="32"/>
                                        </p:tgtEl>
                                        <p:attrNameLst>
                                          <p:attrName>ppt_x</p:attrName>
                                        </p:attrNameLst>
                                      </p:cBhvr>
                                      <p:tavLst>
                                        <p:tav tm="0">
                                          <p:val>
                                            <p:strVal val="#ppt_x"/>
                                          </p:val>
                                        </p:tav>
                                        <p:tav tm="100000">
                                          <p:val>
                                            <p:strVal val="#ppt_x"/>
                                          </p:val>
                                        </p:tav>
                                      </p:tavLst>
                                    </p:anim>
                                    <p:anim calcmode="lin" valueType="num">
                                      <p:cBhvr>
                                        <p:cTn id="70"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down)">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heel(1)">
                                      <p:cBhvr>
                                        <p:cTn id="80" dur="500"/>
                                        <p:tgtEl>
                                          <p:spTgt spid="14"/>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heel(1)">
                                      <p:cBhvr>
                                        <p:cTn id="83" dur="500"/>
                                        <p:tgtEl>
                                          <p:spTgt spid="27"/>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anim calcmode="lin" valueType="num">
                                      <p:cBhvr>
                                        <p:cTn id="89" dur="500" fill="hold"/>
                                        <p:tgtEl>
                                          <p:spTgt spid="31"/>
                                        </p:tgtEl>
                                        <p:attrNameLst>
                                          <p:attrName>ppt_x</p:attrName>
                                        </p:attrNameLst>
                                      </p:cBhvr>
                                      <p:tavLst>
                                        <p:tav tm="0">
                                          <p:val>
                                            <p:strVal val="#ppt_x"/>
                                          </p:val>
                                        </p:tav>
                                        <p:tav tm="100000">
                                          <p:val>
                                            <p:strVal val="#ppt_x"/>
                                          </p:val>
                                        </p:tav>
                                      </p:tavLst>
                                    </p:anim>
                                    <p:anim calcmode="lin" valueType="num">
                                      <p:cBhvr>
                                        <p:cTn id="90"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21" presetClass="entr" presetSubtype="1" fill="hold" grpId="0" nodeType="click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heel(1)">
                                      <p:cBhvr>
                                        <p:cTn id="100" dur="500"/>
                                        <p:tgtEl>
                                          <p:spTgt spid="17"/>
                                        </p:tgtEl>
                                      </p:cBhvr>
                                    </p:animEffect>
                                  </p:childTnLst>
                                </p:cTn>
                              </p:par>
                              <p:par>
                                <p:cTn id="101" presetID="21" presetClass="entr" presetSubtype="1"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heel(1)">
                                      <p:cBhvr>
                                        <p:cTn id="103" dur="50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anim calcmode="lin" valueType="num">
                                      <p:cBhvr>
                                        <p:cTn id="109" dur="500" fill="hold"/>
                                        <p:tgtEl>
                                          <p:spTgt spid="30"/>
                                        </p:tgtEl>
                                        <p:attrNameLst>
                                          <p:attrName>ppt_x</p:attrName>
                                        </p:attrNameLst>
                                      </p:cBhvr>
                                      <p:tavLst>
                                        <p:tav tm="0">
                                          <p:val>
                                            <p:strVal val="#ppt_x"/>
                                          </p:val>
                                        </p:tav>
                                        <p:tav tm="100000">
                                          <p:val>
                                            <p:strVal val="#ppt_x"/>
                                          </p:val>
                                        </p:tav>
                                      </p:tavLst>
                                    </p:anim>
                                    <p:anim calcmode="lin" valueType="num">
                                      <p:cBhvr>
                                        <p:cTn id="110"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0" nodeType="clickEffect">
                                  <p:stCondLst>
                                    <p:cond delay="2000"/>
                                  </p:stCondLst>
                                  <p:childTnLst>
                                    <p:animEffect transition="out" filter="fade">
                                      <p:cBhvr>
                                        <p:cTn id="114" dur="500"/>
                                        <p:tgtEl>
                                          <p:spTgt spid="35"/>
                                        </p:tgtEl>
                                      </p:cBhvr>
                                    </p:animEffect>
                                    <p:set>
                                      <p:cBhvr>
                                        <p:cTn id="11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animBg="1"/>
      <p:bldP spid="17" grpId="0" animBg="1"/>
      <p:bldP spid="23" grpId="0"/>
      <p:bldP spid="24" grpId="0"/>
      <p:bldP spid="25" grpId="0"/>
      <p:bldP spid="26" grpId="0"/>
      <p:bldP spid="27" grpId="0"/>
      <p:bldP spid="28"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(4/5)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3624619" y="2258736"/>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046867" y="1855220"/>
            <a:ext cx="4944672" cy="1799119"/>
            <a:chOff x="1073371" y="1613417"/>
            <a:chExt cx="4944672" cy="1799119"/>
          </a:xfrm>
        </p:grpSpPr>
        <p:sp>
          <p:nvSpPr>
            <p:cNvPr id="14" name="矩形 13"/>
            <p:cNvSpPr/>
            <p:nvPr/>
          </p:nvSpPr>
          <p:spPr>
            <a:xfrm>
              <a:off x="1073371" y="1907870"/>
              <a:ext cx="2448000" cy="150466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570043" y="1613417"/>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16" name="矩形 15"/>
          <p:cNvSpPr/>
          <p:nvPr/>
        </p:nvSpPr>
        <p:spPr>
          <a:xfrm>
            <a:off x="3640386" y="4545728"/>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033272" y="4114533"/>
            <a:ext cx="5072737" cy="1882309"/>
            <a:chOff x="914004" y="3872732"/>
            <a:chExt cx="5072737" cy="1882310"/>
          </a:xfrm>
        </p:grpSpPr>
        <p:sp>
          <p:nvSpPr>
            <p:cNvPr id="18" name="矩形 17"/>
            <p:cNvSpPr/>
            <p:nvPr/>
          </p:nvSpPr>
          <p:spPr>
            <a:xfrm>
              <a:off x="914004" y="4250376"/>
              <a:ext cx="2448000" cy="150466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3538741" y="3872732"/>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20" name="矩形 19"/>
          <p:cNvSpPr/>
          <p:nvPr/>
        </p:nvSpPr>
        <p:spPr>
          <a:xfrm>
            <a:off x="9131333" y="2258736"/>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539984" y="1775513"/>
            <a:ext cx="5025158" cy="1881113"/>
            <a:chOff x="6420716" y="1533709"/>
            <a:chExt cx="5025158" cy="1881114"/>
          </a:xfrm>
        </p:grpSpPr>
        <p:sp>
          <p:nvSpPr>
            <p:cNvPr id="22" name="矩形 21"/>
            <p:cNvSpPr/>
            <p:nvPr/>
          </p:nvSpPr>
          <p:spPr>
            <a:xfrm>
              <a:off x="6420716" y="1910157"/>
              <a:ext cx="2448000" cy="15046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8997874" y="1533709"/>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24" name="矩形 23"/>
          <p:cNvSpPr/>
          <p:nvPr/>
        </p:nvSpPr>
        <p:spPr>
          <a:xfrm>
            <a:off x="9144585" y="4585484"/>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563632" y="4140843"/>
            <a:ext cx="4970980" cy="1856003"/>
            <a:chOff x="6444364" y="3914805"/>
            <a:chExt cx="4970980" cy="1856003"/>
          </a:xfrm>
        </p:grpSpPr>
        <p:sp>
          <p:nvSpPr>
            <p:cNvPr id="26" name="矩形 25"/>
            <p:cNvSpPr/>
            <p:nvPr/>
          </p:nvSpPr>
          <p:spPr>
            <a:xfrm>
              <a:off x="6444364" y="4266141"/>
              <a:ext cx="2448000" cy="150466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8967344" y="3914805"/>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35"/>
                                        </p:tgtEl>
                                      </p:cBhvr>
                                    </p:animEffect>
                                    <p:set>
                                      <p:cBhvr>
                                        <p:cTn id="3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P spid="20"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336821" y="5055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(5/5)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椭圆 11"/>
          <p:cNvSpPr>
            <a:spLocks noChangeAspect="1"/>
          </p:cNvSpPr>
          <p:nvPr/>
        </p:nvSpPr>
        <p:spPr>
          <a:xfrm>
            <a:off x="9071611" y="3432217"/>
            <a:ext cx="1620000" cy="162095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3" name="椭圆 12"/>
          <p:cNvSpPr>
            <a:spLocks noChangeAspect="1"/>
          </p:cNvSpPr>
          <p:nvPr/>
        </p:nvSpPr>
        <p:spPr>
          <a:xfrm>
            <a:off x="1890613" y="3432217"/>
            <a:ext cx="1620000" cy="162095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4" name="椭圆 13"/>
          <p:cNvSpPr>
            <a:spLocks noChangeAspect="1"/>
          </p:cNvSpPr>
          <p:nvPr/>
        </p:nvSpPr>
        <p:spPr>
          <a:xfrm>
            <a:off x="6677945" y="3432217"/>
            <a:ext cx="1620000" cy="162095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5" name="椭圆 14"/>
          <p:cNvSpPr>
            <a:spLocks noChangeAspect="1"/>
          </p:cNvSpPr>
          <p:nvPr/>
        </p:nvSpPr>
        <p:spPr>
          <a:xfrm>
            <a:off x="4284279" y="3432217"/>
            <a:ext cx="1620000" cy="1620958"/>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6" name="矩形 15"/>
          <p:cNvSpPr/>
          <p:nvPr/>
        </p:nvSpPr>
        <p:spPr>
          <a:xfrm>
            <a:off x="1893756" y="2912334"/>
            <a:ext cx="1620957" cy="377411"/>
          </a:xfrm>
          <a:prstGeom prst="rect">
            <a:avLst/>
          </a:prstGeom>
          <a:noFill/>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a:t>
            </a:r>
            <a:r>
              <a:rPr lang="zh-CN" altLang="en-US" sz="1400" b="1" dirty="0" smtClean="0">
                <a:solidFill>
                  <a:schemeClr val="bg1"/>
                </a:solidFill>
                <a:latin typeface="微软雅黑" panose="020B0503020204020204" pitchFamily="34" charset="-122"/>
                <a:ea typeface="微软雅黑" panose="020B0503020204020204" pitchFamily="34" charset="-122"/>
              </a:rPr>
              <a:t>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070503"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672288"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4274073"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1613949" y="5223140"/>
            <a:ext cx="210176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029809" y="5223140"/>
            <a:ext cx="2115409"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8867112" y="5223140"/>
            <a:ext cx="204262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454773" y="5223140"/>
            <a:ext cx="2051713"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1676401" y="1780609"/>
            <a:ext cx="9226974" cy="700576"/>
          </a:xfrm>
          <a:prstGeom prst="rect">
            <a:avLst/>
          </a:prstGeom>
        </p:spPr>
        <p:txBody>
          <a:bodyPr wrap="squar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。点击</a:t>
            </a:r>
            <a:r>
              <a:rPr lang="zh-CN" altLang="en-US" sz="1400" b="1" dirty="0">
                <a:solidFill>
                  <a:schemeClr val="bg1"/>
                </a:solidFill>
                <a:latin typeface="微软雅黑" panose="020B0503020204020204" pitchFamily="34" charset="-122"/>
                <a:ea typeface="微软雅黑" panose="020B0503020204020204" pitchFamily="34" charset="-122"/>
              </a:rPr>
              <a:t>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Effect transition="in" filter="fad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2000"/>
                                  </p:stCondLst>
                                  <p:childTnLst>
                                    <p:animEffect transition="out" filter="fade">
                                      <p:cBhvr>
                                        <p:cTn id="82" dur="500"/>
                                        <p:tgtEl>
                                          <p:spTgt spid="30"/>
                                        </p:tgtEl>
                                      </p:cBhvr>
                                    </p:animEffect>
                                    <p:set>
                                      <p:cBhvr>
                                        <p:cTn id="83"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产品分类销售情况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aphicFrame>
        <p:nvGraphicFramePr>
          <p:cNvPr id="12" name="图表 11"/>
          <p:cNvGraphicFramePr/>
          <p:nvPr/>
        </p:nvGraphicFramePr>
        <p:xfrm>
          <a:off x="1236409" y="4151602"/>
          <a:ext cx="4798938" cy="2208298"/>
        </p:xfrm>
        <a:graphic>
          <a:graphicData uri="http://schemas.openxmlformats.org/drawingml/2006/chart">
            <c:chart xmlns:c="http://schemas.openxmlformats.org/drawingml/2006/chart" xmlns:r="http://schemas.openxmlformats.org/officeDocument/2006/relationships" r:id="rId1"/>
          </a:graphicData>
        </a:graphic>
      </p:graphicFrame>
      <p:sp>
        <p:nvSpPr>
          <p:cNvPr id="13" name="文本框 12"/>
          <p:cNvSpPr txBox="1"/>
          <p:nvPr/>
        </p:nvSpPr>
        <p:spPr>
          <a:xfrm>
            <a:off x="6527739" y="1481437"/>
            <a:ext cx="2430731" cy="338554"/>
          </a:xfrm>
          <a:prstGeom prst="rect">
            <a:avLst/>
          </a:prstGeom>
          <a:noFill/>
          <a:effectLst/>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graphicFrame>
        <p:nvGraphicFramePr>
          <p:cNvPr id="14" name="图表 13"/>
          <p:cNvGraphicFramePr/>
          <p:nvPr/>
        </p:nvGraphicFramePr>
        <p:xfrm>
          <a:off x="1222760" y="1538429"/>
          <a:ext cx="4515431" cy="2208298"/>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p:cNvSpPr txBox="1"/>
          <p:nvPr/>
        </p:nvSpPr>
        <p:spPr>
          <a:xfrm>
            <a:off x="6527740" y="4169205"/>
            <a:ext cx="5213686"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6" name="矩形 15"/>
          <p:cNvSpPr/>
          <p:nvPr/>
        </p:nvSpPr>
        <p:spPr>
          <a:xfrm>
            <a:off x="6567496" y="1870415"/>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594000" y="4534792"/>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802455" y="1520861"/>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点击此处添加内容</a:t>
            </a:r>
            <a:endParaRPr lang="en-US" altLang="zh-CN" sz="1400" b="1" dirty="0">
              <a:solidFill>
                <a:srgbClr val="C00000"/>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9" name="文本框 18"/>
          <p:cNvSpPr txBox="1"/>
          <p:nvPr/>
        </p:nvSpPr>
        <p:spPr>
          <a:xfrm>
            <a:off x="2789205" y="4143505"/>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点击此处添加内容</a:t>
            </a:r>
            <a:endParaRPr lang="en-US" altLang="zh-CN" sz="1400" b="1" dirty="0">
              <a:solidFill>
                <a:srgbClr val="C00000"/>
              </a:solidFill>
              <a:latin typeface="Times New Roman" panose="02020603050405020304" pitchFamily="18" charset="0"/>
              <a:ea typeface="Arial Unicode MS" panose="020B0604020202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2000"/>
                                  </p:stCondLst>
                                  <p:childTnLst>
                                    <p:animEffect transition="out" filter="fade">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12" grpId="0">
        <p:bldAsOne/>
      </p:bldGraphic>
      <p:bldP spid="13" grpId="0"/>
      <p:bldGraphic spid="14" grpId="0">
        <p:bldAsOne/>
      </p:bldGraphic>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pSp>
        <p:nvGrpSpPr>
          <p:cNvPr id="3" name="组合 2"/>
          <p:cNvGrpSpPr/>
          <p:nvPr/>
        </p:nvGrpSpPr>
        <p:grpSpPr>
          <a:xfrm>
            <a:off x="1073427" y="15240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aphicFrame>
        <p:nvGraphicFramePr>
          <p:cNvPr id="9" name="图表 8"/>
          <p:cNvGraphicFramePr/>
          <p:nvPr/>
        </p:nvGraphicFramePr>
        <p:xfrm>
          <a:off x="6629549" y="4385888"/>
          <a:ext cx="4798938" cy="2208298"/>
        </p:xfrm>
        <a:graphic>
          <a:graphicData uri="http://schemas.openxmlformats.org/drawingml/2006/chart">
            <c:chart xmlns:c="http://schemas.openxmlformats.org/drawingml/2006/chart" xmlns:r="http://schemas.openxmlformats.org/officeDocument/2006/relationships" r:id="rId1"/>
          </a:graphicData>
        </a:graphic>
      </p:graphicFrame>
      <p:sp>
        <p:nvSpPr>
          <p:cNvPr id="10" name="文本框 9"/>
          <p:cNvSpPr txBox="1"/>
          <p:nvPr/>
        </p:nvSpPr>
        <p:spPr>
          <a:xfrm>
            <a:off x="6680139" y="1633837"/>
            <a:ext cx="2430731" cy="338554"/>
          </a:xfrm>
          <a:prstGeom prst="rect">
            <a:avLst/>
          </a:prstGeom>
          <a:noFill/>
          <a:effectLst/>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graphicFrame>
        <p:nvGraphicFramePr>
          <p:cNvPr id="11" name="图表 10"/>
          <p:cNvGraphicFramePr/>
          <p:nvPr/>
        </p:nvGraphicFramePr>
        <p:xfrm>
          <a:off x="1375160" y="1690829"/>
          <a:ext cx="4515431" cy="2208298"/>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1398456" y="4336157"/>
            <a:ext cx="2220475"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3" name="矩形 12"/>
          <p:cNvSpPr/>
          <p:nvPr/>
        </p:nvSpPr>
        <p:spPr>
          <a:xfrm>
            <a:off x="6719896" y="2022815"/>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382829" y="4859240"/>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54855" y="1673261"/>
            <a:ext cx="1620957"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4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6" name="文本框 15"/>
          <p:cNvSpPr txBox="1"/>
          <p:nvPr/>
        </p:nvSpPr>
        <p:spPr>
          <a:xfrm>
            <a:off x="8155050" y="4254961"/>
            <a:ext cx="1620957"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4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7" name="矩形 16"/>
          <p:cNvSpPr/>
          <p:nvPr/>
        </p:nvSpPr>
        <p:spPr>
          <a:xfrm>
            <a:off x="1336821" y="5055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产品分类销售情况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9" name="矩形 18"/>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2000"/>
                                  </p:stCondLst>
                                  <p:childTnLst>
                                    <p:animEffect transition="out" filter="fade">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9" grpId="0">
        <p:bldAsOne/>
      </p:bldGraphic>
      <p:bldP spid="10" grpId="0"/>
      <p:bldGraphic spid="11" grpId="0">
        <p:bldAsOne/>
      </p:bldGraphic>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5148" y="1285463"/>
            <a:ext cx="2502608" cy="1785104"/>
            <a:chOff x="2040836" y="1073427"/>
            <a:chExt cx="2502608" cy="1785104"/>
          </a:xfrm>
        </p:grpSpPr>
        <p:sp>
          <p:nvSpPr>
            <p:cNvPr id="3" name="文本框 2"/>
            <p:cNvSpPr txBox="1"/>
            <p:nvPr/>
          </p:nvSpPr>
          <p:spPr>
            <a:xfrm>
              <a:off x="2040836" y="1073427"/>
              <a:ext cx="2502608" cy="1785104"/>
            </a:xfrm>
            <a:prstGeom prst="rect">
              <a:avLst/>
            </a:prstGeom>
            <a:noFill/>
          </p:spPr>
          <p:txBody>
            <a:bodyPr wrap="none" rtlCol="0">
              <a:spAutoFit/>
            </a:bodyPr>
            <a:lstStyle/>
            <a:p>
              <a:r>
                <a:rPr lang="en-US" altLang="zh-CN" sz="11000" dirty="0" smtClean="0">
                  <a:solidFill>
                    <a:schemeClr val="bg1"/>
                  </a:solidFill>
                  <a:latin typeface="Segoe UI Light" panose="020B0502040204020203" pitchFamily="34" charset="0"/>
                  <a:cs typeface="Segoe UI Light" panose="020B0502040204020203" pitchFamily="34" charset="0"/>
                </a:rPr>
                <a:t>C</a:t>
              </a:r>
              <a:r>
                <a:rPr lang="en-US" altLang="zh-CN" sz="3600" dirty="0" smtClean="0">
                  <a:solidFill>
                    <a:schemeClr val="bg1"/>
                  </a:solidFill>
                  <a:latin typeface="Segoe UI Light" panose="020B0502040204020203" pitchFamily="34" charset="0"/>
                  <a:cs typeface="Segoe UI Light" panose="020B0502040204020203" pitchFamily="34" charset="0"/>
                </a:rPr>
                <a:t>ontents</a:t>
              </a:r>
              <a:endParaRPr lang="zh-CN" altLang="en-US" sz="3600" dirty="0">
                <a:solidFill>
                  <a:schemeClr val="bg1"/>
                </a:solidFill>
                <a:latin typeface="Segoe UI Light" panose="020B0502040204020203" pitchFamily="34" charset="0"/>
                <a:cs typeface="Segoe UI Light" panose="020B0502040204020203" pitchFamily="34" charset="0"/>
              </a:endParaRPr>
            </a:p>
          </p:txBody>
        </p:sp>
        <p:sp>
          <p:nvSpPr>
            <p:cNvPr id="4" name="文本框 3"/>
            <p:cNvSpPr txBox="1"/>
            <p:nvPr/>
          </p:nvSpPr>
          <p:spPr>
            <a:xfrm>
              <a:off x="2902226" y="1338470"/>
              <a:ext cx="1569660" cy="923330"/>
            </a:xfrm>
            <a:prstGeom prst="rect">
              <a:avLst/>
            </a:prstGeom>
            <a:noFill/>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目录</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连接符 4"/>
          <p:cNvCxnSpPr/>
          <p:nvPr/>
        </p:nvCxnSpPr>
        <p:spPr>
          <a:xfrm>
            <a:off x="5141842" y="1404731"/>
            <a:ext cx="0" cy="4452731"/>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五边形 5"/>
          <p:cNvSpPr/>
          <p:nvPr/>
        </p:nvSpPr>
        <p:spPr>
          <a:xfrm>
            <a:off x="6321286" y="1679715"/>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市场销售总体情况介绍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五边形 6"/>
          <p:cNvSpPr/>
          <p:nvPr/>
        </p:nvSpPr>
        <p:spPr>
          <a:xfrm>
            <a:off x="6321286" y="2355576"/>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产品</a:t>
            </a:r>
            <a:r>
              <a:rPr lang="zh-CN" altLang="en-US" sz="1600" dirty="0">
                <a:solidFill>
                  <a:schemeClr val="tx1"/>
                </a:solidFill>
                <a:latin typeface="微软雅黑" panose="020B0503020204020204" pitchFamily="34" charset="-122"/>
                <a:ea typeface="微软雅黑" panose="020B0503020204020204" pitchFamily="34" charset="-122"/>
              </a:rPr>
              <a:t>分类销售</a:t>
            </a:r>
            <a:r>
              <a:rPr lang="zh-CN" altLang="en-US" sz="1600" dirty="0" smtClean="0">
                <a:solidFill>
                  <a:schemeClr val="tx1"/>
                </a:solidFill>
                <a:latin typeface="微软雅黑" panose="020B0503020204020204" pitchFamily="34" charset="-122"/>
                <a:ea typeface="微软雅黑" panose="020B0503020204020204" pitchFamily="34" charset="-122"/>
              </a:rPr>
              <a:t>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8" name="五边形 7"/>
          <p:cNvSpPr/>
          <p:nvPr/>
        </p:nvSpPr>
        <p:spPr>
          <a:xfrm>
            <a:off x="6321286" y="3031438"/>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利润情况总体介绍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9" name="五边形 8"/>
          <p:cNvSpPr/>
          <p:nvPr/>
        </p:nvSpPr>
        <p:spPr>
          <a:xfrm>
            <a:off x="6321286" y="3707299"/>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本季度产品运营情况介绍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0" name="五边形 9"/>
          <p:cNvSpPr/>
          <p:nvPr/>
        </p:nvSpPr>
        <p:spPr>
          <a:xfrm>
            <a:off x="6321286" y="4383161"/>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人力资源与团队建设情况介绍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1" name="五边形 10"/>
          <p:cNvSpPr/>
          <p:nvPr/>
        </p:nvSpPr>
        <p:spPr>
          <a:xfrm>
            <a:off x="6321286" y="5059022"/>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en-US" altLang="zh-CN" sz="1600" dirty="0" smtClean="0">
                <a:solidFill>
                  <a:schemeClr val="tx1"/>
                </a:solidFill>
                <a:latin typeface="微软雅黑" panose="020B0503020204020204" pitchFamily="34" charset="-122"/>
                <a:ea typeface="微软雅黑" panose="020B0503020204020204" pitchFamily="34" charset="-122"/>
              </a:rPr>
              <a:t>2018</a:t>
            </a:r>
            <a:r>
              <a:rPr lang="zh-CN" altLang="en-US" sz="1600" dirty="0" smtClean="0">
                <a:solidFill>
                  <a:schemeClr val="tx1"/>
                </a:solidFill>
                <a:latin typeface="微软雅黑" panose="020B0503020204020204" pitchFamily="34" charset="-122"/>
                <a:ea typeface="微软雅黑" panose="020B0503020204020204" pitchFamily="34" charset="-122"/>
              </a:rPr>
              <a:t>年度工作目标</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五边形 11"/>
          <p:cNvSpPr/>
          <p:nvPr/>
        </p:nvSpPr>
        <p:spPr>
          <a:xfrm>
            <a:off x="5625548" y="1679715"/>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01</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3" name="五边形 12"/>
          <p:cNvSpPr/>
          <p:nvPr/>
        </p:nvSpPr>
        <p:spPr>
          <a:xfrm>
            <a:off x="5625548" y="2355576"/>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02</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4" name="五边形 13"/>
          <p:cNvSpPr/>
          <p:nvPr/>
        </p:nvSpPr>
        <p:spPr>
          <a:xfrm>
            <a:off x="5625548" y="3031438"/>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03</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5" name="五边形 14"/>
          <p:cNvSpPr/>
          <p:nvPr/>
        </p:nvSpPr>
        <p:spPr>
          <a:xfrm>
            <a:off x="5625548" y="3707299"/>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04</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6" name="五边形 15"/>
          <p:cNvSpPr/>
          <p:nvPr/>
        </p:nvSpPr>
        <p:spPr>
          <a:xfrm>
            <a:off x="5625548" y="4383161"/>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05</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7" name="五边形 16"/>
          <p:cNvSpPr/>
          <p:nvPr/>
        </p:nvSpPr>
        <p:spPr>
          <a:xfrm>
            <a:off x="5625548" y="5059022"/>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06</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9" name="矩形 18"/>
          <p:cNvSpPr/>
          <p:nvPr/>
        </p:nvSpPr>
        <p:spPr>
          <a:xfrm>
            <a:off x="1205345" y="3429000"/>
            <a:ext cx="3574474" cy="2154382"/>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 fill="hold"/>
                                        <p:tgtEl>
                                          <p:spTgt spid="2"/>
                                        </p:tgtEl>
                                        <p:attrNameLst>
                                          <p:attrName>ppt_x</p:attrName>
                                        </p:attrNameLst>
                                      </p:cBhvr>
                                      <p:tavLst>
                                        <p:tav tm="0">
                                          <p:val>
                                            <p:strVal val="0-#ppt_w/2"/>
                                          </p:val>
                                        </p:tav>
                                        <p:tav tm="100000">
                                          <p:val>
                                            <p:strVal val="#ppt_x"/>
                                          </p:val>
                                        </p:tav>
                                      </p:tavLst>
                                    </p:anim>
                                    <p:anim calcmode="lin" valueType="num">
                                      <p:cBhvr additive="base">
                                        <p:cTn id="8" dur="2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left)">
                                      <p:cBhvr>
                                        <p:cTn id="78" dur="500"/>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200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43123" y="1746386"/>
            <a:ext cx="2234907"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03</a:t>
            </a:r>
            <a:endParaRPr lang="zh-CN" altLang="en-US" sz="15000" dirty="0">
              <a:latin typeface="Impact" panose="020B0806030902050204" pitchFamily="34" charset="0"/>
            </a:endParaRPr>
          </a:p>
        </p:txBody>
      </p:sp>
      <p:sp>
        <p:nvSpPr>
          <p:cNvPr id="5" name="矩形 4"/>
          <p:cNvSpPr/>
          <p:nvPr/>
        </p:nvSpPr>
        <p:spPr>
          <a:xfrm>
            <a:off x="5471211" y="3037716"/>
            <a:ext cx="428835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43686"/>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65350" y="3900317"/>
            <a:ext cx="2188997"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Introduction </a:t>
            </a:r>
            <a:r>
              <a:rPr lang="en-US" altLang="zh-CN" dirty="0">
                <a:latin typeface="Segoe UI Light" panose="020B0502040204020203" pitchFamily="34" charset="0"/>
                <a:cs typeface="Segoe UI Light" panose="020B0502040204020203" pitchFamily="34" charset="0"/>
              </a:rPr>
              <a:t>to profit</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2000"/>
                                  </p:stCondLst>
                                  <p:childTnLst>
                                    <p:animEffect transition="out" filter="fade">
                                      <p:cBhvr>
                                        <p:cTn id="36" dur="500"/>
                                        <p:tgtEl>
                                          <p:spTgt spid="35"/>
                                        </p:tgtEl>
                                      </p:cBhvr>
                                    </p:animEffect>
                                    <p:set>
                                      <p:cBhvr>
                                        <p:cTn id="3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515726" y="353101"/>
            <a:ext cx="5562741"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a:t>
            </a:r>
            <a:r>
              <a:rPr lang="zh-CN" altLang="en-US" sz="4000" b="1" dirty="0" smtClean="0">
                <a:solidFill>
                  <a:schemeClr val="bg1"/>
                </a:solidFill>
                <a:latin typeface="微软雅黑" panose="020B0503020204020204" pitchFamily="34" charset="-122"/>
                <a:ea typeface="微软雅黑" panose="020B0503020204020204" pitchFamily="34" charset="-122"/>
              </a:rPr>
              <a:t>介绍</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366323"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Month</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p:cNvSpPr/>
          <p:nvPr/>
        </p:nvSpPr>
        <p:spPr>
          <a:xfrm>
            <a:off x="3267952"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Product</a:t>
            </a:r>
            <a:endParaRPr lang="zh-CN" altLang="en-US" sz="1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矩形 13"/>
          <p:cNvSpPr/>
          <p:nvPr/>
        </p:nvSpPr>
        <p:spPr>
          <a:xfrm>
            <a:off x="5169582"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Sales</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5" name="矩形 14"/>
          <p:cNvSpPr/>
          <p:nvPr/>
        </p:nvSpPr>
        <p:spPr>
          <a:xfrm>
            <a:off x="7071211"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Profit</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矩形 15"/>
          <p:cNvSpPr/>
          <p:nvPr/>
        </p:nvSpPr>
        <p:spPr>
          <a:xfrm>
            <a:off x="8986487"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GM</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矩形 16"/>
          <p:cNvSpPr/>
          <p:nvPr/>
        </p:nvSpPr>
        <p:spPr>
          <a:xfrm>
            <a:off x="1366323"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Jan.2018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8" name="矩形 17"/>
          <p:cNvSpPr/>
          <p:nvPr/>
        </p:nvSpPr>
        <p:spPr>
          <a:xfrm>
            <a:off x="3267952"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9" name="矩形 18"/>
          <p:cNvSpPr/>
          <p:nvPr/>
        </p:nvSpPr>
        <p:spPr>
          <a:xfrm>
            <a:off x="5169580" y="2751201"/>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3850.00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0" name="矩形 19"/>
          <p:cNvSpPr/>
          <p:nvPr/>
        </p:nvSpPr>
        <p:spPr>
          <a:xfrm>
            <a:off x="7071211"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385.00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1" name="矩形 20"/>
          <p:cNvSpPr/>
          <p:nvPr/>
        </p:nvSpPr>
        <p:spPr>
          <a:xfrm>
            <a:off x="8986487"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7.8%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2" name="矩形 21"/>
          <p:cNvSpPr/>
          <p:nvPr/>
        </p:nvSpPr>
        <p:spPr>
          <a:xfrm>
            <a:off x="1366323"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Feb.2018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3" name="矩形 22"/>
          <p:cNvSpPr/>
          <p:nvPr/>
        </p:nvSpPr>
        <p:spPr>
          <a:xfrm>
            <a:off x="3267952"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4" name="矩形 23"/>
          <p:cNvSpPr/>
          <p:nvPr/>
        </p:nvSpPr>
        <p:spPr>
          <a:xfrm>
            <a:off x="5169580" y="3136449"/>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2776.50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5" name="矩形 24"/>
          <p:cNvSpPr/>
          <p:nvPr/>
        </p:nvSpPr>
        <p:spPr>
          <a:xfrm>
            <a:off x="7071211"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276.00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6" name="矩形 25"/>
          <p:cNvSpPr/>
          <p:nvPr/>
        </p:nvSpPr>
        <p:spPr>
          <a:xfrm>
            <a:off x="8986487"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3.2%</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7" name="矩形 26"/>
          <p:cNvSpPr/>
          <p:nvPr/>
        </p:nvSpPr>
        <p:spPr>
          <a:xfrm>
            <a:off x="1366323"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Mar.2018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8" name="矩形 27"/>
          <p:cNvSpPr/>
          <p:nvPr/>
        </p:nvSpPr>
        <p:spPr>
          <a:xfrm>
            <a:off x="3267952"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9" name="矩形 28"/>
          <p:cNvSpPr/>
          <p:nvPr/>
        </p:nvSpPr>
        <p:spPr>
          <a:xfrm>
            <a:off x="5169580" y="3521697"/>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1680.55</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0" name="矩形 29"/>
          <p:cNvSpPr/>
          <p:nvPr/>
        </p:nvSpPr>
        <p:spPr>
          <a:xfrm>
            <a:off x="7071211"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150.00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nvSpPr>
        <p:spPr>
          <a:xfrm>
            <a:off x="8986487"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12.1%</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2" name="矩形 31"/>
          <p:cNvSpPr/>
          <p:nvPr/>
        </p:nvSpPr>
        <p:spPr>
          <a:xfrm>
            <a:off x="1366323"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Apr.2018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3" name="矩形 32"/>
          <p:cNvSpPr/>
          <p:nvPr/>
        </p:nvSpPr>
        <p:spPr>
          <a:xfrm>
            <a:off x="3267952"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4" name="矩形 33"/>
          <p:cNvSpPr/>
          <p:nvPr/>
        </p:nvSpPr>
        <p:spPr>
          <a:xfrm>
            <a:off x="5169580" y="3906945"/>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954.30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6" name="矩形 35"/>
          <p:cNvSpPr/>
          <p:nvPr/>
        </p:nvSpPr>
        <p:spPr>
          <a:xfrm>
            <a:off x="7071211"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95.00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7" name="矩形 36"/>
          <p:cNvSpPr/>
          <p:nvPr/>
        </p:nvSpPr>
        <p:spPr>
          <a:xfrm>
            <a:off x="8986487"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14.9%</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8" name="矩形 37"/>
          <p:cNvSpPr/>
          <p:nvPr/>
        </p:nvSpPr>
        <p:spPr>
          <a:xfrm>
            <a:off x="1366323"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May.2018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9" name="矩形 38"/>
          <p:cNvSpPr/>
          <p:nvPr/>
        </p:nvSpPr>
        <p:spPr>
          <a:xfrm>
            <a:off x="3267952"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0" name="矩形 39"/>
          <p:cNvSpPr/>
          <p:nvPr/>
        </p:nvSpPr>
        <p:spPr>
          <a:xfrm>
            <a:off x="5169580" y="4292193"/>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6544.10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1" name="矩形 40"/>
          <p:cNvSpPr/>
          <p:nvPr/>
        </p:nvSpPr>
        <p:spPr>
          <a:xfrm>
            <a:off x="7071211"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654.00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p:cNvSpPr/>
          <p:nvPr/>
        </p:nvSpPr>
        <p:spPr>
          <a:xfrm>
            <a:off x="8986487"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20.3%</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3" name="矩形 42"/>
          <p:cNvSpPr/>
          <p:nvPr/>
        </p:nvSpPr>
        <p:spPr>
          <a:xfrm>
            <a:off x="1366323"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Jun.2018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4" name="矩形 43"/>
          <p:cNvSpPr/>
          <p:nvPr/>
        </p:nvSpPr>
        <p:spPr>
          <a:xfrm>
            <a:off x="3267952"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5" name="矩形 44"/>
          <p:cNvSpPr/>
          <p:nvPr/>
        </p:nvSpPr>
        <p:spPr>
          <a:xfrm>
            <a:off x="5169580" y="4677442"/>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666.81</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6" name="矩形 45"/>
          <p:cNvSpPr/>
          <p:nvPr/>
        </p:nvSpPr>
        <p:spPr>
          <a:xfrm>
            <a:off x="7071211"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66.00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7" name="矩形 46"/>
          <p:cNvSpPr/>
          <p:nvPr/>
        </p:nvSpPr>
        <p:spPr>
          <a:xfrm>
            <a:off x="8986487"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1.7%</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矩形 47"/>
          <p:cNvSpPr/>
          <p:nvPr/>
        </p:nvSpPr>
        <p:spPr>
          <a:xfrm>
            <a:off x="1366323"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Jul.2018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9" name="矩形 48"/>
          <p:cNvSpPr/>
          <p:nvPr/>
        </p:nvSpPr>
        <p:spPr>
          <a:xfrm>
            <a:off x="3267952"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0" name="矩形 49"/>
          <p:cNvSpPr/>
          <p:nvPr/>
        </p:nvSpPr>
        <p:spPr>
          <a:xfrm>
            <a:off x="5169580" y="5062690"/>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912.90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1" name="矩形 50"/>
          <p:cNvSpPr/>
          <p:nvPr/>
        </p:nvSpPr>
        <p:spPr>
          <a:xfrm>
            <a:off x="7071211"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87.00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2" name="矩形 51"/>
          <p:cNvSpPr/>
          <p:nvPr/>
        </p:nvSpPr>
        <p:spPr>
          <a:xfrm>
            <a:off x="8986487"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5.5%</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3" name="矩形 52"/>
          <p:cNvSpPr/>
          <p:nvPr/>
        </p:nvSpPr>
        <p:spPr>
          <a:xfrm>
            <a:off x="1366323"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Aug.2018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4" name="矩形 53"/>
          <p:cNvSpPr/>
          <p:nvPr/>
        </p:nvSpPr>
        <p:spPr>
          <a:xfrm>
            <a:off x="3267952"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5" name="矩形 54"/>
          <p:cNvSpPr/>
          <p:nvPr/>
        </p:nvSpPr>
        <p:spPr>
          <a:xfrm>
            <a:off x="5169580" y="5447936"/>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6240.50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6" name="矩形 55"/>
          <p:cNvSpPr/>
          <p:nvPr/>
        </p:nvSpPr>
        <p:spPr>
          <a:xfrm>
            <a:off x="7071211"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510.00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7" name="矩形 56"/>
          <p:cNvSpPr/>
          <p:nvPr/>
        </p:nvSpPr>
        <p:spPr>
          <a:xfrm>
            <a:off x="8986487"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17.%</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8" name="矩形 57"/>
          <p:cNvSpPr/>
          <p:nvPr/>
        </p:nvSpPr>
        <p:spPr>
          <a:xfrm>
            <a:off x="5108046" y="1654074"/>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up)">
                                      <p:cBhvr>
                                        <p:cTn id="64" dur="500"/>
                                        <p:tgtEl>
                                          <p:spTgt spid="27"/>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500"/>
                                        <p:tgtEl>
                                          <p:spTgt spid="32"/>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wipe(up)">
                                      <p:cBhvr>
                                        <p:cTn id="84" dur="500"/>
                                        <p:tgtEl>
                                          <p:spTgt spid="33"/>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up)">
                                      <p:cBhvr>
                                        <p:cTn id="90" dur="500"/>
                                        <p:tgtEl>
                                          <p:spTgt spid="36"/>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up)">
                                      <p:cBhvr>
                                        <p:cTn id="93" dur="500"/>
                                        <p:tgtEl>
                                          <p:spTgt spid="3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up)">
                                      <p:cBhvr>
                                        <p:cTn id="98" dur="500"/>
                                        <p:tgtEl>
                                          <p:spTgt spid="38"/>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up)">
                                      <p:cBhvr>
                                        <p:cTn id="101" dur="500"/>
                                        <p:tgtEl>
                                          <p:spTgt spid="39"/>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up)">
                                      <p:cBhvr>
                                        <p:cTn id="104" dur="500"/>
                                        <p:tgtEl>
                                          <p:spTgt spid="40"/>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up)">
                                      <p:cBhvr>
                                        <p:cTn id="107" dur="500"/>
                                        <p:tgtEl>
                                          <p:spTgt spid="41"/>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wipe(up)">
                                      <p:cBhvr>
                                        <p:cTn id="110" dur="500"/>
                                        <p:tgtEl>
                                          <p:spTgt spid="4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wipe(up)">
                                      <p:cBhvr>
                                        <p:cTn id="115" dur="500"/>
                                        <p:tgtEl>
                                          <p:spTgt spid="43"/>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wipe(up)">
                                      <p:cBhvr>
                                        <p:cTn id="118" dur="500"/>
                                        <p:tgtEl>
                                          <p:spTgt spid="44"/>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wipe(up)">
                                      <p:cBhvr>
                                        <p:cTn id="121" dur="500"/>
                                        <p:tgtEl>
                                          <p:spTgt spid="45"/>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wipe(up)">
                                      <p:cBhvr>
                                        <p:cTn id="124" dur="500"/>
                                        <p:tgtEl>
                                          <p:spTgt spid="46"/>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up)">
                                      <p:cBhvr>
                                        <p:cTn id="127" dur="500"/>
                                        <p:tgtEl>
                                          <p:spTgt spid="4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48"/>
                                        </p:tgtEl>
                                        <p:attrNameLst>
                                          <p:attrName>style.visibility</p:attrName>
                                        </p:attrNameLst>
                                      </p:cBhvr>
                                      <p:to>
                                        <p:strVal val="visible"/>
                                      </p:to>
                                    </p:set>
                                    <p:animEffect transition="in" filter="wipe(up)">
                                      <p:cBhvr>
                                        <p:cTn id="132" dur="500"/>
                                        <p:tgtEl>
                                          <p:spTgt spid="48"/>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wipe(up)">
                                      <p:cBhvr>
                                        <p:cTn id="135" dur="500"/>
                                        <p:tgtEl>
                                          <p:spTgt spid="49"/>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50"/>
                                        </p:tgtEl>
                                        <p:attrNameLst>
                                          <p:attrName>style.visibility</p:attrName>
                                        </p:attrNameLst>
                                      </p:cBhvr>
                                      <p:to>
                                        <p:strVal val="visible"/>
                                      </p:to>
                                    </p:set>
                                    <p:animEffect transition="in" filter="wipe(up)">
                                      <p:cBhvr>
                                        <p:cTn id="138" dur="500"/>
                                        <p:tgtEl>
                                          <p:spTgt spid="50"/>
                                        </p:tgtEl>
                                      </p:cBhvr>
                                    </p:animEffect>
                                  </p:childTnLst>
                                </p:cTn>
                              </p:par>
                              <p:par>
                                <p:cTn id="139" presetID="22" presetClass="entr" presetSubtype="1" fill="hold" grpId="0" nodeType="withEffect">
                                  <p:stCondLst>
                                    <p:cond delay="0"/>
                                  </p:stCondLst>
                                  <p:childTnLst>
                                    <p:set>
                                      <p:cBhvr>
                                        <p:cTn id="140" dur="1" fill="hold">
                                          <p:stCondLst>
                                            <p:cond delay="0"/>
                                          </p:stCondLst>
                                        </p:cTn>
                                        <p:tgtEl>
                                          <p:spTgt spid="51"/>
                                        </p:tgtEl>
                                        <p:attrNameLst>
                                          <p:attrName>style.visibility</p:attrName>
                                        </p:attrNameLst>
                                      </p:cBhvr>
                                      <p:to>
                                        <p:strVal val="visible"/>
                                      </p:to>
                                    </p:set>
                                    <p:animEffect transition="in" filter="wipe(up)">
                                      <p:cBhvr>
                                        <p:cTn id="141" dur="500"/>
                                        <p:tgtEl>
                                          <p:spTgt spid="51"/>
                                        </p:tgtEl>
                                      </p:cBhvr>
                                    </p:animEffect>
                                  </p:childTnLst>
                                </p:cTn>
                              </p:par>
                              <p:par>
                                <p:cTn id="142" presetID="22" presetClass="entr" presetSubtype="1" fill="hold" grpId="0" nodeType="withEffect">
                                  <p:stCondLst>
                                    <p:cond delay="0"/>
                                  </p:stCondLst>
                                  <p:childTnLst>
                                    <p:set>
                                      <p:cBhvr>
                                        <p:cTn id="143" dur="1" fill="hold">
                                          <p:stCondLst>
                                            <p:cond delay="0"/>
                                          </p:stCondLst>
                                        </p:cTn>
                                        <p:tgtEl>
                                          <p:spTgt spid="52"/>
                                        </p:tgtEl>
                                        <p:attrNameLst>
                                          <p:attrName>style.visibility</p:attrName>
                                        </p:attrNameLst>
                                      </p:cBhvr>
                                      <p:to>
                                        <p:strVal val="visible"/>
                                      </p:to>
                                    </p:set>
                                    <p:animEffect transition="in" filter="wipe(up)">
                                      <p:cBhvr>
                                        <p:cTn id="144" dur="500"/>
                                        <p:tgtEl>
                                          <p:spTgt spid="5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grpId="0" nodeType="click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wipe(up)">
                                      <p:cBhvr>
                                        <p:cTn id="149" dur="500"/>
                                        <p:tgtEl>
                                          <p:spTgt spid="53"/>
                                        </p:tgtEl>
                                      </p:cBhvr>
                                    </p:animEffect>
                                  </p:childTnLst>
                                </p:cTn>
                              </p:par>
                              <p:par>
                                <p:cTn id="150" presetID="22" presetClass="entr" presetSubtype="1"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wipe(up)">
                                      <p:cBhvr>
                                        <p:cTn id="152" dur="500"/>
                                        <p:tgtEl>
                                          <p:spTgt spid="54"/>
                                        </p:tgtEl>
                                      </p:cBhvr>
                                    </p:animEffect>
                                  </p:childTnLst>
                                </p:cTn>
                              </p:par>
                              <p:par>
                                <p:cTn id="153" presetID="22" presetClass="entr" presetSubtype="1" fill="hold" grpId="0" nodeType="with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wipe(up)">
                                      <p:cBhvr>
                                        <p:cTn id="155" dur="500"/>
                                        <p:tgtEl>
                                          <p:spTgt spid="55"/>
                                        </p:tgtEl>
                                      </p:cBhvr>
                                    </p:animEffect>
                                  </p:childTnLst>
                                </p:cTn>
                              </p:par>
                              <p:par>
                                <p:cTn id="156" presetID="22" presetClass="entr" presetSubtype="1"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wipe(up)">
                                      <p:cBhvr>
                                        <p:cTn id="158" dur="500"/>
                                        <p:tgtEl>
                                          <p:spTgt spid="56"/>
                                        </p:tgtEl>
                                      </p:cBhvr>
                                    </p:animEffect>
                                  </p:childTnLst>
                                </p:cTn>
                              </p:par>
                              <p:par>
                                <p:cTn id="159" presetID="22" presetClass="entr" presetSubtype="1"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Effect transition="in" filter="wipe(up)">
                                      <p:cBhvr>
                                        <p:cTn id="161" dur="500"/>
                                        <p:tgtEl>
                                          <p:spTgt spid="57"/>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xit" presetSubtype="0" fill="hold" grpId="0" nodeType="clickEffect">
                                  <p:stCondLst>
                                    <p:cond delay="2000"/>
                                  </p:stCondLst>
                                  <p:childTnLst>
                                    <p:animEffect transition="out" filter="fade">
                                      <p:cBhvr>
                                        <p:cTn id="165" dur="500"/>
                                        <p:tgtEl>
                                          <p:spTgt spid="35"/>
                                        </p:tgtEl>
                                      </p:cBhvr>
                                    </p:animEffect>
                                    <p:set>
                                      <p:cBhvr>
                                        <p:cTn id="16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aphicFrame>
        <p:nvGraphicFramePr>
          <p:cNvPr id="6" name="图表 5"/>
          <p:cNvGraphicFramePr/>
          <p:nvPr/>
        </p:nvGraphicFramePr>
        <p:xfrm>
          <a:off x="838448" y="2672613"/>
          <a:ext cx="5787639" cy="3363851"/>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7018070" y="1932011"/>
            <a:ext cx="2430731" cy="338554"/>
          </a:xfrm>
          <a:prstGeom prst="rect">
            <a:avLst/>
          </a:prstGeom>
          <a:noFill/>
          <a:effectLst/>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注释：</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8" name="矩形 7"/>
          <p:cNvSpPr/>
          <p:nvPr/>
        </p:nvSpPr>
        <p:spPr>
          <a:xfrm>
            <a:off x="7057827" y="2320989"/>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524000" y="1932369"/>
            <a:ext cx="5009321" cy="338554"/>
          </a:xfrm>
          <a:prstGeom prst="rect">
            <a:avLst/>
          </a:prstGeom>
          <a:solidFill>
            <a:schemeClr val="tx1">
              <a:lumMod val="65000"/>
              <a:lumOff val="35000"/>
            </a:schemeClr>
          </a:solidFill>
          <a:ln>
            <a:solidFill>
              <a:schemeClr val="bg1"/>
            </a:solidFill>
          </a:ln>
        </p:spPr>
        <p:txBody>
          <a:bodyPr wrap="square">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2018.1-10</a:t>
            </a:r>
            <a:r>
              <a:rPr lang="zh-CN" altLang="en-US" sz="1600" dirty="0" smtClean="0">
                <a:solidFill>
                  <a:schemeClr val="bg1"/>
                </a:solidFill>
                <a:latin typeface="微软雅黑" panose="020B0503020204020204" pitchFamily="34" charset="-122"/>
                <a:ea typeface="微软雅黑" panose="020B0503020204020204" pitchFamily="34" charset="-122"/>
              </a:rPr>
              <a:t>月 总体利润增长</a:t>
            </a:r>
            <a:endParaRPr lang="en-US" altLang="zh-CN" sz="1600"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0" name="矩形 9"/>
          <p:cNvSpPr/>
          <p:nvPr/>
        </p:nvSpPr>
        <p:spPr>
          <a:xfrm>
            <a:off x="7057827" y="4302189"/>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21027" y="0"/>
            <a:ext cx="602974" cy="1729408"/>
            <a:chOff x="947530" y="0"/>
            <a:chExt cx="602974" cy="1729408"/>
          </a:xfrm>
        </p:grpSpPr>
        <p:cxnSp>
          <p:nvCxnSpPr>
            <p:cNvPr id="12" name="直接连接符 11"/>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515726" y="353101"/>
            <a:ext cx="5562741"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a:t>
            </a:r>
            <a:r>
              <a:rPr lang="zh-CN" altLang="en-US" sz="4000" b="1" dirty="0" smtClean="0">
                <a:solidFill>
                  <a:schemeClr val="bg1"/>
                </a:solidFill>
                <a:latin typeface="微软雅黑" panose="020B0503020204020204" pitchFamily="34" charset="-122"/>
                <a:ea typeface="微软雅黑" panose="020B0503020204020204" pitchFamily="34" charset="-122"/>
              </a:rPr>
              <a:t>介绍</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6" name="矩形 15"/>
          <p:cNvSpPr/>
          <p:nvPr/>
        </p:nvSpPr>
        <p:spPr>
          <a:xfrm>
            <a:off x="1507095" y="9649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2000"/>
                                  </p:stCondLst>
                                  <p:childTnLst>
                                    <p:animEffect transition="out" filter="fade">
                                      <p:cBhvr>
                                        <p:cTn id="30" dur="500"/>
                                        <p:tgtEl>
                                          <p:spTgt spid="35"/>
                                        </p:tgtEl>
                                      </p:cBhvr>
                                    </p:animEffect>
                                    <p:set>
                                      <p:cBhvr>
                                        <p:cTn id="31"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6" grpId="0">
        <p:bldAsOne/>
      </p:bldGraphic>
      <p:bldP spid="7" grpId="0"/>
      <p:bldP spid="8" grpId="0"/>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pSp>
        <p:nvGrpSpPr>
          <p:cNvPr id="6" name="组合 5"/>
          <p:cNvGrpSpPr/>
          <p:nvPr/>
        </p:nvGrpSpPr>
        <p:grpSpPr>
          <a:xfrm>
            <a:off x="1073427" y="152400"/>
            <a:ext cx="602974" cy="1729408"/>
            <a:chOff x="947530" y="0"/>
            <a:chExt cx="602974" cy="1729408"/>
          </a:xfrm>
        </p:grpSpPr>
        <p:cxnSp>
          <p:nvCxnSpPr>
            <p:cNvPr id="7" name="直接连接符 6"/>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668126" y="505501"/>
            <a:ext cx="658866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分类产品利润增长情况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aphicFrame>
        <p:nvGraphicFramePr>
          <p:cNvPr id="12" name="图表 11"/>
          <p:cNvGraphicFramePr/>
          <p:nvPr/>
        </p:nvGraphicFramePr>
        <p:xfrm>
          <a:off x="1096296" y="2073965"/>
          <a:ext cx="10320451" cy="2782958"/>
        </p:xfrm>
        <a:graphic>
          <a:graphicData uri="http://schemas.openxmlformats.org/drawingml/2006/chart">
            <c:chart xmlns:c="http://schemas.openxmlformats.org/drawingml/2006/chart" xmlns:r="http://schemas.openxmlformats.org/officeDocument/2006/relationships" r:id="rId1"/>
          </a:graphicData>
        </a:graphic>
      </p:graphicFrame>
      <p:sp>
        <p:nvSpPr>
          <p:cNvPr id="13" name="矩形 12"/>
          <p:cNvSpPr/>
          <p:nvPr/>
        </p:nvSpPr>
        <p:spPr>
          <a:xfrm>
            <a:off x="8978348"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338470"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885096"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6431722"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16"/>
          <p:cNvSpPr txBox="1"/>
          <p:nvPr/>
        </p:nvSpPr>
        <p:spPr>
          <a:xfrm>
            <a:off x="1448653"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1</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982027"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515401"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3</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048776"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4</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179982" y="5042452"/>
            <a:ext cx="1326004" cy="646331"/>
          </a:xfrm>
          <a:prstGeom prst="rect">
            <a:avLst/>
          </a:prstGeom>
          <a:noFill/>
        </p:spPr>
        <p:txBody>
          <a:bodyPr wrap="none" rtlCol="0">
            <a:spAutoFit/>
          </a:bodyPr>
          <a:lstStyle/>
          <a:p>
            <a:pPr algn="ctr"/>
            <a:r>
              <a:rPr lang="en-US" altLang="zh-CN" sz="3600" dirty="0" smtClean="0">
                <a:solidFill>
                  <a:schemeClr val="bg1"/>
                </a:solidFill>
              </a:rPr>
              <a:t>14.7%</a:t>
            </a:r>
            <a:endParaRPr lang="zh-CN" altLang="en-US" sz="3600" dirty="0">
              <a:solidFill>
                <a:schemeClr val="bg1"/>
              </a:solidFill>
            </a:endParaRPr>
          </a:p>
        </p:txBody>
      </p:sp>
      <p:sp>
        <p:nvSpPr>
          <p:cNvPr id="22" name="文本框 21"/>
          <p:cNvSpPr txBox="1"/>
          <p:nvPr/>
        </p:nvSpPr>
        <p:spPr>
          <a:xfrm>
            <a:off x="9833112" y="5022574"/>
            <a:ext cx="1326004" cy="646331"/>
          </a:xfrm>
          <a:prstGeom prst="rect">
            <a:avLst/>
          </a:prstGeom>
          <a:noFill/>
        </p:spPr>
        <p:txBody>
          <a:bodyPr wrap="none" rtlCol="0">
            <a:spAutoFit/>
          </a:bodyPr>
          <a:lstStyle/>
          <a:p>
            <a:pPr algn="ctr"/>
            <a:r>
              <a:rPr lang="en-US" altLang="zh-CN" sz="3600" dirty="0" smtClean="0">
                <a:solidFill>
                  <a:schemeClr val="bg1"/>
                </a:solidFill>
              </a:rPr>
              <a:t>18.7%</a:t>
            </a:r>
            <a:endParaRPr lang="zh-CN" altLang="en-US" sz="3600" dirty="0">
              <a:solidFill>
                <a:schemeClr val="bg1"/>
              </a:solidFill>
            </a:endParaRPr>
          </a:p>
        </p:txBody>
      </p:sp>
      <p:sp>
        <p:nvSpPr>
          <p:cNvPr id="23" name="文本框 22"/>
          <p:cNvSpPr txBox="1"/>
          <p:nvPr/>
        </p:nvSpPr>
        <p:spPr>
          <a:xfrm>
            <a:off x="7282069" y="5055704"/>
            <a:ext cx="1326004" cy="646331"/>
          </a:xfrm>
          <a:prstGeom prst="rect">
            <a:avLst/>
          </a:prstGeom>
          <a:noFill/>
        </p:spPr>
        <p:txBody>
          <a:bodyPr wrap="none" rtlCol="0">
            <a:spAutoFit/>
          </a:bodyPr>
          <a:lstStyle/>
          <a:p>
            <a:pPr algn="ctr"/>
            <a:r>
              <a:rPr lang="en-US" altLang="zh-CN" sz="3600" dirty="0" smtClean="0">
                <a:solidFill>
                  <a:schemeClr val="bg1"/>
                </a:solidFill>
              </a:rPr>
              <a:t>12.2%</a:t>
            </a:r>
            <a:endParaRPr lang="zh-CN" altLang="en-US" sz="3600" dirty="0">
              <a:solidFill>
                <a:schemeClr val="bg1"/>
              </a:solidFill>
            </a:endParaRPr>
          </a:p>
        </p:txBody>
      </p:sp>
      <p:sp>
        <p:nvSpPr>
          <p:cNvPr id="24" name="文本框 23"/>
          <p:cNvSpPr txBox="1"/>
          <p:nvPr/>
        </p:nvSpPr>
        <p:spPr>
          <a:xfrm>
            <a:off x="4810538" y="5035826"/>
            <a:ext cx="1326004" cy="646331"/>
          </a:xfrm>
          <a:prstGeom prst="rect">
            <a:avLst/>
          </a:prstGeom>
          <a:noFill/>
        </p:spPr>
        <p:txBody>
          <a:bodyPr wrap="none" rtlCol="0">
            <a:spAutoFit/>
          </a:bodyPr>
          <a:lstStyle/>
          <a:p>
            <a:pPr algn="ctr"/>
            <a:r>
              <a:rPr lang="en-US" altLang="zh-CN" sz="3600" dirty="0" smtClean="0">
                <a:solidFill>
                  <a:schemeClr val="bg1"/>
                </a:solidFill>
              </a:rPr>
              <a:t>16.1%</a:t>
            </a:r>
            <a:endParaRPr lang="zh-CN" altLang="en-US" sz="3600" dirty="0">
              <a:solidFill>
                <a:schemeClr val="bg1"/>
              </a:solidFill>
            </a:endParaRPr>
          </a:p>
        </p:txBody>
      </p:sp>
      <p:cxnSp>
        <p:nvCxnSpPr>
          <p:cNvPr id="25" name="直接连接符 24"/>
          <p:cNvCxnSpPr/>
          <p:nvPr/>
        </p:nvCxnSpPr>
        <p:spPr>
          <a:xfrm flipH="1">
            <a:off x="1994453" y="4923183"/>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9607827" y="4929810"/>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7109793" y="4936436"/>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585253" y="4929810"/>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488944" y="1583636"/>
            <a:ext cx="3518912" cy="400110"/>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四</a:t>
            </a:r>
            <a:r>
              <a:rPr lang="zh-CN" altLang="en-US" sz="2000" b="1" dirty="0" smtClean="0">
                <a:solidFill>
                  <a:schemeClr val="bg1"/>
                </a:solidFill>
                <a:latin typeface="微软雅黑" panose="020B0503020204020204" pitchFamily="34" charset="-122"/>
                <a:ea typeface="微软雅黑" panose="020B0503020204020204" pitchFamily="34" charset="-122"/>
              </a:rPr>
              <a:t>大产品年平均利润增长对比</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1261408"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1" name="矩形 30"/>
          <p:cNvSpPr/>
          <p:nvPr/>
        </p:nvSpPr>
        <p:spPr>
          <a:xfrm>
            <a:off x="8980799"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2" name="矩形 31"/>
          <p:cNvSpPr/>
          <p:nvPr/>
        </p:nvSpPr>
        <p:spPr>
          <a:xfrm>
            <a:off x="6416504"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3" name="矩形 32"/>
          <p:cNvSpPr/>
          <p:nvPr/>
        </p:nvSpPr>
        <p:spPr>
          <a:xfrm>
            <a:off x="3878712"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anim calcmode="lin" valueType="num">
                                      <p:cBhvr>
                                        <p:cTn id="35" dur="500" fill="hold"/>
                                        <p:tgtEl>
                                          <p:spTgt spid="25"/>
                                        </p:tgtEl>
                                        <p:attrNameLst>
                                          <p:attrName>ppt_x</p:attrName>
                                        </p:attrNameLst>
                                      </p:cBhvr>
                                      <p:tavLst>
                                        <p:tav tm="0">
                                          <p:val>
                                            <p:strVal val="#ppt_x"/>
                                          </p:val>
                                        </p:tav>
                                        <p:tav tm="100000">
                                          <p:val>
                                            <p:strVal val="#ppt_x"/>
                                          </p:val>
                                        </p:tav>
                                      </p:tavLst>
                                    </p:anim>
                                    <p:anim calcmode="lin" valueType="num">
                                      <p:cBhvr>
                                        <p:cTn id="36" dur="5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strVal val="#ppt_x"/>
                                          </p:val>
                                        </p:tav>
                                        <p:tav tm="100000">
                                          <p:val>
                                            <p:strVal val="#ppt_x"/>
                                          </p:val>
                                        </p:tav>
                                      </p:tavLst>
                                    </p:anim>
                                    <p:anim calcmode="lin" valueType="num">
                                      <p:cBhvr>
                                        <p:cTn id="63" dur="5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anim calcmode="lin" valueType="num">
                                      <p:cBhvr>
                                        <p:cTn id="67" dur="500" fill="hold"/>
                                        <p:tgtEl>
                                          <p:spTgt spid="33"/>
                                        </p:tgtEl>
                                        <p:attrNameLst>
                                          <p:attrName>ppt_x</p:attrName>
                                        </p:attrNameLst>
                                      </p:cBhvr>
                                      <p:tavLst>
                                        <p:tav tm="0">
                                          <p:val>
                                            <p:strVal val="#ppt_x"/>
                                          </p:val>
                                        </p:tav>
                                        <p:tav tm="100000">
                                          <p:val>
                                            <p:strVal val="#ppt_x"/>
                                          </p:val>
                                        </p:tav>
                                      </p:tavLst>
                                    </p:anim>
                                    <p:anim calcmode="lin" valueType="num">
                                      <p:cBhvr>
                                        <p:cTn id="68"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anim calcmode="lin" valueType="num">
                                      <p:cBhvr>
                                        <p:cTn id="74" dur="500" fill="hold"/>
                                        <p:tgtEl>
                                          <p:spTgt spid="16"/>
                                        </p:tgtEl>
                                        <p:attrNameLst>
                                          <p:attrName>ppt_x</p:attrName>
                                        </p:attrNameLst>
                                      </p:cBhvr>
                                      <p:tavLst>
                                        <p:tav tm="0">
                                          <p:val>
                                            <p:strVal val="#ppt_x"/>
                                          </p:val>
                                        </p:tav>
                                        <p:tav tm="100000">
                                          <p:val>
                                            <p:strVal val="#ppt_x"/>
                                          </p:val>
                                        </p:tav>
                                      </p:tavLst>
                                    </p:anim>
                                    <p:anim calcmode="lin" valueType="num">
                                      <p:cBhvr>
                                        <p:cTn id="75" dur="5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anim calcmode="lin" valueType="num">
                                      <p:cBhvr>
                                        <p:cTn id="79" dur="500" fill="hold"/>
                                        <p:tgtEl>
                                          <p:spTgt spid="19"/>
                                        </p:tgtEl>
                                        <p:attrNameLst>
                                          <p:attrName>ppt_x</p:attrName>
                                        </p:attrNameLst>
                                      </p:cBhvr>
                                      <p:tavLst>
                                        <p:tav tm="0">
                                          <p:val>
                                            <p:strVal val="#ppt_x"/>
                                          </p:val>
                                        </p:tav>
                                        <p:tav tm="100000">
                                          <p:val>
                                            <p:strVal val="#ppt_x"/>
                                          </p:val>
                                        </p:tav>
                                      </p:tavLst>
                                    </p:anim>
                                    <p:anim calcmode="lin" valueType="num">
                                      <p:cBhvr>
                                        <p:cTn id="80" dur="5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500"/>
                                        <p:tgtEl>
                                          <p:spTgt spid="32"/>
                                        </p:tgtEl>
                                      </p:cBhvr>
                                    </p:animEffect>
                                    <p:anim calcmode="lin" valueType="num">
                                      <p:cBhvr>
                                        <p:cTn id="94" dur="500" fill="hold"/>
                                        <p:tgtEl>
                                          <p:spTgt spid="32"/>
                                        </p:tgtEl>
                                        <p:attrNameLst>
                                          <p:attrName>ppt_x</p:attrName>
                                        </p:attrNameLst>
                                      </p:cBhvr>
                                      <p:tavLst>
                                        <p:tav tm="0">
                                          <p:val>
                                            <p:strVal val="#ppt_x"/>
                                          </p:val>
                                        </p:tav>
                                        <p:tav tm="100000">
                                          <p:val>
                                            <p:strVal val="#ppt_x"/>
                                          </p:val>
                                        </p:tav>
                                      </p:tavLst>
                                    </p:anim>
                                    <p:anim calcmode="lin" valueType="num">
                                      <p:cBhvr>
                                        <p:cTn id="95"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fade">
                                      <p:cBhvr>
                                        <p:cTn id="100" dur="500"/>
                                        <p:tgtEl>
                                          <p:spTgt spid="13"/>
                                        </p:tgtEl>
                                      </p:cBhvr>
                                    </p:animEffect>
                                    <p:anim calcmode="lin" valueType="num">
                                      <p:cBhvr>
                                        <p:cTn id="101" dur="500" fill="hold"/>
                                        <p:tgtEl>
                                          <p:spTgt spid="13"/>
                                        </p:tgtEl>
                                        <p:attrNameLst>
                                          <p:attrName>ppt_x</p:attrName>
                                        </p:attrNameLst>
                                      </p:cBhvr>
                                      <p:tavLst>
                                        <p:tav tm="0">
                                          <p:val>
                                            <p:strVal val="#ppt_x"/>
                                          </p:val>
                                        </p:tav>
                                        <p:tav tm="100000">
                                          <p:val>
                                            <p:strVal val="#ppt_x"/>
                                          </p:val>
                                        </p:tav>
                                      </p:tavLst>
                                    </p:anim>
                                    <p:anim calcmode="lin" valueType="num">
                                      <p:cBhvr>
                                        <p:cTn id="102" dur="500" fill="hold"/>
                                        <p:tgtEl>
                                          <p:spTgt spid="1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500"/>
                                        <p:tgtEl>
                                          <p:spTgt spid="20"/>
                                        </p:tgtEl>
                                      </p:cBhvr>
                                    </p:animEffect>
                                    <p:anim calcmode="lin" valueType="num">
                                      <p:cBhvr>
                                        <p:cTn id="106" dur="500" fill="hold"/>
                                        <p:tgtEl>
                                          <p:spTgt spid="20"/>
                                        </p:tgtEl>
                                        <p:attrNameLst>
                                          <p:attrName>ppt_x</p:attrName>
                                        </p:attrNameLst>
                                      </p:cBhvr>
                                      <p:tavLst>
                                        <p:tav tm="0">
                                          <p:val>
                                            <p:strVal val="#ppt_x"/>
                                          </p:val>
                                        </p:tav>
                                        <p:tav tm="100000">
                                          <p:val>
                                            <p:strVal val="#ppt_x"/>
                                          </p:val>
                                        </p:tav>
                                      </p:tavLst>
                                    </p:anim>
                                    <p:anim calcmode="lin" valueType="num">
                                      <p:cBhvr>
                                        <p:cTn id="107" dur="500" fill="hold"/>
                                        <p:tgtEl>
                                          <p:spTgt spid="2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500"/>
                                        <p:tgtEl>
                                          <p:spTgt spid="22"/>
                                        </p:tgtEl>
                                      </p:cBhvr>
                                    </p:animEffect>
                                    <p:anim calcmode="lin" valueType="num">
                                      <p:cBhvr>
                                        <p:cTn id="111" dur="500" fill="hold"/>
                                        <p:tgtEl>
                                          <p:spTgt spid="22"/>
                                        </p:tgtEl>
                                        <p:attrNameLst>
                                          <p:attrName>ppt_x</p:attrName>
                                        </p:attrNameLst>
                                      </p:cBhvr>
                                      <p:tavLst>
                                        <p:tav tm="0">
                                          <p:val>
                                            <p:strVal val="#ppt_x"/>
                                          </p:val>
                                        </p:tav>
                                        <p:tav tm="100000">
                                          <p:val>
                                            <p:strVal val="#ppt_x"/>
                                          </p:val>
                                        </p:tav>
                                      </p:tavLst>
                                    </p:anim>
                                    <p:anim calcmode="lin" valueType="num">
                                      <p:cBhvr>
                                        <p:cTn id="112" dur="500" fill="hold"/>
                                        <p:tgtEl>
                                          <p:spTgt spid="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500"/>
                                        <p:tgtEl>
                                          <p:spTgt spid="26"/>
                                        </p:tgtEl>
                                      </p:cBhvr>
                                    </p:animEffect>
                                    <p:anim calcmode="lin" valueType="num">
                                      <p:cBhvr>
                                        <p:cTn id="116" dur="500" fill="hold"/>
                                        <p:tgtEl>
                                          <p:spTgt spid="26"/>
                                        </p:tgtEl>
                                        <p:attrNameLst>
                                          <p:attrName>ppt_x</p:attrName>
                                        </p:attrNameLst>
                                      </p:cBhvr>
                                      <p:tavLst>
                                        <p:tav tm="0">
                                          <p:val>
                                            <p:strVal val="#ppt_x"/>
                                          </p:val>
                                        </p:tav>
                                        <p:tav tm="100000">
                                          <p:val>
                                            <p:strVal val="#ppt_x"/>
                                          </p:val>
                                        </p:tav>
                                      </p:tavLst>
                                    </p:anim>
                                    <p:anim calcmode="lin" valueType="num">
                                      <p:cBhvr>
                                        <p:cTn id="117" dur="500" fill="hold"/>
                                        <p:tgtEl>
                                          <p:spTgt spid="2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fade">
                                      <p:cBhvr>
                                        <p:cTn id="120" dur="500"/>
                                        <p:tgtEl>
                                          <p:spTgt spid="31"/>
                                        </p:tgtEl>
                                      </p:cBhvr>
                                    </p:animEffect>
                                    <p:anim calcmode="lin" valueType="num">
                                      <p:cBhvr>
                                        <p:cTn id="121" dur="500" fill="hold"/>
                                        <p:tgtEl>
                                          <p:spTgt spid="31"/>
                                        </p:tgtEl>
                                        <p:attrNameLst>
                                          <p:attrName>ppt_x</p:attrName>
                                        </p:attrNameLst>
                                      </p:cBhvr>
                                      <p:tavLst>
                                        <p:tav tm="0">
                                          <p:val>
                                            <p:strVal val="#ppt_x"/>
                                          </p:val>
                                        </p:tav>
                                        <p:tav tm="100000">
                                          <p:val>
                                            <p:strVal val="#ppt_x"/>
                                          </p:val>
                                        </p:tav>
                                      </p:tavLst>
                                    </p:anim>
                                    <p:anim calcmode="lin" valueType="num">
                                      <p:cBhvr>
                                        <p:cTn id="122"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2000"/>
                                  </p:stCondLst>
                                  <p:childTnLst>
                                    <p:animEffect transition="out" filter="fade">
                                      <p:cBhvr>
                                        <p:cTn id="126" dur="500"/>
                                        <p:tgtEl>
                                          <p:spTgt spid="35"/>
                                        </p:tgtEl>
                                      </p:cBhvr>
                                    </p:animEffect>
                                    <p:set>
                                      <p:cBhvr>
                                        <p:cTn id="1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12" grpId="0">
        <p:bldAsOne/>
      </p:bldGraphic>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1114944" y="3415529"/>
          <a:ext cx="4735892" cy="2898557"/>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668126" y="505501"/>
            <a:ext cx="658866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分类产品利润增长情况</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659495" y="11173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文本框 12"/>
          <p:cNvSpPr txBox="1"/>
          <p:nvPr/>
        </p:nvSpPr>
        <p:spPr>
          <a:xfrm>
            <a:off x="3696556" y="1860128"/>
            <a:ext cx="5103688" cy="543338"/>
          </a:xfrm>
          <a:prstGeom prst="rect">
            <a:avLst/>
          </a:prstGeom>
          <a:noFill/>
          <a:ln>
            <a:solidFill>
              <a:schemeClr val="bg1"/>
            </a:solidFill>
          </a:ln>
        </p:spPr>
        <p:txBody>
          <a:bodyPr wrap="square" rtlCol="0" anchor="ctr">
            <a:no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单一产品销售额与利润增长示意图</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nvGraphicFramePr>
        <p:xfrm>
          <a:off x="6424238" y="3475741"/>
          <a:ext cx="4873239" cy="2832390"/>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p:cNvSpPr txBox="1"/>
          <p:nvPr/>
        </p:nvSpPr>
        <p:spPr>
          <a:xfrm>
            <a:off x="2961861" y="2663684"/>
            <a:ext cx="1261884"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销售额</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746434" y="2703440"/>
            <a:ext cx="902811"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利润</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2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2000"/>
                                  </p:stCondLst>
                                  <p:childTnLst>
                                    <p:animEffect transition="out" filter="fade">
                                      <p:cBhvr>
                                        <p:cTn id="29" dur="500"/>
                                        <p:tgtEl>
                                          <p:spTgt spid="21"/>
                                        </p:tgtEl>
                                      </p:cBhvr>
                                    </p:animEffect>
                                    <p:set>
                                      <p:cBhvr>
                                        <p:cTn id="3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3" grpId="0" animBg="1"/>
      <p:bldGraphic spid="14" grpId="0">
        <p:bldAsOne/>
      </p:bldGraphic>
      <p:bldP spid="15" grpId="0"/>
      <p:bldP spid="16"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72779" y="1746386"/>
            <a:ext cx="2175596"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04</a:t>
            </a:r>
            <a:endParaRPr lang="zh-CN" altLang="en-US" sz="15000" dirty="0">
              <a:latin typeface="Impact" panose="020B0806030902050204" pitchFamily="34" charset="0"/>
            </a:endParaRPr>
          </a:p>
        </p:txBody>
      </p:sp>
      <p:sp>
        <p:nvSpPr>
          <p:cNvPr id="5" name="矩形 4"/>
          <p:cNvSpPr/>
          <p:nvPr/>
        </p:nvSpPr>
        <p:spPr>
          <a:xfrm>
            <a:off x="5471211" y="3037716"/>
            <a:ext cx="5827236"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本季度产品</a:t>
            </a:r>
            <a:r>
              <a:rPr lang="zh-CN" altLang="en-US" sz="4000" b="1" dirty="0">
                <a:solidFill>
                  <a:schemeClr val="bg1"/>
                </a:solidFill>
                <a:latin typeface="微软雅黑" panose="020B0503020204020204" pitchFamily="34" charset="-122"/>
                <a:ea typeface="微软雅黑" panose="020B0503020204020204" pitchFamily="34" charset="-122"/>
              </a:rPr>
              <a:t>运营情况介绍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65350" y="3887065"/>
            <a:ext cx="3322448"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Product operation in the quarter</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35"/>
                                        </p:tgtEl>
                                      </p:cBhvr>
                                    </p:animEffect>
                                    <p:set>
                                      <p:cBhvr>
                                        <p:cTn id="3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75359" y="505501"/>
            <a:ext cx="658866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a:t>
            </a:r>
            <a:r>
              <a:rPr lang="zh-CN" altLang="en-US" sz="4000" b="1" dirty="0" smtClean="0">
                <a:solidFill>
                  <a:schemeClr val="bg1"/>
                </a:solidFill>
                <a:latin typeface="微软雅黑" panose="020B0503020204020204" pitchFamily="34" charset="-122"/>
                <a:ea typeface="微软雅黑" panose="020B0503020204020204" pitchFamily="34" charset="-122"/>
              </a:rPr>
              <a:t>运营情况总体介绍</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78411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General introduction of product operation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1278836" y="1875182"/>
            <a:ext cx="371467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A</a:t>
            </a:r>
            <a:r>
              <a:rPr lang="zh-CN" altLang="en-US" dirty="0" smtClean="0">
                <a:solidFill>
                  <a:schemeClr val="bg1"/>
                </a:solidFill>
                <a:latin typeface="微软雅黑" panose="020B0503020204020204" pitchFamily="34" charset="-122"/>
                <a:ea typeface="微软雅黑" panose="020B0503020204020204" pitchFamily="34" charset="-122"/>
              </a:rPr>
              <a:t>、线下实体店产品销售</a:t>
            </a:r>
            <a:r>
              <a:rPr lang="zh-CN" altLang="en-US" dirty="0">
                <a:solidFill>
                  <a:schemeClr val="bg1"/>
                </a:solidFill>
                <a:latin typeface="微软雅黑" panose="020B0503020204020204" pitchFamily="34" charset="-122"/>
                <a:ea typeface="微软雅黑" panose="020B0503020204020204" pitchFamily="34" charset="-122"/>
              </a:rPr>
              <a:t>总体</a:t>
            </a:r>
            <a:r>
              <a:rPr lang="zh-CN" altLang="en-US" dirty="0" smtClean="0">
                <a:solidFill>
                  <a:schemeClr val="bg1"/>
                </a:solidFill>
                <a:latin typeface="微软雅黑" panose="020B0503020204020204" pitchFamily="34" charset="-122"/>
                <a:ea typeface="微软雅黑" panose="020B0503020204020204" pitchFamily="34" charset="-122"/>
              </a:rPr>
              <a:t>情况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385662" y="2458900"/>
            <a:ext cx="4479235" cy="37636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27305" y="2458278"/>
            <a:ext cx="4479235" cy="37636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61044" y="1875182"/>
            <a:ext cx="332975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B</a:t>
            </a:r>
            <a:r>
              <a:rPr lang="zh-CN" altLang="en-US" dirty="0" smtClean="0">
                <a:solidFill>
                  <a:schemeClr val="bg1"/>
                </a:solidFill>
                <a:latin typeface="微软雅黑" panose="020B0503020204020204" pitchFamily="34" charset="-122"/>
                <a:ea typeface="微软雅黑" panose="020B0503020204020204" pitchFamily="34" charset="-122"/>
              </a:rPr>
              <a:t>、网络线上产品销售总体情况</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16" name="图表 15"/>
          <p:cNvGraphicFramePr/>
          <p:nvPr/>
        </p:nvGraphicFramePr>
        <p:xfrm>
          <a:off x="1531832" y="3218555"/>
          <a:ext cx="4187687" cy="2898557"/>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 16"/>
          <p:cNvSpPr txBox="1"/>
          <p:nvPr/>
        </p:nvSpPr>
        <p:spPr>
          <a:xfrm>
            <a:off x="2906215" y="2711879"/>
            <a:ext cx="1505541" cy="307777"/>
          </a:xfrm>
          <a:prstGeom prst="rect">
            <a:avLst/>
          </a:prstGeom>
          <a:noFill/>
        </p:spPr>
        <p:txBody>
          <a:bodyPr wrap="non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月度销售额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934209" y="2670314"/>
            <a:ext cx="1505541" cy="307777"/>
          </a:xfrm>
          <a:prstGeom prst="rect">
            <a:avLst/>
          </a:prstGeom>
          <a:noFill/>
        </p:spPr>
        <p:txBody>
          <a:bodyPr wrap="non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月度销售额</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9" name="图表 18"/>
          <p:cNvGraphicFramePr/>
          <p:nvPr/>
        </p:nvGraphicFramePr>
        <p:xfrm>
          <a:off x="6480313" y="3210121"/>
          <a:ext cx="4187687" cy="2898557"/>
        </p:xfrm>
        <a:graphic>
          <a:graphicData uri="http://schemas.openxmlformats.org/drawingml/2006/chart">
            <c:chart xmlns:c="http://schemas.openxmlformats.org/drawingml/2006/chart" xmlns:r="http://schemas.openxmlformats.org/officeDocument/2006/relationships" r:id="rId2"/>
          </a:graphicData>
        </a:graphic>
      </p:graphicFrame>
      <p:sp>
        <p:nvSpPr>
          <p:cNvPr id="20" name="文本框 19"/>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1000"/>
                                        <p:tgtEl>
                                          <p:spTgt spid="1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1000"/>
                                        <p:tgtEl>
                                          <p:spTgt spid="1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2000"/>
                                  </p:stCondLst>
                                  <p:childTnLst>
                                    <p:animEffect transition="out" filter="fade">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Graphic spid="16" grpId="0">
        <p:bldAsOne/>
      </p:bldGraphic>
      <p:bldP spid="17" grpId="0"/>
      <p:bldP spid="18" grpId="0"/>
      <p:bldGraphic spid="19" grpId="0">
        <p:bldAsOne/>
      </p:bldGraphic>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22959" y="353101"/>
            <a:ext cx="658866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a:t>
            </a:r>
            <a:r>
              <a:rPr lang="zh-CN" altLang="en-US" sz="4000" b="1" dirty="0" smtClean="0">
                <a:solidFill>
                  <a:schemeClr val="bg1"/>
                </a:solidFill>
                <a:latin typeface="微软雅黑" panose="020B0503020204020204" pitchFamily="34" charset="-122"/>
                <a:ea typeface="微软雅黑" panose="020B0503020204020204" pitchFamily="34" charset="-122"/>
              </a:rPr>
              <a:t>运营情况总体介绍</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378411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General introduction of product operation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3313042" y="1523998"/>
            <a:ext cx="5223445" cy="477080"/>
          </a:xfrm>
          <a:prstGeom prst="rect">
            <a:avLst/>
          </a:prstGeom>
          <a:noFill/>
          <a:ln>
            <a:solidFill>
              <a:schemeClr val="bg1"/>
            </a:solidFill>
          </a:ln>
        </p:spPr>
        <p:txBody>
          <a:bodyPr wrap="none" rtlCol="0" anchor="ctr">
            <a:no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2018</a:t>
            </a:r>
            <a:r>
              <a:rPr lang="zh-CN" altLang="en-US" sz="2000" dirty="0" smtClean="0">
                <a:solidFill>
                  <a:schemeClr val="bg1"/>
                </a:solidFill>
                <a:latin typeface="微软雅黑" panose="020B0503020204020204" pitchFamily="34" charset="-122"/>
                <a:ea typeface="微软雅黑" panose="020B0503020204020204" pitchFamily="34" charset="-122"/>
              </a:rPr>
              <a:t>公司主打产品客户使用满意度调查</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7302993" y="2469158"/>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302993" y="3385767"/>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7302993" y="4302376"/>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302993" y="5218984"/>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6281530" y="2597426"/>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1</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6281530" y="3483113"/>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281530" y="4368800"/>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3</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6281530" y="5254487"/>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21" name="图表 20"/>
          <p:cNvGraphicFramePr/>
          <p:nvPr/>
        </p:nvGraphicFramePr>
        <p:xfrm>
          <a:off x="635484" y="3016935"/>
          <a:ext cx="5174217" cy="3211583"/>
        </p:xfrm>
        <a:graphic>
          <a:graphicData uri="http://schemas.openxmlformats.org/drawingml/2006/chart">
            <c:chart xmlns:c="http://schemas.openxmlformats.org/drawingml/2006/chart" xmlns:r="http://schemas.openxmlformats.org/officeDocument/2006/relationships" r:id="rId1"/>
          </a:graphicData>
        </a:graphic>
      </p:graphicFrame>
      <p:sp>
        <p:nvSpPr>
          <p:cNvPr id="22" name="TextBox 18"/>
          <p:cNvSpPr txBox="1"/>
          <p:nvPr/>
        </p:nvSpPr>
        <p:spPr>
          <a:xfrm>
            <a:off x="2343065" y="4246446"/>
            <a:ext cx="1945617" cy="800219"/>
          </a:xfrm>
          <a:prstGeom prst="rect">
            <a:avLst/>
          </a:prstGeom>
          <a:noFill/>
        </p:spPr>
        <p:txBody>
          <a:bodyPr wrap="square" rtlCol="0">
            <a:spAutoFit/>
          </a:bodyPr>
          <a:lstStyle/>
          <a:p>
            <a:r>
              <a:rPr lang="zh-CN" altLang="en-US" sz="1400" b="1" i="1" dirty="0" smtClean="0">
                <a:solidFill>
                  <a:schemeClr val="bg1"/>
                </a:solidFill>
                <a:latin typeface="微软雅黑" panose="020B0503020204020204" pitchFamily="34" charset="-122"/>
                <a:ea typeface="微软雅黑" panose="020B0503020204020204" pitchFamily="34" charset="-122"/>
              </a:rPr>
              <a:t>  </a:t>
            </a:r>
            <a:r>
              <a:rPr lang="zh-CN" altLang="en-US" sz="1200" b="1" i="1" dirty="0" smtClean="0">
                <a:solidFill>
                  <a:schemeClr val="bg1"/>
                </a:solidFill>
                <a:latin typeface="微软雅黑" panose="020B0503020204020204" pitchFamily="34" charset="-122"/>
                <a:ea typeface="微软雅黑" panose="020B0503020204020204" pitchFamily="34" charset="-122"/>
              </a:rPr>
              <a:t>总满意率  </a:t>
            </a:r>
            <a:endParaRPr lang="en-US" altLang="zh-CN" sz="1200" b="1" i="1" dirty="0" smtClean="0">
              <a:solidFill>
                <a:schemeClr val="bg1"/>
              </a:solidFill>
              <a:latin typeface="微软雅黑" panose="020B0503020204020204" pitchFamily="34" charset="-122"/>
              <a:ea typeface="微软雅黑" panose="020B0503020204020204" pitchFamily="34" charset="-122"/>
            </a:endParaRPr>
          </a:p>
          <a:p>
            <a:r>
              <a:rPr lang="en-US" altLang="zh-CN" sz="3200" b="1" i="1" dirty="0" smtClean="0">
                <a:solidFill>
                  <a:schemeClr val="bg1"/>
                </a:solidFill>
                <a:latin typeface="微软雅黑" panose="020B0503020204020204" pitchFamily="34" charset="-122"/>
                <a:ea typeface="微软雅黑" panose="020B0503020204020204" pitchFamily="34" charset="-122"/>
              </a:rPr>
              <a:t>  91.7%</a:t>
            </a:r>
            <a:endParaRPr lang="zh-CN" altLang="en-US" sz="3200" b="1" i="1" dirty="0">
              <a:solidFill>
                <a:schemeClr val="bg1"/>
              </a:solidFill>
              <a:latin typeface="微软雅黑" panose="020B0503020204020204" pitchFamily="34" charset="-122"/>
              <a:ea typeface="微软雅黑" panose="020B0503020204020204" pitchFamily="34" charset="-122"/>
            </a:endParaRPr>
          </a:p>
        </p:txBody>
      </p:sp>
      <p:sp>
        <p:nvSpPr>
          <p:cNvPr id="23" name="TextBox 19"/>
          <p:cNvSpPr txBox="1"/>
          <p:nvPr/>
        </p:nvSpPr>
        <p:spPr>
          <a:xfrm>
            <a:off x="3704940" y="3647984"/>
            <a:ext cx="1062762" cy="615553"/>
          </a:xfrm>
          <a:prstGeom prst="rect">
            <a:avLst/>
          </a:prstGeom>
          <a:noFill/>
        </p:spPr>
        <p:txBody>
          <a:bodyPr wrap="square" rtlCol="0">
            <a:spAutoFit/>
          </a:bodyPr>
          <a:lstStyle/>
          <a:p>
            <a:r>
              <a:rPr lang="zh-CN" altLang="en-US" sz="1400" b="1" i="1" dirty="0" smtClean="0">
                <a:solidFill>
                  <a:schemeClr val="bg1"/>
                </a:solidFill>
                <a:latin typeface="微软雅黑" panose="020B0503020204020204" pitchFamily="34" charset="-122"/>
                <a:ea typeface="微软雅黑" panose="020B0503020204020204" pitchFamily="34" charset="-122"/>
              </a:rPr>
              <a:t>  </a:t>
            </a:r>
            <a:r>
              <a:rPr lang="zh-CN" altLang="en-US" sz="1050" b="1" i="1" dirty="0" smtClean="0">
                <a:solidFill>
                  <a:schemeClr val="bg1"/>
                </a:solidFill>
                <a:latin typeface="微软雅黑" panose="020B0503020204020204" pitchFamily="34" charset="-122"/>
                <a:ea typeface="微软雅黑" panose="020B0503020204020204" pitchFamily="34" charset="-122"/>
              </a:rPr>
              <a:t>非常满意</a:t>
            </a:r>
            <a:endParaRPr lang="en-US" altLang="zh-CN" sz="1050" b="1" i="1" dirty="0" smtClean="0">
              <a:solidFill>
                <a:schemeClr val="bg1"/>
              </a:solidFill>
              <a:latin typeface="微软雅黑" panose="020B0503020204020204" pitchFamily="34" charset="-122"/>
              <a:ea typeface="微软雅黑" panose="020B0503020204020204" pitchFamily="34" charset="-122"/>
            </a:endParaRPr>
          </a:p>
          <a:p>
            <a:r>
              <a:rPr lang="en-US" altLang="zh-CN" sz="2000" b="1" i="1" dirty="0" smtClean="0">
                <a:solidFill>
                  <a:schemeClr val="bg1"/>
                </a:solidFill>
                <a:latin typeface="微软雅黑" panose="020B0503020204020204" pitchFamily="34" charset="-122"/>
                <a:ea typeface="微软雅黑" panose="020B0503020204020204" pitchFamily="34" charset="-122"/>
              </a:rPr>
              <a:t>53.0%</a:t>
            </a:r>
            <a:endParaRPr lang="zh-CN" altLang="en-US" sz="2000" b="1" i="1" dirty="0">
              <a:solidFill>
                <a:schemeClr val="bg1"/>
              </a:solidFill>
              <a:latin typeface="微软雅黑" panose="020B0503020204020204" pitchFamily="34" charset="-122"/>
              <a:ea typeface="微软雅黑" panose="020B0503020204020204" pitchFamily="34" charset="-122"/>
            </a:endParaRPr>
          </a:p>
        </p:txBody>
      </p:sp>
      <p:pic>
        <p:nvPicPr>
          <p:cNvPr id="24" name="图片 23" descr="未标题-3 拷贝.gif"/>
          <p:cNvPicPr>
            <a:picLocks noChangeAspect="1"/>
          </p:cNvPicPr>
          <p:nvPr/>
        </p:nvPicPr>
        <p:blipFill>
          <a:blip r:embed="rId2" cstate="print"/>
          <a:stretch>
            <a:fillRect/>
          </a:stretch>
        </p:blipFill>
        <p:spPr>
          <a:xfrm>
            <a:off x="4059187" y="4546117"/>
            <a:ext cx="251562" cy="504000"/>
          </a:xfrm>
          <a:prstGeom prst="rect">
            <a:avLst/>
          </a:prstGeom>
        </p:spPr>
      </p:pic>
      <p:pic>
        <p:nvPicPr>
          <p:cNvPr id="25" name="图片 24" descr="未标题-3 拷贝.gif"/>
          <p:cNvPicPr>
            <a:picLocks noChangeAspect="1"/>
          </p:cNvPicPr>
          <p:nvPr/>
        </p:nvPicPr>
        <p:blipFill>
          <a:blip r:embed="rId2" cstate="print"/>
          <a:stretch>
            <a:fillRect/>
          </a:stretch>
        </p:blipFill>
        <p:spPr>
          <a:xfrm>
            <a:off x="4721796" y="3737734"/>
            <a:ext cx="251562" cy="504000"/>
          </a:xfrm>
          <a:prstGeom prst="rect">
            <a:avLst/>
          </a:prstGeom>
        </p:spPr>
      </p:pic>
      <p:sp>
        <p:nvSpPr>
          <p:cNvPr id="26" name="TextBox 21"/>
          <p:cNvSpPr txBox="1"/>
          <p:nvPr/>
        </p:nvSpPr>
        <p:spPr>
          <a:xfrm>
            <a:off x="2672870" y="3230525"/>
            <a:ext cx="559769" cy="438582"/>
          </a:xfrm>
          <a:prstGeom prst="rect">
            <a:avLst/>
          </a:prstGeom>
          <a:noFill/>
        </p:spPr>
        <p:txBody>
          <a:bodyPr wrap="none" rtlCol="0">
            <a:spAutoFit/>
          </a:bodyPr>
          <a:lstStyle/>
          <a:p>
            <a:r>
              <a:rPr lang="zh-CN" altLang="en-US" sz="1050" b="1" i="1" dirty="0" smtClean="0">
                <a:latin typeface="微软雅黑" panose="020B0503020204020204" pitchFamily="34" charset="-122"/>
                <a:ea typeface="微软雅黑" panose="020B0503020204020204" pitchFamily="34" charset="-122"/>
              </a:rPr>
              <a:t>一般</a:t>
            </a:r>
            <a:endParaRPr lang="en-US" altLang="zh-CN" sz="1050" b="1" i="1" dirty="0" smtClean="0">
              <a:latin typeface="微软雅黑" panose="020B0503020204020204" pitchFamily="34" charset="-122"/>
              <a:ea typeface="微软雅黑" panose="020B0503020204020204" pitchFamily="34" charset="-122"/>
            </a:endParaRPr>
          </a:p>
          <a:p>
            <a:r>
              <a:rPr lang="en-US" altLang="zh-CN" sz="1200" b="1" i="1" dirty="0" smtClean="0">
                <a:latin typeface="微软雅黑" panose="020B0503020204020204" pitchFamily="34" charset="-122"/>
                <a:ea typeface="微软雅黑" panose="020B0503020204020204" pitchFamily="34" charset="-122"/>
              </a:rPr>
              <a:t>8.3%</a:t>
            </a:r>
            <a:endParaRPr lang="zh-CN" altLang="en-US" sz="1200" b="1" i="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444487" y="2425147"/>
            <a:ext cx="3869635" cy="46166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针对四种产品进行的线上线下客户满意度调查，得出客户满意度结果，受访人员</a:t>
            </a:r>
            <a:r>
              <a:rPr lang="en-US" altLang="zh-CN" sz="1200" dirty="0" smtClean="0">
                <a:solidFill>
                  <a:schemeClr val="bg1"/>
                </a:solidFill>
                <a:latin typeface="微软雅黑" panose="020B0503020204020204" pitchFamily="34" charset="-122"/>
                <a:ea typeface="微软雅黑" panose="020B0503020204020204" pitchFamily="34" charset="-122"/>
              </a:rPr>
              <a:t>1000</a:t>
            </a:r>
            <a:r>
              <a:rPr lang="zh-CN" altLang="en-US" sz="1200" dirty="0" smtClean="0">
                <a:solidFill>
                  <a:schemeClr val="bg1"/>
                </a:solidFill>
                <a:latin typeface="微软雅黑" panose="020B0503020204020204" pitchFamily="34" charset="-122"/>
                <a:ea typeface="微软雅黑" panose="020B0503020204020204" pitchFamily="34" charset="-122"/>
              </a:rPr>
              <a:t>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heel(1)">
                                      <p:cBhvr>
                                        <p:cTn id="19" dur="20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5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0" nodeType="clickEffect">
                                  <p:stCondLst>
                                    <p:cond delay="2000"/>
                                  </p:stCondLst>
                                  <p:childTnLst>
                                    <p:animEffect transition="out" filter="fade">
                                      <p:cBhvr>
                                        <p:cTn id="88" dur="500"/>
                                        <p:tgtEl>
                                          <p:spTgt spid="35"/>
                                        </p:tgtEl>
                                      </p:cBhvr>
                                    </p:animEffect>
                                    <p:set>
                                      <p:cBhvr>
                                        <p:cTn id="8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p:bldP spid="14" grpId="0"/>
      <p:bldP spid="15" grpId="0"/>
      <p:bldP spid="16" grpId="0"/>
      <p:bldP spid="17" grpId="0" animBg="1"/>
      <p:bldP spid="18" grpId="0" animBg="1"/>
      <p:bldP spid="19" grpId="0" animBg="1"/>
      <p:bldP spid="20" grpId="0" animBg="1"/>
      <p:bldGraphic spid="21" grpId="0">
        <p:bldAsOne/>
      </p:bldGraphic>
      <p:bldP spid="22" grpId="0"/>
      <p:bldP spid="23"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圆角矩形 2"/>
          <p:cNvSpPr/>
          <p:nvPr/>
        </p:nvSpPr>
        <p:spPr>
          <a:xfrm>
            <a:off x="1593417" y="2782956"/>
            <a:ext cx="2664000" cy="1616765"/>
          </a:xfrm>
          <a:prstGeom prst="roundRect">
            <a:avLst>
              <a:gd name="adj" fmla="val 0"/>
            </a:avLst>
          </a:prstGeom>
          <a:blipFill dpi="0" rotWithShape="1">
            <a:blip r:embed="rId1">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22959" y="3531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21027" y="0"/>
            <a:ext cx="602974" cy="1729408"/>
            <a:chOff x="947530" y="0"/>
            <a:chExt cx="602974" cy="1729408"/>
          </a:xfrm>
        </p:grpSpPr>
        <p:cxnSp>
          <p:nvCxnSpPr>
            <p:cNvPr id="9" name="直接连接符 8"/>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圆角矩形 12"/>
          <p:cNvSpPr/>
          <p:nvPr/>
        </p:nvSpPr>
        <p:spPr>
          <a:xfrm>
            <a:off x="1593574"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8001000"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4812196"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938050"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610139"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770782"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8000843" y="2782956"/>
            <a:ext cx="2664000" cy="1616765"/>
          </a:xfrm>
          <a:prstGeom prst="roundRect">
            <a:avLst>
              <a:gd name="adj" fmla="val 0"/>
            </a:avLst>
          </a:prstGeom>
          <a:blipFill dpi="0" rotWithShape="1">
            <a:blip r:embed="rId1">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812039" y="2782956"/>
            <a:ext cx="2664000" cy="1616765"/>
          </a:xfrm>
          <a:prstGeom prst="roundRect">
            <a:avLst>
              <a:gd name="adj" fmla="val 0"/>
            </a:avLst>
          </a:prstGeom>
          <a:blipFill dpi="0" rotWithShape="1">
            <a:blip r:embed="rId1">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anim calcmode="lin" valueType="num">
                                      <p:cBhvr>
                                        <p:cTn id="43" dur="500" fill="hold"/>
                                        <p:tgtEl>
                                          <p:spTgt spid="18"/>
                                        </p:tgtEl>
                                        <p:attrNameLst>
                                          <p:attrName>ppt_x</p:attrName>
                                        </p:attrNameLst>
                                      </p:cBhvr>
                                      <p:tavLst>
                                        <p:tav tm="0">
                                          <p:val>
                                            <p:strVal val="#ppt_x"/>
                                          </p:val>
                                        </p:tav>
                                        <p:tav tm="100000">
                                          <p:val>
                                            <p:strVal val="#ppt_x"/>
                                          </p:val>
                                        </p:tav>
                                      </p:tavLst>
                                    </p:anim>
                                    <p:anim calcmode="lin" valueType="num">
                                      <p:cBhvr>
                                        <p:cTn id="4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2000"/>
                                  </p:stCondLst>
                                  <p:childTnLst>
                                    <p:animEffect transition="out" filter="fade">
                                      <p:cBhvr>
                                        <p:cTn id="69" dur="500"/>
                                        <p:tgtEl>
                                          <p:spTgt spid="35"/>
                                        </p:tgtEl>
                                      </p:cBhvr>
                                    </p:animEffect>
                                    <p:set>
                                      <p:cBhvr>
                                        <p:cTn id="7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animBg="1"/>
      <p:bldP spid="13" grpId="0" animBg="1"/>
      <p:bldP spid="14" grpId="0" animBg="1"/>
      <p:bldP spid="15" grpId="0" animBg="1"/>
      <p:bldP spid="16" grpId="0"/>
      <p:bldP spid="17" grpId="0"/>
      <p:bldP spid="18" grpId="0"/>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78087" y="3650906"/>
            <a:ext cx="5890593" cy="3107703"/>
            <a:chOff x="3425687" y="3498506"/>
            <a:chExt cx="5890593" cy="3107703"/>
          </a:xfrm>
          <a:blipFill dpi="0" rotWithShape="1">
            <a:blip r:embed="rId1">
              <a:extLst>
                <a:ext uri="{28A0092B-C50C-407E-A947-70E740481C1C}">
                  <a14:useLocalDpi xmlns:a14="http://schemas.microsoft.com/office/drawing/2010/main" val="0"/>
                </a:ext>
              </a:extLst>
            </a:blip>
            <a:srcRect/>
            <a:stretch>
              <a:fillRect/>
            </a:stretch>
          </a:blipFill>
        </p:grpSpPr>
        <p:sp>
          <p:nvSpPr>
            <p:cNvPr id="4" name="菱形 3"/>
            <p:cNvSpPr/>
            <p:nvPr/>
          </p:nvSpPr>
          <p:spPr>
            <a:xfrm>
              <a:off x="6215271" y="3518453"/>
              <a:ext cx="3101009" cy="3087756"/>
            </a:xfrm>
            <a:prstGeom prst="diamond">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3425687" y="3498506"/>
              <a:ext cx="3101009" cy="3087756"/>
            </a:xfrm>
            <a:prstGeom prst="diamond">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1575359" y="5055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073427" y="152400"/>
            <a:ext cx="602974" cy="1729408"/>
            <a:chOff x="947530" y="0"/>
            <a:chExt cx="602974" cy="1729408"/>
          </a:xfrm>
        </p:grpSpPr>
        <p:cxnSp>
          <p:nvCxnSpPr>
            <p:cNvPr id="11" name="直接连接符 10"/>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443949" y="4439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4" name="矩形 13"/>
          <p:cNvSpPr/>
          <p:nvPr/>
        </p:nvSpPr>
        <p:spPr>
          <a:xfrm>
            <a:off x="1659495" y="11173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5" name="菱形 14"/>
          <p:cNvSpPr/>
          <p:nvPr/>
        </p:nvSpPr>
        <p:spPr>
          <a:xfrm>
            <a:off x="1782417" y="2630557"/>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4687957" y="2027583"/>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7593496" y="2630557"/>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57016" y="2071517"/>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8128338" y="2051639"/>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5232737" y="1554682"/>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325756" y="3544888"/>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2" name="矩形 21"/>
          <p:cNvSpPr/>
          <p:nvPr/>
        </p:nvSpPr>
        <p:spPr>
          <a:xfrm>
            <a:off x="8136835" y="3544888"/>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3" name="矩形 22"/>
          <p:cNvSpPr/>
          <p:nvPr/>
        </p:nvSpPr>
        <p:spPr>
          <a:xfrm>
            <a:off x="5188225" y="2944723"/>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heel(1)">
                                      <p:cBhvr>
                                        <p:cTn id="14" dur="1000"/>
                                        <p:tgtEl>
                                          <p:spTgt spid="1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10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1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heel(1)">
                                      <p:cBhvr>
                                        <p:cTn id="47" dur="1000"/>
                                        <p:tgtEl>
                                          <p:spTgt spid="17"/>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200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rot="7467663">
            <a:off x="9893134" y="38626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3134191" y="1593986"/>
            <a:ext cx="1947969"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01</a:t>
            </a:r>
            <a:endParaRPr lang="zh-CN" altLang="en-US" sz="15000" dirty="0">
              <a:solidFill>
                <a:schemeClr val="bg1"/>
              </a:solidFill>
              <a:latin typeface="Impact" panose="020B0806030902050204" pitchFamily="34" charset="0"/>
            </a:endParaRPr>
          </a:p>
        </p:txBody>
      </p:sp>
      <p:sp>
        <p:nvSpPr>
          <p:cNvPr id="4" name="矩形 3"/>
          <p:cNvSpPr/>
          <p:nvPr/>
        </p:nvSpPr>
        <p:spPr>
          <a:xfrm>
            <a:off x="5265803" y="2885316"/>
            <a:ext cx="5314275"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总体情况介绍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2769703" y="36594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265804" y="36774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7" name="同心圆 6"/>
          <p:cNvSpPr/>
          <p:nvPr/>
        </p:nvSpPr>
        <p:spPr>
          <a:xfrm rot="18577750">
            <a:off x="2579898" y="9533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 name="直接连接符 7"/>
          <p:cNvCxnSpPr/>
          <p:nvPr/>
        </p:nvCxnSpPr>
        <p:spPr>
          <a:xfrm flipV="1">
            <a:off x="1013790" y="36594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70795" y="3734664"/>
            <a:ext cx="3419526"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Marketing </a:t>
            </a:r>
            <a:r>
              <a:rPr lang="zh-CN" altLang="en-US" dirty="0">
                <a:latin typeface="Segoe UI Light" panose="020B0502040204020203" pitchFamily="34" charset="0"/>
                <a:cs typeface="Segoe UI Light" panose="020B0502040204020203" pitchFamily="34" charset="0"/>
              </a:rPr>
              <a:t>Sales </a:t>
            </a:r>
            <a:r>
              <a:rPr lang="en-US" altLang="zh-CN" dirty="0">
                <a:latin typeface="Segoe UI Light" panose="020B0502040204020203" pitchFamily="34" charset="0"/>
                <a:cs typeface="Segoe UI Light" panose="020B0502040204020203" pitchFamily="34" charset="0"/>
              </a:rPr>
              <a:t>G</a:t>
            </a:r>
            <a:r>
              <a:rPr lang="zh-CN" altLang="en-US" dirty="0">
                <a:latin typeface="Segoe UI Light" panose="020B0502040204020203" pitchFamily="34" charset="0"/>
                <a:cs typeface="Segoe UI Light" panose="020B0502040204020203" pitchFamily="34" charset="0"/>
              </a:rPr>
              <a:t>eneral </a:t>
            </a:r>
            <a:r>
              <a:rPr lang="en-US" altLang="zh-CN" dirty="0">
                <a:latin typeface="Segoe UI Light" panose="020B0502040204020203" pitchFamily="34" charset="0"/>
                <a:cs typeface="Segoe UI Light" panose="020B0502040204020203" pitchFamily="34" charset="0"/>
              </a:rPr>
              <a:t>S</a:t>
            </a:r>
            <a:r>
              <a:rPr lang="zh-CN" altLang="en-US" dirty="0">
                <a:latin typeface="Segoe UI Light" panose="020B0502040204020203" pitchFamily="34" charset="0"/>
                <a:cs typeface="Segoe UI Light" panose="020B0502040204020203" pitchFamily="34" charset="0"/>
              </a:rPr>
              <a:t>ituation</a:t>
            </a:r>
            <a:endParaRPr lang="zh-CN" altLang="en-US" dirty="0">
              <a:latin typeface="Segoe UI Light" panose="020B0502040204020203" pitchFamily="34" charset="0"/>
              <a:cs typeface="Segoe UI Light" panose="020B0502040204020203" pitchFamily="34" charset="0"/>
            </a:endParaRPr>
          </a:p>
        </p:txBody>
      </p:sp>
      <p:sp>
        <p:nvSpPr>
          <p:cNvPr id="10" name="文本框 9"/>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2)">
                                      <p:cBhvr>
                                        <p:cTn id="7" dur="2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animBg="1"/>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75359" y="5055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43949" y="4439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5232737" y="1554682"/>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2696817" y="1928190"/>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5526156" y="4267200"/>
            <a:ext cx="1444488" cy="1444488"/>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5526156" y="2643808"/>
            <a:ext cx="1444488" cy="1444488"/>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椭圆 15"/>
          <p:cNvSpPr/>
          <p:nvPr/>
        </p:nvSpPr>
        <p:spPr>
          <a:xfrm>
            <a:off x="2696817" y="3425685"/>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椭圆 16"/>
          <p:cNvSpPr/>
          <p:nvPr/>
        </p:nvSpPr>
        <p:spPr>
          <a:xfrm>
            <a:off x="2696817" y="4923180"/>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椭圆 17"/>
          <p:cNvSpPr/>
          <p:nvPr/>
        </p:nvSpPr>
        <p:spPr>
          <a:xfrm>
            <a:off x="8446332" y="3240088"/>
            <a:ext cx="1934886" cy="1934886"/>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717801" y="2495586"/>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sp>
        <p:nvSpPr>
          <p:cNvPr id="20" name="矩形 19"/>
          <p:cNvSpPr/>
          <p:nvPr/>
        </p:nvSpPr>
        <p:spPr>
          <a:xfrm>
            <a:off x="2697923" y="5497204"/>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sp>
        <p:nvSpPr>
          <p:cNvPr id="21" name="矩形 20"/>
          <p:cNvSpPr/>
          <p:nvPr/>
        </p:nvSpPr>
        <p:spPr>
          <a:xfrm>
            <a:off x="2717801" y="3979829"/>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sp>
        <p:nvSpPr>
          <p:cNvPr id="22" name="矩形 21"/>
          <p:cNvSpPr/>
          <p:nvPr/>
        </p:nvSpPr>
        <p:spPr>
          <a:xfrm>
            <a:off x="5540514" y="4867726"/>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sp>
        <p:nvSpPr>
          <p:cNvPr id="23" name="矩形 22"/>
          <p:cNvSpPr/>
          <p:nvPr/>
        </p:nvSpPr>
        <p:spPr>
          <a:xfrm>
            <a:off x="5540514" y="324138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sp>
        <p:nvSpPr>
          <p:cNvPr id="24" name="矩形 23"/>
          <p:cNvSpPr/>
          <p:nvPr/>
        </p:nvSpPr>
        <p:spPr>
          <a:xfrm>
            <a:off x="8721036" y="4046091"/>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endParaRPr lang="zh-CN" altLang="en-US" sz="1200" dirty="0">
              <a:latin typeface="微软雅黑" panose="020B0503020204020204" pitchFamily="34" charset="-122"/>
              <a:ea typeface="微软雅黑" panose="020B0503020204020204" pitchFamily="34" charset="-122"/>
            </a:endParaRPr>
          </a:p>
        </p:txBody>
      </p:sp>
      <p:cxnSp>
        <p:nvCxnSpPr>
          <p:cNvPr id="25" name="肘形连接符 24"/>
          <p:cNvCxnSpPr>
            <a:stCxn id="13" idx="6"/>
            <a:endCxn id="15" idx="2"/>
          </p:cNvCxnSpPr>
          <p:nvPr/>
        </p:nvCxnSpPr>
        <p:spPr>
          <a:xfrm>
            <a:off x="4123356" y="2641460"/>
            <a:ext cx="1402800" cy="724592"/>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肘形连接符 25"/>
          <p:cNvCxnSpPr>
            <a:stCxn id="16" idx="6"/>
            <a:endCxn id="15" idx="2"/>
          </p:cNvCxnSpPr>
          <p:nvPr/>
        </p:nvCxnSpPr>
        <p:spPr>
          <a:xfrm flipV="1">
            <a:off x="4123356" y="3366052"/>
            <a:ext cx="1402800" cy="772903"/>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17" idx="6"/>
            <a:endCxn id="14" idx="2"/>
          </p:cNvCxnSpPr>
          <p:nvPr/>
        </p:nvCxnSpPr>
        <p:spPr>
          <a:xfrm flipV="1">
            <a:off x="4123356" y="4989444"/>
            <a:ext cx="1402800" cy="647006"/>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15" idx="6"/>
            <a:endCxn id="18" idx="2"/>
          </p:cNvCxnSpPr>
          <p:nvPr/>
        </p:nvCxnSpPr>
        <p:spPr>
          <a:xfrm>
            <a:off x="6970644" y="3366052"/>
            <a:ext cx="1475688" cy="841479"/>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14" idx="6"/>
            <a:endCxn id="18" idx="2"/>
          </p:cNvCxnSpPr>
          <p:nvPr/>
        </p:nvCxnSpPr>
        <p:spPr>
          <a:xfrm flipV="1">
            <a:off x="6970644" y="4207531"/>
            <a:ext cx="1475688" cy="781913"/>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0422836" y="3775071"/>
            <a:ext cx="1669773"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1" name="矩形 30"/>
          <p:cNvSpPr/>
          <p:nvPr/>
        </p:nvSpPr>
        <p:spPr>
          <a:xfrm>
            <a:off x="993913" y="2284200"/>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2" name="矩形 31"/>
          <p:cNvSpPr/>
          <p:nvPr/>
        </p:nvSpPr>
        <p:spPr>
          <a:xfrm>
            <a:off x="6911010" y="5285819"/>
            <a:ext cx="1914938" cy="646331"/>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3" name="矩形 32"/>
          <p:cNvSpPr/>
          <p:nvPr/>
        </p:nvSpPr>
        <p:spPr>
          <a:xfrm>
            <a:off x="7070036" y="2648635"/>
            <a:ext cx="1914938" cy="646331"/>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4" name="矩形 33"/>
          <p:cNvSpPr/>
          <p:nvPr/>
        </p:nvSpPr>
        <p:spPr>
          <a:xfrm>
            <a:off x="993913" y="5299069"/>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6" name="矩形 35"/>
          <p:cNvSpPr/>
          <p:nvPr/>
        </p:nvSpPr>
        <p:spPr>
          <a:xfrm>
            <a:off x="993913" y="3768444"/>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7" name="文本框 36"/>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righ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right)">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5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500"/>
                                        <p:tgtEl>
                                          <p:spTgt spid="28"/>
                                        </p:tgtEl>
                                      </p:cBhvr>
                                    </p:animEffect>
                                  </p:childTnLst>
                                </p:cTn>
                              </p:par>
                              <p:par>
                                <p:cTn id="91" presetID="22" presetClass="entr" presetSubtype="8"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left)">
                                      <p:cBhvr>
                                        <p:cTn id="101" dur="500"/>
                                        <p:tgtEl>
                                          <p:spTgt spid="2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left)">
                                      <p:cBhvr>
                                        <p:cTn id="106" dur="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0" nodeType="clickEffect">
                                  <p:stCondLst>
                                    <p:cond delay="2000"/>
                                  </p:stCondLst>
                                  <p:childTnLst>
                                    <p:animEffect transition="out" filter="fade">
                                      <p:cBhvr>
                                        <p:cTn id="110" dur="500"/>
                                        <p:tgtEl>
                                          <p:spTgt spid="37"/>
                                        </p:tgtEl>
                                      </p:cBhvr>
                                    </p:animEffect>
                                    <p:set>
                                      <p:cBhvr>
                                        <p:cTn id="111"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30" grpId="0"/>
      <p:bldP spid="31" grpId="0"/>
      <p:bldP spid="32" grpId="0"/>
      <p:bldP spid="33" grpId="0"/>
      <p:bldP spid="34"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22959" y="3531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5080337" y="1443847"/>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566140" y="4452221"/>
            <a:ext cx="2525853" cy="1738353"/>
            <a:chOff x="628649" y="3121170"/>
            <a:chExt cx="2473956" cy="1702636"/>
          </a:xfrm>
          <a:effectLst/>
        </p:grpSpPr>
        <p:pic>
          <p:nvPicPr>
            <p:cNvPr id="14" name="图片 13"/>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666950" y="3311985"/>
              <a:ext cx="395687" cy="1133104"/>
            </a:xfrm>
            <a:prstGeom prst="rect">
              <a:avLst/>
            </a:prstGeom>
          </p:spPr>
        </p:pic>
        <p:grpSp>
          <p:nvGrpSpPr>
            <p:cNvPr id="15" name="组合 14"/>
            <p:cNvGrpSpPr/>
            <p:nvPr/>
          </p:nvGrpSpPr>
          <p:grpSpPr>
            <a:xfrm>
              <a:off x="628649" y="3121170"/>
              <a:ext cx="2473956" cy="1702636"/>
              <a:chOff x="628649" y="3121170"/>
              <a:chExt cx="2473956" cy="1702636"/>
            </a:xfrm>
          </p:grpSpPr>
          <p:sp>
            <p:nvSpPr>
              <p:cNvPr id="16" name="圆角矩形 1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17" name="矩形 16"/>
              <p:cNvSpPr/>
              <p:nvPr/>
            </p:nvSpPr>
            <p:spPr>
              <a:xfrm>
                <a:off x="1203524" y="3329950"/>
                <a:ext cx="391889" cy="1145521"/>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endParaRPr lang="zh-CN" altLang="en-US" sz="1400" dirty="0">
                  <a:latin typeface="微软雅黑" panose="020B0503020204020204" pitchFamily="34" charset="-122"/>
                  <a:ea typeface="微软雅黑" panose="020B0503020204020204" pitchFamily="34" charset="-122"/>
                </a:endParaRPr>
              </a:p>
            </p:txBody>
          </p:sp>
          <p:sp>
            <p:nvSpPr>
              <p:cNvPr id="18" name="圆角矩形 17"/>
              <p:cNvSpPr/>
              <p:nvPr/>
            </p:nvSpPr>
            <p:spPr>
              <a:xfrm>
                <a:off x="1811959" y="3121170"/>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1811959" y="3484338"/>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811959" y="3847506"/>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grpSp>
      </p:grpSp>
      <p:grpSp>
        <p:nvGrpSpPr>
          <p:cNvPr id="23" name="组合 22"/>
          <p:cNvGrpSpPr/>
          <p:nvPr/>
        </p:nvGrpSpPr>
        <p:grpSpPr>
          <a:xfrm>
            <a:off x="4652601" y="4452221"/>
            <a:ext cx="2440321" cy="1679489"/>
            <a:chOff x="3342438" y="3126680"/>
            <a:chExt cx="2473956" cy="1702637"/>
          </a:xfrm>
        </p:grpSpPr>
        <p:pic>
          <p:nvPicPr>
            <p:cNvPr id="24" name="图片 2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flipH="1">
              <a:off x="3443426" y="3381934"/>
              <a:ext cx="506627" cy="1065112"/>
            </a:xfrm>
            <a:prstGeom prst="rect">
              <a:avLst/>
            </a:prstGeom>
          </p:spPr>
        </p:pic>
        <p:grpSp>
          <p:nvGrpSpPr>
            <p:cNvPr id="25" name="组合 24"/>
            <p:cNvGrpSpPr/>
            <p:nvPr/>
          </p:nvGrpSpPr>
          <p:grpSpPr>
            <a:xfrm>
              <a:off x="3342438" y="3126680"/>
              <a:ext cx="2473956" cy="1702637"/>
              <a:chOff x="628649" y="3121169"/>
              <a:chExt cx="2473956" cy="1702637"/>
            </a:xfrm>
          </p:grpSpPr>
          <p:sp>
            <p:nvSpPr>
              <p:cNvPr id="26" name="圆角矩形 2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27" name="矩形 26"/>
              <p:cNvSpPr/>
              <p:nvPr/>
            </p:nvSpPr>
            <p:spPr>
              <a:xfrm>
                <a:off x="1202146" y="3309603"/>
                <a:ext cx="405625" cy="1185671"/>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endParaRPr lang="zh-CN" altLang="en-US" sz="1400" dirty="0">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sp>
            <p:nvSpPr>
              <p:cNvPr id="29" name="圆角矩形 28"/>
              <p:cNvSpPr/>
              <p:nvPr/>
            </p:nvSpPr>
            <p:spPr>
              <a:xfrm>
                <a:off x="1811959" y="3121169"/>
                <a:ext cx="1290646" cy="618641"/>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811959" y="3834254"/>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7653530" y="4452221"/>
            <a:ext cx="2431374" cy="1673330"/>
            <a:chOff x="3342438" y="3126681"/>
            <a:chExt cx="2473956" cy="1702636"/>
          </a:xfrm>
        </p:grpSpPr>
        <p:pic>
          <p:nvPicPr>
            <p:cNvPr id="33" name="图片 3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flipH="1">
              <a:off x="3395466" y="3381934"/>
              <a:ext cx="496216" cy="1065112"/>
            </a:xfrm>
            <a:prstGeom prst="rect">
              <a:avLst/>
            </a:prstGeom>
          </p:spPr>
        </p:pic>
        <p:grpSp>
          <p:nvGrpSpPr>
            <p:cNvPr id="34" name="组合 33"/>
            <p:cNvGrpSpPr/>
            <p:nvPr/>
          </p:nvGrpSpPr>
          <p:grpSpPr>
            <a:xfrm>
              <a:off x="3342438" y="3126681"/>
              <a:ext cx="2473956" cy="1702636"/>
              <a:chOff x="628649" y="3121170"/>
              <a:chExt cx="2473956" cy="1702636"/>
            </a:xfrm>
          </p:grpSpPr>
          <p:sp>
            <p:nvSpPr>
              <p:cNvPr id="36" name="圆角矩形 3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37" name="矩形 36"/>
              <p:cNvSpPr/>
              <p:nvPr/>
            </p:nvSpPr>
            <p:spPr>
              <a:xfrm>
                <a:off x="1199530" y="3293937"/>
                <a:ext cx="407117" cy="1190034"/>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endParaRPr lang="zh-CN" altLang="en-US" sz="1400" dirty="0">
                  <a:latin typeface="微软雅黑" panose="020B0503020204020204" pitchFamily="34" charset="-122"/>
                  <a:ea typeface="微软雅黑" panose="020B0503020204020204" pitchFamily="34" charset="-122"/>
                </a:endParaRPr>
              </a:p>
            </p:txBody>
          </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sp>
            <p:nvSpPr>
              <p:cNvPr id="39" name="圆角矩形 38"/>
              <p:cNvSpPr/>
              <p:nvPr/>
            </p:nvSpPr>
            <p:spPr>
              <a:xfrm>
                <a:off x="1811959" y="3121170"/>
                <a:ext cx="1290646" cy="4050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1811959" y="3581957"/>
                <a:ext cx="1290646" cy="571407"/>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grpSp>
      <p:sp>
        <p:nvSpPr>
          <p:cNvPr id="42" name="矩形 41"/>
          <p:cNvSpPr/>
          <p:nvPr/>
        </p:nvSpPr>
        <p:spPr>
          <a:xfrm>
            <a:off x="4469293" y="2128777"/>
            <a:ext cx="5781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
        <p:nvSpPr>
          <p:cNvPr id="43" name="矩形 42"/>
          <p:cNvSpPr/>
          <p:nvPr/>
        </p:nvSpPr>
        <p:spPr>
          <a:xfrm>
            <a:off x="4469293" y="2826175"/>
            <a:ext cx="580776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
        <p:nvSpPr>
          <p:cNvPr id="44" name="矩形 43"/>
          <p:cNvSpPr/>
          <p:nvPr/>
        </p:nvSpPr>
        <p:spPr>
          <a:xfrm>
            <a:off x="1537252" y="2091366"/>
            <a:ext cx="2792895" cy="1894377"/>
          </a:xfrm>
          <a:prstGeom prst="rect">
            <a:avLst/>
          </a:prstGeom>
          <a:blipFill dpi="0" rotWithShape="1">
            <a:blip r:embed="rId5"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sp>
        <p:nvSpPr>
          <p:cNvPr id="45" name="矩形 44"/>
          <p:cNvSpPr/>
          <p:nvPr/>
        </p:nvSpPr>
        <p:spPr>
          <a:xfrm>
            <a:off x="4469293" y="3523573"/>
            <a:ext cx="580776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0-#ppt_w/2"/>
                                          </p:val>
                                        </p:tav>
                                        <p:tav tm="100000">
                                          <p:val>
                                            <p:strVal val="#ppt_x"/>
                                          </p:val>
                                        </p:tav>
                                      </p:tavLst>
                                    </p:anim>
                                    <p:anim calcmode="lin" valueType="num">
                                      <p:cBhvr additive="base">
                                        <p:cTn id="15"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0-#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0-#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up)">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200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42" grpId="0"/>
      <p:bldP spid="43" grpId="0"/>
      <p:bldP spid="44" grpId="0" animBg="1"/>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9893134" y="38626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984312" y="1593986"/>
            <a:ext cx="2247730"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05</a:t>
            </a:r>
            <a:endParaRPr lang="zh-CN" altLang="en-US" sz="15000" dirty="0">
              <a:latin typeface="Impact" panose="020B0806030902050204" pitchFamily="34" charset="0"/>
            </a:endParaRPr>
          </a:p>
        </p:txBody>
      </p:sp>
      <p:sp>
        <p:nvSpPr>
          <p:cNvPr id="5" name="矩形 4"/>
          <p:cNvSpPr/>
          <p:nvPr/>
        </p:nvSpPr>
        <p:spPr>
          <a:xfrm>
            <a:off x="5318811" y="2885316"/>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人力资源与团队建设</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2769703" y="36594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265804" y="3746706"/>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579898" y="9533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013790" y="36594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1087819" y="291548"/>
            <a:ext cx="720000" cy="720000"/>
            <a:chOff x="10610742" y="198783"/>
            <a:chExt cx="720000" cy="720000"/>
          </a:xfrm>
        </p:grpSpPr>
        <p:sp>
          <p:nvSpPr>
            <p:cNvPr id="11" name="文本框 10"/>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endParaRPr lang="en-US" altLang="zh-CN" dirty="0" smtClean="0">
                <a:solidFill>
                  <a:schemeClr val="bg1"/>
                </a:solidFill>
                <a:latin typeface="Impact" panose="020B0806030902050204" pitchFamily="34" charset="0"/>
              </a:endParaRP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2" name="矩形 11"/>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112950" y="3734665"/>
            <a:ext cx="3690819"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Human resources and team building</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0" nodeType="clickEffect">
                                  <p:stCondLst>
                                    <p:cond delay="200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7551" y="353101"/>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新员工入职训练情况</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圆角矩形 11"/>
          <p:cNvSpPr/>
          <p:nvPr/>
        </p:nvSpPr>
        <p:spPr>
          <a:xfrm>
            <a:off x="4956450" y="1527614"/>
            <a:ext cx="2279099" cy="534908"/>
          </a:xfrm>
          <a:prstGeom prst="roundRect">
            <a:avLst>
              <a:gd name="adj" fmla="val 50000"/>
            </a:avLst>
          </a:prstGeom>
          <a:solidFill>
            <a:schemeClr val="accent5">
              <a:lumMod val="50000"/>
            </a:schemeClr>
          </a:solidFill>
          <a:ln>
            <a:solidFill>
              <a:schemeClr val="bg1"/>
            </a:solidFill>
          </a:ln>
        </p:spPr>
        <p:txBody>
          <a:bodyPr wrap="none" anchor="ctr">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新员工入职</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nvGraphicFramePr>
        <p:xfrm>
          <a:off x="6288157" y="2628835"/>
          <a:ext cx="4989443" cy="3453502"/>
        </p:xfrm>
        <a:graphic>
          <a:graphicData uri="http://schemas.openxmlformats.org/drawingml/2006/chart">
            <c:chart xmlns:c="http://schemas.openxmlformats.org/drawingml/2006/chart" xmlns:r="http://schemas.openxmlformats.org/officeDocument/2006/relationships" r:id="rId1"/>
          </a:graphicData>
        </a:graphic>
      </p:graphicFrame>
      <p:sp>
        <p:nvSpPr>
          <p:cNvPr id="14" name="圆角矩形 13"/>
          <p:cNvSpPr/>
          <p:nvPr/>
        </p:nvSpPr>
        <p:spPr>
          <a:xfrm>
            <a:off x="1490870" y="2685374"/>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en-US" altLang="zh-CN" sz="1400" dirty="0" smtClean="0">
                <a:solidFill>
                  <a:schemeClr val="bg1"/>
                </a:solidFill>
                <a:latin typeface="微软雅黑" panose="020B0503020204020204" pitchFamily="34" charset="-122"/>
                <a:ea typeface="微软雅黑" panose="020B0503020204020204" pitchFamily="34" charset="-122"/>
              </a:rPr>
              <a:t>2018.1-10</a:t>
            </a:r>
            <a:r>
              <a:rPr lang="zh-CN" altLang="en-US" sz="1400" dirty="0" smtClean="0">
                <a:solidFill>
                  <a:schemeClr val="bg1"/>
                </a:solidFill>
                <a:latin typeface="微软雅黑" panose="020B0503020204020204" pitchFamily="34" charset="-122"/>
                <a:ea typeface="微软雅黑" panose="020B0503020204020204" pitchFamily="34" charset="-122"/>
              </a:rPr>
              <a:t>月，新员工入职</a:t>
            </a:r>
            <a:r>
              <a:rPr lang="en-US" altLang="zh-CN" sz="1400" dirty="0" smtClean="0">
                <a:solidFill>
                  <a:schemeClr val="bg1"/>
                </a:solidFill>
                <a:latin typeface="微软雅黑" panose="020B0503020204020204" pitchFamily="34" charset="-122"/>
                <a:ea typeface="微软雅黑" panose="020B0503020204020204" pitchFamily="34" charset="-122"/>
              </a:rPr>
              <a:t>19</a:t>
            </a:r>
            <a:r>
              <a:rPr lang="zh-CN" altLang="en-US" sz="1400" dirty="0" smtClean="0">
                <a:solidFill>
                  <a:schemeClr val="bg1"/>
                </a:solidFill>
                <a:latin typeface="微软雅黑" panose="020B0503020204020204" pitchFamily="34" charset="-122"/>
                <a:ea typeface="微软雅黑" panose="020B0503020204020204" pitchFamily="34" charset="-122"/>
              </a:rPr>
              <a:t>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490870" y="3553391"/>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参加新员工入职培训</a:t>
            </a:r>
            <a:r>
              <a:rPr lang="en-US" altLang="zh-CN" sz="1400" dirty="0" smtClean="0">
                <a:solidFill>
                  <a:schemeClr val="bg1"/>
                </a:solidFill>
                <a:latin typeface="微软雅黑" panose="020B0503020204020204" pitchFamily="34" charset="-122"/>
                <a:ea typeface="微软雅黑" panose="020B0503020204020204" pitchFamily="34" charset="-122"/>
              </a:rPr>
              <a:t>19</a:t>
            </a:r>
            <a:r>
              <a:rPr lang="zh-CN" altLang="en-US" sz="1400" dirty="0" smtClean="0">
                <a:solidFill>
                  <a:schemeClr val="bg1"/>
                </a:solidFill>
                <a:latin typeface="微软雅黑" panose="020B0503020204020204" pitchFamily="34" charset="-122"/>
                <a:ea typeface="微软雅黑" panose="020B0503020204020204" pitchFamily="34" charset="-122"/>
              </a:rPr>
              <a:t>人，培训合格率</a:t>
            </a:r>
            <a:r>
              <a:rPr lang="en-US" altLang="zh-CN" sz="1400" dirty="0" smtClean="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1490870" y="4421408"/>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参加的培训项目共</a:t>
            </a:r>
            <a:r>
              <a:rPr lang="en-US" altLang="zh-CN" sz="1400" dirty="0" smtClean="0">
                <a:solidFill>
                  <a:schemeClr val="bg1"/>
                </a:solidFill>
                <a:latin typeface="微软雅黑" panose="020B0503020204020204" pitchFamily="34" charset="-122"/>
                <a:ea typeface="微软雅黑" panose="020B0503020204020204" pitchFamily="34" charset="-122"/>
              </a:rPr>
              <a:t>4</a:t>
            </a:r>
            <a:r>
              <a:rPr lang="zh-CN" altLang="en-US" sz="1400" dirty="0" smtClean="0">
                <a:solidFill>
                  <a:schemeClr val="bg1"/>
                </a:solidFill>
                <a:latin typeface="微软雅黑" panose="020B0503020204020204" pitchFamily="34" charset="-122"/>
                <a:ea typeface="微软雅黑" panose="020B0503020204020204" pitchFamily="34" charset="-122"/>
              </a:rPr>
              <a:t>个课题，涉及企业文化，营销，客户管理，产品知识，质量管理等。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490870" y="5289426"/>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开展</a:t>
            </a:r>
            <a:r>
              <a:rPr lang="en-US" altLang="zh-CN" sz="1400" dirty="0" smtClean="0">
                <a:solidFill>
                  <a:schemeClr val="bg1"/>
                </a:solidFill>
                <a:latin typeface="微软雅黑" panose="020B0503020204020204" pitchFamily="34" charset="-122"/>
                <a:ea typeface="微软雅黑" panose="020B0503020204020204" pitchFamily="34" charset="-122"/>
              </a:rPr>
              <a:t>2</a:t>
            </a:r>
            <a:r>
              <a:rPr lang="zh-CN" altLang="en-US" sz="1400" dirty="0" smtClean="0">
                <a:solidFill>
                  <a:schemeClr val="bg1"/>
                </a:solidFill>
                <a:latin typeface="微软雅黑" panose="020B0503020204020204" pitchFamily="34" charset="-122"/>
                <a:ea typeface="微软雅黑" panose="020B0503020204020204" pitchFamily="34" charset="-122"/>
              </a:rPr>
              <a:t>项团队特训活动，包括团队建设，员工的</a:t>
            </a:r>
            <a:r>
              <a:rPr lang="en-US" altLang="zh-CN"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个习惯等。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878467" y="2632367"/>
            <a:ext cx="2600392" cy="338554"/>
          </a:xfrm>
          <a:prstGeom prst="rect">
            <a:avLst/>
          </a:prstGeom>
          <a:noFill/>
        </p:spPr>
        <p:txBody>
          <a:bodyPr wrap="non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2018.1-10</a:t>
            </a:r>
            <a:r>
              <a:rPr lang="zh-CN" altLang="en-US" sz="1600" dirty="0" smtClean="0">
                <a:solidFill>
                  <a:schemeClr val="bg1"/>
                </a:solidFill>
                <a:latin typeface="微软雅黑" panose="020B0503020204020204" pitchFamily="34" charset="-122"/>
                <a:ea typeface="微软雅黑" panose="020B0503020204020204" pitchFamily="34" charset="-122"/>
              </a:rPr>
              <a:t>月员工入职情况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2000"/>
                                  </p:stCondLst>
                                  <p:childTnLst>
                                    <p:animEffect transition="out" filter="fade">
                                      <p:cBhvr>
                                        <p:cTn id="45" dur="500"/>
                                        <p:tgtEl>
                                          <p:spTgt spid="35"/>
                                        </p:tgtEl>
                                      </p:cBhvr>
                                    </p:animEffect>
                                    <p:set>
                                      <p:cBhvr>
                                        <p:cTn id="4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Graphic spid="13" grpId="0">
        <p:bldAsOne/>
      </p:bldGraphic>
      <p:bldP spid="14" grpId="0" animBg="1"/>
      <p:bldP spid="15" grpId="0" animBg="1"/>
      <p:bldP spid="16" grpId="0" animBg="1"/>
      <p:bldP spid="17" grpId="0" animBg="1"/>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51" name="矩形 50"/>
          <p:cNvSpPr/>
          <p:nvPr/>
        </p:nvSpPr>
        <p:spPr>
          <a:xfrm>
            <a:off x="1477551" y="353101"/>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新员工入职训练情况</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921027" y="0"/>
            <a:ext cx="602974" cy="1729408"/>
            <a:chOff x="947530" y="0"/>
            <a:chExt cx="602974" cy="1729408"/>
          </a:xfrm>
        </p:grpSpPr>
        <p:cxnSp>
          <p:nvCxnSpPr>
            <p:cNvPr id="53" name="直接连接符 52"/>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56" name="矩形 55"/>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57" name="矩形 56"/>
          <p:cNvSpPr/>
          <p:nvPr/>
        </p:nvSpPr>
        <p:spPr>
          <a:xfrm>
            <a:off x="5080337" y="1307144"/>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bwMode="auto">
          <a:xfrm>
            <a:off x="4023359" y="183056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59" name="圆角矩形 58"/>
          <p:cNvSpPr/>
          <p:nvPr/>
        </p:nvSpPr>
        <p:spPr bwMode="auto">
          <a:xfrm>
            <a:off x="7338645" y="183056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60" name="KSO_Shape"/>
          <p:cNvSpPr/>
          <p:nvPr/>
        </p:nvSpPr>
        <p:spPr>
          <a:xfrm>
            <a:off x="3497579"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1" name="KSO_Shape"/>
          <p:cNvSpPr/>
          <p:nvPr/>
        </p:nvSpPr>
        <p:spPr>
          <a:xfrm rot="10800000">
            <a:off x="5169289"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2" name="KSO_Shape"/>
          <p:cNvSpPr/>
          <p:nvPr/>
        </p:nvSpPr>
        <p:spPr>
          <a:xfrm>
            <a:off x="6843344"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3" name="KSO_Shape"/>
          <p:cNvSpPr/>
          <p:nvPr/>
        </p:nvSpPr>
        <p:spPr>
          <a:xfrm rot="10800000">
            <a:off x="8515055"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4" name="矩形 63"/>
          <p:cNvSpPr/>
          <p:nvPr/>
        </p:nvSpPr>
        <p:spPr>
          <a:xfrm>
            <a:off x="3945737" y="4088109"/>
            <a:ext cx="1216813"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5" name="矩形 64"/>
          <p:cNvSpPr/>
          <p:nvPr/>
        </p:nvSpPr>
        <p:spPr>
          <a:xfrm>
            <a:off x="8929803" y="3570584"/>
            <a:ext cx="1166697"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6" name="矩形 65"/>
          <p:cNvSpPr/>
          <p:nvPr/>
        </p:nvSpPr>
        <p:spPr>
          <a:xfrm>
            <a:off x="7255162" y="4134709"/>
            <a:ext cx="1126838"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7" name="矩形 66"/>
          <p:cNvSpPr/>
          <p:nvPr/>
        </p:nvSpPr>
        <p:spPr>
          <a:xfrm>
            <a:off x="5522397" y="3557639"/>
            <a:ext cx="1290082"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grpSp>
        <p:nvGrpSpPr>
          <p:cNvPr id="68" name="组合 67"/>
          <p:cNvGrpSpPr>
            <a:grpSpLocks noChangeAspect="1"/>
          </p:cNvGrpSpPr>
          <p:nvPr/>
        </p:nvGrpSpPr>
        <p:grpSpPr>
          <a:xfrm>
            <a:off x="4045825" y="2868475"/>
            <a:ext cx="828000" cy="828000"/>
            <a:chOff x="1429631" y="1632439"/>
            <a:chExt cx="1102554" cy="1102554"/>
          </a:xfrm>
          <a:effectLst>
            <a:outerShdw blurRad="50800" dist="38100" dir="2700000" algn="tl" rotWithShape="0">
              <a:prstClr val="black">
                <a:alpha val="40000"/>
              </a:prstClr>
            </a:outerShdw>
          </a:effectLst>
        </p:grpSpPr>
        <p:sp>
          <p:nvSpPr>
            <p:cNvPr id="6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0"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1" name="组合 70"/>
          <p:cNvGrpSpPr>
            <a:grpSpLocks noChangeAspect="1"/>
          </p:cNvGrpSpPr>
          <p:nvPr/>
        </p:nvGrpSpPr>
        <p:grpSpPr>
          <a:xfrm>
            <a:off x="9091438" y="4453435"/>
            <a:ext cx="828000" cy="828000"/>
            <a:chOff x="1429631" y="1632439"/>
            <a:chExt cx="1102554" cy="1102554"/>
          </a:xfrm>
          <a:effectLst>
            <a:outerShdw blurRad="50800" dist="38100" dir="2700000" algn="tl" rotWithShape="0">
              <a:prstClr val="black">
                <a:alpha val="40000"/>
              </a:prstClr>
            </a:outerShdw>
          </a:effectLst>
        </p:grpSpPr>
        <p:sp>
          <p:nvSpPr>
            <p:cNvPr id="72"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3"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4" name="组合 73"/>
          <p:cNvGrpSpPr>
            <a:grpSpLocks noChangeAspect="1"/>
          </p:cNvGrpSpPr>
          <p:nvPr/>
        </p:nvGrpSpPr>
        <p:grpSpPr>
          <a:xfrm>
            <a:off x="7386902" y="2875509"/>
            <a:ext cx="828000" cy="828000"/>
            <a:chOff x="1429631" y="1632439"/>
            <a:chExt cx="1102554" cy="1102554"/>
          </a:xfrm>
          <a:effectLst>
            <a:outerShdw blurRad="50800" dist="38100" dir="2700000" algn="tl" rotWithShape="0">
              <a:prstClr val="black">
                <a:alpha val="40000"/>
              </a:prstClr>
            </a:outerShdw>
          </a:effectLst>
        </p:grpSpPr>
        <p:sp>
          <p:nvSpPr>
            <p:cNvPr id="75"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6"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7" name="组合 76"/>
          <p:cNvGrpSpPr>
            <a:grpSpLocks noChangeAspect="1"/>
          </p:cNvGrpSpPr>
          <p:nvPr/>
        </p:nvGrpSpPr>
        <p:grpSpPr>
          <a:xfrm>
            <a:off x="5669030" y="4406544"/>
            <a:ext cx="828000" cy="828000"/>
            <a:chOff x="1429631" y="1632439"/>
            <a:chExt cx="1102554" cy="1102554"/>
          </a:xfrm>
          <a:effectLst>
            <a:outerShdw blurRad="50800" dist="38100" dir="2700000" algn="tl" rotWithShape="0">
              <a:prstClr val="black">
                <a:alpha val="40000"/>
              </a:prstClr>
            </a:outerShdw>
          </a:effectLst>
        </p:grpSpPr>
        <p:sp>
          <p:nvSpPr>
            <p:cNvPr id="78"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9"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sp>
        <p:nvSpPr>
          <p:cNvPr id="80" name="文本框 79"/>
          <p:cNvSpPr txBox="1"/>
          <p:nvPr/>
        </p:nvSpPr>
        <p:spPr>
          <a:xfrm>
            <a:off x="4228764" y="3054454"/>
            <a:ext cx="452368"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1" name="文本框 80"/>
          <p:cNvSpPr txBox="1"/>
          <p:nvPr/>
        </p:nvSpPr>
        <p:spPr>
          <a:xfrm>
            <a:off x="5846068" y="4599556"/>
            <a:ext cx="502061"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02</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2" name="文本框 81"/>
          <p:cNvSpPr txBox="1"/>
          <p:nvPr/>
        </p:nvSpPr>
        <p:spPr>
          <a:xfrm>
            <a:off x="7549684" y="3066178"/>
            <a:ext cx="502061"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3" name="文本框 82"/>
          <p:cNvSpPr txBox="1"/>
          <p:nvPr/>
        </p:nvSpPr>
        <p:spPr>
          <a:xfrm>
            <a:off x="9249469" y="4641758"/>
            <a:ext cx="506869"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4" name="圆角矩形 83"/>
          <p:cNvSpPr/>
          <p:nvPr/>
        </p:nvSpPr>
        <p:spPr bwMode="auto">
          <a:xfrm>
            <a:off x="9057248" y="541079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85" name="圆角矩形 84"/>
          <p:cNvSpPr/>
          <p:nvPr/>
        </p:nvSpPr>
        <p:spPr bwMode="auto">
          <a:xfrm>
            <a:off x="5632863" y="541079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86" name="KSO_Shape"/>
          <p:cNvSpPr/>
          <p:nvPr/>
        </p:nvSpPr>
        <p:spPr bwMode="auto">
          <a:xfrm>
            <a:off x="4229100" y="2079482"/>
            <a:ext cx="483577" cy="39089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7" name="KSO_Shape"/>
          <p:cNvSpPr/>
          <p:nvPr/>
        </p:nvSpPr>
        <p:spPr bwMode="auto">
          <a:xfrm>
            <a:off x="5954041" y="5586634"/>
            <a:ext cx="367106" cy="56915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8" name="KSO_Shape"/>
          <p:cNvSpPr/>
          <p:nvPr/>
        </p:nvSpPr>
        <p:spPr bwMode="auto">
          <a:xfrm>
            <a:off x="7520938" y="2097847"/>
            <a:ext cx="565639" cy="395947"/>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9" name="KSO_Shape"/>
          <p:cNvSpPr/>
          <p:nvPr/>
        </p:nvSpPr>
        <p:spPr bwMode="auto">
          <a:xfrm>
            <a:off x="9320407" y="5656776"/>
            <a:ext cx="372233" cy="428675"/>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chemeClr val="bg1"/>
          </a:solidFill>
          <a:ln>
            <a:noFill/>
          </a:ln>
          <a:effec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90" name="KSO_Shape"/>
          <p:cNvSpPr/>
          <p:nvPr/>
        </p:nvSpPr>
        <p:spPr>
          <a:xfrm rot="10800000">
            <a:off x="1832902" y="3142794"/>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pic>
        <p:nvPicPr>
          <p:cNvPr id="91" name="图片 9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600104" y="1789043"/>
            <a:ext cx="3441808" cy="4740793"/>
          </a:xfrm>
          <a:prstGeom prst="rect">
            <a:avLst/>
          </a:prstGeom>
          <a:effectLst>
            <a:glow rad="63500">
              <a:srgbClr val="FFFFFF"/>
            </a:glow>
          </a:effectLst>
        </p:spPr>
      </p:pic>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anim calcmode="lin" valueType="num">
                                      <p:cBhvr>
                                        <p:cTn id="8" dur="500" fill="hold"/>
                                        <p:tgtEl>
                                          <p:spTgt spid="91"/>
                                        </p:tgtEl>
                                        <p:attrNameLst>
                                          <p:attrName>ppt_x</p:attrName>
                                        </p:attrNameLst>
                                      </p:cBhvr>
                                      <p:tavLst>
                                        <p:tav tm="0">
                                          <p:val>
                                            <p:strVal val="#ppt_x"/>
                                          </p:val>
                                        </p:tav>
                                        <p:tav tm="100000">
                                          <p:val>
                                            <p:strVal val="#ppt_x"/>
                                          </p:val>
                                        </p:tav>
                                      </p:tavLst>
                                    </p:anim>
                                    <p:anim calcmode="lin" valueType="num">
                                      <p:cBhvr>
                                        <p:cTn id="9" dur="500" fill="hold"/>
                                        <p:tgtEl>
                                          <p:spTgt spid="9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left)">
                                      <p:cBhvr>
                                        <p:cTn id="19" dur="500"/>
                                        <p:tgtEl>
                                          <p:spTgt spid="9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5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par>
                                <p:cTn id="40" presetID="53" presetClass="entr" presetSubtype="16" fill="hold" nodeType="with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Effect transition="in" filter="fade">
                                      <p:cBhvr>
                                        <p:cTn id="56" dur="500"/>
                                        <p:tgtEl>
                                          <p:spTgt spid="5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wipe(left)">
                                      <p:cBhvr>
                                        <p:cTn id="66" dur="500"/>
                                        <p:tgtEl>
                                          <p:spTgt spid="64"/>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p:cTn id="71" dur="500" fill="hold"/>
                                        <p:tgtEl>
                                          <p:spTgt spid="77"/>
                                        </p:tgtEl>
                                        <p:attrNameLst>
                                          <p:attrName>ppt_w</p:attrName>
                                        </p:attrNameLst>
                                      </p:cBhvr>
                                      <p:tavLst>
                                        <p:tav tm="0">
                                          <p:val>
                                            <p:fltVal val="0"/>
                                          </p:val>
                                        </p:tav>
                                        <p:tav tm="100000">
                                          <p:val>
                                            <p:strVal val="#ppt_w"/>
                                          </p:val>
                                        </p:tav>
                                      </p:tavLst>
                                    </p:anim>
                                    <p:anim calcmode="lin" valueType="num">
                                      <p:cBhvr>
                                        <p:cTn id="72" dur="500" fill="hold"/>
                                        <p:tgtEl>
                                          <p:spTgt spid="77"/>
                                        </p:tgtEl>
                                        <p:attrNameLst>
                                          <p:attrName>ppt_h</p:attrName>
                                        </p:attrNameLst>
                                      </p:cBhvr>
                                      <p:tavLst>
                                        <p:tav tm="0">
                                          <p:val>
                                            <p:fltVal val="0"/>
                                          </p:val>
                                        </p:tav>
                                        <p:tav tm="100000">
                                          <p:val>
                                            <p:strVal val="#ppt_h"/>
                                          </p:val>
                                        </p:tav>
                                      </p:tavLst>
                                    </p:anim>
                                    <p:animEffect transition="in" filter="fade">
                                      <p:cBhvr>
                                        <p:cTn id="73" dur="500"/>
                                        <p:tgtEl>
                                          <p:spTgt spid="7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1"/>
                                        </p:tgtEl>
                                        <p:attrNameLst>
                                          <p:attrName>style.visibility</p:attrName>
                                        </p:attrNameLst>
                                      </p:cBhvr>
                                      <p:to>
                                        <p:strVal val="visible"/>
                                      </p:to>
                                    </p:set>
                                    <p:anim calcmode="lin" valueType="num">
                                      <p:cBhvr>
                                        <p:cTn id="76" dur="500" fill="hold"/>
                                        <p:tgtEl>
                                          <p:spTgt spid="81"/>
                                        </p:tgtEl>
                                        <p:attrNameLst>
                                          <p:attrName>ppt_w</p:attrName>
                                        </p:attrNameLst>
                                      </p:cBhvr>
                                      <p:tavLst>
                                        <p:tav tm="0">
                                          <p:val>
                                            <p:fltVal val="0"/>
                                          </p:val>
                                        </p:tav>
                                        <p:tav tm="100000">
                                          <p:val>
                                            <p:strVal val="#ppt_w"/>
                                          </p:val>
                                        </p:tav>
                                      </p:tavLst>
                                    </p:anim>
                                    <p:anim calcmode="lin" valueType="num">
                                      <p:cBhvr>
                                        <p:cTn id="77" dur="500" fill="hold"/>
                                        <p:tgtEl>
                                          <p:spTgt spid="81"/>
                                        </p:tgtEl>
                                        <p:attrNameLst>
                                          <p:attrName>ppt_h</p:attrName>
                                        </p:attrNameLst>
                                      </p:cBhvr>
                                      <p:tavLst>
                                        <p:tav tm="0">
                                          <p:val>
                                            <p:fltVal val="0"/>
                                          </p:val>
                                        </p:tav>
                                        <p:tav tm="100000">
                                          <p:val>
                                            <p:strVal val="#ppt_h"/>
                                          </p:val>
                                        </p:tav>
                                      </p:tavLst>
                                    </p:anim>
                                    <p:animEffect transition="in" filter="fade">
                                      <p:cBhvr>
                                        <p:cTn id="78" dur="500"/>
                                        <p:tgtEl>
                                          <p:spTgt spid="8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Effect transition="in" filter="fade">
                                      <p:cBhvr>
                                        <p:cTn id="83" dur="500"/>
                                        <p:tgtEl>
                                          <p:spTgt spid="8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500" fill="hold"/>
                                        <p:tgtEl>
                                          <p:spTgt spid="87"/>
                                        </p:tgtEl>
                                        <p:attrNameLst>
                                          <p:attrName>ppt_w</p:attrName>
                                        </p:attrNameLst>
                                      </p:cBhvr>
                                      <p:tavLst>
                                        <p:tav tm="0">
                                          <p:val>
                                            <p:fltVal val="0"/>
                                          </p:val>
                                        </p:tav>
                                        <p:tav tm="100000">
                                          <p:val>
                                            <p:strVal val="#ppt_w"/>
                                          </p:val>
                                        </p:tav>
                                      </p:tavLst>
                                    </p:anim>
                                    <p:anim calcmode="lin" valueType="num">
                                      <p:cBhvr>
                                        <p:cTn id="87" dur="500" fill="hold"/>
                                        <p:tgtEl>
                                          <p:spTgt spid="87"/>
                                        </p:tgtEl>
                                        <p:attrNameLst>
                                          <p:attrName>ppt_h</p:attrName>
                                        </p:attrNameLst>
                                      </p:cBhvr>
                                      <p:tavLst>
                                        <p:tav tm="0">
                                          <p:val>
                                            <p:fltVal val="0"/>
                                          </p:val>
                                        </p:tav>
                                        <p:tav tm="100000">
                                          <p:val>
                                            <p:strVal val="#ppt_h"/>
                                          </p:val>
                                        </p:tav>
                                      </p:tavLst>
                                    </p:anim>
                                    <p:animEffect transition="in" filter="fade">
                                      <p:cBhvr>
                                        <p:cTn id="88" dur="500"/>
                                        <p:tgtEl>
                                          <p:spTgt spid="8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wipe(left)">
                                      <p:cBhvr>
                                        <p:cTn id="93" dur="500"/>
                                        <p:tgtEl>
                                          <p:spTgt spid="67"/>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Effect transition="in" filter="fade">
                                      <p:cBhvr>
                                        <p:cTn id="100" dur="500"/>
                                        <p:tgtEl>
                                          <p:spTgt spid="7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82"/>
                                        </p:tgtEl>
                                        <p:attrNameLst>
                                          <p:attrName>style.visibility</p:attrName>
                                        </p:attrNameLst>
                                      </p:cBhvr>
                                      <p:to>
                                        <p:strVal val="visible"/>
                                      </p:to>
                                    </p:set>
                                    <p:anim calcmode="lin" valueType="num">
                                      <p:cBhvr>
                                        <p:cTn id="103" dur="500" fill="hold"/>
                                        <p:tgtEl>
                                          <p:spTgt spid="82"/>
                                        </p:tgtEl>
                                        <p:attrNameLst>
                                          <p:attrName>ppt_w</p:attrName>
                                        </p:attrNameLst>
                                      </p:cBhvr>
                                      <p:tavLst>
                                        <p:tav tm="0">
                                          <p:val>
                                            <p:fltVal val="0"/>
                                          </p:val>
                                        </p:tav>
                                        <p:tav tm="100000">
                                          <p:val>
                                            <p:strVal val="#ppt_w"/>
                                          </p:val>
                                        </p:tav>
                                      </p:tavLst>
                                    </p:anim>
                                    <p:anim calcmode="lin" valueType="num">
                                      <p:cBhvr>
                                        <p:cTn id="104" dur="500" fill="hold"/>
                                        <p:tgtEl>
                                          <p:spTgt spid="82"/>
                                        </p:tgtEl>
                                        <p:attrNameLst>
                                          <p:attrName>ppt_h</p:attrName>
                                        </p:attrNameLst>
                                      </p:cBhvr>
                                      <p:tavLst>
                                        <p:tav tm="0">
                                          <p:val>
                                            <p:fltVal val="0"/>
                                          </p:val>
                                        </p:tav>
                                        <p:tav tm="100000">
                                          <p:val>
                                            <p:strVal val="#ppt_h"/>
                                          </p:val>
                                        </p:tav>
                                      </p:tavLst>
                                    </p:anim>
                                    <p:animEffect transition="in" filter="fade">
                                      <p:cBhvr>
                                        <p:cTn id="105" dur="500"/>
                                        <p:tgtEl>
                                          <p:spTgt spid="8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p:cTn id="108" dur="500" fill="hold"/>
                                        <p:tgtEl>
                                          <p:spTgt spid="59"/>
                                        </p:tgtEl>
                                        <p:attrNameLst>
                                          <p:attrName>ppt_w</p:attrName>
                                        </p:attrNameLst>
                                      </p:cBhvr>
                                      <p:tavLst>
                                        <p:tav tm="0">
                                          <p:val>
                                            <p:fltVal val="0"/>
                                          </p:val>
                                        </p:tav>
                                        <p:tav tm="100000">
                                          <p:val>
                                            <p:strVal val="#ppt_w"/>
                                          </p:val>
                                        </p:tav>
                                      </p:tavLst>
                                    </p:anim>
                                    <p:anim calcmode="lin" valueType="num">
                                      <p:cBhvr>
                                        <p:cTn id="109" dur="500" fill="hold"/>
                                        <p:tgtEl>
                                          <p:spTgt spid="59"/>
                                        </p:tgtEl>
                                        <p:attrNameLst>
                                          <p:attrName>ppt_h</p:attrName>
                                        </p:attrNameLst>
                                      </p:cBhvr>
                                      <p:tavLst>
                                        <p:tav tm="0">
                                          <p:val>
                                            <p:fltVal val="0"/>
                                          </p:val>
                                        </p:tav>
                                        <p:tav tm="100000">
                                          <p:val>
                                            <p:strVal val="#ppt_h"/>
                                          </p:val>
                                        </p:tav>
                                      </p:tavLst>
                                    </p:anim>
                                    <p:animEffect transition="in" filter="fade">
                                      <p:cBhvr>
                                        <p:cTn id="110" dur="500"/>
                                        <p:tgtEl>
                                          <p:spTgt spid="59"/>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 calcmode="lin" valueType="num">
                                      <p:cBhvr>
                                        <p:cTn id="113" dur="500" fill="hold"/>
                                        <p:tgtEl>
                                          <p:spTgt spid="88"/>
                                        </p:tgtEl>
                                        <p:attrNameLst>
                                          <p:attrName>ppt_w</p:attrName>
                                        </p:attrNameLst>
                                      </p:cBhvr>
                                      <p:tavLst>
                                        <p:tav tm="0">
                                          <p:val>
                                            <p:fltVal val="0"/>
                                          </p:val>
                                        </p:tav>
                                        <p:tav tm="100000">
                                          <p:val>
                                            <p:strVal val="#ppt_w"/>
                                          </p:val>
                                        </p:tav>
                                      </p:tavLst>
                                    </p:anim>
                                    <p:anim calcmode="lin" valueType="num">
                                      <p:cBhvr>
                                        <p:cTn id="114" dur="500" fill="hold"/>
                                        <p:tgtEl>
                                          <p:spTgt spid="88"/>
                                        </p:tgtEl>
                                        <p:attrNameLst>
                                          <p:attrName>ppt_h</p:attrName>
                                        </p:attrNameLst>
                                      </p:cBhvr>
                                      <p:tavLst>
                                        <p:tav tm="0">
                                          <p:val>
                                            <p:fltVal val="0"/>
                                          </p:val>
                                        </p:tav>
                                        <p:tav tm="100000">
                                          <p:val>
                                            <p:strVal val="#ppt_h"/>
                                          </p:val>
                                        </p:tav>
                                      </p:tavLst>
                                    </p:anim>
                                    <p:animEffect transition="in" filter="fade">
                                      <p:cBhvr>
                                        <p:cTn id="115" dur="500"/>
                                        <p:tgtEl>
                                          <p:spTgt spid="88"/>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wipe(left)">
                                      <p:cBhvr>
                                        <p:cTn id="120" dur="500"/>
                                        <p:tgtEl>
                                          <p:spTgt spid="66"/>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nodeType="clickEffect">
                                  <p:stCondLst>
                                    <p:cond delay="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Effect transition="in" filter="fade">
                                      <p:cBhvr>
                                        <p:cTn id="127" dur="500"/>
                                        <p:tgtEl>
                                          <p:spTgt spid="71"/>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83"/>
                                        </p:tgtEl>
                                        <p:attrNameLst>
                                          <p:attrName>style.visibility</p:attrName>
                                        </p:attrNameLst>
                                      </p:cBhvr>
                                      <p:to>
                                        <p:strVal val="visible"/>
                                      </p:to>
                                    </p:set>
                                    <p:anim calcmode="lin" valueType="num">
                                      <p:cBhvr>
                                        <p:cTn id="130" dur="500" fill="hold"/>
                                        <p:tgtEl>
                                          <p:spTgt spid="83"/>
                                        </p:tgtEl>
                                        <p:attrNameLst>
                                          <p:attrName>ppt_w</p:attrName>
                                        </p:attrNameLst>
                                      </p:cBhvr>
                                      <p:tavLst>
                                        <p:tav tm="0">
                                          <p:val>
                                            <p:fltVal val="0"/>
                                          </p:val>
                                        </p:tav>
                                        <p:tav tm="100000">
                                          <p:val>
                                            <p:strVal val="#ppt_w"/>
                                          </p:val>
                                        </p:tav>
                                      </p:tavLst>
                                    </p:anim>
                                    <p:anim calcmode="lin" valueType="num">
                                      <p:cBhvr>
                                        <p:cTn id="131" dur="500" fill="hold"/>
                                        <p:tgtEl>
                                          <p:spTgt spid="83"/>
                                        </p:tgtEl>
                                        <p:attrNameLst>
                                          <p:attrName>ppt_h</p:attrName>
                                        </p:attrNameLst>
                                      </p:cBhvr>
                                      <p:tavLst>
                                        <p:tav tm="0">
                                          <p:val>
                                            <p:fltVal val="0"/>
                                          </p:val>
                                        </p:tav>
                                        <p:tav tm="100000">
                                          <p:val>
                                            <p:strVal val="#ppt_h"/>
                                          </p:val>
                                        </p:tav>
                                      </p:tavLst>
                                    </p:anim>
                                    <p:animEffect transition="in" filter="fade">
                                      <p:cBhvr>
                                        <p:cTn id="132" dur="500"/>
                                        <p:tgtEl>
                                          <p:spTgt spid="83"/>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84"/>
                                        </p:tgtEl>
                                        <p:attrNameLst>
                                          <p:attrName>style.visibility</p:attrName>
                                        </p:attrNameLst>
                                      </p:cBhvr>
                                      <p:to>
                                        <p:strVal val="visible"/>
                                      </p:to>
                                    </p:set>
                                    <p:anim calcmode="lin" valueType="num">
                                      <p:cBhvr>
                                        <p:cTn id="135" dur="500" fill="hold"/>
                                        <p:tgtEl>
                                          <p:spTgt spid="84"/>
                                        </p:tgtEl>
                                        <p:attrNameLst>
                                          <p:attrName>ppt_w</p:attrName>
                                        </p:attrNameLst>
                                      </p:cBhvr>
                                      <p:tavLst>
                                        <p:tav tm="0">
                                          <p:val>
                                            <p:fltVal val="0"/>
                                          </p:val>
                                        </p:tav>
                                        <p:tav tm="100000">
                                          <p:val>
                                            <p:strVal val="#ppt_w"/>
                                          </p:val>
                                        </p:tav>
                                      </p:tavLst>
                                    </p:anim>
                                    <p:anim calcmode="lin" valueType="num">
                                      <p:cBhvr>
                                        <p:cTn id="136" dur="500" fill="hold"/>
                                        <p:tgtEl>
                                          <p:spTgt spid="84"/>
                                        </p:tgtEl>
                                        <p:attrNameLst>
                                          <p:attrName>ppt_h</p:attrName>
                                        </p:attrNameLst>
                                      </p:cBhvr>
                                      <p:tavLst>
                                        <p:tav tm="0">
                                          <p:val>
                                            <p:fltVal val="0"/>
                                          </p:val>
                                        </p:tav>
                                        <p:tav tm="100000">
                                          <p:val>
                                            <p:strVal val="#ppt_h"/>
                                          </p:val>
                                        </p:tav>
                                      </p:tavLst>
                                    </p:anim>
                                    <p:animEffect transition="in" filter="fade">
                                      <p:cBhvr>
                                        <p:cTn id="137" dur="500"/>
                                        <p:tgtEl>
                                          <p:spTgt spid="84"/>
                                        </p:tgtEl>
                                      </p:cBhvr>
                                    </p:animEffect>
                                  </p:childTnLst>
                                </p:cTn>
                              </p:par>
                              <p:par>
                                <p:cTn id="138" presetID="53" presetClass="entr" presetSubtype="16" fill="hold" grpId="0" nodeType="withEffect">
                                  <p:stCondLst>
                                    <p:cond delay="0"/>
                                  </p:stCondLst>
                                  <p:childTnLst>
                                    <p:set>
                                      <p:cBhvr>
                                        <p:cTn id="139" dur="1" fill="hold">
                                          <p:stCondLst>
                                            <p:cond delay="0"/>
                                          </p:stCondLst>
                                        </p:cTn>
                                        <p:tgtEl>
                                          <p:spTgt spid="89"/>
                                        </p:tgtEl>
                                        <p:attrNameLst>
                                          <p:attrName>style.visibility</p:attrName>
                                        </p:attrNameLst>
                                      </p:cBhvr>
                                      <p:to>
                                        <p:strVal val="visible"/>
                                      </p:to>
                                    </p:set>
                                    <p:anim calcmode="lin" valueType="num">
                                      <p:cBhvr>
                                        <p:cTn id="140" dur="500" fill="hold"/>
                                        <p:tgtEl>
                                          <p:spTgt spid="89"/>
                                        </p:tgtEl>
                                        <p:attrNameLst>
                                          <p:attrName>ppt_w</p:attrName>
                                        </p:attrNameLst>
                                      </p:cBhvr>
                                      <p:tavLst>
                                        <p:tav tm="0">
                                          <p:val>
                                            <p:fltVal val="0"/>
                                          </p:val>
                                        </p:tav>
                                        <p:tav tm="100000">
                                          <p:val>
                                            <p:strVal val="#ppt_w"/>
                                          </p:val>
                                        </p:tav>
                                      </p:tavLst>
                                    </p:anim>
                                    <p:anim calcmode="lin" valueType="num">
                                      <p:cBhvr>
                                        <p:cTn id="141" dur="500" fill="hold"/>
                                        <p:tgtEl>
                                          <p:spTgt spid="89"/>
                                        </p:tgtEl>
                                        <p:attrNameLst>
                                          <p:attrName>ppt_h</p:attrName>
                                        </p:attrNameLst>
                                      </p:cBhvr>
                                      <p:tavLst>
                                        <p:tav tm="0">
                                          <p:val>
                                            <p:fltVal val="0"/>
                                          </p:val>
                                        </p:tav>
                                        <p:tav tm="100000">
                                          <p:val>
                                            <p:strVal val="#ppt_h"/>
                                          </p:val>
                                        </p:tav>
                                      </p:tavLst>
                                    </p:anim>
                                    <p:animEffect transition="in" filter="fade">
                                      <p:cBhvr>
                                        <p:cTn id="142" dur="500"/>
                                        <p:tgtEl>
                                          <p:spTgt spid="89"/>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wipe(left)">
                                      <p:cBhvr>
                                        <p:cTn id="147" dur="500"/>
                                        <p:tgtEl>
                                          <p:spTgt spid="65"/>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xit" presetSubtype="0" fill="hold" grpId="0" nodeType="clickEffect">
                                  <p:stCondLst>
                                    <p:cond delay="2000"/>
                                  </p:stCondLst>
                                  <p:childTnLst>
                                    <p:animEffect transition="out" filter="fade">
                                      <p:cBhvr>
                                        <p:cTn id="151" dur="500"/>
                                        <p:tgtEl>
                                          <p:spTgt spid="35"/>
                                        </p:tgtEl>
                                      </p:cBhvr>
                                    </p:animEffect>
                                    <p:set>
                                      <p:cBhvr>
                                        <p:cTn id="152"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8" grpId="0" animBg="1"/>
      <p:bldP spid="59" grpId="0" animBg="1"/>
      <p:bldP spid="60" grpId="0" animBg="1"/>
      <p:bldP spid="61" grpId="0" animBg="1"/>
      <p:bldP spid="62" grpId="0" animBg="1"/>
      <p:bldP spid="63" grpId="0" animBg="1"/>
      <p:bldP spid="64" grpId="0"/>
      <p:bldP spid="65" grpId="0"/>
      <p:bldP spid="66" grpId="0"/>
      <p:bldP spid="67" grpId="0"/>
      <p:bldP spid="80" grpId="0"/>
      <p:bldP spid="81" grpId="0"/>
      <p:bldP spid="82" grpId="0"/>
      <p:bldP spid="83" grpId="0"/>
      <p:bldP spid="84" grpId="0" animBg="1"/>
      <p:bldP spid="85" grpId="0" animBg="1"/>
      <p:bldP spid="86" grpId="0" animBg="1"/>
      <p:bldP spid="87" grpId="0" animBg="1"/>
      <p:bldP spid="88" grpId="0" animBg="1"/>
      <p:bldP spid="89" grpId="0" animBg="1"/>
      <p:bldP spid="9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02655" y="5055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圆角矩形 12"/>
          <p:cNvSpPr/>
          <p:nvPr/>
        </p:nvSpPr>
        <p:spPr bwMode="auto">
          <a:xfrm>
            <a:off x="6438596" y="2086049"/>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4" name="圆角矩形 13"/>
          <p:cNvSpPr/>
          <p:nvPr/>
        </p:nvSpPr>
        <p:spPr bwMode="auto">
          <a:xfrm>
            <a:off x="6438596" y="3180985"/>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5" name="圆角矩形 14"/>
          <p:cNvSpPr/>
          <p:nvPr/>
        </p:nvSpPr>
        <p:spPr bwMode="auto">
          <a:xfrm>
            <a:off x="6438596" y="4275921"/>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6" name="圆角矩形 15"/>
          <p:cNvSpPr/>
          <p:nvPr/>
        </p:nvSpPr>
        <p:spPr bwMode="auto">
          <a:xfrm>
            <a:off x="6438596" y="5370856"/>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7" name="KSO_Shape"/>
          <p:cNvSpPr/>
          <p:nvPr/>
        </p:nvSpPr>
        <p:spPr>
          <a:xfrm>
            <a:off x="5390782" y="2142319"/>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18" name="KSO_Shape"/>
          <p:cNvSpPr/>
          <p:nvPr/>
        </p:nvSpPr>
        <p:spPr>
          <a:xfrm>
            <a:off x="5390782" y="3241944"/>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19" name="KSO_Shape"/>
          <p:cNvSpPr/>
          <p:nvPr/>
        </p:nvSpPr>
        <p:spPr>
          <a:xfrm>
            <a:off x="5390782" y="4341569"/>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20" name="KSO_Shape"/>
          <p:cNvSpPr/>
          <p:nvPr/>
        </p:nvSpPr>
        <p:spPr>
          <a:xfrm>
            <a:off x="5390782" y="5441194"/>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21" name="文本框 20"/>
          <p:cNvSpPr txBox="1"/>
          <p:nvPr/>
        </p:nvSpPr>
        <p:spPr>
          <a:xfrm>
            <a:off x="5589151" y="2254863"/>
            <a:ext cx="452368"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2" name="文本框 21"/>
          <p:cNvSpPr txBox="1"/>
          <p:nvPr/>
        </p:nvSpPr>
        <p:spPr>
          <a:xfrm>
            <a:off x="5573623" y="5558426"/>
            <a:ext cx="506869"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3" name="文本框 22"/>
          <p:cNvSpPr txBox="1"/>
          <p:nvPr/>
        </p:nvSpPr>
        <p:spPr>
          <a:xfrm>
            <a:off x="5573684" y="4430666"/>
            <a:ext cx="502061"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4" name="文本框 23"/>
          <p:cNvSpPr txBox="1"/>
          <p:nvPr/>
        </p:nvSpPr>
        <p:spPr>
          <a:xfrm>
            <a:off x="5571338" y="3348564"/>
            <a:ext cx="502061"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02</a:t>
            </a:r>
            <a:endParaRPr lang="zh-CN" altLang="en-US" sz="2400" dirty="0">
              <a:solidFill>
                <a:schemeClr val="bg1"/>
              </a:solidFill>
              <a:latin typeface="Segoe UI Light" panose="020B0502040204020203" pitchFamily="34" charset="0"/>
              <a:cs typeface="Segoe UI Light" panose="020B0502040204020203" pitchFamily="34" charset="0"/>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5279" y="1682468"/>
            <a:ext cx="3879367" cy="5175532"/>
          </a:xfrm>
          <a:prstGeom prst="rect">
            <a:avLst/>
          </a:prstGeom>
        </p:spPr>
      </p:pic>
      <p:sp>
        <p:nvSpPr>
          <p:cNvPr id="26" name="文本框 25"/>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2000"/>
                                  </p:stCondLst>
                                  <p:childTnLst>
                                    <p:animEffect transition="out" filter="fade">
                                      <p:cBhvr>
                                        <p:cTn id="63" dur="500"/>
                                        <p:tgtEl>
                                          <p:spTgt spid="26"/>
                                        </p:tgtEl>
                                      </p:cBhvr>
                                    </p:animEffect>
                                    <p:set>
                                      <p:cBhvr>
                                        <p:cTn id="64"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bwMode="auto">
          <a:xfrm>
            <a:off x="1" y="1517763"/>
            <a:ext cx="12192000" cy="1944000"/>
          </a:xfrm>
          <a:prstGeom prst="rect">
            <a:avLst/>
          </a:prstGeom>
          <a:solidFill>
            <a:schemeClr val="bg1">
              <a:lumMod val="85000"/>
              <a:alpha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90478" y="1517763"/>
            <a:ext cx="1944000" cy="19440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p:spPr>
      </p:pic>
      <p:sp>
        <p:nvSpPr>
          <p:cNvPr id="8" name="矩形 7"/>
          <p:cNvSpPr/>
          <p:nvPr/>
        </p:nvSpPr>
        <p:spPr>
          <a:xfrm>
            <a:off x="3413760" y="1798654"/>
            <a:ext cx="8314414" cy="1384995"/>
          </a:xfrm>
          <a:prstGeom prst="rect">
            <a:avLst/>
          </a:prstGeom>
        </p:spPr>
        <p:txBody>
          <a:bodyPr wrap="square">
            <a:spAutoFit/>
          </a:bodyPr>
          <a:lstStyle/>
          <a:p>
            <a:pPr indent="360045">
              <a:lnSpc>
                <a:spcPct val="150000"/>
              </a:lnSpc>
            </a:pP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indent="360045">
              <a:lnSpc>
                <a:spcPct val="150000"/>
              </a:lnSpc>
            </a:pP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zh-CN" altLang="en-US" sz="1400" dirty="0" smtClean="0">
                <a:latin typeface="微软雅黑" panose="020B0503020204020204" pitchFamily="34" charset="-122"/>
                <a:ea typeface="微软雅黑" panose="020B0503020204020204" pitchFamily="34" charset="-122"/>
              </a:rPr>
              <a:t>。</a:t>
            </a:r>
            <a:endParaRPr lang="zh-CN" altLang="en-US" sz="1400" dirty="0"/>
          </a:p>
        </p:txBody>
      </p:sp>
      <p:sp>
        <p:nvSpPr>
          <p:cNvPr id="9" name="矩形 8"/>
          <p:cNvSpPr/>
          <p:nvPr/>
        </p:nvSpPr>
        <p:spPr>
          <a:xfrm>
            <a:off x="2453268" y="4114150"/>
            <a:ext cx="3646655"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96103" y="3796575"/>
            <a:ext cx="2218877"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453269" y="5480350"/>
            <a:ext cx="3592064"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396103" y="5162775"/>
            <a:ext cx="1963999"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3" name="组合 12"/>
          <p:cNvGrpSpPr/>
          <p:nvPr/>
        </p:nvGrpSpPr>
        <p:grpSpPr>
          <a:xfrm>
            <a:off x="1377798" y="3840252"/>
            <a:ext cx="859809" cy="859809"/>
            <a:chOff x="4885898" y="2033516"/>
            <a:chExt cx="859809" cy="859809"/>
          </a:xfrm>
          <a:effectLst/>
        </p:grpSpPr>
        <p:sp>
          <p:nvSpPr>
            <p:cNvPr id="14" name="椭圆 13"/>
            <p:cNvSpPr/>
            <p:nvPr/>
          </p:nvSpPr>
          <p:spPr>
            <a:xfrm>
              <a:off x="4885898" y="2033516"/>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KSO_Shape"/>
            <p:cNvSpPr/>
            <p:nvPr/>
          </p:nvSpPr>
          <p:spPr bwMode="auto">
            <a:xfrm>
              <a:off x="5102959" y="2158531"/>
              <a:ext cx="383441" cy="516999"/>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6" name="组合 15"/>
          <p:cNvGrpSpPr/>
          <p:nvPr/>
        </p:nvGrpSpPr>
        <p:grpSpPr>
          <a:xfrm>
            <a:off x="1377798" y="5222090"/>
            <a:ext cx="859809" cy="859809"/>
            <a:chOff x="941700" y="3183338"/>
            <a:chExt cx="859809" cy="859809"/>
          </a:xfrm>
          <a:effectLst/>
        </p:grpSpPr>
        <p:sp>
          <p:nvSpPr>
            <p:cNvPr id="17" name="椭圆 16"/>
            <p:cNvSpPr/>
            <p:nvPr/>
          </p:nvSpPr>
          <p:spPr>
            <a:xfrm>
              <a:off x="941700" y="3183338"/>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KSO_Shape"/>
            <p:cNvSpPr/>
            <p:nvPr/>
          </p:nvSpPr>
          <p:spPr bwMode="auto">
            <a:xfrm>
              <a:off x="1117412" y="3425586"/>
              <a:ext cx="476403" cy="37159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9" name="矩形 18"/>
          <p:cNvSpPr/>
          <p:nvPr/>
        </p:nvSpPr>
        <p:spPr>
          <a:xfrm>
            <a:off x="7557494" y="4182143"/>
            <a:ext cx="3646655"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500329" y="3796575"/>
            <a:ext cx="2218877"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矩形 20"/>
          <p:cNvSpPr/>
          <p:nvPr/>
        </p:nvSpPr>
        <p:spPr>
          <a:xfrm>
            <a:off x="7557495" y="5548343"/>
            <a:ext cx="3592064"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500329" y="5162775"/>
            <a:ext cx="1963999"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3" name="组合 22"/>
          <p:cNvGrpSpPr/>
          <p:nvPr/>
        </p:nvGrpSpPr>
        <p:grpSpPr>
          <a:xfrm>
            <a:off x="6482024" y="3908245"/>
            <a:ext cx="859809" cy="859809"/>
            <a:chOff x="4885898" y="2033516"/>
            <a:chExt cx="859809" cy="859809"/>
          </a:xfrm>
          <a:effectLst/>
        </p:grpSpPr>
        <p:sp>
          <p:nvSpPr>
            <p:cNvPr id="24" name="椭圆 23"/>
            <p:cNvSpPr/>
            <p:nvPr/>
          </p:nvSpPr>
          <p:spPr>
            <a:xfrm>
              <a:off x="4885898" y="2033516"/>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bwMode="auto">
            <a:xfrm>
              <a:off x="5102959" y="2158531"/>
              <a:ext cx="383441" cy="516999"/>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6" name="组合 25"/>
          <p:cNvGrpSpPr/>
          <p:nvPr/>
        </p:nvGrpSpPr>
        <p:grpSpPr>
          <a:xfrm>
            <a:off x="6482024" y="5290083"/>
            <a:ext cx="859809" cy="859809"/>
            <a:chOff x="941700" y="3183338"/>
            <a:chExt cx="859809" cy="859809"/>
          </a:xfrm>
          <a:effectLst/>
        </p:grpSpPr>
        <p:sp>
          <p:nvSpPr>
            <p:cNvPr id="27" name="椭圆 26"/>
            <p:cNvSpPr/>
            <p:nvPr/>
          </p:nvSpPr>
          <p:spPr>
            <a:xfrm>
              <a:off x="941700" y="3183338"/>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Shape"/>
            <p:cNvSpPr/>
            <p:nvPr/>
          </p:nvSpPr>
          <p:spPr bwMode="auto">
            <a:xfrm>
              <a:off x="1117412" y="3425586"/>
              <a:ext cx="476403" cy="37159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9" name="矩形 28"/>
          <p:cNvSpPr/>
          <p:nvPr/>
        </p:nvSpPr>
        <p:spPr>
          <a:xfrm>
            <a:off x="1450255" y="3531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921027" y="0"/>
            <a:ext cx="602974" cy="1729408"/>
            <a:chOff x="947530" y="0"/>
            <a:chExt cx="602974" cy="1729408"/>
          </a:xfrm>
        </p:grpSpPr>
        <p:cxnSp>
          <p:nvCxnSpPr>
            <p:cNvPr id="31" name="直接连接符 30"/>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4" name="矩形 33"/>
          <p:cNvSpPr/>
          <p:nvPr/>
        </p:nvSpPr>
        <p:spPr>
          <a:xfrm>
            <a:off x="1507095" y="9649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6"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1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6" presetClass="entr" presetSubtype="16"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1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circle(in)">
                                      <p:cBhvr>
                                        <p:cTn id="59" dur="10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grpId="0" nodeType="clickEffect">
                                  <p:stCondLst>
                                    <p:cond delay="2000"/>
                                  </p:stCondLst>
                                  <p:childTnLst>
                                    <p:animEffect transition="out" filter="fade">
                                      <p:cBhvr>
                                        <p:cTn id="73" dur="500"/>
                                        <p:tgtEl>
                                          <p:spTgt spid="35"/>
                                        </p:tgtEl>
                                      </p:cBhvr>
                                    </p:animEffect>
                                    <p:set>
                                      <p:cBhvr>
                                        <p:cTn id="74"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animBg="1"/>
      <p:bldP spid="8" grpId="0"/>
      <p:bldP spid="9" grpId="0"/>
      <p:bldP spid="10" grpId="0"/>
      <p:bldP spid="11" grpId="0"/>
      <p:bldP spid="12" grpId="0"/>
      <p:bldP spid="19" grpId="0"/>
      <p:bldP spid="20" grpId="0"/>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50255" y="3531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12" name="组合 11"/>
          <p:cNvGrpSpPr/>
          <p:nvPr/>
        </p:nvGrpSpPr>
        <p:grpSpPr>
          <a:xfrm>
            <a:off x="1892593" y="1553255"/>
            <a:ext cx="2675141" cy="1181100"/>
            <a:chOff x="1415562" y="1511690"/>
            <a:chExt cx="2675141" cy="1181100"/>
          </a:xfrm>
          <a:effectLst/>
        </p:grpSpPr>
        <p:sp>
          <p:nvSpPr>
            <p:cNvPr id="13" name="KSO_Shape"/>
            <p:cNvSpPr/>
            <p:nvPr/>
          </p:nvSpPr>
          <p:spPr>
            <a:xfrm>
              <a:off x="1415562"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4" name="文本框 13"/>
            <p:cNvSpPr txBox="1"/>
            <p:nvPr/>
          </p:nvSpPr>
          <p:spPr>
            <a:xfrm>
              <a:off x="1576873" y="1695133"/>
              <a:ext cx="2513830"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1</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5" name="矩形 14"/>
          <p:cNvSpPr/>
          <p:nvPr/>
        </p:nvSpPr>
        <p:spPr>
          <a:xfrm>
            <a:off x="1668097"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grpSp>
        <p:nvGrpSpPr>
          <p:cNvPr id="16" name="组合 15"/>
          <p:cNvGrpSpPr/>
          <p:nvPr/>
        </p:nvGrpSpPr>
        <p:grpSpPr>
          <a:xfrm>
            <a:off x="5035550" y="1553255"/>
            <a:ext cx="2756893" cy="1181100"/>
            <a:chOff x="4451839" y="1511690"/>
            <a:chExt cx="2756893" cy="1181100"/>
          </a:xfrm>
          <a:effectLst/>
        </p:grpSpPr>
        <p:sp>
          <p:nvSpPr>
            <p:cNvPr id="17" name="KSO_Shape"/>
            <p:cNvSpPr/>
            <p:nvPr/>
          </p:nvSpPr>
          <p:spPr>
            <a:xfrm>
              <a:off x="4451839"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8" name="文本框 17"/>
            <p:cNvSpPr txBox="1"/>
            <p:nvPr/>
          </p:nvSpPr>
          <p:spPr>
            <a:xfrm>
              <a:off x="4613150" y="1709203"/>
              <a:ext cx="2595582"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2</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9" name="组合 18"/>
          <p:cNvGrpSpPr/>
          <p:nvPr/>
        </p:nvGrpSpPr>
        <p:grpSpPr>
          <a:xfrm>
            <a:off x="8178506" y="1553255"/>
            <a:ext cx="2728760" cy="1181100"/>
            <a:chOff x="7701475" y="1511690"/>
            <a:chExt cx="2728760" cy="1181100"/>
          </a:xfrm>
          <a:effectLst/>
        </p:grpSpPr>
        <p:sp>
          <p:nvSpPr>
            <p:cNvPr id="20" name="KSO_Shape"/>
            <p:cNvSpPr/>
            <p:nvPr/>
          </p:nvSpPr>
          <p:spPr>
            <a:xfrm>
              <a:off x="7701475"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1" name="文本框 20"/>
            <p:cNvSpPr txBox="1"/>
            <p:nvPr/>
          </p:nvSpPr>
          <p:spPr>
            <a:xfrm>
              <a:off x="7834653" y="1709201"/>
              <a:ext cx="2595582"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3</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矩形 21"/>
          <p:cNvSpPr/>
          <p:nvPr/>
        </p:nvSpPr>
        <p:spPr>
          <a:xfrm>
            <a:off x="4802847"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3" name="矩形 22"/>
          <p:cNvSpPr/>
          <p:nvPr/>
        </p:nvSpPr>
        <p:spPr>
          <a:xfrm>
            <a:off x="8024350"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4" name="矩形 23"/>
          <p:cNvSpPr/>
          <p:nvPr/>
        </p:nvSpPr>
        <p:spPr bwMode="auto">
          <a:xfrm>
            <a:off x="1757191" y="4751897"/>
            <a:ext cx="2447778" cy="1575581"/>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25" name="矩形 24"/>
          <p:cNvSpPr/>
          <p:nvPr/>
        </p:nvSpPr>
        <p:spPr bwMode="auto">
          <a:xfrm>
            <a:off x="8057173" y="4751897"/>
            <a:ext cx="2447778" cy="15755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26" name="矩形 25"/>
          <p:cNvSpPr/>
          <p:nvPr/>
        </p:nvSpPr>
        <p:spPr bwMode="auto">
          <a:xfrm>
            <a:off x="4907182" y="4751897"/>
            <a:ext cx="2447778" cy="157558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0-#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2000"/>
                                  </p:stCondLst>
                                  <p:childTnLst>
                                    <p:animEffect transition="out" filter="fade">
                                      <p:cBhvr>
                                        <p:cTn id="54" dur="500"/>
                                        <p:tgtEl>
                                          <p:spTgt spid="35"/>
                                        </p:tgtEl>
                                      </p:cBhvr>
                                    </p:animEffect>
                                    <p:set>
                                      <p:cBhvr>
                                        <p:cTn id="5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5" grpId="0"/>
      <p:bldP spid="22" grpId="0"/>
      <p:bldP spid="23" grpId="0"/>
      <p:bldP spid="24" grpId="0" animBg="1"/>
      <p:bldP spid="25" grpId="0" animBg="1"/>
      <p:bldP spid="2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同心圆 26"/>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3131903" y="1746386"/>
            <a:ext cx="2257349"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06</a:t>
            </a:r>
            <a:endParaRPr lang="zh-CN" altLang="en-US" sz="15000" dirty="0">
              <a:latin typeface="Impact" panose="020B0806030902050204" pitchFamily="34" charset="0"/>
            </a:endParaRPr>
          </a:p>
        </p:txBody>
      </p:sp>
      <p:sp>
        <p:nvSpPr>
          <p:cNvPr id="29" name="矩形 28"/>
          <p:cNvSpPr/>
          <p:nvPr/>
        </p:nvSpPr>
        <p:spPr>
          <a:xfrm>
            <a:off x="5471211" y="3037716"/>
            <a:ext cx="503855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年度计划及目标</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32" name="同心圆 31"/>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3" name="直接连接符 32"/>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265350" y="3887065"/>
            <a:ext cx="3113545"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2018-Q4 Plan &amp; Annual target</a:t>
            </a:r>
            <a:endParaRPr lang="zh-CN" altLang="en-US" dirty="0">
              <a:latin typeface="Segoe UI Light" panose="020B0502040204020203" pitchFamily="34" charset="0"/>
              <a:cs typeface="Segoe UI Light" panose="020B0502040204020203" pitchFamily="34" charset="0"/>
            </a:endParaRPr>
          </a:p>
        </p:txBody>
      </p:sp>
      <p:sp>
        <p:nvSpPr>
          <p:cNvPr id="39" name="文本框 38"/>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2)">
                                      <p:cBhvr>
                                        <p:cTn id="7" dur="1000"/>
                                        <p:tgtEl>
                                          <p:spTgt spid="32"/>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ppt_w</p:attrName>
                                        </p:attrNameLst>
                                      </p:cBhvr>
                                      <p:tavLst>
                                        <p:tav tm="0">
                                          <p:val>
                                            <p:fltVal val="0"/>
                                          </p:val>
                                        </p:tav>
                                        <p:tav tm="100000">
                                          <p:val>
                                            <p:strVal val="#ppt_w"/>
                                          </p:val>
                                        </p:tav>
                                      </p:tavLst>
                                    </p:anim>
                                    <p:anim calcmode="lin" valueType="num">
                                      <p:cBhvr>
                                        <p:cTn id="11" dur="500" fill="hold"/>
                                        <p:tgtEl>
                                          <p:spTgt spid="28"/>
                                        </p:tgtEl>
                                        <p:attrNameLst>
                                          <p:attrName>ppt_h</p:attrName>
                                        </p:attrNameLst>
                                      </p:cBhvr>
                                      <p:tavLst>
                                        <p:tav tm="0">
                                          <p:val>
                                            <p:fltVal val="0"/>
                                          </p:val>
                                        </p:tav>
                                        <p:tav tm="100000">
                                          <p:val>
                                            <p:strVal val="#ppt_h"/>
                                          </p:val>
                                        </p:tav>
                                      </p:tavLst>
                                    </p:anim>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39"/>
                                        </p:tgtEl>
                                      </p:cBhvr>
                                    </p:animEffect>
                                    <p:set>
                                      <p:cBhvr>
                                        <p:cTn id="36"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P spid="32" grpId="0" animBg="1"/>
      <p:bldP spid="38"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5967" y="353101"/>
            <a:ext cx="733886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年度计划及销售目标</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450414"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Plan &amp; Annual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五边形 11"/>
          <p:cNvSpPr/>
          <p:nvPr/>
        </p:nvSpPr>
        <p:spPr>
          <a:xfrm>
            <a:off x="1566030" y="1693830"/>
            <a:ext cx="3589066" cy="559040"/>
          </a:xfrm>
          <a:prstGeom prst="homePlate">
            <a:avLst>
              <a:gd name="adj" fmla="val 24165"/>
            </a:avLst>
          </a:prstGeom>
          <a:ln>
            <a:solidFill>
              <a:schemeClr val="bg1"/>
            </a:solidFill>
          </a:ln>
        </p:spPr>
        <p:txBody>
          <a:bodyPr wrap="square" anchor="ctr">
            <a:noAutofit/>
          </a:bodyPr>
          <a:lstStyle/>
          <a:p>
            <a:pPr marL="179705"/>
            <a:r>
              <a:rPr lang="en-US" altLang="zh-CN"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en-US" altLang="zh-CN" sz="2400" dirty="0" smtClean="0">
                <a:solidFill>
                  <a:schemeClr val="bg1"/>
                </a:solidFill>
                <a:latin typeface="微软雅黑" panose="020B0503020204020204" pitchFamily="34" charset="-122"/>
                <a:ea typeface="微软雅黑" panose="020B0503020204020204" pitchFamily="34" charset="-122"/>
              </a:rPr>
              <a:t>2018-Q4</a:t>
            </a:r>
            <a:r>
              <a:rPr lang="zh-CN" altLang="en-US" sz="2400" dirty="0" smtClean="0">
                <a:solidFill>
                  <a:schemeClr val="bg1"/>
                </a:solidFill>
                <a:latin typeface="微软雅黑" panose="020B0503020204020204" pitchFamily="34" charset="-122"/>
                <a:ea typeface="微软雅黑" panose="020B0503020204020204" pitchFamily="34" charset="-122"/>
              </a:rPr>
              <a:t>计划</a:t>
            </a:r>
            <a:endParaRPr lang="zh-CN" altLang="en-US" sz="2400" dirty="0">
              <a:solidFill>
                <a:schemeClr val="bg1"/>
              </a:solidFill>
            </a:endParaRPr>
          </a:p>
        </p:txBody>
      </p:sp>
      <p:sp>
        <p:nvSpPr>
          <p:cNvPr id="13" name="椭圆 12"/>
          <p:cNvSpPr/>
          <p:nvPr/>
        </p:nvSpPr>
        <p:spPr>
          <a:xfrm>
            <a:off x="1523999"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8673547"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5098773"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1908313" y="2980156"/>
            <a:ext cx="1149674"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销售计划</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542005" y="2980156"/>
            <a:ext cx="1107996"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运营计划</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100216" y="2980156"/>
            <a:ext cx="1107996"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团队提升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KSO_Shape"/>
          <p:cNvSpPr/>
          <p:nvPr/>
        </p:nvSpPr>
        <p:spPr bwMode="auto">
          <a:xfrm>
            <a:off x="5758898" y="3527564"/>
            <a:ext cx="602145" cy="60214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20" name="KSO_Shape"/>
          <p:cNvSpPr/>
          <p:nvPr/>
        </p:nvSpPr>
        <p:spPr bwMode="auto">
          <a:xfrm>
            <a:off x="2244103" y="3526669"/>
            <a:ext cx="485845" cy="616294"/>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21" name="KSO_Shape"/>
          <p:cNvSpPr/>
          <p:nvPr/>
        </p:nvSpPr>
        <p:spPr bwMode="auto">
          <a:xfrm>
            <a:off x="9264306" y="3530484"/>
            <a:ext cx="688078" cy="587354"/>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22" name="矩形 21"/>
          <p:cNvSpPr/>
          <p:nvPr/>
        </p:nvSpPr>
        <p:spPr>
          <a:xfrm>
            <a:off x="1054878" y="4671259"/>
            <a:ext cx="2761747"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3" name="矩形 22"/>
          <p:cNvSpPr/>
          <p:nvPr/>
        </p:nvSpPr>
        <p:spPr>
          <a:xfrm>
            <a:off x="4718745" y="4671259"/>
            <a:ext cx="2754510"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4" name="矩形 23"/>
          <p:cNvSpPr/>
          <p:nvPr/>
        </p:nvSpPr>
        <p:spPr>
          <a:xfrm>
            <a:off x="8219515" y="4671259"/>
            <a:ext cx="2819546"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1000"/>
                                        <p:tgtEl>
                                          <p:spTgt spid="1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1000"/>
                                        <p:tgtEl>
                                          <p:spTgt spid="16"/>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1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1000"/>
                                        <p:tgtEl>
                                          <p:spTgt spid="1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heel(1)">
                                      <p:cBhvr>
                                        <p:cTn id="31" dur="1000"/>
                                        <p:tgtEl>
                                          <p:spTgt spid="1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10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1000"/>
                                        <p:tgtEl>
                                          <p:spTgt spid="14"/>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heel(1)">
                                      <p:cBhvr>
                                        <p:cTn id="45" dur="1000"/>
                                        <p:tgtEl>
                                          <p:spTgt spid="18"/>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heel(1)">
                                      <p:cBhvr>
                                        <p:cTn id="48" dur="1000"/>
                                        <p:tgtEl>
                                          <p:spTgt spid="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2000"/>
                                  </p:stCondLst>
                                  <p:childTnLst>
                                    <p:animEffect transition="out" filter="fade">
                                      <p:cBhvr>
                                        <p:cTn id="55" dur="500"/>
                                        <p:tgtEl>
                                          <p:spTgt spid="35"/>
                                        </p:tgtEl>
                                      </p:cBhvr>
                                    </p:animEffect>
                                    <p:set>
                                      <p:cBhvr>
                                        <p:cTn id="5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p:bldP spid="17" grpId="0"/>
      <p:bldP spid="18" grpId="0"/>
      <p:bldP spid="19" grpId="0" animBg="1"/>
      <p:bldP spid="20" grpId="0" animBg="1"/>
      <p:bldP spid="21" grpId="0" animBg="1"/>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(1/3)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3839919" y="1749287"/>
            <a:ext cx="4535453" cy="424070"/>
          </a:xfrm>
          <a:prstGeom prst="rect">
            <a:avLst/>
          </a:prstGeom>
          <a:ln w="0">
            <a:solidFill>
              <a:schemeClr val="bg1"/>
            </a:solidFill>
          </a:ln>
        </p:spPr>
        <p:txBody>
          <a:bodyPr wrap="none" anchor="ctr">
            <a:no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2018</a:t>
            </a:r>
            <a:r>
              <a:rPr lang="zh-CN" altLang="en-US" sz="2000" dirty="0" smtClean="0">
                <a:solidFill>
                  <a:schemeClr val="bg1"/>
                </a:solidFill>
                <a:latin typeface="微软雅黑" panose="020B0503020204020204" pitchFamily="34" charset="-122"/>
                <a:ea typeface="微软雅黑" panose="020B0503020204020204" pitchFamily="34" charset="-122"/>
              </a:rPr>
              <a:t>年目标完成数据总体概览</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258957" y="2598907"/>
            <a:ext cx="6427304" cy="286232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销售目标</a:t>
            </a:r>
            <a:r>
              <a:rPr lang="en-US" altLang="zh-CN" sz="4000" dirty="0">
                <a:solidFill>
                  <a:schemeClr val="bg1"/>
                </a:solidFill>
                <a:latin typeface="微软雅黑" panose="020B0503020204020204" pitchFamily="34" charset="-122"/>
                <a:ea typeface="微软雅黑" panose="020B0503020204020204" pitchFamily="34" charset="-122"/>
              </a:rPr>
              <a:t>110</a:t>
            </a:r>
            <a:r>
              <a:rPr lang="zh-CN" altLang="en-US" sz="1400" dirty="0">
                <a:solidFill>
                  <a:schemeClr val="bg1"/>
                </a:solidFill>
                <a:latin typeface="微软雅黑" panose="020B0503020204020204" pitchFamily="34" charset="-122"/>
                <a:ea typeface="微软雅黑" panose="020B0503020204020204" pitchFamily="34" charset="-122"/>
              </a:rPr>
              <a:t>万元，实际回款</a:t>
            </a:r>
            <a:r>
              <a:rPr lang="en-US" altLang="zh-CN" sz="4000" dirty="0">
                <a:solidFill>
                  <a:schemeClr val="bg1"/>
                </a:solidFill>
                <a:latin typeface="微软雅黑" panose="020B0503020204020204" pitchFamily="34" charset="-122"/>
                <a:ea typeface="微软雅黑" panose="020B0503020204020204" pitchFamily="34" charset="-122"/>
              </a:rPr>
              <a:t>107</a:t>
            </a:r>
            <a:r>
              <a:rPr lang="zh-CN" altLang="en-US" sz="1400" dirty="0">
                <a:solidFill>
                  <a:schemeClr val="bg1"/>
                </a:solidFill>
                <a:latin typeface="微软雅黑" panose="020B0503020204020204" pitchFamily="34" charset="-122"/>
                <a:ea typeface="微软雅黑" panose="020B0503020204020204" pitchFamily="34" charset="-122"/>
              </a:rPr>
              <a:t>万元，负计划目标</a:t>
            </a:r>
            <a:r>
              <a:rPr lang="en-US" altLang="zh-CN" sz="40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万元</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销售</a:t>
            </a:r>
            <a:r>
              <a:rPr lang="zh-CN" altLang="en-US" sz="1400" dirty="0">
                <a:solidFill>
                  <a:schemeClr val="bg1"/>
                </a:solidFill>
                <a:latin typeface="微软雅黑" panose="020B0503020204020204" pitchFamily="34" charset="-122"/>
                <a:ea typeface="微软雅黑" panose="020B0503020204020204" pitchFamily="34" charset="-122"/>
              </a:rPr>
              <a:t>库存合计约</a:t>
            </a:r>
            <a:r>
              <a:rPr lang="en-US" altLang="zh-CN" sz="4000" dirty="0">
                <a:solidFill>
                  <a:schemeClr val="bg1"/>
                </a:solidFill>
                <a:latin typeface="微软雅黑" panose="020B0503020204020204" pitchFamily="34" charset="-122"/>
                <a:ea typeface="微软雅黑" panose="020B0503020204020204" pitchFamily="34" charset="-122"/>
              </a:rPr>
              <a:t>47</a:t>
            </a:r>
            <a:r>
              <a:rPr lang="zh-CN" altLang="en-US" sz="1400" dirty="0">
                <a:solidFill>
                  <a:schemeClr val="bg1"/>
                </a:solidFill>
                <a:latin typeface="微软雅黑" panose="020B0503020204020204" pitchFamily="34" charset="-122"/>
                <a:ea typeface="微软雅黑" panose="020B0503020204020204" pitchFamily="34" charset="-122"/>
              </a:rPr>
              <a:t>万元，实际销售</a:t>
            </a:r>
            <a:r>
              <a:rPr lang="en-US" altLang="zh-CN" sz="4000" dirty="0">
                <a:solidFill>
                  <a:schemeClr val="bg1"/>
                </a:solidFill>
                <a:latin typeface="微软雅黑" panose="020B0503020204020204" pitchFamily="34" charset="-122"/>
                <a:ea typeface="微软雅黑" panose="020B0503020204020204" pitchFamily="34" charset="-122"/>
              </a:rPr>
              <a:t>61</a:t>
            </a:r>
            <a:r>
              <a:rPr lang="zh-CN" altLang="en-US" sz="1400" dirty="0">
                <a:solidFill>
                  <a:schemeClr val="bg1"/>
                </a:solidFill>
                <a:latin typeface="微软雅黑" panose="020B0503020204020204" pitchFamily="34" charset="-122"/>
                <a:ea typeface="微软雅黑" panose="020B0503020204020204" pitchFamily="34" charset="-122"/>
              </a:rPr>
              <a:t>万元</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与</a:t>
            </a:r>
            <a:r>
              <a:rPr lang="zh-CN" altLang="en-US" sz="1400" dirty="0">
                <a:solidFill>
                  <a:schemeClr val="bg1"/>
                </a:solidFill>
                <a:latin typeface="微软雅黑" panose="020B0503020204020204" pitchFamily="34" charset="-122"/>
                <a:ea typeface="微软雅黑" panose="020B0503020204020204" pitchFamily="34" charset="-122"/>
              </a:rPr>
              <a:t>去年同期增长</a:t>
            </a:r>
            <a:r>
              <a:rPr lang="en-US" altLang="zh-CN" sz="4000" dirty="0">
                <a:solidFill>
                  <a:schemeClr val="bg1"/>
                </a:solidFill>
                <a:latin typeface="微软雅黑" panose="020B0503020204020204" pitchFamily="34" charset="-122"/>
                <a:ea typeface="微软雅黑" panose="020B0503020204020204" pitchFamily="34" charset="-122"/>
              </a:rPr>
              <a:t>35%</a:t>
            </a:r>
            <a:r>
              <a:rPr lang="zh-CN" altLang="en-US" sz="1400" dirty="0">
                <a:solidFill>
                  <a:schemeClr val="bg1"/>
                </a:solidFill>
                <a:latin typeface="微软雅黑" panose="020B0503020204020204" pitchFamily="34" charset="-122"/>
                <a:ea typeface="微软雅黑" panose="020B0503020204020204" pitchFamily="34" charset="-122"/>
              </a:rPr>
              <a:t>左右。</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775713" y="3120372"/>
            <a:ext cx="4217504" cy="3737628"/>
          </a:xfrm>
          <a:prstGeom prst="rect">
            <a:avLst/>
          </a:prstGeom>
        </p:spPr>
      </p:pic>
      <p:sp>
        <p:nvSpPr>
          <p:cNvPr id="11" name="文本框 10"/>
          <p:cNvSpPr txBox="1"/>
          <p:nvPr/>
        </p:nvSpPr>
        <p:spPr>
          <a:xfrm>
            <a:off x="8308964" y="3249512"/>
            <a:ext cx="1528880" cy="707886"/>
          </a:xfrm>
          <a:prstGeom prst="rect">
            <a:avLst/>
          </a:prstGeom>
          <a:noFill/>
        </p:spPr>
        <p:txBody>
          <a:bodyPr wrap="none" rtlCol="0">
            <a:spAutoFit/>
          </a:bodyPr>
          <a:lstStyle/>
          <a:p>
            <a:pPr algn="ctr"/>
            <a:r>
              <a:rPr lang="en-US" altLang="zh-CN" sz="4000" dirty="0" smtClean="0">
                <a:solidFill>
                  <a:schemeClr val="bg1">
                    <a:lumMod val="65000"/>
                  </a:schemeClr>
                </a:solidFill>
                <a:latin typeface="Impact" panose="020B0806030902050204" pitchFamily="34" charset="0"/>
              </a:rPr>
              <a:t>Target</a:t>
            </a:r>
            <a:endParaRPr lang="zh-CN" altLang="en-US" sz="4000" dirty="0">
              <a:solidFill>
                <a:schemeClr val="bg1">
                  <a:lumMod val="65000"/>
                </a:schemeClr>
              </a:solidFill>
              <a:latin typeface="Impact" panose="020B0806030902050204" pitchFamily="34" charset="0"/>
            </a:endParaRPr>
          </a:p>
        </p:txBody>
      </p:sp>
      <p:sp>
        <p:nvSpPr>
          <p:cNvPr id="12" name="文本框 11"/>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wipe(left)">
                                      <p:cBhvr>
                                        <p:cTn id="33" dur="500"/>
                                        <p:tgtEl>
                                          <p:spTgt spid="9">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xEl>
                                              <p:pRg st="1" end="1"/>
                                            </p:txEl>
                                          </p:spTgt>
                                        </p:tgtEl>
                                        <p:attrNameLst>
                                          <p:attrName>style.visibility</p:attrName>
                                        </p:attrNameLst>
                                      </p:cBhvr>
                                      <p:to>
                                        <p:strVal val="visible"/>
                                      </p:to>
                                    </p:set>
                                    <p:animEffect transition="in" filter="wipe(left)">
                                      <p:cBhvr>
                                        <p:cTn id="38" dur="500"/>
                                        <p:tgtEl>
                                          <p:spTgt spid="9">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
                                            <p:txEl>
                                              <p:pRg st="2" end="2"/>
                                            </p:txEl>
                                          </p:spTgt>
                                        </p:tgtEl>
                                        <p:attrNameLst>
                                          <p:attrName>style.visibility</p:attrName>
                                        </p:attrNameLst>
                                      </p:cBhvr>
                                      <p:to>
                                        <p:strVal val="visible"/>
                                      </p:to>
                                    </p:set>
                                    <p:animEffect transition="in" filter="wipe(left)">
                                      <p:cBhvr>
                                        <p:cTn id="43" dur="500"/>
                                        <p:tgtEl>
                                          <p:spTgt spid="9">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200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build="p"/>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5967" y="353101"/>
            <a:ext cx="733886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a:t>
            </a:r>
            <a:r>
              <a:rPr lang="zh-CN" altLang="en-US" sz="4000" b="1" dirty="0">
                <a:solidFill>
                  <a:schemeClr val="bg1"/>
                </a:solidFill>
                <a:latin typeface="微软雅黑" panose="020B0503020204020204" pitchFamily="34" charset="-122"/>
                <a:ea typeface="微软雅黑" panose="020B0503020204020204" pitchFamily="34" charset="-122"/>
              </a:rPr>
              <a:t>计划及销售目标</a:t>
            </a:r>
            <a:r>
              <a:rPr lang="en-US" altLang="zh-CN" sz="4000" b="1" dirty="0" smtClean="0">
                <a:solidFill>
                  <a:schemeClr val="bg1"/>
                </a:solidFill>
                <a:latin typeface="微软雅黑" panose="020B0503020204020204" pitchFamily="34" charset="-122"/>
                <a:ea typeface="微软雅黑" panose="020B0503020204020204" pitchFamily="34" charset="-122"/>
              </a:rPr>
              <a:t>(2/2</a:t>
            </a:r>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450414"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Plan &amp; Annual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五边形 11"/>
          <p:cNvSpPr/>
          <p:nvPr/>
        </p:nvSpPr>
        <p:spPr>
          <a:xfrm>
            <a:off x="1566030" y="1693830"/>
            <a:ext cx="3589066" cy="559040"/>
          </a:xfrm>
          <a:prstGeom prst="homePlate">
            <a:avLst>
              <a:gd name="adj" fmla="val 24165"/>
            </a:avLst>
          </a:prstGeom>
          <a:ln>
            <a:solidFill>
              <a:schemeClr val="bg1"/>
            </a:solidFill>
          </a:ln>
        </p:spPr>
        <p:txBody>
          <a:bodyPr wrap="square" anchor="ctr">
            <a:noAutofit/>
          </a:bodyPr>
          <a:lstStyle/>
          <a:p>
            <a:pPr marL="179705"/>
            <a:r>
              <a:rPr lang="en-US" altLang="zh-CN"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年度目标实现举措</a:t>
            </a:r>
            <a:endParaRPr lang="zh-CN" altLang="en-US" sz="2400" dirty="0">
              <a:solidFill>
                <a:schemeClr val="bg1"/>
              </a:solidFill>
            </a:endParaRPr>
          </a:p>
        </p:txBody>
      </p:sp>
      <p:cxnSp>
        <p:nvCxnSpPr>
          <p:cNvPr id="13" name="直接连接符 12"/>
          <p:cNvCxnSpPr/>
          <p:nvPr/>
        </p:nvCxnSpPr>
        <p:spPr bwMode="auto">
          <a:xfrm>
            <a:off x="4839288" y="3407851"/>
            <a:ext cx="393895" cy="253219"/>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4" name="直接连接符 13"/>
          <p:cNvCxnSpPr>
            <a:endCxn id="22" idx="2"/>
          </p:cNvCxnSpPr>
          <p:nvPr/>
        </p:nvCxnSpPr>
        <p:spPr bwMode="auto">
          <a:xfrm flipV="1">
            <a:off x="7526217" y="4525562"/>
            <a:ext cx="362578" cy="19355"/>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5" name="直接连接符 14"/>
          <p:cNvCxnSpPr>
            <a:endCxn id="28" idx="7"/>
          </p:cNvCxnSpPr>
          <p:nvPr/>
        </p:nvCxnSpPr>
        <p:spPr bwMode="auto">
          <a:xfrm flipH="1">
            <a:off x="5070593" y="5053771"/>
            <a:ext cx="275132" cy="272116"/>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6" name="直接连接符 15"/>
          <p:cNvCxnSpPr>
            <a:endCxn id="34" idx="1"/>
          </p:cNvCxnSpPr>
          <p:nvPr/>
        </p:nvCxnSpPr>
        <p:spPr bwMode="auto">
          <a:xfrm>
            <a:off x="6752494" y="5095974"/>
            <a:ext cx="300924" cy="229913"/>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flipV="1">
            <a:off x="6865035" y="3407851"/>
            <a:ext cx="365760" cy="267286"/>
          </a:xfrm>
          <a:prstGeom prst="line">
            <a:avLst/>
          </a:prstGeom>
          <a:solidFill>
            <a:schemeClr val="accent1"/>
          </a:solidFill>
          <a:ln w="127" cap="flat" cmpd="sng" algn="ctr">
            <a:solidFill>
              <a:schemeClr val="tx1"/>
            </a:solidFill>
            <a:prstDash val="solid"/>
            <a:round/>
            <a:headEnd type="none" w="med" len="med"/>
            <a:tailEnd type="none" w="med" len="med"/>
          </a:ln>
          <a:effectLst/>
        </p:spPr>
      </p:cxnSp>
      <p:grpSp>
        <p:nvGrpSpPr>
          <p:cNvPr id="18" name="组合 17"/>
          <p:cNvGrpSpPr/>
          <p:nvPr/>
        </p:nvGrpSpPr>
        <p:grpSpPr>
          <a:xfrm>
            <a:off x="4064728" y="2785017"/>
            <a:ext cx="859809" cy="859809"/>
            <a:chOff x="1701354" y="5571641"/>
            <a:chExt cx="859809" cy="859809"/>
          </a:xfrm>
          <a:effectLst/>
        </p:grpSpPr>
        <p:sp>
          <p:nvSpPr>
            <p:cNvPr id="19" name="椭圆 18"/>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0" name="文本框 19"/>
            <p:cNvSpPr txBox="1"/>
            <p:nvPr/>
          </p:nvSpPr>
          <p:spPr>
            <a:xfrm>
              <a:off x="1890129" y="5725550"/>
              <a:ext cx="497252"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01</a:t>
              </a:r>
              <a:endParaRPr lang="zh-CN" altLang="en-US" sz="2800" dirty="0">
                <a:latin typeface="Segoe UI Light" panose="020B0502040204020203" pitchFamily="34" charset="0"/>
                <a:cs typeface="Segoe UI Light" panose="020B0502040204020203" pitchFamily="34" charset="0"/>
              </a:endParaRPr>
            </a:p>
          </p:txBody>
        </p:sp>
      </p:grpSp>
      <p:grpSp>
        <p:nvGrpSpPr>
          <p:cNvPr id="21" name="组合 20"/>
          <p:cNvGrpSpPr/>
          <p:nvPr/>
        </p:nvGrpSpPr>
        <p:grpSpPr>
          <a:xfrm>
            <a:off x="7888795" y="4095657"/>
            <a:ext cx="859809" cy="859809"/>
            <a:chOff x="1701354" y="5571641"/>
            <a:chExt cx="859809" cy="859809"/>
          </a:xfrm>
          <a:effectLst/>
        </p:grpSpPr>
        <p:sp>
          <p:nvSpPr>
            <p:cNvPr id="22" name="椭圆 21"/>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3" name="文本框 22"/>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05</a:t>
              </a:r>
              <a:endParaRPr lang="zh-CN" altLang="en-US" sz="2800" dirty="0">
                <a:latin typeface="Segoe UI Light" panose="020B0502040204020203" pitchFamily="34" charset="0"/>
                <a:cs typeface="Segoe UI Light" panose="020B0502040204020203" pitchFamily="34" charset="0"/>
              </a:endParaRPr>
            </a:p>
          </p:txBody>
        </p:sp>
      </p:grpSp>
      <p:grpSp>
        <p:nvGrpSpPr>
          <p:cNvPr id="24" name="组合 23"/>
          <p:cNvGrpSpPr/>
          <p:nvPr/>
        </p:nvGrpSpPr>
        <p:grpSpPr>
          <a:xfrm>
            <a:off x="7168998" y="2785017"/>
            <a:ext cx="859809" cy="859809"/>
            <a:chOff x="1701354" y="5571641"/>
            <a:chExt cx="859809" cy="859809"/>
          </a:xfrm>
          <a:effectLst/>
        </p:grpSpPr>
        <p:sp>
          <p:nvSpPr>
            <p:cNvPr id="25" name="椭圆 24"/>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6" name="文本框 25"/>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06</a:t>
              </a:r>
              <a:endParaRPr lang="zh-CN" altLang="en-US" sz="2800" dirty="0">
                <a:latin typeface="Segoe UI Light" panose="020B0502040204020203" pitchFamily="34" charset="0"/>
                <a:cs typeface="Segoe UI Light" panose="020B0502040204020203" pitchFamily="34" charset="0"/>
              </a:endParaRPr>
            </a:p>
          </p:txBody>
        </p:sp>
      </p:grpSp>
      <p:grpSp>
        <p:nvGrpSpPr>
          <p:cNvPr id="27" name="组合 26"/>
          <p:cNvGrpSpPr/>
          <p:nvPr/>
        </p:nvGrpSpPr>
        <p:grpSpPr>
          <a:xfrm>
            <a:off x="4336700" y="5199971"/>
            <a:ext cx="859809" cy="859809"/>
            <a:chOff x="1701354" y="5571641"/>
            <a:chExt cx="859809" cy="859809"/>
          </a:xfrm>
          <a:effectLst/>
        </p:grpSpPr>
        <p:sp>
          <p:nvSpPr>
            <p:cNvPr id="28" name="椭圆 27"/>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9" name="文本框 28"/>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03</a:t>
              </a:r>
              <a:endParaRPr lang="zh-CN" altLang="en-US" sz="2800" dirty="0">
                <a:latin typeface="Segoe UI Light" panose="020B0502040204020203" pitchFamily="34" charset="0"/>
                <a:cs typeface="Segoe UI Light" panose="020B0502040204020203" pitchFamily="34" charset="0"/>
              </a:endParaRPr>
            </a:p>
          </p:txBody>
        </p:sp>
      </p:grpSp>
      <p:grpSp>
        <p:nvGrpSpPr>
          <p:cNvPr id="30" name="组合 29"/>
          <p:cNvGrpSpPr/>
          <p:nvPr/>
        </p:nvGrpSpPr>
        <p:grpSpPr>
          <a:xfrm>
            <a:off x="3363687" y="4095657"/>
            <a:ext cx="859809" cy="859809"/>
            <a:chOff x="1701354" y="5571641"/>
            <a:chExt cx="859809" cy="859809"/>
          </a:xfrm>
          <a:effectLst/>
        </p:grpSpPr>
        <p:sp>
          <p:nvSpPr>
            <p:cNvPr id="31" name="椭圆 30"/>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32" name="文本框 31"/>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02</a:t>
              </a:r>
              <a:endParaRPr lang="zh-CN" altLang="en-US" sz="2800" dirty="0">
                <a:latin typeface="Segoe UI Light" panose="020B0502040204020203" pitchFamily="34" charset="0"/>
                <a:cs typeface="Segoe UI Light" panose="020B0502040204020203" pitchFamily="34" charset="0"/>
              </a:endParaRPr>
            </a:p>
          </p:txBody>
        </p:sp>
      </p:grpSp>
      <p:grpSp>
        <p:nvGrpSpPr>
          <p:cNvPr id="33" name="组合 32"/>
          <p:cNvGrpSpPr/>
          <p:nvPr/>
        </p:nvGrpSpPr>
        <p:grpSpPr>
          <a:xfrm>
            <a:off x="6927502" y="5199971"/>
            <a:ext cx="859809" cy="859809"/>
            <a:chOff x="1701354" y="5571641"/>
            <a:chExt cx="859809" cy="859809"/>
          </a:xfrm>
          <a:effectLst/>
        </p:grpSpPr>
        <p:sp>
          <p:nvSpPr>
            <p:cNvPr id="34" name="椭圆 33"/>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36" name="文本框 35"/>
            <p:cNvSpPr txBox="1"/>
            <p:nvPr/>
          </p:nvSpPr>
          <p:spPr>
            <a:xfrm>
              <a:off x="1858871" y="5725550"/>
              <a:ext cx="559769"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04</a:t>
              </a:r>
              <a:endParaRPr lang="zh-CN" altLang="en-US" sz="2800" dirty="0">
                <a:latin typeface="Segoe UI Light" panose="020B0502040204020203" pitchFamily="34" charset="0"/>
                <a:cs typeface="Segoe UI Light" panose="020B0502040204020203" pitchFamily="34" charset="0"/>
              </a:endParaRPr>
            </a:p>
          </p:txBody>
        </p:sp>
      </p:grpSp>
      <p:sp>
        <p:nvSpPr>
          <p:cNvPr id="37" name="圆角矩形 36"/>
          <p:cNvSpPr/>
          <p:nvPr/>
        </p:nvSpPr>
        <p:spPr bwMode="auto">
          <a:xfrm>
            <a:off x="4528166" y="4087716"/>
            <a:ext cx="3123027" cy="492369"/>
          </a:xfrm>
          <a:prstGeom prst="roundRect">
            <a:avLst>
              <a:gd name="adj" fmla="val 50000"/>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algn="ctr" defTabSz="914400" eaLnBrk="0" fontAlgn="base" hangingPunct="0">
              <a:spcBef>
                <a:spcPct val="0"/>
              </a:spcBef>
              <a:spcAft>
                <a:spcPct val="0"/>
              </a:spcAft>
            </a:pPr>
            <a:r>
              <a:rPr lang="zh-CN" altLang="en-US" sz="2000" dirty="0" smtClean="0">
                <a:latin typeface="微软雅黑" panose="020B0503020204020204" pitchFamily="34" charset="-122"/>
                <a:ea typeface="微软雅黑" panose="020B0503020204020204" pitchFamily="34" charset="-122"/>
                <a:sym typeface="Wingdings" panose="05000000000000000000" pitchFamily="2" charset="2"/>
              </a:rPr>
              <a:t>目 标 实 现 举 措</a:t>
            </a:r>
            <a:endParaRPr lang="zh-CN" altLang="en-US" sz="2000" dirty="0"/>
          </a:p>
        </p:txBody>
      </p:sp>
      <p:cxnSp>
        <p:nvCxnSpPr>
          <p:cNvPr id="38" name="直接连接符 37"/>
          <p:cNvCxnSpPr>
            <a:stCxn id="31" idx="6"/>
          </p:cNvCxnSpPr>
          <p:nvPr/>
        </p:nvCxnSpPr>
        <p:spPr bwMode="auto">
          <a:xfrm>
            <a:off x="4223496" y="4525562"/>
            <a:ext cx="404776" cy="19355"/>
          </a:xfrm>
          <a:prstGeom prst="line">
            <a:avLst/>
          </a:prstGeom>
          <a:solidFill>
            <a:schemeClr val="accent1"/>
          </a:solidFill>
          <a:ln w="127" cap="flat" cmpd="sng" algn="ctr">
            <a:solidFill>
              <a:schemeClr val="tx1"/>
            </a:solidFill>
            <a:prstDash val="solid"/>
            <a:round/>
            <a:headEnd type="none" w="med" len="med"/>
            <a:tailEnd type="none" w="med" len="med"/>
          </a:ln>
          <a:effectLst/>
        </p:spPr>
      </p:cxnSp>
      <p:grpSp>
        <p:nvGrpSpPr>
          <p:cNvPr id="39" name="组合 38"/>
          <p:cNvGrpSpPr/>
          <p:nvPr/>
        </p:nvGrpSpPr>
        <p:grpSpPr>
          <a:xfrm>
            <a:off x="1089224" y="2774807"/>
            <a:ext cx="2849733" cy="787791"/>
            <a:chOff x="695325" y="2110155"/>
            <a:chExt cx="2849733" cy="787791"/>
          </a:xfrm>
        </p:grpSpPr>
        <p:sp>
          <p:nvSpPr>
            <p:cNvPr id="40" name="圆角矩形 39"/>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1" name="矩形 40"/>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2" name="组合 41"/>
          <p:cNvGrpSpPr/>
          <p:nvPr/>
        </p:nvGrpSpPr>
        <p:grpSpPr>
          <a:xfrm>
            <a:off x="900336" y="4108818"/>
            <a:ext cx="2343296" cy="787791"/>
            <a:chOff x="1201762" y="2110155"/>
            <a:chExt cx="2343296" cy="787791"/>
          </a:xfrm>
        </p:grpSpPr>
        <p:sp>
          <p:nvSpPr>
            <p:cNvPr id="43" name="圆角矩形 42"/>
            <p:cNvSpPr/>
            <p:nvPr/>
          </p:nvSpPr>
          <p:spPr bwMode="auto">
            <a:xfrm>
              <a:off x="1201762" y="2110155"/>
              <a:ext cx="2343296"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4" name="矩形 43"/>
            <p:cNvSpPr/>
            <p:nvPr/>
          </p:nvSpPr>
          <p:spPr>
            <a:xfrm>
              <a:off x="1390650" y="2205500"/>
              <a:ext cx="2013732" cy="646331"/>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5" name="组合 44"/>
          <p:cNvGrpSpPr/>
          <p:nvPr/>
        </p:nvGrpSpPr>
        <p:grpSpPr>
          <a:xfrm>
            <a:off x="1326030" y="5276510"/>
            <a:ext cx="2849733" cy="787791"/>
            <a:chOff x="695325" y="2110155"/>
            <a:chExt cx="2849733" cy="787791"/>
          </a:xfrm>
        </p:grpSpPr>
        <p:sp>
          <p:nvSpPr>
            <p:cNvPr id="46" name="圆角矩形 45"/>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7" name="矩形 46"/>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8" name="组合 47"/>
          <p:cNvGrpSpPr/>
          <p:nvPr/>
        </p:nvGrpSpPr>
        <p:grpSpPr>
          <a:xfrm>
            <a:off x="8219199" y="2774807"/>
            <a:ext cx="2849733" cy="787791"/>
            <a:chOff x="695325" y="2110155"/>
            <a:chExt cx="2849733" cy="787791"/>
          </a:xfrm>
        </p:grpSpPr>
        <p:sp>
          <p:nvSpPr>
            <p:cNvPr id="49" name="圆角矩形 48"/>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0" name="矩形 49"/>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51" name="组合 50"/>
          <p:cNvGrpSpPr/>
          <p:nvPr/>
        </p:nvGrpSpPr>
        <p:grpSpPr>
          <a:xfrm>
            <a:off x="8936651" y="4108818"/>
            <a:ext cx="2401913" cy="787791"/>
            <a:chOff x="695325" y="2110155"/>
            <a:chExt cx="2401913" cy="787791"/>
          </a:xfrm>
        </p:grpSpPr>
        <p:sp>
          <p:nvSpPr>
            <p:cNvPr id="52" name="圆角矩形 51"/>
            <p:cNvSpPr/>
            <p:nvPr/>
          </p:nvSpPr>
          <p:spPr bwMode="auto">
            <a:xfrm>
              <a:off x="695325" y="2110155"/>
              <a:ext cx="240191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3" name="矩形 52"/>
            <p:cNvSpPr/>
            <p:nvPr/>
          </p:nvSpPr>
          <p:spPr>
            <a:xfrm>
              <a:off x="864132" y="2219568"/>
              <a:ext cx="2022090" cy="646331"/>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54" name="组合 53"/>
          <p:cNvGrpSpPr/>
          <p:nvPr/>
        </p:nvGrpSpPr>
        <p:grpSpPr>
          <a:xfrm>
            <a:off x="7951913" y="5276510"/>
            <a:ext cx="2849733" cy="787791"/>
            <a:chOff x="695325" y="2110155"/>
            <a:chExt cx="2849733" cy="787791"/>
          </a:xfrm>
        </p:grpSpPr>
        <p:sp>
          <p:nvSpPr>
            <p:cNvPr id="55" name="圆角矩形 54"/>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6" name="矩形 55"/>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sp>
        <p:nvSpPr>
          <p:cNvPr id="57" name="同心圆 56"/>
          <p:cNvSpPr/>
          <p:nvPr/>
        </p:nvSpPr>
        <p:spPr>
          <a:xfrm>
            <a:off x="5009319" y="3283226"/>
            <a:ext cx="2186609" cy="2176670"/>
          </a:xfrm>
          <a:prstGeom prst="donut">
            <a:avLst>
              <a:gd name="adj" fmla="val 60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heel(1)">
                                      <p:cBhvr>
                                        <p:cTn id="12" dur="10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22" presetClass="entr" presetSubtype="2"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right)">
                                      <p:cBhvr>
                                        <p:cTn id="38" dur="500"/>
                                        <p:tgtEl>
                                          <p:spTgt spid="38"/>
                                        </p:tgtEl>
                                      </p:cBhvr>
                                    </p:animEffect>
                                  </p:childTnLst>
                                </p:cTn>
                              </p:par>
                              <p:par>
                                <p:cTn id="39" presetID="22" presetClass="entr" presetSubtype="2"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righ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par>
                                <p:cTn id="47" presetID="22" presetClass="entr" presetSubtype="2"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right)">
                                      <p:cBhvr>
                                        <p:cTn id="49" dur="500"/>
                                        <p:tgtEl>
                                          <p:spTgt spid="27"/>
                                        </p:tgtEl>
                                      </p:cBhvr>
                                    </p:animEffect>
                                  </p:childTnLst>
                                </p:cTn>
                              </p:par>
                              <p:par>
                                <p:cTn id="50" presetID="22" presetClass="entr" presetSubtype="2"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right)">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22" presetClass="entr" presetSubtype="8"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left)">
                                      <p:cBhvr>
                                        <p:cTn id="74" dur="500"/>
                                        <p:tgtEl>
                                          <p:spTgt spid="5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par>
                                <p:cTn id="80" presetID="22" presetClass="entr" presetSubtype="8"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par>
                                <p:cTn id="83" presetID="22" presetClass="entr" presetSubtype="8"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0" nodeType="clickEffect">
                                  <p:stCondLst>
                                    <p:cond delay="2000"/>
                                  </p:stCondLst>
                                  <p:childTnLst>
                                    <p:animEffect transition="out" filter="fade">
                                      <p:cBhvr>
                                        <p:cTn id="89" dur="500"/>
                                        <p:tgtEl>
                                          <p:spTgt spid="35"/>
                                        </p:tgtEl>
                                      </p:cBhvr>
                                    </p:animEffect>
                                    <p:set>
                                      <p:cBhvr>
                                        <p:cTn id="9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37" grpId="0" animBg="1"/>
      <p:bldP spid="5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775791"/>
            <a:ext cx="12192000" cy="1789044"/>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22959" y="353101"/>
            <a:ext cx="5551520"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年度产品运营目标</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921027" y="0"/>
            <a:ext cx="602974" cy="1729408"/>
            <a:chOff x="947530" y="0"/>
            <a:chExt cx="602974" cy="1729408"/>
          </a:xfrm>
        </p:grpSpPr>
        <p:cxnSp>
          <p:nvCxnSpPr>
            <p:cNvPr id="28" name="直接连接符 2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1" name="矩形 30"/>
          <p:cNvSpPr/>
          <p:nvPr/>
        </p:nvSpPr>
        <p:spPr>
          <a:xfrm>
            <a:off x="1507095" y="964960"/>
            <a:ext cx="2797369"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annual production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32" name="文本框 31"/>
          <p:cNvSpPr txBox="1"/>
          <p:nvPr/>
        </p:nvSpPr>
        <p:spPr>
          <a:xfrm>
            <a:off x="3843130" y="1736033"/>
            <a:ext cx="7779027" cy="1802298"/>
          </a:xfrm>
          <a:prstGeom prst="rect">
            <a:avLst/>
          </a:prstGeom>
          <a:noFill/>
          <a:ln>
            <a:noFill/>
          </a:ln>
        </p:spPr>
        <p:txBody>
          <a:bodyPr wrap="none" rtlCol="0" anchor="ctr">
            <a:noAutofit/>
          </a:bodyPr>
          <a:lstStyle/>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继续推进主打产品线上、线下并行。</a:t>
            </a:r>
            <a:endParaRPr lang="en-US" altLang="zh-CN" sz="2000" dirty="0" smtClean="0">
              <a:latin typeface="微软雅黑" panose="020B0503020204020204" pitchFamily="34" charset="-122"/>
              <a:ea typeface="微软雅黑" panose="020B0503020204020204" pitchFamily="34" charset="-122"/>
            </a:endParaRPr>
          </a:p>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做好线下实体店客户体验活动。</a:t>
            </a:r>
            <a:endParaRPr lang="en-US" altLang="zh-CN" sz="2000" dirty="0" smtClean="0">
              <a:latin typeface="微软雅黑" panose="020B0503020204020204" pitchFamily="34" charset="-122"/>
              <a:ea typeface="微软雅黑" panose="020B0503020204020204" pitchFamily="34" charset="-122"/>
            </a:endParaRPr>
          </a:p>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推进网络线上产品更新及活动营销创新，吸引更多粉丝参与</a:t>
            </a:r>
            <a:endParaRPr lang="zh-CN" altLang="en-US" sz="2000" dirty="0">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30233" y="1620765"/>
            <a:ext cx="2089843" cy="208984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8575">
            <a:solidFill>
              <a:schemeClr val="bg1">
                <a:lumMod val="85000"/>
              </a:schemeClr>
            </a:solidFill>
          </a:ln>
        </p:spPr>
      </p:pic>
      <p:sp>
        <p:nvSpPr>
          <p:cNvPr id="34" name="图文框 33"/>
          <p:cNvSpPr/>
          <p:nvPr/>
        </p:nvSpPr>
        <p:spPr bwMode="auto">
          <a:xfrm>
            <a:off x="1592402" y="4496391"/>
            <a:ext cx="1188000" cy="1188000"/>
          </a:xfrm>
          <a:prstGeom prst="frame">
            <a:avLst>
              <a:gd name="adj1" fmla="val 10132"/>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36" name="图文框 35"/>
          <p:cNvSpPr/>
          <p:nvPr/>
        </p:nvSpPr>
        <p:spPr bwMode="auto">
          <a:xfrm>
            <a:off x="6734245" y="4496391"/>
            <a:ext cx="1188000" cy="1188000"/>
          </a:xfrm>
          <a:prstGeom prst="frame">
            <a:avLst>
              <a:gd name="adj1" fmla="val 10132"/>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37" name="矩形 36"/>
          <p:cNvSpPr/>
          <p:nvPr/>
        </p:nvSpPr>
        <p:spPr>
          <a:xfrm>
            <a:off x="2978071" y="4496391"/>
            <a:ext cx="2890909" cy="954107"/>
          </a:xfrm>
          <a:prstGeom prst="rect">
            <a:avLst/>
          </a:prstGeom>
        </p:spPr>
        <p:txBody>
          <a:bodyPr wrap="square">
            <a:spAutoFit/>
          </a:bodyPr>
          <a:lstStyle/>
          <a:p>
            <a:pPr indent="360045"/>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38" name="矩形 37"/>
          <p:cNvSpPr/>
          <p:nvPr/>
        </p:nvSpPr>
        <p:spPr>
          <a:xfrm>
            <a:off x="8119914" y="4496391"/>
            <a:ext cx="2890909" cy="954107"/>
          </a:xfrm>
          <a:prstGeom prst="rect">
            <a:avLst/>
          </a:prstGeom>
        </p:spPr>
        <p:txBody>
          <a:bodyPr wrap="square">
            <a:spAutoFit/>
          </a:bodyPr>
          <a:lstStyle/>
          <a:p>
            <a:pPr indent="360045"/>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39" name="KSO_Shape"/>
          <p:cNvSpPr/>
          <p:nvPr/>
        </p:nvSpPr>
        <p:spPr bwMode="auto">
          <a:xfrm>
            <a:off x="1885709" y="4827694"/>
            <a:ext cx="610186" cy="5196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ffec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solidFill>
            </a:endParaRPr>
          </a:p>
        </p:txBody>
      </p:sp>
      <p:sp>
        <p:nvSpPr>
          <p:cNvPr id="40" name="KSO_Shape"/>
          <p:cNvSpPr/>
          <p:nvPr/>
        </p:nvSpPr>
        <p:spPr bwMode="auto">
          <a:xfrm>
            <a:off x="7054871" y="4801188"/>
            <a:ext cx="553915" cy="553915"/>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41" name="文本框 40"/>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animEffect transition="in" filter="wipe(left)">
                                      <p:cBhvr>
                                        <p:cTn id="15" dur="500"/>
                                        <p:tgtEl>
                                          <p:spTgt spid="3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txEl>
                                              <p:pRg st="1" end="1"/>
                                            </p:txEl>
                                          </p:spTgt>
                                        </p:tgtEl>
                                        <p:attrNameLst>
                                          <p:attrName>style.visibility</p:attrName>
                                        </p:attrNameLst>
                                      </p:cBhvr>
                                      <p:to>
                                        <p:strVal val="visible"/>
                                      </p:to>
                                    </p:set>
                                    <p:animEffect transition="in" filter="wipe(left)">
                                      <p:cBhvr>
                                        <p:cTn id="20" dur="500"/>
                                        <p:tgtEl>
                                          <p:spTgt spid="3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2">
                                            <p:txEl>
                                              <p:pRg st="2" end="2"/>
                                            </p:txEl>
                                          </p:spTgt>
                                        </p:tgtEl>
                                        <p:attrNameLst>
                                          <p:attrName>style.visibility</p:attrName>
                                        </p:attrNameLst>
                                      </p:cBhvr>
                                      <p:to>
                                        <p:strVal val="visible"/>
                                      </p:to>
                                    </p:set>
                                    <p:animEffect transition="in" filter="wipe(left)">
                                      <p:cBhvr>
                                        <p:cTn id="25" dur="500"/>
                                        <p:tgtEl>
                                          <p:spTgt spid="3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2000"/>
                                  </p:stCondLst>
                                  <p:childTnLst>
                                    <p:animEffect transition="out" filter="fade">
                                      <p:cBhvr>
                                        <p:cTn id="63" dur="500"/>
                                        <p:tgtEl>
                                          <p:spTgt spid="41"/>
                                        </p:tgtEl>
                                      </p:cBhvr>
                                    </p:animEffect>
                                    <p:set>
                                      <p:cBhvr>
                                        <p:cTn id="64"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build="p"/>
      <p:bldP spid="34" grpId="0" animBg="1"/>
      <p:bldP spid="36" grpId="0" animBg="1"/>
      <p:bldP spid="37" grpId="0"/>
      <p:bldP spid="38" grpId="0"/>
      <p:bldP spid="39" grpId="0" animBg="1"/>
      <p:bldP spid="40" grpId="0" animBg="1"/>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圆角矩形 2"/>
          <p:cNvSpPr/>
          <p:nvPr/>
        </p:nvSpPr>
        <p:spPr>
          <a:xfrm>
            <a:off x="1013791" y="3684104"/>
            <a:ext cx="10164417" cy="59634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1422959" y="353101"/>
            <a:ext cx="6465231"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 </a:t>
            </a:r>
            <a:r>
              <a:rPr lang="zh-CN" altLang="en-US" sz="4000" b="1" dirty="0" smtClean="0">
                <a:solidFill>
                  <a:schemeClr val="bg1"/>
                </a:solidFill>
                <a:latin typeface="微软雅黑" panose="020B0503020204020204" pitchFamily="34" charset="-122"/>
                <a:ea typeface="微软雅黑" panose="020B0503020204020204" pitchFamily="34" charset="-122"/>
              </a:rPr>
              <a:t>团队建设与提升</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21027" y="0"/>
            <a:ext cx="602974" cy="1729408"/>
            <a:chOff x="947530" y="0"/>
            <a:chExt cx="602974" cy="1729408"/>
          </a:xfrm>
        </p:grpSpPr>
        <p:cxnSp>
          <p:nvCxnSpPr>
            <p:cNvPr id="9" name="直接连接符 8"/>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91549" y="291546"/>
            <a:ext cx="675185"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507095" y="964960"/>
            <a:ext cx="3266343"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team building and promotion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椭圆 12"/>
          <p:cNvSpPr/>
          <p:nvPr/>
        </p:nvSpPr>
        <p:spPr>
          <a:xfrm>
            <a:off x="4247321" y="2107093"/>
            <a:ext cx="3600000" cy="3600000"/>
          </a:xfrm>
          <a:prstGeom prst="ellipse">
            <a:avLst/>
          </a:prstGeom>
          <a:solidFill>
            <a:schemeClr val="bg1">
              <a:alpha val="5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4410677" y="2270449"/>
            <a:ext cx="3273288" cy="3273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5" name="组合 14"/>
          <p:cNvGrpSpPr/>
          <p:nvPr/>
        </p:nvGrpSpPr>
        <p:grpSpPr>
          <a:xfrm>
            <a:off x="1399602" y="3429000"/>
            <a:ext cx="1102554" cy="1102554"/>
            <a:chOff x="1429631" y="1632439"/>
            <a:chExt cx="1102554" cy="1102554"/>
          </a:xfrm>
          <a:effectLst/>
        </p:grpSpPr>
        <p:sp>
          <p:nvSpPr>
            <p:cNvPr id="16"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7"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grpSp>
        <p:nvGrpSpPr>
          <p:cNvPr id="18" name="组合 17"/>
          <p:cNvGrpSpPr/>
          <p:nvPr/>
        </p:nvGrpSpPr>
        <p:grpSpPr>
          <a:xfrm>
            <a:off x="3000974" y="3486150"/>
            <a:ext cx="1102554" cy="1102554"/>
            <a:chOff x="1429631" y="1632439"/>
            <a:chExt cx="1102554" cy="1102554"/>
          </a:xfrm>
          <a:effectLst/>
        </p:grpSpPr>
        <p:sp>
          <p:nvSpPr>
            <p:cNvPr id="1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0"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sp>
        <p:nvSpPr>
          <p:cNvPr id="21" name="矩形 20"/>
          <p:cNvSpPr/>
          <p:nvPr/>
        </p:nvSpPr>
        <p:spPr>
          <a:xfrm>
            <a:off x="1991030" y="4859338"/>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bwMode="auto">
          <a:xfrm>
            <a:off x="1939447" y="3954000"/>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p:nvCxnSpPr>
        <p:spPr bwMode="auto">
          <a:xfrm>
            <a:off x="3550785" y="1860165"/>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23"/>
          <p:cNvSpPr/>
          <p:nvPr/>
        </p:nvSpPr>
        <p:spPr>
          <a:xfrm>
            <a:off x="956676" y="2087265"/>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151584" y="3435626"/>
            <a:ext cx="1102554" cy="1102554"/>
            <a:chOff x="1429631" y="1632439"/>
            <a:chExt cx="1102554" cy="1102554"/>
          </a:xfrm>
          <a:effectLst/>
        </p:grpSpPr>
        <p:sp>
          <p:nvSpPr>
            <p:cNvPr id="26"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7"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grpSp>
        <p:nvGrpSpPr>
          <p:cNvPr id="28" name="组合 27"/>
          <p:cNvGrpSpPr/>
          <p:nvPr/>
        </p:nvGrpSpPr>
        <p:grpSpPr>
          <a:xfrm>
            <a:off x="9752956" y="3492776"/>
            <a:ext cx="1102554" cy="1102554"/>
            <a:chOff x="1429631" y="1632439"/>
            <a:chExt cx="1102554" cy="1102554"/>
          </a:xfrm>
          <a:effectLst/>
        </p:grpSpPr>
        <p:sp>
          <p:nvSpPr>
            <p:cNvPr id="2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30"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sp>
        <p:nvSpPr>
          <p:cNvPr id="31" name="矩形 30"/>
          <p:cNvSpPr/>
          <p:nvPr/>
        </p:nvSpPr>
        <p:spPr>
          <a:xfrm>
            <a:off x="8743012" y="4865964"/>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bwMode="auto">
          <a:xfrm>
            <a:off x="8691429" y="3960626"/>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a:off x="10302767" y="1866791"/>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p:cNvSpPr/>
          <p:nvPr/>
        </p:nvSpPr>
        <p:spPr>
          <a:xfrm>
            <a:off x="7708658" y="2093891"/>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1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10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heel(1)">
                                      <p:cBhvr>
                                        <p:cTn id="65" dur="10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500"/>
                                        <p:tgtEl>
                                          <p:spTgt spid="3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0" nodeType="clickEffect">
                                  <p:stCondLst>
                                    <p:cond delay="2000"/>
                                  </p:stCondLst>
                                  <p:childTnLst>
                                    <p:animEffect transition="out" filter="fade">
                                      <p:cBhvr>
                                        <p:cTn id="79" dur="500"/>
                                        <p:tgtEl>
                                          <p:spTgt spid="35"/>
                                        </p:tgtEl>
                                      </p:cBhvr>
                                    </p:animEffect>
                                    <p:set>
                                      <p:cBhvr>
                                        <p:cTn id="8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animBg="1"/>
      <p:bldP spid="13" grpId="0" animBg="1"/>
      <p:bldP spid="14" grpId="0" animBg="1"/>
      <p:bldP spid="21" grpId="0"/>
      <p:bldP spid="24" grpId="0"/>
      <p:bldP spid="31" grpId="0"/>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50668" y="353101"/>
            <a:ext cx="6465231"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 </a:t>
            </a:r>
            <a:r>
              <a:rPr lang="zh-CN" altLang="en-US" sz="4000" b="1" dirty="0" smtClean="0">
                <a:solidFill>
                  <a:schemeClr val="bg1"/>
                </a:solidFill>
                <a:latin typeface="微软雅黑" panose="020B0503020204020204" pitchFamily="34" charset="-122"/>
                <a:ea typeface="微软雅黑" panose="020B0503020204020204" pitchFamily="34" charset="-122"/>
              </a:rPr>
              <a:t>团队建设与提升</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48736"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19258" y="291546"/>
            <a:ext cx="675185"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34804" y="964960"/>
            <a:ext cx="3266343"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team building and promotion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椭圆 11"/>
          <p:cNvSpPr/>
          <p:nvPr/>
        </p:nvSpPr>
        <p:spPr>
          <a:xfrm>
            <a:off x="4585769" y="3149015"/>
            <a:ext cx="3062635" cy="3098042"/>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p:cNvSpPr/>
          <p:nvPr/>
        </p:nvSpPr>
        <p:spPr>
          <a:xfrm>
            <a:off x="4317086" y="2647057"/>
            <a:ext cx="3600000" cy="3600000"/>
          </a:xfrm>
          <a:prstGeom prst="ellipse">
            <a:avLst/>
          </a:prstGeom>
          <a:noFill/>
          <a:ln w="127">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组合 13"/>
          <p:cNvGrpSpPr/>
          <p:nvPr/>
        </p:nvGrpSpPr>
        <p:grpSpPr>
          <a:xfrm>
            <a:off x="4083077" y="3774228"/>
            <a:ext cx="557576" cy="564022"/>
            <a:chOff x="4055368" y="3106045"/>
            <a:chExt cx="557576" cy="564022"/>
          </a:xfrm>
          <a:effectLst/>
        </p:grpSpPr>
        <p:sp>
          <p:nvSpPr>
            <p:cNvPr id="15" name="椭圆 14"/>
            <p:cNvSpPr/>
            <p:nvPr/>
          </p:nvSpPr>
          <p:spPr>
            <a:xfrm>
              <a:off x="4055368" y="3106045"/>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4162567" y="3203390"/>
              <a:ext cx="317716" cy="369332"/>
            </a:xfrm>
            <a:prstGeom prst="rect">
              <a:avLst/>
            </a:prstGeom>
            <a:noFill/>
          </p:spPr>
          <p:txBody>
            <a:bodyPr wrap="none" rtlCol="0">
              <a:spAutoFit/>
            </a:bodyPr>
            <a:lstStyle/>
            <a:p>
              <a:r>
                <a:rPr lang="en-US" altLang="zh-CN" dirty="0" smtClean="0"/>
                <a:t>A</a:t>
              </a:r>
              <a:endParaRPr lang="zh-CN" altLang="en-US" dirty="0"/>
            </a:p>
          </p:txBody>
        </p:sp>
      </p:grpSp>
      <p:grpSp>
        <p:nvGrpSpPr>
          <p:cNvPr id="17" name="组合 16"/>
          <p:cNvGrpSpPr/>
          <p:nvPr/>
        </p:nvGrpSpPr>
        <p:grpSpPr>
          <a:xfrm>
            <a:off x="7579179" y="3774228"/>
            <a:ext cx="557576" cy="564022"/>
            <a:chOff x="7551470" y="3106045"/>
            <a:chExt cx="557576" cy="564022"/>
          </a:xfrm>
          <a:effectLst/>
        </p:grpSpPr>
        <p:sp>
          <p:nvSpPr>
            <p:cNvPr id="18" name="椭圆 17"/>
            <p:cNvSpPr/>
            <p:nvPr/>
          </p:nvSpPr>
          <p:spPr>
            <a:xfrm>
              <a:off x="7551470" y="3106045"/>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7685964" y="3203390"/>
              <a:ext cx="296876" cy="369332"/>
            </a:xfrm>
            <a:prstGeom prst="rect">
              <a:avLst/>
            </a:prstGeom>
            <a:noFill/>
          </p:spPr>
          <p:txBody>
            <a:bodyPr wrap="none" rtlCol="0">
              <a:spAutoFit/>
            </a:bodyPr>
            <a:lstStyle/>
            <a:p>
              <a:r>
                <a:rPr lang="en-US" altLang="zh-CN" dirty="0" smtClean="0"/>
                <a:t>E</a:t>
              </a:r>
              <a:endParaRPr lang="zh-CN" altLang="en-US" dirty="0"/>
            </a:p>
          </p:txBody>
        </p:sp>
      </p:grpSp>
      <p:grpSp>
        <p:nvGrpSpPr>
          <p:cNvPr id="20" name="组合 19"/>
          <p:cNvGrpSpPr/>
          <p:nvPr/>
        </p:nvGrpSpPr>
        <p:grpSpPr>
          <a:xfrm>
            <a:off x="7060563" y="2809786"/>
            <a:ext cx="557576" cy="564022"/>
            <a:chOff x="7032854" y="2141603"/>
            <a:chExt cx="557576" cy="564022"/>
          </a:xfrm>
          <a:effectLst/>
        </p:grpSpPr>
        <p:sp>
          <p:nvSpPr>
            <p:cNvPr id="21" name="椭圆 20"/>
            <p:cNvSpPr/>
            <p:nvPr/>
          </p:nvSpPr>
          <p:spPr>
            <a:xfrm>
              <a:off x="7032854" y="2141603"/>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7155976" y="2225301"/>
              <a:ext cx="327334" cy="369332"/>
            </a:xfrm>
            <a:prstGeom prst="rect">
              <a:avLst/>
            </a:prstGeom>
            <a:noFill/>
          </p:spPr>
          <p:txBody>
            <a:bodyPr wrap="none" rtlCol="0">
              <a:spAutoFit/>
            </a:bodyPr>
            <a:lstStyle/>
            <a:p>
              <a:r>
                <a:rPr lang="en-US" altLang="zh-CN" dirty="0" smtClean="0"/>
                <a:t>D</a:t>
              </a:r>
              <a:endParaRPr lang="zh-CN" altLang="en-US" dirty="0"/>
            </a:p>
          </p:txBody>
        </p:sp>
      </p:grpSp>
      <p:grpSp>
        <p:nvGrpSpPr>
          <p:cNvPr id="23" name="组合 22"/>
          <p:cNvGrpSpPr/>
          <p:nvPr/>
        </p:nvGrpSpPr>
        <p:grpSpPr>
          <a:xfrm>
            <a:off x="5844921" y="2375332"/>
            <a:ext cx="557576" cy="564022"/>
            <a:chOff x="5817212" y="1707149"/>
            <a:chExt cx="557576" cy="564022"/>
          </a:xfrm>
          <a:solidFill>
            <a:srgbClr val="FF9933"/>
          </a:solidFill>
          <a:effectLst/>
        </p:grpSpPr>
        <p:sp>
          <p:nvSpPr>
            <p:cNvPr id="24" name="椭圆 23"/>
            <p:cNvSpPr/>
            <p:nvPr/>
          </p:nvSpPr>
          <p:spPr>
            <a:xfrm>
              <a:off x="5817212" y="1707149"/>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p:cNvSpPr txBox="1"/>
            <p:nvPr/>
          </p:nvSpPr>
          <p:spPr>
            <a:xfrm>
              <a:off x="5937142" y="1763551"/>
              <a:ext cx="308098" cy="369332"/>
            </a:xfrm>
            <a:prstGeom prst="rect">
              <a:avLst/>
            </a:prstGeom>
            <a:noFill/>
          </p:spPr>
          <p:txBody>
            <a:bodyPr wrap="none" rtlCol="0">
              <a:spAutoFit/>
            </a:bodyPr>
            <a:lstStyle/>
            <a:p>
              <a:r>
                <a:rPr lang="en-US" altLang="zh-CN" dirty="0" smtClean="0"/>
                <a:t>C</a:t>
              </a:r>
              <a:endParaRPr lang="zh-CN" altLang="en-US" dirty="0"/>
            </a:p>
          </p:txBody>
        </p:sp>
      </p:grpSp>
      <p:grpSp>
        <p:nvGrpSpPr>
          <p:cNvPr id="26" name="组合 25"/>
          <p:cNvGrpSpPr/>
          <p:nvPr/>
        </p:nvGrpSpPr>
        <p:grpSpPr>
          <a:xfrm>
            <a:off x="4660832" y="2809786"/>
            <a:ext cx="557576" cy="564022"/>
            <a:chOff x="4633123" y="2141603"/>
            <a:chExt cx="557576" cy="564022"/>
          </a:xfrm>
          <a:effectLst/>
        </p:grpSpPr>
        <p:sp>
          <p:nvSpPr>
            <p:cNvPr id="27" name="椭圆 26"/>
            <p:cNvSpPr/>
            <p:nvPr/>
          </p:nvSpPr>
          <p:spPr>
            <a:xfrm>
              <a:off x="4633123" y="2141603"/>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4744871" y="2216202"/>
              <a:ext cx="309700" cy="369332"/>
            </a:xfrm>
            <a:prstGeom prst="rect">
              <a:avLst/>
            </a:prstGeom>
            <a:noFill/>
          </p:spPr>
          <p:txBody>
            <a:bodyPr wrap="none" rtlCol="0">
              <a:spAutoFit/>
            </a:bodyPr>
            <a:lstStyle/>
            <a:p>
              <a:r>
                <a:rPr lang="en-US" altLang="zh-CN" dirty="0" smtClean="0"/>
                <a:t>B</a:t>
              </a:r>
              <a:endParaRPr lang="zh-CN" altLang="en-US" dirty="0"/>
            </a:p>
          </p:txBody>
        </p:sp>
      </p:grpSp>
      <p:sp>
        <p:nvSpPr>
          <p:cNvPr id="29" name="圆角矩形 28"/>
          <p:cNvSpPr/>
          <p:nvPr/>
        </p:nvSpPr>
        <p:spPr>
          <a:xfrm>
            <a:off x="3762233" y="5637215"/>
            <a:ext cx="4667534" cy="614149"/>
          </a:xfrm>
          <a:prstGeom prst="roundRect">
            <a:avLst>
              <a:gd name="adj" fmla="val 50000"/>
            </a:avLst>
          </a:prstGeom>
          <a:solidFill>
            <a:schemeClr val="bg1">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点击此处</a:t>
            </a:r>
            <a:r>
              <a:rPr lang="zh-CN" altLang="en-US" sz="2000" dirty="0" smtClean="0">
                <a:solidFill>
                  <a:schemeClr val="tx1"/>
                </a:solidFill>
                <a:latin typeface="微软雅黑" panose="020B0503020204020204" pitchFamily="34" charset="-122"/>
                <a:ea typeface="微软雅黑" panose="020B0503020204020204" pitchFamily="34" charset="-122"/>
              </a:rPr>
              <a:t>添加标题内容</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30" name="矩形 29"/>
          <p:cNvSpPr/>
          <p:nvPr/>
        </p:nvSpPr>
        <p:spPr>
          <a:xfrm>
            <a:off x="1055841" y="3717877"/>
            <a:ext cx="298431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3892618" y="1787146"/>
            <a:ext cx="4462181"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1551710" y="2767083"/>
            <a:ext cx="298431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7758378" y="2710218"/>
            <a:ext cx="2946825"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8345232" y="3717877"/>
            <a:ext cx="2946825"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2507162"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1000"/>
                                        <p:tgtEl>
                                          <p:spTgt spid="13"/>
                                        </p:tgtEl>
                                      </p:cBhvr>
                                    </p:animEffect>
                                  </p:childTnLst>
                                </p:cTn>
                              </p:par>
                              <p:par>
                                <p:cTn id="13" presetID="22" presetClass="entr" presetSubtype="8" fill="hold" grpId="0" nodeType="withEffect">
                                  <p:stCondLst>
                                    <p:cond delay="20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par>
                                <p:cTn id="16" presetID="21" presetClass="entr" presetSubtype="1" fill="hold" nodeType="withEffect">
                                  <p:stCondLst>
                                    <p:cond delay="200"/>
                                  </p:stCondLst>
                                  <p:childTnLst>
                                    <p:set>
                                      <p:cBhvr>
                                        <p:cTn id="17" dur="1" fill="hold">
                                          <p:stCondLst>
                                            <p:cond delay="0"/>
                                          </p:stCondLst>
                                        </p:cTn>
                                        <p:tgtEl>
                                          <p:spTgt spid="14"/>
                                        </p:tgtEl>
                                        <p:attrNameLst>
                                          <p:attrName>style.visibility</p:attrName>
                                        </p:attrNameLst>
                                      </p:cBhvr>
                                      <p:to>
                                        <p:strVal val="visible"/>
                                      </p:to>
                                    </p:set>
                                    <p:animEffect transition="in" filter="wheel(1)">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heel(1)">
                                      <p:cBhvr>
                                        <p:cTn id="28" dur="1000"/>
                                        <p:tgtEl>
                                          <p:spTgt spid="26"/>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heel(1)">
                                      <p:cBhvr>
                                        <p:cTn id="36" dur="10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heel(1)">
                                      <p:cBhvr>
                                        <p:cTn id="46" dur="1000"/>
                                        <p:tgtEl>
                                          <p:spTgt spid="2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heel(1)">
                                      <p:cBhvr>
                                        <p:cTn id="54" dur="1000"/>
                                        <p:tgtEl>
                                          <p:spTgt spid="1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2000"/>
                                  </p:stCondLst>
                                  <p:childTnLst>
                                    <p:animEffect transition="out" filter="fade">
                                      <p:cBhvr>
                                        <p:cTn id="61" dur="500"/>
                                        <p:tgtEl>
                                          <p:spTgt spid="36"/>
                                        </p:tgtEl>
                                      </p:cBhvr>
                                    </p:animEffect>
                                    <p:set>
                                      <p:cBhvr>
                                        <p:cTn id="62"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9" grpId="0" animBg="1"/>
      <p:bldP spid="30" grpId="0"/>
      <p:bldP spid="31" grpId="0"/>
      <p:bldP spid="32" grpId="0"/>
      <p:bldP spid="33" grpId="0"/>
      <p:bldP spid="34" grpId="0"/>
      <p:bldP spid="3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5162" y="2161557"/>
            <a:ext cx="12520864" cy="2400657"/>
          </a:xfrm>
          <a:prstGeom prst="rect">
            <a:avLst/>
          </a:prstGeom>
          <a:noFill/>
        </p:spPr>
        <p:txBody>
          <a:bodyPr wrap="none" rtlCol="0">
            <a:spAutoFit/>
          </a:bodyPr>
          <a:lstStyle/>
          <a:p>
            <a:pPr algn="ctr"/>
            <a:r>
              <a:rPr lang="en-US" altLang="zh-CN" sz="15000" dirty="0" smtClean="0">
                <a:ln w="0">
                  <a:solidFill>
                    <a:schemeClr val="accent1">
                      <a:lumMod val="60000"/>
                      <a:lumOff val="40000"/>
                    </a:schemeClr>
                  </a:solidFill>
                  <a:prstDash val="dashDot"/>
                </a:ln>
                <a:noFill/>
                <a:effectLst>
                  <a:outerShdw blurRad="50800" dist="38100" dir="2700000" algn="tl" rotWithShape="0">
                    <a:prstClr val="black">
                      <a:alpha val="40000"/>
                    </a:prstClr>
                  </a:outerShdw>
                </a:effectLst>
                <a:latin typeface="Impact" panose="020B0806030902050204" pitchFamily="34" charset="0"/>
                <a:cs typeface="Segoe UI Light" panose="020B0502040204020203" pitchFamily="34" charset="0"/>
              </a:rPr>
              <a:t>Working Report</a:t>
            </a:r>
            <a:endParaRPr lang="zh-CN" altLang="en-US" sz="15000" dirty="0">
              <a:ln w="0">
                <a:solidFill>
                  <a:schemeClr val="accent1">
                    <a:lumMod val="60000"/>
                    <a:lumOff val="40000"/>
                  </a:schemeClr>
                </a:solidFill>
                <a:prstDash val="dashDot"/>
              </a:ln>
              <a:noFill/>
              <a:effectLst>
                <a:outerShdw blurRad="50800" dist="38100" dir="2700000" algn="tl" rotWithShape="0">
                  <a:prstClr val="black">
                    <a:alpha val="40000"/>
                  </a:prstClr>
                </a:outerShdw>
              </a:effectLst>
              <a:latin typeface="Impact" panose="020B0806030902050204" pitchFamily="34" charset="0"/>
              <a:cs typeface="Segoe UI Light" panose="020B0502040204020203" pitchFamily="34" charset="0"/>
            </a:endParaRPr>
          </a:p>
        </p:txBody>
      </p:sp>
      <p:sp>
        <p:nvSpPr>
          <p:cNvPr id="5" name="椭圆 4"/>
          <p:cNvSpPr/>
          <p:nvPr/>
        </p:nvSpPr>
        <p:spPr>
          <a:xfrm>
            <a:off x="8842209" y="365031"/>
            <a:ext cx="1364974" cy="1378226"/>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55269" y="1166787"/>
            <a:ext cx="629478" cy="635589"/>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56679" y="5639396"/>
            <a:ext cx="366982" cy="370545"/>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39803" y="6366563"/>
            <a:ext cx="1877437" cy="276999"/>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某某</a:t>
            </a:r>
            <a:r>
              <a:rPr lang="zh-CN" altLang="en-US" sz="1200" dirty="0" smtClean="0">
                <a:solidFill>
                  <a:schemeClr val="bg1"/>
                </a:solidFill>
                <a:latin typeface="微软雅黑" panose="020B0503020204020204" pitchFamily="34" charset="-122"/>
                <a:ea typeface="微软雅黑" panose="020B0503020204020204" pitchFamily="34" charset="-122"/>
              </a:rPr>
              <a:t>互联网科技有限公司</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6767796" y="2782616"/>
            <a:ext cx="2420855" cy="1015663"/>
          </a:xfrm>
          <a:prstGeom prst="rect">
            <a:avLst/>
          </a:prstGeom>
        </p:spPr>
        <p:txBody>
          <a:bodyPr wrap="none">
            <a:spAutoFit/>
          </a:bodyPr>
          <a:lstStyle/>
          <a:p>
            <a:pPr algn="ctr"/>
            <a:r>
              <a:rPr lang="en-US" altLang="zh-CN" sz="6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Thanks</a:t>
            </a:r>
            <a:endParaRPr lang="zh-CN" altLang="en-US" sz="6000" dirty="0">
              <a:solidFill>
                <a:schemeClr val="bg1"/>
              </a:solidFill>
            </a:endParaRPr>
          </a:p>
        </p:txBody>
      </p:sp>
      <p:sp>
        <p:nvSpPr>
          <p:cNvPr id="11" name="同心圆 10"/>
          <p:cNvSpPr/>
          <p:nvPr/>
        </p:nvSpPr>
        <p:spPr>
          <a:xfrm rot="16988578">
            <a:off x="2001187" y="948853"/>
            <a:ext cx="4494209" cy="4494209"/>
          </a:xfrm>
          <a:prstGeom prst="donut">
            <a:avLst>
              <a:gd name="adj" fmla="val 1891"/>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11"/>
          <p:cNvSpPr/>
          <p:nvPr/>
        </p:nvSpPr>
        <p:spPr>
          <a:xfrm rot="3620142">
            <a:off x="9566485" y="4395723"/>
            <a:ext cx="2156654" cy="2156654"/>
          </a:xfrm>
          <a:prstGeom prst="donut">
            <a:avLst>
              <a:gd name="adj" fmla="val 1593"/>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同心圆 12"/>
          <p:cNvSpPr/>
          <p:nvPr/>
        </p:nvSpPr>
        <p:spPr>
          <a:xfrm rot="3620142">
            <a:off x="1162959" y="4313006"/>
            <a:ext cx="1440153" cy="1440153"/>
          </a:xfrm>
          <a:prstGeom prst="donut">
            <a:avLst>
              <a:gd name="adj" fmla="val 2836"/>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7431433" y="5472584"/>
            <a:ext cx="3464862" cy="325840"/>
          </a:xfrm>
          <a:prstGeom prst="hexagon">
            <a:avLst/>
          </a:prstGeom>
          <a:noFill/>
          <a:ln>
            <a:solidFill>
              <a:schemeClr val="bg1"/>
            </a:solidFill>
          </a:ln>
          <a:effectLst/>
        </p:spPr>
        <p:txBody>
          <a:bodyPr wrap="none" rtlCol="0" anchor="ctr">
            <a:no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2018 </a:t>
            </a:r>
            <a:r>
              <a:rPr lang="zh-CN" altLang="en-US" sz="1200" dirty="0" smtClean="0">
                <a:solidFill>
                  <a:schemeClr val="bg1"/>
                </a:solidFill>
                <a:latin typeface="微软雅黑" panose="020B0503020204020204" pitchFamily="34" charset="-122"/>
                <a:ea typeface="微软雅黑" panose="020B0503020204020204" pitchFamily="34" charset="-122"/>
              </a:rPr>
              <a:t>企 业 年 度 商 务 工 作 计 划 报 告</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2258890" y="1251118"/>
            <a:ext cx="3975652" cy="3882887"/>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2)">
                                      <p:cBhvr>
                                        <p:cTn id="7" dur="1000"/>
                                        <p:tgtEl>
                                          <p:spTgt spid="11"/>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2)">
                                      <p:cBhvr>
                                        <p:cTn id="10" dur="1000"/>
                                        <p:tgtEl>
                                          <p:spTgt spid="12"/>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2)">
                                      <p:cBhvr>
                                        <p:cTn id="13" dur="1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500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animBg="1"/>
      <p:bldP spid="12" grpId="0" animBg="1"/>
      <p:bldP spid="13" grpId="0" animBg="1"/>
      <p:bldP spid="17" grpId="0" animBg="1"/>
      <p:bldP spid="18"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(2/3)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a:off x="11087819" y="291548"/>
            <a:ext cx="720000" cy="720000"/>
            <a:chOff x="10610742" y="198783"/>
            <a:chExt cx="720000" cy="720000"/>
          </a:xfrm>
        </p:grpSpPr>
        <p:sp>
          <p:nvSpPr>
            <p:cNvPr id="9" name="文本框 8"/>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endParaRPr lang="en-US" altLang="zh-CN" dirty="0" smtClean="0">
                <a:solidFill>
                  <a:schemeClr val="bg1"/>
                </a:solidFill>
                <a:latin typeface="Impact" panose="020B0806030902050204" pitchFamily="34" charset="0"/>
              </a:endParaRP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0" name="矩形 9"/>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同心圆 10"/>
          <p:cNvSpPr/>
          <p:nvPr/>
        </p:nvSpPr>
        <p:spPr>
          <a:xfrm rot="18577750">
            <a:off x="2386912" y="1657618"/>
            <a:ext cx="2492946" cy="2492946"/>
          </a:xfrm>
          <a:prstGeom prst="donut">
            <a:avLst>
              <a:gd name="adj" fmla="val 303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11"/>
          <p:cNvSpPr/>
          <p:nvPr/>
        </p:nvSpPr>
        <p:spPr>
          <a:xfrm rot="18577750">
            <a:off x="7028634" y="1657618"/>
            <a:ext cx="2492946" cy="2492946"/>
          </a:xfrm>
          <a:prstGeom prst="donut">
            <a:avLst>
              <a:gd name="adj" fmla="val 303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p:cNvSpPr txBox="1"/>
          <p:nvPr/>
        </p:nvSpPr>
        <p:spPr>
          <a:xfrm>
            <a:off x="3432311" y="2319341"/>
            <a:ext cx="2103461" cy="2123658"/>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2018</a:t>
            </a:r>
            <a:endParaRPr lang="en-US" altLang="zh-CN" sz="6600" dirty="0" smtClean="0">
              <a:solidFill>
                <a:schemeClr val="bg1"/>
              </a:solidFill>
              <a:latin typeface="Impact" panose="020B0806030902050204" pitchFamily="34" charset="0"/>
            </a:endParaRPr>
          </a:p>
          <a:p>
            <a:r>
              <a:rPr lang="en-US" altLang="zh-CN" sz="6600" dirty="0" smtClean="0">
                <a:solidFill>
                  <a:srgbClr val="FFC000"/>
                </a:solidFill>
                <a:latin typeface="Impact" panose="020B0806030902050204" pitchFamily="34" charset="0"/>
              </a:rPr>
              <a:t>Q1-Q2</a:t>
            </a:r>
            <a:endParaRPr lang="zh-CN" altLang="en-US" sz="6600" dirty="0">
              <a:solidFill>
                <a:srgbClr val="FFC000"/>
              </a:solidFill>
              <a:latin typeface="Impact" panose="020B0806030902050204" pitchFamily="34" charset="0"/>
            </a:endParaRPr>
          </a:p>
        </p:txBody>
      </p:sp>
      <p:sp>
        <p:nvSpPr>
          <p:cNvPr id="14" name="文本框 13"/>
          <p:cNvSpPr txBox="1"/>
          <p:nvPr/>
        </p:nvSpPr>
        <p:spPr>
          <a:xfrm>
            <a:off x="7968016" y="2319341"/>
            <a:ext cx="1837362" cy="2123658"/>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2018</a:t>
            </a:r>
            <a:endParaRPr lang="en-US" altLang="zh-CN" sz="6600" dirty="0" smtClean="0">
              <a:solidFill>
                <a:schemeClr val="bg1"/>
              </a:solidFill>
              <a:latin typeface="Impact" panose="020B0806030902050204" pitchFamily="34" charset="0"/>
            </a:endParaRPr>
          </a:p>
          <a:p>
            <a:r>
              <a:rPr lang="en-US" altLang="zh-CN" sz="6600" dirty="0" smtClean="0">
                <a:solidFill>
                  <a:srgbClr val="FFC000"/>
                </a:solidFill>
                <a:latin typeface="Impact" panose="020B0806030902050204" pitchFamily="34" charset="0"/>
              </a:rPr>
              <a:t>Q3</a:t>
            </a:r>
            <a:endParaRPr lang="zh-CN" altLang="en-US" sz="6600" dirty="0">
              <a:solidFill>
                <a:srgbClr val="FFC000"/>
              </a:solidFill>
              <a:latin typeface="Impact" panose="020B0806030902050204" pitchFamily="34" charset="0"/>
            </a:endParaRPr>
          </a:p>
        </p:txBody>
      </p:sp>
      <p:sp>
        <p:nvSpPr>
          <p:cNvPr id="15" name="矩形 14"/>
          <p:cNvSpPr/>
          <p:nvPr/>
        </p:nvSpPr>
        <p:spPr>
          <a:xfrm>
            <a:off x="1470992" y="4501618"/>
            <a:ext cx="4625008" cy="1695336"/>
          </a:xfrm>
          <a:prstGeom prst="rect">
            <a:avLst/>
          </a:prstGeom>
        </p:spPr>
        <p:txBody>
          <a:bodyPr wrap="square">
            <a:spAutoFit/>
          </a:bodyPr>
          <a:lstStyle/>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2018-Q1+Q2</a:t>
            </a:r>
            <a:r>
              <a:rPr lang="zh-CN" altLang="en-US" sz="1300" dirty="0" smtClean="0">
                <a:solidFill>
                  <a:schemeClr val="bg1"/>
                </a:solidFill>
                <a:latin typeface="微软雅黑" panose="020B0503020204020204" pitchFamily="34" charset="-122"/>
                <a:ea typeface="微软雅黑" panose="020B0503020204020204" pitchFamily="34" charset="-122"/>
              </a:rPr>
              <a:t>：总体</a:t>
            </a:r>
            <a:r>
              <a:rPr lang="zh-CN" altLang="en-US" sz="1300" dirty="0">
                <a:solidFill>
                  <a:schemeClr val="bg1"/>
                </a:solidFill>
                <a:latin typeface="微软雅黑" panose="020B0503020204020204" pitchFamily="34" charset="-122"/>
                <a:ea typeface="微软雅黑" panose="020B0503020204020204" pitchFamily="34" charset="-122"/>
              </a:rPr>
              <a:t>表现良好，预售面积和成交金额同比均有增长。 主打产品占主导地位，占总销售额的50.3%。 </a:t>
            </a:r>
            <a:endParaRPr lang="en-US" altLang="zh-CN" sz="1300" dirty="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300" dirty="0">
                <a:solidFill>
                  <a:schemeClr val="bg1"/>
                </a:solidFill>
                <a:latin typeface="微软雅黑" panose="020B0503020204020204" pitchFamily="34" charset="-122"/>
                <a:ea typeface="微软雅黑" panose="020B0503020204020204" pitchFamily="34" charset="-122"/>
              </a:rPr>
              <a:t>副产品继续快速发展，全年增长率达39.5%。 产品及营销方式上推陈出新，创新产品优势显现。 </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6453806" y="4501618"/>
            <a:ext cx="4346713" cy="1695336"/>
          </a:xfrm>
          <a:prstGeom prst="rect">
            <a:avLst/>
          </a:prstGeom>
        </p:spPr>
        <p:txBody>
          <a:bodyPr wrap="square">
            <a:spAutoFit/>
          </a:bodyPr>
          <a:lstStyle/>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2018-Q3</a:t>
            </a:r>
            <a:r>
              <a:rPr lang="zh-CN" altLang="en-US" sz="1300" dirty="0" smtClean="0">
                <a:solidFill>
                  <a:schemeClr val="bg1"/>
                </a:solidFill>
                <a:latin typeface="微软雅黑" panose="020B0503020204020204" pitchFamily="34" charset="-122"/>
                <a:ea typeface="微软雅黑" panose="020B0503020204020204" pitchFamily="34" charset="-122"/>
              </a:rPr>
              <a:t>：</a:t>
            </a:r>
            <a:r>
              <a:rPr lang="zh-CN" altLang="en-US" sz="1300" dirty="0">
                <a:solidFill>
                  <a:schemeClr val="bg1"/>
                </a:solidFill>
                <a:latin typeface="微软雅黑" panose="020B0503020204020204" pitchFamily="34" charset="-122"/>
                <a:ea typeface="微软雅黑" panose="020B0503020204020204" pitchFamily="34" charset="-122"/>
              </a:rPr>
              <a:t> </a:t>
            </a:r>
            <a:r>
              <a:rPr lang="zh-CN" altLang="en-US" sz="1300" dirty="0" smtClean="0">
                <a:solidFill>
                  <a:schemeClr val="bg1"/>
                </a:solidFill>
                <a:latin typeface="微软雅黑" panose="020B0503020204020204" pitchFamily="34" charset="-122"/>
                <a:ea typeface="微软雅黑" panose="020B0503020204020204" pitchFamily="34" charset="-122"/>
              </a:rPr>
              <a:t>主打产品比例</a:t>
            </a:r>
            <a:r>
              <a:rPr lang="zh-CN" altLang="en-US" sz="1300" dirty="0">
                <a:solidFill>
                  <a:schemeClr val="bg1"/>
                </a:solidFill>
                <a:latin typeface="微软雅黑" panose="020B0503020204020204" pitchFamily="34" charset="-122"/>
                <a:ea typeface="微软雅黑" panose="020B0503020204020204" pitchFamily="34" charset="-122"/>
              </a:rPr>
              <a:t>继续上升</a:t>
            </a:r>
            <a:r>
              <a:rPr lang="zh-CN" altLang="en-US" sz="1300" dirty="0" smtClean="0">
                <a:solidFill>
                  <a:schemeClr val="bg1"/>
                </a:solidFill>
                <a:latin typeface="微软雅黑" panose="020B0503020204020204" pitchFamily="34" charset="-122"/>
                <a:ea typeface="微软雅黑" panose="020B0503020204020204" pitchFamily="34" charset="-122"/>
              </a:rPr>
              <a:t>，副产品市场</a:t>
            </a:r>
            <a:r>
              <a:rPr lang="zh-CN" altLang="en-US" sz="1300" dirty="0">
                <a:solidFill>
                  <a:schemeClr val="bg1"/>
                </a:solidFill>
                <a:latin typeface="微软雅黑" panose="020B0503020204020204" pitchFamily="34" charset="-122"/>
                <a:ea typeface="微软雅黑" panose="020B0503020204020204" pitchFamily="34" charset="-122"/>
              </a:rPr>
              <a:t>联动效应，进而</a:t>
            </a:r>
            <a:r>
              <a:rPr lang="zh-CN" altLang="en-US" sz="1300" dirty="0" smtClean="0">
                <a:solidFill>
                  <a:schemeClr val="bg1"/>
                </a:solidFill>
                <a:latin typeface="微软雅黑" panose="020B0503020204020204" pitchFamily="34" charset="-122"/>
                <a:ea typeface="微软雅黑" panose="020B0503020204020204" pitchFamily="34" charset="-122"/>
              </a:rPr>
              <a:t>促进成交</a:t>
            </a:r>
            <a:r>
              <a:rPr lang="zh-CN" altLang="en-US" sz="1300" dirty="0">
                <a:solidFill>
                  <a:schemeClr val="bg1"/>
                </a:solidFill>
                <a:latin typeface="微软雅黑" panose="020B0503020204020204" pitchFamily="34" charset="-122"/>
                <a:ea typeface="微软雅黑" panose="020B0503020204020204" pitchFamily="34" charset="-122"/>
              </a:rPr>
              <a:t>。 </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a:t>
            </a:r>
            <a:r>
              <a:rPr lang="zh-CN" altLang="en-US" sz="1300" dirty="0" smtClean="0">
                <a:solidFill>
                  <a:schemeClr val="bg1"/>
                </a:solidFill>
                <a:latin typeface="微软雅黑" panose="020B0503020204020204" pitchFamily="34" charset="-122"/>
                <a:ea typeface="微软雅黑" panose="020B0503020204020204" pitchFamily="34" charset="-122"/>
              </a:rPr>
              <a:t>年</a:t>
            </a:r>
            <a:r>
              <a:rPr lang="zh-CN" altLang="en-US" sz="1300" dirty="0">
                <a:solidFill>
                  <a:schemeClr val="bg1"/>
                </a:solidFill>
                <a:latin typeface="微软雅黑" panose="020B0503020204020204" pitchFamily="34" charset="-122"/>
                <a:ea typeface="微软雅黑" panose="020B0503020204020204" pitchFamily="34" charset="-122"/>
              </a:rPr>
              <a:t>将会</a:t>
            </a:r>
            <a:r>
              <a:rPr lang="zh-CN" altLang="en-US" sz="1300" dirty="0" smtClean="0">
                <a:solidFill>
                  <a:schemeClr val="bg1"/>
                </a:solidFill>
                <a:latin typeface="微软雅黑" panose="020B0503020204020204" pitchFamily="34" charset="-122"/>
                <a:ea typeface="微软雅黑" panose="020B0503020204020204" pitchFamily="34" charset="-122"/>
              </a:rPr>
              <a:t>是科技创新“感受年”</a:t>
            </a:r>
            <a:r>
              <a:rPr lang="zh-CN" altLang="en-US" sz="1300" dirty="0">
                <a:solidFill>
                  <a:schemeClr val="bg1"/>
                </a:solidFill>
                <a:latin typeface="微软雅黑" panose="020B0503020204020204" pitchFamily="34" charset="-122"/>
                <a:ea typeface="微软雅黑" panose="020B0503020204020204" pitchFamily="34" charset="-122"/>
              </a:rPr>
              <a:t>和“创新年”。 供应量持续增加，供求矛盾</a:t>
            </a:r>
            <a:r>
              <a:rPr lang="zh-CN" altLang="en-US" sz="1300" dirty="0" smtClean="0">
                <a:solidFill>
                  <a:schemeClr val="bg1"/>
                </a:solidFill>
                <a:latin typeface="微软雅黑" panose="020B0503020204020204" pitchFamily="34" charset="-122"/>
                <a:ea typeface="微软雅黑" panose="020B0503020204020204" pitchFamily="34" charset="-122"/>
              </a:rPr>
              <a:t>激化。受众人群扩大，市场潜在消费需求</a:t>
            </a:r>
            <a:r>
              <a:rPr lang="zh-CN" altLang="en-US" sz="1300" dirty="0">
                <a:solidFill>
                  <a:schemeClr val="bg1"/>
                </a:solidFill>
                <a:latin typeface="微软雅黑" panose="020B0503020204020204" pitchFamily="34" charset="-122"/>
                <a:ea typeface="微软雅黑" panose="020B0503020204020204" pitchFamily="34" charset="-122"/>
              </a:rPr>
              <a:t>亦将持续增加。 </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7" name="KSO_Shape"/>
          <p:cNvSpPr/>
          <p:nvPr/>
        </p:nvSpPr>
        <p:spPr bwMode="auto">
          <a:xfrm>
            <a:off x="7369865" y="2567610"/>
            <a:ext cx="409161" cy="40916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KSO_Shape"/>
          <p:cNvSpPr/>
          <p:nvPr/>
        </p:nvSpPr>
        <p:spPr bwMode="auto">
          <a:xfrm>
            <a:off x="2698475" y="2567610"/>
            <a:ext cx="409161" cy="40916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文本框 18"/>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2)">
                                      <p:cBhvr>
                                        <p:cTn id="7" dur="10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00" fill="hold"/>
                                        <p:tgtEl>
                                          <p:spTgt spid="13"/>
                                        </p:tgtEl>
                                        <p:attrNameLst>
                                          <p:attrName>ppt_x</p:attrName>
                                        </p:attrNameLst>
                                      </p:cBhvr>
                                      <p:tavLst>
                                        <p:tav tm="0">
                                          <p:val>
                                            <p:strVal val="1+#ppt_w/2"/>
                                          </p:val>
                                        </p:tav>
                                        <p:tav tm="100000">
                                          <p:val>
                                            <p:strVal val="#ppt_x"/>
                                          </p:val>
                                        </p:tav>
                                      </p:tavLst>
                                    </p:anim>
                                    <p:anim calcmode="lin" valueType="num">
                                      <p:cBhvr additive="base">
                                        <p:cTn id="18" dur="2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wipe(left)">
                                      <p:cBhvr>
                                        <p:cTn id="23" dur="500"/>
                                        <p:tgtEl>
                                          <p:spTgt spid="1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xEl>
                                              <p:pRg st="1" end="1"/>
                                            </p:txEl>
                                          </p:spTgt>
                                        </p:tgtEl>
                                        <p:attrNameLst>
                                          <p:attrName>style.visibility</p:attrName>
                                        </p:attrNameLst>
                                      </p:cBhvr>
                                      <p:to>
                                        <p:strVal val="visible"/>
                                      </p:to>
                                    </p:set>
                                    <p:animEffect transition="in" filter="wipe(left)">
                                      <p:cBhvr>
                                        <p:cTn id="28" dur="500"/>
                                        <p:tgtEl>
                                          <p:spTgt spid="1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2"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2)">
                                      <p:cBhvr>
                                        <p:cTn id="33" dur="10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00" fill="hold"/>
                                        <p:tgtEl>
                                          <p:spTgt spid="14"/>
                                        </p:tgtEl>
                                        <p:attrNameLst>
                                          <p:attrName>ppt_x</p:attrName>
                                        </p:attrNameLst>
                                      </p:cBhvr>
                                      <p:tavLst>
                                        <p:tav tm="0">
                                          <p:val>
                                            <p:strVal val="1+#ppt_w/2"/>
                                          </p:val>
                                        </p:tav>
                                        <p:tav tm="100000">
                                          <p:val>
                                            <p:strVal val="#ppt_x"/>
                                          </p:val>
                                        </p:tav>
                                      </p:tavLst>
                                    </p:anim>
                                    <p:anim calcmode="lin" valueType="num">
                                      <p:cBhvr additive="base">
                                        <p:cTn id="44" dur="2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Effect transition="in" filter="wipe(left)">
                                      <p:cBhvr>
                                        <p:cTn id="49" dur="500"/>
                                        <p:tgtEl>
                                          <p:spTgt spid="1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Effect transition="in" filter="wipe(left)">
                                      <p:cBhvr>
                                        <p:cTn id="54" dur="500"/>
                                        <p:tgtEl>
                                          <p:spTgt spid="1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200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build="p"/>
      <p:bldP spid="16" grpId="0" build="p"/>
      <p:bldP spid="17" grpId="0" animBg="1"/>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(3/3)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30015" y="1997840"/>
            <a:ext cx="4293705" cy="1807399"/>
          </a:xfrm>
          <a:prstGeom prst="rect">
            <a:avLst/>
          </a:prstGeom>
        </p:spPr>
        <p:txBody>
          <a:bodyPr wrap="square" anchor="t">
            <a:noAutofit/>
          </a:bodyPr>
          <a:lstStyle/>
          <a:p>
            <a:pPr marL="285750" indent="-285750">
              <a:lnSpc>
                <a:spcPts val="2500"/>
              </a:lnSpc>
              <a:buFont typeface="Wingdings" panose="05000000000000000000" pitchFamily="2" charset="2"/>
              <a:buChar char="l"/>
            </a:pPr>
            <a:r>
              <a:rPr lang="zh-CN" altLang="en-US" sz="1600" b="1" dirty="0" smtClean="0">
                <a:solidFill>
                  <a:schemeClr val="bg1"/>
                </a:solidFill>
                <a:latin typeface="微软雅黑" panose="020B0503020204020204" pitchFamily="34" charset="-122"/>
                <a:ea typeface="微软雅黑" panose="020B0503020204020204" pitchFamily="34" charset="-122"/>
              </a:rPr>
              <a:t>2015年</a:t>
            </a:r>
            <a:r>
              <a:rPr lang="zh-CN" altLang="en-US" sz="1600" b="1" dirty="0">
                <a:solidFill>
                  <a:schemeClr val="bg1"/>
                </a:solidFill>
                <a:latin typeface="微软雅黑" panose="020B0503020204020204" pitchFamily="34" charset="-122"/>
                <a:ea typeface="微软雅黑" panose="020B0503020204020204" pitchFamily="34" charset="-122"/>
              </a:rPr>
              <a:t>现状</a:t>
            </a:r>
            <a:r>
              <a:rPr lang="zh-CN" altLang="en-US" sz="1600" b="1" dirty="0" smtClean="0">
                <a:solidFill>
                  <a:schemeClr val="bg1"/>
                </a:solidFill>
                <a:latin typeface="微软雅黑" panose="020B0503020204020204" pitchFamily="34" charset="-122"/>
                <a:ea typeface="微软雅黑" panose="020B0503020204020204" pitchFamily="34" charset="-122"/>
              </a:rPr>
              <a:t>分析：</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smtClean="0">
                <a:solidFill>
                  <a:schemeClr val="bg1"/>
                </a:solidFill>
                <a:latin typeface="微软雅黑" panose="020B0503020204020204" pitchFamily="34" charset="-122"/>
                <a:ea typeface="微软雅黑" panose="020B0503020204020204" pitchFamily="34" charset="-122"/>
              </a:rPr>
              <a:t>总体</a:t>
            </a:r>
            <a:r>
              <a:rPr lang="zh-CN" altLang="en-US" sz="1400" dirty="0">
                <a:solidFill>
                  <a:schemeClr val="bg1"/>
                </a:solidFill>
                <a:latin typeface="微软雅黑" panose="020B0503020204020204" pitchFamily="34" charset="-122"/>
                <a:ea typeface="微软雅黑" panose="020B0503020204020204" pitchFamily="34" charset="-122"/>
              </a:rPr>
              <a:t>表现良好，预售面积和成交金额同比均有增长。 </a:t>
            </a:r>
            <a:r>
              <a:rPr lang="zh-CN" altLang="en-US" sz="1400" dirty="0" smtClean="0">
                <a:solidFill>
                  <a:schemeClr val="bg1"/>
                </a:solidFill>
                <a:latin typeface="微软雅黑" panose="020B0503020204020204" pitchFamily="34" charset="-122"/>
                <a:ea typeface="微软雅黑" panose="020B0503020204020204" pitchFamily="34" charset="-122"/>
              </a:rPr>
              <a:t>主打产品占</a:t>
            </a:r>
            <a:r>
              <a:rPr lang="zh-CN" altLang="en-US" sz="1400" dirty="0">
                <a:solidFill>
                  <a:schemeClr val="bg1"/>
                </a:solidFill>
                <a:latin typeface="微软雅黑" panose="020B0503020204020204" pitchFamily="34" charset="-122"/>
                <a:ea typeface="微软雅黑" panose="020B0503020204020204" pitchFamily="34" charset="-122"/>
              </a:rPr>
              <a:t>主导地位，</a:t>
            </a:r>
            <a:r>
              <a:rPr lang="zh-CN" altLang="en-US" sz="1400" dirty="0" smtClean="0">
                <a:solidFill>
                  <a:schemeClr val="bg1"/>
                </a:solidFill>
                <a:latin typeface="微软雅黑" panose="020B0503020204020204" pitchFamily="34" charset="-122"/>
                <a:ea typeface="微软雅黑" panose="020B0503020204020204" pitchFamily="34" charset="-122"/>
              </a:rPr>
              <a:t>占总销售额的50</a:t>
            </a:r>
            <a:r>
              <a:rPr lang="zh-CN" altLang="en-US" sz="1400" dirty="0">
                <a:solidFill>
                  <a:schemeClr val="bg1"/>
                </a:solidFill>
                <a:latin typeface="微软雅黑" panose="020B0503020204020204" pitchFamily="34" charset="-122"/>
                <a:ea typeface="微软雅黑" panose="020B0503020204020204" pitchFamily="34" charset="-122"/>
              </a:rPr>
              <a:t>.3%。 </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smtClean="0">
                <a:solidFill>
                  <a:schemeClr val="bg1"/>
                </a:solidFill>
                <a:latin typeface="微软雅黑" panose="020B0503020204020204" pitchFamily="34" charset="-122"/>
                <a:ea typeface="微软雅黑" panose="020B0503020204020204" pitchFamily="34" charset="-122"/>
              </a:rPr>
              <a:t>副产品继续</a:t>
            </a:r>
            <a:r>
              <a:rPr lang="zh-CN" altLang="en-US" sz="1400" dirty="0">
                <a:solidFill>
                  <a:schemeClr val="bg1"/>
                </a:solidFill>
                <a:latin typeface="微软雅黑" panose="020B0503020204020204" pitchFamily="34" charset="-122"/>
                <a:ea typeface="微软雅黑" panose="020B0503020204020204" pitchFamily="34" charset="-122"/>
              </a:rPr>
              <a:t>快速发展，全年增长率达39.5%。 产品及营销方式上推陈出新</a:t>
            </a:r>
            <a:r>
              <a:rPr lang="zh-CN" altLang="en-US" sz="1400" dirty="0" smtClean="0">
                <a:solidFill>
                  <a:schemeClr val="bg1"/>
                </a:solidFill>
                <a:latin typeface="微软雅黑" panose="020B0503020204020204" pitchFamily="34" charset="-122"/>
                <a:ea typeface="微软雅黑" panose="020B0503020204020204" pitchFamily="34" charset="-122"/>
              </a:rPr>
              <a:t>，创新产品优势显现。</a:t>
            </a:r>
            <a:r>
              <a:rPr lang="zh-CN" altLang="en-US" sz="1400" dirty="0">
                <a:solidFill>
                  <a:schemeClr val="bg1"/>
                </a:solidFill>
                <a:latin typeface="微软雅黑" panose="020B0503020204020204" pitchFamily="34" charset="-122"/>
                <a:ea typeface="微软雅黑" panose="020B0503020204020204" pitchFamily="34" charset="-122"/>
              </a:rPr>
              <a:t> </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616763" y="4289584"/>
            <a:ext cx="4346713" cy="2015936"/>
          </a:xfrm>
          <a:prstGeom prst="rect">
            <a:avLst/>
          </a:prstGeom>
        </p:spPr>
        <p:txBody>
          <a:bodyPr wrap="square">
            <a:spAutoFit/>
          </a:bodyPr>
          <a:lstStyle/>
          <a:p>
            <a:pPr marL="285750" indent="-285750">
              <a:lnSpc>
                <a:spcPts val="2500"/>
              </a:lnSpc>
              <a:buFont typeface="Wingdings" panose="05000000000000000000" pitchFamily="2" charset="2"/>
              <a:buChar char="l"/>
            </a:pPr>
            <a:r>
              <a:rPr lang="en-US" altLang="zh-CN" sz="1600" b="1" dirty="0" smtClean="0">
                <a:solidFill>
                  <a:schemeClr val="bg1"/>
                </a:solidFill>
                <a:latin typeface="微软雅黑" panose="020B0503020204020204" pitchFamily="34" charset="-122"/>
                <a:ea typeface="微软雅黑" panose="020B0503020204020204" pitchFamily="34" charset="-122"/>
              </a:rPr>
              <a:t>2018</a:t>
            </a:r>
            <a:r>
              <a:rPr lang="zh-CN" altLang="en-US" sz="1600" b="1" dirty="0" smtClean="0">
                <a:solidFill>
                  <a:schemeClr val="bg1"/>
                </a:solidFill>
                <a:latin typeface="微软雅黑" panose="020B0503020204020204" pitchFamily="34" charset="-122"/>
                <a:ea typeface="微软雅黑" panose="020B0503020204020204" pitchFamily="34" charset="-122"/>
              </a:rPr>
              <a:t>年</a:t>
            </a:r>
            <a:r>
              <a:rPr lang="zh-CN" altLang="en-US" sz="1600" b="1" dirty="0">
                <a:solidFill>
                  <a:schemeClr val="bg1"/>
                </a:solidFill>
                <a:latin typeface="微软雅黑" panose="020B0503020204020204" pitchFamily="34" charset="-122"/>
                <a:ea typeface="微软雅黑" panose="020B0503020204020204" pitchFamily="34" charset="-122"/>
              </a:rPr>
              <a:t>趋势</a:t>
            </a:r>
            <a:r>
              <a:rPr lang="zh-CN" altLang="en-US" sz="1600" b="1" dirty="0" smtClean="0">
                <a:solidFill>
                  <a:schemeClr val="bg1"/>
                </a:solidFill>
                <a:latin typeface="微软雅黑" panose="020B0503020204020204" pitchFamily="34" charset="-122"/>
                <a:ea typeface="微软雅黑" panose="020B0503020204020204" pitchFamily="34" charset="-122"/>
              </a:rPr>
              <a:t>预测：</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主打产品比例</a:t>
            </a:r>
            <a:r>
              <a:rPr lang="zh-CN" altLang="en-US" sz="1400" dirty="0">
                <a:solidFill>
                  <a:schemeClr val="bg1"/>
                </a:solidFill>
                <a:latin typeface="微软雅黑" panose="020B0503020204020204" pitchFamily="34" charset="-122"/>
                <a:ea typeface="微软雅黑" panose="020B0503020204020204" pitchFamily="34" charset="-122"/>
              </a:rPr>
              <a:t>继续上升</a:t>
            </a:r>
            <a:r>
              <a:rPr lang="zh-CN" altLang="en-US" sz="1400" dirty="0" smtClean="0">
                <a:solidFill>
                  <a:schemeClr val="bg1"/>
                </a:solidFill>
                <a:latin typeface="微软雅黑" panose="020B0503020204020204" pitchFamily="34" charset="-122"/>
                <a:ea typeface="微软雅黑" panose="020B0503020204020204" pitchFamily="34" charset="-122"/>
              </a:rPr>
              <a:t>，副产品市场</a:t>
            </a:r>
            <a:r>
              <a:rPr lang="zh-CN" altLang="en-US" sz="1400" dirty="0">
                <a:solidFill>
                  <a:schemeClr val="bg1"/>
                </a:solidFill>
                <a:latin typeface="微软雅黑" panose="020B0503020204020204" pitchFamily="34" charset="-122"/>
                <a:ea typeface="微软雅黑" panose="020B0503020204020204" pitchFamily="34" charset="-122"/>
              </a:rPr>
              <a:t>联动效应，进而</a:t>
            </a:r>
            <a:r>
              <a:rPr lang="zh-CN" altLang="en-US" sz="1400" dirty="0" smtClean="0">
                <a:solidFill>
                  <a:schemeClr val="bg1"/>
                </a:solidFill>
                <a:latin typeface="微软雅黑" panose="020B0503020204020204" pitchFamily="34" charset="-122"/>
                <a:ea typeface="微软雅黑" panose="020B0503020204020204" pitchFamily="34" charset="-122"/>
              </a:rPr>
              <a:t>促进成交</a:t>
            </a:r>
            <a:r>
              <a:rPr lang="zh-CN" altLang="en-US" sz="1400" dirty="0">
                <a:solidFill>
                  <a:schemeClr val="bg1"/>
                </a:solidFill>
                <a:latin typeface="微软雅黑" panose="020B0503020204020204" pitchFamily="34" charset="-122"/>
                <a:ea typeface="微软雅黑" panose="020B0503020204020204" pitchFamily="34" charset="-122"/>
              </a:rPr>
              <a:t>。 </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zh-CN" altLang="en-US" sz="1400" dirty="0">
                <a:solidFill>
                  <a:schemeClr val="bg1"/>
                </a:solidFill>
                <a:latin typeface="微软雅黑" panose="020B0503020204020204" pitchFamily="34" charset="-122"/>
                <a:ea typeface="微软雅黑" panose="020B0503020204020204" pitchFamily="34" charset="-122"/>
              </a:rPr>
              <a:t>将会</a:t>
            </a:r>
            <a:r>
              <a:rPr lang="zh-CN" altLang="en-US" sz="1400" dirty="0" smtClean="0">
                <a:solidFill>
                  <a:schemeClr val="bg1"/>
                </a:solidFill>
                <a:latin typeface="微软雅黑" panose="020B0503020204020204" pitchFamily="34" charset="-122"/>
                <a:ea typeface="微软雅黑" panose="020B0503020204020204" pitchFamily="34" charset="-122"/>
              </a:rPr>
              <a:t>是科技创新“感受年”</a:t>
            </a:r>
            <a:r>
              <a:rPr lang="zh-CN" altLang="en-US" sz="1400" dirty="0">
                <a:solidFill>
                  <a:schemeClr val="bg1"/>
                </a:solidFill>
                <a:latin typeface="微软雅黑" panose="020B0503020204020204" pitchFamily="34" charset="-122"/>
                <a:ea typeface="微软雅黑" panose="020B0503020204020204" pitchFamily="34" charset="-122"/>
              </a:rPr>
              <a:t>和“创新年”。 供应量持续增加，供求矛盾</a:t>
            </a:r>
            <a:r>
              <a:rPr lang="zh-CN" altLang="en-US" sz="1400" dirty="0" smtClean="0">
                <a:solidFill>
                  <a:schemeClr val="bg1"/>
                </a:solidFill>
                <a:latin typeface="微软雅黑" panose="020B0503020204020204" pitchFamily="34" charset="-122"/>
                <a:ea typeface="微软雅黑" panose="020B0503020204020204" pitchFamily="34" charset="-122"/>
              </a:rPr>
              <a:t>激化。受众人群扩大，市场潜在消费需求</a:t>
            </a:r>
            <a:r>
              <a:rPr lang="zh-CN" altLang="en-US" sz="1400" dirty="0">
                <a:solidFill>
                  <a:schemeClr val="bg1"/>
                </a:solidFill>
                <a:latin typeface="微软雅黑" panose="020B0503020204020204" pitchFamily="34" charset="-122"/>
                <a:ea typeface="微软雅黑" panose="020B0503020204020204" pitchFamily="34" charset="-122"/>
              </a:rPr>
              <a:t>亦将持续增加。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488998" y="1481797"/>
            <a:ext cx="2236510"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总体市场状况分析</a:t>
            </a:r>
            <a:endParaRPr lang="zh-CN" altLang="en-US" sz="2000" dirty="0">
              <a:solidFill>
                <a:schemeClr val="bg1"/>
              </a:solidFill>
            </a:endParaRPr>
          </a:p>
        </p:txBody>
      </p:sp>
      <p:sp>
        <p:nvSpPr>
          <p:cNvPr id="11" name="矩形 10"/>
          <p:cNvSpPr/>
          <p:nvPr/>
        </p:nvSpPr>
        <p:spPr>
          <a:xfrm>
            <a:off x="1550503" y="1974575"/>
            <a:ext cx="4532244" cy="2067339"/>
          </a:xfrm>
          <a:prstGeom prst="rect">
            <a:avLst/>
          </a:prstGeom>
          <a:noFill/>
          <a:ln w="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50503" y="4260574"/>
            <a:ext cx="4532244" cy="2100469"/>
          </a:xfrm>
          <a:prstGeom prst="rect">
            <a:avLst/>
          </a:prstGeom>
          <a:noFill/>
          <a:ln w="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6490844" y="1298713"/>
          <a:ext cx="4839765" cy="2524639"/>
        </p:xfrm>
        <a:graphic>
          <a:graphicData uri="http://schemas.openxmlformats.org/drawingml/2006/chart">
            <c:chart xmlns:c="http://schemas.openxmlformats.org/drawingml/2006/chart" xmlns:r="http://schemas.openxmlformats.org/officeDocument/2006/relationships" r:id="rId1"/>
          </a:graphicData>
        </a:graphic>
      </p:graphicFrame>
      <p:sp>
        <p:nvSpPr>
          <p:cNvPr id="14" name="文本框 13"/>
          <p:cNvSpPr txBox="1"/>
          <p:nvPr/>
        </p:nvSpPr>
        <p:spPr>
          <a:xfrm>
            <a:off x="7622769" y="3840559"/>
            <a:ext cx="2872953" cy="302070"/>
          </a:xfrm>
          <a:prstGeom prst="rect">
            <a:avLst/>
          </a:prstGeom>
          <a:noFill/>
        </p:spPr>
        <p:txBody>
          <a:bodyPr wrap="square" rtlCol="0">
            <a:spAutoFit/>
          </a:bodyPr>
          <a:lstStyle/>
          <a:p>
            <a:pPr algn="ctr">
              <a:lnSpc>
                <a:spcPts val="1800"/>
              </a:lnSpc>
            </a:pPr>
            <a:r>
              <a:rPr lang="zh-CN" altLang="en-US" sz="1200" dirty="0" smtClean="0">
                <a:solidFill>
                  <a:schemeClr val="bg1"/>
                </a:solidFill>
                <a:latin typeface="微软雅黑" panose="020B0503020204020204" pitchFamily="34" charset="-122"/>
                <a:ea typeface="微软雅黑" panose="020B0503020204020204" pitchFamily="34" charset="-122"/>
              </a:rPr>
              <a:t>历年主打产品销售额统计图</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838" y="4566253"/>
            <a:ext cx="948980" cy="1860430"/>
          </a:xfrm>
          <a:prstGeom prst="rect">
            <a:avLst/>
          </a:prstGeom>
          <a:effectLst/>
        </p:spPr>
      </p:pic>
      <p:sp>
        <p:nvSpPr>
          <p:cNvPr id="16" name="文本框 15"/>
          <p:cNvSpPr txBox="1"/>
          <p:nvPr/>
        </p:nvSpPr>
        <p:spPr>
          <a:xfrm>
            <a:off x="8033742" y="1100190"/>
            <a:ext cx="1935145" cy="338554"/>
          </a:xfrm>
          <a:prstGeom prst="rect">
            <a:avLst/>
          </a:prstGeom>
          <a:noFill/>
        </p:spPr>
        <p:txBody>
          <a:bodyPr wrap="none" rtlCol="0">
            <a:spAutoFit/>
          </a:bodyPr>
          <a:lstStyle/>
          <a:p>
            <a:pPr marL="107950" algn="ctr"/>
            <a:r>
              <a:rPr lang="zh-CN" altLang="en-US" sz="1600" b="1" dirty="0">
                <a:solidFill>
                  <a:schemeClr val="bg1"/>
                </a:solidFill>
                <a:latin typeface="微软雅黑" panose="020B0503020204020204" pitchFamily="34" charset="-122"/>
                <a:ea typeface="微软雅黑" panose="020B0503020204020204" pitchFamily="34" charset="-122"/>
              </a:rPr>
              <a:t>主</a:t>
            </a:r>
            <a:r>
              <a:rPr lang="zh-CN" altLang="en-US" sz="1600" b="1" dirty="0" smtClean="0">
                <a:solidFill>
                  <a:schemeClr val="bg1"/>
                </a:solidFill>
                <a:latin typeface="微软雅黑" panose="020B0503020204020204" pitchFamily="34" charset="-122"/>
                <a:ea typeface="微软雅黑" panose="020B0503020204020204" pitchFamily="34" charset="-122"/>
              </a:rPr>
              <a:t>打产品销售趋势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727096" y="3901185"/>
            <a:ext cx="2133599" cy="2830920"/>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2577" y="4572879"/>
            <a:ext cx="930215" cy="1860430"/>
          </a:xfrm>
          <a:prstGeom prst="rect">
            <a:avLst/>
          </a:prstGeom>
          <a:effectLst/>
        </p:spPr>
      </p:pic>
      <p:sp>
        <p:nvSpPr>
          <p:cNvPr id="22" name="文本框 21"/>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par>
                                <p:cTn id="24" presetID="42"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1000"/>
                                        <p:tgtEl>
                                          <p:spTgt spid="13"/>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2000"/>
                                  </p:stCondLst>
                                  <p:childTnLst>
                                    <p:animEffect transition="out" filter="fade">
                                      <p:cBhvr>
                                        <p:cTn id="55" dur="500"/>
                                        <p:tgtEl>
                                          <p:spTgt spid="22"/>
                                        </p:tgtEl>
                                      </p:cBhvr>
                                    </p:animEffect>
                                    <p:set>
                                      <p:cBhvr>
                                        <p:cTn id="5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Graphic spid="13" grpId="0">
        <p:bldAsOne/>
      </p:bldGraphic>
      <p:bldP spid="14" grpId="0"/>
      <p:bldP spid="16"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6366808"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目前市场占有率现状</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544094"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Current market share status</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aphicFrame>
        <p:nvGraphicFramePr>
          <p:cNvPr id="8" name="图表 7"/>
          <p:cNvGraphicFramePr/>
          <p:nvPr/>
        </p:nvGraphicFramePr>
        <p:xfrm>
          <a:off x="4694830" y="1761131"/>
          <a:ext cx="6808658" cy="3957281"/>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8"/>
          <p:cNvSpPr txBox="1"/>
          <p:nvPr/>
        </p:nvSpPr>
        <p:spPr>
          <a:xfrm>
            <a:off x="7337521" y="1682252"/>
            <a:ext cx="2140330" cy="369332"/>
          </a:xfrm>
          <a:prstGeom prst="rect">
            <a:avLst/>
          </a:prstGeom>
          <a:noFill/>
        </p:spPr>
        <p:txBody>
          <a:bodyPr wrap="none" rtlCol="0">
            <a:spAutoFit/>
          </a:bodyPr>
          <a:lstStyle/>
          <a:p>
            <a:pPr marL="107950" algn="ctr"/>
            <a:r>
              <a:rPr lang="zh-CN" altLang="en-US" dirty="0" smtClean="0">
                <a:solidFill>
                  <a:schemeClr val="bg1"/>
                </a:solidFill>
                <a:latin typeface="微软雅黑" panose="020B0503020204020204" pitchFamily="34" charset="-122"/>
                <a:ea typeface="微软雅黑" panose="020B0503020204020204" pitchFamily="34" charset="-122"/>
              </a:rPr>
              <a:t>市场占有率走势图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95467" y="2398789"/>
            <a:ext cx="3303191" cy="3323987"/>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199797" y="5854890"/>
            <a:ext cx="6305266" cy="553998"/>
          </a:xfrm>
          <a:prstGeom prst="rect">
            <a:avLst/>
          </a:prstGeom>
          <a:noFill/>
        </p:spPr>
        <p:txBody>
          <a:bodyPr wrap="square" rtlCol="0">
            <a:spAutoFit/>
          </a:bodyPr>
          <a:lstStyle/>
          <a:p>
            <a:pPr>
              <a:lnSpc>
                <a:spcPts val="1800"/>
              </a:lnSpc>
            </a:pPr>
            <a:r>
              <a:rPr lang="zh-CN" altLang="en-US" sz="1200" dirty="0" smtClean="0">
                <a:solidFill>
                  <a:schemeClr val="bg1"/>
                </a:solidFill>
                <a:latin typeface="微软雅黑" panose="020B0503020204020204" pitchFamily="34" charset="-122"/>
                <a:ea typeface="微软雅黑" panose="020B0503020204020204" pitchFamily="34" charset="-122"/>
              </a:rPr>
              <a:t>注释：</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r>
              <a:rPr lang="zh-CN" altLang="en-US" sz="1200" dirty="0" smtClean="0">
                <a:solidFill>
                  <a:schemeClr val="bg1"/>
                </a:solidFill>
                <a:latin typeface="微软雅黑" panose="020B0503020204020204" pitchFamily="34" charset="-122"/>
                <a:ea typeface="微软雅黑" panose="020B0503020204020204" pitchFamily="34" charset="-122"/>
              </a:rPr>
              <a:t>此</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ts val="1800"/>
              </a:lnSpc>
            </a:pPr>
            <a:r>
              <a:rPr lang="en-US" altLang="zh-CN" sz="1200" dirty="0">
                <a:solidFill>
                  <a:schemeClr val="bg1"/>
                </a:solidFill>
                <a:latin typeface="微软雅黑" panose="020B0503020204020204" pitchFamily="34" charset="-122"/>
                <a:ea typeface="微软雅黑" panose="020B0503020204020204" pitchFamily="34" charset="-122"/>
              </a:rPr>
              <a:t> </a:t>
            </a:r>
            <a:r>
              <a:rPr lang="en-US" altLang="zh-CN"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处</a:t>
            </a:r>
            <a:r>
              <a:rPr lang="zh-CN" altLang="en-US" sz="1200" dirty="0">
                <a:solidFill>
                  <a:schemeClr val="bg1"/>
                </a:solidFill>
                <a:latin typeface="微软雅黑" panose="020B0503020204020204" pitchFamily="34" charset="-122"/>
                <a:ea typeface="微软雅黑" panose="020B0503020204020204" pitchFamily="34" charset="-122"/>
              </a:rPr>
              <a:t>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61322" y="1895062"/>
            <a:ext cx="1338828" cy="369332"/>
          </a:xfrm>
          <a:prstGeom prst="rect">
            <a:avLst/>
          </a:prstGeom>
          <a:noFill/>
        </p:spPr>
        <p:txBody>
          <a:bodyPr wrap="non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市场占有率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build="p"/>
      <p:bldP spid="11"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3494644" y="2806379"/>
          <a:ext cx="5285247" cy="3523497"/>
        </p:xfrm>
        <a:graphic>
          <a:graphicData uri="http://schemas.openxmlformats.org/drawingml/2006/chart">
            <c:chart xmlns:c="http://schemas.openxmlformats.org/drawingml/2006/chart" xmlns:r="http://schemas.openxmlformats.org/officeDocument/2006/relationships" r:id="rId1"/>
          </a:graphicData>
        </a:graphic>
      </p:graphicFrame>
      <p:sp>
        <p:nvSpPr>
          <p:cNvPr id="3" name="KSO_Shape"/>
          <p:cNvSpPr/>
          <p:nvPr/>
        </p:nvSpPr>
        <p:spPr bwMode="auto">
          <a:xfrm flipH="1">
            <a:off x="2729906" y="2537293"/>
            <a:ext cx="2426731"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4" name="矩形 3"/>
          <p:cNvSpPr/>
          <p:nvPr/>
        </p:nvSpPr>
        <p:spPr>
          <a:xfrm>
            <a:off x="2831790" y="2758591"/>
            <a:ext cx="2338116"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a:t>
            </a:r>
            <a:r>
              <a:rPr lang="zh-CN" altLang="en-US" sz="1200" dirty="0" smtClean="0">
                <a:solidFill>
                  <a:schemeClr val="bg1"/>
                </a:solidFill>
                <a:latin typeface="微软雅黑" panose="020B0503020204020204" pitchFamily="34" charset="-122"/>
                <a:ea typeface="微软雅黑" panose="020B0503020204020204" pitchFamily="34" charset="-122"/>
              </a:rPr>
              <a:t>添加内容</a:t>
            </a:r>
            <a:r>
              <a:rPr lang="zh-CN" altLang="en-US" sz="1200" dirty="0">
                <a:solidFill>
                  <a:schemeClr val="bg1"/>
                </a:solidFill>
                <a:latin typeface="微软雅黑" panose="020B0503020204020204" pitchFamily="34" charset="-122"/>
                <a:ea typeface="微软雅黑" panose="020B0503020204020204" pitchFamily="34" charset="-122"/>
              </a:rPr>
              <a:t>点击。</a:t>
            </a:r>
            <a:endParaRPr lang="zh-CN" altLang="en-US" sz="1200" dirty="0">
              <a:solidFill>
                <a:schemeClr val="bg1"/>
              </a:solidFill>
            </a:endParaRPr>
          </a:p>
        </p:txBody>
      </p:sp>
      <p:sp>
        <p:nvSpPr>
          <p:cNvPr id="5" name="KSO_Shape"/>
          <p:cNvSpPr/>
          <p:nvPr/>
        </p:nvSpPr>
        <p:spPr bwMode="auto">
          <a:xfrm flipH="1">
            <a:off x="1835411" y="3713389"/>
            <a:ext cx="2426731"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6" name="矩形 5"/>
          <p:cNvSpPr/>
          <p:nvPr/>
        </p:nvSpPr>
        <p:spPr>
          <a:xfrm>
            <a:off x="1991159" y="3950920"/>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7" name="KSO_Shape"/>
          <p:cNvSpPr/>
          <p:nvPr/>
        </p:nvSpPr>
        <p:spPr bwMode="auto">
          <a:xfrm>
            <a:off x="7992514" y="3418538"/>
            <a:ext cx="2483050"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8" name="矩形 7"/>
          <p:cNvSpPr/>
          <p:nvPr/>
        </p:nvSpPr>
        <p:spPr>
          <a:xfrm>
            <a:off x="8210656" y="3656067"/>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9" name="KSO_Shape"/>
          <p:cNvSpPr/>
          <p:nvPr/>
        </p:nvSpPr>
        <p:spPr bwMode="auto">
          <a:xfrm>
            <a:off x="5746340" y="2351769"/>
            <a:ext cx="2483050"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10" name="矩形 9"/>
          <p:cNvSpPr/>
          <p:nvPr/>
        </p:nvSpPr>
        <p:spPr>
          <a:xfrm>
            <a:off x="6094455" y="2615561"/>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11" name="文本框 10"/>
          <p:cNvSpPr txBox="1"/>
          <p:nvPr/>
        </p:nvSpPr>
        <p:spPr>
          <a:xfrm>
            <a:off x="8852600" y="4167260"/>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60%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2180334" y="4415733"/>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22%</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3" name="文本框 12"/>
          <p:cNvSpPr txBox="1"/>
          <p:nvPr/>
        </p:nvSpPr>
        <p:spPr>
          <a:xfrm>
            <a:off x="1374486" y="2444532"/>
            <a:ext cx="1204177"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10%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4" name="文本框 13"/>
          <p:cNvSpPr txBox="1"/>
          <p:nvPr/>
        </p:nvSpPr>
        <p:spPr>
          <a:xfrm>
            <a:off x="8395089" y="2252382"/>
            <a:ext cx="984565"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8%</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5" name="矩形 14"/>
          <p:cNvSpPr/>
          <p:nvPr/>
        </p:nvSpPr>
        <p:spPr>
          <a:xfrm>
            <a:off x="1184421" y="353101"/>
            <a:ext cx="6366808"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目前市场占有率现状</a:t>
            </a:r>
            <a:r>
              <a:rPr lang="en-US" altLang="zh-CN" sz="4000" b="1" dirty="0" smtClean="0">
                <a:solidFill>
                  <a:schemeClr val="bg1"/>
                </a:solidFill>
                <a:latin typeface="微软雅黑" panose="020B0503020204020204" pitchFamily="34" charset="-122"/>
                <a:ea typeface="微软雅黑" panose="020B0503020204020204" pitchFamily="34" charset="-122"/>
              </a:rPr>
              <a:t>(2/2</a:t>
            </a:r>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21027" y="0"/>
            <a:ext cx="602974" cy="1729408"/>
            <a:chOff x="947530" y="0"/>
            <a:chExt cx="602974" cy="1729408"/>
          </a:xfrm>
        </p:grpSpPr>
        <p:cxnSp>
          <p:nvCxnSpPr>
            <p:cNvPr id="17" name="直接连接符 16"/>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20" name="矩形 19"/>
          <p:cNvSpPr/>
          <p:nvPr/>
        </p:nvSpPr>
        <p:spPr>
          <a:xfrm>
            <a:off x="1507095" y="964960"/>
            <a:ext cx="2544094"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Current market share status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24" name="圆角矩形 23"/>
          <p:cNvSpPr/>
          <p:nvPr/>
        </p:nvSpPr>
        <p:spPr>
          <a:xfrm>
            <a:off x="2746974" y="1306334"/>
            <a:ext cx="6978316" cy="987855"/>
          </a:xfrm>
          <a:prstGeom prst="roundRect">
            <a:avLst/>
          </a:prstGeom>
          <a:ln w="28575">
            <a:noFill/>
          </a:ln>
        </p:spPr>
        <p:txBody>
          <a:bodyPr wrap="square" anchor="ctr">
            <a:no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内容点击</a:t>
            </a:r>
            <a:r>
              <a:rPr lang="zh-CN" altLang="en-US" sz="1200" dirty="0">
                <a:solidFill>
                  <a:schemeClr val="bg1"/>
                </a:solidFill>
                <a:latin typeface="微软雅黑" panose="020B0503020204020204" pitchFamily="34" charset="-122"/>
                <a:ea typeface="微软雅黑" panose="020B0503020204020204" pitchFamily="34" charset="-122"/>
              </a:rPr>
              <a:t>此处添加内容点击此处添加内容点击此处添加内容点击。</a:t>
            </a:r>
            <a:endParaRPr lang="zh-CN" altLang="en-US" sz="1200" dirty="0">
              <a:solidFill>
                <a:schemeClr val="bg1"/>
              </a:solidFill>
            </a:endParaRPr>
          </a:p>
        </p:txBody>
      </p:sp>
      <p:sp>
        <p:nvSpPr>
          <p:cNvPr id="25" name="文本框 2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ppt_w</p:attrName>
                                        </p:attrNameLst>
                                      </p:cBhvr>
                                      <p:tavLst>
                                        <p:tav tm="0">
                                          <p:val>
                                            <p:fltVal val="0"/>
                                          </p:val>
                                        </p:tav>
                                        <p:tav tm="100000">
                                          <p:val>
                                            <p:strVal val="#ppt_w"/>
                                          </p:val>
                                        </p:tav>
                                      </p:tavLst>
                                    </p:anim>
                                    <p:anim calcmode="lin" valueType="num">
                                      <p:cBhvr>
                                        <p:cTn id="61" dur="500" fill="hold"/>
                                        <p:tgtEl>
                                          <p:spTgt spid="6"/>
                                        </p:tgtEl>
                                        <p:attrNameLst>
                                          <p:attrName>ppt_h</p:attrName>
                                        </p:attrNameLst>
                                      </p:cBhvr>
                                      <p:tavLst>
                                        <p:tav tm="0">
                                          <p:val>
                                            <p:fltVal val="0"/>
                                          </p:val>
                                        </p:tav>
                                        <p:tav tm="100000">
                                          <p:val>
                                            <p:strVal val="#ppt_h"/>
                                          </p:val>
                                        </p:tav>
                                      </p:tavLst>
                                    </p:anim>
                                    <p:animEffect transition="in" filter="fade">
                                      <p:cBhvr>
                                        <p:cTn id="62" dur="500"/>
                                        <p:tgtEl>
                                          <p:spTgt spid="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Effect transition="in" filter="fade">
                                      <p:cBhvr>
                                        <p:cTn id="84" dur="500"/>
                                        <p:tgtEl>
                                          <p:spTgt spid="1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0" nodeType="clickEffect">
                                  <p:stCondLst>
                                    <p:cond delay="2000"/>
                                  </p:stCondLst>
                                  <p:childTnLst>
                                    <p:animEffect transition="out" filter="fade">
                                      <p:cBhvr>
                                        <p:cTn id="88" dur="500"/>
                                        <p:tgtEl>
                                          <p:spTgt spid="25"/>
                                        </p:tgtEl>
                                      </p:cBhvr>
                                    </p:animEffect>
                                    <p:set>
                                      <p:cBhvr>
                                        <p:cTn id="89"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animBg="1"/>
      <p:bldP spid="6" grpId="0"/>
      <p:bldP spid="7" grpId="0" animBg="1"/>
      <p:bldP spid="8" grpId="0"/>
      <p:bldP spid="9" grpId="0" animBg="1"/>
      <p:bldP spid="10" grpId="0"/>
      <p:bldP spid="11" grpId="0"/>
      <p:bldP spid="12" grpId="0"/>
      <p:bldP spid="13" grpId="0"/>
      <p:bldP spid="14"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(1/3)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a:off x="3106584" y="2752327"/>
            <a:ext cx="4227394" cy="196528"/>
            <a:chOff x="982639" y="1707107"/>
            <a:chExt cx="4697104" cy="218364"/>
          </a:xfrm>
        </p:grpSpPr>
        <p:sp>
          <p:nvSpPr>
            <p:cNvPr id="9" name="矩形 8"/>
            <p:cNvSpPr/>
            <p:nvPr/>
          </p:nvSpPr>
          <p:spPr>
            <a:xfrm>
              <a:off x="982639" y="1707107"/>
              <a:ext cx="2347415"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0" name="矩形 9"/>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1" name="组合 10"/>
          <p:cNvGrpSpPr/>
          <p:nvPr/>
        </p:nvGrpSpPr>
        <p:grpSpPr>
          <a:xfrm>
            <a:off x="3106584" y="5185996"/>
            <a:ext cx="4227395" cy="196528"/>
            <a:chOff x="982638" y="1707107"/>
            <a:chExt cx="4697105" cy="218364"/>
          </a:xfrm>
        </p:grpSpPr>
        <p:sp>
          <p:nvSpPr>
            <p:cNvPr id="12" name="矩形 11"/>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3" name="矩形 12"/>
            <p:cNvSpPr/>
            <p:nvPr/>
          </p:nvSpPr>
          <p:spPr>
            <a:xfrm>
              <a:off x="982638" y="1707107"/>
              <a:ext cx="255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4" name="组合 13"/>
          <p:cNvGrpSpPr/>
          <p:nvPr/>
        </p:nvGrpSpPr>
        <p:grpSpPr>
          <a:xfrm>
            <a:off x="3106584" y="3360745"/>
            <a:ext cx="4227395" cy="196528"/>
            <a:chOff x="982638" y="1707107"/>
            <a:chExt cx="4697105" cy="218364"/>
          </a:xfrm>
        </p:grpSpPr>
        <p:sp>
          <p:nvSpPr>
            <p:cNvPr id="15" name="矩形 14"/>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6" name="矩形 15"/>
            <p:cNvSpPr/>
            <p:nvPr/>
          </p:nvSpPr>
          <p:spPr>
            <a:xfrm>
              <a:off x="982638" y="1707107"/>
              <a:ext cx="3060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7" name="组合 16"/>
          <p:cNvGrpSpPr/>
          <p:nvPr/>
        </p:nvGrpSpPr>
        <p:grpSpPr>
          <a:xfrm>
            <a:off x="3106585" y="3969162"/>
            <a:ext cx="4233725" cy="196528"/>
            <a:chOff x="982639" y="1707107"/>
            <a:chExt cx="4704139" cy="218364"/>
          </a:xfrm>
        </p:grpSpPr>
        <p:sp>
          <p:nvSpPr>
            <p:cNvPr id="18" name="矩形 17"/>
            <p:cNvSpPr/>
            <p:nvPr/>
          </p:nvSpPr>
          <p:spPr>
            <a:xfrm>
              <a:off x="982639" y="1707107"/>
              <a:ext cx="20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9" name="矩形 18"/>
            <p:cNvSpPr/>
            <p:nvPr/>
          </p:nvSpPr>
          <p:spPr>
            <a:xfrm>
              <a:off x="3004778" y="1707107"/>
              <a:ext cx="2682000"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20" name="组合 19"/>
          <p:cNvGrpSpPr/>
          <p:nvPr/>
        </p:nvGrpSpPr>
        <p:grpSpPr>
          <a:xfrm>
            <a:off x="3106584" y="4577579"/>
            <a:ext cx="4227395" cy="196528"/>
            <a:chOff x="982638" y="1707107"/>
            <a:chExt cx="4697105" cy="218364"/>
          </a:xfrm>
        </p:grpSpPr>
        <p:sp>
          <p:nvSpPr>
            <p:cNvPr id="21" name="矩形 20"/>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22" name="矩形 21"/>
            <p:cNvSpPr/>
            <p:nvPr/>
          </p:nvSpPr>
          <p:spPr>
            <a:xfrm>
              <a:off x="982638" y="1707107"/>
              <a:ext cx="38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23" name="组合 22"/>
          <p:cNvGrpSpPr/>
          <p:nvPr/>
        </p:nvGrpSpPr>
        <p:grpSpPr>
          <a:xfrm>
            <a:off x="3106584" y="5794414"/>
            <a:ext cx="4227395" cy="196528"/>
            <a:chOff x="982638" y="1707107"/>
            <a:chExt cx="4697105" cy="218364"/>
          </a:xfrm>
        </p:grpSpPr>
        <p:sp>
          <p:nvSpPr>
            <p:cNvPr id="24" name="矩形 23"/>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25" name="矩形 24"/>
            <p:cNvSpPr/>
            <p:nvPr/>
          </p:nvSpPr>
          <p:spPr>
            <a:xfrm>
              <a:off x="982638" y="1707107"/>
              <a:ext cx="29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sp>
        <p:nvSpPr>
          <p:cNvPr id="26" name="文本框 25"/>
          <p:cNvSpPr txBox="1"/>
          <p:nvPr/>
        </p:nvSpPr>
        <p:spPr>
          <a:xfrm>
            <a:off x="2302050" y="2714456"/>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302050" y="3328196"/>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02050" y="394193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302050" y="455567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302050" y="516941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5</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302050" y="578315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6</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422004" y="264075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50%</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3" name="矩形 32"/>
          <p:cNvSpPr/>
          <p:nvPr/>
        </p:nvSpPr>
        <p:spPr>
          <a:xfrm>
            <a:off x="8150798" y="2610921"/>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4" name="文本框 33"/>
          <p:cNvSpPr txBox="1"/>
          <p:nvPr/>
        </p:nvSpPr>
        <p:spPr>
          <a:xfrm>
            <a:off x="7422004" y="325449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65%</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5" name="矩形 34"/>
          <p:cNvSpPr/>
          <p:nvPr/>
        </p:nvSpPr>
        <p:spPr>
          <a:xfrm>
            <a:off x="8150798" y="322466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6" name="文本框 35"/>
          <p:cNvSpPr txBox="1"/>
          <p:nvPr/>
        </p:nvSpPr>
        <p:spPr>
          <a:xfrm>
            <a:off x="7422004" y="3868237"/>
            <a:ext cx="697627"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44%</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7" name="矩形 36"/>
          <p:cNvSpPr/>
          <p:nvPr/>
        </p:nvSpPr>
        <p:spPr>
          <a:xfrm>
            <a:off x="8150798" y="383840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8" name="文本框 37"/>
          <p:cNvSpPr txBox="1"/>
          <p:nvPr/>
        </p:nvSpPr>
        <p:spPr>
          <a:xfrm>
            <a:off x="7422004" y="4481976"/>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82%</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9" name="矩形 38"/>
          <p:cNvSpPr/>
          <p:nvPr/>
        </p:nvSpPr>
        <p:spPr>
          <a:xfrm>
            <a:off x="8150798" y="445214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0" name="文本框 39"/>
          <p:cNvSpPr txBox="1"/>
          <p:nvPr/>
        </p:nvSpPr>
        <p:spPr>
          <a:xfrm>
            <a:off x="7422004" y="5095716"/>
            <a:ext cx="692818"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54%</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41" name="矩形 40"/>
          <p:cNvSpPr/>
          <p:nvPr/>
        </p:nvSpPr>
        <p:spPr>
          <a:xfrm>
            <a:off x="8150798" y="506588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2" name="文本框 41"/>
          <p:cNvSpPr txBox="1"/>
          <p:nvPr/>
        </p:nvSpPr>
        <p:spPr>
          <a:xfrm>
            <a:off x="7422004" y="570945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62%</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43" name="矩形 42"/>
          <p:cNvSpPr/>
          <p:nvPr/>
        </p:nvSpPr>
        <p:spPr>
          <a:xfrm>
            <a:off x="8150798" y="567962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4" name="文本框 43"/>
          <p:cNvSpPr txBox="1"/>
          <p:nvPr/>
        </p:nvSpPr>
        <p:spPr>
          <a:xfrm>
            <a:off x="7043280" y="2149439"/>
            <a:ext cx="545342" cy="286873"/>
          </a:xfrm>
          <a:prstGeom prst="rect">
            <a:avLst/>
          </a:prstGeom>
          <a:noFill/>
        </p:spPr>
        <p:txBody>
          <a:bodyPr wrap="none" rtlCol="0">
            <a:spAutoFit/>
          </a:bodyPr>
          <a:lstStyle/>
          <a:p>
            <a:r>
              <a:rPr lang="en-US" altLang="zh-CN" sz="1265" dirty="0">
                <a:solidFill>
                  <a:schemeClr val="bg1"/>
                </a:solidFill>
              </a:rPr>
              <a:t>100%</a:t>
            </a:r>
            <a:endParaRPr lang="zh-CN" altLang="en-US" sz="1265" dirty="0">
              <a:solidFill>
                <a:schemeClr val="bg1"/>
              </a:solidFill>
            </a:endParaRPr>
          </a:p>
        </p:txBody>
      </p:sp>
      <p:cxnSp>
        <p:nvCxnSpPr>
          <p:cNvPr id="45" name="直接连接符 44"/>
          <p:cNvCxnSpPr/>
          <p:nvPr/>
        </p:nvCxnSpPr>
        <p:spPr>
          <a:xfrm>
            <a:off x="7239807" y="2535537"/>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15164" y="2547411"/>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957220" y="2149439"/>
            <a:ext cx="463588" cy="286873"/>
          </a:xfrm>
          <a:prstGeom prst="rect">
            <a:avLst/>
          </a:prstGeom>
          <a:noFill/>
        </p:spPr>
        <p:txBody>
          <a:bodyPr wrap="none" rtlCol="0">
            <a:spAutoFit/>
          </a:bodyPr>
          <a:lstStyle/>
          <a:p>
            <a:r>
              <a:rPr lang="en-US" altLang="zh-CN" sz="1265" dirty="0">
                <a:solidFill>
                  <a:schemeClr val="bg1"/>
                </a:solidFill>
              </a:rPr>
              <a:t>50%</a:t>
            </a:r>
            <a:endParaRPr lang="zh-CN" altLang="en-US" sz="1265" dirty="0">
              <a:solidFill>
                <a:schemeClr val="bg1"/>
              </a:solidFill>
            </a:endParaRPr>
          </a:p>
        </p:txBody>
      </p:sp>
      <p:cxnSp>
        <p:nvCxnSpPr>
          <p:cNvPr id="48" name="直接连接符 47"/>
          <p:cNvCxnSpPr/>
          <p:nvPr/>
        </p:nvCxnSpPr>
        <p:spPr>
          <a:xfrm>
            <a:off x="3104538" y="2569111"/>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2846593" y="2149439"/>
            <a:ext cx="381836" cy="286873"/>
          </a:xfrm>
          <a:prstGeom prst="rect">
            <a:avLst/>
          </a:prstGeom>
          <a:noFill/>
        </p:spPr>
        <p:txBody>
          <a:bodyPr wrap="none" rtlCol="0">
            <a:spAutoFit/>
          </a:bodyPr>
          <a:lstStyle/>
          <a:p>
            <a:r>
              <a:rPr lang="en-US" altLang="zh-CN" sz="1265" dirty="0">
                <a:solidFill>
                  <a:schemeClr val="bg1"/>
                </a:solidFill>
              </a:rPr>
              <a:t>0%</a:t>
            </a:r>
            <a:endParaRPr lang="zh-CN" altLang="en-US" sz="1265" dirty="0">
              <a:solidFill>
                <a:schemeClr val="bg1"/>
              </a:solidFill>
            </a:endParaRPr>
          </a:p>
        </p:txBody>
      </p:sp>
      <p:sp>
        <p:nvSpPr>
          <p:cNvPr id="50" name="矩形 49"/>
          <p:cNvSpPr/>
          <p:nvPr/>
        </p:nvSpPr>
        <p:spPr>
          <a:xfrm>
            <a:off x="4224222" y="1574835"/>
            <a:ext cx="3743556" cy="338554"/>
          </a:xfrm>
          <a:prstGeom prst="rect">
            <a:avLst/>
          </a:prstGeom>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latin typeface="Times New Roman" panose="02020603050405020304" pitchFamily="18" charset="0"/>
              <a:cs typeface="Times New Roman" panose="02020603050405020304" pitchFamily="18" charset="0"/>
            </a:endParaRPr>
          </a:p>
        </p:txBody>
      </p:sp>
      <p:sp>
        <p:nvSpPr>
          <p:cNvPr id="54" name="文本框 53"/>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fltVal val="0"/>
                                          </p:val>
                                        </p:tav>
                                        <p:tav tm="100000">
                                          <p:val>
                                            <p:strVal val="#ppt_w"/>
                                          </p:val>
                                        </p:tav>
                                      </p:tavLst>
                                    </p:anim>
                                    <p:anim calcmode="lin" valueType="num">
                                      <p:cBhvr>
                                        <p:cTn id="19" dur="500" fill="hold"/>
                                        <p:tgtEl>
                                          <p:spTgt spid="47"/>
                                        </p:tgtEl>
                                        <p:attrNameLst>
                                          <p:attrName>ppt_h</p:attrName>
                                        </p:attrNameLst>
                                      </p:cBhvr>
                                      <p:tavLst>
                                        <p:tav tm="0">
                                          <p:val>
                                            <p:fltVal val="0"/>
                                          </p:val>
                                        </p:tav>
                                        <p:tav tm="100000">
                                          <p:val>
                                            <p:strVal val="#ppt_h"/>
                                          </p:val>
                                        </p:tav>
                                      </p:tavLst>
                                    </p:anim>
                                    <p:animEffect transition="in" filter="fade">
                                      <p:cBhvr>
                                        <p:cTn id="20" dur="500"/>
                                        <p:tgtEl>
                                          <p:spTgt spid="4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22" presetClass="entr" presetSubtype="1"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par>
                                <p:cTn id="29" presetID="22" presetClass="entr" presetSubtype="1"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par>
                                <p:cTn id="32" presetID="22" presetClass="entr" presetSubtype="1"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left)">
                                      <p:cBhvr>
                                        <p:cTn id="76" dur="500"/>
                                        <p:tgtEl>
                                          <p:spTgt spid="3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500"/>
                                        <p:tgtEl>
                                          <p:spTgt spid="2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left)">
                                      <p:cBhvr>
                                        <p:cTn id="95" dur="500"/>
                                        <p:tgtEl>
                                          <p:spTgt spid="1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left)">
                                      <p:cBhvr>
                                        <p:cTn id="98" dur="500"/>
                                        <p:tgtEl>
                                          <p:spTgt spid="30"/>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wipe(left)">
                                      <p:cBhvr>
                                        <p:cTn id="101" dur="500"/>
                                        <p:tgtEl>
                                          <p:spTgt spid="40"/>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ipe(left)">
                                      <p:cBhvr>
                                        <p:cTn id="104" dur="500"/>
                                        <p:tgtEl>
                                          <p:spTgt spid="4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wipe(left)">
                                      <p:cBhvr>
                                        <p:cTn id="109" dur="500"/>
                                        <p:tgtEl>
                                          <p:spTgt spid="2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wipe(left)">
                                      <p:cBhvr>
                                        <p:cTn id="112" dur="500"/>
                                        <p:tgtEl>
                                          <p:spTgt spid="3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wipe(left)">
                                      <p:cBhvr>
                                        <p:cTn id="115" dur="500"/>
                                        <p:tgtEl>
                                          <p:spTgt spid="4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wipe(left)">
                                      <p:cBhvr>
                                        <p:cTn id="118" dur="500"/>
                                        <p:tgtEl>
                                          <p:spTgt spid="43"/>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grpId="0" nodeType="clickEffect">
                                  <p:stCondLst>
                                    <p:cond delay="2000"/>
                                  </p:stCondLst>
                                  <p:childTnLst>
                                    <p:animEffect transition="out" filter="fade">
                                      <p:cBhvr>
                                        <p:cTn id="122" dur="500"/>
                                        <p:tgtEl>
                                          <p:spTgt spid="54"/>
                                        </p:tgtEl>
                                      </p:cBhvr>
                                    </p:animEffect>
                                    <p:set>
                                      <p:cBhvr>
                                        <p:cTn id="123"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7" grpId="0"/>
      <p:bldP spid="49" grpId="0"/>
      <p:bldP spid="50" grpId="0"/>
      <p:bldP spid="5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10059</Words>
  <Application>WPS 演示</Application>
  <PresentationFormat>宽屏</PresentationFormat>
  <Paragraphs>1098</Paragraphs>
  <Slides>44</Slides>
  <Notes>44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vt:lpstr>
      <vt:lpstr>宋体</vt:lpstr>
      <vt:lpstr>Wingdings</vt:lpstr>
      <vt:lpstr>Impact</vt:lpstr>
      <vt:lpstr>微软雅黑</vt:lpstr>
      <vt:lpstr>Segoe UI Light</vt:lpstr>
      <vt:lpstr>Calibri</vt:lpstr>
      <vt:lpstr>Times New Roman</vt:lpstr>
      <vt:lpstr>Arial Unicode MS</vt:lpstr>
      <vt:lpstr>Calibri Light</vt:lpstr>
      <vt:lpstr>微软雅黑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星空风格企业年度商务工作计划报告PPT模板Flash</dc:title>
  <dc:creator>lansucai</dc:creator>
  <cp:lastModifiedBy>李慧民</cp:lastModifiedBy>
  <cp:revision>15</cp:revision>
  <dcterms:created xsi:type="dcterms:W3CDTF">2016-10-13T06:29:00Z</dcterms:created>
  <dcterms:modified xsi:type="dcterms:W3CDTF">2018-02-10T12:01:46Z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