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8"/>
  </p:notes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Lst>
  <p:sldSz cx="12192000" cy="6858000"/>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60"/>
  </p:normalViewPr>
  <p:slideViewPr>
    <p:cSldViewPr snapToGrid="0">
      <p:cViewPr>
        <p:scale>
          <a:sx n="75" d="100"/>
          <a:sy n="75" d="100"/>
        </p:scale>
        <p:origin x="715" y="91"/>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920" b="1" i="0" u="none" strike="noStrike" kern="1200" cap="all" spc="100" normalizeH="0" baseline="0">
                <a:solidFill>
                  <a:schemeClr val="tx1"/>
                </a:solidFill>
                <a:latin typeface="微软雅黑" panose="020B0503020204020204" pitchFamily="34" charset="-122"/>
                <a:ea typeface="微软雅黑" panose="020B0503020204020204" pitchFamily="34" charset="-122"/>
                <a:cs typeface="+mn-cs"/>
              </a:defRPr>
            </a:pPr>
            <a:r>
              <a:rPr lang="zh-CN"/>
              <a:t>教育入学率</a:t>
            </a:r>
          </a:p>
        </c:rich>
      </c:tx>
      <c:layout>
        <c:manualLayout>
          <c:xMode val="edge"/>
          <c:yMode val="edge"/>
          <c:x val="0.41986670332730969"/>
          <c:y val="0"/>
        </c:manualLayout>
      </c:layout>
      <c:overlay val="0"/>
      <c:spPr>
        <a:noFill/>
        <a:ln>
          <a:noFill/>
        </a:ln>
        <a:effectLst/>
      </c:spPr>
      <c:txPr>
        <a:bodyPr rot="0" spcFirstLastPara="1" vertOverflow="ellipsis" vert="horz" wrap="square" anchor="ctr" anchorCtr="1"/>
        <a:lstStyle/>
        <a:p>
          <a:pPr>
            <a:defRPr sz="1920" b="1" i="0" u="none" strike="noStrike" kern="1200" cap="all" spc="100" normalizeH="0" baseline="0">
              <a:solidFill>
                <a:schemeClr val="tx1"/>
              </a:solidFill>
              <a:latin typeface="微软雅黑" panose="020B0503020204020204" pitchFamily="34" charset="-122"/>
              <a:ea typeface="微软雅黑" panose="020B0503020204020204" pitchFamily="34" charset="-122"/>
              <a:cs typeface="+mn-cs"/>
            </a:defRPr>
          </a:pPr>
          <a:endParaRPr lang="zh-CN"/>
        </a:p>
      </c:txPr>
    </c:title>
    <c:autoTitleDeleted val="0"/>
    <c:plotArea>
      <c:layout>
        <c:manualLayout>
          <c:layoutTarget val="inner"/>
          <c:xMode val="edge"/>
          <c:yMode val="edge"/>
          <c:x val="5.704504426493865E-2"/>
          <c:y val="0.10430526384966551"/>
          <c:w val="0.91938036427550096"/>
          <c:h val="0.68953266911431621"/>
        </c:manualLayout>
      </c:layout>
      <c:lineChart>
        <c:grouping val="standard"/>
        <c:varyColors val="0"/>
        <c:ser>
          <c:idx val="1"/>
          <c:order val="1"/>
          <c:tx>
            <c:strRef>
              <c:f>Sheet1!$B$1</c:f>
              <c:strCache>
                <c:ptCount val="1"/>
                <c:pt idx="0">
                  <c:v>入学比率</c:v>
                </c:pt>
              </c:strCache>
            </c:strRef>
          </c:tx>
          <c:spPr>
            <a:ln w="34925" cap="rnd">
              <a:solidFill>
                <a:schemeClr val="lt1"/>
              </a:solidFill>
              <a:round/>
            </a:ln>
            <a:effectLst>
              <a:outerShdw dist="25400" dir="2700000" algn="tl" rotWithShape="0">
                <a:schemeClr val="accent2"/>
              </a:outerShdw>
            </a:effectLst>
          </c:spPr>
          <c:marker>
            <c:symbol val="none"/>
          </c:marker>
          <c:cat>
            <c:numRef>
              <c:f>Sheet1!$A$2:$A$28</c:f>
              <c:numCache>
                <c:formatCode>General</c:formatCode>
                <c:ptCount val="27"/>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1998</c:v>
                </c:pt>
                <c:pt idx="17">
                  <c:v>1999</c:v>
                </c:pt>
                <c:pt idx="18">
                  <c:v>2000</c:v>
                </c:pt>
                <c:pt idx="19">
                  <c:v>2001</c:v>
                </c:pt>
                <c:pt idx="20">
                  <c:v>2002</c:v>
                </c:pt>
                <c:pt idx="21">
                  <c:v>2003</c:v>
                </c:pt>
                <c:pt idx="22">
                  <c:v>2006</c:v>
                </c:pt>
                <c:pt idx="23">
                  <c:v>2007</c:v>
                </c:pt>
                <c:pt idx="24">
                  <c:v>2008</c:v>
                </c:pt>
                <c:pt idx="25">
                  <c:v>2009</c:v>
                </c:pt>
              </c:numCache>
            </c:numRef>
          </c:cat>
          <c:val>
            <c:numRef>
              <c:f>Sheet1!$B$2:$B$27</c:f>
              <c:numCache>
                <c:formatCode>General</c:formatCode>
                <c:ptCount val="26"/>
                <c:pt idx="0">
                  <c:v>47</c:v>
                </c:pt>
                <c:pt idx="1">
                  <c:v>40</c:v>
                </c:pt>
                <c:pt idx="2">
                  <c:v>37</c:v>
                </c:pt>
                <c:pt idx="3">
                  <c:v>36</c:v>
                </c:pt>
                <c:pt idx="4">
                  <c:v>38</c:v>
                </c:pt>
                <c:pt idx="5">
                  <c:v>40</c:v>
                </c:pt>
                <c:pt idx="6">
                  <c:v>43</c:v>
                </c:pt>
                <c:pt idx="7">
                  <c:v>38</c:v>
                </c:pt>
                <c:pt idx="8">
                  <c:v>38</c:v>
                </c:pt>
                <c:pt idx="9">
                  <c:v>41</c:v>
                </c:pt>
                <c:pt idx="10">
                  <c:v>43</c:v>
                </c:pt>
                <c:pt idx="11">
                  <c:v>46</c:v>
                </c:pt>
                <c:pt idx="12">
                  <c:v>48</c:v>
                </c:pt>
                <c:pt idx="13">
                  <c:v>52</c:v>
                </c:pt>
                <c:pt idx="14">
                  <c:v>56</c:v>
                </c:pt>
                <c:pt idx="15">
                  <c:v>58</c:v>
                </c:pt>
                <c:pt idx="16">
                  <c:v>61</c:v>
                </c:pt>
                <c:pt idx="17">
                  <c:v>62</c:v>
                </c:pt>
                <c:pt idx="18">
                  <c:v>63</c:v>
                </c:pt>
                <c:pt idx="19">
                  <c:v>64</c:v>
                </c:pt>
                <c:pt idx="20">
                  <c:v>67</c:v>
                </c:pt>
                <c:pt idx="21">
                  <c:v>67</c:v>
                </c:pt>
                <c:pt idx="22">
                  <c:v>73</c:v>
                </c:pt>
                <c:pt idx="23">
                  <c:v>76</c:v>
                </c:pt>
                <c:pt idx="24">
                  <c:v>78</c:v>
                </c:pt>
                <c:pt idx="25">
                  <c:v>80</c:v>
                </c:pt>
              </c:numCache>
            </c:numRef>
          </c:val>
          <c:smooth val="0"/>
          <c:extLst>
            <c:ext xmlns:c16="http://schemas.microsoft.com/office/drawing/2014/chart" uri="{C3380CC4-5D6E-409C-BE32-E72D297353CC}">
              <c16:uniqueId val="{00000000-4405-43A2-87F2-C523D81A48B7}"/>
            </c:ext>
          </c:extLst>
        </c:ser>
        <c:dLbls>
          <c:showLegendKey val="0"/>
          <c:showVal val="0"/>
          <c:showCatName val="0"/>
          <c:showSerName val="0"/>
          <c:showPercent val="0"/>
          <c:showBubbleSize val="0"/>
        </c:dLbls>
        <c:dropLines>
          <c:spPr>
            <a:ln w="9525" cap="flat" cmpd="sng" algn="ctr">
              <a:gradFill>
                <a:gsLst>
                  <a:gs pos="0">
                    <a:schemeClr val="lt1"/>
                  </a:gs>
                  <a:gs pos="100000">
                    <a:schemeClr val="lt1">
                      <a:alpha val="0"/>
                    </a:schemeClr>
                  </a:gs>
                </a:gsLst>
                <a:lin ang="5400000" scaled="0"/>
              </a:gradFill>
              <a:round/>
            </a:ln>
            <a:effectLst/>
          </c:spPr>
        </c:dropLines>
        <c:smooth val="0"/>
        <c:axId val="584700256"/>
        <c:axId val="584702432"/>
        <c:extLst>
          <c:ext xmlns:c15="http://schemas.microsoft.com/office/drawing/2012/chart" uri="{02D57815-91ED-43cb-92C2-25804820EDAC}">
            <c15:filteredLineSeries>
              <c15:ser>
                <c:idx val="0"/>
                <c:order val="0"/>
                <c:tx>
                  <c:strRef>
                    <c:extLst>
                      <c:ext uri="{02D57815-91ED-43cb-92C2-25804820EDAC}">
                        <c15:formulaRef>
                          <c15:sqref>Sheet1!$A$1</c15:sqref>
                        </c15:formulaRef>
                      </c:ext>
                    </c:extLst>
                    <c:strCache>
                      <c:ptCount val="1"/>
                      <c:pt idx="0">
                        <c:v>年份</c:v>
                      </c:pt>
                    </c:strCache>
                  </c:strRef>
                </c:tx>
                <c:spPr>
                  <a:ln w="34925" cap="rnd">
                    <a:solidFill>
                      <a:schemeClr val="lt1"/>
                    </a:solidFill>
                    <a:round/>
                  </a:ln>
                  <a:effectLst>
                    <a:outerShdw dist="25400" dir="2700000" algn="tl" rotWithShape="0">
                      <a:schemeClr val="accent1"/>
                    </a:outerShdw>
                  </a:effectLst>
                </c:spPr>
                <c:marker>
                  <c:symbol val="none"/>
                </c:marker>
                <c:cat>
                  <c:numRef>
                    <c:extLst>
                      <c:ext uri="{02D57815-91ED-43cb-92C2-25804820EDAC}">
                        <c15:formulaRef>
                          <c15:sqref>Sheet1!$A$2:$A$28</c15:sqref>
                        </c15:formulaRef>
                      </c:ext>
                    </c:extLst>
                    <c:numCache>
                      <c:formatCode>General</c:formatCode>
                      <c:ptCount val="27"/>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1998</c:v>
                      </c:pt>
                      <c:pt idx="17">
                        <c:v>1999</c:v>
                      </c:pt>
                      <c:pt idx="18">
                        <c:v>2000</c:v>
                      </c:pt>
                      <c:pt idx="19">
                        <c:v>2001</c:v>
                      </c:pt>
                      <c:pt idx="20">
                        <c:v>2002</c:v>
                      </c:pt>
                      <c:pt idx="21">
                        <c:v>2003</c:v>
                      </c:pt>
                      <c:pt idx="22">
                        <c:v>2006</c:v>
                      </c:pt>
                      <c:pt idx="23">
                        <c:v>2007</c:v>
                      </c:pt>
                      <c:pt idx="24">
                        <c:v>2008</c:v>
                      </c:pt>
                      <c:pt idx="25">
                        <c:v>2009</c:v>
                      </c:pt>
                    </c:numCache>
                  </c:numRef>
                </c:cat>
                <c:val>
                  <c:numRef>
                    <c:extLst>
                      <c:ext uri="{02D57815-91ED-43cb-92C2-25804820EDAC}">
                        <c15:formulaRef>
                          <c15:sqref>Sheet1!$A$2:$A$27</c15:sqref>
                        </c15:formulaRef>
                      </c:ext>
                    </c:extLst>
                    <c:numCache>
                      <c:formatCode>General</c:formatCode>
                      <c:ptCount val="26"/>
                      <c:pt idx="0">
                        <c:v>1981</c:v>
                      </c:pt>
                      <c:pt idx="1">
                        <c:v>1982</c:v>
                      </c:pt>
                      <c:pt idx="2">
                        <c:v>1983</c:v>
                      </c:pt>
                      <c:pt idx="3">
                        <c:v>1984</c:v>
                      </c:pt>
                      <c:pt idx="4">
                        <c:v>1985</c:v>
                      </c:pt>
                      <c:pt idx="5">
                        <c:v>1986</c:v>
                      </c:pt>
                      <c:pt idx="6">
                        <c:v>1987</c:v>
                      </c:pt>
                      <c:pt idx="7">
                        <c:v>1988</c:v>
                      </c:pt>
                      <c:pt idx="8">
                        <c:v>1989</c:v>
                      </c:pt>
                      <c:pt idx="9">
                        <c:v>1990</c:v>
                      </c:pt>
                      <c:pt idx="10">
                        <c:v>1991</c:v>
                      </c:pt>
                      <c:pt idx="11">
                        <c:v>1992</c:v>
                      </c:pt>
                      <c:pt idx="12">
                        <c:v>1993</c:v>
                      </c:pt>
                      <c:pt idx="13">
                        <c:v>1994</c:v>
                      </c:pt>
                      <c:pt idx="14">
                        <c:v>1995</c:v>
                      </c:pt>
                      <c:pt idx="15">
                        <c:v>1996</c:v>
                      </c:pt>
                      <c:pt idx="16">
                        <c:v>1998</c:v>
                      </c:pt>
                      <c:pt idx="17">
                        <c:v>1999</c:v>
                      </c:pt>
                      <c:pt idx="18">
                        <c:v>2000</c:v>
                      </c:pt>
                      <c:pt idx="19">
                        <c:v>2001</c:v>
                      </c:pt>
                      <c:pt idx="20">
                        <c:v>2002</c:v>
                      </c:pt>
                      <c:pt idx="21">
                        <c:v>2003</c:v>
                      </c:pt>
                      <c:pt idx="22">
                        <c:v>2006</c:v>
                      </c:pt>
                      <c:pt idx="23">
                        <c:v>2007</c:v>
                      </c:pt>
                      <c:pt idx="24">
                        <c:v>2008</c:v>
                      </c:pt>
                      <c:pt idx="25">
                        <c:v>2009</c:v>
                      </c:pt>
                    </c:numCache>
                  </c:numRef>
                </c:val>
                <c:smooth val="0"/>
                <c:extLst>
                  <c:ext xmlns:c16="http://schemas.microsoft.com/office/drawing/2014/chart" uri="{C3380CC4-5D6E-409C-BE32-E72D297353CC}">
                    <c16:uniqueId val="{00000001-4405-43A2-87F2-C523D81A48B7}"/>
                  </c:ext>
                </c:extLst>
              </c15:ser>
            </c15:filteredLineSeries>
          </c:ext>
        </c:extLst>
      </c:lineChart>
      <c:catAx>
        <c:axId val="584700256"/>
        <c:scaling>
          <c:orientation val="minMax"/>
        </c:scaling>
        <c:delete val="0"/>
        <c:axPos val="b"/>
        <c:numFmt formatCode="General" sourceLinked="1"/>
        <c:majorTickMark val="none"/>
        <c:minorTickMark val="none"/>
        <c:tickLblPos val="nextTo"/>
        <c:spPr>
          <a:noFill/>
          <a:ln w="12700" cap="flat" cmpd="sng" algn="ctr">
            <a:solidFill>
              <a:schemeClr val="lt1"/>
            </a:solidFill>
            <a:round/>
          </a:ln>
          <a:effectLst/>
        </c:spPr>
        <c:txPr>
          <a:bodyPr rot="-60000000" spcFirstLastPara="1" vertOverflow="ellipsis" vert="horz" wrap="square" anchor="ctr" anchorCtr="1"/>
          <a:lstStyle/>
          <a:p>
            <a:pPr>
              <a:defRPr sz="1100" b="0" i="0" u="none" strike="noStrike" kern="1200" spc="1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584702432"/>
        <c:crosses val="autoZero"/>
        <c:auto val="1"/>
        <c:lblAlgn val="ctr"/>
        <c:lblOffset val="100"/>
        <c:noMultiLvlLbl val="0"/>
      </c:catAx>
      <c:valAx>
        <c:axId val="584702432"/>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584700256"/>
        <c:crosses val="autoZero"/>
        <c:crossBetween val="between"/>
      </c:valAx>
      <c:spPr>
        <a:solidFill>
          <a:srgbClr val="C00000"/>
        </a:solidFill>
        <a:ln>
          <a:noFill/>
        </a:ln>
        <a:effectLst/>
      </c:spPr>
    </c:plotArea>
    <c:legend>
      <c:legendPos val="t"/>
      <c:layout>
        <c:manualLayout>
          <c:xMode val="edge"/>
          <c:yMode val="edge"/>
          <c:x val="0.42147204160785029"/>
          <c:y val="0.9464050428495403"/>
          <c:w val="0.26405823220115765"/>
          <c:h val="5.069462693365568E-2"/>
        </c:manualLayout>
      </c:layout>
      <c:overlay val="0"/>
      <c:spPr>
        <a:noFill/>
        <a:ln>
          <a:noFill/>
        </a:ln>
        <a:effectLst/>
      </c:spPr>
      <c:txPr>
        <a:bodyPr rot="0" spcFirstLastPara="1" vertOverflow="ellipsis" vert="horz" wrap="square" anchor="ctr" anchorCtr="1"/>
        <a:lstStyle/>
        <a:p>
          <a:pPr>
            <a:defRPr sz="16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gap"/>
    <c:showDLblsOverMax val="0"/>
  </c:chart>
  <c:spPr>
    <a:noFill/>
    <a:ln w="9525" cap="flat" cmpd="sng" algn="ctr">
      <a:noFill/>
      <a:round/>
    </a:ln>
    <a:effectLst/>
  </c:spPr>
  <c:txPr>
    <a:bodyPr/>
    <a:lstStyle/>
    <a:p>
      <a:pPr>
        <a:defRPr sz="16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cked"/>
        <c:varyColors val="0"/>
        <c:ser>
          <c:idx val="1"/>
          <c:order val="1"/>
          <c:tx>
            <c:strRef>
              <c:f>Sheet1!$E$1</c:f>
              <c:strCache>
                <c:ptCount val="1"/>
                <c:pt idx="0">
                  <c:v>GDP增长率</c:v>
                </c:pt>
              </c:strCache>
            </c:strRef>
          </c:tx>
          <c:spPr>
            <a:ln w="34925" cap="rnd">
              <a:solidFill>
                <a:srgbClr val="FF0000"/>
              </a:solidFill>
              <a:round/>
            </a:ln>
            <a:effectLst>
              <a:outerShdw blurRad="57150" dist="19050" dir="5400000" algn="ctr" rotWithShape="0">
                <a:srgbClr val="000000">
                  <a:alpha val="63000"/>
                </a:srgbClr>
              </a:outerShdw>
            </a:effectLst>
          </c:spPr>
          <c:marker>
            <c:symbol val="none"/>
          </c:marker>
          <c:cat>
            <c:numRef>
              <c:f>Sheet1!$D$2:$D$38</c:f>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cat>
          <c:val>
            <c:numRef>
              <c:f>Sheet1!$E$2:$E$38</c:f>
              <c:numCache>
                <c:formatCode>0.0%</c:formatCode>
                <c:ptCount val="37"/>
                <c:pt idx="0">
                  <c:v>7.8E-2</c:v>
                </c:pt>
                <c:pt idx="1">
                  <c:v>5.1999999999999998E-2</c:v>
                </c:pt>
                <c:pt idx="2">
                  <c:v>9.0999999999999998E-2</c:v>
                </c:pt>
                <c:pt idx="3">
                  <c:v>0.109</c:v>
                </c:pt>
                <c:pt idx="4">
                  <c:v>0.152</c:v>
                </c:pt>
                <c:pt idx="5">
                  <c:v>0.13500000000000001</c:v>
                </c:pt>
                <c:pt idx="6">
                  <c:v>8.7999999999999995E-2</c:v>
                </c:pt>
                <c:pt idx="7">
                  <c:v>0.11600000000000001</c:v>
                </c:pt>
                <c:pt idx="8">
                  <c:v>0.113</c:v>
                </c:pt>
                <c:pt idx="9">
                  <c:v>4.1000000000000002E-2</c:v>
                </c:pt>
                <c:pt idx="10">
                  <c:v>3.7999999999999999E-2</c:v>
                </c:pt>
                <c:pt idx="11">
                  <c:v>9.1999999999999998E-2</c:v>
                </c:pt>
                <c:pt idx="12">
                  <c:v>0.14199999999999999</c:v>
                </c:pt>
                <c:pt idx="13">
                  <c:v>0.14000000000000001</c:v>
                </c:pt>
                <c:pt idx="14">
                  <c:v>0.13100000000000001</c:v>
                </c:pt>
                <c:pt idx="15">
                  <c:v>0.109</c:v>
                </c:pt>
                <c:pt idx="16">
                  <c:v>0.1</c:v>
                </c:pt>
                <c:pt idx="17">
                  <c:v>9.2999999999999999E-2</c:v>
                </c:pt>
                <c:pt idx="18">
                  <c:v>7.8E-2</c:v>
                </c:pt>
                <c:pt idx="19">
                  <c:v>7.5999999999999998E-2</c:v>
                </c:pt>
                <c:pt idx="20">
                  <c:v>8.4000000000000005E-2</c:v>
                </c:pt>
                <c:pt idx="21">
                  <c:v>8.3000000000000004E-2</c:v>
                </c:pt>
                <c:pt idx="22">
                  <c:v>9.0999999999999998E-2</c:v>
                </c:pt>
                <c:pt idx="23">
                  <c:v>0.1</c:v>
                </c:pt>
                <c:pt idx="24">
                  <c:v>0.10100000000000001</c:v>
                </c:pt>
                <c:pt idx="25">
                  <c:v>0.113</c:v>
                </c:pt>
                <c:pt idx="26">
                  <c:v>0.127</c:v>
                </c:pt>
                <c:pt idx="27">
                  <c:v>0.14199999999999999</c:v>
                </c:pt>
                <c:pt idx="28">
                  <c:v>9.6000000000000002E-2</c:v>
                </c:pt>
                <c:pt idx="29">
                  <c:v>9.1999999999999998E-2</c:v>
                </c:pt>
                <c:pt idx="30">
                  <c:v>0.104</c:v>
                </c:pt>
                <c:pt idx="31">
                  <c:v>9.2999999999999999E-2</c:v>
                </c:pt>
                <c:pt idx="32">
                  <c:v>7.8E-2</c:v>
                </c:pt>
                <c:pt idx="33">
                  <c:v>7.6999999999999999E-2</c:v>
                </c:pt>
                <c:pt idx="34">
                  <c:v>7.2999999999999995E-2</c:v>
                </c:pt>
                <c:pt idx="35">
                  <c:v>6.9000000000000006E-2</c:v>
                </c:pt>
                <c:pt idx="36">
                  <c:v>6.7000000000000004E-2</c:v>
                </c:pt>
              </c:numCache>
            </c:numRef>
          </c:val>
          <c:smooth val="0"/>
          <c:extLst>
            <c:ext xmlns:c16="http://schemas.microsoft.com/office/drawing/2014/chart" uri="{C3380CC4-5D6E-409C-BE32-E72D297353CC}">
              <c16:uniqueId val="{00000000-9F5F-4631-97C9-2F94F91230BF}"/>
            </c:ext>
          </c:extLst>
        </c:ser>
        <c:ser>
          <c:idx val="2"/>
          <c:order val="2"/>
          <c:tx>
            <c:strRef>
              <c:f>Sheet1!$F$1</c:f>
              <c:strCache>
                <c:ptCount val="1"/>
                <c:pt idx="0">
                  <c:v>城镇人口占总人口比例</c:v>
                </c:pt>
              </c:strCache>
            </c:strRef>
          </c:tx>
          <c:spPr>
            <a:ln w="34925" cap="rnd">
              <a:solidFill>
                <a:schemeClr val="accent3"/>
              </a:solidFill>
              <a:round/>
            </a:ln>
            <a:effectLst>
              <a:outerShdw blurRad="57150" dist="19050" dir="5400000" algn="ctr" rotWithShape="0">
                <a:srgbClr val="000000">
                  <a:alpha val="63000"/>
                </a:srgbClr>
              </a:outerShdw>
            </a:effectLst>
          </c:spPr>
          <c:marker>
            <c:symbol val="none"/>
          </c:marker>
          <c:cat>
            <c:numRef>
              <c:f>Sheet1!$D$2:$D$38</c:f>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cat>
          <c:val>
            <c:numRef>
              <c:f>Sheet1!$F$2:$F$38</c:f>
              <c:numCache>
                <c:formatCode>0%</c:formatCode>
                <c:ptCount val="37"/>
                <c:pt idx="0">
                  <c:v>0.2</c:v>
                </c:pt>
                <c:pt idx="1">
                  <c:v>0.21</c:v>
                </c:pt>
                <c:pt idx="2">
                  <c:v>0.22</c:v>
                </c:pt>
                <c:pt idx="3">
                  <c:v>0.22</c:v>
                </c:pt>
                <c:pt idx="4">
                  <c:v>0.23</c:v>
                </c:pt>
                <c:pt idx="5">
                  <c:v>0.24</c:v>
                </c:pt>
                <c:pt idx="6">
                  <c:v>0.25</c:v>
                </c:pt>
                <c:pt idx="7">
                  <c:v>0.26</c:v>
                </c:pt>
                <c:pt idx="8">
                  <c:v>0.27</c:v>
                </c:pt>
                <c:pt idx="9">
                  <c:v>0.27</c:v>
                </c:pt>
                <c:pt idx="10">
                  <c:v>0.28000000000000003</c:v>
                </c:pt>
                <c:pt idx="11">
                  <c:v>0.28999999999999998</c:v>
                </c:pt>
                <c:pt idx="12">
                  <c:v>0.3</c:v>
                </c:pt>
                <c:pt idx="13">
                  <c:v>0.3</c:v>
                </c:pt>
                <c:pt idx="14">
                  <c:v>0.31</c:v>
                </c:pt>
                <c:pt idx="15">
                  <c:v>0.32</c:v>
                </c:pt>
                <c:pt idx="16">
                  <c:v>0.33</c:v>
                </c:pt>
                <c:pt idx="17">
                  <c:v>0.34</c:v>
                </c:pt>
                <c:pt idx="18">
                  <c:v>0.35</c:v>
                </c:pt>
                <c:pt idx="19">
                  <c:v>0.36</c:v>
                </c:pt>
                <c:pt idx="20">
                  <c:v>0.37</c:v>
                </c:pt>
                <c:pt idx="21">
                  <c:v>0.38</c:v>
                </c:pt>
                <c:pt idx="22">
                  <c:v>0.39</c:v>
                </c:pt>
                <c:pt idx="23">
                  <c:v>0.39</c:v>
                </c:pt>
                <c:pt idx="24">
                  <c:v>0.4</c:v>
                </c:pt>
                <c:pt idx="25">
                  <c:v>0.41</c:v>
                </c:pt>
                <c:pt idx="26">
                  <c:v>0.42</c:v>
                </c:pt>
                <c:pt idx="27">
                  <c:v>0.43</c:v>
                </c:pt>
                <c:pt idx="28">
                  <c:v>0.44</c:v>
                </c:pt>
                <c:pt idx="29">
                  <c:v>0.45</c:v>
                </c:pt>
                <c:pt idx="30">
                  <c:v>0.5</c:v>
                </c:pt>
                <c:pt idx="31">
                  <c:v>0.51</c:v>
                </c:pt>
                <c:pt idx="32">
                  <c:v>0.52</c:v>
                </c:pt>
                <c:pt idx="33">
                  <c:v>0.53</c:v>
                </c:pt>
                <c:pt idx="34">
                  <c:v>0.54</c:v>
                </c:pt>
                <c:pt idx="35">
                  <c:v>0.56000000000000005</c:v>
                </c:pt>
                <c:pt idx="36">
                  <c:v>0.56999999999999995</c:v>
                </c:pt>
              </c:numCache>
            </c:numRef>
          </c:val>
          <c:smooth val="0"/>
          <c:extLst>
            <c:ext xmlns:c16="http://schemas.microsoft.com/office/drawing/2014/chart" uri="{C3380CC4-5D6E-409C-BE32-E72D297353CC}">
              <c16:uniqueId val="{00000001-9F5F-4631-97C9-2F94F91230BF}"/>
            </c:ext>
          </c:extLst>
        </c:ser>
        <c:dLbls>
          <c:showLegendKey val="0"/>
          <c:showVal val="0"/>
          <c:showCatName val="0"/>
          <c:showSerName val="0"/>
          <c:showPercent val="0"/>
          <c:showBubbleSize val="0"/>
        </c:dLbls>
        <c:smooth val="0"/>
        <c:axId val="584710592"/>
        <c:axId val="584679040"/>
        <c:extLst>
          <c:ext xmlns:c15="http://schemas.microsoft.com/office/drawing/2012/chart" uri="{02D57815-91ED-43cb-92C2-25804820EDAC}">
            <c15:filteredLineSeries>
              <c15:ser>
                <c:idx val="0"/>
                <c:order val="0"/>
                <c:tx>
                  <c:strRef>
                    <c:extLst>
                      <c:ext uri="{02D57815-91ED-43cb-92C2-25804820EDAC}">
                        <c15:formulaRef>
                          <c15:sqref>Sheet1!$D$1</c15:sqref>
                        </c15:formulaRef>
                      </c:ext>
                    </c:extLst>
                    <c:strCache>
                      <c:ptCount val="1"/>
                      <c:pt idx="0">
                        <c:v>年份</c:v>
                      </c:pt>
                    </c:strCache>
                  </c:strRef>
                </c:tx>
                <c:spPr>
                  <a:ln w="34925" cap="rnd">
                    <a:solidFill>
                      <a:schemeClr val="accent1"/>
                    </a:solidFill>
                    <a:round/>
                  </a:ln>
                  <a:effectLst>
                    <a:outerShdw blurRad="57150" dist="19050" dir="5400000" algn="ctr" rotWithShape="0">
                      <a:srgbClr val="000000">
                        <a:alpha val="63000"/>
                      </a:srgbClr>
                    </a:outerShdw>
                  </a:effectLst>
                </c:spPr>
                <c:marker>
                  <c:symbol val="none"/>
                </c:marker>
                <c:cat>
                  <c:numRef>
                    <c:extLst>
                      <c:ext uri="{02D57815-91ED-43cb-92C2-25804820EDAC}">
                        <c15:formulaRef>
                          <c15:sqref>Sheet1!$D$2:$D$38</c15:sqref>
                        </c15:formulaRef>
                      </c:ext>
                    </c:extLst>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cat>
                <c:val>
                  <c:numRef>
                    <c:extLst>
                      <c:ext uri="{02D57815-91ED-43cb-92C2-25804820EDAC}">
                        <c15:formulaRef>
                          <c15:sqref>Sheet1!$D$2:$D$38</c15:sqref>
                        </c15:formulaRef>
                      </c:ext>
                    </c:extLst>
                    <c:numCache>
                      <c:formatCode>General</c:formatCode>
                      <c:ptCount val="37"/>
                      <c:pt idx="0">
                        <c:v>1980</c:v>
                      </c:pt>
                      <c:pt idx="1">
                        <c:v>1981</c:v>
                      </c:pt>
                      <c:pt idx="2">
                        <c:v>1982</c:v>
                      </c:pt>
                      <c:pt idx="3">
                        <c:v>1983</c:v>
                      </c:pt>
                      <c:pt idx="4">
                        <c:v>1984</c:v>
                      </c:pt>
                      <c:pt idx="5">
                        <c:v>1985</c:v>
                      </c:pt>
                      <c:pt idx="6">
                        <c:v>1986</c:v>
                      </c:pt>
                      <c:pt idx="7">
                        <c:v>1987</c:v>
                      </c:pt>
                      <c:pt idx="8">
                        <c:v>1988</c:v>
                      </c:pt>
                      <c:pt idx="9">
                        <c:v>1989</c:v>
                      </c:pt>
                      <c:pt idx="10">
                        <c:v>1990</c:v>
                      </c:pt>
                      <c:pt idx="11">
                        <c:v>1991</c:v>
                      </c:pt>
                      <c:pt idx="12">
                        <c:v>1992</c:v>
                      </c:pt>
                      <c:pt idx="13">
                        <c:v>1993</c:v>
                      </c:pt>
                      <c:pt idx="14">
                        <c:v>1994</c:v>
                      </c:pt>
                      <c:pt idx="15">
                        <c:v>1995</c:v>
                      </c:pt>
                      <c:pt idx="16">
                        <c:v>1996</c:v>
                      </c:pt>
                      <c:pt idx="17">
                        <c:v>1997</c:v>
                      </c:pt>
                      <c:pt idx="18">
                        <c:v>1998</c:v>
                      </c:pt>
                      <c:pt idx="19">
                        <c:v>1999</c:v>
                      </c:pt>
                      <c:pt idx="20">
                        <c:v>2000</c:v>
                      </c:pt>
                      <c:pt idx="21">
                        <c:v>2001</c:v>
                      </c:pt>
                      <c:pt idx="22">
                        <c:v>2002</c:v>
                      </c:pt>
                      <c:pt idx="23">
                        <c:v>2003</c:v>
                      </c:pt>
                      <c:pt idx="24">
                        <c:v>2004</c:v>
                      </c:pt>
                      <c:pt idx="25">
                        <c:v>2005</c:v>
                      </c:pt>
                      <c:pt idx="26">
                        <c:v>2006</c:v>
                      </c:pt>
                      <c:pt idx="27">
                        <c:v>2007</c:v>
                      </c:pt>
                      <c:pt idx="28">
                        <c:v>2008</c:v>
                      </c:pt>
                      <c:pt idx="29">
                        <c:v>2009</c:v>
                      </c:pt>
                      <c:pt idx="30">
                        <c:v>2010</c:v>
                      </c:pt>
                      <c:pt idx="31">
                        <c:v>2011</c:v>
                      </c:pt>
                      <c:pt idx="32">
                        <c:v>2012</c:v>
                      </c:pt>
                      <c:pt idx="33">
                        <c:v>2013</c:v>
                      </c:pt>
                      <c:pt idx="34">
                        <c:v>2014</c:v>
                      </c:pt>
                      <c:pt idx="35">
                        <c:v>2015</c:v>
                      </c:pt>
                      <c:pt idx="36">
                        <c:v>2016</c:v>
                      </c:pt>
                    </c:numCache>
                  </c:numRef>
                </c:val>
                <c:smooth val="0"/>
                <c:extLst>
                  <c:ext xmlns:c16="http://schemas.microsoft.com/office/drawing/2014/chart" uri="{C3380CC4-5D6E-409C-BE32-E72D297353CC}">
                    <c16:uniqueId val="{00000002-9F5F-4631-97C9-2F94F91230BF}"/>
                  </c:ext>
                </c:extLst>
              </c15:ser>
            </c15:filteredLineSeries>
          </c:ext>
        </c:extLst>
      </c:lineChart>
      <c:catAx>
        <c:axId val="584710592"/>
        <c:scaling>
          <c:orientation val="minMax"/>
        </c:scaling>
        <c:delete val="0"/>
        <c:axPos val="b"/>
        <c:numFmt formatCode="General" sourceLinked="1"/>
        <c:majorTickMark val="none"/>
        <c:minorTickMark val="none"/>
        <c:tickLblPos val="nextTo"/>
        <c:spPr>
          <a:noFill/>
          <a:ln w="9525" cap="flat" cmpd="sng" algn="ctr">
            <a:solidFill>
              <a:schemeClr val="lt1">
                <a:lumMod val="95000"/>
                <a:alpha val="10000"/>
              </a:schemeClr>
            </a:solidFill>
            <a:round/>
          </a:ln>
          <a:effectLst/>
        </c:spPr>
        <c:txPr>
          <a:bodyPr rot="-60000000" spcFirstLastPara="1" vertOverflow="ellipsis" vert="horz" wrap="square" anchor="ctr" anchorCtr="1"/>
          <a:lstStyle/>
          <a:p>
            <a:pPr>
              <a:defRPr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584679040"/>
        <c:crosses val="autoZero"/>
        <c:auto val="1"/>
        <c:lblAlgn val="ctr"/>
        <c:lblOffset val="100"/>
        <c:noMultiLvlLbl val="0"/>
      </c:catAx>
      <c:valAx>
        <c:axId val="584679040"/>
        <c:scaling>
          <c:orientation val="minMax"/>
        </c:scaling>
        <c:delete val="0"/>
        <c:axPos val="l"/>
        <c:majorGridlines>
          <c:spPr>
            <a:ln w="9525" cap="flat" cmpd="sng" algn="ctr">
              <a:solidFill>
                <a:schemeClr val="lt1">
                  <a:lumMod val="95000"/>
                  <a:alpha val="10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crossAx val="58471059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微软雅黑" panose="020B0503020204020204" pitchFamily="34" charset="-122"/>
              <a:ea typeface="微软雅黑" panose="020B0503020204020204" pitchFamily="34" charset="-122"/>
              <a:cs typeface="+mn-cs"/>
            </a:defRPr>
          </a:pPr>
          <a:endParaRPr lang="zh-CN"/>
        </a:p>
      </c:txPr>
    </c:legend>
    <c:plotVisOnly val="1"/>
    <c:dispBlanksAs val="zero"/>
    <c:showDLblsOverMax val="0"/>
  </c:chart>
  <c:spPr>
    <a:noFill/>
    <a:ln>
      <a:noFill/>
    </a:ln>
    <a:effectLst/>
  </c:spPr>
  <c:txPr>
    <a:bodyPr/>
    <a:lstStyle/>
    <a:p>
      <a:pPr>
        <a:defRPr sz="1800">
          <a:solidFill>
            <a:schemeClr val="tx1"/>
          </a:solidFill>
          <a:latin typeface="微软雅黑" panose="020B0503020204020204" pitchFamily="34" charset="-122"/>
          <a:ea typeface="微软雅黑" panose="020B0503020204020204" pitchFamily="34" charset="-122"/>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9">
  <cs:axisTitle>
    <cs:lnRef idx="0"/>
    <cs:fillRef idx="0"/>
    <cs:effectRef idx="0"/>
    <cs:fontRef idx="minor">
      <a:schemeClr val="lt1"/>
    </cs:fontRef>
    <cs:defRPr sz="900" b="1" kern="1200"/>
  </cs:axisTitle>
  <cs:categoryAxis>
    <cs:lnRef idx="0">
      <cs:styleClr val="0"/>
    </cs:lnRef>
    <cs:fillRef idx="0"/>
    <cs:effectRef idx="0"/>
    <cs:fontRef idx="minor">
      <a:schemeClr val="lt1"/>
    </cs:fontRef>
    <cs:spPr>
      <a:ln w="12700" cap="flat" cmpd="sng" algn="ctr">
        <a:solidFill>
          <a:schemeClr val="lt1"/>
        </a:solidFill>
        <a:round/>
      </a:ln>
    </cs:spPr>
    <cs:defRPr sz="900" kern="1200" spc="100" baseline="0"/>
  </cs:categoryAxis>
  <cs:chartArea>
    <cs:lnRef idx="0">
      <cs:styleClr val="0"/>
    </cs:lnRef>
    <cs:fillRef idx="0">
      <cs:styleClr val="0"/>
    </cs:fillRef>
    <cs:effectRef idx="0"/>
    <cs:fontRef idx="minor">
      <a:schemeClr val="dk1"/>
    </cs:fontRef>
    <cs:spPr>
      <a:solidFill>
        <a:schemeClr val="phClr"/>
      </a:solidFill>
      <a:ln w="9525" cap="flat" cmpd="sng" algn="ctr">
        <a:solidFill>
          <a:schemeClr val="phClr"/>
        </a:solidFill>
        <a:round/>
      </a:ln>
    </cs:spPr>
    <cs:defRPr sz="1000" kern="1200"/>
  </cs:chartArea>
  <cs:dataLabel>
    <cs:lnRef idx="0"/>
    <cs:fillRef idx="0"/>
    <cs:effectRef idx="0"/>
    <cs:fontRef idx="minor">
      <a:schemeClr val="lt1"/>
    </cs:fontRef>
    <cs:defRPr sz="900" b="1" kern="1200"/>
  </cs:dataLabel>
  <cs:dataLabelCallout>
    <cs:lnRef idx="0">
      <cs:styleClr val="auto"/>
    </cs:lnRef>
    <cs:fillRef idx="0"/>
    <cs:effectRef idx="0"/>
    <cs:fontRef idx="minor">
      <cs:styleClr val="auto"/>
    </cs:fontRef>
    <cs:spPr>
      <a:solidFill>
        <a:schemeClr val="lt1"/>
      </a:solidFill>
      <a:ln>
        <a:solidFill>
          <a:schemeClr val="ph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pattFill prst="ltUpDiag">
        <a:fgClr>
          <a:schemeClr val="phClr"/>
        </a:fgClr>
        <a:bgClr>
          <a:schemeClr val="lt1"/>
        </a:bgClr>
      </a:pattFill>
    </cs:spPr>
  </cs:dataPoint>
  <cs:dataPoint3D>
    <cs:lnRef idx="0"/>
    <cs:fillRef idx="0">
      <cs:styleClr val="auto"/>
    </cs:fillRef>
    <cs:effectRef idx="0"/>
    <cs:fontRef idx="minor">
      <a:schemeClr val="dk1"/>
    </cs:fontRef>
    <cs:spPr>
      <a:pattFill prst="ltUpDiag">
        <a:fgClr>
          <a:schemeClr val="phClr"/>
        </a:fgClr>
        <a:bgClr>
          <a:schemeClr val="lt1"/>
        </a:bgClr>
      </a:pattFill>
    </cs:spPr>
  </cs:dataPoint3D>
  <cs:dataPointLine>
    <cs:lnRef idx="0">
      <cs:styleClr val="auto"/>
    </cs:lnRef>
    <cs:fillRef idx="0"/>
    <cs:effectRef idx="0">
      <cs:styleClr val="auto"/>
    </cs:effectRef>
    <cs:fontRef idx="minor">
      <a:schemeClr val="dk1"/>
    </cs:fontRef>
    <cs:spPr>
      <a:ln w="34925" cap="rnd">
        <a:solidFill>
          <a:schemeClr val="lt1"/>
        </a:solidFill>
        <a:round/>
      </a:ln>
      <a:effectLst>
        <a:outerShdw dist="25400" dir="2700000" algn="tl" rotWithShape="0">
          <a:schemeClr val="phClr"/>
        </a:outerShdw>
      </a:effectLst>
    </cs:spPr>
  </cs:dataPointLine>
  <cs:dataPointMarker>
    <cs:lnRef idx="0"/>
    <cs:fillRef idx="0">
      <cs:styleClr val="auto"/>
    </cs:fillRef>
    <cs:effectRef idx="0"/>
    <cs:fontRef idx="minor">
      <a:schemeClr val="dk1"/>
    </cs:fontRef>
    <cs:spPr>
      <a:solidFill>
        <a:schemeClr val="phClr"/>
      </a:solidFill>
      <a:ln w="22225">
        <a:solidFill>
          <a:schemeClr val="lt1"/>
        </a:solidFill>
        <a:round/>
      </a:ln>
    </cs:spPr>
  </cs:dataPointMarker>
  <cs:dataPointMarkerLayout symbol="circle" size="5"/>
  <cs:dataPointWireframe>
    <cs:lnRef idx="0">
      <cs:styleClr val="auto"/>
    </cs:lnRef>
    <cs:fillRef idx="0"/>
    <cs:effectRef idx="0"/>
    <cs:fontRef idx="minor">
      <a:schemeClr val="dk1"/>
    </cs:fontRef>
    <cs:spPr>
      <a:ln w="9525" cap="rnd">
        <a:solidFill>
          <a:schemeClr val="phClr"/>
        </a:solidFill>
        <a:round/>
      </a:ln>
    </cs:spPr>
  </cs:dataPointWireframe>
  <cs:dataTable>
    <cs:lnRef idx="0">
      <cs:styleClr val="0"/>
    </cs:lnRef>
    <cs:fillRef idx="0"/>
    <cs:effectRef idx="0"/>
    <cs:fontRef idx="minor">
      <a:schemeClr val="lt1"/>
    </cs:fontRef>
    <cs:spPr>
      <a:ln w="9525">
        <a:solidFill>
          <a:schemeClr val="phClr">
            <a:lumMod val="60000"/>
            <a:lumOff val="40000"/>
          </a:schemeClr>
        </a:solidFill>
      </a:ln>
    </cs:spPr>
    <cs:defRPr sz="900" kern="1200"/>
  </cs:dataTable>
  <cs:downBar>
    <cs:lnRef idx="0">
      <cs:styleClr val="0"/>
    </cs:lnRef>
    <cs:fillRef idx="0"/>
    <cs:effectRef idx="0"/>
    <cs:fontRef idx="minor">
      <a:schemeClr val="dk1"/>
    </cs:fontRef>
    <cs:spPr>
      <a:solidFill>
        <a:schemeClr val="dk1">
          <a:lumMod val="35000"/>
          <a:lumOff val="65000"/>
        </a:schemeClr>
      </a:solidFill>
      <a:ln w="9525">
        <a:solidFill>
          <a:schemeClr val="phClr">
            <a:lumMod val="60000"/>
            <a:lumOff val="40000"/>
          </a:schemeClr>
        </a:solidFill>
      </a:ln>
    </cs:spPr>
  </cs:downBar>
  <cs:dropLine>
    <cs:lnRef idx="0"/>
    <cs:fillRef idx="0"/>
    <cs:effectRef idx="0"/>
    <cs:fontRef idx="minor">
      <a:schemeClr val="dk1"/>
    </cs:fontRef>
    <cs:spPr>
      <a:ln w="9525" cap="flat" cmpd="sng" algn="ctr">
        <a:gradFill>
          <a:gsLst>
            <a:gs pos="0">
              <a:schemeClr val="lt1"/>
            </a:gs>
            <a:gs pos="100000">
              <a:schemeClr val="lt1">
                <a:alpha val="0"/>
              </a:schemeClr>
            </a:gs>
          </a:gsLst>
          <a:lin ang="5400000" scaled="0"/>
        </a:gradFill>
        <a:round/>
      </a:ln>
    </cs:spPr>
  </cs:dropLine>
  <cs:errorBar>
    <cs:lnRef idx="0">
      <cs:styleClr val="0"/>
    </cs:lnRef>
    <cs:fillRef idx="0"/>
    <cs:effectRef idx="0"/>
    <cs:fontRef idx="minor">
      <a:schemeClr val="dk1"/>
    </cs:fontRef>
    <cs:spPr>
      <a:ln w="9525">
        <a:solidFill>
          <a:schemeClr val="phClr">
            <a:lumMod val="60000"/>
            <a:lumOff val="40000"/>
          </a:schemeClr>
        </a:solidFill>
        <a:round/>
      </a:ln>
      <a:effectLst>
        <a:glow rad="25400">
          <a:schemeClr val="lt1"/>
        </a:glow>
      </a:effectLst>
    </cs:spPr>
  </cs:errorBar>
  <cs:floor>
    <cs:lnRef idx="0"/>
    <cs:fillRef idx="0"/>
    <cs:effectRef idx="0"/>
    <cs:fontRef idx="minor">
      <a:schemeClr val="dk1"/>
    </cs:fontRef>
  </cs:floor>
  <cs:gridlineMajor>
    <cs:lnRef idx="0">
      <cs:styleClr val="0"/>
    </cs:lnRef>
    <cs:fillRef idx="0"/>
    <cs:effectRef idx="0"/>
    <cs:fontRef idx="minor">
      <a:schemeClr val="dk1"/>
    </cs:fontRef>
    <cs:spPr>
      <a:ln w="9525" cap="flat" cmpd="sng" algn="ctr">
        <a:solidFill>
          <a:schemeClr val="lt1">
            <a:alpha val="25000"/>
          </a:schemeClr>
        </a:solidFill>
        <a:round/>
      </a:ln>
    </cs:spPr>
  </cs:gridlineMajor>
  <cs:gridlineMinor>
    <cs:lnRef idx="0">
      <cs:styleClr val="0"/>
    </cs:lnRef>
    <cs:fillRef idx="0"/>
    <cs:effectRef idx="0"/>
    <cs:fontRef idx="minor">
      <a:schemeClr val="dk1"/>
    </cs:fontRef>
    <cs:spPr>
      <a:ln>
        <a:solidFill>
          <a:schemeClr val="lt1">
            <a:alpha val="10000"/>
          </a:schemeClr>
        </a:solidFill>
      </a:ln>
    </cs:spPr>
  </cs:gridlineMinor>
  <cs:hiLoLine>
    <cs:lnRef idx="0">
      <cs:styleClr val="0"/>
    </cs:lnRef>
    <cs:fillRef idx="0"/>
    <cs:effectRef idx="0"/>
    <cs:fontRef idx="minor">
      <a:schemeClr val="dk1"/>
    </cs:fontRef>
    <cs:spPr>
      <a:ln w="9525">
        <a:solidFill>
          <a:schemeClr val="phClr">
            <a:lumMod val="60000"/>
            <a:lumOff val="40000"/>
          </a:schemeClr>
        </a:solidFill>
        <a:prstDash val="dash"/>
      </a:ln>
    </cs:spPr>
  </cs:hiLoLine>
  <cs:leaderLine>
    <cs:lnRef idx="0">
      <cs:styleClr val="0"/>
    </cs:lnRef>
    <cs:fillRef idx="0"/>
    <cs:effectRef idx="0"/>
    <cs:fontRef idx="minor">
      <a:schemeClr val="dk1"/>
    </cs:fontRef>
    <cs:spPr>
      <a:ln w="9525">
        <a:solidFill>
          <a:schemeClr val="phClr">
            <a:lumMod val="60000"/>
            <a:lumOff val="40000"/>
          </a:schemeClr>
        </a:solidFill>
      </a:ln>
    </cs:spPr>
  </cs:leaderLine>
  <cs:legend>
    <cs:lnRef idx="0"/>
    <cs:fillRef idx="0"/>
    <cs:effectRef idx="0"/>
    <cs:fontRef idx="minor">
      <a:schemeClr val="lt1"/>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styleClr val="0"/>
    </cs:lnRef>
    <cs:fillRef idx="0"/>
    <cs:effectRef idx="0"/>
    <cs:fontRef idx="minor">
      <a:schemeClr val="lt1"/>
    </cs:fontRef>
    <cs:spPr>
      <a:ln w="3175" cap="flat" cmpd="sng" algn="ctr">
        <a:solidFill>
          <a:schemeClr val="phClr">
            <a:lumMod val="60000"/>
            <a:lumOff val="40000"/>
          </a:schemeClr>
        </a:solidFill>
        <a:round/>
      </a:ln>
    </cs:spPr>
    <cs:defRPr sz="900" kern="1200"/>
  </cs:seriesAxis>
  <cs:seriesLine>
    <cs:lnRef idx="0">
      <cs:styleClr val="0"/>
    </cs:lnRef>
    <cs:fillRef idx="0"/>
    <cs:effectRef idx="0"/>
    <cs:fontRef idx="minor">
      <a:schemeClr val="dk1"/>
    </cs:fontRef>
    <cs:spPr>
      <a:ln w="9525">
        <a:solidFill>
          <a:schemeClr val="phClr">
            <a:lumMod val="60000"/>
            <a:lumOff val="40000"/>
            <a:tint val="50000"/>
          </a:schemeClr>
        </a:solidFill>
        <a:prstDash val="dash"/>
      </a:ln>
    </cs:spPr>
  </cs:seriesLine>
  <cs:title>
    <cs:lnRef idx="0"/>
    <cs:fillRef idx="0"/>
    <cs:effectRef idx="0"/>
    <cs:fontRef idx="minor">
      <a:schemeClr val="lt1"/>
    </cs:fontRef>
    <cs:defRPr sz="1500" b="1" kern="1200" cap="all" spc="100" normalizeH="0" baseline="0"/>
  </cs:title>
  <cs:trendline>
    <cs:lnRef idx="0"/>
    <cs:fillRef idx="0"/>
    <cs:effectRef idx="0"/>
    <cs:fontRef idx="minor">
      <a:schemeClr val="dk1"/>
    </cs:fontRef>
    <cs:spPr>
      <a:ln w="28575" cap="rnd">
        <a:solidFill>
          <a:schemeClr val="lt1">
            <a:alpha val="50000"/>
          </a:schemeClr>
        </a:solidFill>
        <a:round/>
      </a:ln>
    </cs:spPr>
  </cs:trendline>
  <cs:trendlineLabel>
    <cs:lnRef idx="0"/>
    <cs:fillRef idx="0"/>
    <cs:effectRef idx="0"/>
    <cs:fontRef idx="minor">
      <a:schemeClr val="lt1"/>
    </cs:fontRef>
    <cs:defRPr sz="900" kern="1200"/>
  </cs:trendlineLabel>
  <cs:upBar>
    <cs:lnRef idx="0">
      <cs:styleClr val="0"/>
    </cs:lnRef>
    <cs:fillRef idx="0"/>
    <cs:effectRef idx="0"/>
    <cs:fontRef idx="minor">
      <a:schemeClr val="dk1"/>
    </cs:fontRef>
    <cs:spPr>
      <a:solidFill>
        <a:schemeClr val="lt1">
          <a:lumMod val="95000"/>
        </a:schemeClr>
      </a:solidFill>
      <a:ln w="9525">
        <a:solidFill>
          <a:schemeClr val="phClr">
            <a:lumMod val="60000"/>
            <a:lumOff val="40000"/>
          </a:schemeClr>
        </a:solidFill>
      </a:ln>
    </cs:spPr>
  </cs:upBar>
  <cs:valueAxis>
    <cs:lnRef idx="0"/>
    <cs:fillRef idx="0"/>
    <cs:effectRef idx="0"/>
    <cs:fontRef idx="minor">
      <a:schemeClr val="lt1"/>
    </cs:fontRef>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33">
  <cs:axisTitle>
    <cs:lnRef idx="0"/>
    <cs:fillRef idx="0"/>
    <cs:effectRef idx="0"/>
    <cs:fontRef idx="minor">
      <a:schemeClr val="lt1">
        <a:lumMod val="85000"/>
      </a:schemeClr>
    </cs:fontRef>
    <cs:defRPr sz="900" b="1" kern="1200" cap="all"/>
  </cs:axisTitle>
  <cs:categoryAxis>
    <cs:lnRef idx="0"/>
    <cs:fillRef idx="0"/>
    <cs:effectRef idx="0"/>
    <cs:fontRef idx="minor">
      <a:schemeClr val="lt1">
        <a:lumMod val="85000"/>
      </a:schemeClr>
    </cs:fontRef>
    <cs:spPr>
      <a:ln w="9525" cap="flat" cmpd="sng" algn="ctr">
        <a:solidFill>
          <a:schemeClr val="lt1">
            <a:lumMod val="95000"/>
            <a:alpha val="10000"/>
          </a:schemeClr>
        </a:solidFill>
        <a:round/>
      </a:ln>
    </cs:spPr>
    <cs:defRPr sz="900"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000" kern="1200"/>
  </cs:chartArea>
  <cs:dataLabel>
    <cs:lnRef idx="0"/>
    <cs:fillRef idx="0"/>
    <cs:effectRef idx="0"/>
    <cs:fontRef idx="minor">
      <a:schemeClr val="lt1">
        <a:lumMod val="85000"/>
      </a:schemeClr>
    </cs:fontRef>
    <cs:defRPr sz="900" kern="1200"/>
  </cs:dataLabel>
  <cs:dataLabelCallout>
    <cs:lnRef idx="0"/>
    <cs:fillRef idx="0"/>
    <cs:effectRef idx="0"/>
    <cs:fontRef idx="minor">
      <a:schemeClr val="dk1">
        <a:lumMod val="65000"/>
        <a:lumOff val="35000"/>
      </a:schemeClr>
    </cs:fontRef>
    <cs:spPr>
      <a:solidFill>
        <a:schemeClr val="lt1"/>
      </a:solidFill>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900" kern="1200"/>
  </cs:dataTable>
  <cs:downBar>
    <cs:lnRef idx="0"/>
    <cs:fillRef idx="0"/>
    <cs:effectRef idx="0"/>
    <cs:fontRef idx="minor">
      <a:schemeClr val="tx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tx1"/>
    </cs:fontRef>
    <cs:spPr>
      <a:ln w="9525">
        <a:solidFill>
          <a:schemeClr val="lt1">
            <a:lumMod val="95000"/>
            <a:alpha val="54000"/>
          </a:schemeClr>
        </a:solidFill>
        <a:prstDash val="dash"/>
      </a:ln>
    </cs:spPr>
  </cs:dropLine>
  <cs:errorBar>
    <cs:lnRef idx="0"/>
    <cs:fillRef idx="0"/>
    <cs:effectRef idx="0"/>
    <cs:fontRef idx="minor">
      <a:schemeClr val="tx1"/>
    </cs:fontRef>
    <cs:spPr>
      <a:ln w="9525" cap="flat" cmpd="sng" algn="ctr">
        <a:solidFill>
          <a:schemeClr val="lt1">
            <a:lumMod val="9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lt1">
            <a:lumMod val="95000"/>
            <a:alpha val="10000"/>
          </a:schemeClr>
        </a:solidFill>
        <a:round/>
      </a:ln>
    </cs:spPr>
  </cs:gridlineMajor>
  <cs:gridlineMinor>
    <cs:lnRef idx="0"/>
    <cs:fillRef idx="0"/>
    <cs:effectRef idx="0"/>
    <cs:fontRef idx="minor">
      <a:schemeClr val="tx1"/>
    </cs:fontRef>
    <cs:spPr>
      <a:ln>
        <a:solidFill>
          <a:schemeClr val="lt1">
            <a:lumMod val="95000"/>
            <a:alpha val="5000"/>
          </a:schemeClr>
        </a:solidFill>
      </a:ln>
    </cs:spPr>
  </cs:gridlineMinor>
  <cs:hiLoLine>
    <cs:lnRef idx="0"/>
    <cs:fillRef idx="0"/>
    <cs:effectRef idx="0"/>
    <cs:fontRef idx="minor">
      <a:schemeClr val="tx1"/>
    </cs:fontRef>
    <cs:spPr>
      <a:ln w="9525">
        <a:solidFill>
          <a:schemeClr val="lt1">
            <a:lumMod val="95000"/>
            <a:alpha val="54000"/>
          </a:schemeClr>
        </a:solidFill>
        <a:prstDash val="dash"/>
      </a:ln>
    </cs:spPr>
  </cs:hiLoLine>
  <cs:leaderLine>
    <cs:lnRef idx="0"/>
    <cs:fillRef idx="0"/>
    <cs:effectRef idx="0"/>
    <cs:fontRef idx="minor">
      <a:schemeClr val="tx1"/>
    </cs:fontRef>
    <cs:spPr>
      <a:ln w="9525">
        <a:solidFill>
          <a:schemeClr val="lt1">
            <a:lumMod val="95000"/>
            <a:alpha val="54000"/>
          </a:schemeClr>
        </a:solidFill>
      </a:ln>
    </cs:spPr>
  </cs:leaderLine>
  <cs:legend>
    <cs:lnRef idx="0"/>
    <cs:fillRef idx="0"/>
    <cs:effectRef idx="0"/>
    <cs:fontRef idx="minor">
      <a:schemeClr val="lt1">
        <a:lumMod val="85000"/>
      </a:schemeClr>
    </cs:fontRef>
    <cs:defRPr sz="900" kern="1200"/>
  </cs:legend>
  <cs:plotArea>
    <cs:lnRef idx="0"/>
    <cs:fillRef idx="0"/>
    <cs:effectRef idx="0"/>
    <cs:fontRef idx="minor">
      <a:schemeClr val="tx1"/>
    </cs:fontRef>
  </cs:plotArea>
  <cs:plotArea3D>
    <cs:lnRef idx="0"/>
    <cs:fillRef idx="0"/>
    <cs:effectRef idx="0"/>
    <cs:fontRef idx="minor">
      <a:schemeClr val="tx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900"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1600"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tx1"/>
    </cs:fontRef>
    <cs:spPr>
      <a:ln w="19050" cap="rnd">
        <a:solidFill>
          <a:schemeClr val="phClr"/>
        </a:solidFill>
      </a:ln>
    </cs:spPr>
  </cs:trendline>
  <cs:trendlineLabel>
    <cs:lnRef idx="0"/>
    <cs:fillRef idx="0"/>
    <cs:effectRef idx="0"/>
    <cs:fontRef idx="minor">
      <a:schemeClr val="lt1">
        <a:lumMod val="85000"/>
      </a:schemeClr>
    </cs:fontRef>
    <cs:defRPr sz="900" kern="1200"/>
  </cs:trendlineLabel>
  <cs:upBar>
    <cs:lnRef idx="0"/>
    <cs:fillRef idx="0"/>
    <cs:effectRef idx="0"/>
    <cs:fontRef idx="minor">
      <a:schemeClr val="tx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900" kern="1200"/>
  </cs:valueAxis>
  <cs:wall>
    <cs:lnRef idx="0"/>
    <cs:fillRef idx="0"/>
    <cs:effectRef idx="0"/>
    <cs:fontRef idx="minor">
      <a:schemeClr val="tx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EAE617E-2D6F-47A7-A84B-D1960395B5BE}" type="datetimeFigureOut">
              <a:rPr lang="zh-CN" altLang="en-US" smtClean="0"/>
              <a:t>2018/3/29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0EB3695-2B62-4CE8-AFD2-17182749FD63}" type="slidenum">
              <a:rPr lang="zh-CN" altLang="en-US" smtClean="0"/>
              <a:t>‹#›</a:t>
            </a:fld>
            <a:endParaRPr lang="zh-CN" altLang="en-US"/>
          </a:p>
        </p:txBody>
      </p:sp>
    </p:spTree>
    <p:extLst>
      <p:ext uri="{BB962C8B-B14F-4D97-AF65-F5344CB8AC3E}">
        <p14:creationId xmlns:p14="http://schemas.microsoft.com/office/powerpoint/2010/main" val="32021983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8014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2675797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298759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483009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553897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92949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37344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3352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3791663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92142095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742022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343533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410045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624509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545779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69901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56395028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836762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3312390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4685597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313054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67581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9333258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0818229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2807165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17608565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644244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9837200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223001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69233B-F683-450B-8F44-27DBB2D5455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9546044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656386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charset="0"/>
                <a:ea typeface="微软雅黑" charset="-122"/>
                <a:cs typeface="+mn-cs"/>
              </a:rPr>
              <a:pPr marL="0" marR="0" lvl="0" indent="0" algn="r" defTabSz="914400" rtl="0" eaLnBrk="0" fontAlgn="base" latinLnBrk="0" hangingPunct="0">
                <a:lnSpc>
                  <a:spcPct val="100000"/>
                </a:lnSpc>
                <a:spcBef>
                  <a:spcPct val="0"/>
                </a:spcBef>
                <a:spcAft>
                  <a:spcPct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charset="0"/>
              <a:ea typeface="微软雅黑" charset="-122"/>
              <a:cs typeface="+mn-cs"/>
            </a:endParaRPr>
          </a:p>
        </p:txBody>
      </p:sp>
    </p:spTree>
    <p:extLst>
      <p:ext uri="{BB962C8B-B14F-4D97-AF65-F5344CB8AC3E}">
        <p14:creationId xmlns:p14="http://schemas.microsoft.com/office/powerpoint/2010/main" val="2768349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41586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a:t>rosyhouse.Taobao.com</a:t>
            </a: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0214470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EE0F7F8-AAC7-4499-9835-08D21BDA7D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634252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C5D259CE-6FDB-4671-8D32-909BD11D26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088670" cy="1088670"/>
          </a:xfrm>
          <a:prstGeom prst="rect">
            <a:avLst/>
          </a:prstGeom>
        </p:spPr>
      </p:pic>
      <p:cxnSp>
        <p:nvCxnSpPr>
          <p:cNvPr id="8" name="直接连接符 7">
            <a:extLst>
              <a:ext uri="{FF2B5EF4-FFF2-40B4-BE49-F238E27FC236}">
                <a16:creationId xmlns:a16="http://schemas.microsoft.com/office/drawing/2014/main" id="{5F28C2AB-40FF-4930-81CA-BE1121CF1501}"/>
              </a:ext>
            </a:extLst>
          </p:cNvPr>
          <p:cNvCxnSpPr/>
          <p:nvPr userDrawn="1"/>
        </p:nvCxnSpPr>
        <p:spPr>
          <a:xfrm>
            <a:off x="0" y="1093856"/>
            <a:ext cx="12192000" cy="0"/>
          </a:xfrm>
          <a:prstGeom prst="line">
            <a:avLst/>
          </a:prstGeom>
          <a:ln>
            <a:solidFill>
              <a:srgbClr val="347ED4"/>
            </a:solidFill>
            <a:prstDash val="lg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322930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27805217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18301785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FB65E2B-16D3-4288-9FDD-82A98C424D9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E46B3CE-07E1-4B4C-B5B2-DFF35F6846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CF1D88F6-C880-471C-ACAD-FBB41EE06FDC}"/>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102B7A55-68F6-4FBC-99AE-4E29C11CA5F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5897175-BABC-4DFE-88E9-CABAACE903BC}"/>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9311634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E731AF-4A60-46A7-9970-09DBE76EE30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7AC4C339-712D-4834-999D-C86A470C35F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78E54177-6098-4FFC-9F06-3D0B482698B7}"/>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B8172C2E-B98B-40A8-BE47-3E5D1E7922E7}"/>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086BBC3-36BF-441F-A69D-19F565F7CBC6}"/>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2242255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17E0C0-F012-4B0D-A946-6DA2B07DB371}"/>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4F79C3B-A2B6-4A6B-A6D7-956DF5914FB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80E57708-FE9E-4FC2-826F-E8C3FAE64DDE}"/>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26AA4DD0-F658-4373-8ACA-CA06DAF6F5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C7DCEB07-3434-4D9D-9255-5F8147ED3746}"/>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22140432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1B22A5-6356-4716-A62F-2E41D57690F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8A3BE13-48AD-4910-9454-20B9D140641A}"/>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49828C29-B549-4905-BE29-8AD9EB3C8C31}"/>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459CDBB8-071F-4916-BCA8-9949B3DBF10E}"/>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6" name="页脚占位符 5">
            <a:extLst>
              <a:ext uri="{FF2B5EF4-FFF2-40B4-BE49-F238E27FC236}">
                <a16:creationId xmlns:a16="http://schemas.microsoft.com/office/drawing/2014/main" id="{B7FA0AE2-F567-49E3-AFBD-60340AFE23F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BDED6C5-6422-4F39-ACA9-B58BFF2E5ACE}"/>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1457697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B425994-3A37-4AE1-839D-3E81481E168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0AEDF237-7AE6-46DB-B412-F421842B79B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AC340108-2361-478A-90CB-12D140F62E6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id="{76FE4C53-3894-46D6-9FAE-2954712063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131D7A53-3F55-4F68-AA1E-E90082E4EDD8}"/>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id="{1AAA390B-1AB2-4CA3-82E6-634D2EDF8560}"/>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8" name="页脚占位符 7">
            <a:extLst>
              <a:ext uri="{FF2B5EF4-FFF2-40B4-BE49-F238E27FC236}">
                <a16:creationId xmlns:a16="http://schemas.microsoft.com/office/drawing/2014/main" id="{8D38D2BD-C899-48B4-AA80-C854711A58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49457651-D5D9-44FE-A323-CC95549F621E}"/>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3119473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167174-F769-4126-A388-E247E0AFFF08}"/>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3F5073FC-B146-4C67-B7AC-18EBE3C1F5FA}"/>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4" name="页脚占位符 3">
            <a:extLst>
              <a:ext uri="{FF2B5EF4-FFF2-40B4-BE49-F238E27FC236}">
                <a16:creationId xmlns:a16="http://schemas.microsoft.com/office/drawing/2014/main" id="{2CCD7D92-C9B7-416B-BB88-3F3B1C046F3B}"/>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D2CE362A-1351-4ADE-8143-FFE1307BD842}"/>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3514015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56BC5E3-FAAF-4D08-9977-649518B7F41D}"/>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3" name="页脚占位符 2">
            <a:extLst>
              <a:ext uri="{FF2B5EF4-FFF2-40B4-BE49-F238E27FC236}">
                <a16:creationId xmlns:a16="http://schemas.microsoft.com/office/drawing/2014/main" id="{223A0349-402E-4A37-9FF8-6F08925CEC4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2CB323BA-A0AE-424E-A70D-AB78A146EEE1}"/>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31406604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421DD5C-E33E-4E88-BA09-799A9C4C5DB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5DAB53A1-ED97-479A-9E9A-0C28C34AB8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CC06CAE-FA34-4792-AE4A-F6CE7A77187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D11DD1F3-89D6-48AF-9423-D10353A6A725}"/>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6" name="页脚占位符 5">
            <a:extLst>
              <a:ext uri="{FF2B5EF4-FFF2-40B4-BE49-F238E27FC236}">
                <a16:creationId xmlns:a16="http://schemas.microsoft.com/office/drawing/2014/main" id="{C777581A-B6F3-49A3-9987-88AFC121DB9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6CD0DEC-1ACF-479E-BC28-C0E9065419D3}"/>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15857463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78685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9689892-4AE8-4E3F-B219-1D57D04E367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4C33D5B4-3608-433B-8A2D-4E178DFB58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23EE244C-5FD6-45EC-967E-77316B970E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22FE66E1-BB30-4229-BD8E-C5832F4D9E93}"/>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6" name="页脚占位符 5">
            <a:extLst>
              <a:ext uri="{FF2B5EF4-FFF2-40B4-BE49-F238E27FC236}">
                <a16:creationId xmlns:a16="http://schemas.microsoft.com/office/drawing/2014/main" id="{52366CD5-D2D5-4E5C-968E-F9FC4A805C5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17F2B7B-75CE-4032-A74E-0CE2DB5A054D}"/>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10776550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72DC27-64F5-41D3-8ED7-D30C6B10E5AB}"/>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E12ED1A7-AC5A-4454-ADDA-F57F6DB74CA4}"/>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26C75A9-666B-4AD5-AF97-1F0CE8FFDF3A}"/>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15F8F642-9572-4EF6-9094-C1E69AD6550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4653343-F957-4604-BC9F-271BA3D42518}"/>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8768364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0406BDDF-D087-43DD-830F-027722F3AB8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D10F8AC-DF3B-427E-9C5F-614748AA3383}"/>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3ACC2828-A75F-4649-99F6-82E598E5647C}"/>
              </a:ext>
            </a:extLst>
          </p:cNvPr>
          <p:cNvSpPr>
            <a:spLocks noGrp="1"/>
          </p:cNvSpPr>
          <p:nvPr>
            <p:ph type="dt" sz="half" idx="10"/>
          </p:nvPr>
        </p:nvSpPr>
        <p:spPr/>
        <p:txBody>
          <a:bodyPr/>
          <a:lstStyle/>
          <a:p>
            <a:fld id="{BF3F41B5-597F-43CD-B998-A876D4D1E2EA}"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7FE3A7EB-1FEB-49C7-9E69-321597F63A2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E42979C0-5A24-46A5-834E-D98E1969880C}"/>
              </a:ext>
            </a:extLst>
          </p:cNvPr>
          <p:cNvSpPr>
            <a:spLocks noGrp="1"/>
          </p:cNvSpPr>
          <p:nvPr>
            <p:ph type="sldNum" sz="quarter" idx="12"/>
          </p:nvPr>
        </p:nvSpPr>
        <p:spPr/>
        <p:txBody>
          <a:body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35258716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5" name="页脚占位符 4"/>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19698816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987695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8" name="页脚占位符 7"/>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3029539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31062579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3" name="页脚占位符 2"/>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5889424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1018030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a:xfrm>
            <a:off x="838200" y="6356350"/>
            <a:ext cx="2743200" cy="365125"/>
          </a:xfrm>
          <a:prstGeom prst="rect">
            <a:avLst/>
          </a:prstGeom>
        </p:spPr>
        <p:txBody>
          <a:bodyPr/>
          <a:lstStyle/>
          <a:p>
            <a:fld id="{F1575834-CCE5-4237-8B40-C51F3133E71C}" type="datetimeFigureOut">
              <a:rPr lang="zh-CN" altLang="en-US" smtClean="0"/>
              <a:t>2018/3/29</a:t>
            </a:fld>
            <a:endParaRPr lang="zh-CN" altLang="en-US"/>
          </a:p>
        </p:txBody>
      </p:sp>
      <p:sp>
        <p:nvSpPr>
          <p:cNvPr id="6" name="页脚占位符 5"/>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p:cNvSpPr>
            <a:spLocks noGrp="1"/>
          </p:cNvSpPr>
          <p:nvPr>
            <p:ph type="sldNum" sz="quarter" idx="12"/>
          </p:nvPr>
        </p:nvSpPr>
        <p:spPr>
          <a:xfrm>
            <a:off x="8610600" y="6356350"/>
            <a:ext cx="2743200" cy="365125"/>
          </a:xfrm>
          <a:prstGeom prst="rect">
            <a:avLst/>
          </a:prstGeom>
        </p:spPr>
        <p:txBody>
          <a:bodyPr/>
          <a:lstStyle/>
          <a:p>
            <a:fld id="{2AFAB235-E611-4892-B354-0A157306497C}" type="slidenum">
              <a:rPr lang="zh-CN" altLang="en-US" smtClean="0"/>
              <a:t>‹#›</a:t>
            </a:fld>
            <a:endParaRPr lang="zh-CN" altLang="en-US"/>
          </a:p>
        </p:txBody>
      </p:sp>
    </p:spTree>
    <p:extLst>
      <p:ext uri="{BB962C8B-B14F-4D97-AF65-F5344CB8AC3E}">
        <p14:creationId xmlns:p14="http://schemas.microsoft.com/office/powerpoint/2010/main" val="22185298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86D2A6-6DED-40AB-8462-6C84FC1253B8}"/>
              </a:ext>
            </a:extLst>
          </p:cNvPr>
          <p:cNvPicPr>
            <a:picLocks noChangeAspect="1"/>
          </p:cNvPicPr>
          <p:nvPr userDrawn="1"/>
        </p:nvPicPr>
        <p:blipFill rotWithShape="1">
          <a:blip r:embed="rId13">
            <a:extLst>
              <a:ext uri="{28A0092B-C50C-407E-A947-70E740481C1C}">
                <a14:useLocalDpi xmlns:a14="http://schemas.microsoft.com/office/drawing/2010/main" val="0"/>
              </a:ext>
            </a:extLst>
          </a:blip>
          <a:srcRect/>
          <a:stretch/>
        </p:blipFill>
        <p:spPr>
          <a:xfrm>
            <a:off x="0" y="0"/>
            <a:ext cx="12192000" cy="6913347"/>
          </a:xfrm>
          <a:prstGeom prst="rect">
            <a:avLst/>
          </a:prstGeom>
        </p:spPr>
      </p:pic>
      <p:sp>
        <p:nvSpPr>
          <p:cNvPr id="2" name="矩形 1">
            <a:extLst>
              <a:ext uri="{FF2B5EF4-FFF2-40B4-BE49-F238E27FC236}">
                <a16:creationId xmlns:a16="http://schemas.microsoft.com/office/drawing/2014/main" id="{13A8895D-4B50-42F7-909F-D2DC4EEE1B4C}"/>
              </a:ext>
            </a:extLst>
          </p:cNvPr>
          <p:cNvSpPr/>
          <p:nvPr userDrawn="1"/>
        </p:nvSpPr>
        <p:spPr>
          <a:xfrm>
            <a:off x="-16760" y="1089498"/>
            <a:ext cx="12228215" cy="5768502"/>
          </a:xfrm>
          <a:prstGeom prst="rect">
            <a:avLst/>
          </a:prstGeom>
          <a:solidFill>
            <a:schemeClr val="bg1">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AFA196F1-920D-4149-9B78-8B8A7169A006}"/>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t="45745" b="36950"/>
          <a:stretch/>
        </p:blipFill>
        <p:spPr>
          <a:xfrm>
            <a:off x="3007039" y="-97280"/>
            <a:ext cx="9221176" cy="1186778"/>
          </a:xfrm>
          <a:prstGeom prst="rect">
            <a:avLst/>
          </a:prstGeom>
        </p:spPr>
      </p:pic>
    </p:spTree>
    <p:extLst>
      <p:ext uri="{BB962C8B-B14F-4D97-AF65-F5344CB8AC3E}">
        <p14:creationId xmlns:p14="http://schemas.microsoft.com/office/powerpoint/2010/main" val="305983568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29BE368D-3DFC-4A1B-A0AD-7763BC3746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58A2BB4-D5C3-4E5D-A44E-BB4F48C1572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5FEFDBA-19F1-4A54-80C4-FD1DD82C42D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3F41B5-597F-43CD-B998-A876D4D1E2EA}" type="datetimeFigureOut">
              <a:rPr lang="zh-CN" altLang="en-US" smtClean="0"/>
              <a:t>2018/3/29</a:t>
            </a:fld>
            <a:endParaRPr lang="zh-CN" altLang="en-US"/>
          </a:p>
        </p:txBody>
      </p:sp>
      <p:sp>
        <p:nvSpPr>
          <p:cNvPr id="5" name="页脚占位符 4">
            <a:extLst>
              <a:ext uri="{FF2B5EF4-FFF2-40B4-BE49-F238E27FC236}">
                <a16:creationId xmlns:a16="http://schemas.microsoft.com/office/drawing/2014/main" id="{8C36B87C-0769-4681-B3FA-CC6D8A555A4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1AABE466-F0F8-46F6-81E3-42E13D40FB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F0D67E6-A77D-417A-895F-A0FCE6C7EFF4}" type="slidenum">
              <a:rPr lang="zh-CN" altLang="en-US" smtClean="0"/>
              <a:t>‹#›</a:t>
            </a:fld>
            <a:endParaRPr lang="zh-CN" altLang="en-US"/>
          </a:p>
        </p:txBody>
      </p:sp>
    </p:spTree>
    <p:extLst>
      <p:ext uri="{BB962C8B-B14F-4D97-AF65-F5344CB8AC3E}">
        <p14:creationId xmlns:p14="http://schemas.microsoft.com/office/powerpoint/2010/main" val="125765608"/>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jpg"/><Relationship Id="rId12" Type="http://schemas.openxmlformats.org/officeDocument/2006/relationships/image" Target="../media/image11.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notesSlide" Target="../notesSlides/notesSlide1.xml"/><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microsoft.com/office/2007/relationships/hdphoto" Target="../media/hdphoto4.wdp"/></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6.jp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6.jpg"/><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4.jpg"/><Relationship Id="rId7" Type="http://schemas.openxmlformats.org/officeDocument/2006/relationships/image" Target="../media/image28.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19.xml.rels><?xml version="1.0" encoding="UTF-8" standalone="yes"?>
<Relationships xmlns="http://schemas.openxmlformats.org/package/2006/relationships"><Relationship Id="rId8" Type="http://schemas.openxmlformats.org/officeDocument/2006/relationships/image" Target="../media/image35.jp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33.jpg"/><Relationship Id="rId5" Type="http://schemas.openxmlformats.org/officeDocument/2006/relationships/image" Target="../media/image32.jpg"/><Relationship Id="rId10" Type="http://schemas.openxmlformats.org/officeDocument/2006/relationships/image" Target="../media/image37.jpg"/><Relationship Id="rId4" Type="http://schemas.openxmlformats.org/officeDocument/2006/relationships/image" Target="../media/image31.jpg"/><Relationship Id="rId9" Type="http://schemas.openxmlformats.org/officeDocument/2006/relationships/image" Target="../media/image36.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 Id="rId5" Type="http://schemas.openxmlformats.org/officeDocument/2006/relationships/image" Target="../media/image9.png"/><Relationship Id="rId4" Type="http://schemas.openxmlformats.org/officeDocument/2006/relationships/image" Target="../media/image12.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40.jpg"/></Relationships>
</file>

<file path=ppt/slides/_rels/slide24.xml.rels><?xml version="1.0" encoding="UTF-8" standalone="yes"?>
<Relationships xmlns="http://schemas.openxmlformats.org/package/2006/relationships"><Relationship Id="rId8" Type="http://schemas.openxmlformats.org/officeDocument/2006/relationships/tags" Target="../tags/tag13.xml"/><Relationship Id="rId3" Type="http://schemas.openxmlformats.org/officeDocument/2006/relationships/tags" Target="../tags/tag8.xml"/><Relationship Id="rId7" Type="http://schemas.openxmlformats.org/officeDocument/2006/relationships/tags" Target="../tags/tag1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tags" Target="../tags/tag11.xml"/><Relationship Id="rId5" Type="http://schemas.openxmlformats.org/officeDocument/2006/relationships/tags" Target="../tags/tag10.xml"/><Relationship Id="rId10" Type="http://schemas.openxmlformats.org/officeDocument/2006/relationships/notesSlide" Target="../notesSlides/notesSlide24.xml"/><Relationship Id="rId4" Type="http://schemas.openxmlformats.org/officeDocument/2006/relationships/tags" Target="../tags/tag9.xml"/><Relationship Id="rId9"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43.jpg"/><Relationship Id="rId4" Type="http://schemas.openxmlformats.org/officeDocument/2006/relationships/image" Target="../media/image42.jpg"/></Relationships>
</file>

<file path=ppt/slides/_rels/slide26.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47.jpg"/><Relationship Id="rId5" Type="http://schemas.openxmlformats.org/officeDocument/2006/relationships/image" Target="../media/image46.jpg"/><Relationship Id="rId4" Type="http://schemas.openxmlformats.org/officeDocument/2006/relationships/image" Target="../media/image45.jpeg"/></Relationships>
</file>

<file path=ppt/slides/_rels/slide27.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50.jpeg"/><Relationship Id="rId4" Type="http://schemas.openxmlformats.org/officeDocument/2006/relationships/image" Target="../media/image49.jpg"/></Relationships>
</file>

<file path=ppt/slides/_rels/slide2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2.jpg"/></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6.jpg"/><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14.png"/></Relationships>
</file>

<file path=ppt/slides/_rels/slide3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57.jpg"/></Relationships>
</file>

<file path=ppt/slides/_rels/slide3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58.png"/></Relationships>
</file>

<file path=ppt/slides/_rels/slide3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1.xml"/><Relationship Id="rId7" Type="http://schemas.openxmlformats.org/officeDocument/2006/relationships/image" Target="../media/image6.jp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5.png"/><Relationship Id="rId11" Type="http://schemas.openxmlformats.org/officeDocument/2006/relationships/image" Target="../media/image59.png"/><Relationship Id="rId5" Type="http://schemas.openxmlformats.org/officeDocument/2006/relationships/image" Target="../media/image4.jpeg"/><Relationship Id="rId10" Type="http://schemas.openxmlformats.org/officeDocument/2006/relationships/image" Target="../media/image9.png"/><Relationship Id="rId4" Type="http://schemas.openxmlformats.org/officeDocument/2006/relationships/notesSlide" Target="../notesSlides/notesSlide35.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6.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17.jp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image" Target="../media/image6.jpg"/><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microsoft.com/office/2007/relationships/hdphoto" Target="../media/hdphoto3.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DCC16FD-CD03-488F-BD58-5F3D24EE95F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0" y="0"/>
            <a:ext cx="12192000" cy="6915943"/>
          </a:xfrm>
          <a:prstGeom prst="rect">
            <a:avLst/>
          </a:prstGeom>
        </p:spPr>
      </p:pic>
      <p:pic>
        <p:nvPicPr>
          <p:cNvPr id="7" name="图片 6">
            <a:extLst>
              <a:ext uri="{FF2B5EF4-FFF2-40B4-BE49-F238E27FC236}">
                <a16:creationId xmlns:a16="http://schemas.microsoft.com/office/drawing/2014/main" id="{EF8E9E48-FA7F-400F-AE29-3E601EEB2A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967"/>
            <a:ext cx="11513228" cy="6858000"/>
          </a:xfrm>
          <a:prstGeom prst="rect">
            <a:avLst/>
          </a:prstGeom>
        </p:spPr>
      </p:pic>
      <p:sp>
        <p:nvSpPr>
          <p:cNvPr id="9" name="文本框 8"/>
          <p:cNvSpPr txBox="1"/>
          <p:nvPr/>
        </p:nvSpPr>
        <p:spPr>
          <a:xfrm>
            <a:off x="1344244" y="2310415"/>
            <a:ext cx="9503513"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w="127">
                  <a:noFill/>
                </a:ln>
                <a:blipFill>
                  <a:blip r:embed="rId7"/>
                  <a:stretch>
                    <a:fillRect/>
                  </a:stretch>
                </a:blipFill>
                <a:effectLst/>
                <a:uLnTx/>
                <a:uFillTx/>
                <a:latin typeface="迷你简菱心" panose="02010609000101010101" pitchFamily="49" charset="-122"/>
                <a:ea typeface="迷你简菱心" panose="02010609000101010101" pitchFamily="49" charset="-122"/>
                <a:cs typeface="+mn-cs"/>
              </a:rPr>
              <a:t>纪念改革开放</a:t>
            </a:r>
            <a:r>
              <a:rPr kumimoji="0" lang="en-US" altLang="zh-CN" sz="8000" b="1" i="0" u="none" strike="noStrike" kern="1200" cap="none" spc="0" normalizeH="0" baseline="0" noProof="0" dirty="0">
                <a:ln w="127">
                  <a:noFill/>
                </a:ln>
                <a:blipFill>
                  <a:blip r:embed="rId7"/>
                  <a:stretch>
                    <a:fillRect/>
                  </a:stretch>
                </a:blipFill>
                <a:effectLst/>
                <a:uLnTx/>
                <a:uFillTx/>
                <a:latin typeface="迷你简菱心" panose="02010609000101010101" pitchFamily="49" charset="-122"/>
                <a:ea typeface="迷你简菱心" panose="02010609000101010101" pitchFamily="49" charset="-122"/>
                <a:cs typeface="+mn-cs"/>
              </a:rPr>
              <a:t>40</a:t>
            </a:r>
            <a:r>
              <a:rPr kumimoji="0" lang="zh-CN" altLang="en-US" sz="8000" b="1" i="0" u="none" strike="noStrike" kern="1200" cap="none" spc="0" normalizeH="0" baseline="0" noProof="0" dirty="0">
                <a:ln w="127">
                  <a:noFill/>
                </a:ln>
                <a:blipFill>
                  <a:blip r:embed="rId7"/>
                  <a:stretch>
                    <a:fillRect/>
                  </a:stretch>
                </a:blipFill>
                <a:effectLst/>
                <a:uLnTx/>
                <a:uFillTx/>
                <a:latin typeface="迷你简菱心" panose="02010609000101010101" pitchFamily="49" charset="-122"/>
                <a:ea typeface="迷你简菱心" panose="02010609000101010101" pitchFamily="49" charset="-122"/>
                <a:cs typeface="+mn-cs"/>
              </a:rPr>
              <a:t>周年</a:t>
            </a:r>
          </a:p>
        </p:txBody>
      </p:sp>
      <p:cxnSp>
        <p:nvCxnSpPr>
          <p:cNvPr id="11" name="直接连接符 10"/>
          <p:cNvCxnSpPr/>
          <p:nvPr/>
        </p:nvCxnSpPr>
        <p:spPr>
          <a:xfrm>
            <a:off x="2171367" y="4045962"/>
            <a:ext cx="18542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025567" y="3686651"/>
            <a:ext cx="40132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将改革进行到底</a:t>
            </a:r>
          </a:p>
        </p:txBody>
      </p:sp>
      <p:cxnSp>
        <p:nvCxnSpPr>
          <p:cNvPr id="14" name="直接连接符 13"/>
          <p:cNvCxnSpPr/>
          <p:nvPr/>
        </p:nvCxnSpPr>
        <p:spPr>
          <a:xfrm>
            <a:off x="7772067" y="4033262"/>
            <a:ext cx="18542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663327" y="683688"/>
            <a:ext cx="2865346" cy="1519537"/>
          </a:xfrm>
          <a:prstGeom prst="rect">
            <a:avLst/>
          </a:prstGeom>
        </p:spPr>
      </p:pic>
      <p:pic>
        <p:nvPicPr>
          <p:cNvPr id="2" name="中国人民解放军军乐团 - 走进新时代">
            <a:hlinkClick r:id="" action="ppaction://media"/>
          </p:cNvPr>
          <p:cNvPicPr>
            <a:picLocks noChangeAspect="1"/>
          </p:cNvPicPr>
          <p:nvPr>
            <a:audioFile r:link="rId1"/>
            <p:extLst>
              <p:ext uri="{DAA4B4D4-6D71-4841-9C94-3DE7FCFB9230}">
                <p14:media xmlns:p14="http://schemas.microsoft.com/office/powerpoint/2010/main" r:embed="rId2">
                  <p14:trim st="3567" end="67639.1875"/>
                </p14:media>
              </p:ext>
            </p:extLst>
          </p:nvPr>
        </p:nvPicPr>
        <p:blipFill>
          <a:blip r:embed="rId9"/>
          <a:stretch>
            <a:fillRect/>
          </a:stretch>
        </p:blipFill>
        <p:spPr>
          <a:xfrm>
            <a:off x="-983572" y="626546"/>
            <a:ext cx="609600" cy="609600"/>
          </a:xfrm>
          <a:prstGeom prst="rect">
            <a:avLst/>
          </a:prstGeom>
        </p:spPr>
      </p:pic>
      <p:pic>
        <p:nvPicPr>
          <p:cNvPr id="12" name="图片 11">
            <a:extLst>
              <a:ext uri="{FF2B5EF4-FFF2-40B4-BE49-F238E27FC236}">
                <a16:creationId xmlns:a16="http://schemas.microsoft.com/office/drawing/2014/main" id="{7A313F8F-4D41-4D82-A505-4009137B3C7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038768" y="918389"/>
            <a:ext cx="635514" cy="635514"/>
          </a:xfrm>
          <a:prstGeom prst="rect">
            <a:avLst/>
          </a:prstGeom>
        </p:spPr>
      </p:pic>
      <p:pic>
        <p:nvPicPr>
          <p:cNvPr id="18" name="图片 17">
            <a:extLst>
              <a:ext uri="{FF2B5EF4-FFF2-40B4-BE49-F238E27FC236}">
                <a16:creationId xmlns:a16="http://schemas.microsoft.com/office/drawing/2014/main" id="{A1DA5982-9EDF-46F5-A8F8-484EFB83769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2171367" y="4571024"/>
            <a:ext cx="1128079" cy="838237"/>
          </a:xfrm>
          <a:prstGeom prst="rect">
            <a:avLst/>
          </a:prstGeom>
        </p:spPr>
      </p:pic>
      <p:pic>
        <p:nvPicPr>
          <p:cNvPr id="22" name="图片 21">
            <a:extLst>
              <a:ext uri="{FF2B5EF4-FFF2-40B4-BE49-F238E27FC236}">
                <a16:creationId xmlns:a16="http://schemas.microsoft.com/office/drawing/2014/main" id="{72426C65-6520-45CB-8EE9-46B82D623965}"/>
              </a:ext>
            </a:extLst>
          </p:cNvPr>
          <p:cNvPicPr>
            <a:picLocks noChangeAspect="1"/>
          </p:cNvPicPr>
          <p:nvPr/>
        </p:nvPicPr>
        <p:blipFill rotWithShape="1">
          <a:blip r:embed="rId12">
            <a:extLst>
              <a:ext uri="{28A0092B-C50C-407E-A947-70E740481C1C}">
                <a14:useLocalDpi xmlns:a14="http://schemas.microsoft.com/office/drawing/2010/main" val="0"/>
              </a:ext>
            </a:extLst>
          </a:blip>
          <a:srcRect/>
          <a:stretch/>
        </p:blipFill>
        <p:spPr>
          <a:xfrm>
            <a:off x="2387526" y="4558324"/>
            <a:ext cx="7533680" cy="591925"/>
          </a:xfrm>
          <a:prstGeom prst="rect">
            <a:avLst/>
          </a:prstGeom>
        </p:spPr>
      </p:pic>
    </p:spTree>
    <p:extLst>
      <p:ext uri="{BB962C8B-B14F-4D97-AF65-F5344CB8AC3E}">
        <p14:creationId xmlns:p14="http://schemas.microsoft.com/office/powerpoint/2010/main" val="3999051445"/>
      </p:ext>
    </p:extLst>
  </p:cSld>
  <p:clrMapOvr>
    <a:masterClrMapping/>
  </p:clrMapOvr>
  <mc:AlternateContent xmlns:mc="http://schemas.openxmlformats.org/markup-compatibility/2006" xmlns:p14="http://schemas.microsoft.com/office/powerpoint/2010/main">
    <mc:Choice Requires="p14">
      <p:transition p14:dur="0" advTm="6000"/>
    </mc:Choice>
    <mc:Fallback xmlns="">
      <p:transition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3" presetClass="entr" presetSubtype="32" fill="hold" grpId="0" nodeType="withEffect">
                                  <p:stCondLst>
                                    <p:cond delay="2000"/>
                                  </p:stCondLst>
                                  <p:iterate type="wd">
                                    <p:tmPct val="10000"/>
                                  </p:iterate>
                                  <p:childTnLst>
                                    <p:set>
                                      <p:cBhvr>
                                        <p:cTn id="8" dur="1" fill="hold">
                                          <p:stCondLst>
                                            <p:cond delay="0"/>
                                          </p:stCondLst>
                                        </p:cTn>
                                        <p:tgtEl>
                                          <p:spTgt spid="9"/>
                                        </p:tgtEl>
                                        <p:attrNameLst>
                                          <p:attrName>style.visibility</p:attrName>
                                        </p:attrNameLst>
                                      </p:cBhvr>
                                      <p:to>
                                        <p:strVal val="visible"/>
                                      </p:to>
                                    </p:set>
                                    <p:anim calcmode="lin" valueType="num">
                                      <p:cBhvr>
                                        <p:cTn id="9" dur="500" fill="hold"/>
                                        <p:tgtEl>
                                          <p:spTgt spid="9"/>
                                        </p:tgtEl>
                                        <p:attrNameLst>
                                          <p:attrName>ppt_w</p:attrName>
                                        </p:attrNameLst>
                                      </p:cBhvr>
                                      <p:tavLst>
                                        <p:tav tm="0">
                                          <p:val>
                                            <p:strVal val="4*#ppt_w"/>
                                          </p:val>
                                        </p:tav>
                                        <p:tav tm="100000">
                                          <p:val>
                                            <p:strVal val="#ppt_w"/>
                                          </p:val>
                                        </p:tav>
                                      </p:tavLst>
                                    </p:anim>
                                    <p:anim calcmode="lin" valueType="num">
                                      <p:cBhvr>
                                        <p:cTn id="10" dur="500" fill="hold"/>
                                        <p:tgtEl>
                                          <p:spTgt spid="9"/>
                                        </p:tgtEl>
                                        <p:attrNameLst>
                                          <p:attrName>ppt_h</p:attrName>
                                        </p:attrNameLst>
                                      </p:cBhvr>
                                      <p:tavLst>
                                        <p:tav tm="0">
                                          <p:val>
                                            <p:strVal val="4*#ppt_h"/>
                                          </p:val>
                                        </p:tav>
                                        <p:tav tm="100000">
                                          <p:val>
                                            <p:strVal val="#ppt_h"/>
                                          </p:val>
                                        </p:tav>
                                      </p:tavLst>
                                    </p:anim>
                                  </p:childTnLst>
                                </p:cTn>
                              </p:par>
                              <p:par>
                                <p:cTn id="11" presetID="10" presetClass="entr" presetSubtype="0" fill="hold" nodeType="withEffect">
                                  <p:stCondLst>
                                    <p:cond delay="30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30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23" presetClass="entr" presetSubtype="32" fill="hold" grpId="0" nodeType="withEffect">
                                  <p:stCondLst>
                                    <p:cond delay="4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strVal val="4*#ppt_w"/>
                                          </p:val>
                                        </p:tav>
                                        <p:tav tm="100000">
                                          <p:val>
                                            <p:strVal val="#ppt_w"/>
                                          </p:val>
                                        </p:tav>
                                      </p:tavLst>
                                    </p:anim>
                                    <p:anim calcmode="lin" valueType="num">
                                      <p:cBhvr>
                                        <p:cTn id="20" dur="500" fill="hold"/>
                                        <p:tgtEl>
                                          <p:spTgt spid="13"/>
                                        </p:tgtEl>
                                        <p:attrNameLst>
                                          <p:attrName>ppt_h</p:attrName>
                                        </p:attrNameLst>
                                      </p:cBhvr>
                                      <p:tavLst>
                                        <p:tav tm="0">
                                          <p:val>
                                            <p:strVal val="4*#ppt_h"/>
                                          </p:val>
                                        </p:tav>
                                        <p:tav tm="100000">
                                          <p:val>
                                            <p:strVal val="#ppt_h"/>
                                          </p:val>
                                        </p:tav>
                                      </p:tavLst>
                                    </p:anim>
                                  </p:childTnLst>
                                </p:cTn>
                              </p:par>
                              <p:par>
                                <p:cTn id="21" presetID="53" presetClass="entr" presetSubtype="16" fill="hold" nodeType="withEffect">
                                  <p:stCondLst>
                                    <p:cond delay="35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childTnLst>
                    </p:cTn>
                  </p:par>
                  <p:par>
                    <p:cTn id="26" fill="hold">
                      <p:stCondLst>
                        <p:cond delay="indefinite"/>
                      </p:stCondLst>
                      <p:childTnLst>
                        <p:par>
                          <p:cTn id="27" fill="hold">
                            <p:stCondLst>
                              <p:cond delay="0"/>
                            </p:stCondLst>
                            <p:childTnLst>
                              <p:par>
                                <p:cTn id="28" presetID="23" presetClass="entr" presetSubtype="528" fill="hold" nodeType="clickEffect">
                                  <p:stCondLst>
                                    <p:cond delay="0"/>
                                  </p:stCondLst>
                                  <p:childTnLst>
                                    <p:set>
                                      <p:cBhvr>
                                        <p:cTn id="29" dur="1" fill="hold">
                                          <p:stCondLst>
                                            <p:cond delay="0"/>
                                          </p:stCondLst>
                                        </p:cTn>
                                        <p:tgtEl>
                                          <p:spTgt spid="22"/>
                                        </p:tgtEl>
                                        <p:attrNameLst>
                                          <p:attrName>style.visibility</p:attrName>
                                        </p:attrNameLst>
                                      </p:cBhvr>
                                      <p:to>
                                        <p:strVal val="visible"/>
                                      </p:to>
                                    </p:set>
                                    <p:anim calcmode="lin" valueType="num">
                                      <p:cBhvr>
                                        <p:cTn id="30" dur="500" fill="hold"/>
                                        <p:tgtEl>
                                          <p:spTgt spid="22"/>
                                        </p:tgtEl>
                                        <p:attrNameLst>
                                          <p:attrName>ppt_w</p:attrName>
                                        </p:attrNameLst>
                                      </p:cBhvr>
                                      <p:tavLst>
                                        <p:tav tm="0">
                                          <p:val>
                                            <p:fltVal val="0"/>
                                          </p:val>
                                        </p:tav>
                                        <p:tav tm="100000">
                                          <p:val>
                                            <p:strVal val="#ppt_w"/>
                                          </p:val>
                                        </p:tav>
                                      </p:tavLst>
                                    </p:anim>
                                    <p:anim calcmode="lin" valueType="num">
                                      <p:cBhvr>
                                        <p:cTn id="31" dur="500" fill="hold"/>
                                        <p:tgtEl>
                                          <p:spTgt spid="22"/>
                                        </p:tgtEl>
                                        <p:attrNameLst>
                                          <p:attrName>ppt_h</p:attrName>
                                        </p:attrNameLst>
                                      </p:cBhvr>
                                      <p:tavLst>
                                        <p:tav tm="0">
                                          <p:val>
                                            <p:fltVal val="0"/>
                                          </p:val>
                                        </p:tav>
                                        <p:tav tm="100000">
                                          <p:val>
                                            <p:strVal val="#ppt_h"/>
                                          </p:val>
                                        </p:tav>
                                      </p:tavLst>
                                    </p:anim>
                                    <p:anim calcmode="lin" valueType="num">
                                      <p:cBhvr>
                                        <p:cTn id="32" dur="500" fill="hold"/>
                                        <p:tgtEl>
                                          <p:spTgt spid="22"/>
                                        </p:tgtEl>
                                        <p:attrNameLst>
                                          <p:attrName>ppt_x</p:attrName>
                                        </p:attrNameLst>
                                      </p:cBhvr>
                                      <p:tavLst>
                                        <p:tav tm="0">
                                          <p:val>
                                            <p:fltVal val="0.5"/>
                                          </p:val>
                                        </p:tav>
                                        <p:tav tm="100000">
                                          <p:val>
                                            <p:strVal val="#ppt_x"/>
                                          </p:val>
                                        </p:tav>
                                      </p:tavLst>
                                    </p:anim>
                                    <p:anim calcmode="lin" valueType="num">
                                      <p:cBhvr>
                                        <p:cTn id="33" dur="500" fill="hold"/>
                                        <p:tgtEl>
                                          <p:spTgt spid="2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remove" display="0">
                  <p:stCondLst>
                    <p:cond delay="indefinite"/>
                  </p:stCondLst>
                  <p:endCondLst>
                    <p:cond evt="onStopAudio" delay="0">
                      <p:tgtEl>
                        <p:sldTgt/>
                      </p:tgtEl>
                    </p:cond>
                  </p:endCondLst>
                </p:cTn>
                <p:tgtEl>
                  <p:spTgt spid="2"/>
                </p:tgtEl>
              </p:cMediaNode>
            </p:audio>
          </p:childTnLst>
        </p:cTn>
      </p:par>
    </p:tnLst>
    <p:bldLst>
      <p:bldP spid="9"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2031" y="1647244"/>
            <a:ext cx="6096000" cy="4401205"/>
          </a:xfrm>
          <a:prstGeom prst="rect">
            <a:avLst/>
          </a:prstGeom>
        </p:spPr>
        <p:txBody>
          <a:bodyPr>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1999</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提出</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西部大开发</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战略</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2001</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中国正式成为世贸组织成员</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2002</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en-US"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十六大</a:t>
            </a:r>
            <a:r>
              <a:rPr kumimoji="0" lang="en-US"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确定全面建设</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小康</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社会的奋斗目标</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2003</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 </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振兴东北地区等老</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工业基地</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战略提出</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2004</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推进资本市场发展的</a:t>
            </a:r>
            <a:r>
              <a:rPr kumimoji="0" lang="en-US"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国九条</a:t>
            </a:r>
            <a:r>
              <a:rPr kumimoji="0" lang="en-US"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颁布</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2004</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国有商业银行进行股份制改革</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2004</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保护私有财产入宪</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2005</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农业税条例废止</a:t>
            </a:r>
            <a:r>
              <a:rPr kumimoji="0" lang="en-US"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2005</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年提出建设</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社会主义新农村</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的重大历史任务</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2005</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股权分置改革</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试点启动</a:t>
            </a:r>
          </a:p>
          <a:p>
            <a:pPr marL="0" marR="0" lvl="0" indent="0" algn="just" defTabSz="914400" rtl="0" eaLnBrk="1" fontAlgn="auto" latinLnBrk="0" hangingPunct="1">
              <a:lnSpc>
                <a:spcPct val="200000"/>
              </a:lnSpc>
              <a:spcBef>
                <a:spcPts val="0"/>
              </a:spcBef>
              <a:spcAft>
                <a:spcPts val="0"/>
              </a:spcAft>
              <a:buClrTx/>
              <a:buSzTx/>
              <a:buFontTx/>
              <a:buNone/>
              <a:tabLst/>
              <a:defRPr/>
            </a:pPr>
            <a:endParaRPr kumimoji="0" lang="zh-CN" altLang="zh-CN" sz="1400" b="0" i="0" u="none" strike="noStrike" kern="100" cap="none" spc="0" normalizeH="0" baseline="0" noProof="0" dirty="0">
              <a:ln>
                <a:noFill/>
              </a:ln>
              <a:solidFill>
                <a:prstClr val="black"/>
              </a:solidFill>
              <a:effectLst/>
              <a:uLnTx/>
              <a:uFillTx/>
              <a:latin typeface="Calibri"/>
              <a:ea typeface="微软雅黑" panose="020B0503020204020204" pitchFamily="34" charset="-122"/>
              <a:cs typeface="Times New Roman" panose="02020603050405020304" pitchFamily="18" charset="0"/>
            </a:endParaRPr>
          </a:p>
        </p:txBody>
      </p:sp>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artisticCutout/>
                    </a14:imgEffect>
                  </a14:imgLayer>
                </a14:imgProps>
              </a:ext>
              <a:ext uri="{28A0092B-C50C-407E-A947-70E740481C1C}">
                <a14:useLocalDpi xmlns:a14="http://schemas.microsoft.com/office/drawing/2010/main" val="0"/>
              </a:ext>
            </a:extLst>
          </a:blip>
          <a:stretch>
            <a:fillRect/>
          </a:stretch>
        </p:blipFill>
        <p:spPr>
          <a:xfrm>
            <a:off x="235847" y="1647244"/>
            <a:ext cx="5860153" cy="4169356"/>
          </a:xfrm>
          <a:prstGeom prst="rect">
            <a:avLst/>
          </a:prstGeom>
        </p:spPr>
      </p:pic>
      <p:cxnSp>
        <p:nvCxnSpPr>
          <p:cNvPr id="7" name="直接连接符 6"/>
          <p:cNvCxnSpPr/>
          <p:nvPr/>
        </p:nvCxnSpPr>
        <p:spPr>
          <a:xfrm>
            <a:off x="0" y="1054100"/>
            <a:ext cx="121920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839720" y="315545"/>
            <a:ext cx="11264622"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二“建设具有中国特色社会主义社会”的改革开放历程</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6291230" y="1847714"/>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6291229" y="2245095"/>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6291229" y="2707421"/>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6297284" y="3137163"/>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6291229" y="3561133"/>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6299398" y="3979422"/>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6293092" y="4394251"/>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6291229" y="4821681"/>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6299397" y="5269324"/>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841920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366948" y="1870972"/>
            <a:ext cx="4551252" cy="3539430"/>
          </a:xfrm>
          <a:prstGeom prst="rect">
            <a:avLst/>
          </a:prstGeom>
        </p:spPr>
        <p:txBody>
          <a:bodyPr wrap="square">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2006</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作出</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构建社会主义和谐</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重大决定</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2007</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物权法</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en-US"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科学发展观写入党章</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2008</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北京奥运会召开</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2009</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新世纪以来我国经济发展最为困难的一年</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2010</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中国首次举办世界博览会</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2011</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en-US"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两会的顺利举行，“幸福国家”成最新目标</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2012</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en-US"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十八大胜利召开 完成换届提出新目标</a:t>
            </a: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2013</a:t>
            </a:r>
            <a:r>
              <a:rPr kumimoji="0" lang="zh-CN" altLang="zh-CN" sz="1400" b="1"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 </a:t>
            </a:r>
            <a:r>
              <a:rPr kumimoji="0" lang="zh-CN" altLang="zh-CN" sz="14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“中国梦”在路上 改革再启新程</a:t>
            </a:r>
          </a:p>
        </p:txBody>
      </p:sp>
      <p:cxnSp>
        <p:nvCxnSpPr>
          <p:cNvPr id="6" name="直接连接符 5"/>
          <p:cNvCxnSpPr/>
          <p:nvPr/>
        </p:nvCxnSpPr>
        <p:spPr>
          <a:xfrm>
            <a:off x="0" y="1054100"/>
            <a:ext cx="121920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39720" y="315545"/>
            <a:ext cx="11264622"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二“建设具有中国特色社会主义社会”的改革开放历程</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1035423" y="2054177"/>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1035422" y="2501918"/>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1035422" y="2949659"/>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1035422" y="3346952"/>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1035422" y="3752769"/>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1035421" y="4209035"/>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1035420" y="4614852"/>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1035420" y="5054069"/>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89600" y="1963197"/>
            <a:ext cx="6015371" cy="3383646"/>
          </a:xfrm>
          <a:prstGeom prst="rect">
            <a:avLst/>
          </a:prstGeom>
        </p:spPr>
      </p:pic>
    </p:spTree>
    <p:extLst>
      <p:ext uri="{BB962C8B-B14F-4D97-AF65-F5344CB8AC3E}">
        <p14:creationId xmlns:p14="http://schemas.microsoft.com/office/powerpoint/2010/main" val="283537902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D7C83D79-CCF0-47AA-BB01-CF5225069C2B}"/>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92000" cy="6959600"/>
          </a:xfrm>
          <a:prstGeom prst="rect">
            <a:avLst/>
          </a:prstGeom>
        </p:spPr>
      </p:pic>
      <p:sp>
        <p:nvSpPr>
          <p:cNvPr id="9" name="文本框 8"/>
          <p:cNvSpPr txBox="1"/>
          <p:nvPr/>
        </p:nvSpPr>
        <p:spPr>
          <a:xfrm>
            <a:off x="1256982" y="2658891"/>
            <a:ext cx="9843135"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blipFill>
                  <a:blip r:embed="rId4"/>
                  <a:stretch>
                    <a:fillRect/>
                  </a:stretch>
                </a:blipFill>
                <a:effectLst/>
                <a:uLnTx/>
                <a:uFillTx/>
                <a:latin typeface="Calibri" panose="020F0502020204030204"/>
                <a:ea typeface="微软雅黑" panose="020B0503020204020204" pitchFamily="34" charset="-122"/>
                <a:cs typeface="+mn-cs"/>
              </a:rPr>
              <a:t>“把工作重心转移到经济建设上来”的具体措施</a:t>
            </a:r>
          </a:p>
        </p:txBody>
      </p: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941845">
            <a:off x="9198861" y="3626832"/>
            <a:ext cx="2404877" cy="1572771"/>
          </a:xfrm>
          <a:prstGeom prst="rect">
            <a:avLst/>
          </a:prstGeom>
        </p:spPr>
      </p:pic>
      <p:sp>
        <p:nvSpPr>
          <p:cNvPr id="2" name="椭圆 1"/>
          <p:cNvSpPr/>
          <p:nvPr/>
        </p:nvSpPr>
        <p:spPr>
          <a:xfrm>
            <a:off x="5081272" y="1004174"/>
            <a:ext cx="1593848" cy="15938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w="127">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6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18433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airplane"/>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0" fill="hold"/>
                                        <p:tgtEl>
                                          <p:spTgt spid="15"/>
                                        </p:tgtEl>
                                        <p:attrNameLst>
                                          <p:attrName>ppt_x</p:attrName>
                                        </p:attrNameLst>
                                      </p:cBhvr>
                                      <p:tavLst>
                                        <p:tav tm="0">
                                          <p:val>
                                            <p:strVal val="1+#ppt_w/2"/>
                                          </p:val>
                                        </p:tav>
                                        <p:tav tm="100000">
                                          <p:val>
                                            <p:strVal val="#ppt_x"/>
                                          </p:val>
                                        </p:tav>
                                      </p:tavLst>
                                    </p:anim>
                                    <p:anim calcmode="lin" valueType="num">
                                      <p:cBhvr additive="base">
                                        <p:cTn id="12" dur="3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036893" y="315545"/>
            <a:ext cx="10341293" cy="646331"/>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三“把工作重心转移到经济建设上来”的具体措施</a:t>
            </a:r>
          </a:p>
        </p:txBody>
      </p:sp>
      <p:sp>
        <p:nvSpPr>
          <p:cNvPr id="2" name="圆角矩形 1"/>
          <p:cNvSpPr/>
          <p:nvPr/>
        </p:nvSpPr>
        <p:spPr>
          <a:xfrm>
            <a:off x="1123950" y="2597300"/>
            <a:ext cx="2286000" cy="202882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具体措施</a:t>
            </a:r>
          </a:p>
        </p:txBody>
      </p:sp>
      <p:sp>
        <p:nvSpPr>
          <p:cNvPr id="3" name="左大括号 2"/>
          <p:cNvSpPr/>
          <p:nvPr/>
        </p:nvSpPr>
        <p:spPr>
          <a:xfrm>
            <a:off x="3876675" y="1886997"/>
            <a:ext cx="447675" cy="3543300"/>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4393455" y="1647792"/>
            <a:ext cx="626220" cy="4784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1</a:t>
            </a:r>
            <a:endParaRPr kumimoji="0" lang="zh-CN" altLang="en-US"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0" name="矩形 9"/>
          <p:cNvSpPr/>
          <p:nvPr/>
        </p:nvSpPr>
        <p:spPr>
          <a:xfrm>
            <a:off x="4393455" y="2552326"/>
            <a:ext cx="626220" cy="4784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2</a:t>
            </a:r>
            <a:endParaRPr kumimoji="0" lang="zh-CN" altLang="en-US"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矩形 10"/>
          <p:cNvSpPr/>
          <p:nvPr/>
        </p:nvSpPr>
        <p:spPr>
          <a:xfrm>
            <a:off x="4393455" y="3444535"/>
            <a:ext cx="626220" cy="4784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3</a:t>
            </a:r>
            <a:endParaRPr kumimoji="0" lang="zh-CN" altLang="en-US"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2" name="矩形 11"/>
          <p:cNvSpPr/>
          <p:nvPr/>
        </p:nvSpPr>
        <p:spPr>
          <a:xfrm>
            <a:off x="4393455" y="4336744"/>
            <a:ext cx="626220" cy="4784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4</a:t>
            </a:r>
            <a:endParaRPr kumimoji="0" lang="zh-CN" altLang="en-US"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矩形 12"/>
          <p:cNvSpPr/>
          <p:nvPr/>
        </p:nvSpPr>
        <p:spPr>
          <a:xfrm>
            <a:off x="4393455" y="5191092"/>
            <a:ext cx="626220" cy="47840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5</a:t>
            </a:r>
            <a:endParaRPr kumimoji="0" lang="zh-CN" altLang="en-US" sz="2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4" name="矩形 13"/>
          <p:cNvSpPr/>
          <p:nvPr/>
        </p:nvSpPr>
        <p:spPr>
          <a:xfrm>
            <a:off x="5181600" y="1640583"/>
            <a:ext cx="5422900" cy="4784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5386899" y="1695121"/>
            <a:ext cx="4807726"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设立深圳</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厦门</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浦东等经济特区</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并相继开放沿海和内地城市</a:t>
            </a:r>
            <a:endParaRPr kumimoji="0" lang="zh-CN" altLang="en-US"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5181600" y="2530549"/>
            <a:ext cx="5422900" cy="4784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5195461" y="3419442"/>
            <a:ext cx="5422900" cy="4784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5181600" y="4320084"/>
            <a:ext cx="5422900" cy="4784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5195461" y="5167431"/>
            <a:ext cx="5422900" cy="47840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0" name="矩形 19"/>
          <p:cNvSpPr/>
          <p:nvPr/>
        </p:nvSpPr>
        <p:spPr>
          <a:xfrm>
            <a:off x="5282186" y="2588642"/>
            <a:ext cx="6096000" cy="52322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积极引进外资</a:t>
            </a:r>
            <a:r>
              <a:rPr kumimoji="0" lang="en-US" altLang="zh-CN"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a:t>
            </a: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实行外资形式和组织多样化</a:t>
            </a:r>
            <a:b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br>
            <a:endParaRPr kumimoji="0" lang="zh-CN" altLang="en-US"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1" name="矩形 20"/>
          <p:cNvSpPr/>
          <p:nvPr/>
        </p:nvSpPr>
        <p:spPr>
          <a:xfrm>
            <a:off x="5276997" y="3472540"/>
            <a:ext cx="1980029"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建立社会主义市场经济</a:t>
            </a:r>
            <a:endParaRPr kumimoji="0" lang="zh-CN" altLang="en-US"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2" name="矩形 21"/>
          <p:cNvSpPr/>
          <p:nvPr/>
        </p:nvSpPr>
        <p:spPr>
          <a:xfrm>
            <a:off x="5219847" y="4389587"/>
            <a:ext cx="6096000" cy="52322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建立现代公司企业制度</a:t>
            </a:r>
            <a:b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br>
            <a:endParaRPr kumimoji="0" lang="zh-CN" altLang="en-US" sz="1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5276997" y="5245630"/>
            <a:ext cx="3097323" cy="30777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加入世贸组织后对外开放的力度更大 </a:t>
            </a:r>
          </a:p>
        </p:txBody>
      </p:sp>
    </p:spTree>
    <p:extLst>
      <p:ext uri="{BB962C8B-B14F-4D97-AF65-F5344CB8AC3E}">
        <p14:creationId xmlns:p14="http://schemas.microsoft.com/office/powerpoint/2010/main" val="2713946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4602554" y="2594252"/>
            <a:ext cx="6493323" cy="243143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rPr>
              <a:t>第一个伟大转折就是</a:t>
            </a:r>
            <a:endParaRPr kumimoji="0" lang="en-US" altLang="zh-CN" sz="1600" b="1"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rPr>
              <a:t>从高度集中的计划经济体制向充满生机和活力的社会主义市场经济体制转变</a:t>
            </a:r>
            <a:endParaRPr kumimoji="0" lang="en-US" altLang="zh-CN"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rPr>
              <a:t>第二个伟大转折是</a:t>
            </a:r>
            <a:endParaRPr kumimoji="0" lang="en-US" altLang="zh-CN" sz="1600" b="1"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rPr>
              <a:t>从封闭半封闭的社会向全面开放的社会转变</a:t>
            </a:r>
            <a:endParaRPr kumimoji="0" lang="en-US" altLang="zh-CN"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rPr>
              <a:t>第三个伟大转折是</a:t>
            </a:r>
            <a:endParaRPr kumimoji="0" lang="en-US" altLang="zh-CN" sz="1600" b="1"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rgbClr val="333333"/>
                </a:solidFill>
                <a:effectLst/>
                <a:uLnTx/>
                <a:uFillTx/>
                <a:latin typeface="arial" panose="020B0604020202020204" pitchFamily="34" charset="0"/>
                <a:ea typeface="微软雅黑" panose="020B0503020204020204" pitchFamily="34" charset="-122"/>
                <a:cs typeface="+mn-cs"/>
              </a:rPr>
              <a:t>人民的生活从温饱转向基本小康的社会转变</a:t>
            </a:r>
          </a:p>
        </p:txBody>
      </p:sp>
      <p:sp>
        <p:nvSpPr>
          <p:cNvPr id="8" name="矩形 7"/>
          <p:cNvSpPr/>
          <p:nvPr/>
        </p:nvSpPr>
        <p:spPr>
          <a:xfrm>
            <a:off x="996400" y="214831"/>
            <a:ext cx="5519460" cy="769441"/>
          </a:xfrm>
          <a:prstGeom prst="rect">
            <a:avLst/>
          </a:prstGeom>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三  实现三个伟大转折</a:t>
            </a:r>
          </a:p>
        </p:txBody>
      </p:sp>
      <p:sp>
        <p:nvSpPr>
          <p:cNvPr id="2" name="圆角矩形 1"/>
          <p:cNvSpPr/>
          <p:nvPr/>
        </p:nvSpPr>
        <p:spPr>
          <a:xfrm>
            <a:off x="1225773" y="2349499"/>
            <a:ext cx="1279525" cy="8453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三</a:t>
            </a:r>
            <a:endParaRPr kumimoji="0" lang="zh-CN" altLang="en-US" sz="4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9" name="圆角矩形 8"/>
          <p:cNvSpPr/>
          <p:nvPr/>
        </p:nvSpPr>
        <p:spPr>
          <a:xfrm>
            <a:off x="2730275" y="2349499"/>
            <a:ext cx="1279525" cy="8453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个</a:t>
            </a:r>
            <a:endParaRPr kumimoji="0" lang="zh-CN" altLang="en-US" sz="4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1225773" y="3340419"/>
            <a:ext cx="1279525" cy="8453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伟</a:t>
            </a:r>
            <a:endParaRPr kumimoji="0" lang="zh-CN" altLang="en-US" sz="4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2730275" y="3340419"/>
            <a:ext cx="1279525" cy="8453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大</a:t>
            </a:r>
            <a:endParaRPr kumimoji="0" lang="zh-CN" altLang="en-US" sz="4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2" name="圆角矩形 11"/>
          <p:cNvSpPr/>
          <p:nvPr/>
        </p:nvSpPr>
        <p:spPr>
          <a:xfrm>
            <a:off x="1225773" y="4331339"/>
            <a:ext cx="1279525" cy="8453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转</a:t>
            </a:r>
            <a:endParaRPr kumimoji="0" lang="zh-CN" altLang="en-US" sz="4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圆角矩形 12"/>
          <p:cNvSpPr/>
          <p:nvPr/>
        </p:nvSpPr>
        <p:spPr>
          <a:xfrm>
            <a:off x="2730275" y="4331339"/>
            <a:ext cx="1279525" cy="84531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折</a:t>
            </a:r>
            <a:endParaRPr kumimoji="0" lang="zh-CN" altLang="en-US" sz="44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4203700" y="2349499"/>
            <a:ext cx="7035800" cy="282715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4371303" y="2711802"/>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4371303" y="3594526"/>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4371303" y="4506325"/>
            <a:ext cx="231251" cy="19691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6962624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6D936B92-866E-47A7-9242-66F7D80C490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92000" cy="6959600"/>
          </a:xfrm>
          <a:prstGeom prst="rect">
            <a:avLst/>
          </a:prstGeom>
        </p:spPr>
      </p:pic>
      <p:pic>
        <p:nvPicPr>
          <p:cNvPr id="11" name="图片 10">
            <a:extLst>
              <a:ext uri="{FF2B5EF4-FFF2-40B4-BE49-F238E27FC236}">
                <a16:creationId xmlns:a16="http://schemas.microsoft.com/office/drawing/2014/main" id="{3E2EB003-71FA-4292-A650-AC79E3B25B6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98168"/>
            <a:ext cx="12192000" cy="6858000"/>
          </a:xfrm>
          <a:prstGeom prst="rect">
            <a:avLst/>
          </a:prstGeom>
        </p:spPr>
      </p:pic>
      <p:sp>
        <p:nvSpPr>
          <p:cNvPr id="9" name="文本框 8"/>
          <p:cNvSpPr txBox="1"/>
          <p:nvPr/>
        </p:nvSpPr>
        <p:spPr>
          <a:xfrm>
            <a:off x="2225040" y="2675226"/>
            <a:ext cx="8077518"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5400" b="1" i="0" u="none" strike="noStrike" kern="1200" cap="none" spc="0" normalizeH="0" baseline="0" noProof="0" dirty="0">
                <a:ln>
                  <a:noFill/>
                </a:ln>
                <a:blipFill>
                  <a:blip r:embed="rId5"/>
                  <a:stretch>
                    <a:fillRect/>
                  </a:stretch>
                </a:blipFill>
                <a:effectLst/>
                <a:uLnTx/>
                <a:uFillTx/>
                <a:latin typeface="微软雅黑" panose="020B0503020204020204" pitchFamily="34" charset="-122"/>
                <a:ea typeface="微软雅黑" panose="020B0503020204020204" pitchFamily="34" charset="-122"/>
                <a:cs typeface="+mn-cs"/>
              </a:rPr>
              <a:t>30</a:t>
            </a:r>
            <a:r>
              <a:rPr kumimoji="0" lang="zh-CN" altLang="en-US" sz="5400" b="1" i="0" u="none" strike="noStrike" kern="1200" cap="none" spc="0" normalizeH="0" baseline="0" noProof="0" dirty="0">
                <a:ln>
                  <a:noFill/>
                </a:ln>
                <a:blipFill>
                  <a:blip r:embed="rId5"/>
                  <a:stretch>
                    <a:fillRect/>
                  </a:stretch>
                </a:blipFill>
                <a:effectLst/>
                <a:uLnTx/>
                <a:uFillTx/>
                <a:latin typeface="微软雅黑" panose="020B0503020204020204" pitchFamily="34" charset="-122"/>
                <a:ea typeface="微软雅黑" panose="020B0503020204020204" pitchFamily="34" charset="-122"/>
                <a:cs typeface="+mn-cs"/>
              </a:rPr>
              <a:t>年前的老故事与</a:t>
            </a:r>
            <a:r>
              <a:rPr kumimoji="0" lang="en-US" altLang="zh-CN" sz="5400" b="1" i="0" u="none" strike="noStrike" kern="1200" cap="none" spc="0" normalizeH="0" baseline="0" noProof="0" dirty="0">
                <a:ln>
                  <a:noFill/>
                </a:ln>
                <a:blipFill>
                  <a:blip r:embed="rId5"/>
                  <a:stretch>
                    <a:fillRect/>
                  </a:stretch>
                </a:blipFill>
                <a:effectLst/>
                <a:uLnTx/>
                <a:uFillTx/>
                <a:latin typeface="微软雅黑" panose="020B0503020204020204" pitchFamily="34" charset="-122"/>
                <a:ea typeface="微软雅黑" panose="020B0503020204020204" pitchFamily="34" charset="-122"/>
                <a:cs typeface="+mn-cs"/>
              </a:rPr>
              <a:t>30</a:t>
            </a:r>
            <a:r>
              <a:rPr kumimoji="0" lang="zh-CN" altLang="en-US" sz="5400" b="1" i="0" u="none" strike="noStrike" kern="1200" cap="none" spc="0" normalizeH="0" baseline="0" noProof="0" dirty="0">
                <a:ln>
                  <a:noFill/>
                </a:ln>
                <a:blipFill>
                  <a:blip r:embed="rId5"/>
                  <a:stretch>
                    <a:fillRect/>
                  </a:stretch>
                </a:blipFill>
                <a:effectLst/>
                <a:uLnTx/>
                <a:uFillTx/>
                <a:latin typeface="微软雅黑" panose="020B0503020204020204" pitchFamily="34" charset="-122"/>
                <a:ea typeface="微软雅黑" panose="020B0503020204020204" pitchFamily="34" charset="-122"/>
                <a:cs typeface="+mn-cs"/>
              </a:rPr>
              <a:t>年后的新传说</a:t>
            </a: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941845">
            <a:off x="9198861" y="3626832"/>
            <a:ext cx="2404877" cy="1572771"/>
          </a:xfrm>
          <a:prstGeom prst="rect">
            <a:avLst/>
          </a:prstGeom>
        </p:spPr>
      </p:pic>
      <p:sp>
        <p:nvSpPr>
          <p:cNvPr id="2" name="椭圆 1"/>
          <p:cNvSpPr/>
          <p:nvPr/>
        </p:nvSpPr>
        <p:spPr>
          <a:xfrm>
            <a:off x="5081272" y="1004174"/>
            <a:ext cx="1593848" cy="15938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w="127">
                  <a:noFill/>
                </a:ln>
                <a:solidFill>
                  <a:prstClr val="white"/>
                </a:solidFill>
                <a:effectLst/>
                <a:uLnTx/>
                <a:uFillTx/>
                <a:latin typeface="微软雅黑" panose="020B0503020204020204" pitchFamily="34" charset="-122"/>
                <a:ea typeface="微软雅黑" panose="020B0503020204020204" pitchFamily="34" charset="-122"/>
                <a:cs typeface="+mn-cs"/>
              </a:rPr>
              <a:t>04</a:t>
            </a:r>
            <a:endParaRPr kumimoji="0" lang="zh-CN" altLang="en-US" sz="6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455157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airplane"/>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0" fill="hold"/>
                                        <p:tgtEl>
                                          <p:spTgt spid="15"/>
                                        </p:tgtEl>
                                        <p:attrNameLst>
                                          <p:attrName>ppt_x</p:attrName>
                                        </p:attrNameLst>
                                      </p:cBhvr>
                                      <p:tavLst>
                                        <p:tav tm="0">
                                          <p:val>
                                            <p:strVal val="1+#ppt_w/2"/>
                                          </p:val>
                                        </p:tav>
                                        <p:tav tm="100000">
                                          <p:val>
                                            <p:strVal val="#ppt_x"/>
                                          </p:val>
                                        </p:tav>
                                      </p:tavLst>
                                    </p:anim>
                                    <p:anim calcmode="lin" valueType="num">
                                      <p:cBhvr additive="base">
                                        <p:cTn id="12" dur="3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63558" y="214831"/>
            <a:ext cx="9571852"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四 </a:t>
            </a:r>
            <a:r>
              <a:rPr kumimoji="0" lang="en-US" altLang="zh-CN"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a:t>
            </a:r>
            <a:r>
              <a:rPr kumimoji="0" lang="zh-CN" altLang="en-US"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年前的老故事与</a:t>
            </a:r>
            <a:r>
              <a:rPr kumimoji="0" lang="en-US" altLang="zh-CN"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30</a:t>
            </a:r>
            <a:r>
              <a:rPr kumimoji="0" lang="zh-CN" altLang="en-US"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年后的新传说</a:t>
            </a:r>
          </a:p>
        </p:txBody>
      </p:sp>
      <p:sp>
        <p:nvSpPr>
          <p:cNvPr id="2" name="圆角矩形 1"/>
          <p:cNvSpPr/>
          <p:nvPr/>
        </p:nvSpPr>
        <p:spPr>
          <a:xfrm>
            <a:off x="2447925" y="3536192"/>
            <a:ext cx="2276475" cy="100965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rPr>
              <a:t>中国人的命运</a:t>
            </a:r>
            <a:endParaRPr kumimoji="0" lang="zh-CN" altLang="en-US" sz="20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圆角矩形 8"/>
          <p:cNvSpPr/>
          <p:nvPr/>
        </p:nvSpPr>
        <p:spPr>
          <a:xfrm>
            <a:off x="4991100" y="3536192"/>
            <a:ext cx="2276475" cy="100965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国家的命运</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7534275" y="3536192"/>
            <a:ext cx="2276475" cy="100965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rPr>
              <a:t>党的命运</a:t>
            </a:r>
            <a:endParaRPr kumimoji="0" lang="zh-CN" altLang="en-US" sz="2000" b="1"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左大括号 3"/>
          <p:cNvSpPr/>
          <p:nvPr/>
        </p:nvSpPr>
        <p:spPr>
          <a:xfrm rot="5400000">
            <a:off x="5750719" y="479474"/>
            <a:ext cx="552450" cy="5243512"/>
          </a:xfrm>
          <a:prstGeom prst="leftBrace">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4438650" y="1893368"/>
            <a:ext cx="2952750" cy="71437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改变了</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1581150" y="4947761"/>
            <a:ext cx="9029700" cy="646331"/>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改革开放作为发展中国特色社会主义的强大动力，开创了中国特色社会主义伟大事业的新局面，使社会主义焕发出前所未有的新局面，使马克思主义焕发出前所未有的强大号召力，是我们党焕发出新的创造活力</a:t>
            </a: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cxnSp>
        <p:nvCxnSpPr>
          <p:cNvPr id="14" name="直接连接符 13"/>
          <p:cNvCxnSpPr/>
          <p:nvPr/>
        </p:nvCxnSpPr>
        <p:spPr>
          <a:xfrm>
            <a:off x="1305685" y="4800600"/>
            <a:ext cx="940117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1197735" y="4746625"/>
            <a:ext cx="107950" cy="107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椭圆 15"/>
          <p:cNvSpPr/>
          <p:nvPr/>
        </p:nvSpPr>
        <p:spPr>
          <a:xfrm>
            <a:off x="10706860" y="4746625"/>
            <a:ext cx="107950" cy="10795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805145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142462" y="272616"/>
            <a:ext cx="10956846"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改革开放以来，我国经济取得了突飞猛进的发展</a:t>
            </a:r>
            <a:endPar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8" name="圆角矩形 7"/>
          <p:cNvSpPr/>
          <p:nvPr/>
        </p:nvSpPr>
        <p:spPr>
          <a:xfrm>
            <a:off x="4730115" y="2019300"/>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国民</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6298585" y="2067996"/>
            <a:ext cx="249299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国民生产总值快速增长</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0" name="圆角矩形 9"/>
          <p:cNvSpPr/>
          <p:nvPr/>
        </p:nvSpPr>
        <p:spPr>
          <a:xfrm>
            <a:off x="4730115" y="2621280"/>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全体国民</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4730115" y="3223260"/>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全体居民</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2" name="圆角矩形 11"/>
          <p:cNvSpPr/>
          <p:nvPr/>
        </p:nvSpPr>
        <p:spPr>
          <a:xfrm>
            <a:off x="4730115" y="3820556"/>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生活水平</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3" name="圆角矩形 12"/>
          <p:cNvSpPr/>
          <p:nvPr/>
        </p:nvSpPr>
        <p:spPr>
          <a:xfrm>
            <a:off x="4730115" y="4417852"/>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家庭财产</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4" name="圆角矩形 13"/>
          <p:cNvSpPr/>
          <p:nvPr/>
        </p:nvSpPr>
        <p:spPr>
          <a:xfrm>
            <a:off x="4730115" y="5015148"/>
            <a:ext cx="1413510" cy="478313"/>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跨越了</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6298585" y="2628900"/>
            <a:ext cx="3647152"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全体国民创造出了巨大的社会财富</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6298585" y="3223260"/>
            <a:ext cx="2492990"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全体居民共享改革成果</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7" name="矩形 16"/>
          <p:cNvSpPr/>
          <p:nvPr/>
        </p:nvSpPr>
        <p:spPr>
          <a:xfrm>
            <a:off x="6298585" y="3827461"/>
            <a:ext cx="2031325"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生活水平迅速提高</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8" name="矩形 17"/>
          <p:cNvSpPr/>
          <p:nvPr/>
        </p:nvSpPr>
        <p:spPr>
          <a:xfrm>
            <a:off x="6298585" y="4469406"/>
            <a:ext cx="3185487"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家庭财产从无到有，由少到多</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9" name="矩形 18"/>
          <p:cNvSpPr/>
          <p:nvPr/>
        </p:nvSpPr>
        <p:spPr>
          <a:xfrm>
            <a:off x="6298585" y="5075828"/>
            <a:ext cx="5262979" cy="369332"/>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跨越了温饱、小康两个生活阶段，逐步向富裕迈进</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1496178"/>
            <a:ext cx="4004186" cy="4662566"/>
          </a:xfrm>
          <a:prstGeom prst="rect">
            <a:avLst/>
          </a:prstGeom>
        </p:spPr>
      </p:pic>
    </p:spTree>
    <p:extLst>
      <p:ext uri="{BB962C8B-B14F-4D97-AF65-F5344CB8AC3E}">
        <p14:creationId xmlns:p14="http://schemas.microsoft.com/office/powerpoint/2010/main" val="6870524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65088" y="1154706"/>
            <a:ext cx="10559335" cy="5017632"/>
            <a:chOff x="419860" y="1092088"/>
            <a:chExt cx="11415825" cy="5424623"/>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860" y="1217120"/>
              <a:ext cx="3229943" cy="2398086"/>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68485" y="1117846"/>
              <a:ext cx="3705116" cy="2526875"/>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41461" y="1092088"/>
              <a:ext cx="3585516" cy="2423844"/>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9860" y="3979438"/>
              <a:ext cx="3229944" cy="2537272"/>
            </a:xfrm>
            <a:prstGeom prst="rect">
              <a:avLst/>
            </a:prstGeom>
          </p:spPr>
        </p:pic>
        <p:pic>
          <p:nvPicPr>
            <p:cNvPr id="9" name="图片 8"/>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68485" y="3979438"/>
              <a:ext cx="3738109" cy="2537272"/>
            </a:xfrm>
            <a:prstGeom prst="rect">
              <a:avLst/>
            </a:prstGeom>
          </p:spPr>
        </p:pic>
        <p:pic>
          <p:nvPicPr>
            <p:cNvPr id="10" name="图片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74454" y="3979439"/>
              <a:ext cx="3661231" cy="2537272"/>
            </a:xfrm>
            <a:prstGeom prst="rect">
              <a:avLst/>
            </a:prstGeom>
          </p:spPr>
        </p:pic>
      </p:grpSp>
      <p:sp>
        <p:nvSpPr>
          <p:cNvPr id="11" name="矩形 10"/>
          <p:cNvSpPr/>
          <p:nvPr/>
        </p:nvSpPr>
        <p:spPr>
          <a:xfrm>
            <a:off x="965088" y="245609"/>
            <a:ext cx="3262432"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生活中的变化</a:t>
            </a:r>
          </a:p>
        </p:txBody>
      </p:sp>
    </p:spTree>
    <p:extLst>
      <p:ext uri="{BB962C8B-B14F-4D97-AF65-F5344CB8AC3E}">
        <p14:creationId xmlns:p14="http://schemas.microsoft.com/office/powerpoint/2010/main" val="2479049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9720" y="1517090"/>
            <a:ext cx="3024985" cy="2188542"/>
          </a:xfrm>
          <a:prstGeom prst="rect">
            <a:avLst/>
          </a:prstGeom>
        </p:spPr>
      </p:pic>
      <p:pic>
        <p:nvPicPr>
          <p:cNvPr id="8" name="图片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38617" y="1513854"/>
            <a:ext cx="3400901" cy="2212955"/>
          </a:xfrm>
          <a:prstGeom prst="rect">
            <a:avLst/>
          </a:prstGeom>
        </p:spPr>
      </p:pic>
      <p:pic>
        <p:nvPicPr>
          <p:cNvPr id="9" name="图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13431" y="1517090"/>
            <a:ext cx="3096852" cy="2280568"/>
          </a:xfrm>
          <a:prstGeom prst="rect">
            <a:avLst/>
          </a:prstGeom>
        </p:spPr>
      </p:pic>
      <p:pic>
        <p:nvPicPr>
          <p:cNvPr id="10" name="图片 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720" y="3813813"/>
            <a:ext cx="3053870" cy="2210642"/>
          </a:xfrm>
          <a:prstGeom prst="rect">
            <a:avLst/>
          </a:prstGeom>
        </p:spPr>
      </p:pic>
      <p:pic>
        <p:nvPicPr>
          <p:cNvPr id="13" name="图片 12"/>
          <p:cNvPicPr>
            <a:picLocks noChangeAspect="1"/>
          </p:cNvPicPr>
          <p:nvPr/>
        </p:nvPicPr>
        <p:blipFill rotWithShape="1">
          <a:blip r:embed="rId7">
            <a:extLst>
              <a:ext uri="{28A0092B-C50C-407E-A947-70E740481C1C}">
                <a14:useLocalDpi xmlns:a14="http://schemas.microsoft.com/office/drawing/2010/main" val="0"/>
              </a:ext>
            </a:extLst>
          </a:blip>
          <a:srcRect/>
          <a:stretch/>
        </p:blipFill>
        <p:spPr>
          <a:xfrm>
            <a:off x="5890259" y="3840582"/>
            <a:ext cx="1668781" cy="2183872"/>
          </a:xfrm>
          <a:prstGeom prst="rect">
            <a:avLst/>
          </a:prstGeom>
        </p:spPr>
      </p:pic>
      <p:pic>
        <p:nvPicPr>
          <p:cNvPr id="14" name="图片 1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138617" y="3813813"/>
            <a:ext cx="1788116" cy="2210642"/>
          </a:xfrm>
          <a:prstGeom prst="rect">
            <a:avLst/>
          </a:prstGeom>
        </p:spPr>
      </p:pic>
      <p:pic>
        <p:nvPicPr>
          <p:cNvPr id="16" name="图片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732946" y="3813813"/>
            <a:ext cx="1651486" cy="2210642"/>
          </a:xfrm>
          <a:prstGeom prst="rect">
            <a:avLst/>
          </a:prstGeom>
        </p:spPr>
      </p:pic>
      <p:pic>
        <p:nvPicPr>
          <p:cNvPr id="17" name="图片 1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84431" y="3813813"/>
            <a:ext cx="1525852" cy="2210642"/>
          </a:xfrm>
          <a:prstGeom prst="rect">
            <a:avLst/>
          </a:prstGeom>
        </p:spPr>
      </p:pic>
      <p:sp>
        <p:nvSpPr>
          <p:cNvPr id="11" name="矩形 10"/>
          <p:cNvSpPr/>
          <p:nvPr/>
        </p:nvSpPr>
        <p:spPr>
          <a:xfrm>
            <a:off x="965088" y="245609"/>
            <a:ext cx="3262432"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生活中的变化</a:t>
            </a:r>
          </a:p>
        </p:txBody>
      </p:sp>
    </p:spTree>
    <p:extLst>
      <p:ext uri="{BB962C8B-B14F-4D97-AF65-F5344CB8AC3E}">
        <p14:creationId xmlns:p14="http://schemas.microsoft.com/office/powerpoint/2010/main" val="159359691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0DF4FCB6-5F4D-4F18-9819-3003DEEA30E3}"/>
              </a:ext>
            </a:extLst>
          </p:cNvPr>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12192000" cy="6959600"/>
          </a:xfrm>
          <a:prstGeom prst="rect">
            <a:avLst/>
          </a:prstGeom>
        </p:spPr>
      </p:pic>
      <p:sp>
        <p:nvSpPr>
          <p:cNvPr id="5" name="标题 1"/>
          <p:cNvSpPr>
            <a:spLocks noGrp="1"/>
          </p:cNvSpPr>
          <p:nvPr>
            <p:ph type="title" idx="4294967295"/>
            <p:custDataLst>
              <p:tags r:id="rId1"/>
            </p:custDataLst>
          </p:nvPr>
        </p:nvSpPr>
        <p:spPr>
          <a:xfrm>
            <a:off x="7899400" y="449263"/>
            <a:ext cx="4292600" cy="7094537"/>
          </a:xfrm>
          <a:prstGeom prst="rect">
            <a:avLst/>
          </a:prstGeom>
        </p:spPr>
        <p:txBody>
          <a:bodyPr vert="horz" wrap="square" lIns="91440" tIns="45720" rIns="91440" bIns="45720" rtlCol="0" anchor="ctr">
            <a:noAutofit/>
          </a:bodyPr>
          <a:lstStyle/>
          <a:p>
            <a:pPr>
              <a:lnSpc>
                <a:spcPct val="200000"/>
              </a:lnSpc>
            </a:pPr>
            <a:r>
              <a:rPr lang="en-US" altLang="zh-CN" sz="1600" dirty="0">
                <a:latin typeface="微软雅黑" panose="020B0503020204020204" pitchFamily="34" charset="-122"/>
                <a:ea typeface="微软雅黑" panose="020B0503020204020204" pitchFamily="34" charset="-122"/>
              </a:rPr>
              <a:t>1979</a:t>
            </a:r>
            <a:r>
              <a:rPr lang="zh-CN" altLang="zh-CN" sz="1600" dirty="0">
                <a:latin typeface="微软雅黑" panose="020B0503020204020204" pitchFamily="34" charset="-122"/>
                <a:ea typeface="微软雅黑" panose="020B0503020204020204" pitchFamily="34" charset="-122"/>
              </a:rPr>
              <a:t>年</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那是一个春天</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有一位老人在南海画了一个圈</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神话般地崛起座座城</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奇迹般地聚起座座金山</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春雷啊唤醒了长城内外</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春晖啊暖透了大江两岸</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啊 中国 啊 中国</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你迈开了气壮山河的新步伐</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你迈开了气壮山河的新步伐</a:t>
            </a:r>
            <a:br>
              <a:rPr lang="zh-CN" altLang="zh-CN" sz="1600" dirty="0">
                <a:latin typeface="微软雅黑" panose="020B0503020204020204" pitchFamily="34" charset="-122"/>
                <a:ea typeface="微软雅黑" panose="020B0503020204020204" pitchFamily="34" charset="-122"/>
              </a:rPr>
            </a:br>
            <a:r>
              <a:rPr lang="zh-CN" altLang="zh-CN" sz="1600" dirty="0">
                <a:latin typeface="微软雅黑" panose="020B0503020204020204" pitchFamily="34" charset="-122"/>
                <a:ea typeface="微软雅黑" panose="020B0503020204020204" pitchFamily="34" charset="-122"/>
              </a:rPr>
              <a:t>走进万象更新的春天</a:t>
            </a:r>
            <a:br>
              <a:rPr lang="en-US" altLang="zh-CN" sz="2400" dirty="0">
                <a:latin typeface="微软雅黑" panose="020B0503020204020204" pitchFamily="34" charset="-122"/>
                <a:ea typeface="微软雅黑" panose="020B0503020204020204" pitchFamily="34" charset="-122"/>
              </a:rPr>
            </a:br>
            <a:br>
              <a:rPr lang="zh-CN" altLang="zh-CN" sz="3200" dirty="0">
                <a:latin typeface="微软雅黑" panose="020B0503020204020204" pitchFamily="34" charset="-122"/>
                <a:ea typeface="微软雅黑" panose="020B0503020204020204" pitchFamily="34" charset="-122"/>
              </a:rPr>
            </a:br>
            <a:endParaRPr lang="zh-CN" altLang="zh-CN" sz="3200" dirty="0">
              <a:latin typeface="微软雅黑" panose="020B0503020204020204" pitchFamily="34" charset="-122"/>
              <a:ea typeface="微软雅黑" panose="020B0503020204020204" pitchFamily="34" charset="-122"/>
            </a:endParaRPr>
          </a:p>
        </p:txBody>
      </p:sp>
      <p:sp>
        <p:nvSpPr>
          <p:cNvPr id="9" name="矩形 8"/>
          <p:cNvSpPr/>
          <p:nvPr/>
        </p:nvSpPr>
        <p:spPr>
          <a:xfrm>
            <a:off x="4341765" y="449943"/>
            <a:ext cx="669414" cy="424731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5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春天的故事</a:t>
            </a:r>
            <a:endParaRPr kumimoji="0" lang="zh-CN" altLang="en-US" sz="5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518425" y="3559629"/>
            <a:ext cx="339301" cy="204583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蒋开儒，叶旭全</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cxnSp>
        <p:nvCxnSpPr>
          <p:cNvPr id="12" name="直接连接符 11"/>
          <p:cNvCxnSpPr>
            <a:endCxn id="10" idx="0"/>
          </p:cNvCxnSpPr>
          <p:nvPr/>
        </p:nvCxnSpPr>
        <p:spPr>
          <a:xfrm flipH="1">
            <a:off x="5688076" y="2973304"/>
            <a:ext cx="19215" cy="586325"/>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pic>
        <p:nvPicPr>
          <p:cNvPr id="11" name="图片 10">
            <a:extLst>
              <a:ext uri="{FF2B5EF4-FFF2-40B4-BE49-F238E27FC236}">
                <a16:creationId xmlns:a16="http://schemas.microsoft.com/office/drawing/2014/main" id="{9B59F9AE-5993-4BAF-868F-5AE2F1804B5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648212">
            <a:off x="1011127" y="1204318"/>
            <a:ext cx="2974567" cy="2974567"/>
          </a:xfrm>
          <a:prstGeom prst="rect">
            <a:avLst/>
          </a:prstGeom>
        </p:spPr>
      </p:pic>
    </p:spTree>
    <p:extLst>
      <p:ext uri="{BB962C8B-B14F-4D97-AF65-F5344CB8AC3E}">
        <p14:creationId xmlns:p14="http://schemas.microsoft.com/office/powerpoint/2010/main" val="2198564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250" advTm="6000">
        <p15:prstTrans prst="origami"/>
      </p:transition>
    </mc:Choice>
    <mc:Fallback xmlns="">
      <p:transition spd="slow" advTm="6000">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23323" y="1323439"/>
            <a:ext cx="11038875" cy="3970318"/>
          </a:xfrm>
          <a:prstGeom prst="rect">
            <a:avLst/>
          </a:prstGeom>
        </p:spPr>
        <p:txBody>
          <a:bodyPr wrap="square">
            <a:spAutoFit/>
          </a:bodyPr>
          <a:lstStyle/>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改革开放给中国人民面貌带来的历史性变化，还不仅仅是在生活水平的提高，还有精神生活和思想观念的巨大转变。</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30</a:t>
            </a:r>
            <a:r>
              <a:rPr kumimoji="0" lang="zh-CN"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年改革开放的一个最大变化就是打破了过去那种单调、统一的带有个人崇拜和违背人性的生活方式和思维模式，精神和文化生活日趋多样化，思想观念日益多元化。</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竞争、效率、民主、法治等等意识是</a:t>
            </a:r>
            <a:r>
              <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30</a:t>
            </a:r>
            <a:r>
              <a:rPr kumimoji="0" lang="zh-CN"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年前所不可想象的，特别是，人们可以自由地思想，自由地选择，自主地决定自己的命运，自由、自主、独立，这是改革开放带给人们精神领域的一个最大变化。</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en-US"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如今</a:t>
            </a:r>
            <a:r>
              <a:rPr kumimoji="0" lang="zh-CN"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人们的思想也变得活跃了，创新力强了，人也聪明起来了，文明起来了。</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人的思想从僵化、半僵化，从“两个凡是”走出来了，国家也从封闭、半封闭走向了开放和自信。</a:t>
            </a: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endParaRPr kumimoji="0" lang="en-US"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a:p>
            <a:pPr marL="285750" marR="0" lvl="0" indent="-285750" algn="just" defTabSz="914400" rtl="0" eaLnBrk="1" fontAlgn="auto" latinLnBrk="0" hangingPunct="1">
              <a:lnSpc>
                <a:spcPct val="100000"/>
              </a:lnSpc>
              <a:spcBef>
                <a:spcPts val="0"/>
              </a:spcBef>
              <a:spcAft>
                <a:spcPts val="0"/>
              </a:spcAft>
              <a:buClrTx/>
              <a:buSzTx/>
              <a:buFont typeface="Wingdings" panose="05000000000000000000" pitchFamily="2" charset="2"/>
              <a:buChar char="u"/>
              <a:tabLst/>
              <a:defRPr/>
            </a:pPr>
            <a:r>
              <a:rPr kumimoji="0" lang="zh-CN" altLang="zh-CN" sz="18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精神生活和思想观念的变革调动了亿万群众的积极性和创造性，使我国的社会主义建设和改革开放出现了前所未有的突飞猛进的局面</a:t>
            </a:r>
          </a:p>
        </p:txBody>
      </p:sp>
      <p:cxnSp>
        <p:nvCxnSpPr>
          <p:cNvPr id="7" name="直接连接符 6"/>
          <p:cNvCxnSpPr/>
          <p:nvPr/>
        </p:nvCxnSpPr>
        <p:spPr>
          <a:xfrm>
            <a:off x="0" y="1054100"/>
            <a:ext cx="121920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79242" y="311608"/>
            <a:ext cx="10033516" cy="584775"/>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zh-CN"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改革开放极大地提高了全体国民的文化水平和文明素质</a:t>
            </a:r>
            <a:endParaRPr kumimoji="0" lang="zh-CN" altLang="en-US" sz="32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Tree>
    <p:extLst>
      <p:ext uri="{BB962C8B-B14F-4D97-AF65-F5344CB8AC3E}">
        <p14:creationId xmlns:p14="http://schemas.microsoft.com/office/powerpoint/2010/main" val="1114588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表 3"/>
          <p:cNvGraphicFramePr>
            <a:graphicFrameLocks/>
          </p:cNvGraphicFramePr>
          <p:nvPr>
            <p:extLst/>
          </p:nvPr>
        </p:nvGraphicFramePr>
        <p:xfrm>
          <a:off x="5123779" y="1185483"/>
          <a:ext cx="6735652" cy="4726814"/>
        </p:xfrm>
        <a:graphic>
          <a:graphicData uri="http://schemas.openxmlformats.org/drawingml/2006/chart">
            <c:chart xmlns:c="http://schemas.openxmlformats.org/drawingml/2006/chart" xmlns:r="http://schemas.openxmlformats.org/officeDocument/2006/relationships" r:id="rId3"/>
          </a:graphicData>
        </a:graphic>
      </p:graphicFrame>
      <p:sp>
        <p:nvSpPr>
          <p:cNvPr id="9" name="矩形 8"/>
          <p:cNvSpPr/>
          <p:nvPr/>
        </p:nvSpPr>
        <p:spPr>
          <a:xfrm>
            <a:off x="1003314" y="214831"/>
            <a:ext cx="4801314"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宋体" panose="02010600030101010101" pitchFamily="2" charset="-122"/>
                <a:ea typeface="微软雅黑" panose="020B0503020204020204" pitchFamily="34" charset="-122"/>
                <a:cs typeface="+mn-cs"/>
              </a:rPr>
              <a:t>再穷也不能穷教育！</a:t>
            </a:r>
          </a:p>
        </p:txBody>
      </p:sp>
      <p:pic>
        <p:nvPicPr>
          <p:cNvPr id="2" name="图片 1"/>
          <p:cNvPicPr>
            <a:picLocks noChangeAspect="1"/>
          </p:cNvPicPr>
          <p:nvPr/>
        </p:nvPicPr>
        <p:blipFill rotWithShape="1">
          <a:blip r:embed="rId4" cstate="print">
            <a:extLst>
              <a:ext uri="{28A0092B-C50C-407E-A947-70E740481C1C}">
                <a14:useLocalDpi xmlns:a14="http://schemas.microsoft.com/office/drawing/2010/main" val="0"/>
              </a:ext>
            </a:extLst>
          </a:blip>
          <a:srcRect/>
          <a:stretch/>
        </p:blipFill>
        <p:spPr>
          <a:xfrm>
            <a:off x="342899" y="1724981"/>
            <a:ext cx="4667251" cy="3647818"/>
          </a:xfrm>
          <a:prstGeom prst="rect">
            <a:avLst/>
          </a:prstGeom>
          <a:ln>
            <a:solidFill>
              <a:schemeClr val="tx1"/>
            </a:solidFill>
          </a:ln>
        </p:spPr>
      </p:pic>
    </p:spTree>
    <p:extLst>
      <p:ext uri="{BB962C8B-B14F-4D97-AF65-F5344CB8AC3E}">
        <p14:creationId xmlns:p14="http://schemas.microsoft.com/office/powerpoint/2010/main" val="150126668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2094136"/>
            <a:ext cx="5321300" cy="2519032"/>
          </a:xfrm>
          <a:prstGeom prst="rect">
            <a:avLst/>
          </a:prstGeom>
        </p:spPr>
      </p:pic>
      <p:sp>
        <p:nvSpPr>
          <p:cNvPr id="3" name="矩形 2"/>
          <p:cNvSpPr/>
          <p:nvPr/>
        </p:nvSpPr>
        <p:spPr>
          <a:xfrm>
            <a:off x="5416059" y="2676525"/>
            <a:ext cx="5728191" cy="2819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963558" y="214831"/>
            <a:ext cx="8905002"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改革开放极大地提升了我国的综合国力</a:t>
            </a:r>
          </a:p>
        </p:txBody>
      </p:sp>
      <p:sp>
        <p:nvSpPr>
          <p:cNvPr id="2" name="圆角矩形 1"/>
          <p:cNvSpPr/>
          <p:nvPr/>
        </p:nvSpPr>
        <p:spPr>
          <a:xfrm>
            <a:off x="5416059" y="1981200"/>
            <a:ext cx="5728191" cy="60007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6" name="矩形 5"/>
          <p:cNvSpPr/>
          <p:nvPr/>
        </p:nvSpPr>
        <p:spPr>
          <a:xfrm>
            <a:off x="5416059" y="2094136"/>
            <a:ext cx="5128116" cy="58477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中国在这</a:t>
            </a:r>
            <a:r>
              <a:rPr kumimoji="0" lang="en-US" altLang="zh-CN"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30</a:t>
            </a:r>
            <a:r>
              <a:rPr kumimoji="0" lang="zh-CN" altLang="zh-CN"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年的发展中是一枝独秀</a:t>
            </a:r>
            <a:endParaRPr kumimoji="0" lang="en-US" altLang="zh-CN" sz="1800" b="0"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5" name="矩形 4"/>
          <p:cNvSpPr/>
          <p:nvPr/>
        </p:nvSpPr>
        <p:spPr>
          <a:xfrm>
            <a:off x="5670304" y="2845145"/>
            <a:ext cx="5219700" cy="2308324"/>
          </a:xfrm>
          <a:prstGeom prst="rect">
            <a:avLst/>
          </a:prstGeom>
        </p:spPr>
        <p:txBody>
          <a:bodyPr wrap="square">
            <a:spAutoFit/>
          </a:bodyPr>
          <a:lstStyle/>
          <a:p>
            <a:pPr marL="0" marR="0" lvl="0" indent="0" algn="l" defTabSz="914400" rtl="0" eaLnBrk="1" fontAlgn="auto" latinLnBrk="0" hangingPunct="1">
              <a:lnSpc>
                <a:spcPct val="200000"/>
              </a:lnSpc>
              <a:spcBef>
                <a:spcPts val="0"/>
              </a:spcBef>
              <a:spcAft>
                <a:spcPts val="0"/>
              </a:spcAft>
              <a:buClrTx/>
              <a:buSzTx/>
              <a:buFontTx/>
              <a:buNone/>
              <a:tabLst/>
              <a:defRPr/>
            </a:pP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其他国家也曾有过快速发展，可能是</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5</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10</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年，甚至是</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15</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年，但像中国这样持续</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30</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年以这么高的增长率发展是没有的。目前，我国的</a:t>
            </a:r>
            <a:r>
              <a:rPr kumimoji="0" lang="zh-CN" altLang="en-US"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经济总量</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超过了意大利、英国、法国等国家，排名已从</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1978</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年的第</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10</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位上升到现在的第</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4</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位，排在我们前面的是美国、日本和德国，其中德国与我们挨得非常近。至</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2017</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，已经成为全球第二，因此美国的一些经济学家也在算，如果中国保持这样的发展势头，到</a:t>
            </a:r>
            <a:r>
              <a:rPr kumimoji="0" lang="en-US"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2050</a:t>
            </a:r>
            <a:r>
              <a:rPr kumimoji="0" lang="zh-CN" altLang="zh-CN"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年的时候，将要超过美国。</a:t>
            </a: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Tree>
    <p:extLst>
      <p:ext uri="{BB962C8B-B14F-4D97-AF65-F5344CB8AC3E}">
        <p14:creationId xmlns:p14="http://schemas.microsoft.com/office/powerpoint/2010/main" val="328501900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图表 4"/>
          <p:cNvGraphicFramePr>
            <a:graphicFrameLocks/>
          </p:cNvGraphicFramePr>
          <p:nvPr>
            <p:extLst/>
          </p:nvPr>
        </p:nvGraphicFramePr>
        <p:xfrm>
          <a:off x="4859851" y="1541084"/>
          <a:ext cx="6366950" cy="4628260"/>
        </p:xfrm>
        <a:graphic>
          <a:graphicData uri="http://schemas.openxmlformats.org/drawingml/2006/chart">
            <c:chart xmlns:c="http://schemas.openxmlformats.org/drawingml/2006/chart" xmlns:r="http://schemas.openxmlformats.org/officeDocument/2006/relationships" r:id="rId3"/>
          </a:graphicData>
        </a:graphic>
      </p:graphicFrame>
      <p:pic>
        <p:nvPicPr>
          <p:cNvPr id="7" name="图片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21" y="1431366"/>
            <a:ext cx="3249680" cy="4319195"/>
          </a:xfrm>
          <a:prstGeom prst="rect">
            <a:avLst/>
          </a:prstGeom>
        </p:spPr>
      </p:pic>
      <p:sp>
        <p:nvSpPr>
          <p:cNvPr id="8" name="矩形 7"/>
          <p:cNvSpPr/>
          <p:nvPr/>
        </p:nvSpPr>
        <p:spPr>
          <a:xfrm>
            <a:off x="963558" y="214831"/>
            <a:ext cx="3371436"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GDP</a:t>
            </a: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增长数据</a:t>
            </a:r>
          </a:p>
        </p:txBody>
      </p:sp>
    </p:spTree>
    <p:extLst>
      <p:ext uri="{BB962C8B-B14F-4D97-AF65-F5344CB8AC3E}">
        <p14:creationId xmlns:p14="http://schemas.microsoft.com/office/powerpoint/2010/main" val="299772982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14"/>
          <p:cNvSpPr txBox="1"/>
          <p:nvPr>
            <p:custDataLst>
              <p:tags r:id="rId1"/>
            </p:custDataLst>
          </p:nvPr>
        </p:nvSpPr>
        <p:spPr>
          <a:xfrm>
            <a:off x="2228753" y="3981849"/>
            <a:ext cx="553998" cy="216907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教育</a:t>
            </a:r>
          </a:p>
        </p:txBody>
      </p:sp>
      <p:sp>
        <p:nvSpPr>
          <p:cNvPr id="26" name="矩形 25"/>
          <p:cNvSpPr/>
          <p:nvPr/>
        </p:nvSpPr>
        <p:spPr>
          <a:xfrm>
            <a:off x="963558" y="214831"/>
            <a:ext cx="4288353"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改革开放后的成就</a:t>
            </a:r>
          </a:p>
        </p:txBody>
      </p:sp>
      <p:sp>
        <p:nvSpPr>
          <p:cNvPr id="2" name="左大括号 1"/>
          <p:cNvSpPr/>
          <p:nvPr/>
        </p:nvSpPr>
        <p:spPr>
          <a:xfrm rot="5400000">
            <a:off x="5509321" y="-834076"/>
            <a:ext cx="609600" cy="7574162"/>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3" name="圆角矩形 2"/>
          <p:cNvSpPr/>
          <p:nvPr/>
        </p:nvSpPr>
        <p:spPr>
          <a:xfrm>
            <a:off x="1626932" y="3531689"/>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7" name="圆角矩形 26"/>
          <p:cNvSpPr/>
          <p:nvPr/>
        </p:nvSpPr>
        <p:spPr>
          <a:xfrm>
            <a:off x="2794856" y="3516244"/>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8" name="圆角矩形 27"/>
          <p:cNvSpPr/>
          <p:nvPr/>
        </p:nvSpPr>
        <p:spPr>
          <a:xfrm>
            <a:off x="4114273" y="3544909"/>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29" name="圆角矩形 28"/>
          <p:cNvSpPr/>
          <p:nvPr/>
        </p:nvSpPr>
        <p:spPr>
          <a:xfrm>
            <a:off x="5525211" y="3544909"/>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0" name="圆角矩形 29"/>
          <p:cNvSpPr/>
          <p:nvPr/>
        </p:nvSpPr>
        <p:spPr>
          <a:xfrm>
            <a:off x="6890650" y="3516752"/>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1" name="圆角矩形 30"/>
          <p:cNvSpPr/>
          <p:nvPr/>
        </p:nvSpPr>
        <p:spPr>
          <a:xfrm>
            <a:off x="8249973" y="3408887"/>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2" name="圆角矩形 31"/>
          <p:cNvSpPr/>
          <p:nvPr/>
        </p:nvSpPr>
        <p:spPr>
          <a:xfrm>
            <a:off x="9279269" y="3399083"/>
            <a:ext cx="659068" cy="1857122"/>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1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4" name="圆角矩形 3"/>
          <p:cNvSpPr/>
          <p:nvPr/>
        </p:nvSpPr>
        <p:spPr>
          <a:xfrm>
            <a:off x="4492391" y="1741558"/>
            <a:ext cx="2643459" cy="647700"/>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成  就</a:t>
            </a:r>
          </a:p>
        </p:txBody>
      </p:sp>
      <p:sp>
        <p:nvSpPr>
          <p:cNvPr id="16" name="文本框 15"/>
          <p:cNvSpPr txBox="1"/>
          <p:nvPr>
            <p:custDataLst>
              <p:tags r:id="rId2"/>
            </p:custDataLst>
          </p:nvPr>
        </p:nvSpPr>
        <p:spPr>
          <a:xfrm>
            <a:off x="2819903" y="3846115"/>
            <a:ext cx="553998" cy="216907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外交</a:t>
            </a:r>
          </a:p>
        </p:txBody>
      </p:sp>
      <p:sp>
        <p:nvSpPr>
          <p:cNvPr id="17" name="文本框 16"/>
          <p:cNvSpPr txBox="1"/>
          <p:nvPr>
            <p:custDataLst>
              <p:tags r:id="rId3"/>
            </p:custDataLst>
          </p:nvPr>
        </p:nvSpPr>
        <p:spPr>
          <a:xfrm>
            <a:off x="4167807" y="3840955"/>
            <a:ext cx="553998" cy="216907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科技</a:t>
            </a:r>
          </a:p>
        </p:txBody>
      </p:sp>
      <p:sp>
        <p:nvSpPr>
          <p:cNvPr id="18" name="文本框 17"/>
          <p:cNvSpPr txBox="1"/>
          <p:nvPr>
            <p:custDataLst>
              <p:tags r:id="rId4"/>
            </p:custDataLst>
          </p:nvPr>
        </p:nvSpPr>
        <p:spPr>
          <a:xfrm>
            <a:off x="5574949" y="3625615"/>
            <a:ext cx="553998" cy="2865838"/>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公铁路建设</a:t>
            </a:r>
          </a:p>
        </p:txBody>
      </p:sp>
      <p:sp>
        <p:nvSpPr>
          <p:cNvPr id="19" name="文本框 18"/>
          <p:cNvSpPr txBox="1"/>
          <p:nvPr>
            <p:custDataLst>
              <p:tags r:id="rId5"/>
            </p:custDataLst>
          </p:nvPr>
        </p:nvSpPr>
        <p:spPr>
          <a:xfrm>
            <a:off x="6981026" y="3840954"/>
            <a:ext cx="553998" cy="2169076"/>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体育</a:t>
            </a:r>
          </a:p>
        </p:txBody>
      </p:sp>
      <p:sp>
        <p:nvSpPr>
          <p:cNvPr id="20" name="文本框 19"/>
          <p:cNvSpPr txBox="1"/>
          <p:nvPr>
            <p:custDataLst>
              <p:tags r:id="rId6"/>
            </p:custDataLst>
          </p:nvPr>
        </p:nvSpPr>
        <p:spPr>
          <a:xfrm>
            <a:off x="8320651" y="3840158"/>
            <a:ext cx="553998" cy="216907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文化</a:t>
            </a:r>
          </a:p>
        </p:txBody>
      </p:sp>
      <p:sp>
        <p:nvSpPr>
          <p:cNvPr id="21" name="文本框 20"/>
          <p:cNvSpPr txBox="1"/>
          <p:nvPr>
            <p:custDataLst>
              <p:tags r:id="rId7"/>
            </p:custDataLst>
          </p:nvPr>
        </p:nvSpPr>
        <p:spPr>
          <a:xfrm>
            <a:off x="9368583" y="3828251"/>
            <a:ext cx="553998" cy="2169075"/>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军事</a:t>
            </a:r>
          </a:p>
        </p:txBody>
      </p:sp>
      <p:sp>
        <p:nvSpPr>
          <p:cNvPr id="23" name="文本框 22"/>
          <p:cNvSpPr txBox="1"/>
          <p:nvPr>
            <p:custDataLst>
              <p:tags r:id="rId8"/>
            </p:custDataLst>
          </p:nvPr>
        </p:nvSpPr>
        <p:spPr>
          <a:xfrm>
            <a:off x="1673872" y="3848893"/>
            <a:ext cx="553998" cy="1288257"/>
          </a:xfrm>
          <a:prstGeom prst="rect">
            <a:avLst/>
          </a:prstGeom>
          <a:noFill/>
        </p:spPr>
        <p:txBody>
          <a:bodyPr vert="eaVert"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经济</a:t>
            </a:r>
          </a:p>
        </p:txBody>
      </p:sp>
    </p:spTree>
    <p:extLst>
      <p:ext uri="{BB962C8B-B14F-4D97-AF65-F5344CB8AC3E}">
        <p14:creationId xmlns:p14="http://schemas.microsoft.com/office/powerpoint/2010/main" val="45838749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6928" y="1940567"/>
            <a:ext cx="4240798" cy="26041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4" name="图片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9056" y="1963196"/>
            <a:ext cx="3706843" cy="25815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53280" y="3118253"/>
            <a:ext cx="3804820" cy="242557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cxnSp>
        <p:nvCxnSpPr>
          <p:cNvPr id="6" name="直接连接符 5"/>
          <p:cNvCxnSpPr/>
          <p:nvPr/>
        </p:nvCxnSpPr>
        <p:spPr>
          <a:xfrm>
            <a:off x="0" y="1054100"/>
            <a:ext cx="121920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9" name="矩形 8"/>
          <p:cNvSpPr/>
          <p:nvPr/>
        </p:nvSpPr>
        <p:spPr>
          <a:xfrm>
            <a:off x="1023192" y="214831"/>
            <a:ext cx="2236510"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外交成就</a:t>
            </a:r>
          </a:p>
        </p:txBody>
      </p:sp>
    </p:spTree>
    <p:extLst>
      <p:ext uri="{BB962C8B-B14F-4D97-AF65-F5344CB8AC3E}">
        <p14:creationId xmlns:p14="http://schemas.microsoft.com/office/powerpoint/2010/main" val="246376380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5842268" y="4254500"/>
            <a:ext cx="4773688" cy="2216630"/>
          </a:xfrm>
          <a:prstGeom prst="rect">
            <a:avLst/>
          </a:prstGeom>
        </p:spPr>
      </p:pic>
      <p:pic>
        <p:nvPicPr>
          <p:cNvPr id="6" name="图片 5"/>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1400308" y="4241799"/>
            <a:ext cx="4174108" cy="2229331"/>
          </a:xfrm>
          <a:prstGeom prst="rect">
            <a:avLst/>
          </a:prstGeom>
        </p:spPr>
      </p:pic>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42268" y="1298413"/>
            <a:ext cx="4773688" cy="2778287"/>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400308" y="1298413"/>
            <a:ext cx="4179007" cy="2778287"/>
          </a:xfrm>
          <a:prstGeom prst="rect">
            <a:avLst/>
          </a:prstGeom>
        </p:spPr>
      </p:pic>
      <p:sp>
        <p:nvSpPr>
          <p:cNvPr id="10" name="矩形 9"/>
          <p:cNvSpPr/>
          <p:nvPr/>
        </p:nvSpPr>
        <p:spPr>
          <a:xfrm>
            <a:off x="1043071" y="274466"/>
            <a:ext cx="2236510"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科技成就</a:t>
            </a:r>
          </a:p>
        </p:txBody>
      </p:sp>
    </p:spTree>
    <p:extLst>
      <p:ext uri="{BB962C8B-B14F-4D97-AF65-F5344CB8AC3E}">
        <p14:creationId xmlns:p14="http://schemas.microsoft.com/office/powerpoint/2010/main" val="758449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3447" y="1480411"/>
            <a:ext cx="4128553" cy="2771528"/>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300" y="1422984"/>
            <a:ext cx="4025299" cy="2524175"/>
          </a:xfrm>
          <a:prstGeom prst="rect">
            <a:avLst/>
          </a:prstGeom>
        </p:spPr>
      </p:pic>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9956" y="3144082"/>
            <a:ext cx="5198917" cy="2926518"/>
          </a:xfrm>
          <a:prstGeom prst="rect">
            <a:avLst/>
          </a:prstGeom>
        </p:spPr>
      </p:pic>
      <p:sp>
        <p:nvSpPr>
          <p:cNvPr id="10" name="矩形 9"/>
          <p:cNvSpPr/>
          <p:nvPr/>
        </p:nvSpPr>
        <p:spPr>
          <a:xfrm>
            <a:off x="993376" y="208492"/>
            <a:ext cx="2749471"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公铁路成就</a:t>
            </a:r>
          </a:p>
        </p:txBody>
      </p:sp>
    </p:spTree>
    <p:extLst>
      <p:ext uri="{BB962C8B-B14F-4D97-AF65-F5344CB8AC3E}">
        <p14:creationId xmlns:p14="http://schemas.microsoft.com/office/powerpoint/2010/main" val="138412980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6435660" y="1692347"/>
            <a:ext cx="5207001" cy="3692701"/>
          </a:xfrm>
          <a:prstGeom prst="rect">
            <a:avLst/>
          </a:prstGeom>
        </p:spPr>
      </p:pic>
      <p:sp>
        <p:nvSpPr>
          <p:cNvPr id="5" name="右箭头 4"/>
          <p:cNvSpPr/>
          <p:nvPr/>
        </p:nvSpPr>
        <p:spPr>
          <a:xfrm>
            <a:off x="5522991" y="3047106"/>
            <a:ext cx="733139" cy="618186"/>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微软雅黑" panose="020B0503020204020204" pitchFamily="34" charset="-122"/>
              <a:cs typeface="+mn-cs"/>
            </a:endParaRPr>
          </a:p>
        </p:txBody>
      </p:sp>
      <p:sp>
        <p:nvSpPr>
          <p:cNvPr id="8" name="矩形 7"/>
          <p:cNvSpPr/>
          <p:nvPr/>
        </p:nvSpPr>
        <p:spPr>
          <a:xfrm>
            <a:off x="963558" y="214831"/>
            <a:ext cx="10443885" cy="132343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阿里巴巴电子商务：改变人们传统的购物方式</a:t>
            </a:r>
            <a:br>
              <a:rPr kumimoji="0" lang="en-US" altLang="zh-CN" sz="40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br>
            <a:endPar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9860" y="1692348"/>
            <a:ext cx="4923601" cy="3692701"/>
          </a:xfrm>
          <a:prstGeom prst="rect">
            <a:avLst/>
          </a:prstGeom>
        </p:spPr>
      </p:pic>
    </p:spTree>
    <p:extLst>
      <p:ext uri="{BB962C8B-B14F-4D97-AF65-F5344CB8AC3E}">
        <p14:creationId xmlns:p14="http://schemas.microsoft.com/office/powerpoint/2010/main" val="4370546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43D949DE-1264-4E6C-AB70-E76B81D612F8}"/>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92000" cy="6959600"/>
          </a:xfrm>
          <a:prstGeom prst="rect">
            <a:avLst/>
          </a:prstGeom>
        </p:spPr>
      </p:pic>
      <p:pic>
        <p:nvPicPr>
          <p:cNvPr id="11" name="图片 10">
            <a:extLst>
              <a:ext uri="{FF2B5EF4-FFF2-40B4-BE49-F238E27FC236}">
                <a16:creationId xmlns:a16="http://schemas.microsoft.com/office/drawing/2014/main" id="{482D05AA-D3B7-4C7B-9F03-2A8DB4561D4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98168"/>
            <a:ext cx="12192000" cy="6858000"/>
          </a:xfrm>
          <a:prstGeom prst="rect">
            <a:avLst/>
          </a:prstGeom>
        </p:spPr>
      </p:pic>
      <p:sp>
        <p:nvSpPr>
          <p:cNvPr id="9" name="文本框 8"/>
          <p:cNvSpPr txBox="1"/>
          <p:nvPr/>
        </p:nvSpPr>
        <p:spPr>
          <a:xfrm>
            <a:off x="2225040" y="2675226"/>
            <a:ext cx="8077518" cy="212365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0" normalizeH="0" baseline="0" noProof="0" dirty="0">
                <a:ln>
                  <a:noFill/>
                </a:ln>
                <a:blipFill>
                  <a:blip r:embed="rId5"/>
                  <a:stretch>
                    <a:fillRect/>
                  </a:stretch>
                </a:blipFill>
                <a:effectLst/>
                <a:uLnTx/>
                <a:uFillTx/>
                <a:latin typeface="Calibri" panose="020F0502020204030204"/>
                <a:ea typeface="微软雅黑" panose="020B0503020204020204" pitchFamily="34" charset="-122"/>
                <a:cs typeface="+mn-cs"/>
              </a:rPr>
              <a:t>展望未来，民生还有何许不足？</a:t>
            </a: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941845">
            <a:off x="9198861" y="3626832"/>
            <a:ext cx="2404877" cy="1572771"/>
          </a:xfrm>
          <a:prstGeom prst="rect">
            <a:avLst/>
          </a:prstGeom>
        </p:spPr>
      </p:pic>
      <p:sp>
        <p:nvSpPr>
          <p:cNvPr id="2" name="椭圆 1"/>
          <p:cNvSpPr/>
          <p:nvPr/>
        </p:nvSpPr>
        <p:spPr>
          <a:xfrm>
            <a:off x="5466875" y="1181583"/>
            <a:ext cx="1593848" cy="15938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w="127">
                  <a:noFill/>
                </a:ln>
                <a:solidFill>
                  <a:prstClr val="white"/>
                </a:solidFill>
                <a:effectLst/>
                <a:uLnTx/>
                <a:uFillTx/>
                <a:latin typeface="微软雅黑" panose="020B0503020204020204" pitchFamily="34" charset="-122"/>
                <a:ea typeface="微软雅黑" panose="020B0503020204020204" pitchFamily="34" charset="-122"/>
                <a:cs typeface="+mn-cs"/>
              </a:rPr>
              <a:t>05</a:t>
            </a:r>
            <a:endParaRPr kumimoji="0" lang="zh-CN" altLang="en-US" sz="6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9273158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airplane"/>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0" fill="hold"/>
                                        <p:tgtEl>
                                          <p:spTgt spid="15"/>
                                        </p:tgtEl>
                                        <p:attrNameLst>
                                          <p:attrName>ppt_x</p:attrName>
                                        </p:attrNameLst>
                                      </p:cBhvr>
                                      <p:tavLst>
                                        <p:tav tm="0">
                                          <p:val>
                                            <p:strVal val="1+#ppt_w/2"/>
                                          </p:val>
                                        </p:tav>
                                        <p:tav tm="100000">
                                          <p:val>
                                            <p:strVal val="#ppt_x"/>
                                          </p:val>
                                        </p:tav>
                                      </p:tavLst>
                                    </p:anim>
                                    <p:anim calcmode="lin" valueType="num">
                                      <p:cBhvr additive="base">
                                        <p:cTn id="12" dur="3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F0E3D1B-172E-4B46-BFAE-25A7E3022529}"/>
              </a:ext>
            </a:extLst>
          </p:cNvPr>
          <p:cNvPicPr>
            <a:picLocks noChangeAspect="1"/>
          </p:cNvPicPr>
          <p:nvPr/>
        </p:nvPicPr>
        <p:blipFill rotWithShape="1">
          <a:blip r:embed="rId3">
            <a:extLst>
              <a:ext uri="{28A0092B-C50C-407E-A947-70E740481C1C}">
                <a14:useLocalDpi xmlns:a14="http://schemas.microsoft.com/office/drawing/2010/main" val="0"/>
              </a:ext>
            </a:extLst>
          </a:blip>
          <a:srcRect l="30112" r="7679"/>
          <a:stretch/>
        </p:blipFill>
        <p:spPr>
          <a:xfrm>
            <a:off x="0" y="-1509"/>
            <a:ext cx="12192000" cy="6859509"/>
          </a:xfrm>
          <a:prstGeom prst="rect">
            <a:avLst/>
          </a:prstGeom>
        </p:spPr>
      </p:pic>
      <p:sp>
        <p:nvSpPr>
          <p:cNvPr id="4" name="矩形 3"/>
          <p:cNvSpPr/>
          <p:nvPr/>
        </p:nvSpPr>
        <p:spPr>
          <a:xfrm>
            <a:off x="5060217" y="1650659"/>
            <a:ext cx="6112608" cy="40611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pic>
        <p:nvPicPr>
          <p:cNvPr id="2" name="图片 1"/>
          <p:cNvPicPr>
            <a:picLocks noChangeAspect="1"/>
          </p:cNvPicPr>
          <p:nvPr/>
        </p:nvPicPr>
        <p:blipFill rotWithShape="1">
          <a:blip r:embed="rId4">
            <a:extLst>
              <a:ext uri="{BEBA8EAE-BF5A-486C-A8C5-ECC9F3942E4B}">
                <a14:imgProps xmlns:a14="http://schemas.microsoft.com/office/drawing/2010/main">
                  <a14:imgLayer r:embed="rId5">
                    <a14:imgEffect>
                      <a14:artisticChalkSketch/>
                    </a14:imgEffect>
                  </a14:imgLayer>
                </a14:imgProps>
              </a:ext>
              <a:ext uri="{28A0092B-C50C-407E-A947-70E740481C1C}">
                <a14:useLocalDpi xmlns:a14="http://schemas.microsoft.com/office/drawing/2010/main" val="0"/>
              </a:ext>
            </a:extLst>
          </a:blip>
          <a:srcRect r="-240"/>
          <a:stretch/>
        </p:blipFill>
        <p:spPr>
          <a:xfrm>
            <a:off x="852169" y="913423"/>
            <a:ext cx="3994089" cy="4779352"/>
          </a:xfrm>
          <a:prstGeom prst="rect">
            <a:avLst/>
          </a:prstGeom>
        </p:spPr>
      </p:pic>
      <p:sp>
        <p:nvSpPr>
          <p:cNvPr id="3" name="圆角矩形 2"/>
          <p:cNvSpPr/>
          <p:nvPr/>
        </p:nvSpPr>
        <p:spPr>
          <a:xfrm>
            <a:off x="5060217" y="913424"/>
            <a:ext cx="6112608" cy="60007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邓小平简介</a:t>
            </a:r>
            <a:endParaRPr kumimoji="0" lang="zh-CN" altLang="en-US" sz="24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7" name="矩形 6"/>
          <p:cNvSpPr/>
          <p:nvPr/>
        </p:nvSpPr>
        <p:spPr>
          <a:xfrm>
            <a:off x="5143500" y="1860209"/>
            <a:ext cx="1057275"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姓    名</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6297871" y="1865578"/>
            <a:ext cx="646331"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邓小平</a:t>
            </a:r>
          </a:p>
        </p:txBody>
      </p:sp>
      <p:sp>
        <p:nvSpPr>
          <p:cNvPr id="15" name="矩形 14"/>
          <p:cNvSpPr/>
          <p:nvPr/>
        </p:nvSpPr>
        <p:spPr>
          <a:xfrm>
            <a:off x="6249140" y="3621361"/>
            <a:ext cx="2492990"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革命家、政治家、军事家、外交家</a:t>
            </a:r>
          </a:p>
        </p:txBody>
      </p:sp>
      <p:sp>
        <p:nvSpPr>
          <p:cNvPr id="16" name="矩形 15"/>
          <p:cNvSpPr/>
          <p:nvPr/>
        </p:nvSpPr>
        <p:spPr>
          <a:xfrm>
            <a:off x="6266510" y="2790866"/>
            <a:ext cx="1274708"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1904</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a:t>
            </a:r>
          </a:p>
        </p:txBody>
      </p:sp>
      <p:sp>
        <p:nvSpPr>
          <p:cNvPr id="17" name="矩形 16"/>
          <p:cNvSpPr/>
          <p:nvPr/>
        </p:nvSpPr>
        <p:spPr>
          <a:xfrm>
            <a:off x="6297871" y="3242825"/>
            <a:ext cx="1274708"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1997</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19</a:t>
            </a: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a:t>
            </a:r>
          </a:p>
        </p:txBody>
      </p:sp>
      <p:sp>
        <p:nvSpPr>
          <p:cNvPr id="19" name="矩形 18"/>
          <p:cNvSpPr/>
          <p:nvPr/>
        </p:nvSpPr>
        <p:spPr>
          <a:xfrm>
            <a:off x="7506810" y="1873429"/>
            <a:ext cx="836979"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国   籍</a:t>
            </a:r>
          </a:p>
        </p:txBody>
      </p:sp>
      <p:sp>
        <p:nvSpPr>
          <p:cNvPr id="21" name="矩形 20"/>
          <p:cNvSpPr/>
          <p:nvPr/>
        </p:nvSpPr>
        <p:spPr>
          <a:xfrm>
            <a:off x="8492294" y="1900480"/>
            <a:ext cx="1261884"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中华人民共和国</a:t>
            </a:r>
          </a:p>
        </p:txBody>
      </p:sp>
      <p:sp>
        <p:nvSpPr>
          <p:cNvPr id="22" name="矩形 21"/>
          <p:cNvSpPr/>
          <p:nvPr/>
        </p:nvSpPr>
        <p:spPr>
          <a:xfrm>
            <a:off x="5143500" y="2356919"/>
            <a:ext cx="1057275"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民    族</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23" name="矩形 22"/>
          <p:cNvSpPr/>
          <p:nvPr/>
        </p:nvSpPr>
        <p:spPr>
          <a:xfrm>
            <a:off x="7506810" y="2370139"/>
            <a:ext cx="836979"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出生地</a:t>
            </a:r>
          </a:p>
        </p:txBody>
      </p:sp>
      <p:sp>
        <p:nvSpPr>
          <p:cNvPr id="24" name="矩形 23"/>
          <p:cNvSpPr/>
          <p:nvPr/>
        </p:nvSpPr>
        <p:spPr>
          <a:xfrm>
            <a:off x="5143500" y="2820445"/>
            <a:ext cx="1057275"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出生日期</a:t>
            </a:r>
          </a:p>
        </p:txBody>
      </p:sp>
      <p:sp>
        <p:nvSpPr>
          <p:cNvPr id="26" name="矩形 25"/>
          <p:cNvSpPr/>
          <p:nvPr/>
        </p:nvSpPr>
        <p:spPr>
          <a:xfrm>
            <a:off x="5143500" y="3665205"/>
            <a:ext cx="1057275"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职业</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2" name="矩形 31"/>
          <p:cNvSpPr/>
          <p:nvPr/>
        </p:nvSpPr>
        <p:spPr>
          <a:xfrm>
            <a:off x="5143500" y="3242825"/>
            <a:ext cx="1057275"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出生日期</a:t>
            </a:r>
          </a:p>
        </p:txBody>
      </p:sp>
      <p:sp>
        <p:nvSpPr>
          <p:cNvPr id="33" name="矩形 32"/>
          <p:cNvSpPr/>
          <p:nvPr/>
        </p:nvSpPr>
        <p:spPr>
          <a:xfrm>
            <a:off x="5143500" y="4139488"/>
            <a:ext cx="1057275" cy="31314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成就</a:t>
            </a:r>
            <a:endParaRPr kumimoji="0" lang="zh-CN" altLang="en-US" sz="16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4" name="矩形 33"/>
          <p:cNvSpPr/>
          <p:nvPr/>
        </p:nvSpPr>
        <p:spPr>
          <a:xfrm>
            <a:off x="6321946" y="2313953"/>
            <a:ext cx="492443"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汉族</a:t>
            </a:r>
          </a:p>
        </p:txBody>
      </p:sp>
      <p:sp>
        <p:nvSpPr>
          <p:cNvPr id="35" name="矩形 34"/>
          <p:cNvSpPr/>
          <p:nvPr/>
        </p:nvSpPr>
        <p:spPr>
          <a:xfrm>
            <a:off x="8492294" y="2352164"/>
            <a:ext cx="1107996" cy="276999"/>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四川省广安县</a:t>
            </a:r>
          </a:p>
        </p:txBody>
      </p:sp>
      <p:sp>
        <p:nvSpPr>
          <p:cNvPr id="36" name="矩形 35"/>
          <p:cNvSpPr/>
          <p:nvPr/>
        </p:nvSpPr>
        <p:spPr>
          <a:xfrm>
            <a:off x="6284058" y="4062491"/>
            <a:ext cx="4799860" cy="1477328"/>
          </a:xfrm>
          <a:prstGeom prst="rect">
            <a:avLst/>
          </a:prstGeom>
        </p:spPr>
        <p:txBody>
          <a:bodyPr wrap="square">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邓小平是中国共产党第二代领导核心领导者</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伟大的马克思主义者，无产阶级革命家、政治家、军事家、外交家</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中国共产党、中国人民解放军、中华人民共和国的主要领导人之一</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中国社会主义改革开放和现代化建设的总设计师</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邓小平理论的创立者</a:t>
            </a:r>
          </a:p>
        </p:txBody>
      </p:sp>
    </p:spTree>
    <p:extLst>
      <p:ext uri="{BB962C8B-B14F-4D97-AF65-F5344CB8AC3E}">
        <p14:creationId xmlns:p14="http://schemas.microsoft.com/office/powerpoint/2010/main" val="46320286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airplane"/>
      </p:transition>
    </mc:Choice>
    <mc:Fallback xmlns="">
      <p:transition spd="slow" advTm="6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医患关系.jpg"/>
          <p:cNvPicPr>
            <a:picLocks noChangeAspect="1"/>
          </p:cNvPicPr>
          <p:nvPr/>
        </p:nvPicPr>
        <p:blipFill>
          <a:blip r:embed="rId3"/>
          <a:stretch>
            <a:fillRect/>
          </a:stretch>
        </p:blipFill>
        <p:spPr>
          <a:xfrm>
            <a:off x="582545" y="1963196"/>
            <a:ext cx="4933445" cy="3453421"/>
          </a:xfrm>
          <a:prstGeom prst="rect">
            <a:avLst/>
          </a:prstGeom>
          <a:ln>
            <a:solidFill>
              <a:schemeClr val="tx1"/>
            </a:solidFill>
          </a:ln>
        </p:spPr>
      </p:pic>
      <p:cxnSp>
        <p:nvCxnSpPr>
          <p:cNvPr id="7" name="直接连接符 6"/>
          <p:cNvCxnSpPr/>
          <p:nvPr/>
        </p:nvCxnSpPr>
        <p:spPr>
          <a:xfrm>
            <a:off x="0" y="1054100"/>
            <a:ext cx="121920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1165842" y="214831"/>
            <a:ext cx="5827236"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我们现在的健康与安全</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11" name="矩形 10"/>
          <p:cNvSpPr/>
          <p:nvPr/>
        </p:nvSpPr>
        <p:spPr>
          <a:xfrm>
            <a:off x="5717684" y="2658521"/>
            <a:ext cx="5728191" cy="28194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圆角矩形 11"/>
          <p:cNvSpPr/>
          <p:nvPr/>
        </p:nvSpPr>
        <p:spPr>
          <a:xfrm>
            <a:off x="5717684" y="1963196"/>
            <a:ext cx="5728191" cy="60007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有关医患：十九大报告提出</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8" name="矩形 7"/>
          <p:cNvSpPr/>
          <p:nvPr/>
        </p:nvSpPr>
        <p:spPr>
          <a:xfrm>
            <a:off x="6067179" y="2917948"/>
            <a:ext cx="5378696" cy="2031325"/>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全面取消以药养医，健全药品供应保障制度。</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目前，实行６０多年的药品加成政策已经取消，居民个人卫生支出占卫生总费用的比重下降到３０％以下。</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在湖北洪湖渔场行医２０多年的医生谢爱娥代表说，现在，她所在的渔场６００多名渔民都已全部参加新农合，加上基本药物的普及，基层医生收入不再依靠卖药了。过去基层看病难、看病贵的情况正在改变。</a:t>
            </a:r>
          </a:p>
        </p:txBody>
      </p:sp>
      <p:sp>
        <p:nvSpPr>
          <p:cNvPr id="2" name="矩形 1"/>
          <p:cNvSpPr/>
          <p:nvPr/>
        </p:nvSpPr>
        <p:spPr>
          <a:xfrm>
            <a:off x="5771904" y="2965497"/>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5771904" y="3439937"/>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5771904" y="4068221"/>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5369274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943225" y="5820368"/>
            <a:ext cx="6096000" cy="461665"/>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endParaRPr kumimoji="0" lang="en-US" altLang="zh-CN" sz="2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pic>
        <p:nvPicPr>
          <p:cNvPr id="7" name="图片 6" descr="timg.jpg"/>
          <p:cNvPicPr>
            <a:picLocks noChangeAspect="1"/>
          </p:cNvPicPr>
          <p:nvPr/>
        </p:nvPicPr>
        <p:blipFill>
          <a:blip r:embed="rId3"/>
          <a:stretch>
            <a:fillRect/>
          </a:stretch>
        </p:blipFill>
        <p:spPr>
          <a:xfrm>
            <a:off x="6889695" y="1577810"/>
            <a:ext cx="4508610" cy="4057165"/>
          </a:xfrm>
          <a:prstGeom prst="rect">
            <a:avLst/>
          </a:prstGeom>
        </p:spPr>
      </p:pic>
      <p:cxnSp>
        <p:nvCxnSpPr>
          <p:cNvPr id="4" name="直接连接符 3"/>
          <p:cNvCxnSpPr/>
          <p:nvPr/>
        </p:nvCxnSpPr>
        <p:spPr>
          <a:xfrm>
            <a:off x="0" y="1054100"/>
            <a:ext cx="121920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165842" y="214831"/>
            <a:ext cx="2441694"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有关雾霾</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8" name="矩形 7"/>
          <p:cNvSpPr/>
          <p:nvPr/>
        </p:nvSpPr>
        <p:spPr>
          <a:xfrm>
            <a:off x="955184" y="2453625"/>
            <a:ext cx="5728191" cy="3181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9" name="圆角矩形 8"/>
          <p:cNvSpPr/>
          <p:nvPr/>
        </p:nvSpPr>
        <p:spPr>
          <a:xfrm>
            <a:off x="955184" y="1758300"/>
            <a:ext cx="5728191" cy="60007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有关雾霾：十九大报告提出</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1304679" y="2713052"/>
            <a:ext cx="5378696" cy="2246769"/>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着力解决突出环境问题，包括“持续实施大气污染防治行动，打赢蓝天保卫战”“加快水污染防治”“强化土壤污染管控和修复”。</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从２０１３年起，我国实施大气、水、土壤污染防治三大行动计划。据统计，２０１６年，京津冀、长三角、珠三角三个区域细颗粒物（ＰＭ２．５），平均浓度与２０１３年相比都下降了３０％以上。地表水国控断面</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Ⅰ</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Ⅲ</a:t>
            </a: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类水体比例增加到６７．８％。</a:t>
            </a: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与此同时，一些地方秋冬季空气质量改善效果不明显，完成水质目标难度大</a:t>
            </a:r>
          </a:p>
        </p:txBody>
      </p:sp>
      <p:sp>
        <p:nvSpPr>
          <p:cNvPr id="11" name="矩形 10"/>
          <p:cNvSpPr/>
          <p:nvPr/>
        </p:nvSpPr>
        <p:spPr>
          <a:xfrm>
            <a:off x="1009404" y="2760601"/>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1009404" y="3485204"/>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1009404" y="4525178"/>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29708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u=1849348293,2514601591&amp;fm=27&amp;gp=0.jpg"/>
          <p:cNvPicPr>
            <a:picLocks noChangeAspect="1"/>
          </p:cNvPicPr>
          <p:nvPr/>
        </p:nvPicPr>
        <p:blipFill rotWithShape="1">
          <a:blip r:embed="rId3"/>
          <a:srcRect l="14533" r="4671"/>
          <a:stretch/>
        </p:blipFill>
        <p:spPr>
          <a:xfrm>
            <a:off x="546099" y="1463468"/>
            <a:ext cx="4940301" cy="4076365"/>
          </a:xfrm>
          <a:prstGeom prst="rect">
            <a:avLst/>
          </a:prstGeom>
        </p:spPr>
      </p:pic>
      <p:cxnSp>
        <p:nvCxnSpPr>
          <p:cNvPr id="4" name="直接连接符 3"/>
          <p:cNvCxnSpPr/>
          <p:nvPr/>
        </p:nvCxnSpPr>
        <p:spPr>
          <a:xfrm>
            <a:off x="0" y="1054100"/>
            <a:ext cx="12192000" cy="0"/>
          </a:xfrm>
          <a:prstGeom prst="line">
            <a:avLst/>
          </a:prstGeom>
          <a:ln>
            <a:solidFill>
              <a:schemeClr val="tx1"/>
            </a:solidFill>
            <a:prstDash val="lgDash"/>
          </a:ln>
        </p:spPr>
        <p:style>
          <a:lnRef idx="1">
            <a:schemeClr val="accent1"/>
          </a:lnRef>
          <a:fillRef idx="0">
            <a:schemeClr val="accent1"/>
          </a:fillRef>
          <a:effectRef idx="0">
            <a:schemeClr val="accent1"/>
          </a:effectRef>
          <a:fontRef idx="minor">
            <a:schemeClr val="tx1"/>
          </a:fontRef>
        </p:style>
      </p:cxnSp>
      <p:sp>
        <p:nvSpPr>
          <p:cNvPr id="6" name="矩形 5"/>
          <p:cNvSpPr/>
          <p:nvPr/>
        </p:nvSpPr>
        <p:spPr>
          <a:xfrm>
            <a:off x="1165842" y="214831"/>
            <a:ext cx="3005951"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复旦投毒案</a:t>
            </a:r>
            <a:endParaRPr kumimoji="0" lang="zh-CN" altLang="en-US" sz="44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7" name="矩形 6"/>
          <p:cNvSpPr/>
          <p:nvPr/>
        </p:nvSpPr>
        <p:spPr>
          <a:xfrm>
            <a:off x="5654184" y="2358484"/>
            <a:ext cx="5728191" cy="318135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8" name="圆角矩形 7"/>
          <p:cNvSpPr/>
          <p:nvPr/>
        </p:nvSpPr>
        <p:spPr>
          <a:xfrm>
            <a:off x="5654184" y="1663159"/>
            <a:ext cx="5728191" cy="60007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复旦投毒案</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6003679" y="2617911"/>
            <a:ext cx="5378696" cy="6924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指</a:t>
            </a: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2013</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4</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复旦大学上海医学院研究生黄洋遭他人投毒后死亡的案件。犯罪嫌疑人林森浩是受害人黄洋的室友，投毒药品为剧毒化学品</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N-</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二甲基亚硝酸铵</a:t>
            </a:r>
          </a:p>
        </p:txBody>
      </p:sp>
      <p:sp>
        <p:nvSpPr>
          <p:cNvPr id="10" name="矩形 9"/>
          <p:cNvSpPr/>
          <p:nvPr/>
        </p:nvSpPr>
        <p:spPr>
          <a:xfrm>
            <a:off x="5708404" y="2665460"/>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5708404" y="3663551"/>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5708404" y="4703525"/>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6086474" y="3692561"/>
            <a:ext cx="4970146" cy="692497"/>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2014</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18</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，上海市第二中级人民法院一审宣判，被告人林森浩犯故意杀人罪被判死刑，剥夺政治权利终身。</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2015</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8</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日，上海市高级人民法院终审维持原判：因故意杀人罪被判死刑</a:t>
            </a:r>
            <a:endParaRPr kumimoji="0" lang="zh-CN" altLang="en-US" sz="13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6096000" y="4690652"/>
            <a:ext cx="4301177" cy="292388"/>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2015</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年</a:t>
            </a: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12</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月</a:t>
            </a:r>
            <a:r>
              <a:rPr kumimoji="0" lang="en-US" altLang="zh-CN"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11</a:t>
            </a:r>
            <a:r>
              <a:rPr kumimoji="0" lang="zh-CN" altLang="en-US" sz="13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日</a:t>
            </a:r>
            <a:r>
              <a:rPr kumimoji="0" lang="zh-CN" altLang="en-US" sz="13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，林森浩因故意杀人罪被依法执行死刑</a:t>
            </a:r>
            <a:endParaRPr kumimoji="0" lang="zh-CN" altLang="en-US" sz="13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0294321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E8C465128FF503B072A4D80C1FB96A6A.jpeg"/>
          <p:cNvPicPr>
            <a:picLocks noChangeAspect="1"/>
          </p:cNvPicPr>
          <p:nvPr/>
        </p:nvPicPr>
        <p:blipFill>
          <a:blip r:embed="rId3"/>
          <a:stretch>
            <a:fillRect/>
          </a:stretch>
        </p:blipFill>
        <p:spPr>
          <a:xfrm>
            <a:off x="640997" y="1342043"/>
            <a:ext cx="3522521" cy="1998057"/>
          </a:xfrm>
          <a:prstGeom prst="rect">
            <a:avLst/>
          </a:prstGeom>
        </p:spPr>
      </p:pic>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6696" y="1230522"/>
            <a:ext cx="3478608" cy="2185536"/>
          </a:xfrm>
          <a:prstGeom prst="rect">
            <a:avLst/>
          </a:prstGeom>
        </p:spPr>
      </p:pic>
      <p:sp>
        <p:nvSpPr>
          <p:cNvPr id="8" name="矩形 7"/>
          <p:cNvSpPr/>
          <p:nvPr/>
        </p:nvSpPr>
        <p:spPr>
          <a:xfrm>
            <a:off x="1165842" y="214831"/>
            <a:ext cx="6391493" cy="76944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我们的现在之教育与扶贫</a:t>
            </a:r>
          </a:p>
        </p:txBody>
      </p:sp>
      <p:pic>
        <p:nvPicPr>
          <p:cNvPr id="9" name="图片 8" descr="E8C465128FF503B072A4D80C1FB96A6A.jpeg"/>
          <p:cNvPicPr>
            <a:picLocks noChangeAspect="1"/>
          </p:cNvPicPr>
          <p:nvPr/>
        </p:nvPicPr>
        <p:blipFill>
          <a:blip r:embed="rId3"/>
          <a:stretch>
            <a:fillRect/>
          </a:stretch>
        </p:blipFill>
        <p:spPr>
          <a:xfrm>
            <a:off x="8163716" y="1342043"/>
            <a:ext cx="3522521" cy="1998057"/>
          </a:xfrm>
          <a:prstGeom prst="rect">
            <a:avLst/>
          </a:prstGeom>
        </p:spPr>
      </p:pic>
      <p:sp>
        <p:nvSpPr>
          <p:cNvPr id="10" name="矩形 9"/>
          <p:cNvSpPr/>
          <p:nvPr/>
        </p:nvSpPr>
        <p:spPr>
          <a:xfrm>
            <a:off x="640997" y="4028940"/>
            <a:ext cx="11045240" cy="217183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圆角矩形 10"/>
          <p:cNvSpPr/>
          <p:nvPr/>
        </p:nvSpPr>
        <p:spPr>
          <a:xfrm>
            <a:off x="640997" y="3468239"/>
            <a:ext cx="11045240" cy="471521"/>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有关教育与扶贫</a:t>
            </a:r>
            <a:endParaRPr kumimoji="0" lang="zh-CN" altLang="en-US" sz="2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3" name="矩形 2"/>
          <p:cNvSpPr/>
          <p:nvPr/>
        </p:nvSpPr>
        <p:spPr>
          <a:xfrm>
            <a:off x="2015544" y="4178742"/>
            <a:ext cx="8681031" cy="175432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十九大报告提出，使绝大多数城乡新增劳动力接受高中阶段教育、更多接受高等教育。</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目前，我国新增劳动力平均受教育年限已超过１３．３年，相当于大学一年级水平，但全国发展水平不平衡，特别是中西部贫困地区因教育资源短缺，高中阶段教育普及程度低。</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十九大报告同样提出，重点攻克深度贫困地区脱贫任务，确保到二〇二〇年我国现行标准下农村贫困人口实现脱贫，贫困县全部摘帽，解决区域性整体贫困，做到脱真贫、真脱贫。</a:t>
            </a:r>
            <a:endParaRPr kumimoji="0" lang="en-US" altLang="zh-CN"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距离全面建成小康社会还有３年时间，深度贫困地区的脱贫任务还十分艰巨。</a:t>
            </a:r>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endParaRPr>
          </a:p>
        </p:txBody>
      </p:sp>
      <p:sp>
        <p:nvSpPr>
          <p:cNvPr id="12" name="矩形 11"/>
          <p:cNvSpPr/>
          <p:nvPr/>
        </p:nvSpPr>
        <p:spPr>
          <a:xfrm>
            <a:off x="1479304" y="4178742"/>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1479304" y="4587212"/>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1479304" y="5135617"/>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1479304" y="5633050"/>
            <a:ext cx="323850" cy="24237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33429003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846173A7-EE23-487C-80F8-2DB166A7555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92000" cy="6959600"/>
          </a:xfrm>
          <a:prstGeom prst="rect">
            <a:avLst/>
          </a:prstGeom>
        </p:spPr>
      </p:pic>
      <p:sp>
        <p:nvSpPr>
          <p:cNvPr id="3" name="TextBox 2"/>
          <p:cNvSpPr txBox="1"/>
          <p:nvPr/>
        </p:nvSpPr>
        <p:spPr>
          <a:xfrm>
            <a:off x="3781903" y="2243665"/>
            <a:ext cx="7749697" cy="1938992"/>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今天，我有一个梦想。</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我梦想有一天，幽谷上升，高山下降；坎坷曲折之路成坦途，圣光披露，满照人间。</a:t>
            </a: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这就是我们的希望。我怀着这种信念回到南方。有了这个信念，我们将能从绝望之岭劈出一块希望之石。有了这个信念，我们将能把这个国家刺耳的争吵声，改变成为一支洋溢手足之情的优美交响曲。</a:t>
            </a:r>
            <a:endParaRPr kumimoji="0" lang="en-US" altLang="zh-CN" sz="16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sp>
        <p:nvSpPr>
          <p:cNvPr id="7" name="矩形 6"/>
          <p:cNvSpPr/>
          <p:nvPr/>
        </p:nvSpPr>
        <p:spPr>
          <a:xfrm>
            <a:off x="4336914" y="567835"/>
            <a:ext cx="5495415" cy="110799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有关我们的</a:t>
            </a:r>
            <a:r>
              <a:rPr kumimoji="0" lang="zh-CN" altLang="en-US" sz="6600" b="1" i="0" u="none" strike="noStrike" kern="1200" cap="none" spc="0" normalizeH="0" baseline="0" noProof="0" dirty="0">
                <a:ln>
                  <a:noFill/>
                </a:ln>
                <a:solidFill>
                  <a:srgbClr val="C00000"/>
                </a:solidFill>
                <a:effectLst/>
                <a:uLnTx/>
                <a:uFillTx/>
                <a:latin typeface="叶根友刀锋黑草" panose="02010601030101010101" pitchFamily="2" charset="-122"/>
                <a:ea typeface="叶根友刀锋黑草" panose="02010601030101010101" pitchFamily="2" charset="-122"/>
              </a:rPr>
              <a:t>中国梦</a:t>
            </a:r>
            <a:endParaRPr kumimoji="0" lang="zh-CN" altLang="en-US" sz="4400" b="1" i="0" u="none" strike="noStrike" kern="1200" cap="none" spc="0" normalizeH="0" baseline="0" noProof="0" dirty="0">
              <a:ln>
                <a:noFill/>
              </a:ln>
              <a:solidFill>
                <a:srgbClr val="C00000"/>
              </a:solidFill>
              <a:effectLst/>
              <a:uLnTx/>
              <a:uFillTx/>
              <a:latin typeface="叶根友刀锋黑草" panose="02010601030101010101" pitchFamily="2" charset="-122"/>
              <a:ea typeface="叶根友刀锋黑草" panose="02010601030101010101" pitchFamily="2" charset="-122"/>
            </a:endParaRPr>
          </a:p>
        </p:txBody>
      </p:sp>
      <p:sp>
        <p:nvSpPr>
          <p:cNvPr id="2" name="矩形 1"/>
          <p:cNvSpPr/>
          <p:nvPr/>
        </p:nvSpPr>
        <p:spPr>
          <a:xfrm>
            <a:off x="5074328" y="4513317"/>
            <a:ext cx="5892960" cy="52322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 ——《</a:t>
            </a: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我有一个梦想</a:t>
            </a:r>
            <a:r>
              <a:rPr kumimoji="0" lang="en-US" altLang="zh-CN"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马丁路德</a:t>
            </a:r>
            <a:r>
              <a:rPr kumimoji="0" lang="en-US" altLang="zh-CN"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a:t>
            </a:r>
            <a:r>
              <a:rPr kumimoji="0" lang="zh-CN" altLang="en-US" sz="28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金</a:t>
            </a:r>
            <a:endParaRPr kumimoji="0" lang="zh-CN" altLang="en-US" sz="2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10" name="图片 9">
            <a:extLst>
              <a:ext uri="{FF2B5EF4-FFF2-40B4-BE49-F238E27FC236}">
                <a16:creationId xmlns:a16="http://schemas.microsoft.com/office/drawing/2014/main" id="{C915B460-C158-4944-829F-3B68F3697E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63159" y="1002329"/>
            <a:ext cx="1099496" cy="3180328"/>
          </a:xfrm>
          <a:prstGeom prst="rect">
            <a:avLst/>
          </a:prstGeom>
        </p:spPr>
      </p:pic>
    </p:spTree>
    <p:extLst>
      <p:ext uri="{BB962C8B-B14F-4D97-AF65-F5344CB8AC3E}">
        <p14:creationId xmlns:p14="http://schemas.microsoft.com/office/powerpoint/2010/main" val="24686443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ADCC16FD-CD03-488F-BD58-5F3D24EE95F3}"/>
              </a:ext>
            </a:extLst>
          </p:cNvPr>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a:off x="0" y="0"/>
            <a:ext cx="12192000" cy="6915943"/>
          </a:xfrm>
          <a:prstGeom prst="rect">
            <a:avLst/>
          </a:prstGeom>
        </p:spPr>
      </p:pic>
      <p:pic>
        <p:nvPicPr>
          <p:cNvPr id="7" name="图片 6">
            <a:extLst>
              <a:ext uri="{FF2B5EF4-FFF2-40B4-BE49-F238E27FC236}">
                <a16:creationId xmlns:a16="http://schemas.microsoft.com/office/drawing/2014/main" id="{EF8E9E48-FA7F-400F-AE29-3E601EEB2A1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2967"/>
            <a:ext cx="11513228" cy="6858000"/>
          </a:xfrm>
          <a:prstGeom prst="rect">
            <a:avLst/>
          </a:prstGeom>
        </p:spPr>
      </p:pic>
      <p:sp>
        <p:nvSpPr>
          <p:cNvPr id="9" name="文本框 8"/>
          <p:cNvSpPr txBox="1"/>
          <p:nvPr/>
        </p:nvSpPr>
        <p:spPr>
          <a:xfrm>
            <a:off x="1388634" y="2451850"/>
            <a:ext cx="984313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w="127">
                  <a:noFill/>
                </a:ln>
                <a:blipFill>
                  <a:blip r:embed="rId7"/>
                  <a:stretch>
                    <a:fillRect/>
                  </a:stretch>
                </a:blipFill>
                <a:effectLst/>
                <a:uLnTx/>
                <a:uFillTx/>
                <a:latin typeface="微软雅黑" panose="020B0503020204020204" pitchFamily="34" charset="-122"/>
                <a:ea typeface="微软雅黑" panose="020B0503020204020204" pitchFamily="34" charset="-122"/>
                <a:cs typeface="+mn-cs"/>
              </a:rPr>
              <a:t>汇报完毕，谢谢观看</a:t>
            </a:r>
          </a:p>
        </p:txBody>
      </p:sp>
      <p:cxnSp>
        <p:nvCxnSpPr>
          <p:cNvPr id="11" name="直接连接符 10"/>
          <p:cNvCxnSpPr/>
          <p:nvPr/>
        </p:nvCxnSpPr>
        <p:spPr>
          <a:xfrm>
            <a:off x="2235200" y="4173558"/>
            <a:ext cx="18542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089400" y="3814247"/>
            <a:ext cx="40132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将改革进行到底</a:t>
            </a:r>
          </a:p>
        </p:txBody>
      </p:sp>
      <p:cxnSp>
        <p:nvCxnSpPr>
          <p:cNvPr id="14" name="直接连接符 13"/>
          <p:cNvCxnSpPr/>
          <p:nvPr/>
        </p:nvCxnSpPr>
        <p:spPr>
          <a:xfrm>
            <a:off x="7835900" y="4160858"/>
            <a:ext cx="18542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6" name="图片 15"/>
          <p:cNvPicPr>
            <a:picLocks noChangeAspect="1"/>
          </p:cNvPicPr>
          <p:nvPr/>
        </p:nvPicPr>
        <p:blipFill rotWithShape="1">
          <a:blip r:embed="rId8" cstate="print">
            <a:extLst>
              <a:ext uri="{28A0092B-C50C-407E-A947-70E740481C1C}">
                <a14:useLocalDpi xmlns:a14="http://schemas.microsoft.com/office/drawing/2010/main" val="0"/>
              </a:ext>
            </a:extLst>
          </a:blip>
          <a:srcRect/>
          <a:stretch/>
        </p:blipFill>
        <p:spPr>
          <a:xfrm>
            <a:off x="4089400" y="826849"/>
            <a:ext cx="3180746" cy="1686799"/>
          </a:xfrm>
          <a:prstGeom prst="rect">
            <a:avLst/>
          </a:prstGeom>
        </p:spPr>
      </p:pic>
      <p:pic>
        <p:nvPicPr>
          <p:cNvPr id="2" name="中国人民解放军军乐团 - 走进新时代">
            <a:hlinkClick r:id="" action="ppaction://media"/>
          </p:cNvPr>
          <p:cNvPicPr>
            <a:picLocks noChangeAspect="1"/>
          </p:cNvPicPr>
          <p:nvPr>
            <a:audioFile r:link="rId1"/>
            <p:extLst>
              <p:ext uri="{DAA4B4D4-6D71-4841-9C94-3DE7FCFB9230}">
                <p14:media xmlns:p14="http://schemas.microsoft.com/office/powerpoint/2010/main" r:embed="rId2">
                  <p14:trim st="3567" end="67639.1875"/>
                </p14:media>
              </p:ext>
            </p:extLst>
          </p:nvPr>
        </p:nvPicPr>
        <p:blipFill>
          <a:blip r:embed="rId9"/>
          <a:stretch>
            <a:fillRect/>
          </a:stretch>
        </p:blipFill>
        <p:spPr>
          <a:xfrm>
            <a:off x="0" y="-1524000"/>
            <a:ext cx="609600" cy="609600"/>
          </a:xfrm>
          <a:prstGeom prst="rect">
            <a:avLst/>
          </a:prstGeom>
        </p:spPr>
      </p:pic>
      <p:pic>
        <p:nvPicPr>
          <p:cNvPr id="12" name="图片 11">
            <a:extLst>
              <a:ext uri="{FF2B5EF4-FFF2-40B4-BE49-F238E27FC236}">
                <a16:creationId xmlns:a16="http://schemas.microsoft.com/office/drawing/2014/main" id="{7A313F8F-4D41-4D82-A505-4009137B3C7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275224" y="918389"/>
            <a:ext cx="399057" cy="399057"/>
          </a:xfrm>
          <a:prstGeom prst="rect">
            <a:avLst/>
          </a:prstGeom>
        </p:spPr>
      </p:pic>
      <p:pic>
        <p:nvPicPr>
          <p:cNvPr id="18" name="图片 17">
            <a:extLst>
              <a:ext uri="{FF2B5EF4-FFF2-40B4-BE49-F238E27FC236}">
                <a16:creationId xmlns:a16="http://schemas.microsoft.com/office/drawing/2014/main" id="{A1DA5982-9EDF-46F5-A8F8-484EFB837691}"/>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2235200" y="4909693"/>
            <a:ext cx="828010" cy="615266"/>
          </a:xfrm>
          <a:prstGeom prst="rect">
            <a:avLst/>
          </a:prstGeom>
        </p:spPr>
      </p:pic>
    </p:spTree>
    <p:extLst>
      <p:ext uri="{BB962C8B-B14F-4D97-AF65-F5344CB8AC3E}">
        <p14:creationId xmlns:p14="http://schemas.microsoft.com/office/powerpoint/2010/main" val="3063109257"/>
      </p:ext>
    </p:extLst>
  </p:cSld>
  <p:clrMapOvr>
    <a:masterClrMapping/>
  </p:clrMapOvr>
  <mc:AlternateContent xmlns:mc="http://schemas.openxmlformats.org/markup-compatibility/2006" xmlns:p14="http://schemas.microsoft.com/office/powerpoint/2010/main">
    <mc:Choice Requires="p14">
      <p:transition p14:dur="0" advTm="6000"/>
    </mc:Choice>
    <mc:Fallback xmlns="">
      <p:transition advTm="6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23" presetClass="entr" presetSubtype="32" fill="hold" grpId="0" nodeType="withEffect">
                                  <p:stCondLst>
                                    <p:cond delay="2000"/>
                                  </p:stCondLst>
                                  <p:iterate type="wd">
                                    <p:tmPct val="10000"/>
                                  </p:iterate>
                                  <p:childTnLst>
                                    <p:set>
                                      <p:cBhvr>
                                        <p:cTn id="8" dur="1" fill="hold">
                                          <p:stCondLst>
                                            <p:cond delay="0"/>
                                          </p:stCondLst>
                                        </p:cTn>
                                        <p:tgtEl>
                                          <p:spTgt spid="9"/>
                                        </p:tgtEl>
                                        <p:attrNameLst>
                                          <p:attrName>style.visibility</p:attrName>
                                        </p:attrNameLst>
                                      </p:cBhvr>
                                      <p:to>
                                        <p:strVal val="visible"/>
                                      </p:to>
                                    </p:set>
                                    <p:anim calcmode="lin" valueType="num">
                                      <p:cBhvr>
                                        <p:cTn id="9" dur="500" fill="hold"/>
                                        <p:tgtEl>
                                          <p:spTgt spid="9"/>
                                        </p:tgtEl>
                                        <p:attrNameLst>
                                          <p:attrName>ppt_w</p:attrName>
                                        </p:attrNameLst>
                                      </p:cBhvr>
                                      <p:tavLst>
                                        <p:tav tm="0">
                                          <p:val>
                                            <p:strVal val="4*#ppt_w"/>
                                          </p:val>
                                        </p:tav>
                                        <p:tav tm="100000">
                                          <p:val>
                                            <p:strVal val="#ppt_w"/>
                                          </p:val>
                                        </p:tav>
                                      </p:tavLst>
                                    </p:anim>
                                    <p:anim calcmode="lin" valueType="num">
                                      <p:cBhvr>
                                        <p:cTn id="10" dur="500" fill="hold"/>
                                        <p:tgtEl>
                                          <p:spTgt spid="9"/>
                                        </p:tgtEl>
                                        <p:attrNameLst>
                                          <p:attrName>ppt_h</p:attrName>
                                        </p:attrNameLst>
                                      </p:cBhvr>
                                      <p:tavLst>
                                        <p:tav tm="0">
                                          <p:val>
                                            <p:strVal val="4*#ppt_h"/>
                                          </p:val>
                                        </p:tav>
                                        <p:tav tm="100000">
                                          <p:val>
                                            <p:strVal val="#ppt_h"/>
                                          </p:val>
                                        </p:tav>
                                      </p:tavLst>
                                    </p:anim>
                                  </p:childTnLst>
                                </p:cTn>
                              </p:par>
                              <p:par>
                                <p:cTn id="11" presetID="10" presetClass="entr" presetSubtype="0" fill="hold" nodeType="withEffect">
                                  <p:stCondLst>
                                    <p:cond delay="3000"/>
                                  </p:stCondLst>
                                  <p:childTnLst>
                                    <p:set>
                                      <p:cBhvr>
                                        <p:cTn id="12" dur="1" fill="hold">
                                          <p:stCondLst>
                                            <p:cond delay="0"/>
                                          </p:stCondLst>
                                        </p:cTn>
                                        <p:tgtEl>
                                          <p:spTgt spid="11"/>
                                        </p:tgtEl>
                                        <p:attrNameLst>
                                          <p:attrName>style.visibility</p:attrName>
                                        </p:attrNameLst>
                                      </p:cBhvr>
                                      <p:to>
                                        <p:strVal val="visible"/>
                                      </p:to>
                                    </p:set>
                                    <p:animEffect transition="in" filter="fade">
                                      <p:cBhvr>
                                        <p:cTn id="13" dur="500"/>
                                        <p:tgtEl>
                                          <p:spTgt spid="11"/>
                                        </p:tgtEl>
                                      </p:cBhvr>
                                    </p:animEffect>
                                  </p:childTnLst>
                                </p:cTn>
                              </p:par>
                              <p:par>
                                <p:cTn id="14" presetID="10" presetClass="entr" presetSubtype="0" fill="hold" nodeType="withEffect">
                                  <p:stCondLst>
                                    <p:cond delay="30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par>
                                <p:cTn id="17" presetID="23" presetClass="entr" presetSubtype="32" fill="hold" grpId="0" nodeType="withEffect">
                                  <p:stCondLst>
                                    <p:cond delay="4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strVal val="4*#ppt_w"/>
                                          </p:val>
                                        </p:tav>
                                        <p:tav tm="100000">
                                          <p:val>
                                            <p:strVal val="#ppt_w"/>
                                          </p:val>
                                        </p:tav>
                                      </p:tavLst>
                                    </p:anim>
                                    <p:anim calcmode="lin" valueType="num">
                                      <p:cBhvr>
                                        <p:cTn id="20" dur="500" fill="hold"/>
                                        <p:tgtEl>
                                          <p:spTgt spid="13"/>
                                        </p:tgtEl>
                                        <p:attrNameLst>
                                          <p:attrName>ppt_h</p:attrName>
                                        </p:attrNameLst>
                                      </p:cBhvr>
                                      <p:tavLst>
                                        <p:tav tm="0">
                                          <p:val>
                                            <p:strVal val="4*#ppt_h"/>
                                          </p:val>
                                        </p:tav>
                                        <p:tav tm="100000">
                                          <p:val>
                                            <p:strVal val="#ppt_h"/>
                                          </p:val>
                                        </p:tav>
                                      </p:tavLst>
                                    </p:anim>
                                  </p:childTnLst>
                                </p:cTn>
                              </p:par>
                              <p:par>
                                <p:cTn id="21" presetID="53" presetClass="entr" presetSubtype="16" fill="hold" nodeType="withEffect">
                                  <p:stCondLst>
                                    <p:cond delay="3500"/>
                                  </p:stCondLst>
                                  <p:childTnLst>
                                    <p:set>
                                      <p:cBhvr>
                                        <p:cTn id="22" dur="1" fill="hold">
                                          <p:stCondLst>
                                            <p:cond delay="0"/>
                                          </p:stCondLst>
                                        </p:cTn>
                                        <p:tgtEl>
                                          <p:spTgt spid="16"/>
                                        </p:tgtEl>
                                        <p:attrNameLst>
                                          <p:attrName>style.visibility</p:attrName>
                                        </p:attrNameLst>
                                      </p:cBhvr>
                                      <p:to>
                                        <p:strVal val="visible"/>
                                      </p:to>
                                    </p:set>
                                    <p:anim calcmode="lin" valueType="num">
                                      <p:cBhvr>
                                        <p:cTn id="23" dur="500" fill="hold"/>
                                        <p:tgtEl>
                                          <p:spTgt spid="16"/>
                                        </p:tgtEl>
                                        <p:attrNameLst>
                                          <p:attrName>ppt_w</p:attrName>
                                        </p:attrNameLst>
                                      </p:cBhvr>
                                      <p:tavLst>
                                        <p:tav tm="0">
                                          <p:val>
                                            <p:fltVal val="0"/>
                                          </p:val>
                                        </p:tav>
                                        <p:tav tm="100000">
                                          <p:val>
                                            <p:strVal val="#ppt_w"/>
                                          </p:val>
                                        </p:tav>
                                      </p:tavLst>
                                    </p:anim>
                                    <p:anim calcmode="lin" valueType="num">
                                      <p:cBhvr>
                                        <p:cTn id="24" dur="500" fill="hold"/>
                                        <p:tgtEl>
                                          <p:spTgt spid="16"/>
                                        </p:tgtEl>
                                        <p:attrNameLst>
                                          <p:attrName>ppt_h</p:attrName>
                                        </p:attrNameLst>
                                      </p:cBhvr>
                                      <p:tavLst>
                                        <p:tav tm="0">
                                          <p:val>
                                            <p:fltVal val="0"/>
                                          </p:val>
                                        </p:tav>
                                        <p:tav tm="100000">
                                          <p:val>
                                            <p:strVal val="#ppt_h"/>
                                          </p:val>
                                        </p:tav>
                                      </p:tavLst>
                                    </p:anim>
                                    <p:animEffect transition="in" filter="fade">
                                      <p:cBhvr>
                                        <p:cTn id="2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remove" display="0">
                  <p:stCondLst>
                    <p:cond delay="indefinite"/>
                  </p:stCondLst>
                  <p:endCondLst>
                    <p:cond evt="onStopAudio" delay="0">
                      <p:tgtEl>
                        <p:sldTgt/>
                      </p:tgtEl>
                    </p:cond>
                  </p:endCondLst>
                </p:cTn>
                <p:tgtEl>
                  <p:spTgt spid="2"/>
                </p:tgtEl>
              </p:cMediaNode>
            </p:audio>
          </p:childTnLst>
        </p:cTn>
      </p:par>
    </p:tnLst>
    <p:bldLst>
      <p:bldP spid="9" grpId="0"/>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B34FA345-87F8-41A0-80BF-EE95BCFE13C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0"/>
            <a:ext cx="4898808" cy="6938357"/>
          </a:xfrm>
          <a:prstGeom prst="rect">
            <a:avLst/>
          </a:prstGeom>
        </p:spPr>
      </p:pic>
      <p:sp>
        <p:nvSpPr>
          <p:cNvPr id="2" name="圆角矩形 1"/>
          <p:cNvSpPr/>
          <p:nvPr/>
        </p:nvSpPr>
        <p:spPr>
          <a:xfrm>
            <a:off x="4734034" y="1473906"/>
            <a:ext cx="699500"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圆角矩形 12"/>
          <p:cNvSpPr/>
          <p:nvPr/>
        </p:nvSpPr>
        <p:spPr>
          <a:xfrm>
            <a:off x="5673613" y="1473906"/>
            <a:ext cx="5527786"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改革开放的背景</a:t>
            </a:r>
            <a:endParaRPr kumimoji="0" lang="zh-CN" altLang="en-US" sz="18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5" name="圆角矩形 14"/>
          <p:cNvSpPr/>
          <p:nvPr/>
        </p:nvSpPr>
        <p:spPr>
          <a:xfrm>
            <a:off x="4719723" y="2264451"/>
            <a:ext cx="699500"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6" name="圆角矩形 15"/>
          <p:cNvSpPr/>
          <p:nvPr/>
        </p:nvSpPr>
        <p:spPr>
          <a:xfrm>
            <a:off x="5659302" y="2264451"/>
            <a:ext cx="5542097"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“建设具有中国特色社会主义社会”的改革开放历程</a:t>
            </a:r>
          </a:p>
        </p:txBody>
      </p:sp>
      <p:sp>
        <p:nvSpPr>
          <p:cNvPr id="17" name="圆角矩形 16"/>
          <p:cNvSpPr/>
          <p:nvPr/>
        </p:nvSpPr>
        <p:spPr>
          <a:xfrm>
            <a:off x="4748345" y="3037784"/>
            <a:ext cx="699500"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03</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圆角矩形 17"/>
          <p:cNvSpPr/>
          <p:nvPr/>
        </p:nvSpPr>
        <p:spPr>
          <a:xfrm>
            <a:off x="5687924" y="3037784"/>
            <a:ext cx="5512514"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“把工作重心转移到经济建设上来”的具体措施</a:t>
            </a:r>
          </a:p>
        </p:txBody>
      </p:sp>
      <p:sp>
        <p:nvSpPr>
          <p:cNvPr id="22" name="圆角矩形 21"/>
          <p:cNvSpPr/>
          <p:nvPr/>
        </p:nvSpPr>
        <p:spPr>
          <a:xfrm>
            <a:off x="4748345" y="3848855"/>
            <a:ext cx="699500"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04</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圆角矩形 22"/>
          <p:cNvSpPr/>
          <p:nvPr/>
        </p:nvSpPr>
        <p:spPr>
          <a:xfrm>
            <a:off x="5687924" y="3848855"/>
            <a:ext cx="5527786"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30</a:t>
            </a:r>
            <a:r>
              <a:rPr kumimoji="0" lang="zh-CN" altLang="en-US"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年前的老故事与</a:t>
            </a:r>
            <a:r>
              <a:rPr kumimoji="0" lang="en-US" altLang="zh-CN"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30</a:t>
            </a:r>
            <a:r>
              <a:rPr kumimoji="0" lang="zh-CN" altLang="en-US"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年后的新传说</a:t>
            </a:r>
          </a:p>
        </p:txBody>
      </p:sp>
      <p:sp>
        <p:nvSpPr>
          <p:cNvPr id="26" name="圆角矩形 25"/>
          <p:cNvSpPr/>
          <p:nvPr/>
        </p:nvSpPr>
        <p:spPr>
          <a:xfrm>
            <a:off x="4734034" y="4659926"/>
            <a:ext cx="699500"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05</a:t>
            </a:r>
            <a:endParaRPr kumimoji="0" lang="zh-CN" altLang="en-US" sz="24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7" name="圆角矩形 26"/>
          <p:cNvSpPr/>
          <p:nvPr/>
        </p:nvSpPr>
        <p:spPr>
          <a:xfrm>
            <a:off x="5673613" y="4659926"/>
            <a:ext cx="5527786" cy="531128"/>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展望未来，民生还有何许不足？</a:t>
            </a:r>
          </a:p>
        </p:txBody>
      </p:sp>
      <p:sp>
        <p:nvSpPr>
          <p:cNvPr id="30" name="矩形 29"/>
          <p:cNvSpPr/>
          <p:nvPr/>
        </p:nvSpPr>
        <p:spPr>
          <a:xfrm>
            <a:off x="2815292" y="1336596"/>
            <a:ext cx="669414" cy="1754326"/>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目录</a:t>
            </a:r>
            <a:endParaRPr kumimoji="0" lang="zh-CN" altLang="en-US" sz="54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31" name="矩形 30"/>
          <p:cNvSpPr/>
          <p:nvPr/>
        </p:nvSpPr>
        <p:spPr>
          <a:xfrm>
            <a:off x="3681445" y="2561755"/>
            <a:ext cx="313901" cy="230832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contents</a:t>
            </a:r>
            <a:endParaRPr kumimoji="0" lang="zh-CN" altLang="en-US" sz="18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Tree>
    <p:custDataLst>
      <p:tags r:id="rId1"/>
    </p:custDataLst>
    <p:extLst>
      <p:ext uri="{BB962C8B-B14F-4D97-AF65-F5344CB8AC3E}">
        <p14:creationId xmlns:p14="http://schemas.microsoft.com/office/powerpoint/2010/main" val="29078677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Tm="6000">
        <p15:prstTrans prst="curtains"/>
      </p:transition>
    </mc:Choice>
    <mc:Fallback xmlns="">
      <p:transition spd="slow" advTm="6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D527D30E-984A-4294-A1B5-63BE85B03879}"/>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92000" cy="6959600"/>
          </a:xfrm>
          <a:prstGeom prst="rect">
            <a:avLst/>
          </a:prstGeom>
        </p:spPr>
      </p:pic>
      <p:sp>
        <p:nvSpPr>
          <p:cNvPr id="9" name="文本框 8"/>
          <p:cNvSpPr txBox="1"/>
          <p:nvPr/>
        </p:nvSpPr>
        <p:spPr>
          <a:xfrm>
            <a:off x="2225040" y="2462817"/>
            <a:ext cx="9843135"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8000" b="1" i="0" u="none" strike="noStrike" kern="1200" cap="none" spc="0" normalizeH="0" baseline="0" noProof="0" dirty="0">
                <a:ln w="127">
                  <a:noFill/>
                </a:ln>
                <a:blipFill>
                  <a:blip r:embed="rId4"/>
                  <a:stretch>
                    <a:fillRect/>
                  </a:stretch>
                </a:blipFill>
                <a:effectLst/>
                <a:uLnTx/>
                <a:uFillTx/>
                <a:latin typeface="微软雅黑" panose="020B0503020204020204" pitchFamily="34" charset="-122"/>
                <a:ea typeface="微软雅黑" panose="020B0503020204020204" pitchFamily="34" charset="-122"/>
                <a:cs typeface="+mn-cs"/>
              </a:rPr>
              <a:t>改革开放的背景</a:t>
            </a:r>
          </a:p>
        </p:txBody>
      </p:sp>
      <p:cxnSp>
        <p:nvCxnSpPr>
          <p:cNvPr id="11" name="直接连接符 10"/>
          <p:cNvCxnSpPr/>
          <p:nvPr/>
        </p:nvCxnSpPr>
        <p:spPr>
          <a:xfrm>
            <a:off x="2413000" y="4145567"/>
            <a:ext cx="18542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4267200" y="3786256"/>
            <a:ext cx="4013200"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将改革进行到底</a:t>
            </a:r>
          </a:p>
        </p:txBody>
      </p:sp>
      <p:cxnSp>
        <p:nvCxnSpPr>
          <p:cNvPr id="14" name="直接连接符 13"/>
          <p:cNvCxnSpPr/>
          <p:nvPr/>
        </p:nvCxnSpPr>
        <p:spPr>
          <a:xfrm>
            <a:off x="8013700" y="4132867"/>
            <a:ext cx="1854200"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941845">
            <a:off x="9198861" y="3626832"/>
            <a:ext cx="2404877" cy="1572771"/>
          </a:xfrm>
          <a:prstGeom prst="rect">
            <a:avLst/>
          </a:prstGeom>
        </p:spPr>
      </p:pic>
      <p:sp>
        <p:nvSpPr>
          <p:cNvPr id="2" name="椭圆 1"/>
          <p:cNvSpPr/>
          <p:nvPr/>
        </p:nvSpPr>
        <p:spPr>
          <a:xfrm>
            <a:off x="5081272" y="1004174"/>
            <a:ext cx="1593848" cy="15938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w="127">
                  <a:noFill/>
                </a:ln>
                <a:solidFill>
                  <a:prstClr val="white"/>
                </a:solidFill>
                <a:effectLst/>
                <a:uLnTx/>
                <a:uFillTx/>
                <a:latin typeface="微软雅黑" panose="020B0503020204020204" pitchFamily="34" charset="-122"/>
                <a:ea typeface="微软雅黑" panose="020B0503020204020204" pitchFamily="34" charset="-122"/>
                <a:cs typeface="+mn-cs"/>
              </a:rPr>
              <a:t>01</a:t>
            </a:r>
            <a:endParaRPr kumimoji="0" lang="zh-CN" altLang="en-US" sz="6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pic>
        <p:nvPicPr>
          <p:cNvPr id="17" name="图片 16">
            <a:extLst>
              <a:ext uri="{FF2B5EF4-FFF2-40B4-BE49-F238E27FC236}">
                <a16:creationId xmlns:a16="http://schemas.microsoft.com/office/drawing/2014/main" id="{0A43D234-32ED-498C-A56F-462C46D0E8C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0" y="0"/>
            <a:ext cx="11513228" cy="6858000"/>
          </a:xfrm>
          <a:prstGeom prst="rect">
            <a:avLst/>
          </a:prstGeom>
        </p:spPr>
      </p:pic>
    </p:spTree>
    <p:extLst>
      <p:ext uri="{BB962C8B-B14F-4D97-AF65-F5344CB8AC3E}">
        <p14:creationId xmlns:p14="http://schemas.microsoft.com/office/powerpoint/2010/main" val="102618369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airplane"/>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10" presetClass="entr" presetSubtype="0" fill="hold" nodeType="withEffect">
                                  <p:stCondLst>
                                    <p:cond delay="30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nodeType="withEffect">
                                  <p:stCondLst>
                                    <p:cond delay="300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par>
                                <p:cTn id="15" presetID="23" presetClass="entr" presetSubtype="32" fill="hold" grpId="0" nodeType="withEffect">
                                  <p:stCondLst>
                                    <p:cond delay="40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strVal val="4*#ppt_w"/>
                                          </p:val>
                                        </p:tav>
                                        <p:tav tm="100000">
                                          <p:val>
                                            <p:strVal val="#ppt_w"/>
                                          </p:val>
                                        </p:tav>
                                      </p:tavLst>
                                    </p:anim>
                                    <p:anim calcmode="lin" valueType="num">
                                      <p:cBhvr>
                                        <p:cTn id="18" dur="500" fill="hold"/>
                                        <p:tgtEl>
                                          <p:spTgt spid="13"/>
                                        </p:tgtEl>
                                        <p:attrNameLst>
                                          <p:attrName>ppt_h</p:attrName>
                                        </p:attrNameLst>
                                      </p:cBhvr>
                                      <p:tavLst>
                                        <p:tav tm="0">
                                          <p:val>
                                            <p:strVal val="4*#ppt_h"/>
                                          </p:val>
                                        </p:tav>
                                        <p:tav tm="100000">
                                          <p:val>
                                            <p:strVal val="#ppt_h"/>
                                          </p:val>
                                        </p:tav>
                                      </p:tavLst>
                                    </p:anim>
                                  </p:childTnLst>
                                </p:cTn>
                              </p:par>
                              <p:par>
                                <p:cTn id="19" presetID="2" presetClass="entr" presetSubtype="6"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3000" fill="hold"/>
                                        <p:tgtEl>
                                          <p:spTgt spid="15"/>
                                        </p:tgtEl>
                                        <p:attrNameLst>
                                          <p:attrName>ppt_x</p:attrName>
                                        </p:attrNameLst>
                                      </p:cBhvr>
                                      <p:tavLst>
                                        <p:tav tm="0">
                                          <p:val>
                                            <p:strVal val="1+#ppt_w/2"/>
                                          </p:val>
                                        </p:tav>
                                        <p:tav tm="100000">
                                          <p:val>
                                            <p:strVal val="#ppt_x"/>
                                          </p:val>
                                        </p:tav>
                                      </p:tavLst>
                                    </p:anim>
                                    <p:anim calcmode="lin" valueType="num">
                                      <p:cBhvr additive="base">
                                        <p:cTn id="22" dur="3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圆角矩形 5"/>
          <p:cNvSpPr/>
          <p:nvPr/>
        </p:nvSpPr>
        <p:spPr>
          <a:xfrm>
            <a:off x="6792783" y="1595891"/>
            <a:ext cx="4675317" cy="5758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zh-CN" sz="2000" b="1" i="0" u="none" strike="noStrike" kern="1200" cap="none" spc="0" normalizeH="0" baseline="0" noProof="0" dirty="0">
                <a:ln>
                  <a:noFill/>
                </a:ln>
                <a:solidFill>
                  <a:prstClr val="white"/>
                </a:solidFill>
                <a:effectLst/>
                <a:uLnTx/>
                <a:uFillTx/>
                <a:latin typeface="Calibri" panose="020F0502020204030204"/>
                <a:ea typeface="微软雅黑" panose="020B0503020204020204" pitchFamily="34" charset="-122"/>
                <a:cs typeface="+mn-cs"/>
              </a:rPr>
              <a:t>十一届三中全会</a:t>
            </a:r>
            <a:endParaRPr kumimoji="0" lang="zh-CN" altLang="en-US" sz="2000" b="1"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6792783" y="2171700"/>
            <a:ext cx="4675317" cy="388719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3" name="内容占位符 2"/>
          <p:cNvSpPr>
            <a:spLocks noGrp="1"/>
          </p:cNvSpPr>
          <p:nvPr>
            <p:ph idx="4294967295"/>
            <p:custDataLst>
              <p:tags r:id="rId2"/>
            </p:custDataLst>
          </p:nvPr>
        </p:nvSpPr>
        <p:spPr>
          <a:xfrm>
            <a:off x="7993063" y="2713038"/>
            <a:ext cx="4198937" cy="3568700"/>
          </a:xfrm>
          <a:prstGeom prst="rect">
            <a:avLst/>
          </a:prstGeom>
        </p:spPr>
        <p:txBody>
          <a:bodyPr>
            <a:noAutofit/>
          </a:bodyPr>
          <a:lstStyle/>
          <a:p>
            <a:pPr marL="0" lvl="0" indent="0" algn="just">
              <a:lnSpc>
                <a:spcPct val="150000"/>
              </a:lnSpc>
              <a:buNone/>
            </a:pPr>
            <a:r>
              <a:rPr lang="en-US" altLang="zh-CN" sz="1200" dirty="0">
                <a:ea typeface="微软雅黑" panose="020B0503020204020204" pitchFamily="34" charset="-122"/>
              </a:rPr>
              <a:t>1978</a:t>
            </a:r>
            <a:r>
              <a:rPr lang="zh-CN" altLang="zh-CN" sz="1200" dirty="0">
                <a:ea typeface="微软雅黑" panose="020B0503020204020204" pitchFamily="34" charset="-122"/>
              </a:rPr>
              <a:t>年</a:t>
            </a:r>
            <a:r>
              <a:rPr lang="en-US" altLang="zh-CN" sz="1200" dirty="0">
                <a:ea typeface="微软雅黑" panose="020B0503020204020204" pitchFamily="34" charset="-122"/>
              </a:rPr>
              <a:t>12</a:t>
            </a:r>
            <a:r>
              <a:rPr lang="zh-CN" altLang="zh-CN" sz="1200" dirty="0">
                <a:ea typeface="微软雅黑" panose="020B0503020204020204" pitchFamily="34" charset="-122"/>
              </a:rPr>
              <a:t>月，党召开了十一届三中全会。</a:t>
            </a:r>
            <a:r>
              <a:rPr lang="zh-CN" altLang="en-US" sz="1200" dirty="0">
                <a:ea typeface="微软雅黑" panose="020B0503020204020204" pitchFamily="34" charset="-122"/>
              </a:rPr>
              <a:t>改革开放</a:t>
            </a:r>
            <a:r>
              <a:rPr lang="zh-CN" altLang="zh-CN" sz="1200" dirty="0">
                <a:ea typeface="微软雅黑" panose="020B0503020204020204" pitchFamily="34" charset="-122"/>
              </a:rPr>
              <a:t>它是我党历史上具有深远意义的伟大转折</a:t>
            </a:r>
            <a:r>
              <a:rPr lang="zh-CN" altLang="en-US" sz="1200" dirty="0">
                <a:ea typeface="微软雅黑" panose="020B0503020204020204" pitchFamily="34" charset="-122"/>
              </a:rPr>
              <a:t>！</a:t>
            </a:r>
            <a:endParaRPr lang="en-US" altLang="zh-CN" sz="1200" dirty="0">
              <a:ea typeface="微软雅黑" panose="020B0503020204020204" pitchFamily="34" charset="-122"/>
            </a:endParaRPr>
          </a:p>
          <a:p>
            <a:pPr marL="0" lvl="0" indent="0" algn="just">
              <a:lnSpc>
                <a:spcPct val="150000"/>
              </a:lnSpc>
              <a:buNone/>
            </a:pPr>
            <a:r>
              <a:rPr lang="zh-CN" altLang="zh-CN" sz="1200" dirty="0">
                <a:ea typeface="微软雅黑" panose="020B0503020204020204" pitchFamily="34" charset="-122"/>
              </a:rPr>
              <a:t>从十一届三中全会开始，以邓小平为核心的党中央逐步开辟了一条建设中国特色社会主义道路，</a:t>
            </a:r>
            <a:r>
              <a:rPr lang="en-US" altLang="zh-CN" sz="1200" dirty="0">
                <a:ea typeface="微软雅黑" panose="020B0503020204020204" pitchFamily="34" charset="-122"/>
              </a:rPr>
              <a:t>30</a:t>
            </a:r>
            <a:r>
              <a:rPr lang="zh-CN" altLang="zh-CN" sz="1200" dirty="0">
                <a:ea typeface="微软雅黑" panose="020B0503020204020204" pitchFamily="34" charset="-122"/>
              </a:rPr>
              <a:t>多年来，中国人民沿着这条道路取得了举世瞩目的建设成就。</a:t>
            </a:r>
            <a:endParaRPr lang="en-US" altLang="zh-CN" sz="1200" dirty="0">
              <a:ea typeface="微软雅黑" panose="020B0503020204020204" pitchFamily="34" charset="-122"/>
            </a:endParaRPr>
          </a:p>
          <a:p>
            <a:pPr marL="0" lvl="0" indent="0" algn="just">
              <a:lnSpc>
                <a:spcPct val="150000"/>
              </a:lnSpc>
              <a:buNone/>
            </a:pPr>
            <a:endParaRPr lang="en-US" altLang="zh-CN" sz="1200" dirty="0">
              <a:ea typeface="微软雅黑" panose="020B0503020204020204" pitchFamily="34" charset="-122"/>
            </a:endParaRPr>
          </a:p>
          <a:p>
            <a:pPr marL="0" lvl="0" indent="0" algn="just">
              <a:lnSpc>
                <a:spcPct val="150000"/>
              </a:lnSpc>
              <a:buNone/>
            </a:pPr>
            <a:r>
              <a:rPr lang="zh-CN" altLang="zh-CN" sz="1200" dirty="0">
                <a:ea typeface="微软雅黑" panose="020B0503020204020204" pitchFamily="34" charset="-122"/>
              </a:rPr>
              <a:t>会议揭开了中国社会主义改革开放的序幕。</a:t>
            </a:r>
            <a:r>
              <a:rPr lang="en-US" altLang="zh-CN" sz="1200" dirty="0">
                <a:ea typeface="微软雅黑" panose="020B0503020204020204" pitchFamily="34" charset="-122"/>
              </a:rPr>
              <a:t>1978</a:t>
            </a:r>
            <a:r>
              <a:rPr lang="zh-CN" altLang="zh-CN" sz="1200" dirty="0">
                <a:ea typeface="微软雅黑" panose="020B0503020204020204" pitchFamily="34" charset="-122"/>
              </a:rPr>
              <a:t>年</a:t>
            </a:r>
            <a:r>
              <a:rPr lang="en-US" altLang="zh-CN" sz="1200" dirty="0">
                <a:ea typeface="微软雅黑" panose="020B0503020204020204" pitchFamily="34" charset="-122"/>
              </a:rPr>
              <a:t>12</a:t>
            </a:r>
            <a:r>
              <a:rPr lang="zh-CN" altLang="zh-CN" sz="1200" dirty="0">
                <a:ea typeface="微软雅黑" panose="020B0503020204020204" pitchFamily="34" charset="-122"/>
              </a:rPr>
              <a:t>月中国开始走上改革开放的道路</a:t>
            </a:r>
            <a:r>
              <a:rPr lang="zh-CN" altLang="en-US" sz="1200" dirty="0">
                <a:ea typeface="微软雅黑" panose="020B0503020204020204" pitchFamily="34" charset="-122"/>
              </a:rPr>
              <a:t>！</a:t>
            </a:r>
            <a:endParaRPr lang="zh-CN" altLang="zh-CN" sz="1200" dirty="0">
              <a:ea typeface="微软雅黑" panose="020B0503020204020204" pitchFamily="34" charset="-122"/>
            </a:endParaRPr>
          </a:p>
          <a:p>
            <a:pPr marL="0" indent="0" algn="just">
              <a:lnSpc>
                <a:spcPct val="150000"/>
              </a:lnSpc>
              <a:buNone/>
            </a:pPr>
            <a:endParaRPr lang="zh-CN" altLang="en-US" sz="1200" dirty="0">
              <a:ea typeface="微软雅黑" panose="020B0503020204020204" pitchFamily="34" charset="-122"/>
            </a:endParaRPr>
          </a:p>
        </p:txBody>
      </p:sp>
      <p:sp>
        <p:nvSpPr>
          <p:cNvPr id="9" name="矩形 8"/>
          <p:cNvSpPr/>
          <p:nvPr/>
        </p:nvSpPr>
        <p:spPr>
          <a:xfrm>
            <a:off x="1015221" y="245609"/>
            <a:ext cx="4801314"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一、改革开放的背景</a:t>
            </a:r>
            <a:endParaRPr kumimoji="0" lang="zh-CN" altLang="en-US" sz="40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660" y="1595891"/>
            <a:ext cx="5950672" cy="4463004"/>
          </a:xfrm>
          <a:prstGeom prst="rect">
            <a:avLst/>
          </a:prstGeom>
        </p:spPr>
      </p:pic>
    </p:spTree>
    <p:custDataLst>
      <p:tags r:id="rId1"/>
    </p:custDataLst>
    <p:extLst>
      <p:ext uri="{BB962C8B-B14F-4D97-AF65-F5344CB8AC3E}">
        <p14:creationId xmlns:p14="http://schemas.microsoft.com/office/powerpoint/2010/main" val="41005217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id="{8DA3049B-13B0-4F7D-8D2B-82DC8FA5B50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0" y="0"/>
            <a:ext cx="12192000" cy="6959600"/>
          </a:xfrm>
          <a:prstGeom prst="rect">
            <a:avLst/>
          </a:prstGeom>
        </p:spPr>
      </p:pic>
      <p:pic>
        <p:nvPicPr>
          <p:cNvPr id="11" name="图片 10">
            <a:extLst>
              <a:ext uri="{FF2B5EF4-FFF2-40B4-BE49-F238E27FC236}">
                <a16:creationId xmlns:a16="http://schemas.microsoft.com/office/drawing/2014/main" id="{8E4E5AFD-40E4-4D08-AE33-58B02472DD0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98168"/>
            <a:ext cx="12192000" cy="6858000"/>
          </a:xfrm>
          <a:prstGeom prst="rect">
            <a:avLst/>
          </a:prstGeom>
        </p:spPr>
      </p:pic>
      <p:sp>
        <p:nvSpPr>
          <p:cNvPr id="9" name="文本框 8"/>
          <p:cNvSpPr txBox="1"/>
          <p:nvPr/>
        </p:nvSpPr>
        <p:spPr>
          <a:xfrm>
            <a:off x="226415" y="2725033"/>
            <a:ext cx="11739171" cy="175432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0" normalizeH="0" baseline="0" noProof="0" dirty="0">
                <a:ln>
                  <a:noFill/>
                </a:ln>
                <a:blipFill>
                  <a:blip r:embed="rId5"/>
                  <a:stretch>
                    <a:fillRect/>
                  </a:stretch>
                </a:blipFill>
                <a:effectLst/>
                <a:uLnTx/>
                <a:uFillTx/>
                <a:latin typeface="Calibri" panose="020F0502020204030204"/>
                <a:ea typeface="微软雅黑" panose="020B0503020204020204" pitchFamily="34" charset="-122"/>
                <a:cs typeface="+mn-cs"/>
              </a:rPr>
              <a:t>“建设具有中国特色社会主义社会”的改革开放历程</a:t>
            </a:r>
            <a:endParaRPr kumimoji="0" lang="zh-CN" altLang="en-US" sz="5400" b="1" i="0" u="none" strike="noStrike" kern="1200" cap="none" spc="0" normalizeH="0" baseline="0" noProof="0" dirty="0">
              <a:ln>
                <a:noFill/>
              </a:ln>
              <a:blipFill>
                <a:blip r:embed="rId5"/>
                <a:stretch>
                  <a:fillRect/>
                </a:stretch>
              </a:blipFill>
              <a:effectLst/>
              <a:uLnTx/>
              <a:uFillTx/>
              <a:latin typeface="Calibri" panose="020F0502020204030204"/>
              <a:ea typeface="宋体" panose="02010600030101010101" pitchFamily="2" charset="-122"/>
              <a:cs typeface="+mn-cs"/>
            </a:endParaRPr>
          </a:p>
        </p:txBody>
      </p:sp>
      <p:pic>
        <p:nvPicPr>
          <p:cNvPr id="15" name="图片 1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941845">
            <a:off x="9198861" y="3626832"/>
            <a:ext cx="2404877" cy="1572771"/>
          </a:xfrm>
          <a:prstGeom prst="rect">
            <a:avLst/>
          </a:prstGeom>
        </p:spPr>
      </p:pic>
      <p:sp>
        <p:nvSpPr>
          <p:cNvPr id="2" name="椭圆 1"/>
          <p:cNvSpPr/>
          <p:nvPr/>
        </p:nvSpPr>
        <p:spPr>
          <a:xfrm>
            <a:off x="5081272" y="1004174"/>
            <a:ext cx="1593848" cy="1593848"/>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0" normalizeH="0" baseline="0" noProof="0" dirty="0">
                <a:ln w="127">
                  <a:noFill/>
                </a:ln>
                <a:solidFill>
                  <a:prstClr val="white"/>
                </a:solidFill>
                <a:effectLst/>
                <a:uLnTx/>
                <a:uFillTx/>
                <a:latin typeface="微软雅黑" panose="020B0503020204020204" pitchFamily="34" charset="-122"/>
                <a:ea typeface="微软雅黑" panose="020B0503020204020204" pitchFamily="34" charset="-122"/>
                <a:cs typeface="+mn-cs"/>
              </a:rPr>
              <a:t>02</a:t>
            </a:r>
            <a:endParaRPr kumimoji="0" lang="zh-CN" altLang="en-US" sz="6000" b="0" i="0" u="none" strike="noStrike" kern="1200" cap="none" spc="0" normalizeH="0" baseline="0" noProof="0" dirty="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6125319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airplane"/>
      </p:transition>
    </mc:Choice>
    <mc:Fallback xmlns="">
      <p:transition spd="slow"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grpId="0" nodeType="withEffect">
                                  <p:stCondLst>
                                    <p:cond delay="2000"/>
                                  </p:stCondLst>
                                  <p:iterate type="wd">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4*#ppt_w"/>
                                          </p:val>
                                        </p:tav>
                                        <p:tav tm="100000">
                                          <p:val>
                                            <p:strVal val="#ppt_w"/>
                                          </p:val>
                                        </p:tav>
                                      </p:tavLst>
                                    </p:anim>
                                    <p:anim calcmode="lin" valueType="num">
                                      <p:cBhvr>
                                        <p:cTn id="8" dur="500" fill="hold"/>
                                        <p:tgtEl>
                                          <p:spTgt spid="9"/>
                                        </p:tgtEl>
                                        <p:attrNameLst>
                                          <p:attrName>ppt_h</p:attrName>
                                        </p:attrNameLst>
                                      </p:cBhvr>
                                      <p:tavLst>
                                        <p:tav tm="0">
                                          <p:val>
                                            <p:strVal val="4*#ppt_h"/>
                                          </p:val>
                                        </p:tav>
                                        <p:tav tm="100000">
                                          <p:val>
                                            <p:strVal val="#ppt_h"/>
                                          </p:val>
                                        </p:tav>
                                      </p:tavLst>
                                    </p:anim>
                                  </p:childTnLst>
                                </p:cTn>
                              </p:par>
                              <p:par>
                                <p:cTn id="9" presetID="2" presetClass="entr" presetSubtype="6"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3000" fill="hold"/>
                                        <p:tgtEl>
                                          <p:spTgt spid="15"/>
                                        </p:tgtEl>
                                        <p:attrNameLst>
                                          <p:attrName>ppt_x</p:attrName>
                                        </p:attrNameLst>
                                      </p:cBhvr>
                                      <p:tavLst>
                                        <p:tav tm="0">
                                          <p:val>
                                            <p:strVal val="1+#ppt_w/2"/>
                                          </p:val>
                                        </p:tav>
                                        <p:tav tm="100000">
                                          <p:val>
                                            <p:strVal val="#ppt_x"/>
                                          </p:val>
                                        </p:tav>
                                      </p:tavLst>
                                    </p:anim>
                                    <p:anim calcmode="lin" valueType="num">
                                      <p:cBhvr additive="base">
                                        <p:cTn id="12" dur="30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3">
            <a:extLst>
              <a:ext uri="{BEBA8EAE-BF5A-486C-A8C5-ECC9F3942E4B}">
                <a14:imgProps xmlns:a14="http://schemas.microsoft.com/office/drawing/2010/main">
                  <a14:imgLayer r:embed="rId4">
                    <a14:imgEffect>
                      <a14:artisticWatercolorSponge/>
                    </a14:imgEffect>
                  </a14:imgLayer>
                </a14:imgProps>
              </a:ext>
              <a:ext uri="{28A0092B-C50C-407E-A947-70E740481C1C}">
                <a14:useLocalDpi xmlns:a14="http://schemas.microsoft.com/office/drawing/2010/main" val="0"/>
              </a:ext>
            </a:extLst>
          </a:blip>
          <a:stretch>
            <a:fillRect/>
          </a:stretch>
        </p:blipFill>
        <p:spPr>
          <a:xfrm>
            <a:off x="5713213" y="1314048"/>
            <a:ext cx="6182328" cy="4414182"/>
          </a:xfrm>
          <a:prstGeom prst="rect">
            <a:avLst/>
          </a:prstGeom>
        </p:spPr>
      </p:pic>
      <p:sp>
        <p:nvSpPr>
          <p:cNvPr id="4" name="矩形 3"/>
          <p:cNvSpPr/>
          <p:nvPr/>
        </p:nvSpPr>
        <p:spPr>
          <a:xfrm>
            <a:off x="839720" y="1505202"/>
            <a:ext cx="6096000" cy="4031873"/>
          </a:xfrm>
          <a:prstGeom prst="rect">
            <a:avLst/>
          </a:prstGeom>
        </p:spPr>
        <p:txBody>
          <a:bodyPr>
            <a:spAutoFit/>
          </a:bodyPr>
          <a:lstStyle/>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1978</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年十一届三中全会召开</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1979</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年设立经济特区</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1982</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年家庭联产承包责任制确立</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1984</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年有计划的商品经济提出</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1986</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zh-CN" altLang="en-US"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全民所有制企业</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改革启动</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1987</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一个中心、两个基本点</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基本路线提出</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1988</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 “</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科学技术是第一生产力</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提出</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a:p>
            <a:pPr marL="0" marR="0" lvl="0" indent="0" algn="just" defTabSz="914400" rtl="0" eaLnBrk="1" fontAlgn="auto" latinLnBrk="0" hangingPunct="1">
              <a:lnSpc>
                <a:spcPct val="20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1992</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年社会主义市场经济体制改革目标确立</a:t>
            </a:r>
            <a:endParaRPr kumimoji="0" lang="zh-CN" altLang="zh-CN" sz="1600" b="0" i="0" u="none" strike="noStrike" kern="1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Times New Roman" panose="02020603050405020304" pitchFamily="18" charset="0"/>
            </a:endParaRPr>
          </a:p>
        </p:txBody>
      </p:sp>
      <p:sp>
        <p:nvSpPr>
          <p:cNvPr id="8" name="矩形 7"/>
          <p:cNvSpPr/>
          <p:nvPr/>
        </p:nvSpPr>
        <p:spPr>
          <a:xfrm>
            <a:off x="839720" y="315545"/>
            <a:ext cx="11264622"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二“建设具有中国特色社会主义社会”的改革开放历程</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525395" y="1743458"/>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25394" y="2240308"/>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525394" y="2727292"/>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525394" y="3202323"/>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525393" y="3706546"/>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525393" y="4178715"/>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525393" y="4668561"/>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525393" y="5162273"/>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76231289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311900" y="1963196"/>
            <a:ext cx="6096000" cy="3003515"/>
          </a:xfrm>
          <a:prstGeom prst="rect">
            <a:avLst/>
          </a:prstGeom>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1993</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年建立</a:t>
            </a:r>
            <a:r>
              <a:rPr kumimoji="0" lang="zh-CN" altLang="en-US"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现代企业制度</a:t>
            </a:r>
            <a:endPar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1993</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年进行财税体制改革</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1994</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年外贸体制综合配套改革</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1992 </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医疗、住房市场化改革施行</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1995</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年提出</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两个根本性转变</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目标</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1996</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 外汇管理体制改革取得重大进展</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1997</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 “</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十五大</a:t>
            </a: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提出党在</a:t>
            </a:r>
            <a:r>
              <a:rPr kumimoji="0" lang="zh-CN" altLang="en-US"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社会主义初级阶段的基本纲领</a:t>
            </a:r>
            <a:endPar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endParaRP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en-US"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1999</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年明确</a:t>
            </a:r>
            <a:r>
              <a:rPr kumimoji="0" lang="zh-CN" altLang="en-US"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非公有制经济</a:t>
            </a:r>
            <a:r>
              <a:rPr kumimoji="0" lang="zh-CN" altLang="zh-CN" sz="1600" b="0" i="0" u="none" strike="noStrike" kern="100" cap="none" spc="0" normalizeH="0" baseline="0" noProof="0" dirty="0">
                <a:ln>
                  <a:noFill/>
                </a:ln>
                <a:solidFill>
                  <a:srgbClr val="333333"/>
                </a:solidFill>
                <a:effectLst/>
                <a:uLnTx/>
                <a:uFillTx/>
                <a:latin typeface="微软雅黑" panose="020B0503020204020204" pitchFamily="34" charset="-122"/>
                <a:ea typeface="微软雅黑" panose="020B0503020204020204" pitchFamily="34" charset="-122"/>
                <a:cs typeface="Arial" panose="020B0604020202020204" pitchFamily="34" charset="0"/>
              </a:rPr>
              <a:t>是社会主义市场经济的重要组成部分</a:t>
            </a:r>
          </a:p>
        </p:txBody>
      </p:sp>
      <p:pic>
        <p:nvPicPr>
          <p:cNvPr id="6" name="图片 5"/>
          <p:cNvPicPr>
            <a:picLocks noChangeAspect="1"/>
          </p:cNvPicPr>
          <p:nvPr/>
        </p:nvPicPr>
        <p:blipFill>
          <a:blip r:embed="rId3">
            <a:extLst>
              <a:ext uri="{BEBA8EAE-BF5A-486C-A8C5-ECC9F3942E4B}">
                <a14:imgProps xmlns:a14="http://schemas.microsoft.com/office/drawing/2010/main">
                  <a14:imgLayer r:embed="rId4">
                    <a14:imgEffect>
                      <a14:artisticCutout/>
                    </a14:imgEffect>
                  </a14:imgLayer>
                </a14:imgProps>
              </a:ext>
              <a:ext uri="{28A0092B-C50C-407E-A947-70E740481C1C}">
                <a14:useLocalDpi xmlns:a14="http://schemas.microsoft.com/office/drawing/2010/main" val="0"/>
              </a:ext>
            </a:extLst>
          </a:blip>
          <a:stretch>
            <a:fillRect/>
          </a:stretch>
        </p:blipFill>
        <p:spPr>
          <a:xfrm>
            <a:off x="647700" y="1787391"/>
            <a:ext cx="5015909" cy="3355123"/>
          </a:xfrm>
          <a:prstGeom prst="rect">
            <a:avLst/>
          </a:prstGeom>
        </p:spPr>
      </p:pic>
      <p:sp>
        <p:nvSpPr>
          <p:cNvPr id="8" name="矩形 7"/>
          <p:cNvSpPr/>
          <p:nvPr/>
        </p:nvSpPr>
        <p:spPr>
          <a:xfrm>
            <a:off x="839720" y="315545"/>
            <a:ext cx="11264622" cy="646331"/>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Calibri" panose="020F0502020204030204"/>
                <a:ea typeface="微软雅黑" panose="020B0503020204020204" pitchFamily="34" charset="-122"/>
                <a:cs typeface="+mn-cs"/>
              </a:rPr>
              <a:t>二“建设具有中国特色社会主义社会”的改革开放历程</a:t>
            </a:r>
            <a:endParaRPr kumimoji="0" lang="zh-CN" altLang="en-US" sz="3600" b="1"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endParaRPr>
          </a:p>
        </p:txBody>
      </p:sp>
      <p:sp>
        <p:nvSpPr>
          <p:cNvPr id="9" name="矩形 8"/>
          <p:cNvSpPr/>
          <p:nvPr/>
        </p:nvSpPr>
        <p:spPr>
          <a:xfrm>
            <a:off x="5997575" y="2100621"/>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0" name="矩形 9"/>
          <p:cNvSpPr/>
          <p:nvPr/>
        </p:nvSpPr>
        <p:spPr>
          <a:xfrm>
            <a:off x="5997574" y="2447419"/>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p:cNvSpPr/>
          <p:nvPr/>
        </p:nvSpPr>
        <p:spPr>
          <a:xfrm>
            <a:off x="5997574" y="2794217"/>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2" name="矩形 11"/>
          <p:cNvSpPr/>
          <p:nvPr/>
        </p:nvSpPr>
        <p:spPr>
          <a:xfrm>
            <a:off x="5987708" y="3186868"/>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3" name="矩形 12"/>
          <p:cNvSpPr/>
          <p:nvPr/>
        </p:nvSpPr>
        <p:spPr>
          <a:xfrm>
            <a:off x="5997573" y="3557981"/>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4" name="矩形 13"/>
          <p:cNvSpPr/>
          <p:nvPr/>
        </p:nvSpPr>
        <p:spPr>
          <a:xfrm>
            <a:off x="5997573" y="3932839"/>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5" name="矩形 14"/>
          <p:cNvSpPr/>
          <p:nvPr/>
        </p:nvSpPr>
        <p:spPr>
          <a:xfrm>
            <a:off x="5997573" y="4277005"/>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6" name="矩形 15"/>
          <p:cNvSpPr/>
          <p:nvPr/>
        </p:nvSpPr>
        <p:spPr>
          <a:xfrm>
            <a:off x="5997573" y="4676449"/>
            <a:ext cx="314325" cy="20937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884814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6000">
        <p15:prstTrans prst="pageCurlDouble"/>
      </p:transition>
    </mc:Choice>
    <mc:Fallback xmlns="">
      <p:transition spd="slow" advTm="6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改革开放四十年"/>
</p:tagLst>
</file>

<file path=ppt/tags/tag1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5_1"/>
  <p:tag name="KSO_WM_UNIT_ID" val="custom20178019_21*n_h_f*1_5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11.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7_1"/>
  <p:tag name="KSO_WM_UNIT_ID" val="custom20178019_21*n_h_f*1_7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1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9_1"/>
  <p:tag name="KSO_WM_UNIT_ID" val="custom20178019_21*n_h_f*1_9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1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6_1"/>
  <p:tag name="KSO_WM_UNIT_ID" val="custom20178019_21*n_h_f*1_6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2.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PRESET_TEXT_LEN" val="9"/>
  <p:tag name="KSO_WM_UNIT_PRESET_TEXT_INDEX" val="0"/>
  <p:tag name="KSO_WM_UNIT_CLEAR" val="0"/>
  <p:tag name="KSO_WM_UNIT_COMPATIBLE" val="0"/>
  <p:tag name="KSO_WM_UNIT_HIGHLIGHT" val="0"/>
  <p:tag name="KSO_WM_UNIT_ISCONTENTSTITLE" val="0"/>
  <p:tag name="KSO_WM_UNIT_VALUE" val="20"/>
  <p:tag name="KSO_WM_UNIT_LAYERLEVEL" val="1"/>
  <p:tag name="KSO_WM_UNIT_INDEX" val="1"/>
  <p:tag name="KSO_WM_UNIT_ID" val="custom20178019_3*a*1"/>
  <p:tag name="KSO_WM_UNIT_TYPE" val="a"/>
</p:tagLst>
</file>

<file path=ppt/tags/tag3.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SLIDE_ID" val="custom20178019_10"/>
  <p:tag name="KSO_WM_SLIDE_INDEX" val="10"/>
  <p:tag name="KSO_WM_SLIDE_ITEM_CNT" val="6"/>
  <p:tag name="KSO_WM_SLIDE_LAYOUT" val="l"/>
  <p:tag name="KSO_WM_SLIDE_LAYOUT_CNT" val="1"/>
  <p:tag name="KSO_WM_SLIDE_TYPE" val="contents"/>
  <p:tag name="KSO_WM_BEAUTIFY_FLAG" val="#wm#"/>
  <p:tag name="KSO_WM_DIAGRAM_GROUP_CODE" val="l1-1"/>
</p:tagLst>
</file>

<file path=ppt/tags/tag4.xml><?xml version="1.0" encoding="utf-8"?>
<p:tagLst xmlns:a="http://schemas.openxmlformats.org/drawingml/2006/main" xmlns:r="http://schemas.openxmlformats.org/officeDocument/2006/relationships" xmlns:p="http://schemas.openxmlformats.org/presentationml/2006/main">
  <p:tag name="KSO_WM_SLIDE_SIZE" val="828*305"/>
  <p:tag name="KSO_WM_SLIDE_POSITION" val="66*144"/>
  <p:tag name="KSO_WM_SLIDE_LAYOUT_CNT" val="1_1"/>
  <p:tag name="KSO_WM_SLIDE_LAYOUT" val="a_f"/>
  <p:tag name="KSO_WM_BEAUTIFY_FLAG" val="#wm#"/>
  <p:tag name="KSO_WM_SLIDE_TYPE" val="text"/>
  <p:tag name="KSO_WM_SLIDE_ITEM_CNT" val="1"/>
  <p:tag name="KSO_WM_SLIDE_INDEX" val="2"/>
  <p:tag name="KSO_WM_SLIDE_ID" val="custom20178019_2"/>
  <p:tag name="KSO_WM_TAG_VERSION" val="1.0"/>
  <p:tag name="KSO_WM_TEMPLATE_INDEX" val="20178019"/>
  <p:tag name="KSO_WM_TEMPLATE_CATEGORY" val="custom"/>
</p:tagLst>
</file>

<file path=ppt/tags/tag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PRESET_TEXT_LEN" val="240"/>
  <p:tag name="KSO_WM_UNIT_PRESET_TEXT_INDEX" val="2"/>
  <p:tag name="KSO_WM_UNIT_CLEAR" val="0"/>
  <p:tag name="KSO_WM_UNIT_COMPATIBLE" val="0"/>
  <p:tag name="KSO_WM_UNIT_HIGHLIGHT" val="0"/>
  <p:tag name="KSO_WM_UNIT_VALUE" val="400"/>
  <p:tag name="KSO_WM_UNIT_LAYERLEVEL" val="1"/>
  <p:tag name="KSO_WM_UNIT_INDEX" val="1"/>
  <p:tag name="KSO_WM_UNIT_ID" val="custom20178019_2*f*1"/>
  <p:tag name="KSO_WM_UNIT_TYPE" val="f"/>
</p:tagLst>
</file>

<file path=ppt/tags/tag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6_1"/>
  <p:tag name="KSO_WM_UNIT_ID" val="custom20178019_21*n_h_f*1_6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7.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4_1"/>
  <p:tag name="KSO_WM_UNIT_ID" val="custom20178019_21*n_h_f*1_4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8.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2_1"/>
  <p:tag name="KSO_WM_UNIT_ID" val="custom20178019_21*n_h_f*1_2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ags/tag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178019"/>
  <p:tag name="KSO_WM_TAG_VERSION" val="1.0"/>
  <p:tag name="KSO_WM_BEAUTIFY_FLAG" val="#wm#"/>
  <p:tag name="KSO_WM_UNIT_TYPE" val="n_h_f"/>
  <p:tag name="KSO_WM_UNIT_INDEX" val="1_3_1"/>
  <p:tag name="KSO_WM_UNIT_ID" val="custom20178019_21*n_h_f*1_3_1"/>
  <p:tag name="KSO_WM_UNIT_LAYERLEVEL" val="1_1_1"/>
  <p:tag name="KSO_WM_UNIT_VALUE" val="7"/>
  <p:tag name="KSO_WM_UNIT_HIGHLIGHT" val="0"/>
  <p:tag name="KSO_WM_UNIT_COMPATIBLE" val="0"/>
  <p:tag name="KSO_WM_UNIT_CLEAR" val="0"/>
  <p:tag name="KSO_WM_UNIT_PRESET_TEXT_INDEX" val="2"/>
  <p:tag name="KSO_WM_UNIT_PRESET_TEXT_LEN" val="9"/>
  <p:tag name="KSO_WM_DIAGRAM_GROUP_CODE" val="n1-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72</TotalTime>
  <Words>1897</Words>
  <Application>Microsoft Office PowerPoint</Application>
  <PresentationFormat>宽屏</PresentationFormat>
  <Paragraphs>246</Paragraphs>
  <Slides>35</Slides>
  <Notes>35</Notes>
  <HiddenSlides>0</HiddenSlides>
  <MMClips>2</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35</vt:i4>
      </vt:variant>
    </vt:vector>
  </HeadingPairs>
  <TitlesOfParts>
    <vt:vector size="49" baseType="lpstr">
      <vt:lpstr>等线</vt:lpstr>
      <vt:lpstr>等线 Light</vt:lpstr>
      <vt:lpstr>迷你简菱心</vt:lpstr>
      <vt:lpstr>宋体</vt:lpstr>
      <vt:lpstr>微软雅黑</vt:lpstr>
      <vt:lpstr>叶根友刀锋黑草</vt:lpstr>
      <vt:lpstr>Arial</vt:lpstr>
      <vt:lpstr>Arial</vt:lpstr>
      <vt:lpstr>Calibri</vt:lpstr>
      <vt:lpstr>Calibri Light</vt:lpstr>
      <vt:lpstr>Times New Roman</vt:lpstr>
      <vt:lpstr>Wingdings</vt:lpstr>
      <vt:lpstr>Office 主题</vt:lpstr>
      <vt:lpstr>自定义设计方案</vt:lpstr>
      <vt:lpstr>PowerPoint 演示文稿</vt:lpstr>
      <vt:lpstr>1979年 那是一个春天 有一位老人在南海画了一个圈 神话般地崛起座座城 奇迹般地聚起座座金山 春雷啊唤醒了长城内外 春晖啊暖透了大江两岸 啊 中国 啊 中国 你迈开了气壮山河的新步伐 你迈开了气壮山河的新步伐 走进万象更新的春天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改革开放四十年</dc:title>
  <dc:creator>Office</dc:creator>
  <cp:lastModifiedBy>nong</cp:lastModifiedBy>
  <cp:revision>9</cp:revision>
  <dcterms:created xsi:type="dcterms:W3CDTF">2018-01-06T18:16:06Z</dcterms:created>
  <dcterms:modified xsi:type="dcterms:W3CDTF">2018-03-29T12:48:37Z</dcterms:modified>
</cp:coreProperties>
</file>