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4"/>
  </p:notesMasterIdLst>
  <p:sldIdLst>
    <p:sldId id="256" r:id="rId2"/>
    <p:sldId id="257" r:id="rId3"/>
    <p:sldId id="258" r:id="rId4"/>
    <p:sldId id="259" r:id="rId5"/>
    <p:sldId id="260" r:id="rId6"/>
    <p:sldId id="261" r:id="rId7"/>
    <p:sldId id="262" r:id="rId8"/>
    <p:sldId id="263" r:id="rId9"/>
    <p:sldId id="264" r:id="rId10"/>
    <p:sldId id="267" r:id="rId11"/>
    <p:sldId id="265" r:id="rId12"/>
    <p:sldId id="266"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8" r:id="rId39"/>
    <p:sldId id="299" r:id="rId40"/>
    <p:sldId id="300" r:id="rId41"/>
    <p:sldId id="305" r:id="rId42"/>
    <p:sldId id="306" r:id="rId43"/>
    <p:sldId id="307" r:id="rId44"/>
    <p:sldId id="301" r:id="rId45"/>
    <p:sldId id="302" r:id="rId46"/>
    <p:sldId id="303" r:id="rId47"/>
    <p:sldId id="304" r:id="rId48"/>
    <p:sldId id="293" r:id="rId49"/>
    <p:sldId id="294" r:id="rId50"/>
    <p:sldId id="295" r:id="rId51"/>
    <p:sldId id="296" r:id="rId52"/>
    <p:sldId id="297" r:id="rId53"/>
  </p:sldIdLst>
  <p:sldSz cx="12192000" cy="6858000"/>
  <p:notesSz cx="7104063" cy="10234613"/>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0" d="100"/>
          <a:sy n="90" d="100"/>
        </p:scale>
        <p:origin x="12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2017/9/19</a:t>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783814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822931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3303500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4354762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1744975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6629565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612926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370738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3966017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922568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7929562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3681563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4923109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3716618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4661258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5252477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4136896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28008836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27</a:t>
            </a:fld>
            <a:endParaRPr lang="zh-CN" altLang="en-US"/>
          </a:p>
        </p:txBody>
      </p:sp>
    </p:spTree>
    <p:extLst>
      <p:ext uri="{BB962C8B-B14F-4D97-AF65-F5344CB8AC3E}">
        <p14:creationId xmlns:p14="http://schemas.microsoft.com/office/powerpoint/2010/main" val="34884807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36133518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17517240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4454808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30</a:t>
            </a:fld>
            <a:endParaRPr lang="zh-CN" altLang="en-US"/>
          </a:p>
        </p:txBody>
      </p:sp>
    </p:spTree>
    <p:extLst>
      <p:ext uri="{BB962C8B-B14F-4D97-AF65-F5344CB8AC3E}">
        <p14:creationId xmlns:p14="http://schemas.microsoft.com/office/powerpoint/2010/main" val="1262176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3786605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37197400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extLst>
      <p:ext uri="{BB962C8B-B14F-4D97-AF65-F5344CB8AC3E}">
        <p14:creationId xmlns:p14="http://schemas.microsoft.com/office/powerpoint/2010/main" val="14227931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34</a:t>
            </a:fld>
            <a:endParaRPr lang="zh-CN" altLang="en-US"/>
          </a:p>
        </p:txBody>
      </p:sp>
    </p:spTree>
    <p:extLst>
      <p:ext uri="{BB962C8B-B14F-4D97-AF65-F5344CB8AC3E}">
        <p14:creationId xmlns:p14="http://schemas.microsoft.com/office/powerpoint/2010/main" val="3624574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35</a:t>
            </a:fld>
            <a:endParaRPr lang="zh-CN" altLang="en-US"/>
          </a:p>
        </p:txBody>
      </p:sp>
    </p:spTree>
    <p:extLst>
      <p:ext uri="{BB962C8B-B14F-4D97-AF65-F5344CB8AC3E}">
        <p14:creationId xmlns:p14="http://schemas.microsoft.com/office/powerpoint/2010/main" val="31549294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36</a:t>
            </a:fld>
            <a:endParaRPr lang="zh-CN" altLang="en-US"/>
          </a:p>
        </p:txBody>
      </p:sp>
    </p:spTree>
    <p:extLst>
      <p:ext uri="{BB962C8B-B14F-4D97-AF65-F5344CB8AC3E}">
        <p14:creationId xmlns:p14="http://schemas.microsoft.com/office/powerpoint/2010/main" val="11288626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37</a:t>
            </a:fld>
            <a:endParaRPr lang="zh-CN" altLang="en-US"/>
          </a:p>
        </p:txBody>
      </p:sp>
    </p:spTree>
    <p:extLst>
      <p:ext uri="{BB962C8B-B14F-4D97-AF65-F5344CB8AC3E}">
        <p14:creationId xmlns:p14="http://schemas.microsoft.com/office/powerpoint/2010/main" val="17664204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38</a:t>
            </a:fld>
            <a:endParaRPr lang="zh-CN" altLang="en-US"/>
          </a:p>
        </p:txBody>
      </p:sp>
    </p:spTree>
    <p:extLst>
      <p:ext uri="{BB962C8B-B14F-4D97-AF65-F5344CB8AC3E}">
        <p14:creationId xmlns:p14="http://schemas.microsoft.com/office/powerpoint/2010/main" val="8444128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39</a:t>
            </a:fld>
            <a:endParaRPr lang="zh-CN" altLang="en-US"/>
          </a:p>
        </p:txBody>
      </p:sp>
    </p:spTree>
    <p:extLst>
      <p:ext uri="{BB962C8B-B14F-4D97-AF65-F5344CB8AC3E}">
        <p14:creationId xmlns:p14="http://schemas.microsoft.com/office/powerpoint/2010/main" val="3458162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1748322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40</a:t>
            </a:fld>
            <a:endParaRPr lang="zh-CN" altLang="en-US"/>
          </a:p>
        </p:txBody>
      </p:sp>
    </p:spTree>
    <p:extLst>
      <p:ext uri="{BB962C8B-B14F-4D97-AF65-F5344CB8AC3E}">
        <p14:creationId xmlns:p14="http://schemas.microsoft.com/office/powerpoint/2010/main" val="3237383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41</a:t>
            </a:fld>
            <a:endParaRPr lang="zh-CN" altLang="en-US"/>
          </a:p>
        </p:txBody>
      </p:sp>
    </p:spTree>
    <p:extLst>
      <p:ext uri="{BB962C8B-B14F-4D97-AF65-F5344CB8AC3E}">
        <p14:creationId xmlns:p14="http://schemas.microsoft.com/office/powerpoint/2010/main" val="10779885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42</a:t>
            </a:fld>
            <a:endParaRPr lang="zh-CN" altLang="en-US"/>
          </a:p>
        </p:txBody>
      </p:sp>
    </p:spTree>
    <p:extLst>
      <p:ext uri="{BB962C8B-B14F-4D97-AF65-F5344CB8AC3E}">
        <p14:creationId xmlns:p14="http://schemas.microsoft.com/office/powerpoint/2010/main" val="34919949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43</a:t>
            </a:fld>
            <a:endParaRPr lang="zh-CN" altLang="en-US"/>
          </a:p>
        </p:txBody>
      </p:sp>
    </p:spTree>
    <p:extLst>
      <p:ext uri="{BB962C8B-B14F-4D97-AF65-F5344CB8AC3E}">
        <p14:creationId xmlns:p14="http://schemas.microsoft.com/office/powerpoint/2010/main" val="297304186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44</a:t>
            </a:fld>
            <a:endParaRPr lang="zh-CN" altLang="en-US"/>
          </a:p>
        </p:txBody>
      </p:sp>
    </p:spTree>
    <p:extLst>
      <p:ext uri="{BB962C8B-B14F-4D97-AF65-F5344CB8AC3E}">
        <p14:creationId xmlns:p14="http://schemas.microsoft.com/office/powerpoint/2010/main" val="33595843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45</a:t>
            </a:fld>
            <a:endParaRPr lang="zh-CN" altLang="en-US"/>
          </a:p>
        </p:txBody>
      </p:sp>
    </p:spTree>
    <p:extLst>
      <p:ext uri="{BB962C8B-B14F-4D97-AF65-F5344CB8AC3E}">
        <p14:creationId xmlns:p14="http://schemas.microsoft.com/office/powerpoint/2010/main" val="8827021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46</a:t>
            </a:fld>
            <a:endParaRPr lang="zh-CN" altLang="en-US"/>
          </a:p>
        </p:txBody>
      </p:sp>
    </p:spTree>
    <p:extLst>
      <p:ext uri="{BB962C8B-B14F-4D97-AF65-F5344CB8AC3E}">
        <p14:creationId xmlns:p14="http://schemas.microsoft.com/office/powerpoint/2010/main" val="32932841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47</a:t>
            </a:fld>
            <a:endParaRPr lang="zh-CN" altLang="en-US"/>
          </a:p>
        </p:txBody>
      </p:sp>
    </p:spTree>
    <p:extLst>
      <p:ext uri="{BB962C8B-B14F-4D97-AF65-F5344CB8AC3E}">
        <p14:creationId xmlns:p14="http://schemas.microsoft.com/office/powerpoint/2010/main" val="39108413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48</a:t>
            </a:fld>
            <a:endParaRPr lang="zh-CN" altLang="en-US"/>
          </a:p>
        </p:txBody>
      </p:sp>
    </p:spTree>
    <p:extLst>
      <p:ext uri="{BB962C8B-B14F-4D97-AF65-F5344CB8AC3E}">
        <p14:creationId xmlns:p14="http://schemas.microsoft.com/office/powerpoint/2010/main" val="64377998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49</a:t>
            </a:fld>
            <a:endParaRPr lang="zh-CN" altLang="en-US"/>
          </a:p>
        </p:txBody>
      </p:sp>
    </p:spTree>
    <p:extLst>
      <p:ext uri="{BB962C8B-B14F-4D97-AF65-F5344CB8AC3E}">
        <p14:creationId xmlns:p14="http://schemas.microsoft.com/office/powerpoint/2010/main" val="2140798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27665167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50</a:t>
            </a:fld>
            <a:endParaRPr lang="zh-CN" altLang="en-US"/>
          </a:p>
        </p:txBody>
      </p:sp>
    </p:spTree>
    <p:extLst>
      <p:ext uri="{BB962C8B-B14F-4D97-AF65-F5344CB8AC3E}">
        <p14:creationId xmlns:p14="http://schemas.microsoft.com/office/powerpoint/2010/main" val="34550588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51</a:t>
            </a:fld>
            <a:endParaRPr lang="zh-CN" altLang="en-US"/>
          </a:p>
        </p:txBody>
      </p:sp>
    </p:spTree>
    <p:extLst>
      <p:ext uri="{BB962C8B-B14F-4D97-AF65-F5344CB8AC3E}">
        <p14:creationId xmlns:p14="http://schemas.microsoft.com/office/powerpoint/2010/main" val="206786753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52</a:t>
            </a:fld>
            <a:endParaRPr lang="zh-CN" altLang="en-US"/>
          </a:p>
        </p:txBody>
      </p:sp>
    </p:spTree>
    <p:extLst>
      <p:ext uri="{BB962C8B-B14F-4D97-AF65-F5344CB8AC3E}">
        <p14:creationId xmlns:p14="http://schemas.microsoft.com/office/powerpoint/2010/main" val="1115391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959065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686112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4054708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989112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2017/9/19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2017/9/19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2017/9/19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2017/9/19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2017/9/19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2017/9/19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2017/9/19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3.png"/><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3.png"/><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7.jpe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3.png"/><Relationship Id="rId4" Type="http://schemas.openxmlformats.org/officeDocument/2006/relationships/image" Target="../media/image6.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28.jpeg"/></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3.png"/><Relationship Id="rId4" Type="http://schemas.openxmlformats.org/officeDocument/2006/relationships/image" Target="../media/image6.png"/></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3.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png"/><Relationship Id="rId4" Type="http://schemas.openxmlformats.org/officeDocument/2006/relationships/image" Target="../media/image6.pn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png"/><Relationship Id="rId7"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19" name="文本框 18"/>
          <p:cNvSpPr txBox="1"/>
          <p:nvPr/>
        </p:nvSpPr>
        <p:spPr>
          <a:xfrm>
            <a:off x="2651125" y="2089150"/>
            <a:ext cx="6889750" cy="2168525"/>
          </a:xfrm>
          <a:prstGeom prst="rect">
            <a:avLst/>
          </a:prstGeom>
          <a:noFill/>
          <a:ln w="9525">
            <a:noFill/>
          </a:ln>
        </p:spPr>
        <p:txBody>
          <a:bodyPr wrap="square">
            <a:spAutoFit/>
          </a:bodyPr>
          <a:lstStyle/>
          <a:p>
            <a:pPr algn="dist" eaLnBrk="1" hangingPunct="1">
              <a:lnSpc>
                <a:spcPct val="90000"/>
              </a:lnSpc>
            </a:pPr>
            <a:r>
              <a:rPr lang="zh-CN" altLang="en-US" sz="75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严守职业底线  </a:t>
            </a:r>
          </a:p>
          <a:p>
            <a:pPr algn="dist" eaLnBrk="1" hangingPunct="1">
              <a:lnSpc>
                <a:spcPct val="90000"/>
              </a:lnSpc>
            </a:pPr>
            <a:r>
              <a:rPr lang="zh-CN" altLang="en-US" sz="75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坚持廉洁从业</a:t>
            </a:r>
          </a:p>
        </p:txBody>
      </p:sp>
      <p:pic>
        <p:nvPicPr>
          <p:cNvPr id="4" name="图片 3" descr="7c8afeea83d6684267e8aa095961cf26(1)"/>
          <p:cNvPicPr>
            <a:picLocks noChangeAspect="1"/>
          </p:cNvPicPr>
          <p:nvPr/>
        </p:nvPicPr>
        <p:blipFill>
          <a:blip r:embed="rId6"/>
          <a:stretch>
            <a:fillRect/>
          </a:stretch>
        </p:blipFill>
        <p:spPr>
          <a:xfrm>
            <a:off x="9191625" y="400685"/>
            <a:ext cx="2846070" cy="2846070"/>
          </a:xfrm>
          <a:prstGeom prst="rect">
            <a:avLst/>
          </a:prstGeom>
        </p:spPr>
      </p:pic>
      <p:sp>
        <p:nvSpPr>
          <p:cNvPr id="6" name="文本框 5"/>
          <p:cNvSpPr txBox="1"/>
          <p:nvPr/>
        </p:nvSpPr>
        <p:spPr>
          <a:xfrm>
            <a:off x="2582863" y="4463415"/>
            <a:ext cx="7026275" cy="460375"/>
          </a:xfrm>
          <a:prstGeom prst="rect">
            <a:avLst/>
          </a:prstGeom>
          <a:noFill/>
          <a:ln w="9525">
            <a:noFill/>
          </a:ln>
        </p:spPr>
        <p:txBody>
          <a:bodyPr wrap="square">
            <a:spAutoFit/>
          </a:bodyPr>
          <a:lstStyle/>
          <a:p>
            <a:pPr algn="dist" eaLnBrk="1" hangingPunct="1"/>
            <a:r>
              <a:rPr lang="zh-CN" altLang="en-US" sz="24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廉政教育警示教育党员干部廉洁从业PPT</a:t>
            </a:r>
          </a:p>
        </p:txBody>
      </p:sp>
      <p:cxnSp>
        <p:nvCxnSpPr>
          <p:cNvPr id="7" name="直接连接符 6"/>
          <p:cNvCxnSpPr/>
          <p:nvPr/>
        </p:nvCxnSpPr>
        <p:spPr>
          <a:xfrm flipV="1">
            <a:off x="2401253" y="4368800"/>
            <a:ext cx="7680325" cy="139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401253" y="4923790"/>
            <a:ext cx="7680325" cy="139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9" name="图片 28" descr="党政建设宣传栏展板背景"/>
          <p:cNvPicPr>
            <a:picLocks noChangeAspect="1"/>
          </p:cNvPicPr>
          <p:nvPr/>
        </p:nvPicPr>
        <p:blipFill>
          <a:blip r:embed="rId7"/>
          <a:stretch>
            <a:fillRect/>
          </a:stretch>
        </p:blipFill>
        <p:spPr>
          <a:xfrm>
            <a:off x="4715510" y="358775"/>
            <a:ext cx="2580640" cy="2019935"/>
          </a:xfrm>
          <a:prstGeom prst="rect">
            <a:avLst/>
          </a:prstGeom>
        </p:spPr>
      </p:pic>
      <p:pic>
        <p:nvPicPr>
          <p:cNvPr id="2" name="谭晶 - 党旗更鲜艳 (伴奏)">
            <a:hlinkClick r:id="" action="ppaction://media"/>
            <a:extLst>
              <a:ext uri="{FF2B5EF4-FFF2-40B4-BE49-F238E27FC236}">
                <a16:creationId xmlns:a16="http://schemas.microsoft.com/office/drawing/2014/main" id="{EB8DF414-807E-4698-A734-22633D46C322}"/>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9588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6944"/>
    </mc:Choice>
    <mc:Fallback>
      <p:transition spd="slow" advTm="69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 presetClass="entr" presetSubtype="2"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500" fill="hold"/>
                                        <p:tgtEl>
                                          <p:spTgt spid="4"/>
                                        </p:tgtEl>
                                        <p:attrNameLst>
                                          <p:attrName>ppt_x</p:attrName>
                                        </p:attrNameLst>
                                      </p:cBhvr>
                                      <p:tavLst>
                                        <p:tav tm="0">
                                          <p:val>
                                            <p:strVal val="1+#ppt_w/2"/>
                                          </p:val>
                                        </p:tav>
                                        <p:tav tm="100000">
                                          <p:val>
                                            <p:strVal val="#ppt_x"/>
                                          </p:val>
                                        </p:tav>
                                      </p:tavLst>
                                    </p:anim>
                                    <p:anim calcmode="lin" valueType="num">
                                      <p:cBhvr additive="base">
                                        <p:cTn id="10" dur="500" fill="hold"/>
                                        <p:tgtEl>
                                          <p:spTgt spid="4"/>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9"/>
                                        </p:tgtEl>
                                        <p:attrNameLst>
                                          <p:attrName>style.visibility</p:attrName>
                                        </p:attrNameLst>
                                      </p:cBhvr>
                                      <p:to>
                                        <p:strVal val="visible"/>
                                      </p:to>
                                    </p:set>
                                    <p:anim by="(-#ppt_w*2)" calcmode="lin" valueType="num">
                                      <p:cBhvr rctx="PPT">
                                        <p:cTn id="14" dur="500" autoRev="1" fill="hold">
                                          <p:stCondLst>
                                            <p:cond delay="0"/>
                                          </p:stCondLst>
                                        </p:cTn>
                                        <p:tgtEl>
                                          <p:spTgt spid="19"/>
                                        </p:tgtEl>
                                        <p:attrNameLst>
                                          <p:attrName>ppt_w</p:attrName>
                                        </p:attrNameLst>
                                      </p:cBhvr>
                                    </p:anim>
                                    <p:anim by="(#ppt_w*0.50)" calcmode="lin" valueType="num">
                                      <p:cBhvr>
                                        <p:cTn id="15" dur="500" decel="50000" autoRev="1" fill="hold">
                                          <p:stCondLst>
                                            <p:cond delay="0"/>
                                          </p:stCondLst>
                                        </p:cTn>
                                        <p:tgtEl>
                                          <p:spTgt spid="19"/>
                                        </p:tgtEl>
                                        <p:attrNameLst>
                                          <p:attrName>ppt_x</p:attrName>
                                        </p:attrNameLst>
                                      </p:cBhvr>
                                    </p:anim>
                                    <p:anim from="(-#ppt_h/2)" to="(#ppt_y)" calcmode="lin" valueType="num">
                                      <p:cBhvr>
                                        <p:cTn id="16" dur="1000" fill="hold">
                                          <p:stCondLst>
                                            <p:cond delay="0"/>
                                          </p:stCondLst>
                                        </p:cTn>
                                        <p:tgtEl>
                                          <p:spTgt spid="19"/>
                                        </p:tgtEl>
                                        <p:attrNameLst>
                                          <p:attrName>ppt_y</p:attrName>
                                        </p:attrNameLst>
                                      </p:cBhvr>
                                    </p:anim>
                                    <p:animRot by="21600000">
                                      <p:cBhvr>
                                        <p:cTn id="17" dur="1000" fill="hold">
                                          <p:stCondLst>
                                            <p:cond delay="0"/>
                                          </p:stCondLst>
                                        </p:cTn>
                                        <p:tgtEl>
                                          <p:spTgt spid="19"/>
                                        </p:tgtEl>
                                        <p:attrNameLst>
                                          <p:attrName>r</p:attrName>
                                        </p:attrNameLst>
                                      </p:cBhvr>
                                    </p:animRot>
                                  </p:childTnLst>
                                </p:cTn>
                              </p:par>
                            </p:childTnLst>
                          </p:cTn>
                        </p:par>
                        <p:par>
                          <p:cTn id="18" fill="hold">
                            <p:stCondLst>
                              <p:cond delay="26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by="(-#ppt_w*2)" calcmode="lin" valueType="num">
                                      <p:cBhvr rctx="PPT">
                                        <p:cTn id="21" dur="500" autoRev="1" fill="hold">
                                          <p:stCondLst>
                                            <p:cond delay="0"/>
                                          </p:stCondLst>
                                        </p:cTn>
                                        <p:tgtEl>
                                          <p:spTgt spid="6"/>
                                        </p:tgtEl>
                                        <p:attrNameLst>
                                          <p:attrName>ppt_w</p:attrName>
                                        </p:attrNameLst>
                                      </p:cBhvr>
                                    </p:anim>
                                    <p:anim by="(#ppt_w*0.50)" calcmode="lin" valueType="num">
                                      <p:cBhvr>
                                        <p:cTn id="22" dur="500" decel="50000" autoRev="1" fill="hold">
                                          <p:stCondLst>
                                            <p:cond delay="0"/>
                                          </p:stCondLst>
                                        </p:cTn>
                                        <p:tgtEl>
                                          <p:spTgt spid="6"/>
                                        </p:tgtEl>
                                        <p:attrNameLst>
                                          <p:attrName>ppt_x</p:attrName>
                                        </p:attrNameLst>
                                      </p:cBhvr>
                                    </p:anim>
                                    <p:anim from="(-#ppt_h/2)" to="(#ppt_y)" calcmode="lin" valueType="num">
                                      <p:cBhvr>
                                        <p:cTn id="23" dur="1000" fill="hold">
                                          <p:stCondLst>
                                            <p:cond delay="0"/>
                                          </p:stCondLst>
                                        </p:cTn>
                                        <p:tgtEl>
                                          <p:spTgt spid="6"/>
                                        </p:tgtEl>
                                        <p:attrNameLst>
                                          <p:attrName>ppt_y</p:attrName>
                                        </p:attrNameLst>
                                      </p:cBhvr>
                                    </p:anim>
                                    <p:animRot by="21600000">
                                      <p:cBhvr>
                                        <p:cTn id="24" dur="1000" fill="hold">
                                          <p:stCondLst>
                                            <p:cond delay="0"/>
                                          </p:stCondLst>
                                        </p:cTn>
                                        <p:tgtEl>
                                          <p:spTgt spid="6"/>
                                        </p:tgtEl>
                                        <p:attrNameLst>
                                          <p:attrName>r</p:attrName>
                                        </p:attrNameLst>
                                      </p:cBhvr>
                                    </p:animRot>
                                  </p:childTnLst>
                                </p:cTn>
                              </p:par>
                            </p:childTnLst>
                          </p:cTn>
                        </p:par>
                        <p:par>
                          <p:cTn id="25" fill="hold">
                            <p:stCondLst>
                              <p:cond delay="5400"/>
                            </p:stCondLst>
                            <p:childTnLst>
                              <p:par>
                                <p:cTn id="26" presetID="47"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2"/>
                </p:tgtEl>
              </p:cMediaNode>
            </p:audio>
          </p:childTnLst>
        </p:cTn>
      </p:par>
    </p:tnLst>
    <p:bldLst>
      <p:bldP spid="19" grpId="0"/>
      <p:bldP spid="6" grpId="0"/>
    </p:bldLst>
  </p:timing>
  <p:extLst>
    <p:ext uri="{E180D4A7-C9FB-4DFB-919C-405C955672EB}">
      <p14:showEvtLst xmlns:p14="http://schemas.microsoft.com/office/powerpoint/2010/main">
        <p14:playEvt time="167"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4191635" y="2501900"/>
            <a:ext cx="5948045" cy="852805"/>
          </a:xfrm>
          <a:prstGeom prst="rect">
            <a:avLst/>
          </a:prstGeom>
          <a:noFill/>
        </p:spPr>
        <p:txBody>
          <a:bodyPr wrap="square" rtlCol="0">
            <a:spAutoFit/>
          </a:bodyPr>
          <a:lstStyle/>
          <a:p>
            <a:pPr>
              <a:lnSpc>
                <a:spcPct val="150000"/>
              </a:lnSpc>
            </a:pPr>
            <a:r>
              <a:rPr lang="en-US" altLang="zh-CN" sz="33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02.</a:t>
            </a:r>
            <a:r>
              <a:rPr lang="zh-CN" altLang="en-US" sz="33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腐败出现的原因和防范措施</a:t>
            </a:r>
          </a:p>
        </p:txBody>
      </p:sp>
      <p:sp>
        <p:nvSpPr>
          <p:cNvPr id="22" name="文本框 21"/>
          <p:cNvSpPr txBox="1"/>
          <p:nvPr/>
        </p:nvSpPr>
        <p:spPr>
          <a:xfrm>
            <a:off x="4191635" y="3285490"/>
            <a:ext cx="6357620" cy="829945"/>
          </a:xfrm>
          <a:prstGeom prst="rect">
            <a:avLst/>
          </a:prstGeom>
          <a:noFill/>
        </p:spPr>
        <p:txBody>
          <a:bodyPr wrap="square" rtlCol="0">
            <a:spAutoFit/>
          </a:bodyPr>
          <a:lstStyle/>
          <a:p>
            <a:pPr>
              <a:lnSpc>
                <a:spcPct val="100000"/>
              </a:lnSpc>
            </a:pPr>
            <a:r>
              <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rPr>
              <a:t>Professional custom all kinds of industry ppt template, this work belongs to fly impression design original, do not download after the network communication.</a:t>
            </a:r>
          </a:p>
        </p:txBody>
      </p:sp>
      <p:pic>
        <p:nvPicPr>
          <p:cNvPr id="29" name="图片 28" descr="党政建设宣传栏展板背景"/>
          <p:cNvPicPr>
            <a:picLocks noChangeAspect="1"/>
          </p:cNvPicPr>
          <p:nvPr/>
        </p:nvPicPr>
        <p:blipFill>
          <a:blip r:embed="rId4"/>
          <a:stretch>
            <a:fillRect/>
          </a:stretch>
        </p:blipFill>
        <p:spPr>
          <a:xfrm>
            <a:off x="1575435" y="2147570"/>
            <a:ext cx="3053715" cy="2390140"/>
          </a:xfrm>
          <a:prstGeom prst="rect">
            <a:avLst/>
          </a:prstGeom>
        </p:spPr>
      </p:pic>
      <p:pic>
        <p:nvPicPr>
          <p:cNvPr id="4" name="图片 3" descr="7c8afeea83d6684267e8aa095961cf26(1)"/>
          <p:cNvPicPr>
            <a:picLocks noChangeAspect="1"/>
          </p:cNvPicPr>
          <p:nvPr/>
        </p:nvPicPr>
        <p:blipFill>
          <a:blip r:embed="rId5"/>
          <a:stretch>
            <a:fillRect/>
          </a:stretch>
        </p:blipFill>
        <p:spPr>
          <a:xfrm>
            <a:off x="9191625" y="400685"/>
            <a:ext cx="2846070" cy="2846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3562">
        <p:blinds dir="vert"/>
      </p:transition>
    </mc:Choice>
    <mc:Fallback>
      <p:transition spd="slow" advTm="356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1"/>
                                        </p:tgtEl>
                                        <p:attrNameLst>
                                          <p:attrName>ppt_y</p:attrName>
                                        </p:attrNameLst>
                                      </p:cBhvr>
                                      <p:tavLst>
                                        <p:tav tm="0">
                                          <p:val>
                                            <p:strVal val="#ppt_y"/>
                                          </p:val>
                                        </p:tav>
                                        <p:tav tm="100000">
                                          <p:val>
                                            <p:strVal val="#ppt_y"/>
                                          </p:val>
                                        </p:tav>
                                      </p:tavLst>
                                    </p:anim>
                                    <p:anim calcmode="lin" valueType="num">
                                      <p:cBhvr>
                                        <p:cTn id="1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1"/>
                                        </p:tgtEl>
                                      </p:cBhvr>
                                    </p:animEffect>
                                  </p:childTnLst>
                                </p:cTn>
                              </p:par>
                            </p:childTnLst>
                          </p:cTn>
                        </p:par>
                        <p:par>
                          <p:cTn id="18" fill="hold">
                            <p:stCondLst>
                              <p:cond delay="2200"/>
                            </p:stCondLst>
                            <p:childTnLst>
                              <p:par>
                                <p:cTn id="19" presetID="47"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一、反腐倡廉的涵义</a:t>
            </a:r>
          </a:p>
        </p:txBody>
      </p:sp>
      <p:sp>
        <p:nvSpPr>
          <p:cNvPr id="31" name="矩形 30"/>
          <p:cNvSpPr/>
          <p:nvPr/>
        </p:nvSpPr>
        <p:spPr>
          <a:xfrm>
            <a:off x="1781810" y="1316355"/>
            <a:ext cx="9586595" cy="386080"/>
          </a:xfrm>
          <a:prstGeom prst="rect">
            <a:avLst/>
          </a:prstGeom>
          <a:ln>
            <a:solidFill>
              <a:srgbClr val="C00000"/>
            </a:solidFill>
          </a:ln>
        </p:spPr>
        <p:txBody>
          <a:bodyPr wrap="square">
            <a:spAutoFit/>
          </a:bodyPr>
          <a:lstStyle/>
          <a:p>
            <a:pPr algn="just" defTabSz="914400">
              <a:lnSpc>
                <a:spcPct val="120000"/>
              </a:lnSpc>
            </a:pPr>
            <a:r>
              <a:rPr sz="1600" dirty="0">
                <a:latin typeface="微软雅黑" panose="020B0503020204020204" charset="-122"/>
                <a:ea typeface="微软雅黑" panose="020B0503020204020204" charset="-122"/>
              </a:rPr>
              <a:t>指特定主体将其意志强加于他物（即其他个体、群体、国家机构或社会），使之产生压力继而服从的能力。</a:t>
            </a:r>
          </a:p>
        </p:txBody>
      </p:sp>
      <p:sp>
        <p:nvSpPr>
          <p:cNvPr id="7" name="矩形 6"/>
          <p:cNvSpPr/>
          <p:nvPr/>
        </p:nvSpPr>
        <p:spPr>
          <a:xfrm>
            <a:off x="1781810" y="1762125"/>
            <a:ext cx="9586595" cy="2378710"/>
          </a:xfrm>
          <a:prstGeom prst="rect">
            <a:avLst/>
          </a:prstGeom>
          <a:ln>
            <a:solidFill>
              <a:srgbClr val="C00000"/>
            </a:solidFill>
          </a:ln>
        </p:spPr>
        <p:txBody>
          <a:bodyPr wrap="square">
            <a:spAutoFit/>
          </a:bodyPr>
          <a:lstStyle/>
          <a:p>
            <a:pPr algn="just" defTabSz="914400">
              <a:lnSpc>
                <a:spcPct val="120000"/>
              </a:lnSpc>
            </a:pPr>
            <a:r>
              <a:rPr sz="1600" dirty="0">
                <a:latin typeface="微软雅黑" panose="020B0503020204020204" charset="-122"/>
                <a:ea typeface="微软雅黑" panose="020B0503020204020204" charset="-122"/>
              </a:rPr>
              <a:t>所谓腐败原意是有机物的腐烂、变质。在社会生活领域里，腐败通常作为政治概念来使用。一般来说，凡是公共权力被滥用而使公共利益受到损害的，就是腐败。</a:t>
            </a:r>
          </a:p>
          <a:p>
            <a:pPr algn="just" defTabSz="914400">
              <a:lnSpc>
                <a:spcPct val="120000"/>
              </a:lnSpc>
            </a:pPr>
            <a:r>
              <a:rPr sz="2000" b="1" dirty="0">
                <a:solidFill>
                  <a:srgbClr val="C00000"/>
                </a:solidFill>
                <a:latin typeface="微软雅黑" panose="020B0503020204020204" charset="-122"/>
                <a:ea typeface="微软雅黑" panose="020B0503020204020204" charset="-122"/>
              </a:rPr>
              <a:t>腐败具备三个条件</a:t>
            </a:r>
          </a:p>
          <a:p>
            <a:pPr algn="just" defTabSz="914400">
              <a:lnSpc>
                <a:spcPct val="120000"/>
              </a:lnSpc>
            </a:pPr>
            <a:r>
              <a:rPr b="1" dirty="0">
                <a:solidFill>
                  <a:srgbClr val="C00000"/>
                </a:solidFill>
                <a:latin typeface="微软雅黑" panose="020B0503020204020204" charset="-122"/>
                <a:ea typeface="微软雅黑" panose="020B0503020204020204" charset="-122"/>
              </a:rPr>
              <a:t>腐败和腐败分子主体必须是国家公职人员，或者受委托行使公共权力的人；</a:t>
            </a:r>
          </a:p>
          <a:p>
            <a:pPr algn="just" defTabSz="914400">
              <a:lnSpc>
                <a:spcPct val="120000"/>
              </a:lnSpc>
            </a:pPr>
            <a:r>
              <a:rPr b="1" dirty="0">
                <a:solidFill>
                  <a:srgbClr val="C00000"/>
                </a:solidFill>
                <a:latin typeface="微软雅黑" panose="020B0503020204020204" charset="-122"/>
                <a:ea typeface="微软雅黑" panose="020B0503020204020204" charset="-122"/>
              </a:rPr>
              <a:t>行为方式是以公共权力谋取私利；</a:t>
            </a:r>
          </a:p>
          <a:p>
            <a:pPr algn="just" defTabSz="914400">
              <a:lnSpc>
                <a:spcPct val="120000"/>
              </a:lnSpc>
            </a:pPr>
            <a:r>
              <a:rPr b="1" dirty="0">
                <a:solidFill>
                  <a:srgbClr val="C00000"/>
                </a:solidFill>
                <a:latin typeface="微软雅黑" panose="020B0503020204020204" charset="-122"/>
                <a:ea typeface="微软雅黑" panose="020B0503020204020204" charset="-122"/>
              </a:rPr>
              <a:t>以权谋私的程度相当严重，到了触犯刑律，需要受到法律制裁的程度。</a:t>
            </a:r>
          </a:p>
          <a:p>
            <a:pPr algn="just" defTabSz="914400">
              <a:lnSpc>
                <a:spcPct val="120000"/>
              </a:lnSpc>
            </a:pPr>
            <a:r>
              <a:rPr b="1" dirty="0">
                <a:solidFill>
                  <a:srgbClr val="C00000"/>
                </a:solidFill>
                <a:latin typeface="微软雅黑" panose="020B0503020204020204" charset="-122"/>
                <a:ea typeface="微软雅黑" panose="020B0503020204020204" charset="-122"/>
              </a:rPr>
              <a:t>如果没到这个程度的以权谋私，一般叫不廉洁行为。</a:t>
            </a:r>
          </a:p>
        </p:txBody>
      </p:sp>
      <p:sp>
        <p:nvSpPr>
          <p:cNvPr id="9" name="矩形 8"/>
          <p:cNvSpPr/>
          <p:nvPr/>
        </p:nvSpPr>
        <p:spPr>
          <a:xfrm>
            <a:off x="1781810" y="4203065"/>
            <a:ext cx="9586595" cy="1271270"/>
          </a:xfrm>
          <a:prstGeom prst="rect">
            <a:avLst/>
          </a:prstGeom>
          <a:ln>
            <a:solidFill>
              <a:srgbClr val="C00000"/>
            </a:solidFill>
          </a:ln>
        </p:spPr>
        <p:txBody>
          <a:bodyPr wrap="square">
            <a:spAutoFit/>
          </a:bodyPr>
          <a:lstStyle/>
          <a:p>
            <a:pPr algn="just" defTabSz="914400">
              <a:lnSpc>
                <a:spcPct val="120000"/>
              </a:lnSpc>
            </a:pPr>
            <a:r>
              <a:rPr sz="1600" dirty="0">
                <a:latin typeface="微软雅黑" panose="020B0503020204020204" charset="-122"/>
                <a:ea typeface="微软雅黑" panose="020B0503020204020204" charset="-122"/>
              </a:rPr>
              <a:t>指国家政务活动洁净，国家公职人员公务活动行为规范端正，不被污染的政治状况。廉政是反腐败的重要内容。反腐败包括两个环节：</a:t>
            </a:r>
          </a:p>
          <a:p>
            <a:pPr algn="just" defTabSz="914400">
              <a:lnSpc>
                <a:spcPct val="120000"/>
              </a:lnSpc>
            </a:pPr>
            <a:r>
              <a:rPr sz="1600" dirty="0">
                <a:latin typeface="微软雅黑" panose="020B0503020204020204" charset="-122"/>
                <a:ea typeface="微软雅黑" panose="020B0503020204020204" charset="-122"/>
              </a:rPr>
              <a:t>一是防范腐败；</a:t>
            </a:r>
          </a:p>
          <a:p>
            <a:pPr algn="just" defTabSz="914400">
              <a:lnSpc>
                <a:spcPct val="120000"/>
              </a:lnSpc>
            </a:pPr>
            <a:r>
              <a:rPr sz="1600" dirty="0">
                <a:latin typeface="微软雅黑" panose="020B0503020204020204" charset="-122"/>
                <a:ea typeface="微软雅黑" panose="020B0503020204020204" charset="-122"/>
              </a:rPr>
              <a:t>二是揭露、追查和惩治腐败。</a:t>
            </a:r>
          </a:p>
        </p:txBody>
      </p:sp>
      <p:sp>
        <p:nvSpPr>
          <p:cNvPr id="10" name="矩形 9"/>
          <p:cNvSpPr/>
          <p:nvPr/>
        </p:nvSpPr>
        <p:spPr>
          <a:xfrm>
            <a:off x="607695" y="1296035"/>
            <a:ext cx="1174115" cy="41021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7695" y="1762125"/>
            <a:ext cx="1174115" cy="237871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7695" y="4203065"/>
            <a:ext cx="1174115" cy="127127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36905" y="1282065"/>
            <a:ext cx="1144905" cy="460375"/>
          </a:xfrm>
          <a:prstGeom prst="rect">
            <a:avLst/>
          </a:prstGeom>
          <a:noFill/>
          <a:ln>
            <a:noFill/>
          </a:ln>
        </p:spPr>
        <p:txBody>
          <a:bodyPr wrap="square" rtlCol="0">
            <a:spAutoFit/>
          </a:bodyPr>
          <a:lstStyle/>
          <a:p>
            <a:pPr algn="ctr" defTabSz="914400"/>
            <a:r>
              <a:rPr lang="zh-CN" altLang="en-US" sz="2400" b="1" dirty="0">
                <a:solidFill>
                  <a:schemeClr val="bg1"/>
                </a:solidFill>
                <a:latin typeface="微软雅黑" panose="020B0503020204020204" charset="-122"/>
                <a:ea typeface="微软雅黑" panose="020B0503020204020204" charset="-122"/>
              </a:rPr>
              <a:t>权力</a:t>
            </a:r>
          </a:p>
        </p:txBody>
      </p:sp>
      <p:sp>
        <p:nvSpPr>
          <p:cNvPr id="6" name="文本框 5"/>
          <p:cNvSpPr txBox="1"/>
          <p:nvPr/>
        </p:nvSpPr>
        <p:spPr>
          <a:xfrm>
            <a:off x="636905" y="2721293"/>
            <a:ext cx="1144905" cy="460375"/>
          </a:xfrm>
          <a:prstGeom prst="rect">
            <a:avLst/>
          </a:prstGeom>
          <a:noFill/>
          <a:ln>
            <a:noFill/>
          </a:ln>
        </p:spPr>
        <p:txBody>
          <a:bodyPr wrap="square" rtlCol="0">
            <a:spAutoFit/>
          </a:bodyPr>
          <a:lstStyle/>
          <a:p>
            <a:pPr algn="ctr" defTabSz="914400"/>
            <a:r>
              <a:rPr lang="zh-CN" altLang="en-US" sz="2400" b="1" dirty="0">
                <a:solidFill>
                  <a:schemeClr val="bg1"/>
                </a:solidFill>
                <a:latin typeface="微软雅黑" panose="020B0503020204020204" charset="-122"/>
                <a:ea typeface="微软雅黑" panose="020B0503020204020204" charset="-122"/>
              </a:rPr>
              <a:t>腐败</a:t>
            </a:r>
          </a:p>
        </p:txBody>
      </p:sp>
      <p:sp>
        <p:nvSpPr>
          <p:cNvPr id="8" name="文本框 7"/>
          <p:cNvSpPr txBox="1"/>
          <p:nvPr/>
        </p:nvSpPr>
        <p:spPr>
          <a:xfrm>
            <a:off x="622300" y="4608513"/>
            <a:ext cx="1144905" cy="460375"/>
          </a:xfrm>
          <a:prstGeom prst="rect">
            <a:avLst/>
          </a:prstGeom>
          <a:noFill/>
          <a:ln>
            <a:noFill/>
          </a:ln>
        </p:spPr>
        <p:txBody>
          <a:bodyPr wrap="square" rtlCol="0">
            <a:spAutoFit/>
          </a:bodyPr>
          <a:lstStyle/>
          <a:p>
            <a:pPr algn="ctr" defTabSz="914400"/>
            <a:r>
              <a:rPr lang="zh-CN" altLang="en-US" sz="2400" b="1" dirty="0">
                <a:solidFill>
                  <a:schemeClr val="bg1"/>
                </a:solidFill>
                <a:latin typeface="微软雅黑" panose="020B0503020204020204" charset="-122"/>
                <a:ea typeface="微软雅黑" panose="020B0503020204020204" charset="-122"/>
              </a:rPr>
              <a:t>廉政</a:t>
            </a:r>
          </a:p>
        </p:txBody>
      </p:sp>
    </p:spTree>
  </p:cSld>
  <p:clrMapOvr>
    <a:masterClrMapping/>
  </p:clrMapOvr>
  <mc:AlternateContent xmlns:mc="http://schemas.openxmlformats.org/markup-compatibility/2006">
    <mc:Choice xmlns:p14="http://schemas.microsoft.com/office/powerpoint/2010/main" Requires="p14">
      <p:transition spd="slow" p14:dur="1600" advTm="1206">
        <p:blinds dir="vert"/>
      </p:transition>
    </mc:Choice>
    <mc:Fallback>
      <p:transition spd="slow" advTm="120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0-#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7" grpId="0" animBg="1"/>
      <p:bldP spid="9" grpId="0" animBg="1"/>
      <p:bldP spid="10" grpId="0" animBg="1"/>
      <p:bldP spid="11" grpId="0" animBg="1"/>
      <p:bldP spid="12" grpId="0" animBg="1"/>
      <p:bldP spid="14"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二、国企腐败的主要特点</a:t>
            </a:r>
          </a:p>
        </p:txBody>
      </p:sp>
      <p:grpSp>
        <p:nvGrpSpPr>
          <p:cNvPr id="9" name="组合 8"/>
          <p:cNvGrpSpPr/>
          <p:nvPr/>
        </p:nvGrpSpPr>
        <p:grpSpPr>
          <a:xfrm>
            <a:off x="3442079" y="2175027"/>
            <a:ext cx="2481581" cy="3164840"/>
            <a:chOff x="1827008" y="2120901"/>
            <a:chExt cx="2298631" cy="2931520"/>
          </a:xfrm>
        </p:grpSpPr>
        <p:sp>
          <p:nvSpPr>
            <p:cNvPr id="11" name="矩形 10"/>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0" name="矩形 9"/>
            <p:cNvSpPr/>
            <p:nvPr/>
          </p:nvSpPr>
          <p:spPr>
            <a:xfrm>
              <a:off x="1827008" y="2120901"/>
              <a:ext cx="2298631" cy="782288"/>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75819" y="2175027"/>
            <a:ext cx="2481581" cy="3164840"/>
            <a:chOff x="1827008" y="2120901"/>
            <a:chExt cx="2298631" cy="2931520"/>
          </a:xfrm>
        </p:grpSpPr>
        <p:sp>
          <p:nvSpPr>
            <p:cNvPr id="14" name="矩形 13"/>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1827008" y="2120901"/>
              <a:ext cx="2298631" cy="831695"/>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4159" y="2175027"/>
            <a:ext cx="2481581" cy="3164840"/>
            <a:chOff x="1827008" y="2120901"/>
            <a:chExt cx="2298631" cy="2931520"/>
          </a:xfrm>
        </p:grpSpPr>
        <p:sp>
          <p:nvSpPr>
            <p:cNvPr id="17" name="矩形 16"/>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矩形 15"/>
            <p:cNvSpPr/>
            <p:nvPr/>
          </p:nvSpPr>
          <p:spPr>
            <a:xfrm>
              <a:off x="1827008" y="2120901"/>
              <a:ext cx="2298631" cy="832872"/>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040" y="2175027"/>
            <a:ext cx="2481581" cy="3164840"/>
            <a:chOff x="1827008" y="2120901"/>
            <a:chExt cx="2298631" cy="2931520"/>
          </a:xfrm>
        </p:grpSpPr>
        <p:sp>
          <p:nvSpPr>
            <p:cNvPr id="20" name="矩形 19"/>
            <p:cNvSpPr/>
            <p:nvPr/>
          </p:nvSpPr>
          <p:spPr>
            <a:xfrm>
              <a:off x="1827008" y="2565570"/>
              <a:ext cx="2298631" cy="248685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9" name="矩形 18"/>
            <p:cNvSpPr/>
            <p:nvPr/>
          </p:nvSpPr>
          <p:spPr>
            <a:xfrm>
              <a:off x="1827008" y="2120901"/>
              <a:ext cx="2298631" cy="832283"/>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745490" y="2188845"/>
            <a:ext cx="2190115" cy="829945"/>
          </a:xfrm>
          <a:prstGeom prst="rect">
            <a:avLst/>
          </a:prstGeom>
          <a:noFill/>
        </p:spPr>
        <p:txBody>
          <a:bodyPr wrap="square" rtlCol="0">
            <a:spAutoFit/>
          </a:bodyPr>
          <a:lstStyle/>
          <a:p>
            <a:pPr algn="just"/>
            <a:r>
              <a:rPr lang="zh-CN" altLang="en-US" sz="1600" dirty="0">
                <a:solidFill>
                  <a:schemeClr val="bg1"/>
                </a:solidFill>
                <a:latin typeface="微软雅黑" panose="020B0503020204020204" charset="-122"/>
                <a:ea typeface="微软雅黑" panose="020B0503020204020204" charset="-122"/>
              </a:rPr>
              <a:t>部分企业主要领导涉案，形成系统性腐败案件</a:t>
            </a:r>
          </a:p>
        </p:txBody>
      </p:sp>
      <p:sp>
        <p:nvSpPr>
          <p:cNvPr id="22" name="文本框 30"/>
          <p:cNvSpPr txBox="1"/>
          <p:nvPr/>
        </p:nvSpPr>
        <p:spPr>
          <a:xfrm>
            <a:off x="6388100" y="2188845"/>
            <a:ext cx="2190115" cy="829945"/>
          </a:xfrm>
          <a:prstGeom prst="rect">
            <a:avLst/>
          </a:prstGeom>
          <a:noFill/>
        </p:spPr>
        <p:txBody>
          <a:bodyPr wrap="square" rtlCol="0">
            <a:spAutoFit/>
          </a:bodyPr>
          <a:lstStyle/>
          <a:p>
            <a:pPr algn="just"/>
            <a:r>
              <a:rPr lang="zh-CN" altLang="en-US" sz="1600" dirty="0">
                <a:solidFill>
                  <a:schemeClr val="bg1"/>
                </a:solidFill>
                <a:latin typeface="微软雅黑" panose="020B0503020204020204" charset="-122"/>
                <a:ea typeface="微软雅黑" panose="020B0503020204020204" charset="-122"/>
              </a:rPr>
              <a:t>违规决策，造成国有资产严重损失问题突出</a:t>
            </a:r>
          </a:p>
        </p:txBody>
      </p:sp>
      <p:sp>
        <p:nvSpPr>
          <p:cNvPr id="23" name="文本框 31"/>
          <p:cNvSpPr txBox="1"/>
          <p:nvPr/>
        </p:nvSpPr>
        <p:spPr>
          <a:xfrm>
            <a:off x="3566795" y="2188845"/>
            <a:ext cx="2190115" cy="829945"/>
          </a:xfrm>
          <a:prstGeom prst="rect">
            <a:avLst/>
          </a:prstGeom>
          <a:noFill/>
        </p:spPr>
        <p:txBody>
          <a:bodyPr wrap="square" rtlCol="0">
            <a:spAutoFit/>
          </a:bodyPr>
          <a:lstStyle/>
          <a:p>
            <a:pPr algn="just"/>
            <a:r>
              <a:rPr lang="zh-CN" altLang="en-US" sz="1600" dirty="0">
                <a:solidFill>
                  <a:schemeClr val="bg1"/>
                </a:solidFill>
                <a:latin typeface="微软雅黑" panose="020B0503020204020204" charset="-122"/>
                <a:ea typeface="微软雅黑" panose="020B0503020204020204" charset="-122"/>
              </a:rPr>
              <a:t>作案手法隐蔽，以貌似合法的形式掩盖违法行为</a:t>
            </a:r>
          </a:p>
        </p:txBody>
      </p:sp>
      <p:sp>
        <p:nvSpPr>
          <p:cNvPr id="24" name="文本框 32"/>
          <p:cNvSpPr txBox="1"/>
          <p:nvPr/>
        </p:nvSpPr>
        <p:spPr>
          <a:xfrm>
            <a:off x="9208770" y="2188845"/>
            <a:ext cx="2190115" cy="829945"/>
          </a:xfrm>
          <a:prstGeom prst="rect">
            <a:avLst/>
          </a:prstGeom>
          <a:noFill/>
        </p:spPr>
        <p:txBody>
          <a:bodyPr wrap="square" rtlCol="0">
            <a:spAutoFit/>
          </a:bodyPr>
          <a:lstStyle/>
          <a:p>
            <a:pPr algn="just"/>
            <a:r>
              <a:rPr lang="zh-CN" altLang="en-US" sz="1600" dirty="0">
                <a:solidFill>
                  <a:schemeClr val="bg1"/>
                </a:solidFill>
                <a:latin typeface="微软雅黑" panose="020B0503020204020204" charset="-122"/>
                <a:ea typeface="微软雅黑" panose="020B0503020204020204" charset="-122"/>
              </a:rPr>
              <a:t>利用职权，为新属经商办企业提供便利条件</a:t>
            </a:r>
          </a:p>
        </p:txBody>
      </p:sp>
      <p:sp>
        <p:nvSpPr>
          <p:cNvPr id="25" name="文本框 33"/>
          <p:cNvSpPr txBox="1"/>
          <p:nvPr/>
        </p:nvSpPr>
        <p:spPr>
          <a:xfrm>
            <a:off x="827405" y="3171825"/>
            <a:ext cx="1993265" cy="156845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charset="-122"/>
                <a:ea typeface="微软雅黑" panose="020B0503020204020204" charset="-122"/>
              </a:rPr>
              <a:t>国企资本雄厚，掌握着稀缺市场资源，特别是企业的一把手权力集中，缺少监督制约，很容易产生腐败问题。</a:t>
            </a:r>
          </a:p>
        </p:txBody>
      </p:sp>
      <p:sp>
        <p:nvSpPr>
          <p:cNvPr id="26" name="文本框 34"/>
          <p:cNvSpPr txBox="1"/>
          <p:nvPr/>
        </p:nvSpPr>
        <p:spPr>
          <a:xfrm>
            <a:off x="3655060" y="3171825"/>
            <a:ext cx="1993265" cy="2168525"/>
          </a:xfrm>
          <a:prstGeom prst="rect">
            <a:avLst/>
          </a:prstGeom>
          <a:noFill/>
        </p:spPr>
        <p:txBody>
          <a:bodyPr wrap="square" rtlCol="0">
            <a:spAutoFit/>
          </a:bodyPr>
          <a:lstStyle/>
          <a:p>
            <a:pPr algn="just"/>
            <a:r>
              <a:rPr lang="zh-CN" altLang="en-US" sz="1500" dirty="0">
                <a:solidFill>
                  <a:schemeClr val="tx1">
                    <a:lumMod val="85000"/>
                    <a:lumOff val="15000"/>
                  </a:schemeClr>
                </a:solidFill>
                <a:latin typeface="微软雅黑" panose="020B0503020204020204" charset="-122"/>
                <a:ea typeface="微软雅黑" panose="020B0503020204020204" charset="-122"/>
              </a:rPr>
              <a:t>有的企业领导在收购重组、招投标等生产经营活动当中，利用管理漏洞、监督不到位、法律法规不完善等，钻空子打擦边球，以奖励激励、为职工谋福利借口，牟取个人违法利益。</a:t>
            </a:r>
          </a:p>
        </p:txBody>
      </p:sp>
      <p:sp>
        <p:nvSpPr>
          <p:cNvPr id="27" name="文本框 35"/>
          <p:cNvSpPr txBox="1"/>
          <p:nvPr/>
        </p:nvSpPr>
        <p:spPr>
          <a:xfrm>
            <a:off x="6482715" y="3171825"/>
            <a:ext cx="1993265" cy="1938020"/>
          </a:xfrm>
          <a:prstGeom prst="rect">
            <a:avLst/>
          </a:prstGeom>
          <a:noFill/>
        </p:spPr>
        <p:txBody>
          <a:bodyPr wrap="square" rtlCol="0">
            <a:spAutoFit/>
          </a:bodyPr>
          <a:lstStyle/>
          <a:p>
            <a:pPr algn="just"/>
            <a:r>
              <a:rPr lang="zh-CN" altLang="en-US" sz="1500" dirty="0">
                <a:solidFill>
                  <a:schemeClr val="tx1">
                    <a:lumMod val="85000"/>
                    <a:lumOff val="15000"/>
                  </a:schemeClr>
                </a:solidFill>
                <a:latin typeface="微软雅黑" panose="020B0503020204020204" charset="-122"/>
                <a:ea typeface="微软雅黑" panose="020B0503020204020204" charset="-122"/>
              </a:rPr>
              <a:t>对 “三重一大”事项范围的，违反规定和管理程序，滥用职权、违规决策，甚至与外部人员私下交易出卖国家利益，造成国资严重流失，背后腐败问题极其严重。</a:t>
            </a:r>
          </a:p>
        </p:txBody>
      </p:sp>
      <p:sp>
        <p:nvSpPr>
          <p:cNvPr id="28" name="文本框 36"/>
          <p:cNvSpPr txBox="1"/>
          <p:nvPr/>
        </p:nvSpPr>
        <p:spPr>
          <a:xfrm>
            <a:off x="9310370" y="3171825"/>
            <a:ext cx="1993265" cy="2168525"/>
          </a:xfrm>
          <a:prstGeom prst="rect">
            <a:avLst/>
          </a:prstGeom>
          <a:noFill/>
        </p:spPr>
        <p:txBody>
          <a:bodyPr wrap="square" rtlCol="0">
            <a:spAutoFit/>
          </a:bodyPr>
          <a:lstStyle/>
          <a:p>
            <a:pPr algn="just"/>
            <a:r>
              <a:rPr lang="zh-CN" altLang="en-US" sz="1500" dirty="0">
                <a:solidFill>
                  <a:schemeClr val="tx1">
                    <a:lumMod val="85000"/>
                    <a:lumOff val="15000"/>
                  </a:schemeClr>
                </a:solidFill>
                <a:latin typeface="微软雅黑" panose="020B0503020204020204" charset="-122"/>
                <a:ea typeface="微软雅黑" panose="020B0503020204020204" charset="-122"/>
              </a:rPr>
              <a:t>有的企业领导利用职务的便利，为配偶、子女或亲属经商办企业提供条件，专门承接该企业相关的产业，还有高利润业务，私下进行关联交易和利益输送，从中牟取非法利益。</a:t>
            </a:r>
          </a:p>
        </p:txBody>
      </p:sp>
      <p:sp>
        <p:nvSpPr>
          <p:cNvPr id="5" name="TextBox 11"/>
          <p:cNvSpPr txBox="1"/>
          <p:nvPr/>
        </p:nvSpPr>
        <p:spPr>
          <a:xfrm>
            <a:off x="3566795" y="1296035"/>
            <a:ext cx="5153660" cy="583565"/>
          </a:xfrm>
          <a:prstGeom prst="rect">
            <a:avLst/>
          </a:prstGeom>
          <a:noFill/>
        </p:spPr>
        <p:txBody>
          <a:bodyPr wrap="square">
            <a:spAutoFit/>
          </a:bodyPr>
          <a:lstStyle/>
          <a:p>
            <a:pPr marR="0" algn="ctr" defTabSz="914400" eaLnBrk="1" hangingPunct="1">
              <a:buClrTx/>
              <a:buSzTx/>
              <a:buFont typeface="Arial" panose="020B0604020202020204" pitchFamily="34" charset="0"/>
              <a:buNone/>
              <a:defRPr/>
            </a:pPr>
            <a:r>
              <a:rPr kumimoji="0" lang="zh-CN" altLang="en-US" sz="3200" b="1" kern="1200" cap="none" spc="0" normalizeH="0" baseline="0" noProof="1">
                <a:solidFill>
                  <a:srgbClr val="C00000"/>
                </a:solidFill>
                <a:latin typeface="微软雅黑" panose="020B0503020204020204" charset="-122"/>
                <a:ea typeface="微软雅黑" panose="020B0503020204020204" charset="-122"/>
                <a:cs typeface="+mn-cs"/>
              </a:rPr>
              <a:t>国企腐败的四个特点</a:t>
            </a:r>
          </a:p>
        </p:txBody>
      </p:sp>
    </p:spTree>
  </p:cSld>
  <p:clrMapOvr>
    <a:masterClrMapping/>
  </p:clrMapOvr>
  <mc:AlternateContent xmlns:mc="http://schemas.openxmlformats.org/markup-compatibility/2006">
    <mc:Choice xmlns:p14="http://schemas.microsoft.com/office/powerpoint/2010/main" Requires="p14">
      <p:transition spd="slow" p14:dur="1600" advTm="1926">
        <p:blinds dir="vert"/>
      </p:transition>
    </mc:Choice>
    <mc:Fallback>
      <p:transition spd="slow" advTm="192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par>
                          <p:cTn id="12" fill="hold">
                            <p:stCondLst>
                              <p:cond delay="899"/>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22" presetClass="entr" presetSubtype="1"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par>
                                <p:cTn id="31" presetID="22" presetClass="entr" presetSubtype="1"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par>
                                <p:cTn id="40" presetID="22" presetClass="entr" presetSubtype="1"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up)">
                                      <p:cBhvr>
                                        <p:cTn id="42" dur="500"/>
                                        <p:tgtEl>
                                          <p:spTgt spid="1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三、国企腐败的原因分析</a:t>
            </a:r>
          </a:p>
        </p:txBody>
      </p:sp>
      <p:grpSp>
        <p:nvGrpSpPr>
          <p:cNvPr id="28" name="组合 27"/>
          <p:cNvGrpSpPr/>
          <p:nvPr/>
        </p:nvGrpSpPr>
        <p:grpSpPr>
          <a:xfrm>
            <a:off x="5260812" y="1834640"/>
            <a:ext cx="6275273" cy="791845"/>
            <a:chOff x="4490647" y="2486881"/>
            <a:chExt cx="6275273" cy="791845"/>
          </a:xfrm>
        </p:grpSpPr>
        <p:sp>
          <p:nvSpPr>
            <p:cNvPr id="5" name="矩形: 圆角 5"/>
            <p:cNvSpPr/>
            <p:nvPr/>
          </p:nvSpPr>
          <p:spPr>
            <a:xfrm>
              <a:off x="4706547" y="2486881"/>
              <a:ext cx="5153660" cy="791845"/>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30" name="矩形: 圆角 6"/>
            <p:cNvSpPr/>
            <p:nvPr/>
          </p:nvSpPr>
          <p:spPr>
            <a:xfrm>
              <a:off x="4490647" y="2666881"/>
              <a:ext cx="432000" cy="432000"/>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1</a:t>
              </a:r>
              <a:endParaRPr lang="zh-CN" altLang="en-US" sz="1600" dirty="0">
                <a:latin typeface="Impact" panose="020B0806030902050204" pitchFamily="34" charset="0"/>
              </a:endParaRPr>
            </a:p>
          </p:txBody>
        </p:sp>
        <p:sp>
          <p:nvSpPr>
            <p:cNvPr id="31" name="矩形 30"/>
            <p:cNvSpPr/>
            <p:nvPr/>
          </p:nvSpPr>
          <p:spPr>
            <a:xfrm>
              <a:off x="5104898" y="2550428"/>
              <a:ext cx="5661022" cy="681355"/>
            </a:xfrm>
            <a:prstGeom prst="rect">
              <a:avLst/>
            </a:prstGeom>
          </p:spPr>
          <p:txBody>
            <a:bodyPr wrap="square">
              <a:spAutoFit/>
            </a:bodyPr>
            <a:lstStyle/>
            <a:p>
              <a:pPr algn="just" defTabSz="914400">
                <a:lnSpc>
                  <a:spcPct val="120000"/>
                </a:lnSpc>
              </a:pPr>
              <a:r>
                <a:rPr sz="1600" b="1" dirty="0">
                  <a:solidFill>
                    <a:srgbClr val="C00000"/>
                  </a:solidFill>
                  <a:latin typeface="微软雅黑" panose="020B0503020204020204" charset="-122"/>
                  <a:ea typeface="微软雅黑" panose="020B0503020204020204" charset="-122"/>
                </a:rPr>
                <a:t>根本原因</a:t>
              </a:r>
            </a:p>
            <a:p>
              <a:pPr algn="just" defTabSz="914400">
                <a:lnSpc>
                  <a:spcPct val="120000"/>
                </a:lnSpc>
              </a:pPr>
              <a:r>
                <a:rPr sz="1600" dirty="0">
                  <a:latin typeface="微软雅黑" panose="020B0503020204020204" charset="-122"/>
                  <a:ea typeface="微软雅黑" panose="020B0503020204020204" charset="-122"/>
                </a:rPr>
                <a:t>部分党员干部理想信念不坚定</a:t>
              </a:r>
            </a:p>
          </p:txBody>
        </p:sp>
      </p:grpSp>
      <p:grpSp>
        <p:nvGrpSpPr>
          <p:cNvPr id="32" name="组合 31"/>
          <p:cNvGrpSpPr/>
          <p:nvPr/>
        </p:nvGrpSpPr>
        <p:grpSpPr>
          <a:xfrm>
            <a:off x="5260812" y="2908715"/>
            <a:ext cx="6275273" cy="791845"/>
            <a:chOff x="4490647" y="4339881"/>
            <a:chExt cx="6275273" cy="791845"/>
          </a:xfrm>
        </p:grpSpPr>
        <p:sp>
          <p:nvSpPr>
            <p:cNvPr id="33" name="矩形: 圆角 13"/>
            <p:cNvSpPr/>
            <p:nvPr/>
          </p:nvSpPr>
          <p:spPr>
            <a:xfrm>
              <a:off x="4706547" y="4339881"/>
              <a:ext cx="5168265" cy="791845"/>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34" name="矩形: 圆角 14"/>
            <p:cNvSpPr/>
            <p:nvPr/>
          </p:nvSpPr>
          <p:spPr>
            <a:xfrm>
              <a:off x="4490647" y="4519881"/>
              <a:ext cx="432000" cy="432000"/>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2</a:t>
              </a:r>
              <a:endParaRPr lang="zh-CN" altLang="en-US" sz="1600" dirty="0">
                <a:latin typeface="Impact" panose="020B0806030902050204" pitchFamily="34" charset="0"/>
              </a:endParaRPr>
            </a:p>
          </p:txBody>
        </p:sp>
        <p:sp>
          <p:nvSpPr>
            <p:cNvPr id="35" name="矩形 34"/>
            <p:cNvSpPr/>
            <p:nvPr/>
          </p:nvSpPr>
          <p:spPr>
            <a:xfrm>
              <a:off x="5104898" y="4401450"/>
              <a:ext cx="5661022" cy="681355"/>
            </a:xfrm>
            <a:prstGeom prst="rect">
              <a:avLst/>
            </a:prstGeom>
          </p:spPr>
          <p:txBody>
            <a:bodyPr wrap="square">
              <a:spAutoFit/>
            </a:bodyPr>
            <a:lstStyle/>
            <a:p>
              <a:pPr algn="just" defTabSz="914400">
                <a:lnSpc>
                  <a:spcPct val="120000"/>
                </a:lnSpc>
              </a:pPr>
              <a:r>
                <a:rPr sz="1600" b="1" dirty="0">
                  <a:solidFill>
                    <a:srgbClr val="C00000"/>
                  </a:solidFill>
                  <a:latin typeface="微软雅黑" panose="020B0503020204020204" charset="-122"/>
                  <a:ea typeface="微软雅黑" panose="020B0503020204020204" charset="-122"/>
                </a:rPr>
                <a:t>基础条件</a:t>
              </a:r>
            </a:p>
            <a:p>
              <a:pPr algn="just" defTabSz="914400">
                <a:lnSpc>
                  <a:spcPct val="120000"/>
                </a:lnSpc>
              </a:pPr>
              <a:r>
                <a:rPr sz="1600" dirty="0">
                  <a:latin typeface="微软雅黑" panose="020B0503020204020204" charset="-122"/>
                  <a:ea typeface="微软雅黑" panose="020B0503020204020204" charset="-122"/>
                </a:rPr>
                <a:t>内部治理失衡导致国企高管权力集中</a:t>
              </a:r>
            </a:p>
          </p:txBody>
        </p:sp>
      </p:grpSp>
      <p:grpSp>
        <p:nvGrpSpPr>
          <p:cNvPr id="36" name="组合 35"/>
          <p:cNvGrpSpPr/>
          <p:nvPr/>
        </p:nvGrpSpPr>
        <p:grpSpPr>
          <a:xfrm>
            <a:off x="5260975" y="3982720"/>
            <a:ext cx="5383530" cy="791845"/>
            <a:chOff x="4490647" y="4345530"/>
            <a:chExt cx="6275273" cy="792000"/>
          </a:xfrm>
        </p:grpSpPr>
        <p:sp>
          <p:nvSpPr>
            <p:cNvPr id="37" name="矩形: 圆角 17"/>
            <p:cNvSpPr/>
            <p:nvPr/>
          </p:nvSpPr>
          <p:spPr>
            <a:xfrm>
              <a:off x="4706647" y="4345530"/>
              <a:ext cx="6059273" cy="792000"/>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38" name="矩形: 圆角 18"/>
            <p:cNvSpPr/>
            <p:nvPr/>
          </p:nvSpPr>
          <p:spPr>
            <a:xfrm>
              <a:off x="4490647" y="4525530"/>
              <a:ext cx="432000" cy="432000"/>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3</a:t>
              </a:r>
              <a:endParaRPr lang="zh-CN" altLang="en-US" sz="1600" dirty="0">
                <a:latin typeface="Impact" panose="020B0806030902050204" pitchFamily="34" charset="0"/>
              </a:endParaRPr>
            </a:p>
          </p:txBody>
        </p:sp>
        <p:sp>
          <p:nvSpPr>
            <p:cNvPr id="39" name="矩形 38"/>
            <p:cNvSpPr/>
            <p:nvPr/>
          </p:nvSpPr>
          <p:spPr>
            <a:xfrm>
              <a:off x="5104896" y="4446977"/>
              <a:ext cx="5661022" cy="681488"/>
            </a:xfrm>
            <a:prstGeom prst="rect">
              <a:avLst/>
            </a:prstGeom>
          </p:spPr>
          <p:txBody>
            <a:bodyPr wrap="square">
              <a:spAutoFit/>
            </a:bodyPr>
            <a:lstStyle/>
            <a:p>
              <a:pPr algn="just" defTabSz="914400">
                <a:lnSpc>
                  <a:spcPct val="120000"/>
                </a:lnSpc>
              </a:pPr>
              <a:r>
                <a:rPr lang="zh-CN" altLang="en-US" sz="1600" b="1" dirty="0">
                  <a:solidFill>
                    <a:srgbClr val="C00000"/>
                  </a:solidFill>
                  <a:latin typeface="微软雅黑" panose="020B0503020204020204" charset="-122"/>
                  <a:ea typeface="微软雅黑" panose="020B0503020204020204" charset="-122"/>
                </a:rPr>
                <a:t>重要因素</a:t>
              </a:r>
            </a:p>
            <a:p>
              <a:pPr algn="just" defTabSz="914400">
                <a:lnSpc>
                  <a:spcPct val="120000"/>
                </a:lnSpc>
              </a:pPr>
              <a:r>
                <a:rPr lang="zh-CN" altLang="en-US" sz="1600" dirty="0">
                  <a:latin typeface="微软雅黑" panose="020B0503020204020204" charset="-122"/>
                  <a:ea typeface="微软雅黑" panose="020B0503020204020204" charset="-122"/>
                </a:rPr>
                <a:t>监督体制失效是给国企高管提供了腐败的空间</a:t>
              </a:r>
            </a:p>
          </p:txBody>
        </p:sp>
      </p:grpSp>
      <p:pic>
        <p:nvPicPr>
          <p:cNvPr id="7" name="图片 6" descr="49719b19e1b80467a7b82ffedb099f1d"/>
          <p:cNvPicPr>
            <a:picLocks noChangeAspect="1"/>
          </p:cNvPicPr>
          <p:nvPr/>
        </p:nvPicPr>
        <p:blipFill>
          <a:blip r:embed="rId6"/>
          <a:stretch>
            <a:fillRect/>
          </a:stretch>
        </p:blipFill>
        <p:spPr>
          <a:xfrm>
            <a:off x="408305" y="950595"/>
            <a:ext cx="5284470" cy="4956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4707">
        <p:blinds dir="vert"/>
      </p:transition>
    </mc:Choice>
    <mc:Fallback>
      <p:transition spd="slow" advTm="470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decel="100000" fill="hold" nodeType="withEffect">
                                  <p:stCondLst>
                                    <p:cond delay="250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1000" fill="hold"/>
                                        <p:tgtEl>
                                          <p:spTgt spid="28"/>
                                        </p:tgtEl>
                                        <p:attrNameLst>
                                          <p:attrName>ppt_x</p:attrName>
                                        </p:attrNameLst>
                                      </p:cBhvr>
                                      <p:tavLst>
                                        <p:tav tm="0">
                                          <p:val>
                                            <p:strVal val="1+#ppt_w/2"/>
                                          </p:val>
                                        </p:tav>
                                        <p:tav tm="100000">
                                          <p:val>
                                            <p:strVal val="#ppt_x"/>
                                          </p:val>
                                        </p:tav>
                                      </p:tavLst>
                                    </p:anim>
                                    <p:anim calcmode="lin" valueType="num">
                                      <p:cBhvr additive="base">
                                        <p:cTn id="13" dur="1000" fill="hold"/>
                                        <p:tgtEl>
                                          <p:spTgt spid="28"/>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300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1000" fill="hold"/>
                                        <p:tgtEl>
                                          <p:spTgt spid="32"/>
                                        </p:tgtEl>
                                        <p:attrNameLst>
                                          <p:attrName>ppt_x</p:attrName>
                                        </p:attrNameLst>
                                      </p:cBhvr>
                                      <p:tavLst>
                                        <p:tav tm="0">
                                          <p:val>
                                            <p:strVal val="1+#ppt_w/2"/>
                                          </p:val>
                                        </p:tav>
                                        <p:tav tm="100000">
                                          <p:val>
                                            <p:strVal val="#ppt_x"/>
                                          </p:val>
                                        </p:tav>
                                      </p:tavLst>
                                    </p:anim>
                                    <p:anim calcmode="lin" valueType="num">
                                      <p:cBhvr additive="base">
                                        <p:cTn id="17" dur="1000" fill="hold"/>
                                        <p:tgtEl>
                                          <p:spTgt spid="32"/>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325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1000" fill="hold"/>
                                        <p:tgtEl>
                                          <p:spTgt spid="36"/>
                                        </p:tgtEl>
                                        <p:attrNameLst>
                                          <p:attrName>ppt_x</p:attrName>
                                        </p:attrNameLst>
                                      </p:cBhvr>
                                      <p:tavLst>
                                        <p:tav tm="0">
                                          <p:val>
                                            <p:strVal val="1+#ppt_w/2"/>
                                          </p:val>
                                        </p:tav>
                                        <p:tav tm="100000">
                                          <p:val>
                                            <p:strVal val="#ppt_x"/>
                                          </p:val>
                                        </p:tav>
                                      </p:tavLst>
                                    </p:anim>
                                    <p:anim calcmode="lin" valueType="num">
                                      <p:cBhvr additive="base">
                                        <p:cTn id="21"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49719b19e1b80467a7b82ffedb099f1d"/>
          <p:cNvPicPr>
            <a:picLocks noChangeAspect="1"/>
          </p:cNvPicPr>
          <p:nvPr/>
        </p:nvPicPr>
        <p:blipFill>
          <a:blip r:embed="rId3"/>
          <a:stretch>
            <a:fillRect/>
          </a:stretch>
        </p:blipFill>
        <p:spPr>
          <a:xfrm>
            <a:off x="408305" y="792480"/>
            <a:ext cx="5284470" cy="4956810"/>
          </a:xfrm>
          <a:prstGeom prst="rect">
            <a:avLst/>
          </a:prstGeom>
        </p:spPr>
      </p:pic>
      <p:pic>
        <p:nvPicPr>
          <p:cNvPr id="4" name="图片 3" descr="246de5d3ff26528e22228fd3489e033c"/>
          <p:cNvPicPr>
            <a:picLocks noChangeAspect="1"/>
          </p:cNvPicPr>
          <p:nvPr/>
        </p:nvPicPr>
        <p:blipFill>
          <a:blip r:embed="rId4"/>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6"/>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四、遏制国企腐败的防范措施</a:t>
            </a:r>
          </a:p>
        </p:txBody>
      </p:sp>
      <p:sp>
        <p:nvSpPr>
          <p:cNvPr id="31750" name="矩形 8"/>
          <p:cNvSpPr/>
          <p:nvPr/>
        </p:nvSpPr>
        <p:spPr>
          <a:xfrm>
            <a:off x="4555490" y="1498600"/>
            <a:ext cx="7153275" cy="73723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11" name="矩形 10"/>
          <p:cNvSpPr/>
          <p:nvPr/>
        </p:nvSpPr>
        <p:spPr bwMode="auto">
          <a:xfrm>
            <a:off x="4761865" y="1498600"/>
            <a:ext cx="1636395" cy="737235"/>
          </a:xfrm>
          <a:prstGeom prst="rect">
            <a:avLst/>
          </a:prstGeom>
          <a:gradFill>
            <a:gsLst>
              <a:gs pos="89000">
                <a:srgbClr val="C00000"/>
              </a:gs>
              <a:gs pos="35000">
                <a:srgbClr val="FF3300"/>
              </a:gs>
            </a:gsLst>
            <a:lin ang="5400000" scaled="0"/>
          </a:gra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endParaRPr>
          </a:p>
        </p:txBody>
      </p:sp>
      <p:sp>
        <p:nvSpPr>
          <p:cNvPr id="31753" name="矩形 11"/>
          <p:cNvSpPr/>
          <p:nvPr/>
        </p:nvSpPr>
        <p:spPr>
          <a:xfrm>
            <a:off x="4555490" y="2514600"/>
            <a:ext cx="7153275" cy="73850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14" name="矩形 13"/>
          <p:cNvSpPr/>
          <p:nvPr/>
        </p:nvSpPr>
        <p:spPr bwMode="auto">
          <a:xfrm>
            <a:off x="4761865" y="2514600"/>
            <a:ext cx="1636395" cy="738505"/>
          </a:xfrm>
          <a:prstGeom prst="rect">
            <a:avLst/>
          </a:prstGeom>
          <a:gradFill>
            <a:gsLst>
              <a:gs pos="89000">
                <a:srgbClr val="C00000"/>
              </a:gs>
              <a:gs pos="35000">
                <a:srgbClr val="FF3300"/>
              </a:gs>
            </a:gsLst>
            <a:lin ang="5400000" scaled="0"/>
          </a:gra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endParaRPr>
          </a:p>
        </p:txBody>
      </p:sp>
      <p:sp>
        <p:nvSpPr>
          <p:cNvPr id="31756" name="矩形 14"/>
          <p:cNvSpPr/>
          <p:nvPr/>
        </p:nvSpPr>
        <p:spPr>
          <a:xfrm>
            <a:off x="4555490" y="3516630"/>
            <a:ext cx="7153275" cy="73723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17" name="矩形 16"/>
          <p:cNvSpPr/>
          <p:nvPr/>
        </p:nvSpPr>
        <p:spPr bwMode="auto">
          <a:xfrm>
            <a:off x="4761865" y="3516630"/>
            <a:ext cx="1636395" cy="737235"/>
          </a:xfrm>
          <a:prstGeom prst="rect">
            <a:avLst/>
          </a:prstGeom>
          <a:gradFill>
            <a:gsLst>
              <a:gs pos="89000">
                <a:srgbClr val="C00000"/>
              </a:gs>
              <a:gs pos="35000">
                <a:srgbClr val="FF3300"/>
              </a:gs>
            </a:gsLst>
            <a:lin ang="5400000" scaled="0"/>
          </a:gra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endParaRPr>
          </a:p>
        </p:txBody>
      </p:sp>
      <p:sp>
        <p:nvSpPr>
          <p:cNvPr id="18" name="TextBox 17"/>
          <p:cNvSpPr txBox="1"/>
          <p:nvPr/>
        </p:nvSpPr>
        <p:spPr>
          <a:xfrm>
            <a:off x="4855210" y="1512570"/>
            <a:ext cx="1485265" cy="706755"/>
          </a:xfrm>
          <a:prstGeom prst="rect">
            <a:avLst/>
          </a:prstGeom>
          <a:noFill/>
        </p:spPr>
        <p:txBody>
          <a:bodyPr wrap="square">
            <a:spAutoFit/>
          </a:bodyPr>
          <a:lstStyle>
            <a:defPPr>
              <a:defRPr lang="zh-CN"/>
            </a:defPPr>
            <a:lvl1pPr marL="0" indent="0">
              <a:buNone/>
              <a:defRPr sz="28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加强理想信念教育</a:t>
            </a:r>
          </a:p>
        </p:txBody>
      </p:sp>
      <p:sp>
        <p:nvSpPr>
          <p:cNvPr id="31760" name="TextBox 18"/>
          <p:cNvSpPr txBox="1"/>
          <p:nvPr/>
        </p:nvSpPr>
        <p:spPr>
          <a:xfrm>
            <a:off x="6517640" y="1702435"/>
            <a:ext cx="4937125" cy="275590"/>
          </a:xfrm>
          <a:prstGeom prst="rect">
            <a:avLst/>
          </a:prstGeom>
          <a:noFill/>
          <a:ln w="9525">
            <a:noFill/>
          </a:ln>
        </p:spPr>
        <p:txBody>
          <a:bodyPr wrap="square">
            <a:spAutoFit/>
          </a:bodyPr>
          <a:lstStyle/>
          <a:p>
            <a:pPr algn="just" eaLnBrk="1" hangingPunct="1"/>
            <a:r>
              <a:rPr lang="zh-CN" altLang="zh-CN" sz="1200" dirty="0">
                <a:solidFill>
                  <a:schemeClr val="tx1"/>
                </a:solidFill>
                <a:latin typeface="微软雅黑" panose="020B0503020204020204" charset="-122"/>
                <a:ea typeface="微软雅黑" panose="020B0503020204020204" charset="-122"/>
              </a:rPr>
              <a:t>部分党员干部理想信念不坚定</a:t>
            </a:r>
          </a:p>
        </p:txBody>
      </p:sp>
      <p:sp>
        <p:nvSpPr>
          <p:cNvPr id="20" name="TextBox 19"/>
          <p:cNvSpPr txBox="1"/>
          <p:nvPr/>
        </p:nvSpPr>
        <p:spPr>
          <a:xfrm>
            <a:off x="4877435" y="2555240"/>
            <a:ext cx="1497330" cy="706755"/>
          </a:xfrm>
          <a:prstGeom prst="rect">
            <a:avLst/>
          </a:prstGeom>
          <a:noFill/>
        </p:spPr>
        <p:txBody>
          <a:bodyPr wrap="square">
            <a:spAutoFit/>
          </a:bodyPr>
          <a:lstStyle>
            <a:defPPr>
              <a:defRPr lang="zh-CN"/>
            </a:defPPr>
            <a:lvl1pPr marL="0" indent="0" algn="just">
              <a:buNone/>
              <a:defRPr sz="24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健全法人治理结构</a:t>
            </a:r>
          </a:p>
        </p:txBody>
      </p:sp>
      <p:sp>
        <p:nvSpPr>
          <p:cNvPr id="31762" name="TextBox 20"/>
          <p:cNvSpPr txBox="1"/>
          <p:nvPr/>
        </p:nvSpPr>
        <p:spPr>
          <a:xfrm>
            <a:off x="6517640" y="2540000"/>
            <a:ext cx="4937125" cy="645160"/>
          </a:xfrm>
          <a:prstGeom prst="rect">
            <a:avLst/>
          </a:prstGeom>
          <a:noFill/>
          <a:ln w="9525">
            <a:noFill/>
          </a:ln>
        </p:spPr>
        <p:txBody>
          <a:bodyPr wrap="square">
            <a:spAutoFit/>
          </a:bodyPr>
          <a:lstStyle/>
          <a:p>
            <a:pPr algn="just" eaLnBrk="1" hangingPunct="1"/>
            <a:r>
              <a:rPr lang="zh-CN" altLang="en-US" sz="1200" dirty="0">
                <a:solidFill>
                  <a:schemeClr val="tx1"/>
                </a:solidFill>
                <a:latin typeface="微软雅黑" panose="020B0503020204020204" charset="-122"/>
                <a:ea typeface="微软雅黑" panose="020B0503020204020204" charset="-122"/>
              </a:rPr>
              <a:t>应按照现代企业制度的要求，保障股东会、董事会、监事会、经理层依法履行职权，努力形成决策权、执行权、监督权既协调运转又有效制衡的治理结构。</a:t>
            </a:r>
          </a:p>
        </p:txBody>
      </p:sp>
      <p:sp>
        <p:nvSpPr>
          <p:cNvPr id="22" name="TextBox 22"/>
          <p:cNvSpPr txBox="1"/>
          <p:nvPr/>
        </p:nvSpPr>
        <p:spPr>
          <a:xfrm>
            <a:off x="4841240" y="3541395"/>
            <a:ext cx="1474470" cy="706755"/>
          </a:xfrm>
          <a:prstGeom prst="rect">
            <a:avLst/>
          </a:prstGeom>
          <a:noFill/>
        </p:spPr>
        <p:txBody>
          <a:bodyPr wrap="square">
            <a:spAutoFit/>
          </a:bodyPr>
          <a:lstStyle>
            <a:defPPr>
              <a:defRPr lang="zh-CN"/>
            </a:defPPr>
            <a:lvl1pPr marL="0" indent="0" algn="just">
              <a:buNone/>
              <a:defRPr sz="24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完善国企监督体制机制</a:t>
            </a:r>
          </a:p>
        </p:txBody>
      </p:sp>
      <p:sp>
        <p:nvSpPr>
          <p:cNvPr id="31764" name="TextBox 23"/>
          <p:cNvSpPr txBox="1"/>
          <p:nvPr/>
        </p:nvSpPr>
        <p:spPr>
          <a:xfrm>
            <a:off x="6517640" y="3542030"/>
            <a:ext cx="4937125" cy="645160"/>
          </a:xfrm>
          <a:prstGeom prst="rect">
            <a:avLst/>
          </a:prstGeom>
          <a:noFill/>
          <a:ln w="9525">
            <a:noFill/>
          </a:ln>
        </p:spPr>
        <p:txBody>
          <a:bodyPr wrap="square">
            <a:spAutoFit/>
          </a:bodyPr>
          <a:lstStyle/>
          <a:p>
            <a:pPr algn="just" eaLnBrk="1" hangingPunct="1"/>
            <a:r>
              <a:rPr lang="zh-CN" altLang="en-US" sz="1200" dirty="0">
                <a:solidFill>
                  <a:schemeClr val="tx1"/>
                </a:solidFill>
                <a:latin typeface="微软雅黑" panose="020B0503020204020204" charset="-122"/>
                <a:ea typeface="微软雅黑" panose="020B0503020204020204" charset="-122"/>
              </a:rPr>
              <a:t>加强内部监督和整合外部监督资源强化对国企监管。在内部监督方面，引入专业人才作为企业的监事，并让监事会不再受制于被监督者。外部监督方面，整合纪委、司法部门、人大、群众等外部监督资源。</a:t>
            </a:r>
          </a:p>
        </p:txBody>
      </p:sp>
      <p:sp>
        <p:nvSpPr>
          <p:cNvPr id="31765" name="矩形 24"/>
          <p:cNvSpPr/>
          <p:nvPr/>
        </p:nvSpPr>
        <p:spPr>
          <a:xfrm>
            <a:off x="4555490" y="4488180"/>
            <a:ext cx="7153275" cy="737235"/>
          </a:xfrm>
          <a:prstGeom prst="rect">
            <a:avLst/>
          </a:prstGeom>
          <a:solidFill>
            <a:schemeClr val="bg2"/>
          </a:solidFill>
          <a:ln w="9525" cap="flat" cmpd="sng">
            <a:solidFill>
              <a:srgbClr val="BFBFBF"/>
            </a:solidFill>
            <a:prstDash val="solid"/>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27" name="矩形 26"/>
          <p:cNvSpPr/>
          <p:nvPr/>
        </p:nvSpPr>
        <p:spPr bwMode="auto">
          <a:xfrm>
            <a:off x="4761865" y="4488180"/>
            <a:ext cx="1636395" cy="737235"/>
          </a:xfrm>
          <a:prstGeom prst="rect">
            <a:avLst/>
          </a:prstGeom>
          <a:gradFill>
            <a:gsLst>
              <a:gs pos="89000">
                <a:srgbClr val="C00000"/>
              </a:gs>
              <a:gs pos="35000">
                <a:srgbClr val="FF3300"/>
              </a:gs>
            </a:gsLst>
            <a:lin ang="5400000" scaled="0"/>
          </a:gradFill>
          <a:ln w="9525"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endParaRPr>
          </a:p>
        </p:txBody>
      </p:sp>
      <p:sp>
        <p:nvSpPr>
          <p:cNvPr id="28" name="TextBox 22"/>
          <p:cNvSpPr txBox="1"/>
          <p:nvPr/>
        </p:nvSpPr>
        <p:spPr>
          <a:xfrm>
            <a:off x="4841240" y="4541520"/>
            <a:ext cx="1474470" cy="706755"/>
          </a:xfrm>
          <a:prstGeom prst="rect">
            <a:avLst/>
          </a:prstGeom>
          <a:noFill/>
        </p:spPr>
        <p:txBody>
          <a:bodyPr wrap="square">
            <a:spAutoFit/>
          </a:bodyPr>
          <a:lstStyle>
            <a:defPPr>
              <a:defRPr lang="zh-CN"/>
            </a:defPPr>
            <a:lvl1pPr marL="0" indent="0" algn="just">
              <a:buNone/>
              <a:defRPr sz="2400">
                <a:solidFill>
                  <a:schemeClr val="accent2"/>
                </a:solidFill>
                <a:latin typeface="+mj-ea"/>
                <a:ea typeface="+mj-ea"/>
              </a:defRPr>
            </a:lvl1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建立市场化的用人机制</a:t>
            </a:r>
          </a:p>
        </p:txBody>
      </p:sp>
      <p:sp>
        <p:nvSpPr>
          <p:cNvPr id="31769" name="TextBox 23"/>
          <p:cNvSpPr txBox="1"/>
          <p:nvPr/>
        </p:nvSpPr>
        <p:spPr>
          <a:xfrm>
            <a:off x="6517640" y="4618355"/>
            <a:ext cx="4937125" cy="460375"/>
          </a:xfrm>
          <a:prstGeom prst="rect">
            <a:avLst/>
          </a:prstGeom>
          <a:noFill/>
          <a:ln w="9525">
            <a:noFill/>
          </a:ln>
        </p:spPr>
        <p:txBody>
          <a:bodyPr wrap="square">
            <a:spAutoFit/>
          </a:bodyPr>
          <a:lstStyle/>
          <a:p>
            <a:pPr algn="just" eaLnBrk="1" hangingPunct="1"/>
            <a:r>
              <a:rPr lang="zh-CN" altLang="en-US" sz="1200" dirty="0">
                <a:solidFill>
                  <a:schemeClr val="tx1"/>
                </a:solidFill>
                <a:latin typeface="微软雅黑" panose="020B0503020204020204" charset="-122"/>
                <a:ea typeface="微软雅黑" panose="020B0503020204020204" charset="-122"/>
              </a:rPr>
              <a:t>通过建立对其工作绩效的考核体制来选拔人才，在企业内形成一种干部“能上能下”的人才竞争机制。</a:t>
            </a:r>
          </a:p>
        </p:txBody>
      </p:sp>
    </p:spTree>
  </p:cSld>
  <p:clrMapOvr>
    <a:masterClrMapping/>
  </p:clrMapOvr>
  <mc:AlternateContent xmlns:mc="http://schemas.openxmlformats.org/markup-compatibility/2006">
    <mc:Choice xmlns:p14="http://schemas.microsoft.com/office/powerpoint/2010/main" Requires="p14">
      <p:transition spd="slow" p14:dur="1600" advTm="1582">
        <p:blinds dir="vert"/>
      </p:transition>
    </mc:Choice>
    <mc:Fallback>
      <p:transition spd="slow" advTm="158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31750"/>
                                        </p:tgtEl>
                                        <p:attrNameLst>
                                          <p:attrName>style.visibility</p:attrName>
                                        </p:attrNameLst>
                                      </p:cBhvr>
                                      <p:to>
                                        <p:strVal val="visible"/>
                                      </p:to>
                                    </p:set>
                                    <p:animEffect transition="in" filter="wipe(up)">
                                      <p:cBhvr>
                                        <p:cTn id="13" dur="500"/>
                                        <p:tgtEl>
                                          <p:spTgt spid="3175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1753"/>
                                        </p:tgtEl>
                                        <p:attrNameLst>
                                          <p:attrName>style.visibility</p:attrName>
                                        </p:attrNameLst>
                                      </p:cBhvr>
                                      <p:to>
                                        <p:strVal val="visible"/>
                                      </p:to>
                                    </p:set>
                                    <p:animEffect transition="in" filter="wipe(up)">
                                      <p:cBhvr>
                                        <p:cTn id="19" dur="500"/>
                                        <p:tgtEl>
                                          <p:spTgt spid="31753"/>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31756"/>
                                        </p:tgtEl>
                                        <p:attrNameLst>
                                          <p:attrName>style.visibility</p:attrName>
                                        </p:attrNameLst>
                                      </p:cBhvr>
                                      <p:to>
                                        <p:strVal val="visible"/>
                                      </p:to>
                                    </p:set>
                                    <p:animEffect transition="in" filter="wipe(up)">
                                      <p:cBhvr>
                                        <p:cTn id="25" dur="500"/>
                                        <p:tgtEl>
                                          <p:spTgt spid="3175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1760"/>
                                        </p:tgtEl>
                                        <p:attrNameLst>
                                          <p:attrName>style.visibility</p:attrName>
                                        </p:attrNameLst>
                                      </p:cBhvr>
                                      <p:to>
                                        <p:strVal val="visible"/>
                                      </p:to>
                                    </p:set>
                                    <p:animEffect transition="in" filter="wipe(up)">
                                      <p:cBhvr>
                                        <p:cTn id="34" dur="500"/>
                                        <p:tgtEl>
                                          <p:spTgt spid="31760"/>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1762"/>
                                        </p:tgtEl>
                                        <p:attrNameLst>
                                          <p:attrName>style.visibility</p:attrName>
                                        </p:attrNameLst>
                                      </p:cBhvr>
                                      <p:to>
                                        <p:strVal val="visible"/>
                                      </p:to>
                                    </p:set>
                                    <p:animEffect transition="in" filter="wipe(up)">
                                      <p:cBhvr>
                                        <p:cTn id="40" dur="500"/>
                                        <p:tgtEl>
                                          <p:spTgt spid="3176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1764"/>
                                        </p:tgtEl>
                                        <p:attrNameLst>
                                          <p:attrName>style.visibility</p:attrName>
                                        </p:attrNameLst>
                                      </p:cBhvr>
                                      <p:to>
                                        <p:strVal val="visible"/>
                                      </p:to>
                                    </p:set>
                                    <p:animEffect transition="in" filter="wipe(up)">
                                      <p:cBhvr>
                                        <p:cTn id="46" dur="500"/>
                                        <p:tgtEl>
                                          <p:spTgt spid="31764"/>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1765"/>
                                        </p:tgtEl>
                                        <p:attrNameLst>
                                          <p:attrName>style.visibility</p:attrName>
                                        </p:attrNameLst>
                                      </p:cBhvr>
                                      <p:to>
                                        <p:strVal val="visible"/>
                                      </p:to>
                                    </p:set>
                                    <p:animEffect transition="in" filter="wipe(up)">
                                      <p:cBhvr>
                                        <p:cTn id="49" dur="500"/>
                                        <p:tgtEl>
                                          <p:spTgt spid="31765"/>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up)">
                                      <p:cBhvr>
                                        <p:cTn id="55" dur="500"/>
                                        <p:tgtEl>
                                          <p:spTgt spid="28"/>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1769"/>
                                        </p:tgtEl>
                                        <p:attrNameLst>
                                          <p:attrName>style.visibility</p:attrName>
                                        </p:attrNameLst>
                                      </p:cBhvr>
                                      <p:to>
                                        <p:strVal val="visible"/>
                                      </p:to>
                                    </p:set>
                                    <p:animEffect transition="in" filter="wipe(up)">
                                      <p:cBhvr>
                                        <p:cTn id="58" dur="500"/>
                                        <p:tgtEl>
                                          <p:spTgt spid="31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animBg="1"/>
      <p:bldP spid="11" grpId="0" animBg="1"/>
      <p:bldP spid="31753" grpId="0" animBg="1"/>
      <p:bldP spid="14" grpId="0" animBg="1"/>
      <p:bldP spid="31756" grpId="0" animBg="1"/>
      <p:bldP spid="17" grpId="0" animBg="1"/>
      <p:bldP spid="18" grpId="0"/>
      <p:bldP spid="31760" grpId="0"/>
      <p:bldP spid="20" grpId="0"/>
      <p:bldP spid="31762" grpId="0"/>
      <p:bldP spid="22" grpId="0"/>
      <p:bldP spid="31764" grpId="0"/>
      <p:bldP spid="31765" grpId="0" animBg="1"/>
      <p:bldP spid="27" grpId="0" animBg="1"/>
      <p:bldP spid="28" grpId="0"/>
      <p:bldP spid="3176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4191635" y="2520315"/>
            <a:ext cx="6159500" cy="737235"/>
          </a:xfrm>
          <a:prstGeom prst="rect">
            <a:avLst/>
          </a:prstGeom>
          <a:noFill/>
        </p:spPr>
        <p:txBody>
          <a:bodyPr wrap="square" rtlCol="0">
            <a:spAutoFit/>
          </a:bodyPr>
          <a:lstStyle/>
          <a:p>
            <a:pPr>
              <a:lnSpc>
                <a:spcPct val="150000"/>
              </a:lnSpc>
            </a:pPr>
            <a:r>
              <a:rPr lang="en-US" altLang="zh-CN" sz="28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03.</a:t>
            </a:r>
            <a:r>
              <a:rPr lang="zh-CN" altLang="en-US" sz="28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学习廉洁法律法规，防范廉洁风险</a:t>
            </a:r>
          </a:p>
        </p:txBody>
      </p:sp>
      <p:sp>
        <p:nvSpPr>
          <p:cNvPr id="22" name="文本框 21"/>
          <p:cNvSpPr txBox="1"/>
          <p:nvPr/>
        </p:nvSpPr>
        <p:spPr>
          <a:xfrm>
            <a:off x="4191635" y="3173730"/>
            <a:ext cx="6357620" cy="829945"/>
          </a:xfrm>
          <a:prstGeom prst="rect">
            <a:avLst/>
          </a:prstGeom>
          <a:noFill/>
        </p:spPr>
        <p:txBody>
          <a:bodyPr wrap="square" rtlCol="0">
            <a:spAutoFit/>
          </a:bodyPr>
          <a:lstStyle/>
          <a:p>
            <a:pPr>
              <a:lnSpc>
                <a:spcPct val="100000"/>
              </a:lnSpc>
            </a:pPr>
            <a:r>
              <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rPr>
              <a:t>Professional custom all kinds of industry ppt template, this work belongs to fly impression design original, do not download after the network communication.</a:t>
            </a:r>
          </a:p>
        </p:txBody>
      </p:sp>
      <p:pic>
        <p:nvPicPr>
          <p:cNvPr id="29" name="图片 28" descr="党政建设宣传栏展板背景"/>
          <p:cNvPicPr>
            <a:picLocks noChangeAspect="1"/>
          </p:cNvPicPr>
          <p:nvPr/>
        </p:nvPicPr>
        <p:blipFill>
          <a:blip r:embed="rId4"/>
          <a:stretch>
            <a:fillRect/>
          </a:stretch>
        </p:blipFill>
        <p:spPr>
          <a:xfrm>
            <a:off x="1575435" y="2147570"/>
            <a:ext cx="3053715" cy="2390140"/>
          </a:xfrm>
          <a:prstGeom prst="rect">
            <a:avLst/>
          </a:prstGeom>
        </p:spPr>
      </p:pic>
      <p:pic>
        <p:nvPicPr>
          <p:cNvPr id="2" name="图片 1" descr="7c8afeea83d6684267e8aa095961cf26(1)"/>
          <p:cNvPicPr>
            <a:picLocks noChangeAspect="1"/>
          </p:cNvPicPr>
          <p:nvPr/>
        </p:nvPicPr>
        <p:blipFill>
          <a:blip r:embed="rId5"/>
          <a:stretch>
            <a:fillRect/>
          </a:stretch>
        </p:blipFill>
        <p:spPr>
          <a:xfrm>
            <a:off x="9191625" y="400685"/>
            <a:ext cx="2846070" cy="2846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3896">
        <p:blinds dir="vert"/>
      </p:transition>
    </mc:Choice>
    <mc:Fallback>
      <p:transition spd="slow" advTm="389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1"/>
                                        </p:tgtEl>
                                        <p:attrNameLst>
                                          <p:attrName>ppt_y</p:attrName>
                                        </p:attrNameLst>
                                      </p:cBhvr>
                                      <p:tavLst>
                                        <p:tav tm="0">
                                          <p:val>
                                            <p:strVal val="#ppt_y"/>
                                          </p:val>
                                        </p:tav>
                                        <p:tav tm="100000">
                                          <p:val>
                                            <p:strVal val="#ppt_y"/>
                                          </p:val>
                                        </p:tav>
                                      </p:tavLst>
                                    </p:anim>
                                    <p:anim calcmode="lin" valueType="num">
                                      <p:cBhvr>
                                        <p:cTn id="1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1"/>
                                        </p:tgtEl>
                                      </p:cBhvr>
                                    </p:animEffect>
                                  </p:childTnLst>
                                </p:cTn>
                              </p:par>
                            </p:childTnLst>
                          </p:cTn>
                        </p:par>
                        <p:par>
                          <p:cTn id="18" fill="hold">
                            <p:stCondLst>
                              <p:cond delay="2349"/>
                            </p:stCondLst>
                            <p:childTnLst>
                              <p:par>
                                <p:cTn id="19" presetID="47"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一、2009年以来中央出台系列廉政法规</a:t>
            </a:r>
          </a:p>
        </p:txBody>
      </p:sp>
      <p:sp>
        <p:nvSpPr>
          <p:cNvPr id="5" name="Text Box 7"/>
          <p:cNvSpPr/>
          <p:nvPr/>
        </p:nvSpPr>
        <p:spPr>
          <a:xfrm>
            <a:off x="2014538" y="1114743"/>
            <a:ext cx="6629400" cy="398780"/>
          </a:xfrm>
          <a:prstGeom prst="rect">
            <a:avLst/>
          </a:prstGeom>
          <a:noFill/>
          <a:ln w="9525">
            <a:noFill/>
          </a:ln>
        </p:spPr>
        <p:txBody>
          <a:bodyPr anchor="ctr">
            <a:spAutoFit/>
          </a:bodyPr>
          <a:lstStyle/>
          <a:p>
            <a:pPr algn="just" eaLnBrk="1" hangingPunct="1"/>
            <a:r>
              <a:rPr lang="en-US" altLang="zh-CN" sz="2000" b="1" dirty="0">
                <a:solidFill>
                  <a:srgbClr val="C00000"/>
                </a:solidFill>
                <a:latin typeface="微软雅黑" panose="020B0503020204020204" charset="-122"/>
                <a:ea typeface="微软雅黑" panose="020B0503020204020204" charset="-122"/>
              </a:rPr>
              <a:t>2009</a:t>
            </a:r>
            <a:r>
              <a:rPr lang="zh-CN" altLang="en-US" sz="2000" b="1" dirty="0">
                <a:solidFill>
                  <a:srgbClr val="C00000"/>
                </a:solidFill>
                <a:latin typeface="微软雅黑" panose="020B0503020204020204" charset="-122"/>
                <a:ea typeface="微软雅黑" panose="020B0503020204020204" charset="-122"/>
              </a:rPr>
              <a:t>年以来中央出台系列廉政法规（部分）</a:t>
            </a:r>
          </a:p>
        </p:txBody>
      </p:sp>
      <p:sp>
        <p:nvSpPr>
          <p:cNvPr id="6" name="TextBox 11"/>
          <p:cNvSpPr txBox="1"/>
          <p:nvPr/>
        </p:nvSpPr>
        <p:spPr>
          <a:xfrm>
            <a:off x="1130300" y="1840230"/>
            <a:ext cx="7632700" cy="400050"/>
          </a:xfrm>
          <a:prstGeom prst="rect">
            <a:avLst/>
          </a:prstGeom>
          <a:gradFill>
            <a:gsLst>
              <a:gs pos="89000">
                <a:srgbClr val="C00000"/>
              </a:gs>
              <a:gs pos="35000">
                <a:srgbClr val="FF3300"/>
              </a:gs>
            </a:gsLst>
            <a:lin ang="5400000" scaled="0"/>
          </a:gradFill>
        </p:spPr>
        <p:txBody>
          <a:bodyPr>
            <a:spAutoFit/>
          </a:bodyPr>
          <a:lstStyle>
            <a:defPPr>
              <a:defRPr lang="zh-CN"/>
            </a:defPPr>
            <a:lvl1pPr>
              <a:defRPr sz="2400" b="1">
                <a:solidFill>
                  <a:schemeClr val="tx2"/>
                </a:solidFill>
                <a:latin typeface="+mj-ea"/>
                <a:ea typeface="+mj-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1"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24</a:t>
            </a:r>
            <a:r>
              <a:rPr kumimoji="0" lang="zh-CN" altLang="en-US" sz="2000" b="1"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rPr>
              <a:t>个反腐倡廉文件</a:t>
            </a:r>
          </a:p>
        </p:txBody>
      </p:sp>
      <p:sp>
        <p:nvSpPr>
          <p:cNvPr id="7" name="Line 6"/>
          <p:cNvSpPr/>
          <p:nvPr/>
        </p:nvSpPr>
        <p:spPr>
          <a:xfrm>
            <a:off x="1550988" y="2465705"/>
            <a:ext cx="0" cy="4098925"/>
          </a:xfrm>
          <a:prstGeom prst="line">
            <a:avLst/>
          </a:prstGeom>
          <a:ln w="38100" cap="flat" cmpd="sng">
            <a:solidFill>
              <a:srgbClr val="C00000"/>
            </a:solidFill>
            <a:prstDash val="solid"/>
            <a:miter/>
            <a:headEnd type="none" w="med" len="med"/>
            <a:tailEnd type="none" w="med" len="med"/>
          </a:ln>
        </p:spPr>
      </p:sp>
      <p:sp>
        <p:nvSpPr>
          <p:cNvPr id="8" name="Freeform 5"/>
          <p:cNvSpPr/>
          <p:nvPr/>
        </p:nvSpPr>
        <p:spPr>
          <a:xfrm>
            <a:off x="1414463" y="2294255"/>
            <a:ext cx="260350" cy="149225"/>
          </a:xfrm>
          <a:custGeom>
            <a:avLst/>
            <a:gdLst/>
            <a:ahLst/>
            <a:cxnLst>
              <a:cxn ang="0">
                <a:pos x="130175" y="149225"/>
              </a:cxn>
              <a:cxn ang="0">
                <a:pos x="195263" y="74819"/>
              </a:cxn>
              <a:cxn ang="0">
                <a:pos x="260350" y="0"/>
              </a:cxn>
              <a:cxn ang="0">
                <a:pos x="130175" y="0"/>
              </a:cxn>
              <a:cxn ang="0">
                <a:pos x="0" y="0"/>
              </a:cxn>
              <a:cxn ang="0">
                <a:pos x="65088" y="74819"/>
              </a:cxn>
              <a:cxn ang="0">
                <a:pos x="130175" y="149225"/>
              </a:cxn>
            </a:cxnLst>
            <a:rect l="0" t="0" r="0" b="0"/>
            <a:pathLst>
              <a:path w="416" h="361">
                <a:moveTo>
                  <a:pt x="208" y="361"/>
                </a:moveTo>
                <a:lnTo>
                  <a:pt x="312" y="181"/>
                </a:lnTo>
                <a:lnTo>
                  <a:pt x="416" y="0"/>
                </a:lnTo>
                <a:lnTo>
                  <a:pt x="208" y="0"/>
                </a:lnTo>
                <a:lnTo>
                  <a:pt x="0" y="0"/>
                </a:lnTo>
                <a:lnTo>
                  <a:pt x="104" y="181"/>
                </a:lnTo>
                <a:lnTo>
                  <a:pt x="208" y="361"/>
                </a:lnTo>
                <a:close/>
              </a:path>
            </a:pathLst>
          </a:custGeom>
          <a:gradFill>
            <a:gsLst>
              <a:gs pos="89000">
                <a:srgbClr val="C00000"/>
              </a:gs>
              <a:gs pos="35000">
                <a:srgbClr val="FF3300"/>
              </a:gs>
            </a:gsLst>
            <a:lin ang="5400000" scaled="0"/>
          </a:gradFill>
          <a:ln w="9525">
            <a:noFill/>
          </a:ln>
        </p:spPr>
        <p:txBody>
          <a:bodyPr/>
          <a:lstStyle/>
          <a:p>
            <a:endParaRPr lang="zh-CN" altLang="en-US">
              <a:latin typeface="微软雅黑" panose="020B0503020204020204" charset="-122"/>
              <a:ea typeface="微软雅黑" panose="020B0503020204020204" charset="-122"/>
            </a:endParaRPr>
          </a:p>
        </p:txBody>
      </p:sp>
      <p:sp>
        <p:nvSpPr>
          <p:cNvPr id="9" name="等腰三角形 12"/>
          <p:cNvSpPr/>
          <p:nvPr/>
        </p:nvSpPr>
        <p:spPr>
          <a:xfrm rot="5400000">
            <a:off x="1844675" y="3014980"/>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bg1"/>
              </a:solidFill>
              <a:latin typeface="微软雅黑" panose="020B0503020204020204" charset="-122"/>
              <a:ea typeface="微软雅黑" panose="020B0503020204020204" charset="-122"/>
            </a:endParaRPr>
          </a:p>
        </p:txBody>
      </p:sp>
      <p:sp>
        <p:nvSpPr>
          <p:cNvPr id="11" name="矩形 13"/>
          <p:cNvSpPr/>
          <p:nvPr/>
        </p:nvSpPr>
        <p:spPr>
          <a:xfrm>
            <a:off x="2014538" y="2859405"/>
            <a:ext cx="6465887" cy="676275"/>
          </a:xfrm>
          <a:prstGeom prst="rect">
            <a:avLst/>
          </a:prstGeom>
          <a:noFill/>
          <a:ln w="9525">
            <a:noFill/>
          </a:ln>
        </p:spPr>
        <p:txBody>
          <a:bodyPr>
            <a:spAutoFit/>
          </a:bodyPr>
          <a:lstStyle/>
          <a:p>
            <a:pPr algn="just" eaLnBrk="1" hangingPunct="1"/>
            <a:r>
              <a:rPr lang="en-US" altLang="zh-CN" sz="2000" b="1" dirty="0">
                <a:solidFill>
                  <a:srgbClr val="C00000"/>
                </a:solidFill>
                <a:latin typeface="微软雅黑" panose="020B0503020204020204" charset="-122"/>
                <a:ea typeface="微软雅黑" panose="020B0503020204020204" charset="-122"/>
              </a:rPr>
              <a:t>《</a:t>
            </a:r>
            <a:r>
              <a:rPr lang="zh-CN" altLang="en-US" sz="2000" b="1" dirty="0">
                <a:solidFill>
                  <a:srgbClr val="C00000"/>
                </a:solidFill>
                <a:latin typeface="微软雅黑" panose="020B0503020204020204" charset="-122"/>
                <a:ea typeface="微软雅黑" panose="020B0503020204020204" charset="-122"/>
              </a:rPr>
              <a:t>国有企业领导人员廉洁从业若干规定</a:t>
            </a:r>
            <a:r>
              <a:rPr lang="en-US" altLang="zh-CN" sz="2000" b="1" dirty="0">
                <a:solidFill>
                  <a:srgbClr val="C00000"/>
                </a:solidFill>
                <a:latin typeface="微软雅黑" panose="020B0503020204020204" charset="-122"/>
                <a:ea typeface="微软雅黑" panose="020B0503020204020204" charset="-122"/>
              </a:rPr>
              <a:t>》</a:t>
            </a:r>
            <a:r>
              <a:rPr lang="zh-CN" altLang="en-US" dirty="0">
                <a:solidFill>
                  <a:schemeClr val="tx1"/>
                </a:solidFill>
                <a:latin typeface="微软雅黑" panose="020B0503020204020204" charset="-122"/>
                <a:ea typeface="微软雅黑" panose="020B0503020204020204" charset="-122"/>
              </a:rPr>
              <a:t>（中办、国办 </a:t>
            </a:r>
            <a:r>
              <a:rPr lang="en-US" altLang="zh-CN" dirty="0">
                <a:solidFill>
                  <a:schemeClr val="tx1"/>
                </a:solidFill>
                <a:latin typeface="微软雅黑" panose="020B0503020204020204" charset="-122"/>
                <a:ea typeface="微软雅黑" panose="020B0503020204020204" charset="-122"/>
              </a:rPr>
              <a:t>2009.7.1</a:t>
            </a:r>
            <a:r>
              <a:rPr lang="zh-CN" altLang="en-US" dirty="0">
                <a:solidFill>
                  <a:schemeClr val="tx1"/>
                </a:solidFill>
                <a:latin typeface="微软雅黑" panose="020B0503020204020204" charset="-122"/>
                <a:ea typeface="微软雅黑" panose="020B0503020204020204" charset="-122"/>
              </a:rPr>
              <a:t>）</a:t>
            </a:r>
          </a:p>
        </p:txBody>
      </p:sp>
      <p:grpSp>
        <p:nvGrpSpPr>
          <p:cNvPr id="12" name="组合 14"/>
          <p:cNvGrpSpPr/>
          <p:nvPr/>
        </p:nvGrpSpPr>
        <p:grpSpPr>
          <a:xfrm>
            <a:off x="1285875" y="2859405"/>
            <a:ext cx="512763" cy="441325"/>
            <a:chOff x="1286375" y="3152583"/>
            <a:chExt cx="512418" cy="441740"/>
          </a:xfrm>
        </p:grpSpPr>
        <p:sp>
          <p:nvSpPr>
            <p:cNvPr id="13" name="六边形 12"/>
            <p:cNvSpPr/>
            <p:nvPr/>
          </p:nvSpPr>
          <p:spPr bwMode="auto">
            <a:xfrm>
              <a:off x="1286375" y="3152583"/>
              <a:ext cx="512418"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sp>
          <p:nvSpPr>
            <p:cNvPr id="14" name="TextBox 17"/>
            <p:cNvSpPr txBox="1"/>
            <p:nvPr/>
          </p:nvSpPr>
          <p:spPr>
            <a:xfrm>
              <a:off x="1373629" y="3170062"/>
              <a:ext cx="342669" cy="400426"/>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微软雅黑" panose="020B0503020204020204" charset="-122"/>
                  <a:ea typeface="微软雅黑" panose="020B0503020204020204" charset="-122"/>
                  <a:cs typeface="+mn-cs"/>
                </a:rPr>
                <a:t>1</a:t>
              </a:r>
            </a:p>
          </p:txBody>
        </p:sp>
      </p:grpSp>
      <p:grpSp>
        <p:nvGrpSpPr>
          <p:cNvPr id="15" name="组合 17"/>
          <p:cNvGrpSpPr/>
          <p:nvPr/>
        </p:nvGrpSpPr>
        <p:grpSpPr>
          <a:xfrm>
            <a:off x="1176338" y="937895"/>
            <a:ext cx="765175" cy="763588"/>
            <a:chOff x="1176655" y="1063523"/>
            <a:chExt cx="764448" cy="764448"/>
          </a:xfrm>
        </p:grpSpPr>
        <p:sp>
          <p:nvSpPr>
            <p:cNvPr id="18" name="椭圆 18"/>
            <p:cNvSpPr/>
            <p:nvPr/>
          </p:nvSpPr>
          <p:spPr>
            <a:xfrm>
              <a:off x="1176655" y="1063523"/>
              <a:ext cx="764448" cy="764448"/>
            </a:xfrm>
            <a:prstGeom prst="ellipse">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19" name="Freeform 25"/>
            <p:cNvSpPr>
              <a:spLocks noEditPoints="1"/>
            </p:cNvSpPr>
            <p:nvPr/>
          </p:nvSpPr>
          <p:spPr>
            <a:xfrm>
              <a:off x="1355781" y="1161131"/>
              <a:ext cx="406196" cy="554914"/>
            </a:xfrm>
            <a:custGeom>
              <a:avLst/>
              <a:gdLst/>
              <a:ahLst/>
              <a:cxnLst>
                <a:cxn ang="0">
                  <a:pos x="53181" y="89887"/>
                </a:cxn>
                <a:cxn ang="0">
                  <a:pos x="44929" y="554914"/>
                </a:cxn>
                <a:cxn ang="0">
                  <a:pos x="406196" y="136665"/>
                </a:cxn>
                <a:cxn ang="0">
                  <a:pos x="375938" y="145837"/>
                </a:cxn>
                <a:cxn ang="0">
                  <a:pos x="46763" y="522812"/>
                </a:cxn>
                <a:cxn ang="0">
                  <a:pos x="176049" y="58702"/>
                </a:cxn>
                <a:cxn ang="0">
                  <a:pos x="231064" y="58702"/>
                </a:cxn>
                <a:cxn ang="0">
                  <a:pos x="202640" y="88052"/>
                </a:cxn>
                <a:cxn ang="0">
                  <a:pos x="142123" y="60536"/>
                </a:cxn>
                <a:cxn ang="0">
                  <a:pos x="74271" y="140334"/>
                </a:cxn>
                <a:cxn ang="0">
                  <a:pos x="331925" y="140334"/>
                </a:cxn>
                <a:cxn ang="0">
                  <a:pos x="264073" y="60536"/>
                </a:cxn>
                <a:cxn ang="0">
                  <a:pos x="142123" y="60536"/>
                </a:cxn>
                <a:cxn ang="0">
                  <a:pos x="143040" y="421001"/>
                </a:cxn>
                <a:cxn ang="0">
                  <a:pos x="98111" y="433842"/>
                </a:cxn>
                <a:cxn ang="0">
                  <a:pos x="88941" y="443931"/>
                </a:cxn>
                <a:cxn ang="0">
                  <a:pos x="143040" y="448517"/>
                </a:cxn>
                <a:cxn ang="0">
                  <a:pos x="86191" y="476034"/>
                </a:cxn>
                <a:cxn ang="0">
                  <a:pos x="157710" y="441180"/>
                </a:cxn>
                <a:cxn ang="0">
                  <a:pos x="157710" y="418249"/>
                </a:cxn>
                <a:cxn ang="0">
                  <a:pos x="71520" y="422835"/>
                </a:cxn>
                <a:cxn ang="0">
                  <a:pos x="139372" y="494378"/>
                </a:cxn>
                <a:cxn ang="0">
                  <a:pos x="139372" y="217380"/>
                </a:cxn>
                <a:cxn ang="0">
                  <a:pos x="98111" y="230221"/>
                </a:cxn>
                <a:cxn ang="0">
                  <a:pos x="112781" y="266909"/>
                </a:cxn>
                <a:cxn ang="0">
                  <a:pos x="86191" y="276998"/>
                </a:cxn>
                <a:cxn ang="0">
                  <a:pos x="139372" y="203621"/>
                </a:cxn>
                <a:cxn ang="0">
                  <a:pos x="71520" y="275164"/>
                </a:cxn>
                <a:cxn ang="0">
                  <a:pos x="156793" y="233889"/>
                </a:cxn>
                <a:cxn ang="0">
                  <a:pos x="155877" y="214628"/>
                </a:cxn>
                <a:cxn ang="0">
                  <a:pos x="143040" y="327445"/>
                </a:cxn>
                <a:cxn ang="0">
                  <a:pos x="88941" y="341203"/>
                </a:cxn>
                <a:cxn ang="0">
                  <a:pos x="143040" y="377892"/>
                </a:cxn>
                <a:cxn ang="0">
                  <a:pos x="156793" y="316439"/>
                </a:cxn>
                <a:cxn ang="0">
                  <a:pos x="71520" y="320107"/>
                </a:cxn>
                <a:cxn ang="0">
                  <a:pos x="143040" y="391650"/>
                </a:cxn>
                <a:cxn ang="0">
                  <a:pos x="187969" y="302680"/>
                </a:cxn>
                <a:cxn ang="0">
                  <a:pos x="212726" y="470530"/>
                </a:cxn>
                <a:cxn ang="0">
                  <a:pos x="326424" y="435676"/>
                </a:cxn>
                <a:cxn ang="0">
                  <a:pos x="208141" y="465944"/>
                </a:cxn>
                <a:cxn ang="0">
                  <a:pos x="326424" y="330197"/>
                </a:cxn>
                <a:cxn ang="0">
                  <a:pos x="208141" y="266909"/>
                </a:cxn>
                <a:cxn ang="0">
                  <a:pos x="208141" y="229303"/>
                </a:cxn>
              </a:cxnLst>
              <a:rect l="0" t="0" r="0" b="0"/>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bg1"/>
            </a:solidFill>
            <a:ln w="9525">
              <a:noFill/>
            </a:ln>
          </p:spPr>
          <p:txBody>
            <a:bodyPr/>
            <a:lstStyle/>
            <a:p>
              <a:endParaRPr lang="zh-CN" altLang="en-US">
                <a:latin typeface="微软雅黑" panose="020B0503020204020204" charset="-122"/>
                <a:ea typeface="微软雅黑" panose="020B0503020204020204" charset="-122"/>
              </a:endParaRPr>
            </a:p>
          </p:txBody>
        </p:sp>
      </p:grpSp>
      <p:sp>
        <p:nvSpPr>
          <p:cNvPr id="20" name="等腰三角形 20"/>
          <p:cNvSpPr/>
          <p:nvPr/>
        </p:nvSpPr>
        <p:spPr>
          <a:xfrm rot="5400000">
            <a:off x="1844675" y="3838893"/>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bg1"/>
              </a:solidFill>
              <a:latin typeface="微软雅黑" panose="020B0503020204020204" charset="-122"/>
              <a:ea typeface="微软雅黑" panose="020B0503020204020204" charset="-122"/>
            </a:endParaRPr>
          </a:p>
        </p:txBody>
      </p:sp>
      <p:sp>
        <p:nvSpPr>
          <p:cNvPr id="21" name="矩形 21"/>
          <p:cNvSpPr/>
          <p:nvPr/>
        </p:nvSpPr>
        <p:spPr>
          <a:xfrm>
            <a:off x="2014538" y="3737293"/>
            <a:ext cx="6465887" cy="631825"/>
          </a:xfrm>
          <a:prstGeom prst="rect">
            <a:avLst/>
          </a:prstGeom>
          <a:noFill/>
          <a:ln w="9525">
            <a:noFill/>
          </a:ln>
        </p:spPr>
        <p:txBody>
          <a:bodyPr>
            <a:spAutoFit/>
          </a:bodyPr>
          <a:lstStyle/>
          <a:p>
            <a:pPr eaLnBrk="1" hangingPunct="1">
              <a:lnSpc>
                <a:spcPts val="2100"/>
              </a:lnSpc>
            </a:pPr>
            <a:r>
              <a:rPr lang="en-US" altLang="zh-CN" dirty="0">
                <a:solidFill>
                  <a:schemeClr val="tx1"/>
                </a:solidFill>
                <a:latin typeface="微软雅黑" panose="020B0503020204020204" charset="-122"/>
                <a:ea typeface="微软雅黑" panose="020B0503020204020204" charset="-122"/>
              </a:rPr>
              <a:t>《</a:t>
            </a:r>
            <a:r>
              <a:rPr lang="zh-CN" altLang="en-US" dirty="0">
                <a:solidFill>
                  <a:schemeClr val="tx1"/>
                </a:solidFill>
                <a:latin typeface="微软雅黑" panose="020B0503020204020204" charset="-122"/>
                <a:ea typeface="微软雅黑" panose="020B0503020204020204" charset="-122"/>
              </a:rPr>
              <a:t>关于实行党政领导干部问责的暂行规定</a:t>
            </a:r>
            <a:r>
              <a:rPr lang="en-US" altLang="zh-CN" dirty="0">
                <a:solidFill>
                  <a:schemeClr val="tx1"/>
                </a:solidFill>
                <a:latin typeface="微软雅黑" panose="020B0503020204020204" charset="-122"/>
                <a:ea typeface="微软雅黑" panose="020B0503020204020204" charset="-122"/>
              </a:rPr>
              <a:t>》</a:t>
            </a:r>
            <a:r>
              <a:rPr lang="zh-CN" altLang="en-US" dirty="0">
                <a:solidFill>
                  <a:schemeClr val="tx1"/>
                </a:solidFill>
                <a:latin typeface="微软雅黑" panose="020B0503020204020204" charset="-122"/>
                <a:ea typeface="微软雅黑" panose="020B0503020204020204" charset="-122"/>
              </a:rPr>
              <a:t>（中办、国办 </a:t>
            </a:r>
            <a:r>
              <a:rPr lang="en-US" altLang="zh-CN" dirty="0">
                <a:solidFill>
                  <a:schemeClr val="tx1"/>
                </a:solidFill>
                <a:latin typeface="微软雅黑" panose="020B0503020204020204" charset="-122"/>
                <a:ea typeface="微软雅黑" panose="020B0503020204020204" charset="-122"/>
              </a:rPr>
              <a:t>2009.7.17</a:t>
            </a:r>
            <a:r>
              <a:rPr lang="zh-CN" altLang="en-US" dirty="0">
                <a:solidFill>
                  <a:schemeClr val="tx1"/>
                </a:solidFill>
                <a:latin typeface="微软雅黑" panose="020B0503020204020204" charset="-122"/>
                <a:ea typeface="微软雅黑" panose="020B0503020204020204" charset="-122"/>
              </a:rPr>
              <a:t>）</a:t>
            </a:r>
          </a:p>
        </p:txBody>
      </p:sp>
      <p:grpSp>
        <p:nvGrpSpPr>
          <p:cNvPr id="22" name="组合 23"/>
          <p:cNvGrpSpPr/>
          <p:nvPr/>
        </p:nvGrpSpPr>
        <p:grpSpPr>
          <a:xfrm>
            <a:off x="1285875" y="3683318"/>
            <a:ext cx="512763" cy="442912"/>
            <a:chOff x="1286375" y="3977083"/>
            <a:chExt cx="512418" cy="441740"/>
          </a:xfrm>
        </p:grpSpPr>
        <p:sp>
          <p:nvSpPr>
            <p:cNvPr id="23" name="六边形 22"/>
            <p:cNvSpPr/>
            <p:nvPr/>
          </p:nvSpPr>
          <p:spPr bwMode="auto">
            <a:xfrm>
              <a:off x="1286375" y="3977083"/>
              <a:ext cx="512418"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sp>
          <p:nvSpPr>
            <p:cNvPr id="24" name="TextBox 22"/>
            <p:cNvSpPr txBox="1"/>
            <p:nvPr/>
          </p:nvSpPr>
          <p:spPr>
            <a:xfrm>
              <a:off x="1373629" y="3994499"/>
              <a:ext cx="342669" cy="400575"/>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微软雅黑" panose="020B0503020204020204" charset="-122"/>
                  <a:ea typeface="微软雅黑" panose="020B0503020204020204" charset="-122"/>
                  <a:cs typeface="+mn-cs"/>
                </a:rPr>
                <a:t>2</a:t>
              </a:r>
            </a:p>
          </p:txBody>
        </p:sp>
      </p:grpSp>
      <p:sp>
        <p:nvSpPr>
          <p:cNvPr id="27" name="等腰三角形 26"/>
          <p:cNvSpPr/>
          <p:nvPr/>
        </p:nvSpPr>
        <p:spPr>
          <a:xfrm rot="5400000">
            <a:off x="1843088" y="4702493"/>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bg1"/>
              </a:solidFill>
              <a:latin typeface="微软雅黑" panose="020B0503020204020204" charset="-122"/>
              <a:ea typeface="微软雅黑" panose="020B0503020204020204" charset="-122"/>
            </a:endParaRPr>
          </a:p>
        </p:txBody>
      </p:sp>
      <p:grpSp>
        <p:nvGrpSpPr>
          <p:cNvPr id="28" name="组合 27"/>
          <p:cNvGrpSpPr/>
          <p:nvPr/>
        </p:nvGrpSpPr>
        <p:grpSpPr>
          <a:xfrm>
            <a:off x="1285875" y="4546918"/>
            <a:ext cx="512763" cy="442912"/>
            <a:chOff x="1286375" y="4840909"/>
            <a:chExt cx="512418" cy="441740"/>
          </a:xfrm>
        </p:grpSpPr>
        <p:sp>
          <p:nvSpPr>
            <p:cNvPr id="32" name="六边形 31"/>
            <p:cNvSpPr/>
            <p:nvPr/>
          </p:nvSpPr>
          <p:spPr bwMode="auto">
            <a:xfrm>
              <a:off x="1286375" y="4840909"/>
              <a:ext cx="512418"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sp>
          <p:nvSpPr>
            <p:cNvPr id="33" name="TextBox 26"/>
            <p:cNvSpPr txBox="1"/>
            <p:nvPr/>
          </p:nvSpPr>
          <p:spPr>
            <a:xfrm>
              <a:off x="1373629" y="4858325"/>
              <a:ext cx="342669" cy="400575"/>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微软雅黑" panose="020B0503020204020204" charset="-122"/>
                  <a:ea typeface="微软雅黑" panose="020B0503020204020204" charset="-122"/>
                  <a:cs typeface="+mn-cs"/>
                </a:rPr>
                <a:t>3</a:t>
              </a:r>
            </a:p>
          </p:txBody>
        </p:sp>
      </p:grpSp>
      <p:sp>
        <p:nvSpPr>
          <p:cNvPr id="36" name="等腰三角形 31"/>
          <p:cNvSpPr/>
          <p:nvPr/>
        </p:nvSpPr>
        <p:spPr>
          <a:xfrm rot="5400000">
            <a:off x="1844675" y="5669280"/>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bg1"/>
              </a:solidFill>
              <a:latin typeface="微软雅黑" panose="020B0503020204020204" charset="-122"/>
              <a:ea typeface="微软雅黑" panose="020B0503020204020204" charset="-122"/>
            </a:endParaRPr>
          </a:p>
        </p:txBody>
      </p:sp>
      <p:grpSp>
        <p:nvGrpSpPr>
          <p:cNvPr id="37" name="组合 32"/>
          <p:cNvGrpSpPr/>
          <p:nvPr/>
        </p:nvGrpSpPr>
        <p:grpSpPr>
          <a:xfrm>
            <a:off x="1285875" y="5513705"/>
            <a:ext cx="512763" cy="441325"/>
            <a:chOff x="1286375" y="5807005"/>
            <a:chExt cx="512418" cy="441740"/>
          </a:xfrm>
        </p:grpSpPr>
        <p:sp>
          <p:nvSpPr>
            <p:cNvPr id="38" name="六边形 37"/>
            <p:cNvSpPr/>
            <p:nvPr/>
          </p:nvSpPr>
          <p:spPr bwMode="auto">
            <a:xfrm>
              <a:off x="1286375" y="5807005"/>
              <a:ext cx="512418"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微软雅黑" panose="020B0503020204020204" charset="-122"/>
                <a:ea typeface="微软雅黑" panose="020B0503020204020204" charset="-122"/>
                <a:cs typeface="+mn-cs"/>
              </a:endParaRPr>
            </a:p>
          </p:txBody>
        </p:sp>
        <p:sp>
          <p:nvSpPr>
            <p:cNvPr id="39" name="TextBox 30"/>
            <p:cNvSpPr txBox="1"/>
            <p:nvPr/>
          </p:nvSpPr>
          <p:spPr>
            <a:xfrm>
              <a:off x="1373629" y="5824484"/>
              <a:ext cx="342669" cy="400426"/>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微软雅黑" panose="020B0503020204020204" charset="-122"/>
                  <a:ea typeface="微软雅黑" panose="020B0503020204020204" charset="-122"/>
                  <a:cs typeface="+mn-cs"/>
                </a:rPr>
                <a:t>4</a:t>
              </a:r>
            </a:p>
          </p:txBody>
        </p:sp>
      </p:grpSp>
      <p:sp>
        <p:nvSpPr>
          <p:cNvPr id="40" name="矩形 35"/>
          <p:cNvSpPr/>
          <p:nvPr/>
        </p:nvSpPr>
        <p:spPr>
          <a:xfrm>
            <a:off x="2014538" y="4578668"/>
            <a:ext cx="6465887" cy="646112"/>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十八届中央政治局关于改进工作作风、密切联系群众的八项规定（</a:t>
            </a:r>
            <a:r>
              <a:rPr lang="en-US" altLang="zh-CN" dirty="0">
                <a:solidFill>
                  <a:schemeClr val="tx1"/>
                </a:solidFill>
                <a:latin typeface="微软雅黑" panose="020B0503020204020204" charset="-122"/>
                <a:ea typeface="微软雅黑" panose="020B0503020204020204" charset="-122"/>
              </a:rPr>
              <a:t>2012</a:t>
            </a:r>
            <a:r>
              <a:rPr lang="zh-CN" altLang="en-US" dirty="0">
                <a:solidFill>
                  <a:schemeClr val="tx1"/>
                </a:solidFill>
                <a:latin typeface="微软雅黑" panose="020B0503020204020204" charset="-122"/>
                <a:ea typeface="微软雅黑" panose="020B0503020204020204" charset="-122"/>
              </a:rPr>
              <a:t>年</a:t>
            </a:r>
            <a:r>
              <a:rPr lang="en-US" altLang="zh-CN" dirty="0">
                <a:solidFill>
                  <a:schemeClr val="tx1"/>
                </a:solidFill>
                <a:latin typeface="微软雅黑" panose="020B0503020204020204" charset="-122"/>
                <a:ea typeface="微软雅黑" panose="020B0503020204020204" charset="-122"/>
              </a:rPr>
              <a:t>12</a:t>
            </a:r>
            <a:r>
              <a:rPr lang="zh-CN" altLang="en-US" dirty="0">
                <a:solidFill>
                  <a:schemeClr val="tx1"/>
                </a:solidFill>
                <a:latin typeface="微软雅黑" panose="020B0503020204020204" charset="-122"/>
                <a:ea typeface="微软雅黑" panose="020B0503020204020204" charset="-122"/>
              </a:rPr>
              <a:t>月）</a:t>
            </a:r>
          </a:p>
        </p:txBody>
      </p:sp>
      <p:sp>
        <p:nvSpPr>
          <p:cNvPr id="41" name="矩形 36"/>
          <p:cNvSpPr/>
          <p:nvPr/>
        </p:nvSpPr>
        <p:spPr>
          <a:xfrm>
            <a:off x="2014538" y="5458143"/>
            <a:ext cx="6465887" cy="646112"/>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关于在干部教育培训中进一步加强学员管理的规定（</a:t>
            </a:r>
            <a:r>
              <a:rPr lang="en-US" altLang="zh-CN" dirty="0">
                <a:solidFill>
                  <a:schemeClr val="tx1"/>
                </a:solidFill>
                <a:latin typeface="微软雅黑" panose="020B0503020204020204" charset="-122"/>
                <a:ea typeface="微软雅黑" panose="020B0503020204020204" charset="-122"/>
              </a:rPr>
              <a:t>2013</a:t>
            </a:r>
            <a:r>
              <a:rPr lang="zh-CN" altLang="en-US" dirty="0">
                <a:solidFill>
                  <a:schemeClr val="tx1"/>
                </a:solidFill>
                <a:latin typeface="微软雅黑" panose="020B0503020204020204" charset="-122"/>
                <a:ea typeface="微软雅黑" panose="020B0503020204020204" charset="-122"/>
              </a:rPr>
              <a:t>年</a:t>
            </a:r>
            <a:r>
              <a:rPr lang="en-US" altLang="zh-CN" dirty="0">
                <a:solidFill>
                  <a:schemeClr val="tx1"/>
                </a:solidFill>
                <a:latin typeface="微软雅黑" panose="020B0503020204020204" charset="-122"/>
                <a:ea typeface="微软雅黑" panose="020B0503020204020204" charset="-122"/>
              </a:rPr>
              <a:t>3</a:t>
            </a:r>
            <a:r>
              <a:rPr lang="zh-CN" altLang="en-US" dirty="0">
                <a:solidFill>
                  <a:schemeClr val="tx1"/>
                </a:solidFill>
                <a:latin typeface="微软雅黑" panose="020B0503020204020204" charset="-122"/>
                <a:ea typeface="微软雅黑" panose="020B0503020204020204" charset="-122"/>
              </a:rPr>
              <a:t>月）</a:t>
            </a:r>
          </a:p>
        </p:txBody>
      </p:sp>
      <p:pic>
        <p:nvPicPr>
          <p:cNvPr id="42" name="图片 41" descr="cbfc000a94eaa43f99d1e901b2c473a6"/>
          <p:cNvPicPr>
            <a:picLocks noChangeAspect="1"/>
          </p:cNvPicPr>
          <p:nvPr/>
        </p:nvPicPr>
        <p:blipFill>
          <a:blip r:embed="rId6"/>
          <a:stretch>
            <a:fillRect/>
          </a:stretch>
        </p:blipFill>
        <p:spPr>
          <a:xfrm>
            <a:off x="9028430" y="194945"/>
            <a:ext cx="4428490" cy="6277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999">
        <p:blinds dir="vert"/>
      </p:transition>
    </mc:Choice>
    <mc:Fallback>
      <p:transition spd="slow" advTm="199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par>
                                <p:cTn id="16" presetID="22" presetClass="entr" presetSubtype="1"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par>
                                <p:cTn id="28" presetID="22" presetClass="entr" presetSubtype="1"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par>
                                <p:cTn id="31" presetID="22" presetClass="entr" presetSubtype="1"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1"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par>
                                <p:cTn id="46" presetID="22" presetClass="entr" presetSubtype="1" fill="hold"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up)">
                                      <p:cBhvr>
                                        <p:cTn id="48" dur="500"/>
                                        <p:tgtEl>
                                          <p:spTgt spid="28"/>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up)">
                                      <p:cBhvr>
                                        <p:cTn id="51" dur="500"/>
                                        <p:tgtEl>
                                          <p:spTgt spid="36"/>
                                        </p:tgtEl>
                                      </p:cBhvr>
                                    </p:animEffect>
                                  </p:childTnLst>
                                </p:cTn>
                              </p:par>
                              <p:par>
                                <p:cTn id="52" presetID="22" presetClass="entr" presetSubtype="1"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up)">
                                      <p:cBhvr>
                                        <p:cTn id="54" dur="500"/>
                                        <p:tgtEl>
                                          <p:spTgt spid="37"/>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up)">
                                      <p:cBhvr>
                                        <p:cTn id="57" dur="500"/>
                                        <p:tgtEl>
                                          <p:spTgt spid="40"/>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wipe(up)">
                                      <p:cBhvr>
                                        <p:cTn id="6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9" grpId="0" animBg="1"/>
      <p:bldP spid="11" grpId="0"/>
      <p:bldP spid="20" grpId="0" animBg="1"/>
      <p:bldP spid="21" grpId="0"/>
      <p:bldP spid="27" grpId="0" animBg="1"/>
      <p:bldP spid="36" grpId="0" animBg="1"/>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Line 6"/>
          <p:cNvSpPr/>
          <p:nvPr/>
        </p:nvSpPr>
        <p:spPr>
          <a:xfrm>
            <a:off x="1550988" y="0"/>
            <a:ext cx="0" cy="6524625"/>
          </a:xfrm>
          <a:prstGeom prst="line">
            <a:avLst/>
          </a:prstGeom>
          <a:ln w="38100" cap="flat" cmpd="sng">
            <a:solidFill>
              <a:srgbClr val="C00000"/>
            </a:solidFill>
            <a:prstDash val="solid"/>
            <a:miter/>
            <a:headEnd type="none" w="med" len="med"/>
            <a:tailEnd type="oval" w="med" len="med"/>
          </a:ln>
        </p:spPr>
      </p:sp>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1035043" y="200728"/>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一、2009年以来中央出台系列廉政法规</a:t>
            </a:r>
          </a:p>
        </p:txBody>
      </p:sp>
      <p:sp>
        <p:nvSpPr>
          <p:cNvPr id="37891" name="等腰三角形 8"/>
          <p:cNvSpPr/>
          <p:nvPr/>
        </p:nvSpPr>
        <p:spPr>
          <a:xfrm rot="5400000">
            <a:off x="1843088" y="3722688"/>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tx1"/>
              </a:solidFill>
              <a:latin typeface="Arial" panose="020B0604020202020204" pitchFamily="34" charset="0"/>
            </a:endParaRPr>
          </a:p>
        </p:txBody>
      </p:sp>
      <p:sp>
        <p:nvSpPr>
          <p:cNvPr id="37892" name="矩形 9"/>
          <p:cNvSpPr/>
          <p:nvPr/>
        </p:nvSpPr>
        <p:spPr>
          <a:xfrm>
            <a:off x="2014538" y="3635375"/>
            <a:ext cx="6465887" cy="369888"/>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党政机关国内公务接待管理规定（</a:t>
            </a:r>
            <a:r>
              <a:rPr lang="en-US" altLang="zh-CN" dirty="0">
                <a:solidFill>
                  <a:schemeClr val="tx1"/>
                </a:solidFill>
                <a:latin typeface="微软雅黑" panose="020B0503020204020204" charset="-122"/>
                <a:ea typeface="微软雅黑" panose="020B0503020204020204" charset="-122"/>
              </a:rPr>
              <a:t>2013</a:t>
            </a:r>
            <a:r>
              <a:rPr lang="zh-CN" altLang="en-US" dirty="0">
                <a:solidFill>
                  <a:schemeClr val="tx1"/>
                </a:solidFill>
                <a:latin typeface="微软雅黑" panose="020B0503020204020204" charset="-122"/>
                <a:ea typeface="微软雅黑" panose="020B0503020204020204" charset="-122"/>
              </a:rPr>
              <a:t>年</a:t>
            </a:r>
            <a:r>
              <a:rPr lang="en-US" altLang="zh-CN" dirty="0">
                <a:solidFill>
                  <a:schemeClr val="tx1"/>
                </a:solidFill>
                <a:latin typeface="微软雅黑" panose="020B0503020204020204" charset="-122"/>
                <a:ea typeface="微软雅黑" panose="020B0503020204020204" charset="-122"/>
              </a:rPr>
              <a:t>12</a:t>
            </a:r>
            <a:r>
              <a:rPr lang="zh-CN" altLang="en-US" dirty="0">
                <a:solidFill>
                  <a:schemeClr val="tx1"/>
                </a:solidFill>
                <a:latin typeface="微软雅黑" panose="020B0503020204020204" charset="-122"/>
                <a:ea typeface="微软雅黑" panose="020B0503020204020204" charset="-122"/>
              </a:rPr>
              <a:t>月）</a:t>
            </a:r>
          </a:p>
        </p:txBody>
      </p:sp>
      <p:grpSp>
        <p:nvGrpSpPr>
          <p:cNvPr id="37893" name="组合 10"/>
          <p:cNvGrpSpPr/>
          <p:nvPr/>
        </p:nvGrpSpPr>
        <p:grpSpPr>
          <a:xfrm>
            <a:off x="1285875" y="3567113"/>
            <a:ext cx="512763" cy="442912"/>
            <a:chOff x="1286375" y="3567717"/>
            <a:chExt cx="512418" cy="441740"/>
          </a:xfrm>
        </p:grpSpPr>
        <p:sp>
          <p:nvSpPr>
            <p:cNvPr id="12" name="六边形 11"/>
            <p:cNvSpPr/>
            <p:nvPr/>
          </p:nvSpPr>
          <p:spPr bwMode="auto">
            <a:xfrm>
              <a:off x="1286375" y="3567717"/>
              <a:ext cx="512418"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3" name="TextBox 17"/>
            <p:cNvSpPr txBox="1"/>
            <p:nvPr/>
          </p:nvSpPr>
          <p:spPr>
            <a:xfrm>
              <a:off x="1373629" y="3585133"/>
              <a:ext cx="342669" cy="400575"/>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mj-ea"/>
                  <a:ea typeface="+mj-ea"/>
                  <a:cs typeface="+mn-cs"/>
                </a:rPr>
                <a:t>9</a:t>
              </a:r>
            </a:p>
          </p:txBody>
        </p:sp>
      </p:grpSp>
      <p:sp>
        <p:nvSpPr>
          <p:cNvPr id="37894" name="等腰三角形 13"/>
          <p:cNvSpPr/>
          <p:nvPr/>
        </p:nvSpPr>
        <p:spPr>
          <a:xfrm rot="5400000">
            <a:off x="1844675" y="4403725"/>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tx1"/>
              </a:solidFill>
              <a:latin typeface="Arial" panose="020B0604020202020204" pitchFamily="34" charset="0"/>
            </a:endParaRPr>
          </a:p>
        </p:txBody>
      </p:sp>
      <p:sp>
        <p:nvSpPr>
          <p:cNvPr id="37895" name="矩形 14"/>
          <p:cNvSpPr/>
          <p:nvPr/>
        </p:nvSpPr>
        <p:spPr>
          <a:xfrm>
            <a:off x="2014538" y="4302125"/>
            <a:ext cx="6465887" cy="646113"/>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关于在党的群众路线教育实践活动中严肃整治“会所中的歪风”的通知（</a:t>
            </a:r>
            <a:r>
              <a:rPr lang="en-US" altLang="zh-CN" dirty="0">
                <a:solidFill>
                  <a:schemeClr val="tx1"/>
                </a:solidFill>
                <a:latin typeface="微软雅黑" panose="020B0503020204020204" charset="-122"/>
                <a:ea typeface="微软雅黑" panose="020B0503020204020204" charset="-122"/>
              </a:rPr>
              <a:t>2013</a:t>
            </a:r>
            <a:r>
              <a:rPr lang="zh-CN" altLang="en-US" dirty="0">
                <a:solidFill>
                  <a:schemeClr val="tx1"/>
                </a:solidFill>
                <a:latin typeface="微软雅黑" panose="020B0503020204020204" charset="-122"/>
                <a:ea typeface="微软雅黑" panose="020B0503020204020204" charset="-122"/>
              </a:rPr>
              <a:t>年</a:t>
            </a:r>
            <a:r>
              <a:rPr lang="en-US" altLang="zh-CN" dirty="0">
                <a:solidFill>
                  <a:schemeClr val="tx1"/>
                </a:solidFill>
                <a:latin typeface="微软雅黑" panose="020B0503020204020204" charset="-122"/>
                <a:ea typeface="微软雅黑" panose="020B0503020204020204" charset="-122"/>
              </a:rPr>
              <a:t>12</a:t>
            </a:r>
            <a:r>
              <a:rPr lang="zh-CN" altLang="en-US" dirty="0">
                <a:solidFill>
                  <a:schemeClr val="tx1"/>
                </a:solidFill>
                <a:latin typeface="微软雅黑" panose="020B0503020204020204" charset="-122"/>
                <a:ea typeface="微软雅黑" panose="020B0503020204020204" charset="-122"/>
              </a:rPr>
              <a:t>月）</a:t>
            </a:r>
          </a:p>
        </p:txBody>
      </p:sp>
      <p:grpSp>
        <p:nvGrpSpPr>
          <p:cNvPr id="37896" name="组合 15"/>
          <p:cNvGrpSpPr/>
          <p:nvPr/>
        </p:nvGrpSpPr>
        <p:grpSpPr>
          <a:xfrm>
            <a:off x="1285875" y="4248150"/>
            <a:ext cx="515306" cy="441325"/>
            <a:chOff x="1286375" y="4248201"/>
            <a:chExt cx="515570" cy="441740"/>
          </a:xfrm>
        </p:grpSpPr>
        <p:sp>
          <p:nvSpPr>
            <p:cNvPr id="17" name="六边形 16"/>
            <p:cNvSpPr/>
            <p:nvPr/>
          </p:nvSpPr>
          <p:spPr bwMode="auto">
            <a:xfrm>
              <a:off x="1286375" y="4248201"/>
              <a:ext cx="513026"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8" name="TextBox 22"/>
            <p:cNvSpPr txBox="1"/>
            <p:nvPr/>
          </p:nvSpPr>
          <p:spPr>
            <a:xfrm>
              <a:off x="1300038" y="4268222"/>
              <a:ext cx="501907" cy="400426"/>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mj-ea"/>
                  <a:ea typeface="+mj-ea"/>
                  <a:cs typeface="+mn-cs"/>
                </a:rPr>
                <a:t>10</a:t>
              </a:r>
            </a:p>
          </p:txBody>
        </p:sp>
      </p:grpSp>
      <p:sp>
        <p:nvSpPr>
          <p:cNvPr id="37897" name="等腰三角形 18"/>
          <p:cNvSpPr/>
          <p:nvPr/>
        </p:nvSpPr>
        <p:spPr>
          <a:xfrm rot="5400000">
            <a:off x="1844675" y="5127625"/>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tx1"/>
              </a:solidFill>
              <a:latin typeface="Arial" panose="020B0604020202020204" pitchFamily="34" charset="0"/>
            </a:endParaRPr>
          </a:p>
        </p:txBody>
      </p:sp>
      <p:sp>
        <p:nvSpPr>
          <p:cNvPr id="37898" name="矩形 19"/>
          <p:cNvSpPr/>
          <p:nvPr/>
        </p:nvSpPr>
        <p:spPr>
          <a:xfrm>
            <a:off x="2014538" y="5045075"/>
            <a:ext cx="6465887" cy="369888"/>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关于加强干部选拔任用工作监督的意见（</a:t>
            </a:r>
            <a:r>
              <a:rPr lang="en-US" altLang="zh-CN" dirty="0">
                <a:solidFill>
                  <a:schemeClr val="tx1"/>
                </a:solidFill>
                <a:latin typeface="微软雅黑" panose="020B0503020204020204" charset="-122"/>
                <a:ea typeface="微软雅黑" panose="020B0503020204020204" charset="-122"/>
              </a:rPr>
              <a:t>2014</a:t>
            </a:r>
            <a:r>
              <a:rPr lang="zh-CN" altLang="en-US" dirty="0">
                <a:solidFill>
                  <a:schemeClr val="tx1"/>
                </a:solidFill>
                <a:latin typeface="微软雅黑" panose="020B0503020204020204" charset="-122"/>
                <a:ea typeface="微软雅黑" panose="020B0503020204020204" charset="-122"/>
              </a:rPr>
              <a:t>年</a:t>
            </a:r>
            <a:r>
              <a:rPr lang="en-US" altLang="zh-CN" dirty="0">
                <a:solidFill>
                  <a:schemeClr val="tx1"/>
                </a:solidFill>
                <a:latin typeface="微软雅黑" panose="020B0503020204020204" charset="-122"/>
                <a:ea typeface="微软雅黑" panose="020B0503020204020204" charset="-122"/>
              </a:rPr>
              <a:t>1</a:t>
            </a:r>
            <a:r>
              <a:rPr lang="zh-CN" altLang="en-US" dirty="0">
                <a:solidFill>
                  <a:schemeClr val="tx1"/>
                </a:solidFill>
                <a:latin typeface="微软雅黑" panose="020B0503020204020204" charset="-122"/>
                <a:ea typeface="微软雅黑" panose="020B0503020204020204" charset="-122"/>
              </a:rPr>
              <a:t>月）</a:t>
            </a:r>
          </a:p>
        </p:txBody>
      </p:sp>
      <p:grpSp>
        <p:nvGrpSpPr>
          <p:cNvPr id="37899" name="组合 20"/>
          <p:cNvGrpSpPr/>
          <p:nvPr/>
        </p:nvGrpSpPr>
        <p:grpSpPr>
          <a:xfrm>
            <a:off x="1285875" y="4970463"/>
            <a:ext cx="517211" cy="442912"/>
            <a:chOff x="1286375" y="4971215"/>
            <a:chExt cx="515994" cy="441740"/>
          </a:xfrm>
        </p:grpSpPr>
        <p:sp>
          <p:nvSpPr>
            <p:cNvPr id="22" name="六边形 21"/>
            <p:cNvSpPr/>
            <p:nvPr/>
          </p:nvSpPr>
          <p:spPr bwMode="auto">
            <a:xfrm>
              <a:off x="1286375" y="4971215"/>
              <a:ext cx="513140"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24" name="TextBox 26"/>
            <p:cNvSpPr txBox="1"/>
            <p:nvPr/>
          </p:nvSpPr>
          <p:spPr>
            <a:xfrm>
              <a:off x="1300315" y="4991798"/>
              <a:ext cx="502054" cy="400575"/>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mj-ea"/>
                  <a:ea typeface="+mj-ea"/>
                  <a:cs typeface="+mn-cs"/>
                </a:rPr>
                <a:t>11</a:t>
              </a:r>
            </a:p>
          </p:txBody>
        </p:sp>
      </p:grpSp>
      <p:sp>
        <p:nvSpPr>
          <p:cNvPr id="37900" name="等腰三角形 24"/>
          <p:cNvSpPr/>
          <p:nvPr/>
        </p:nvSpPr>
        <p:spPr>
          <a:xfrm rot="5400000">
            <a:off x="1844675" y="5868988"/>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tx1"/>
              </a:solidFill>
              <a:latin typeface="Arial" panose="020B0604020202020204" pitchFamily="34" charset="0"/>
            </a:endParaRPr>
          </a:p>
        </p:txBody>
      </p:sp>
      <p:sp>
        <p:nvSpPr>
          <p:cNvPr id="37901" name="矩形 25"/>
          <p:cNvSpPr/>
          <p:nvPr/>
        </p:nvSpPr>
        <p:spPr>
          <a:xfrm>
            <a:off x="2014538" y="5587683"/>
            <a:ext cx="6465887" cy="369887"/>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严禁干部用公款互相宴请、赠送节礼、违规消费（</a:t>
            </a:r>
            <a:r>
              <a:rPr lang="en-US" altLang="zh-CN" dirty="0">
                <a:solidFill>
                  <a:schemeClr val="tx1"/>
                </a:solidFill>
                <a:latin typeface="微软雅黑" panose="020B0503020204020204" charset="-122"/>
                <a:ea typeface="微软雅黑" panose="020B0503020204020204" charset="-122"/>
              </a:rPr>
              <a:t>2014</a:t>
            </a:r>
            <a:r>
              <a:rPr lang="zh-CN" altLang="en-US" dirty="0">
                <a:solidFill>
                  <a:schemeClr val="tx1"/>
                </a:solidFill>
                <a:latin typeface="微软雅黑" panose="020B0503020204020204" charset="-122"/>
                <a:ea typeface="微软雅黑" panose="020B0503020204020204" charset="-122"/>
              </a:rPr>
              <a:t>年</a:t>
            </a:r>
            <a:r>
              <a:rPr lang="en-US" altLang="zh-CN" dirty="0">
                <a:solidFill>
                  <a:schemeClr val="tx1"/>
                </a:solidFill>
                <a:latin typeface="微软雅黑" panose="020B0503020204020204" charset="-122"/>
                <a:ea typeface="微软雅黑" panose="020B0503020204020204" charset="-122"/>
              </a:rPr>
              <a:t>1</a:t>
            </a:r>
            <a:r>
              <a:rPr lang="zh-CN" altLang="en-US" dirty="0">
                <a:solidFill>
                  <a:schemeClr val="tx1"/>
                </a:solidFill>
                <a:latin typeface="微软雅黑" panose="020B0503020204020204" charset="-122"/>
                <a:ea typeface="微软雅黑" panose="020B0503020204020204" charset="-122"/>
              </a:rPr>
              <a:t>月）</a:t>
            </a:r>
          </a:p>
        </p:txBody>
      </p:sp>
      <p:grpSp>
        <p:nvGrpSpPr>
          <p:cNvPr id="37902" name="组合 26"/>
          <p:cNvGrpSpPr/>
          <p:nvPr/>
        </p:nvGrpSpPr>
        <p:grpSpPr>
          <a:xfrm>
            <a:off x="1285875" y="5587683"/>
            <a:ext cx="512763" cy="441325"/>
            <a:chOff x="1286375" y="5713368"/>
            <a:chExt cx="512418" cy="441740"/>
          </a:xfrm>
        </p:grpSpPr>
        <p:sp>
          <p:nvSpPr>
            <p:cNvPr id="28" name="六边形 27"/>
            <p:cNvSpPr/>
            <p:nvPr/>
          </p:nvSpPr>
          <p:spPr bwMode="auto">
            <a:xfrm>
              <a:off x="1286375" y="5713368"/>
              <a:ext cx="512418"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0" name="TextBox 30"/>
            <p:cNvSpPr txBox="1"/>
            <p:nvPr/>
          </p:nvSpPr>
          <p:spPr>
            <a:xfrm>
              <a:off x="1289220" y="5734024"/>
              <a:ext cx="502898" cy="400426"/>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mj-ea"/>
                  <a:ea typeface="+mj-ea"/>
                  <a:cs typeface="+mn-cs"/>
                </a:rPr>
                <a:t>12</a:t>
              </a:r>
            </a:p>
          </p:txBody>
        </p:sp>
      </p:grpSp>
      <p:sp>
        <p:nvSpPr>
          <p:cNvPr id="37903" name="等腰三角形 30"/>
          <p:cNvSpPr/>
          <p:nvPr/>
        </p:nvSpPr>
        <p:spPr>
          <a:xfrm rot="5400000">
            <a:off x="1844675" y="2192338"/>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tx1"/>
              </a:solidFill>
              <a:latin typeface="Arial" panose="020B0604020202020204" pitchFamily="34" charset="0"/>
            </a:endParaRPr>
          </a:p>
        </p:txBody>
      </p:sp>
      <p:sp>
        <p:nvSpPr>
          <p:cNvPr id="37904" name="矩形 31"/>
          <p:cNvSpPr/>
          <p:nvPr/>
        </p:nvSpPr>
        <p:spPr>
          <a:xfrm>
            <a:off x="2014538" y="2036763"/>
            <a:ext cx="6465887" cy="646112"/>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关于进一步规范党政领导干部在企业兼职（任职）问题的意见（节选）（</a:t>
            </a:r>
            <a:r>
              <a:rPr lang="en-US" altLang="zh-CN" dirty="0">
                <a:solidFill>
                  <a:schemeClr val="tx1"/>
                </a:solidFill>
                <a:latin typeface="微软雅黑" panose="020B0503020204020204" charset="-122"/>
                <a:ea typeface="微软雅黑" panose="020B0503020204020204" charset="-122"/>
              </a:rPr>
              <a:t>2013</a:t>
            </a:r>
            <a:r>
              <a:rPr lang="zh-CN" altLang="en-US" dirty="0">
                <a:solidFill>
                  <a:schemeClr val="tx1"/>
                </a:solidFill>
                <a:latin typeface="微软雅黑" panose="020B0503020204020204" charset="-122"/>
                <a:ea typeface="微软雅黑" panose="020B0503020204020204" charset="-122"/>
              </a:rPr>
              <a:t>年</a:t>
            </a:r>
            <a:r>
              <a:rPr lang="en-US" altLang="zh-CN" dirty="0">
                <a:solidFill>
                  <a:schemeClr val="tx1"/>
                </a:solidFill>
                <a:latin typeface="微软雅黑" panose="020B0503020204020204" charset="-122"/>
                <a:ea typeface="微软雅黑" panose="020B0503020204020204" charset="-122"/>
              </a:rPr>
              <a:t>10</a:t>
            </a:r>
            <a:r>
              <a:rPr lang="zh-CN" altLang="en-US" dirty="0">
                <a:solidFill>
                  <a:schemeClr val="tx1"/>
                </a:solidFill>
                <a:latin typeface="微软雅黑" panose="020B0503020204020204" charset="-122"/>
                <a:ea typeface="微软雅黑" panose="020B0503020204020204" charset="-122"/>
              </a:rPr>
              <a:t>月）</a:t>
            </a:r>
          </a:p>
        </p:txBody>
      </p:sp>
      <p:grpSp>
        <p:nvGrpSpPr>
          <p:cNvPr id="37905" name="组合 32"/>
          <p:cNvGrpSpPr/>
          <p:nvPr/>
        </p:nvGrpSpPr>
        <p:grpSpPr>
          <a:xfrm>
            <a:off x="1285875" y="2036763"/>
            <a:ext cx="512763" cy="441325"/>
            <a:chOff x="1286375" y="2036823"/>
            <a:chExt cx="512418" cy="441740"/>
          </a:xfrm>
        </p:grpSpPr>
        <p:sp>
          <p:nvSpPr>
            <p:cNvPr id="34" name="六边形 33"/>
            <p:cNvSpPr/>
            <p:nvPr/>
          </p:nvSpPr>
          <p:spPr bwMode="auto">
            <a:xfrm>
              <a:off x="1286375" y="2036823"/>
              <a:ext cx="512418"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35" name="TextBox 34"/>
            <p:cNvSpPr txBox="1"/>
            <p:nvPr/>
          </p:nvSpPr>
          <p:spPr>
            <a:xfrm>
              <a:off x="1373629" y="2054301"/>
              <a:ext cx="342669" cy="400426"/>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mj-ea"/>
                  <a:ea typeface="+mj-ea"/>
                  <a:cs typeface="+mn-cs"/>
                </a:rPr>
                <a:t>7</a:t>
              </a:r>
            </a:p>
          </p:txBody>
        </p:sp>
      </p:grpSp>
      <p:sp>
        <p:nvSpPr>
          <p:cNvPr id="37906" name="等腰三角形 35"/>
          <p:cNvSpPr/>
          <p:nvPr/>
        </p:nvSpPr>
        <p:spPr>
          <a:xfrm rot="5400000">
            <a:off x="1831975" y="2928938"/>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tx1"/>
              </a:solidFill>
              <a:latin typeface="Arial" panose="020B0604020202020204" pitchFamily="34" charset="0"/>
            </a:endParaRPr>
          </a:p>
        </p:txBody>
      </p:sp>
      <p:sp>
        <p:nvSpPr>
          <p:cNvPr id="37907" name="矩形 36"/>
          <p:cNvSpPr/>
          <p:nvPr/>
        </p:nvSpPr>
        <p:spPr>
          <a:xfrm>
            <a:off x="2001838" y="2824163"/>
            <a:ext cx="6465887" cy="646112"/>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关于严禁元旦春节期间公款购买赠送烟花爆竹等年货节礼的通知（</a:t>
            </a:r>
            <a:r>
              <a:rPr lang="en-US" altLang="zh-CN" dirty="0">
                <a:solidFill>
                  <a:schemeClr val="tx1"/>
                </a:solidFill>
                <a:latin typeface="微软雅黑" panose="020B0503020204020204" charset="-122"/>
                <a:ea typeface="微软雅黑" panose="020B0503020204020204" charset="-122"/>
              </a:rPr>
              <a:t>2013</a:t>
            </a:r>
            <a:r>
              <a:rPr lang="zh-CN" altLang="en-US" dirty="0">
                <a:solidFill>
                  <a:schemeClr val="tx1"/>
                </a:solidFill>
                <a:latin typeface="微软雅黑" panose="020B0503020204020204" charset="-122"/>
                <a:ea typeface="微软雅黑" panose="020B0503020204020204" charset="-122"/>
              </a:rPr>
              <a:t>年</a:t>
            </a:r>
            <a:r>
              <a:rPr lang="en-US" altLang="zh-CN" dirty="0">
                <a:solidFill>
                  <a:schemeClr val="tx1"/>
                </a:solidFill>
                <a:latin typeface="微软雅黑" panose="020B0503020204020204" charset="-122"/>
                <a:ea typeface="微软雅黑" panose="020B0503020204020204" charset="-122"/>
              </a:rPr>
              <a:t>11</a:t>
            </a:r>
            <a:r>
              <a:rPr lang="zh-CN" altLang="en-US" dirty="0">
                <a:solidFill>
                  <a:schemeClr val="tx1"/>
                </a:solidFill>
                <a:latin typeface="微软雅黑" panose="020B0503020204020204" charset="-122"/>
                <a:ea typeface="微软雅黑" panose="020B0503020204020204" charset="-122"/>
              </a:rPr>
              <a:t>月）</a:t>
            </a:r>
          </a:p>
        </p:txBody>
      </p:sp>
      <p:grpSp>
        <p:nvGrpSpPr>
          <p:cNvPr id="37908" name="组合 37"/>
          <p:cNvGrpSpPr/>
          <p:nvPr/>
        </p:nvGrpSpPr>
        <p:grpSpPr>
          <a:xfrm>
            <a:off x="1273175" y="2773363"/>
            <a:ext cx="512763" cy="441325"/>
            <a:chOff x="1273845" y="2772906"/>
            <a:chExt cx="512418" cy="441740"/>
          </a:xfrm>
        </p:grpSpPr>
        <p:sp>
          <p:nvSpPr>
            <p:cNvPr id="39" name="六边形 38"/>
            <p:cNvSpPr/>
            <p:nvPr/>
          </p:nvSpPr>
          <p:spPr bwMode="auto">
            <a:xfrm>
              <a:off x="1273845" y="2772906"/>
              <a:ext cx="512418"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0" name="TextBox 38"/>
            <p:cNvSpPr txBox="1"/>
            <p:nvPr/>
          </p:nvSpPr>
          <p:spPr>
            <a:xfrm>
              <a:off x="1361099" y="2790384"/>
              <a:ext cx="342669" cy="400426"/>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mj-ea"/>
                  <a:ea typeface="+mj-ea"/>
                  <a:cs typeface="+mn-cs"/>
                </a:rPr>
                <a:t>8</a:t>
              </a:r>
            </a:p>
          </p:txBody>
        </p:sp>
      </p:grpSp>
      <p:sp>
        <p:nvSpPr>
          <p:cNvPr id="37909" name="等腰三角形 40"/>
          <p:cNvSpPr/>
          <p:nvPr/>
        </p:nvSpPr>
        <p:spPr>
          <a:xfrm rot="5400000">
            <a:off x="1844675" y="693738"/>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tx1"/>
              </a:solidFill>
              <a:latin typeface="Arial" panose="020B0604020202020204" pitchFamily="34" charset="0"/>
            </a:endParaRPr>
          </a:p>
        </p:txBody>
      </p:sp>
      <p:sp>
        <p:nvSpPr>
          <p:cNvPr id="37910" name="矩形 41"/>
          <p:cNvSpPr/>
          <p:nvPr/>
        </p:nvSpPr>
        <p:spPr>
          <a:xfrm>
            <a:off x="2014538" y="695008"/>
            <a:ext cx="6465887" cy="369887"/>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中央和国家机关会议费管理办法（</a:t>
            </a:r>
            <a:r>
              <a:rPr lang="en-US" altLang="zh-CN" dirty="0">
                <a:solidFill>
                  <a:schemeClr val="tx1"/>
                </a:solidFill>
                <a:latin typeface="微软雅黑" panose="020B0503020204020204" charset="-122"/>
                <a:ea typeface="微软雅黑" panose="020B0503020204020204" charset="-122"/>
              </a:rPr>
              <a:t>2013</a:t>
            </a:r>
            <a:r>
              <a:rPr lang="zh-CN" altLang="en-US" dirty="0">
                <a:solidFill>
                  <a:schemeClr val="tx1"/>
                </a:solidFill>
                <a:latin typeface="微软雅黑" panose="020B0503020204020204" charset="-122"/>
                <a:ea typeface="微软雅黑" panose="020B0503020204020204" charset="-122"/>
              </a:rPr>
              <a:t>年</a:t>
            </a:r>
            <a:r>
              <a:rPr lang="en-US" altLang="zh-CN" dirty="0">
                <a:solidFill>
                  <a:schemeClr val="tx1"/>
                </a:solidFill>
                <a:latin typeface="微软雅黑" panose="020B0503020204020204" charset="-122"/>
                <a:ea typeface="微软雅黑" panose="020B0503020204020204" charset="-122"/>
              </a:rPr>
              <a:t>9</a:t>
            </a:r>
            <a:r>
              <a:rPr lang="zh-CN" altLang="en-US" dirty="0">
                <a:solidFill>
                  <a:schemeClr val="tx1"/>
                </a:solidFill>
                <a:latin typeface="微软雅黑" panose="020B0503020204020204" charset="-122"/>
                <a:ea typeface="微软雅黑" panose="020B0503020204020204" charset="-122"/>
              </a:rPr>
              <a:t>月）</a:t>
            </a:r>
          </a:p>
        </p:txBody>
      </p:sp>
      <p:grpSp>
        <p:nvGrpSpPr>
          <p:cNvPr id="37911" name="组合 42"/>
          <p:cNvGrpSpPr/>
          <p:nvPr/>
        </p:nvGrpSpPr>
        <p:grpSpPr>
          <a:xfrm>
            <a:off x="1285875" y="621983"/>
            <a:ext cx="512763" cy="441325"/>
            <a:chOff x="1286375" y="537856"/>
            <a:chExt cx="512418" cy="441740"/>
          </a:xfrm>
        </p:grpSpPr>
        <p:sp>
          <p:nvSpPr>
            <p:cNvPr id="44" name="六边形 43"/>
            <p:cNvSpPr/>
            <p:nvPr/>
          </p:nvSpPr>
          <p:spPr bwMode="auto">
            <a:xfrm>
              <a:off x="1286375" y="537856"/>
              <a:ext cx="512418"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45" name="TextBox 26"/>
            <p:cNvSpPr txBox="1"/>
            <p:nvPr/>
          </p:nvSpPr>
          <p:spPr>
            <a:xfrm>
              <a:off x="1373629" y="555334"/>
              <a:ext cx="342669" cy="400426"/>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mj-ea"/>
                  <a:ea typeface="+mj-ea"/>
                  <a:cs typeface="+mn-cs"/>
                </a:rPr>
                <a:t>5</a:t>
              </a:r>
            </a:p>
          </p:txBody>
        </p:sp>
      </p:grpSp>
      <p:sp>
        <p:nvSpPr>
          <p:cNvPr id="37912" name="等腰三角形 45"/>
          <p:cNvSpPr/>
          <p:nvPr/>
        </p:nvSpPr>
        <p:spPr>
          <a:xfrm rot="5400000">
            <a:off x="1844675" y="1389063"/>
            <a:ext cx="200025" cy="130175"/>
          </a:xfrm>
          <a:prstGeom prst="triangle">
            <a:avLst>
              <a:gd name="adj" fmla="val 50000"/>
            </a:avLst>
          </a:prstGeom>
          <a:solidFill>
            <a:schemeClr val="bg1"/>
          </a:solidFill>
          <a:ln w="9525">
            <a:noFill/>
          </a:ln>
        </p:spPr>
        <p:txBody>
          <a:bodyPr/>
          <a:lstStyle/>
          <a:p>
            <a:pPr eaLnBrk="1" hangingPunct="1"/>
            <a:endParaRPr lang="zh-CN" altLang="en-US" dirty="0">
              <a:solidFill>
                <a:schemeClr val="tx1"/>
              </a:solidFill>
              <a:latin typeface="Arial" panose="020B0604020202020204" pitchFamily="34" charset="0"/>
            </a:endParaRPr>
          </a:p>
        </p:txBody>
      </p:sp>
      <p:sp>
        <p:nvSpPr>
          <p:cNvPr id="37913" name="矩形 46"/>
          <p:cNvSpPr/>
          <p:nvPr/>
        </p:nvSpPr>
        <p:spPr>
          <a:xfrm>
            <a:off x="2014538" y="1214279"/>
            <a:ext cx="6465887" cy="646112"/>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关于落实中央八项规定精神坚决刹住中秋国庆期间公款送礼等不正之风的通知（</a:t>
            </a:r>
            <a:r>
              <a:rPr lang="en-US" altLang="zh-CN" dirty="0">
                <a:solidFill>
                  <a:schemeClr val="tx1"/>
                </a:solidFill>
                <a:latin typeface="微软雅黑" panose="020B0503020204020204" charset="-122"/>
                <a:ea typeface="微软雅黑" panose="020B0503020204020204" charset="-122"/>
              </a:rPr>
              <a:t>2013</a:t>
            </a:r>
            <a:r>
              <a:rPr lang="zh-CN" altLang="en-US" dirty="0">
                <a:solidFill>
                  <a:schemeClr val="tx1"/>
                </a:solidFill>
                <a:latin typeface="微软雅黑" panose="020B0503020204020204" charset="-122"/>
                <a:ea typeface="微软雅黑" panose="020B0503020204020204" charset="-122"/>
              </a:rPr>
              <a:t>年</a:t>
            </a:r>
            <a:r>
              <a:rPr lang="en-US" altLang="zh-CN" dirty="0">
                <a:solidFill>
                  <a:schemeClr val="tx1"/>
                </a:solidFill>
                <a:latin typeface="微软雅黑" panose="020B0503020204020204" charset="-122"/>
                <a:ea typeface="微软雅黑" panose="020B0503020204020204" charset="-122"/>
              </a:rPr>
              <a:t>9</a:t>
            </a:r>
            <a:r>
              <a:rPr lang="zh-CN" altLang="en-US" dirty="0">
                <a:solidFill>
                  <a:schemeClr val="tx1"/>
                </a:solidFill>
                <a:latin typeface="微软雅黑" panose="020B0503020204020204" charset="-122"/>
                <a:ea typeface="微软雅黑" panose="020B0503020204020204" charset="-122"/>
              </a:rPr>
              <a:t>月）</a:t>
            </a:r>
          </a:p>
        </p:txBody>
      </p:sp>
      <p:grpSp>
        <p:nvGrpSpPr>
          <p:cNvPr id="37914" name="组合 47"/>
          <p:cNvGrpSpPr/>
          <p:nvPr/>
        </p:nvGrpSpPr>
        <p:grpSpPr>
          <a:xfrm>
            <a:off x="1285875" y="1316673"/>
            <a:ext cx="512763" cy="441325"/>
            <a:chOff x="1286375" y="1232957"/>
            <a:chExt cx="512418" cy="441740"/>
          </a:xfrm>
        </p:grpSpPr>
        <p:sp>
          <p:nvSpPr>
            <p:cNvPr id="49" name="六边形 48"/>
            <p:cNvSpPr/>
            <p:nvPr/>
          </p:nvSpPr>
          <p:spPr bwMode="auto">
            <a:xfrm>
              <a:off x="1286375" y="1232957"/>
              <a:ext cx="512418" cy="441740"/>
            </a:xfrm>
            <a:prstGeom prst="hexagon">
              <a:avLst/>
            </a:prstGeom>
            <a:gradFill>
              <a:gsLst>
                <a:gs pos="89000">
                  <a:srgbClr val="C00000"/>
                </a:gs>
                <a:gs pos="35000">
                  <a:srgbClr val="FF3300"/>
                </a:gs>
              </a:gsLst>
              <a:lin ang="5400000" scaled="0"/>
            </a:gradFill>
            <a:ln w="9525" cap="flat" cmpd="sng" algn="ctr">
              <a:solidFill>
                <a:srgbClr val="FFFFFF"/>
              </a:solid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50" name="TextBox 30"/>
            <p:cNvSpPr txBox="1"/>
            <p:nvPr/>
          </p:nvSpPr>
          <p:spPr>
            <a:xfrm>
              <a:off x="1373629" y="1250435"/>
              <a:ext cx="342669" cy="400426"/>
            </a:xfrm>
            <a:prstGeom prst="rect">
              <a:avLst/>
            </a:prstGeom>
            <a:noFill/>
          </p:spPr>
          <p:txBody>
            <a:bodyPr wrap="none">
              <a:spAutoFit/>
            </a:bodyPr>
            <a:lstStyle/>
            <a:p>
              <a:pPr marR="0" defTabSz="914400" eaLnBrk="1" hangingPunct="1">
                <a:buClrTx/>
                <a:buSzTx/>
                <a:buFont typeface="Arial" panose="020B0604020202020204" pitchFamily="34" charset="0"/>
                <a:buNone/>
                <a:defRPr/>
              </a:pPr>
              <a:r>
                <a:rPr kumimoji="0" lang="en-US" altLang="zh-CN" sz="2000" b="1" kern="1200" cap="none" spc="0" normalizeH="0" baseline="0" noProof="1">
                  <a:solidFill>
                    <a:schemeClr val="bg1"/>
                  </a:solidFill>
                  <a:latin typeface="+mj-ea"/>
                  <a:ea typeface="+mj-ea"/>
                  <a:cs typeface="+mn-cs"/>
                </a:rPr>
                <a:t>6</a:t>
              </a:r>
            </a:p>
          </p:txBody>
        </p:sp>
      </p:grpSp>
      <p:pic>
        <p:nvPicPr>
          <p:cNvPr id="42" name="图片 41" descr="cbfc000a94eaa43f99d1e901b2c473a6"/>
          <p:cNvPicPr>
            <a:picLocks noChangeAspect="1"/>
          </p:cNvPicPr>
          <p:nvPr/>
        </p:nvPicPr>
        <p:blipFill>
          <a:blip r:embed="rId6"/>
          <a:stretch>
            <a:fillRect/>
          </a:stretch>
        </p:blipFill>
        <p:spPr>
          <a:xfrm>
            <a:off x="9028430" y="194945"/>
            <a:ext cx="4428490" cy="62776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279">
        <p:blinds dir="vert"/>
      </p:transition>
    </mc:Choice>
    <mc:Fallback>
      <p:transition spd="slow" advTm="127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ipe(up)">
                                      <p:cBhvr>
                                        <p:cTn id="7" dur="500"/>
                                        <p:tgtEl>
                                          <p:spTgt spid="3789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7891"/>
                                        </p:tgtEl>
                                        <p:attrNameLst>
                                          <p:attrName>style.visibility</p:attrName>
                                        </p:attrNameLst>
                                      </p:cBhvr>
                                      <p:to>
                                        <p:strVal val="visible"/>
                                      </p:to>
                                    </p:set>
                                    <p:animEffect transition="in" filter="wipe(up)">
                                      <p:cBhvr>
                                        <p:cTn id="10" dur="500"/>
                                        <p:tgtEl>
                                          <p:spTgt spid="3789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7892"/>
                                        </p:tgtEl>
                                        <p:attrNameLst>
                                          <p:attrName>style.visibility</p:attrName>
                                        </p:attrNameLst>
                                      </p:cBhvr>
                                      <p:to>
                                        <p:strVal val="visible"/>
                                      </p:to>
                                    </p:set>
                                    <p:animEffect transition="in" filter="wipe(up)">
                                      <p:cBhvr>
                                        <p:cTn id="13" dur="500"/>
                                        <p:tgtEl>
                                          <p:spTgt spid="37892"/>
                                        </p:tgtEl>
                                      </p:cBhvr>
                                    </p:animEffect>
                                  </p:childTnLst>
                                </p:cTn>
                              </p:par>
                              <p:par>
                                <p:cTn id="14" presetID="22" presetClass="entr" presetSubtype="1" fill="hold" nodeType="withEffect">
                                  <p:stCondLst>
                                    <p:cond delay="0"/>
                                  </p:stCondLst>
                                  <p:childTnLst>
                                    <p:set>
                                      <p:cBhvr>
                                        <p:cTn id="15" dur="1" fill="hold">
                                          <p:stCondLst>
                                            <p:cond delay="0"/>
                                          </p:stCondLst>
                                        </p:cTn>
                                        <p:tgtEl>
                                          <p:spTgt spid="37893"/>
                                        </p:tgtEl>
                                        <p:attrNameLst>
                                          <p:attrName>style.visibility</p:attrName>
                                        </p:attrNameLst>
                                      </p:cBhvr>
                                      <p:to>
                                        <p:strVal val="visible"/>
                                      </p:to>
                                    </p:set>
                                    <p:animEffect transition="in" filter="wipe(up)">
                                      <p:cBhvr>
                                        <p:cTn id="16" dur="500"/>
                                        <p:tgtEl>
                                          <p:spTgt spid="37893"/>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7894"/>
                                        </p:tgtEl>
                                        <p:attrNameLst>
                                          <p:attrName>style.visibility</p:attrName>
                                        </p:attrNameLst>
                                      </p:cBhvr>
                                      <p:to>
                                        <p:strVal val="visible"/>
                                      </p:to>
                                    </p:set>
                                    <p:animEffect transition="in" filter="wipe(up)">
                                      <p:cBhvr>
                                        <p:cTn id="19" dur="500"/>
                                        <p:tgtEl>
                                          <p:spTgt spid="37894"/>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7895"/>
                                        </p:tgtEl>
                                        <p:attrNameLst>
                                          <p:attrName>style.visibility</p:attrName>
                                        </p:attrNameLst>
                                      </p:cBhvr>
                                      <p:to>
                                        <p:strVal val="visible"/>
                                      </p:to>
                                    </p:set>
                                    <p:animEffect transition="in" filter="wipe(up)">
                                      <p:cBhvr>
                                        <p:cTn id="22" dur="500"/>
                                        <p:tgtEl>
                                          <p:spTgt spid="37895"/>
                                        </p:tgtEl>
                                      </p:cBhvr>
                                    </p:animEffect>
                                  </p:childTnLst>
                                </p:cTn>
                              </p:par>
                              <p:par>
                                <p:cTn id="23" presetID="22" presetClass="entr" presetSubtype="1" fill="hold" nodeType="withEffect">
                                  <p:stCondLst>
                                    <p:cond delay="0"/>
                                  </p:stCondLst>
                                  <p:childTnLst>
                                    <p:set>
                                      <p:cBhvr>
                                        <p:cTn id="24" dur="1" fill="hold">
                                          <p:stCondLst>
                                            <p:cond delay="0"/>
                                          </p:stCondLst>
                                        </p:cTn>
                                        <p:tgtEl>
                                          <p:spTgt spid="37896"/>
                                        </p:tgtEl>
                                        <p:attrNameLst>
                                          <p:attrName>style.visibility</p:attrName>
                                        </p:attrNameLst>
                                      </p:cBhvr>
                                      <p:to>
                                        <p:strVal val="visible"/>
                                      </p:to>
                                    </p:set>
                                    <p:animEffect transition="in" filter="wipe(up)">
                                      <p:cBhvr>
                                        <p:cTn id="25" dur="500"/>
                                        <p:tgtEl>
                                          <p:spTgt spid="3789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37897"/>
                                        </p:tgtEl>
                                        <p:attrNameLst>
                                          <p:attrName>style.visibility</p:attrName>
                                        </p:attrNameLst>
                                      </p:cBhvr>
                                      <p:to>
                                        <p:strVal val="visible"/>
                                      </p:to>
                                    </p:set>
                                    <p:animEffect transition="in" filter="wipe(up)">
                                      <p:cBhvr>
                                        <p:cTn id="28" dur="500"/>
                                        <p:tgtEl>
                                          <p:spTgt spid="3789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7898"/>
                                        </p:tgtEl>
                                        <p:attrNameLst>
                                          <p:attrName>style.visibility</p:attrName>
                                        </p:attrNameLst>
                                      </p:cBhvr>
                                      <p:to>
                                        <p:strVal val="visible"/>
                                      </p:to>
                                    </p:set>
                                    <p:animEffect transition="in" filter="wipe(up)">
                                      <p:cBhvr>
                                        <p:cTn id="31" dur="500"/>
                                        <p:tgtEl>
                                          <p:spTgt spid="37898"/>
                                        </p:tgtEl>
                                      </p:cBhvr>
                                    </p:animEffect>
                                  </p:childTnLst>
                                </p:cTn>
                              </p:par>
                              <p:par>
                                <p:cTn id="32" presetID="22" presetClass="entr" presetSubtype="1" fill="hold" nodeType="withEffect">
                                  <p:stCondLst>
                                    <p:cond delay="0"/>
                                  </p:stCondLst>
                                  <p:childTnLst>
                                    <p:set>
                                      <p:cBhvr>
                                        <p:cTn id="33" dur="1" fill="hold">
                                          <p:stCondLst>
                                            <p:cond delay="0"/>
                                          </p:stCondLst>
                                        </p:cTn>
                                        <p:tgtEl>
                                          <p:spTgt spid="37899"/>
                                        </p:tgtEl>
                                        <p:attrNameLst>
                                          <p:attrName>style.visibility</p:attrName>
                                        </p:attrNameLst>
                                      </p:cBhvr>
                                      <p:to>
                                        <p:strVal val="visible"/>
                                      </p:to>
                                    </p:set>
                                    <p:animEffect transition="in" filter="wipe(up)">
                                      <p:cBhvr>
                                        <p:cTn id="34" dur="500"/>
                                        <p:tgtEl>
                                          <p:spTgt spid="37899"/>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37900"/>
                                        </p:tgtEl>
                                        <p:attrNameLst>
                                          <p:attrName>style.visibility</p:attrName>
                                        </p:attrNameLst>
                                      </p:cBhvr>
                                      <p:to>
                                        <p:strVal val="visible"/>
                                      </p:to>
                                    </p:set>
                                    <p:animEffect transition="in" filter="wipe(up)">
                                      <p:cBhvr>
                                        <p:cTn id="37" dur="500"/>
                                        <p:tgtEl>
                                          <p:spTgt spid="3790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37901"/>
                                        </p:tgtEl>
                                        <p:attrNameLst>
                                          <p:attrName>style.visibility</p:attrName>
                                        </p:attrNameLst>
                                      </p:cBhvr>
                                      <p:to>
                                        <p:strVal val="visible"/>
                                      </p:to>
                                    </p:set>
                                    <p:animEffect transition="in" filter="wipe(up)">
                                      <p:cBhvr>
                                        <p:cTn id="40" dur="500"/>
                                        <p:tgtEl>
                                          <p:spTgt spid="37901"/>
                                        </p:tgtEl>
                                      </p:cBhvr>
                                    </p:animEffect>
                                  </p:childTnLst>
                                </p:cTn>
                              </p:par>
                              <p:par>
                                <p:cTn id="41" presetID="22" presetClass="entr" presetSubtype="1" fill="hold" nodeType="withEffect">
                                  <p:stCondLst>
                                    <p:cond delay="0"/>
                                  </p:stCondLst>
                                  <p:childTnLst>
                                    <p:set>
                                      <p:cBhvr>
                                        <p:cTn id="42" dur="1" fill="hold">
                                          <p:stCondLst>
                                            <p:cond delay="0"/>
                                          </p:stCondLst>
                                        </p:cTn>
                                        <p:tgtEl>
                                          <p:spTgt spid="37902"/>
                                        </p:tgtEl>
                                        <p:attrNameLst>
                                          <p:attrName>style.visibility</p:attrName>
                                        </p:attrNameLst>
                                      </p:cBhvr>
                                      <p:to>
                                        <p:strVal val="visible"/>
                                      </p:to>
                                    </p:set>
                                    <p:animEffect transition="in" filter="wipe(up)">
                                      <p:cBhvr>
                                        <p:cTn id="43" dur="500"/>
                                        <p:tgtEl>
                                          <p:spTgt spid="37902"/>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7903"/>
                                        </p:tgtEl>
                                        <p:attrNameLst>
                                          <p:attrName>style.visibility</p:attrName>
                                        </p:attrNameLst>
                                      </p:cBhvr>
                                      <p:to>
                                        <p:strVal val="visible"/>
                                      </p:to>
                                    </p:set>
                                    <p:animEffect transition="in" filter="wipe(up)">
                                      <p:cBhvr>
                                        <p:cTn id="46" dur="500"/>
                                        <p:tgtEl>
                                          <p:spTgt spid="37903"/>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7904"/>
                                        </p:tgtEl>
                                        <p:attrNameLst>
                                          <p:attrName>style.visibility</p:attrName>
                                        </p:attrNameLst>
                                      </p:cBhvr>
                                      <p:to>
                                        <p:strVal val="visible"/>
                                      </p:to>
                                    </p:set>
                                    <p:animEffect transition="in" filter="wipe(up)">
                                      <p:cBhvr>
                                        <p:cTn id="49" dur="500"/>
                                        <p:tgtEl>
                                          <p:spTgt spid="37904"/>
                                        </p:tgtEl>
                                      </p:cBhvr>
                                    </p:animEffect>
                                  </p:childTnLst>
                                </p:cTn>
                              </p:par>
                              <p:par>
                                <p:cTn id="50" presetID="22" presetClass="entr" presetSubtype="1" fill="hold" nodeType="withEffect">
                                  <p:stCondLst>
                                    <p:cond delay="0"/>
                                  </p:stCondLst>
                                  <p:childTnLst>
                                    <p:set>
                                      <p:cBhvr>
                                        <p:cTn id="51" dur="1" fill="hold">
                                          <p:stCondLst>
                                            <p:cond delay="0"/>
                                          </p:stCondLst>
                                        </p:cTn>
                                        <p:tgtEl>
                                          <p:spTgt spid="37905"/>
                                        </p:tgtEl>
                                        <p:attrNameLst>
                                          <p:attrName>style.visibility</p:attrName>
                                        </p:attrNameLst>
                                      </p:cBhvr>
                                      <p:to>
                                        <p:strVal val="visible"/>
                                      </p:to>
                                    </p:set>
                                    <p:animEffect transition="in" filter="wipe(up)">
                                      <p:cBhvr>
                                        <p:cTn id="52" dur="500"/>
                                        <p:tgtEl>
                                          <p:spTgt spid="37905"/>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7906"/>
                                        </p:tgtEl>
                                        <p:attrNameLst>
                                          <p:attrName>style.visibility</p:attrName>
                                        </p:attrNameLst>
                                      </p:cBhvr>
                                      <p:to>
                                        <p:strVal val="visible"/>
                                      </p:to>
                                    </p:set>
                                    <p:animEffect transition="in" filter="wipe(up)">
                                      <p:cBhvr>
                                        <p:cTn id="55" dur="500"/>
                                        <p:tgtEl>
                                          <p:spTgt spid="3790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7907"/>
                                        </p:tgtEl>
                                        <p:attrNameLst>
                                          <p:attrName>style.visibility</p:attrName>
                                        </p:attrNameLst>
                                      </p:cBhvr>
                                      <p:to>
                                        <p:strVal val="visible"/>
                                      </p:to>
                                    </p:set>
                                    <p:animEffect transition="in" filter="wipe(up)">
                                      <p:cBhvr>
                                        <p:cTn id="58" dur="500"/>
                                        <p:tgtEl>
                                          <p:spTgt spid="37907"/>
                                        </p:tgtEl>
                                      </p:cBhvr>
                                    </p:animEffect>
                                  </p:childTnLst>
                                </p:cTn>
                              </p:par>
                              <p:par>
                                <p:cTn id="59" presetID="22" presetClass="entr" presetSubtype="1" fill="hold" nodeType="withEffect">
                                  <p:stCondLst>
                                    <p:cond delay="0"/>
                                  </p:stCondLst>
                                  <p:childTnLst>
                                    <p:set>
                                      <p:cBhvr>
                                        <p:cTn id="60" dur="1" fill="hold">
                                          <p:stCondLst>
                                            <p:cond delay="0"/>
                                          </p:stCondLst>
                                        </p:cTn>
                                        <p:tgtEl>
                                          <p:spTgt spid="37908"/>
                                        </p:tgtEl>
                                        <p:attrNameLst>
                                          <p:attrName>style.visibility</p:attrName>
                                        </p:attrNameLst>
                                      </p:cBhvr>
                                      <p:to>
                                        <p:strVal val="visible"/>
                                      </p:to>
                                    </p:set>
                                    <p:animEffect transition="in" filter="wipe(up)">
                                      <p:cBhvr>
                                        <p:cTn id="61" dur="500"/>
                                        <p:tgtEl>
                                          <p:spTgt spid="37908"/>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7909"/>
                                        </p:tgtEl>
                                        <p:attrNameLst>
                                          <p:attrName>style.visibility</p:attrName>
                                        </p:attrNameLst>
                                      </p:cBhvr>
                                      <p:to>
                                        <p:strVal val="visible"/>
                                      </p:to>
                                    </p:set>
                                    <p:animEffect transition="in" filter="wipe(up)">
                                      <p:cBhvr>
                                        <p:cTn id="64" dur="500"/>
                                        <p:tgtEl>
                                          <p:spTgt spid="37909"/>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7910"/>
                                        </p:tgtEl>
                                        <p:attrNameLst>
                                          <p:attrName>style.visibility</p:attrName>
                                        </p:attrNameLst>
                                      </p:cBhvr>
                                      <p:to>
                                        <p:strVal val="visible"/>
                                      </p:to>
                                    </p:set>
                                    <p:animEffect transition="in" filter="wipe(up)">
                                      <p:cBhvr>
                                        <p:cTn id="67" dur="500"/>
                                        <p:tgtEl>
                                          <p:spTgt spid="37910"/>
                                        </p:tgtEl>
                                      </p:cBhvr>
                                    </p:animEffect>
                                  </p:childTnLst>
                                </p:cTn>
                              </p:par>
                              <p:par>
                                <p:cTn id="68" presetID="22" presetClass="entr" presetSubtype="1" fill="hold" nodeType="withEffect">
                                  <p:stCondLst>
                                    <p:cond delay="0"/>
                                  </p:stCondLst>
                                  <p:childTnLst>
                                    <p:set>
                                      <p:cBhvr>
                                        <p:cTn id="69" dur="1" fill="hold">
                                          <p:stCondLst>
                                            <p:cond delay="0"/>
                                          </p:stCondLst>
                                        </p:cTn>
                                        <p:tgtEl>
                                          <p:spTgt spid="37911"/>
                                        </p:tgtEl>
                                        <p:attrNameLst>
                                          <p:attrName>style.visibility</p:attrName>
                                        </p:attrNameLst>
                                      </p:cBhvr>
                                      <p:to>
                                        <p:strVal val="visible"/>
                                      </p:to>
                                    </p:set>
                                    <p:animEffect transition="in" filter="wipe(up)">
                                      <p:cBhvr>
                                        <p:cTn id="70" dur="500"/>
                                        <p:tgtEl>
                                          <p:spTgt spid="37911"/>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7912"/>
                                        </p:tgtEl>
                                        <p:attrNameLst>
                                          <p:attrName>style.visibility</p:attrName>
                                        </p:attrNameLst>
                                      </p:cBhvr>
                                      <p:to>
                                        <p:strVal val="visible"/>
                                      </p:to>
                                    </p:set>
                                    <p:animEffect transition="in" filter="wipe(up)">
                                      <p:cBhvr>
                                        <p:cTn id="73" dur="500"/>
                                        <p:tgtEl>
                                          <p:spTgt spid="37912"/>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37913"/>
                                        </p:tgtEl>
                                        <p:attrNameLst>
                                          <p:attrName>style.visibility</p:attrName>
                                        </p:attrNameLst>
                                      </p:cBhvr>
                                      <p:to>
                                        <p:strVal val="visible"/>
                                      </p:to>
                                    </p:set>
                                    <p:animEffect transition="in" filter="wipe(up)">
                                      <p:cBhvr>
                                        <p:cTn id="76" dur="500"/>
                                        <p:tgtEl>
                                          <p:spTgt spid="37913"/>
                                        </p:tgtEl>
                                      </p:cBhvr>
                                    </p:animEffect>
                                  </p:childTnLst>
                                </p:cTn>
                              </p:par>
                              <p:par>
                                <p:cTn id="77" presetID="22" presetClass="entr" presetSubtype="1" fill="hold" nodeType="withEffect">
                                  <p:stCondLst>
                                    <p:cond delay="0"/>
                                  </p:stCondLst>
                                  <p:childTnLst>
                                    <p:set>
                                      <p:cBhvr>
                                        <p:cTn id="78" dur="1" fill="hold">
                                          <p:stCondLst>
                                            <p:cond delay="0"/>
                                          </p:stCondLst>
                                        </p:cTn>
                                        <p:tgtEl>
                                          <p:spTgt spid="37914"/>
                                        </p:tgtEl>
                                        <p:attrNameLst>
                                          <p:attrName>style.visibility</p:attrName>
                                        </p:attrNameLst>
                                      </p:cBhvr>
                                      <p:to>
                                        <p:strVal val="visible"/>
                                      </p:to>
                                    </p:set>
                                    <p:animEffect transition="in" filter="wipe(up)">
                                      <p:cBhvr>
                                        <p:cTn id="79" dur="500"/>
                                        <p:tgtEl>
                                          <p:spTgt spid="37914"/>
                                        </p:tgtEl>
                                      </p:cBhvr>
                                    </p:animEffect>
                                  </p:childTnLst>
                                </p:cTn>
                              </p:par>
                              <p:par>
                                <p:cTn id="80" presetID="2" presetClass="entr" presetSubtype="2" fill="hold" nodeType="with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500" fill="hold"/>
                                        <p:tgtEl>
                                          <p:spTgt spid="42"/>
                                        </p:tgtEl>
                                        <p:attrNameLst>
                                          <p:attrName>ppt_x</p:attrName>
                                        </p:attrNameLst>
                                      </p:cBhvr>
                                      <p:tavLst>
                                        <p:tav tm="0">
                                          <p:val>
                                            <p:strVal val="1+#ppt_w/2"/>
                                          </p:val>
                                        </p:tav>
                                        <p:tav tm="100000">
                                          <p:val>
                                            <p:strVal val="#ppt_x"/>
                                          </p:val>
                                        </p:tav>
                                      </p:tavLst>
                                    </p:anim>
                                    <p:anim calcmode="lin" valueType="num">
                                      <p:cBhvr additive="base">
                                        <p:cTn id="8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p:bldP spid="37892" grpId="0"/>
      <p:bldP spid="37894" grpId="0" animBg="1"/>
      <p:bldP spid="37895" grpId="0"/>
      <p:bldP spid="37897" grpId="0" animBg="1"/>
      <p:bldP spid="37898" grpId="0"/>
      <p:bldP spid="37900" grpId="0" animBg="1"/>
      <p:bldP spid="37901" grpId="0"/>
      <p:bldP spid="37903" grpId="0" animBg="1"/>
      <p:bldP spid="37904" grpId="0"/>
      <p:bldP spid="37906" grpId="0" animBg="1"/>
      <p:bldP spid="37907" grpId="0"/>
      <p:bldP spid="37909" grpId="0" animBg="1"/>
      <p:bldP spid="37910" grpId="0"/>
      <p:bldP spid="37912" grpId="0" animBg="1"/>
      <p:bldP spid="379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二、国有企业领导人员廉洁从业若干规定</a:t>
            </a:r>
          </a:p>
        </p:txBody>
      </p:sp>
      <p:pic>
        <p:nvPicPr>
          <p:cNvPr id="39943" name="图片 10"/>
          <p:cNvPicPr>
            <a:picLocks noChangeAspect="1"/>
          </p:cNvPicPr>
          <p:nvPr/>
        </p:nvPicPr>
        <p:blipFill>
          <a:blip r:embed="rId6"/>
          <a:stretch>
            <a:fillRect/>
          </a:stretch>
        </p:blipFill>
        <p:spPr>
          <a:xfrm rot="21000000">
            <a:off x="1381760" y="1365885"/>
            <a:ext cx="2658110" cy="4462780"/>
          </a:xfrm>
          <a:prstGeom prst="rect">
            <a:avLst/>
          </a:prstGeom>
          <a:noFill/>
          <a:ln w="9525">
            <a:noFill/>
          </a:ln>
        </p:spPr>
      </p:pic>
      <p:pic>
        <p:nvPicPr>
          <p:cNvPr id="5" name="图片 10"/>
          <p:cNvPicPr>
            <a:picLocks noChangeAspect="1"/>
          </p:cNvPicPr>
          <p:nvPr/>
        </p:nvPicPr>
        <p:blipFill>
          <a:blip r:embed="rId6"/>
          <a:stretch>
            <a:fillRect/>
          </a:stretch>
        </p:blipFill>
        <p:spPr>
          <a:xfrm rot="180000">
            <a:off x="1381760" y="1436370"/>
            <a:ext cx="2658110" cy="4462780"/>
          </a:xfrm>
          <a:prstGeom prst="rect">
            <a:avLst/>
          </a:prstGeom>
          <a:noFill/>
          <a:ln w="9525">
            <a:noFill/>
          </a:ln>
        </p:spPr>
      </p:pic>
      <p:pic>
        <p:nvPicPr>
          <p:cNvPr id="6" name="图片 10"/>
          <p:cNvPicPr>
            <a:picLocks noChangeAspect="1"/>
          </p:cNvPicPr>
          <p:nvPr/>
        </p:nvPicPr>
        <p:blipFill>
          <a:blip r:embed="rId6"/>
          <a:stretch>
            <a:fillRect/>
          </a:stretch>
        </p:blipFill>
        <p:spPr>
          <a:xfrm rot="540000">
            <a:off x="1657350" y="1365885"/>
            <a:ext cx="2658110" cy="4462780"/>
          </a:xfrm>
          <a:prstGeom prst="rect">
            <a:avLst/>
          </a:prstGeom>
          <a:noFill/>
          <a:ln w="9525">
            <a:noFill/>
          </a:ln>
        </p:spPr>
      </p:pic>
      <p:pic>
        <p:nvPicPr>
          <p:cNvPr id="7" name="图片 10"/>
          <p:cNvPicPr>
            <a:picLocks noChangeAspect="1"/>
          </p:cNvPicPr>
          <p:nvPr/>
        </p:nvPicPr>
        <p:blipFill>
          <a:blip r:embed="rId6"/>
          <a:stretch>
            <a:fillRect/>
          </a:stretch>
        </p:blipFill>
        <p:spPr>
          <a:xfrm rot="1320000">
            <a:off x="1656715" y="1435735"/>
            <a:ext cx="2658110" cy="4462780"/>
          </a:xfrm>
          <a:prstGeom prst="rect">
            <a:avLst/>
          </a:prstGeom>
          <a:noFill/>
          <a:ln w="9525">
            <a:noFill/>
          </a:ln>
        </p:spPr>
      </p:pic>
      <p:sp>
        <p:nvSpPr>
          <p:cNvPr id="39942" name="矩形 9"/>
          <p:cNvSpPr/>
          <p:nvPr/>
        </p:nvSpPr>
        <p:spPr>
          <a:xfrm>
            <a:off x="5265420" y="1369695"/>
            <a:ext cx="5987415" cy="2861310"/>
          </a:xfrm>
          <a:prstGeom prst="rect">
            <a:avLst/>
          </a:prstGeom>
          <a:noFill/>
          <a:ln w="9525">
            <a:noFill/>
          </a:ln>
        </p:spPr>
        <p:txBody>
          <a:bodyPr wrap="square">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2009年7月12日，中办、国办《国有企业领导人员廉洁从业若干规定》（以下称《若干规定》）。明确了国有企业领导人员的廉洁从业行为规范，在滥用职权、以权谋私、侵害公共利益、职务消费和作风建设等五大方面，向领导人员明确提出了禁令。</a:t>
            </a:r>
          </a:p>
          <a:p>
            <a:pPr algn="just" eaLnBrk="1" hangingPunct="1"/>
            <a:endParaRPr lang="zh-CN" altLang="en-US" dirty="0">
              <a:solidFill>
                <a:schemeClr val="tx1"/>
              </a:solidFill>
              <a:latin typeface="微软雅黑" panose="020B0503020204020204" charset="-122"/>
              <a:ea typeface="微软雅黑" panose="020B0503020204020204" charset="-122"/>
            </a:endParaRPr>
          </a:p>
          <a:p>
            <a:pPr algn="just" eaLnBrk="1" hangingPunct="1"/>
            <a:r>
              <a:rPr lang="zh-CN" altLang="en-US" dirty="0">
                <a:solidFill>
                  <a:schemeClr val="tx1"/>
                </a:solidFill>
                <a:latin typeface="微软雅黑" panose="020B0503020204020204" charset="-122"/>
                <a:ea typeface="微软雅黑" panose="020B0503020204020204" charset="-122"/>
              </a:rPr>
              <a:t>《若干规定》，是贯彻落实中央纪委全会工作部署的重要举措，为严肃惩处相关违纪行为提供了依据，对于进一步规范国有企业领导人员从业行为，深入推进国有企业党风建设和反腐倡廉工作，具有十分重要的意义。</a:t>
            </a:r>
          </a:p>
        </p:txBody>
      </p:sp>
      <p:sp>
        <p:nvSpPr>
          <p:cNvPr id="39944" name="矩形 11"/>
          <p:cNvSpPr/>
          <p:nvPr/>
        </p:nvSpPr>
        <p:spPr>
          <a:xfrm>
            <a:off x="5248910" y="4540250"/>
            <a:ext cx="6003925" cy="922020"/>
          </a:xfrm>
          <a:prstGeom prst="rect">
            <a:avLst/>
          </a:prstGeom>
          <a:noFill/>
          <a:ln w="9525">
            <a:noFill/>
          </a:ln>
        </p:spPr>
        <p:txBody>
          <a:bodyPr wrap="square">
            <a:spAutoFit/>
          </a:bodyPr>
          <a:lstStyle/>
          <a:p>
            <a:pPr algn="just" eaLnBrk="1" hangingPunct="1">
              <a:lnSpc>
                <a:spcPct val="150000"/>
              </a:lnSpc>
            </a:pPr>
            <a:r>
              <a:rPr lang="zh-CN" altLang="en-US" dirty="0">
                <a:solidFill>
                  <a:schemeClr val="tx1"/>
                </a:solidFill>
                <a:latin typeface="微软雅黑" panose="020B0503020204020204" charset="-122"/>
                <a:ea typeface="微软雅黑" panose="020B0503020204020204" charset="-122"/>
              </a:rPr>
              <a:t>《若干规定》共五章三十条。分为</a:t>
            </a:r>
            <a:r>
              <a:rPr lang="zh-CN" altLang="en-US" b="1" dirty="0">
                <a:solidFill>
                  <a:srgbClr val="C00000"/>
                </a:solidFill>
                <a:latin typeface="微软雅黑" panose="020B0503020204020204" charset="-122"/>
                <a:ea typeface="微软雅黑" panose="020B0503020204020204" charset="-122"/>
              </a:rPr>
              <a:t>总则</a:t>
            </a:r>
            <a:r>
              <a:rPr lang="zh-CN" altLang="en-US" dirty="0">
                <a:solidFill>
                  <a:schemeClr val="tx1"/>
                </a:solidFill>
                <a:latin typeface="微软雅黑" panose="020B0503020204020204" charset="-122"/>
                <a:ea typeface="微软雅黑" panose="020B0503020204020204" charset="-122"/>
              </a:rPr>
              <a:t>、</a:t>
            </a:r>
            <a:r>
              <a:rPr lang="zh-CN" altLang="en-US" b="1" dirty="0">
                <a:solidFill>
                  <a:srgbClr val="C00000"/>
                </a:solidFill>
                <a:latin typeface="微软雅黑" panose="020B0503020204020204" charset="-122"/>
                <a:ea typeface="微软雅黑" panose="020B0503020204020204" charset="-122"/>
              </a:rPr>
              <a:t>廉洁从业行为规范</a:t>
            </a:r>
            <a:r>
              <a:rPr lang="zh-CN" altLang="en-US" dirty="0">
                <a:solidFill>
                  <a:schemeClr val="accent1"/>
                </a:solidFill>
                <a:latin typeface="微软雅黑" panose="020B0503020204020204" charset="-122"/>
                <a:ea typeface="微软雅黑" panose="020B0503020204020204" charset="-122"/>
              </a:rPr>
              <a:t>、</a:t>
            </a:r>
            <a:r>
              <a:rPr lang="zh-CN" altLang="en-US" b="1" dirty="0">
                <a:solidFill>
                  <a:srgbClr val="C00000"/>
                </a:solidFill>
                <a:latin typeface="微软雅黑" panose="020B0503020204020204" charset="-122"/>
                <a:ea typeface="微软雅黑" panose="020B0503020204020204" charset="-122"/>
              </a:rPr>
              <a:t>实施与监督</a:t>
            </a:r>
            <a:r>
              <a:rPr lang="zh-CN" altLang="en-US" dirty="0">
                <a:solidFill>
                  <a:schemeClr val="tx1"/>
                </a:solidFill>
                <a:latin typeface="微软雅黑" panose="020B0503020204020204" charset="-122"/>
                <a:ea typeface="微软雅黑" panose="020B0503020204020204" charset="-122"/>
              </a:rPr>
              <a:t>、</a:t>
            </a:r>
            <a:r>
              <a:rPr lang="zh-CN" altLang="en-US" b="1" dirty="0">
                <a:solidFill>
                  <a:srgbClr val="C00000"/>
                </a:solidFill>
                <a:latin typeface="微软雅黑" panose="020B0503020204020204" charset="-122"/>
                <a:ea typeface="微软雅黑" panose="020B0503020204020204" charset="-122"/>
              </a:rPr>
              <a:t>违反规定行为的处理</a:t>
            </a:r>
            <a:r>
              <a:rPr lang="zh-CN" altLang="en-US" dirty="0">
                <a:solidFill>
                  <a:schemeClr val="tx1"/>
                </a:solidFill>
                <a:latin typeface="微软雅黑" panose="020B0503020204020204" charset="-122"/>
                <a:ea typeface="微软雅黑" panose="020B0503020204020204" charset="-122"/>
              </a:rPr>
              <a:t>、</a:t>
            </a:r>
            <a:r>
              <a:rPr lang="zh-CN" altLang="en-US" b="1" dirty="0">
                <a:solidFill>
                  <a:srgbClr val="C00000"/>
                </a:solidFill>
                <a:latin typeface="微软雅黑" panose="020B0503020204020204" charset="-122"/>
                <a:ea typeface="微软雅黑" panose="020B0503020204020204" charset="-122"/>
              </a:rPr>
              <a:t>附则</a:t>
            </a:r>
            <a:r>
              <a:rPr lang="zh-CN" altLang="en-US" dirty="0">
                <a:solidFill>
                  <a:schemeClr val="tx1"/>
                </a:solidFill>
                <a:latin typeface="微软雅黑" panose="020B0503020204020204" charset="-122"/>
                <a:ea typeface="微软雅黑" panose="020B0503020204020204" charset="-122"/>
              </a:rPr>
              <a:t>等具体内容。</a:t>
            </a:r>
          </a:p>
        </p:txBody>
      </p:sp>
    </p:spTree>
  </p:cSld>
  <p:clrMapOvr>
    <a:masterClrMapping/>
  </p:clrMapOvr>
  <mc:AlternateContent xmlns:mc="http://schemas.openxmlformats.org/markup-compatibility/2006">
    <mc:Choice xmlns:p14="http://schemas.microsoft.com/office/powerpoint/2010/main" Requires="p14">
      <p:transition spd="slow" p14:dur="1600" advTm="1644">
        <p:blinds dir="vert"/>
      </p:transition>
    </mc:Choice>
    <mc:Fallback>
      <p:transition spd="slow" advTm="164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943"/>
                                        </p:tgtEl>
                                        <p:attrNameLst>
                                          <p:attrName>style.visibility</p:attrName>
                                        </p:attrNameLst>
                                      </p:cBhvr>
                                      <p:to>
                                        <p:strVal val="visible"/>
                                      </p:to>
                                    </p:set>
                                    <p:anim calcmode="lin" valueType="num">
                                      <p:cBhvr>
                                        <p:cTn id="7" dur="500" fill="hold"/>
                                        <p:tgtEl>
                                          <p:spTgt spid="39943"/>
                                        </p:tgtEl>
                                        <p:attrNameLst>
                                          <p:attrName>ppt_w</p:attrName>
                                        </p:attrNameLst>
                                      </p:cBhvr>
                                      <p:tavLst>
                                        <p:tav tm="0">
                                          <p:val>
                                            <p:fltVal val="0"/>
                                          </p:val>
                                        </p:tav>
                                        <p:tav tm="100000">
                                          <p:val>
                                            <p:strVal val="#ppt_w"/>
                                          </p:val>
                                        </p:tav>
                                      </p:tavLst>
                                    </p:anim>
                                    <p:anim calcmode="lin" valueType="num">
                                      <p:cBhvr>
                                        <p:cTn id="8" dur="500" fill="hold"/>
                                        <p:tgtEl>
                                          <p:spTgt spid="39943"/>
                                        </p:tgtEl>
                                        <p:attrNameLst>
                                          <p:attrName>ppt_h</p:attrName>
                                        </p:attrNameLst>
                                      </p:cBhvr>
                                      <p:tavLst>
                                        <p:tav tm="0">
                                          <p:val>
                                            <p:fltVal val="0"/>
                                          </p:val>
                                        </p:tav>
                                        <p:tav tm="100000">
                                          <p:val>
                                            <p:strVal val="#ppt_h"/>
                                          </p:val>
                                        </p:tav>
                                      </p:tavLst>
                                    </p:anim>
                                    <p:animEffect transition="in" filter="fade">
                                      <p:cBhvr>
                                        <p:cTn id="9" dur="500"/>
                                        <p:tgtEl>
                                          <p:spTgt spid="3994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39942"/>
                                        </p:tgtEl>
                                        <p:attrNameLst>
                                          <p:attrName>style.visibility</p:attrName>
                                        </p:attrNameLst>
                                      </p:cBhvr>
                                      <p:to>
                                        <p:strVal val="visible"/>
                                      </p:to>
                                    </p:set>
                                    <p:animEffect transition="in" filter="wipe(up)">
                                      <p:cBhvr>
                                        <p:cTn id="28" dur="500"/>
                                        <p:tgtEl>
                                          <p:spTgt spid="3994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9944"/>
                                        </p:tgtEl>
                                        <p:attrNameLst>
                                          <p:attrName>style.visibility</p:attrName>
                                        </p:attrNameLst>
                                      </p:cBhvr>
                                      <p:to>
                                        <p:strVal val="visible"/>
                                      </p:to>
                                    </p:set>
                                    <p:animEffect transition="in" filter="wipe(up)">
                                      <p:cBhvr>
                                        <p:cTn id="31" dur="500"/>
                                        <p:tgtEl>
                                          <p:spTgt spid="399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p:bldP spid="399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三、《国有企业领导人员廉洁从业若干规定》解读</a:t>
            </a:r>
          </a:p>
        </p:txBody>
      </p:sp>
      <p:grpSp>
        <p:nvGrpSpPr>
          <p:cNvPr id="55" name="Group 40"/>
          <p:cNvGrpSpPr/>
          <p:nvPr/>
        </p:nvGrpSpPr>
        <p:grpSpPr>
          <a:xfrm>
            <a:off x="554327" y="1062208"/>
            <a:ext cx="2783354" cy="1670456"/>
            <a:chOff x="1441450" y="1398043"/>
            <a:chExt cx="2019300" cy="1211904"/>
          </a:xfrm>
        </p:grpSpPr>
        <p:sp>
          <p:nvSpPr>
            <p:cNvPr id="5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anose="020B0503020204020204" charset="-122"/>
                  <a:ea typeface="微软雅黑" panose="020B0503020204020204" charset="-122"/>
                </a:rPr>
                <a:t>立法目的</a:t>
              </a: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规范国企领导人员廉洁从业行为</a:t>
              </a:r>
            </a:p>
            <a:p>
              <a:pPr>
                <a:lnSpc>
                  <a:spcPct val="10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加强国企反腐倡廉建设 </a:t>
              </a:r>
            </a:p>
            <a:p>
              <a:pPr>
                <a:lnSpc>
                  <a:spcPct val="10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维护国家和出资人利益 </a:t>
              </a:r>
            </a:p>
            <a:p>
              <a:pPr>
                <a:lnSpc>
                  <a:spcPct val="10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促进国企科学发展</a:t>
              </a:r>
            </a:p>
          </p:txBody>
        </p:sp>
      </p:grpSp>
      <p:grpSp>
        <p:nvGrpSpPr>
          <p:cNvPr id="58" name="Group 43"/>
          <p:cNvGrpSpPr/>
          <p:nvPr/>
        </p:nvGrpSpPr>
        <p:grpSpPr>
          <a:xfrm>
            <a:off x="554325" y="3829415"/>
            <a:ext cx="3158490" cy="1772286"/>
            <a:chOff x="1441449" y="1375177"/>
            <a:chExt cx="2291458" cy="1285779"/>
          </a:xfrm>
        </p:grpSpPr>
        <p:sp>
          <p:nvSpPr>
            <p:cNvPr id="59"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rPr>
                <a:t>立法依据</a:t>
              </a:r>
            </a:p>
          </p:txBody>
        </p:sp>
        <p:sp>
          <p:nvSpPr>
            <p:cNvPr id="60" name="Text Placeholder 8"/>
            <p:cNvSpPr txBox="1"/>
            <p:nvPr/>
          </p:nvSpPr>
          <p:spPr>
            <a:xfrm>
              <a:off x="1441449" y="1743727"/>
              <a:ext cx="2291458" cy="917229"/>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党内法规</a:t>
              </a:r>
            </a:p>
            <a:p>
              <a:r>
                <a:rPr lang="zh-CN" altLang="en-US" dirty="0">
                  <a:solidFill>
                    <a:schemeClr val="tx1">
                      <a:lumMod val="85000"/>
                      <a:lumOff val="15000"/>
                    </a:schemeClr>
                  </a:solidFill>
                </a:rPr>
                <a:t>《中国共产党章程》、《党员领导干部廉洁从政若干准则》、其他有关廉洁自律方面的要求和制度规定</a:t>
              </a:r>
            </a:p>
            <a:p>
              <a:r>
                <a:rPr lang="zh-CN" altLang="en-US" dirty="0">
                  <a:solidFill>
                    <a:schemeClr val="tx1">
                      <a:lumMod val="85000"/>
                      <a:lumOff val="15000"/>
                    </a:schemeClr>
                  </a:solidFill>
                </a:rPr>
                <a:t>国家法律</a:t>
              </a:r>
            </a:p>
            <a:p>
              <a:r>
                <a:rPr lang="zh-CN" altLang="en-US" dirty="0">
                  <a:solidFill>
                    <a:schemeClr val="tx1">
                      <a:lumMod val="85000"/>
                      <a:lumOff val="15000"/>
                    </a:schemeClr>
                  </a:solidFill>
                </a:rPr>
                <a:t>公司法、国资法、其他有关法律法规</a:t>
              </a:r>
            </a:p>
          </p:txBody>
        </p:sp>
      </p:grpSp>
      <p:grpSp>
        <p:nvGrpSpPr>
          <p:cNvPr id="61" name="Group 46"/>
          <p:cNvGrpSpPr/>
          <p:nvPr/>
        </p:nvGrpSpPr>
        <p:grpSpPr>
          <a:xfrm>
            <a:off x="8778262" y="1062210"/>
            <a:ext cx="2783354" cy="1754491"/>
            <a:chOff x="1342364" y="1398043"/>
            <a:chExt cx="2019300" cy="1272871"/>
          </a:xfrm>
        </p:grpSpPr>
        <p:sp>
          <p:nvSpPr>
            <p:cNvPr id="62"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rPr>
                <a:t>适用范围</a:t>
              </a: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适用于国有独资企业、国有控股企业（含国有独资金融企业和国有控股金融企业）及其分支机构的领导班子成员。</a:t>
              </a:r>
            </a:p>
          </p:txBody>
        </p:sp>
      </p:grpSp>
      <p:grpSp>
        <p:nvGrpSpPr>
          <p:cNvPr id="64" name="Group 49"/>
          <p:cNvGrpSpPr/>
          <p:nvPr/>
        </p:nvGrpSpPr>
        <p:grpSpPr>
          <a:xfrm>
            <a:off x="8914847" y="4074170"/>
            <a:ext cx="2783354" cy="1734983"/>
            <a:chOff x="1441450" y="1619081"/>
            <a:chExt cx="2019300" cy="1258716"/>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b="1" dirty="0">
                  <a:solidFill>
                    <a:schemeClr val="tx1">
                      <a:lumMod val="85000"/>
                      <a:lumOff val="15000"/>
                    </a:schemeClr>
                  </a:solidFill>
                </a:rPr>
                <a:t>基本要求</a:t>
              </a:r>
            </a:p>
          </p:txBody>
        </p:sp>
        <p:sp>
          <p:nvSpPr>
            <p:cNvPr id="66" name="Text Placeholder 8"/>
            <p:cNvSpPr txBox="1"/>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依法经营、开拓创新、廉洁从业、诚实守信；</a:t>
              </a:r>
            </a:p>
            <a:p>
              <a:r>
                <a:rPr lang="zh-CN" altLang="en-US" dirty="0">
                  <a:solidFill>
                    <a:schemeClr val="tx1">
                      <a:lumMod val="85000"/>
                      <a:lumOff val="15000"/>
                    </a:schemeClr>
                  </a:solidFill>
                </a:rPr>
                <a:t>切实维护国家、企业利益和职工合法权益；</a:t>
              </a:r>
            </a:p>
            <a:p>
              <a:r>
                <a:rPr lang="zh-CN" altLang="en-US" dirty="0">
                  <a:solidFill>
                    <a:schemeClr val="tx1">
                      <a:lumMod val="85000"/>
                      <a:lumOff val="15000"/>
                    </a:schemeClr>
                  </a:solidFill>
                </a:rPr>
                <a:t>实现国有企业又好又快发展</a:t>
              </a:r>
            </a:p>
          </p:txBody>
        </p:sp>
      </p:grpSp>
      <p:cxnSp>
        <p:nvCxnSpPr>
          <p:cNvPr id="67" name="直接连接符 66"/>
          <p:cNvCxnSpPr/>
          <p:nvPr/>
        </p:nvCxnSpPr>
        <p:spPr>
          <a:xfrm flipV="1">
            <a:off x="3713256" y="1898321"/>
            <a:ext cx="0" cy="54827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7681" y="1898321"/>
            <a:ext cx="375574"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5288738" y="1898321"/>
            <a:ext cx="0" cy="54827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8738" y="1898321"/>
            <a:ext cx="3390505"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864222" y="4337178"/>
            <a:ext cx="6564" cy="632118"/>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7679" y="4969299"/>
            <a:ext cx="353310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516593" y="4337178"/>
            <a:ext cx="0" cy="93129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8516593" y="5268458"/>
            <a:ext cx="398254"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767966" y="2446599"/>
            <a:ext cx="1890580" cy="1890580"/>
            <a:chOff x="2714799" y="2648622"/>
            <a:chExt cx="1891378" cy="1891378"/>
          </a:xfrm>
          <a:gradFill>
            <a:gsLst>
              <a:gs pos="89000">
                <a:srgbClr val="C00000"/>
              </a:gs>
              <a:gs pos="35000">
                <a:srgbClr val="FF3300"/>
              </a:gs>
            </a:gsLst>
            <a:lin ang="5400000" scaled="0"/>
          </a:gra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algn="ctr"/>
              <a:endParaRPr lang="en-US" dirty="0">
                <a:solidFill>
                  <a:schemeClr val="bg1"/>
                </a:solidFill>
                <a:latin typeface="微软雅黑" panose="020B0503020204020204" charset="-122"/>
                <a:ea typeface="微软雅黑" panose="020B0503020204020204" charset="-122"/>
              </a:endParaRPr>
            </a:p>
          </p:txBody>
        </p:sp>
        <p:sp>
          <p:nvSpPr>
            <p:cNvPr id="75" name="Text Placeholder 2"/>
            <p:cNvSpPr txBox="1"/>
            <p:nvPr/>
          </p:nvSpPr>
          <p:spPr>
            <a:xfrm>
              <a:off x="3214820" y="3207863"/>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charset="-122"/>
                  <a:ea typeface="微软雅黑" panose="020B0503020204020204" charset="-122"/>
                </a:rPr>
                <a:t>立法</a:t>
              </a:r>
            </a:p>
            <a:p>
              <a:r>
                <a:rPr lang="zh-CN" altLang="en-US" sz="2400" b="1" dirty="0">
                  <a:solidFill>
                    <a:schemeClr val="bg1"/>
                  </a:solidFill>
                  <a:latin typeface="微软雅黑" panose="020B0503020204020204" charset="-122"/>
                  <a:ea typeface="微软雅黑" panose="020B0503020204020204" charset="-122"/>
                </a:rPr>
                <a:t>目的</a:t>
              </a:r>
            </a:p>
          </p:txBody>
        </p:sp>
      </p:grpSp>
      <p:grpSp>
        <p:nvGrpSpPr>
          <p:cNvPr id="79" name="组合 78"/>
          <p:cNvGrpSpPr/>
          <p:nvPr/>
        </p:nvGrpSpPr>
        <p:grpSpPr>
          <a:xfrm>
            <a:off x="4343449" y="2446599"/>
            <a:ext cx="1890580" cy="1890580"/>
            <a:chOff x="4290947" y="2648622"/>
            <a:chExt cx="1891378" cy="1891378"/>
          </a:xfrm>
          <a:gradFill>
            <a:gsLst>
              <a:gs pos="89000">
                <a:srgbClr val="C00000"/>
              </a:gs>
              <a:gs pos="35000">
                <a:srgbClr val="FF3300"/>
              </a:gs>
            </a:gsLst>
            <a:lin ang="5400000" scaled="0"/>
          </a:gra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algn="ctr"/>
              <a:endParaRPr lang="en-US" dirty="0">
                <a:solidFill>
                  <a:schemeClr val="bg1"/>
                </a:solidFill>
                <a:latin typeface="微软雅黑" panose="020B0503020204020204" charset="-122"/>
                <a:ea typeface="微软雅黑" panose="020B0503020204020204" charset="-122"/>
              </a:endParaRPr>
            </a:p>
          </p:txBody>
        </p:sp>
        <p:sp>
          <p:nvSpPr>
            <p:cNvPr id="76" name="Text Placeholder 2"/>
            <p:cNvSpPr txBox="1"/>
            <p:nvPr/>
          </p:nvSpPr>
          <p:spPr>
            <a:xfrm>
              <a:off x="4838508" y="3207863"/>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charset="-122"/>
                  <a:ea typeface="微软雅黑" panose="020B0503020204020204" charset="-122"/>
                </a:rPr>
                <a:t>适用</a:t>
              </a:r>
            </a:p>
            <a:p>
              <a:r>
                <a:rPr lang="zh-CN" altLang="en-US" sz="2400" b="1" dirty="0">
                  <a:solidFill>
                    <a:schemeClr val="bg1"/>
                  </a:solidFill>
                  <a:latin typeface="微软雅黑" panose="020B0503020204020204" charset="-122"/>
                  <a:ea typeface="微软雅黑" panose="020B0503020204020204" charset="-122"/>
                </a:rPr>
                <a:t>范围</a:t>
              </a:r>
            </a:p>
          </p:txBody>
        </p:sp>
      </p:grpSp>
      <p:grpSp>
        <p:nvGrpSpPr>
          <p:cNvPr id="80" name="组合 79"/>
          <p:cNvGrpSpPr/>
          <p:nvPr/>
        </p:nvGrpSpPr>
        <p:grpSpPr>
          <a:xfrm>
            <a:off x="5918932" y="2446599"/>
            <a:ext cx="1890580" cy="1890580"/>
            <a:chOff x="5867096" y="2648622"/>
            <a:chExt cx="1891378" cy="1891378"/>
          </a:xfrm>
          <a:gradFill>
            <a:gsLst>
              <a:gs pos="89000">
                <a:srgbClr val="C00000"/>
              </a:gs>
              <a:gs pos="35000">
                <a:srgbClr val="FF3300"/>
              </a:gs>
            </a:gsLst>
            <a:lin ang="5400000" scaled="0"/>
          </a:gra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algn="ctr"/>
              <a:endParaRPr lang="en-US" dirty="0">
                <a:solidFill>
                  <a:schemeClr val="lt1"/>
                </a:solidFill>
                <a:latin typeface="微软雅黑" panose="020B0503020204020204" charset="-122"/>
                <a:ea typeface="微软雅黑" panose="020B0503020204020204" charset="-122"/>
              </a:endParaRPr>
            </a:p>
          </p:txBody>
        </p:sp>
        <p:sp>
          <p:nvSpPr>
            <p:cNvPr id="77" name="Text Placeholder 2"/>
            <p:cNvSpPr txBox="1"/>
            <p:nvPr/>
          </p:nvSpPr>
          <p:spPr>
            <a:xfrm>
              <a:off x="6390161" y="3137983"/>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charset="-122"/>
                  <a:ea typeface="微软雅黑" panose="020B0503020204020204" charset="-122"/>
                </a:rPr>
                <a:t>立法</a:t>
              </a:r>
            </a:p>
            <a:p>
              <a:r>
                <a:rPr lang="zh-CN" altLang="en-US" sz="2400" b="1" dirty="0">
                  <a:solidFill>
                    <a:schemeClr val="bg1"/>
                  </a:solidFill>
                  <a:latin typeface="微软雅黑" panose="020B0503020204020204" charset="-122"/>
                  <a:ea typeface="微软雅黑" panose="020B0503020204020204" charset="-122"/>
                </a:rPr>
                <a:t>依据</a:t>
              </a:r>
            </a:p>
          </p:txBody>
        </p:sp>
      </p:grpSp>
      <p:grpSp>
        <p:nvGrpSpPr>
          <p:cNvPr id="81" name="组合 80"/>
          <p:cNvGrpSpPr/>
          <p:nvPr/>
        </p:nvGrpSpPr>
        <p:grpSpPr>
          <a:xfrm>
            <a:off x="7571303" y="2446599"/>
            <a:ext cx="1890580" cy="1890580"/>
            <a:chOff x="7520165" y="2648622"/>
            <a:chExt cx="1891378" cy="1891378"/>
          </a:xfrm>
          <a:gradFill>
            <a:gsLst>
              <a:gs pos="89000">
                <a:srgbClr val="C00000"/>
              </a:gs>
              <a:gs pos="35000">
                <a:srgbClr val="FF3300"/>
              </a:gs>
            </a:gsLst>
            <a:lin ang="5400000" scaled="0"/>
          </a:gra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1" tIns="45700" rIns="91401" bIns="45700" numCol="1" spcCol="0" rtlCol="0" fromWordArt="0" anchor="ctr" anchorCtr="0" forceAA="0" compatLnSpc="1">
              <a:noAutofit/>
            </a:bodyPr>
            <a:lstStyle/>
            <a:p>
              <a:pPr algn="ctr"/>
              <a:endParaRPr lang="en-US" dirty="0">
                <a:solidFill>
                  <a:schemeClr val="bg1"/>
                </a:solidFill>
                <a:latin typeface="微软雅黑" panose="020B0503020204020204" charset="-122"/>
                <a:ea typeface="微软雅黑" panose="020B0503020204020204" charset="-122"/>
              </a:endParaRPr>
            </a:p>
          </p:txBody>
        </p:sp>
        <p:sp>
          <p:nvSpPr>
            <p:cNvPr id="78" name="Text Placeholder 2"/>
            <p:cNvSpPr txBox="1"/>
            <p:nvPr/>
          </p:nvSpPr>
          <p:spPr>
            <a:xfrm>
              <a:off x="8053110" y="3151959"/>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charset="-122"/>
                  <a:ea typeface="微软雅黑" panose="020B0503020204020204" charset="-122"/>
                </a:rPr>
                <a:t>基本</a:t>
              </a:r>
            </a:p>
            <a:p>
              <a:r>
                <a:rPr lang="zh-CN" altLang="en-US" sz="2400" b="1" dirty="0">
                  <a:solidFill>
                    <a:schemeClr val="bg1"/>
                  </a:solidFill>
                  <a:latin typeface="微软雅黑" panose="020B0503020204020204" charset="-122"/>
                  <a:ea typeface="微软雅黑" panose="020B0503020204020204" charset="-122"/>
                </a:rPr>
                <a:t>要求</a:t>
              </a:r>
            </a:p>
          </p:txBody>
        </p:sp>
      </p:grpSp>
    </p:spTree>
  </p:cSld>
  <p:clrMapOvr>
    <a:masterClrMapping/>
  </p:clrMapOvr>
  <mc:AlternateContent xmlns:mc="http://schemas.openxmlformats.org/markup-compatibility/2006">
    <mc:Choice xmlns:p14="http://schemas.microsoft.com/office/powerpoint/2010/main" Requires="p14">
      <p:transition spd="slow" p14:dur="1600" advTm="1067">
        <p:blinds dir="vert"/>
      </p:transition>
    </mc:Choice>
    <mc:Fallback>
      <p:transition spd="slow" advTm="106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wipe(down)">
                                      <p:cBhvr>
                                        <p:cTn id="10" dur="500"/>
                                        <p:tgtEl>
                                          <p:spTgt spid="67"/>
                                        </p:tgtEl>
                                      </p:cBhvr>
                                    </p:animEffect>
                                  </p:childTnLst>
                                </p:cTn>
                              </p:par>
                              <p:par>
                                <p:cTn id="11" presetID="22" presetClass="entr" presetSubtype="2" fill="hold"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right)">
                                      <p:cBhvr>
                                        <p:cTn id="13" dur="500"/>
                                        <p:tgtEl>
                                          <p:spTgt spid="68"/>
                                        </p:tgtEl>
                                      </p:cBhvr>
                                    </p:animEffect>
                                  </p:childTnLst>
                                </p:cTn>
                              </p:par>
                              <p:par>
                                <p:cTn id="14" presetID="22" presetClass="entr" presetSubtype="8"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left)">
                                      <p:cBhvr>
                                        <p:cTn id="16" dur="500"/>
                                        <p:tgtEl>
                                          <p:spTgt spid="55"/>
                                        </p:tgtEl>
                                      </p:cBhvr>
                                    </p:animEffect>
                                  </p:childTnLst>
                                </p:cTn>
                              </p:par>
                              <p:par>
                                <p:cTn id="17" presetID="10" presetClass="entr" presetSubtype="0" fill="hold" nodeType="with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childTnLst>
                                </p:cTn>
                              </p:par>
                              <p:par>
                                <p:cTn id="20" presetID="22" presetClass="entr" presetSubtype="4" fill="hold"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wipe(down)">
                                      <p:cBhvr>
                                        <p:cTn id="22" dur="500"/>
                                        <p:tgtEl>
                                          <p:spTgt spid="69"/>
                                        </p:tgtEl>
                                      </p:cBhvr>
                                    </p:animEffect>
                                  </p:childTnLst>
                                </p:cTn>
                              </p:par>
                              <p:par>
                                <p:cTn id="23" presetID="22" presetClass="entr" presetSubtype="8" fill="hold" nodeType="with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par>
                                <p:cTn id="26" presetID="22" presetClass="entr" presetSubtype="8"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par>
                                <p:cTn id="29" presetID="10" presetClass="entr" presetSubtype="0"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1" fill="hold" nodeType="with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wipe(up)">
                                      <p:cBhvr>
                                        <p:cTn id="34" dur="500"/>
                                        <p:tgtEl>
                                          <p:spTgt spid="71"/>
                                        </p:tgtEl>
                                      </p:cBhvr>
                                    </p:animEffect>
                                  </p:childTnLst>
                                </p:cTn>
                              </p:par>
                              <p:par>
                                <p:cTn id="35" presetID="22" presetClass="entr" presetSubtype="2" fill="hold" nodeType="with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right)">
                                      <p:cBhvr>
                                        <p:cTn id="37" dur="500"/>
                                        <p:tgtEl>
                                          <p:spTgt spid="72"/>
                                        </p:tgtEl>
                                      </p:cBhvr>
                                    </p:animEffect>
                                  </p:childTnLst>
                                </p:cTn>
                              </p:par>
                              <p:par>
                                <p:cTn id="38" presetID="22" presetClass="entr" presetSubtype="8"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left)">
                                      <p:cBhvr>
                                        <p:cTn id="40" dur="500"/>
                                        <p:tgtEl>
                                          <p:spTgt spid="58"/>
                                        </p:tgtEl>
                                      </p:cBhvr>
                                    </p:animEffect>
                                  </p:childTnLst>
                                </p:cTn>
                              </p:par>
                              <p:par>
                                <p:cTn id="41" presetID="10" presetClass="entr" presetSubtype="0" fill="hold" nodeType="with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fade">
                                      <p:cBhvr>
                                        <p:cTn id="43" dur="500"/>
                                        <p:tgtEl>
                                          <p:spTgt spid="81"/>
                                        </p:tgtEl>
                                      </p:cBhvr>
                                    </p:animEffect>
                                  </p:childTnLst>
                                </p:cTn>
                              </p:par>
                              <p:par>
                                <p:cTn id="44" presetID="22" presetClass="entr" presetSubtype="1" fill="hold" nodeType="with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up)">
                                      <p:cBhvr>
                                        <p:cTn id="46" dur="500"/>
                                        <p:tgtEl>
                                          <p:spTgt spid="73"/>
                                        </p:tgtEl>
                                      </p:cBhvr>
                                    </p:animEffect>
                                  </p:childTnLst>
                                </p:cTn>
                              </p:par>
                              <p:par>
                                <p:cTn id="47" presetID="22" presetClass="entr" presetSubtype="8" fill="hold" nodeType="withEffect">
                                  <p:stCondLst>
                                    <p:cond delay="0"/>
                                  </p:stCondLst>
                                  <p:childTnLst>
                                    <p:set>
                                      <p:cBhvr>
                                        <p:cTn id="48" dur="1" fill="hold">
                                          <p:stCondLst>
                                            <p:cond delay="0"/>
                                          </p:stCondLst>
                                        </p:cTn>
                                        <p:tgtEl>
                                          <p:spTgt spid="74"/>
                                        </p:tgtEl>
                                        <p:attrNameLst>
                                          <p:attrName>style.visibility</p:attrName>
                                        </p:attrNameLst>
                                      </p:cBhvr>
                                      <p:to>
                                        <p:strVal val="visible"/>
                                      </p:to>
                                    </p:set>
                                    <p:animEffect transition="in" filter="wipe(left)">
                                      <p:cBhvr>
                                        <p:cTn id="49" dur="500"/>
                                        <p:tgtEl>
                                          <p:spTgt spid="74"/>
                                        </p:tgtEl>
                                      </p:cBhvr>
                                    </p:animEffect>
                                  </p:childTnLst>
                                </p:cTn>
                              </p:par>
                              <p:par>
                                <p:cTn id="50" presetID="22" presetClass="entr" presetSubtype="8"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left)">
                                      <p:cBhvr>
                                        <p:cTn id="5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1755775" y="2078355"/>
            <a:ext cx="8841740" cy="2584450"/>
          </a:xfrm>
          <a:prstGeom prst="rect">
            <a:avLst/>
          </a:prstGeom>
          <a:noFill/>
          <a:ln w="9525">
            <a:noFill/>
          </a:ln>
        </p:spPr>
        <p:txBody>
          <a:bodyPr wrap="square">
            <a:spAutoFit/>
          </a:bodyPr>
          <a:lstStyle/>
          <a:p>
            <a:pPr algn="just" eaLnBrk="1" hangingPunct="1">
              <a:lnSpc>
                <a:spcPct val="150000"/>
              </a:lnSpc>
            </a:pPr>
            <a:r>
              <a:rPr lang="zh-CN" altLang="en-US" b="1" dirty="0">
                <a:solidFill>
                  <a:schemeClr val="bg1"/>
                </a:solidFill>
                <a:latin typeface="微软雅黑" panose="020B0503020204020204" charset="-122"/>
                <a:ea typeface="微软雅黑" panose="020B0503020204020204" charset="-122"/>
              </a:rPr>
              <a:t>      为全面贯彻落实党中央“党要管党、从严治党”的总体部署和要求，认真落实“两个责任”，进一步增强集团公司各级领导干部和全体党员提高认识、转变作风、遵章守纪、廉洁从业，提高拒腐防变意识，结合公司实际，特举办本次交流活动。</a:t>
            </a:r>
          </a:p>
          <a:p>
            <a:pPr algn="just" eaLnBrk="1" hangingPunct="1">
              <a:lnSpc>
                <a:spcPct val="150000"/>
              </a:lnSpc>
            </a:pPr>
            <a:r>
              <a:rPr lang="en-US" altLang="zh-CN" b="1" dirty="0">
                <a:solidFill>
                  <a:schemeClr val="bg1"/>
                </a:solidFill>
                <a:latin typeface="微软雅黑" panose="020B0503020204020204" charset="-122"/>
                <a:ea typeface="微软雅黑" panose="020B0503020204020204" charset="-122"/>
              </a:rPr>
              <a:t>       </a:t>
            </a:r>
            <a:r>
              <a:rPr lang="zh-CN" altLang="en-US" b="1" dirty="0">
                <a:solidFill>
                  <a:schemeClr val="bg1"/>
                </a:solidFill>
                <a:latin typeface="微软雅黑" panose="020B0503020204020204" charset="-122"/>
                <a:ea typeface="微软雅黑" panose="020B0503020204020204" charset="-122"/>
              </a:rPr>
              <a:t>对我来说，也是一次自警自律的机会。在坐的都是遵纪守法的好干部、反腐倡廉的排头兵，我今天借此平台与大家一起再学习，希望通过今天的学习活动，能够对大家有所收益。如有讲得不对的地方，请大家多多谅解！</a:t>
            </a:r>
          </a:p>
        </p:txBody>
      </p:sp>
      <p:sp>
        <p:nvSpPr>
          <p:cNvPr id="2" name="文本框 1"/>
          <p:cNvSpPr txBox="1"/>
          <p:nvPr/>
        </p:nvSpPr>
        <p:spPr>
          <a:xfrm>
            <a:off x="5343525" y="1295073"/>
            <a:ext cx="1666240" cy="783590"/>
          </a:xfrm>
          <a:prstGeom prst="rect">
            <a:avLst/>
          </a:prstGeom>
          <a:noFill/>
          <a:ln w="9525">
            <a:noFill/>
          </a:ln>
        </p:spPr>
        <p:txBody>
          <a:bodyPr wrap="none">
            <a:spAutoFit/>
          </a:bodyPr>
          <a:lstStyle/>
          <a:p>
            <a:pPr eaLnBrk="1" hangingPunct="1"/>
            <a:r>
              <a:rPr lang="zh-CN" altLang="en-US" sz="4500" b="1" dirty="0">
                <a:solidFill>
                  <a:schemeClr val="bg1"/>
                </a:solidFill>
                <a:latin typeface="微软雅黑" panose="020B0503020204020204" charset="-122"/>
                <a:ea typeface="微软雅黑" panose="020B0503020204020204" charset="-122"/>
              </a:rPr>
              <a:t>前  言</a:t>
            </a:r>
          </a:p>
        </p:txBody>
      </p:sp>
      <p:pic>
        <p:nvPicPr>
          <p:cNvPr id="4" name="图片 3" descr="7c8afeea83d6684267e8aa095961cf26(1)"/>
          <p:cNvPicPr>
            <a:picLocks noChangeAspect="1"/>
          </p:cNvPicPr>
          <p:nvPr/>
        </p:nvPicPr>
        <p:blipFill>
          <a:blip r:embed="rId4"/>
          <a:stretch>
            <a:fillRect/>
          </a:stretch>
        </p:blipFill>
        <p:spPr>
          <a:xfrm>
            <a:off x="9191625" y="400685"/>
            <a:ext cx="2846070" cy="2846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2343">
        <p14:ripple/>
      </p:transition>
    </mc:Choice>
    <mc:Fallback>
      <p:transition spd="slow" advTm="234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299"/>
                            </p:stCondLst>
                            <p:childTnLst>
                              <p:par>
                                <p:cTn id="12" presetID="22" presetClass="entr" presetSubtype="1"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up)">
                                      <p:cBhvr>
                                        <p:cTn id="14" dur="500"/>
                                        <p:tgtEl>
                                          <p:spTgt spid="36"/>
                                        </p:tgtEl>
                                      </p:cBhvr>
                                    </p:animEffect>
                                  </p:childTnLst>
                                </p:cTn>
                              </p:par>
                              <p:par>
                                <p:cTn id="15" presetID="2" presetClass="entr" presetSubtype="2"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grpSp>
        <p:nvGrpSpPr>
          <p:cNvPr id="33" name="组合 32"/>
          <p:cNvGrpSpPr/>
          <p:nvPr/>
        </p:nvGrpSpPr>
        <p:grpSpPr>
          <a:xfrm>
            <a:off x="1265327" y="2291273"/>
            <a:ext cx="8469473" cy="1826821"/>
            <a:chOff x="1277634" y="2004681"/>
            <a:chExt cx="6352105" cy="1370116"/>
          </a:xfrm>
          <a:gradFill>
            <a:gsLst>
              <a:gs pos="89000">
                <a:srgbClr val="C00000"/>
              </a:gs>
              <a:gs pos="35000">
                <a:srgbClr val="FF3300"/>
              </a:gs>
            </a:gsLst>
            <a:lin ang="5400000" scaled="0"/>
          </a:gradFill>
        </p:grpSpPr>
        <p:sp>
          <p:nvSpPr>
            <p:cNvPr id="34" name="Freeform: Shape 2"/>
            <p:cNvSpPr/>
            <p:nvPr/>
          </p:nvSpPr>
          <p:spPr bwMode="auto">
            <a:xfrm>
              <a:off x="1277634" y="2004681"/>
              <a:ext cx="1426013" cy="1367249"/>
            </a:xfrm>
            <a:custGeom>
              <a:avLst/>
              <a:gdLst>
                <a:gd name="T0" fmla="*/ 812 w 995"/>
                <a:gd name="T1" fmla="*/ 708 h 954"/>
                <a:gd name="T2" fmla="*/ 760 w 995"/>
                <a:gd name="T3" fmla="*/ 701 h 954"/>
                <a:gd name="T4" fmla="*/ 717 w 995"/>
                <a:gd name="T5" fmla="*/ 685 h 954"/>
                <a:gd name="T6" fmla="*/ 685 w 995"/>
                <a:gd name="T7" fmla="*/ 662 h 954"/>
                <a:gd name="T8" fmla="*/ 641 w 995"/>
                <a:gd name="T9" fmla="*/ 607 h 954"/>
                <a:gd name="T10" fmla="*/ 622 w 995"/>
                <a:gd name="T11" fmla="*/ 550 h 954"/>
                <a:gd name="T12" fmla="*/ 617 w 995"/>
                <a:gd name="T13" fmla="*/ 503 h 954"/>
                <a:gd name="T14" fmla="*/ 610 w 995"/>
                <a:gd name="T15" fmla="*/ 409 h 954"/>
                <a:gd name="T16" fmla="*/ 583 w 995"/>
                <a:gd name="T17" fmla="*/ 292 h 954"/>
                <a:gd name="T18" fmla="*/ 539 w 995"/>
                <a:gd name="T19" fmla="*/ 198 h 954"/>
                <a:gd name="T20" fmla="*/ 482 w 995"/>
                <a:gd name="T21" fmla="*/ 128 h 954"/>
                <a:gd name="T22" fmla="*/ 419 w 995"/>
                <a:gd name="T23" fmla="*/ 76 h 954"/>
                <a:gd name="T24" fmla="*/ 352 w 995"/>
                <a:gd name="T25" fmla="*/ 41 h 954"/>
                <a:gd name="T26" fmla="*/ 286 w 995"/>
                <a:gd name="T27" fmla="*/ 18 h 954"/>
                <a:gd name="T28" fmla="*/ 180 w 995"/>
                <a:gd name="T29" fmla="*/ 0 h 954"/>
                <a:gd name="T30" fmla="*/ 136 w 995"/>
                <a:gd name="T31" fmla="*/ 0 h 954"/>
                <a:gd name="T32" fmla="*/ 96 w 995"/>
                <a:gd name="T33" fmla="*/ 6 h 954"/>
                <a:gd name="T34" fmla="*/ 60 w 995"/>
                <a:gd name="T35" fmla="*/ 23 h 954"/>
                <a:gd name="T36" fmla="*/ 31 w 995"/>
                <a:gd name="T37" fmla="*/ 49 h 954"/>
                <a:gd name="T38" fmla="*/ 11 w 995"/>
                <a:gd name="T39" fmla="*/ 83 h 954"/>
                <a:gd name="T40" fmla="*/ 2 w 995"/>
                <a:gd name="T41" fmla="*/ 122 h 954"/>
                <a:gd name="T42" fmla="*/ 2 w 995"/>
                <a:gd name="T43" fmla="*/ 149 h 954"/>
                <a:gd name="T44" fmla="*/ 11 w 995"/>
                <a:gd name="T45" fmla="*/ 188 h 954"/>
                <a:gd name="T46" fmla="*/ 31 w 995"/>
                <a:gd name="T47" fmla="*/ 221 h 954"/>
                <a:gd name="T48" fmla="*/ 60 w 995"/>
                <a:gd name="T49" fmla="*/ 248 h 954"/>
                <a:gd name="T50" fmla="*/ 96 w 995"/>
                <a:gd name="T51" fmla="*/ 265 h 954"/>
                <a:gd name="T52" fmla="*/ 136 w 995"/>
                <a:gd name="T53" fmla="*/ 271 h 954"/>
                <a:gd name="T54" fmla="*/ 172 w 995"/>
                <a:gd name="T55" fmla="*/ 271 h 954"/>
                <a:gd name="T56" fmla="*/ 221 w 995"/>
                <a:gd name="T57" fmla="*/ 281 h 954"/>
                <a:gd name="T58" fmla="*/ 260 w 995"/>
                <a:gd name="T59" fmla="*/ 299 h 954"/>
                <a:gd name="T60" fmla="*/ 299 w 995"/>
                <a:gd name="T61" fmla="*/ 333 h 954"/>
                <a:gd name="T62" fmla="*/ 336 w 995"/>
                <a:gd name="T63" fmla="*/ 393 h 954"/>
                <a:gd name="T64" fmla="*/ 352 w 995"/>
                <a:gd name="T65" fmla="*/ 448 h 954"/>
                <a:gd name="T66" fmla="*/ 359 w 995"/>
                <a:gd name="T67" fmla="*/ 484 h 954"/>
                <a:gd name="T68" fmla="*/ 372 w 995"/>
                <a:gd name="T69" fmla="*/ 628 h 954"/>
                <a:gd name="T70" fmla="*/ 390 w 995"/>
                <a:gd name="T71" fmla="*/ 695 h 954"/>
                <a:gd name="T72" fmla="*/ 433 w 995"/>
                <a:gd name="T73" fmla="*/ 777 h 954"/>
                <a:gd name="T74" fmla="*/ 489 w 995"/>
                <a:gd name="T75" fmla="*/ 841 h 954"/>
                <a:gd name="T76" fmla="*/ 555 w 995"/>
                <a:gd name="T77" fmla="*/ 888 h 954"/>
                <a:gd name="T78" fmla="*/ 625 w 995"/>
                <a:gd name="T79" fmla="*/ 919 h 954"/>
                <a:gd name="T80" fmla="*/ 696 w 995"/>
                <a:gd name="T81" fmla="*/ 940 h 954"/>
                <a:gd name="T82" fmla="*/ 807 w 995"/>
                <a:gd name="T83" fmla="*/ 953 h 954"/>
                <a:gd name="T84" fmla="*/ 898 w 995"/>
                <a:gd name="T85" fmla="*/ 953 h 954"/>
                <a:gd name="T86" fmla="*/ 958 w 995"/>
                <a:gd name="T87" fmla="*/ 946 h 954"/>
                <a:gd name="T88" fmla="*/ 912 w 995"/>
                <a:gd name="T89" fmla="*/ 698 h 954"/>
                <a:gd name="T90" fmla="*/ 855 w 995"/>
                <a:gd name="T91" fmla="*/ 708 h 954"/>
                <a:gd name="T92" fmla="*/ 831 w 995"/>
                <a:gd name="T93" fmla="*/ 709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5" h="954">
                  <a:moveTo>
                    <a:pt x="831" y="709"/>
                  </a:moveTo>
                  <a:lnTo>
                    <a:pt x="831" y="709"/>
                  </a:lnTo>
                  <a:lnTo>
                    <a:pt x="812" y="708"/>
                  </a:lnTo>
                  <a:lnTo>
                    <a:pt x="792" y="706"/>
                  </a:lnTo>
                  <a:lnTo>
                    <a:pt x="774" y="704"/>
                  </a:lnTo>
                  <a:lnTo>
                    <a:pt x="760" y="701"/>
                  </a:lnTo>
                  <a:lnTo>
                    <a:pt x="743" y="696"/>
                  </a:lnTo>
                  <a:lnTo>
                    <a:pt x="730" y="690"/>
                  </a:lnTo>
                  <a:lnTo>
                    <a:pt x="717" y="685"/>
                  </a:lnTo>
                  <a:lnTo>
                    <a:pt x="704" y="677"/>
                  </a:lnTo>
                  <a:lnTo>
                    <a:pt x="695" y="670"/>
                  </a:lnTo>
                  <a:lnTo>
                    <a:pt x="685" y="662"/>
                  </a:lnTo>
                  <a:lnTo>
                    <a:pt x="667" y="644"/>
                  </a:lnTo>
                  <a:lnTo>
                    <a:pt x="652" y="627"/>
                  </a:lnTo>
                  <a:lnTo>
                    <a:pt x="641" y="607"/>
                  </a:lnTo>
                  <a:lnTo>
                    <a:pt x="633" y="588"/>
                  </a:lnTo>
                  <a:lnTo>
                    <a:pt x="627" y="568"/>
                  </a:lnTo>
                  <a:lnTo>
                    <a:pt x="622" y="550"/>
                  </a:lnTo>
                  <a:lnTo>
                    <a:pt x="618" y="536"/>
                  </a:lnTo>
                  <a:lnTo>
                    <a:pt x="617" y="511"/>
                  </a:lnTo>
                  <a:lnTo>
                    <a:pt x="617" y="503"/>
                  </a:lnTo>
                  <a:lnTo>
                    <a:pt x="617" y="503"/>
                  </a:lnTo>
                  <a:lnTo>
                    <a:pt x="614" y="454"/>
                  </a:lnTo>
                  <a:lnTo>
                    <a:pt x="610" y="409"/>
                  </a:lnTo>
                  <a:lnTo>
                    <a:pt x="604" y="367"/>
                  </a:lnTo>
                  <a:lnTo>
                    <a:pt x="594" y="328"/>
                  </a:lnTo>
                  <a:lnTo>
                    <a:pt x="583" y="292"/>
                  </a:lnTo>
                  <a:lnTo>
                    <a:pt x="570" y="258"/>
                  </a:lnTo>
                  <a:lnTo>
                    <a:pt x="555" y="227"/>
                  </a:lnTo>
                  <a:lnTo>
                    <a:pt x="539" y="198"/>
                  </a:lnTo>
                  <a:lnTo>
                    <a:pt x="521" y="174"/>
                  </a:lnTo>
                  <a:lnTo>
                    <a:pt x="503" y="149"/>
                  </a:lnTo>
                  <a:lnTo>
                    <a:pt x="482" y="128"/>
                  </a:lnTo>
                  <a:lnTo>
                    <a:pt x="463" y="109"/>
                  </a:lnTo>
                  <a:lnTo>
                    <a:pt x="440" y="91"/>
                  </a:lnTo>
                  <a:lnTo>
                    <a:pt x="419" y="76"/>
                  </a:lnTo>
                  <a:lnTo>
                    <a:pt x="396" y="63"/>
                  </a:lnTo>
                  <a:lnTo>
                    <a:pt x="373" y="50"/>
                  </a:lnTo>
                  <a:lnTo>
                    <a:pt x="352" y="41"/>
                  </a:lnTo>
                  <a:lnTo>
                    <a:pt x="329" y="32"/>
                  </a:lnTo>
                  <a:lnTo>
                    <a:pt x="308" y="24"/>
                  </a:lnTo>
                  <a:lnTo>
                    <a:pt x="286" y="18"/>
                  </a:lnTo>
                  <a:lnTo>
                    <a:pt x="247" y="8"/>
                  </a:lnTo>
                  <a:lnTo>
                    <a:pt x="209" y="3"/>
                  </a:lnTo>
                  <a:lnTo>
                    <a:pt x="180" y="0"/>
                  </a:lnTo>
                  <a:lnTo>
                    <a:pt x="156" y="0"/>
                  </a:lnTo>
                  <a:lnTo>
                    <a:pt x="136" y="0"/>
                  </a:lnTo>
                  <a:lnTo>
                    <a:pt x="136" y="0"/>
                  </a:lnTo>
                  <a:lnTo>
                    <a:pt x="122" y="0"/>
                  </a:lnTo>
                  <a:lnTo>
                    <a:pt x="109" y="3"/>
                  </a:lnTo>
                  <a:lnTo>
                    <a:pt x="96" y="6"/>
                  </a:lnTo>
                  <a:lnTo>
                    <a:pt x="83" y="10"/>
                  </a:lnTo>
                  <a:lnTo>
                    <a:pt x="71" y="16"/>
                  </a:lnTo>
                  <a:lnTo>
                    <a:pt x="60" y="23"/>
                  </a:lnTo>
                  <a:lnTo>
                    <a:pt x="49" y="31"/>
                  </a:lnTo>
                  <a:lnTo>
                    <a:pt x="41" y="39"/>
                  </a:lnTo>
                  <a:lnTo>
                    <a:pt x="31" y="49"/>
                  </a:lnTo>
                  <a:lnTo>
                    <a:pt x="23" y="60"/>
                  </a:lnTo>
                  <a:lnTo>
                    <a:pt x="16" y="71"/>
                  </a:lnTo>
                  <a:lnTo>
                    <a:pt x="11" y="83"/>
                  </a:lnTo>
                  <a:lnTo>
                    <a:pt x="6" y="96"/>
                  </a:lnTo>
                  <a:lnTo>
                    <a:pt x="3" y="109"/>
                  </a:lnTo>
                  <a:lnTo>
                    <a:pt x="2" y="122"/>
                  </a:lnTo>
                  <a:lnTo>
                    <a:pt x="0" y="135"/>
                  </a:lnTo>
                  <a:lnTo>
                    <a:pt x="0" y="135"/>
                  </a:lnTo>
                  <a:lnTo>
                    <a:pt x="2" y="149"/>
                  </a:lnTo>
                  <a:lnTo>
                    <a:pt x="3" y="162"/>
                  </a:lnTo>
                  <a:lnTo>
                    <a:pt x="6" y="175"/>
                  </a:lnTo>
                  <a:lnTo>
                    <a:pt x="11" y="188"/>
                  </a:lnTo>
                  <a:lnTo>
                    <a:pt x="16" y="200"/>
                  </a:lnTo>
                  <a:lnTo>
                    <a:pt x="23" y="211"/>
                  </a:lnTo>
                  <a:lnTo>
                    <a:pt x="31" y="221"/>
                  </a:lnTo>
                  <a:lnTo>
                    <a:pt x="41" y="230"/>
                  </a:lnTo>
                  <a:lnTo>
                    <a:pt x="49" y="240"/>
                  </a:lnTo>
                  <a:lnTo>
                    <a:pt x="60" y="248"/>
                  </a:lnTo>
                  <a:lnTo>
                    <a:pt x="71" y="255"/>
                  </a:lnTo>
                  <a:lnTo>
                    <a:pt x="83" y="260"/>
                  </a:lnTo>
                  <a:lnTo>
                    <a:pt x="96" y="265"/>
                  </a:lnTo>
                  <a:lnTo>
                    <a:pt x="109" y="268"/>
                  </a:lnTo>
                  <a:lnTo>
                    <a:pt x="122" y="269"/>
                  </a:lnTo>
                  <a:lnTo>
                    <a:pt x="136" y="271"/>
                  </a:lnTo>
                  <a:lnTo>
                    <a:pt x="136" y="271"/>
                  </a:lnTo>
                  <a:lnTo>
                    <a:pt x="154" y="271"/>
                  </a:lnTo>
                  <a:lnTo>
                    <a:pt x="172" y="271"/>
                  </a:lnTo>
                  <a:lnTo>
                    <a:pt x="190" y="273"/>
                  </a:lnTo>
                  <a:lnTo>
                    <a:pt x="206" y="276"/>
                  </a:lnTo>
                  <a:lnTo>
                    <a:pt x="221" y="281"/>
                  </a:lnTo>
                  <a:lnTo>
                    <a:pt x="234" y="286"/>
                  </a:lnTo>
                  <a:lnTo>
                    <a:pt x="247" y="292"/>
                  </a:lnTo>
                  <a:lnTo>
                    <a:pt x="260" y="299"/>
                  </a:lnTo>
                  <a:lnTo>
                    <a:pt x="269" y="307"/>
                  </a:lnTo>
                  <a:lnTo>
                    <a:pt x="281" y="315"/>
                  </a:lnTo>
                  <a:lnTo>
                    <a:pt x="299" y="333"/>
                  </a:lnTo>
                  <a:lnTo>
                    <a:pt x="313" y="352"/>
                  </a:lnTo>
                  <a:lnTo>
                    <a:pt x="326" y="373"/>
                  </a:lnTo>
                  <a:lnTo>
                    <a:pt x="336" y="393"/>
                  </a:lnTo>
                  <a:lnTo>
                    <a:pt x="342" y="412"/>
                  </a:lnTo>
                  <a:lnTo>
                    <a:pt x="349" y="432"/>
                  </a:lnTo>
                  <a:lnTo>
                    <a:pt x="352" y="448"/>
                  </a:lnTo>
                  <a:lnTo>
                    <a:pt x="357" y="474"/>
                  </a:lnTo>
                  <a:lnTo>
                    <a:pt x="359" y="484"/>
                  </a:lnTo>
                  <a:lnTo>
                    <a:pt x="359" y="484"/>
                  </a:lnTo>
                  <a:lnTo>
                    <a:pt x="362" y="542"/>
                  </a:lnTo>
                  <a:lnTo>
                    <a:pt x="367" y="588"/>
                  </a:lnTo>
                  <a:lnTo>
                    <a:pt x="372" y="628"/>
                  </a:lnTo>
                  <a:lnTo>
                    <a:pt x="372" y="628"/>
                  </a:lnTo>
                  <a:lnTo>
                    <a:pt x="380" y="662"/>
                  </a:lnTo>
                  <a:lnTo>
                    <a:pt x="390" y="695"/>
                  </a:lnTo>
                  <a:lnTo>
                    <a:pt x="403" y="726"/>
                  </a:lnTo>
                  <a:lnTo>
                    <a:pt x="417" y="753"/>
                  </a:lnTo>
                  <a:lnTo>
                    <a:pt x="433" y="777"/>
                  </a:lnTo>
                  <a:lnTo>
                    <a:pt x="450" y="800"/>
                  </a:lnTo>
                  <a:lnTo>
                    <a:pt x="469" y="821"/>
                  </a:lnTo>
                  <a:lnTo>
                    <a:pt x="489" y="841"/>
                  </a:lnTo>
                  <a:lnTo>
                    <a:pt x="510" y="859"/>
                  </a:lnTo>
                  <a:lnTo>
                    <a:pt x="532" y="873"/>
                  </a:lnTo>
                  <a:lnTo>
                    <a:pt x="555" y="888"/>
                  </a:lnTo>
                  <a:lnTo>
                    <a:pt x="578" y="899"/>
                  </a:lnTo>
                  <a:lnTo>
                    <a:pt x="602" y="911"/>
                  </a:lnTo>
                  <a:lnTo>
                    <a:pt x="625" y="919"/>
                  </a:lnTo>
                  <a:lnTo>
                    <a:pt x="649" y="927"/>
                  </a:lnTo>
                  <a:lnTo>
                    <a:pt x="674" y="933"/>
                  </a:lnTo>
                  <a:lnTo>
                    <a:pt x="696" y="940"/>
                  </a:lnTo>
                  <a:lnTo>
                    <a:pt x="721" y="943"/>
                  </a:lnTo>
                  <a:lnTo>
                    <a:pt x="764" y="950"/>
                  </a:lnTo>
                  <a:lnTo>
                    <a:pt x="807" y="953"/>
                  </a:lnTo>
                  <a:lnTo>
                    <a:pt x="842" y="954"/>
                  </a:lnTo>
                  <a:lnTo>
                    <a:pt x="873" y="953"/>
                  </a:lnTo>
                  <a:lnTo>
                    <a:pt x="898" y="953"/>
                  </a:lnTo>
                  <a:lnTo>
                    <a:pt x="917" y="950"/>
                  </a:lnTo>
                  <a:lnTo>
                    <a:pt x="917" y="950"/>
                  </a:lnTo>
                  <a:lnTo>
                    <a:pt x="958" y="946"/>
                  </a:lnTo>
                  <a:lnTo>
                    <a:pt x="995" y="941"/>
                  </a:lnTo>
                  <a:lnTo>
                    <a:pt x="912" y="698"/>
                  </a:lnTo>
                  <a:lnTo>
                    <a:pt x="912" y="698"/>
                  </a:lnTo>
                  <a:lnTo>
                    <a:pt x="896" y="703"/>
                  </a:lnTo>
                  <a:lnTo>
                    <a:pt x="881" y="704"/>
                  </a:lnTo>
                  <a:lnTo>
                    <a:pt x="855" y="708"/>
                  </a:lnTo>
                  <a:lnTo>
                    <a:pt x="838" y="709"/>
                  </a:lnTo>
                  <a:lnTo>
                    <a:pt x="831" y="709"/>
                  </a:lnTo>
                  <a:lnTo>
                    <a:pt x="831" y="709"/>
                  </a:lnTo>
                  <a:close/>
                </a:path>
              </a:pathLst>
            </a:custGeom>
            <a:grpFill/>
            <a:ln w="38100">
              <a:solidFill>
                <a:schemeClr val="bg1"/>
              </a:solidFill>
            </a:ln>
          </p:spPr>
          <p:txBody>
            <a:bodyPr anchor="ctr"/>
            <a:lstStyle/>
            <a:p>
              <a:pPr algn="ctr"/>
              <a:endParaRPr sz="2400">
                <a:cs typeface="+mn-ea"/>
                <a:sym typeface="+mn-lt"/>
              </a:endParaRPr>
            </a:p>
          </p:txBody>
        </p:sp>
        <p:sp>
          <p:nvSpPr>
            <p:cNvPr id="35" name="Freeform: Shape 3"/>
            <p:cNvSpPr/>
            <p:nvPr/>
          </p:nvSpPr>
          <p:spPr bwMode="auto">
            <a:xfrm>
              <a:off x="2584693" y="2026180"/>
              <a:ext cx="1123612" cy="1327121"/>
            </a:xfrm>
            <a:custGeom>
              <a:avLst/>
              <a:gdLst>
                <a:gd name="T0" fmla="*/ 606 w 784"/>
                <a:gd name="T1" fmla="*/ 0 h 926"/>
                <a:gd name="T2" fmla="*/ 516 w 784"/>
                <a:gd name="T3" fmla="*/ 4 h 926"/>
                <a:gd name="T4" fmla="*/ 438 w 784"/>
                <a:gd name="T5" fmla="*/ 17 h 926"/>
                <a:gd name="T6" fmla="*/ 373 w 784"/>
                <a:gd name="T7" fmla="*/ 42 h 926"/>
                <a:gd name="T8" fmla="*/ 318 w 784"/>
                <a:gd name="T9" fmla="*/ 71 h 926"/>
                <a:gd name="T10" fmla="*/ 271 w 784"/>
                <a:gd name="T11" fmla="*/ 107 h 926"/>
                <a:gd name="T12" fmla="*/ 236 w 784"/>
                <a:gd name="T13" fmla="*/ 146 h 926"/>
                <a:gd name="T14" fmla="*/ 206 w 784"/>
                <a:gd name="T15" fmla="*/ 188 h 926"/>
                <a:gd name="T16" fmla="*/ 184 w 784"/>
                <a:gd name="T17" fmla="*/ 232 h 926"/>
                <a:gd name="T18" fmla="*/ 167 w 784"/>
                <a:gd name="T19" fmla="*/ 276 h 926"/>
                <a:gd name="T20" fmla="*/ 156 w 784"/>
                <a:gd name="T21" fmla="*/ 318 h 926"/>
                <a:gd name="T22" fmla="*/ 146 w 784"/>
                <a:gd name="T23" fmla="*/ 392 h 926"/>
                <a:gd name="T24" fmla="*/ 145 w 784"/>
                <a:gd name="T25" fmla="*/ 446 h 926"/>
                <a:gd name="T26" fmla="*/ 146 w 784"/>
                <a:gd name="T27" fmla="*/ 467 h 926"/>
                <a:gd name="T28" fmla="*/ 143 w 784"/>
                <a:gd name="T29" fmla="*/ 516 h 926"/>
                <a:gd name="T30" fmla="*/ 133 w 784"/>
                <a:gd name="T31" fmla="*/ 558 h 926"/>
                <a:gd name="T32" fmla="*/ 119 w 784"/>
                <a:gd name="T33" fmla="*/ 594 h 926"/>
                <a:gd name="T34" fmla="*/ 99 w 784"/>
                <a:gd name="T35" fmla="*/ 621 h 926"/>
                <a:gd name="T36" fmla="*/ 76 w 784"/>
                <a:gd name="T37" fmla="*/ 644 h 926"/>
                <a:gd name="T38" fmla="*/ 52 w 784"/>
                <a:gd name="T39" fmla="*/ 660 h 926"/>
                <a:gd name="T40" fmla="*/ 26 w 784"/>
                <a:gd name="T41" fmla="*/ 673 h 926"/>
                <a:gd name="T42" fmla="*/ 83 w 784"/>
                <a:gd name="T43" fmla="*/ 926 h 926"/>
                <a:gd name="T44" fmla="*/ 112 w 784"/>
                <a:gd name="T45" fmla="*/ 918 h 926"/>
                <a:gd name="T46" fmla="*/ 164 w 784"/>
                <a:gd name="T47" fmla="*/ 900 h 926"/>
                <a:gd name="T48" fmla="*/ 210 w 784"/>
                <a:gd name="T49" fmla="*/ 878 h 926"/>
                <a:gd name="T50" fmla="*/ 249 w 784"/>
                <a:gd name="T51" fmla="*/ 848 h 926"/>
                <a:gd name="T52" fmla="*/ 281 w 784"/>
                <a:gd name="T53" fmla="*/ 818 h 926"/>
                <a:gd name="T54" fmla="*/ 309 w 784"/>
                <a:gd name="T55" fmla="*/ 784 h 926"/>
                <a:gd name="T56" fmla="*/ 330 w 784"/>
                <a:gd name="T57" fmla="*/ 749 h 926"/>
                <a:gd name="T58" fmla="*/ 354 w 784"/>
                <a:gd name="T59" fmla="*/ 696 h 926"/>
                <a:gd name="T60" fmla="*/ 375 w 784"/>
                <a:gd name="T61" fmla="*/ 626 h 926"/>
                <a:gd name="T62" fmla="*/ 383 w 784"/>
                <a:gd name="T63" fmla="*/ 568 h 926"/>
                <a:gd name="T64" fmla="*/ 385 w 784"/>
                <a:gd name="T65" fmla="*/ 529 h 926"/>
                <a:gd name="T66" fmla="*/ 385 w 784"/>
                <a:gd name="T67" fmla="*/ 513 h 926"/>
                <a:gd name="T68" fmla="*/ 385 w 784"/>
                <a:gd name="T69" fmla="*/ 465 h 926"/>
                <a:gd name="T70" fmla="*/ 390 w 784"/>
                <a:gd name="T71" fmla="*/ 425 h 926"/>
                <a:gd name="T72" fmla="*/ 399 w 784"/>
                <a:gd name="T73" fmla="*/ 389 h 926"/>
                <a:gd name="T74" fmla="*/ 412 w 784"/>
                <a:gd name="T75" fmla="*/ 358 h 926"/>
                <a:gd name="T76" fmla="*/ 430 w 784"/>
                <a:gd name="T77" fmla="*/ 332 h 926"/>
                <a:gd name="T78" fmla="*/ 450 w 784"/>
                <a:gd name="T79" fmla="*/ 311 h 926"/>
                <a:gd name="T80" fmla="*/ 492 w 784"/>
                <a:gd name="T81" fmla="*/ 279 h 926"/>
                <a:gd name="T82" fmla="*/ 536 w 784"/>
                <a:gd name="T83" fmla="*/ 259 h 926"/>
                <a:gd name="T84" fmla="*/ 575 w 784"/>
                <a:gd name="T85" fmla="*/ 250 h 926"/>
                <a:gd name="T86" fmla="*/ 614 w 784"/>
                <a:gd name="T87" fmla="*/ 245 h 926"/>
                <a:gd name="T88" fmla="*/ 630 w 784"/>
                <a:gd name="T89" fmla="*/ 243 h 926"/>
                <a:gd name="T90" fmla="*/ 659 w 784"/>
                <a:gd name="T91" fmla="*/ 245 h 926"/>
                <a:gd name="T92" fmla="*/ 685 w 784"/>
                <a:gd name="T93" fmla="*/ 250 h 926"/>
                <a:gd name="T94" fmla="*/ 719 w 784"/>
                <a:gd name="T95" fmla="*/ 264 h 926"/>
                <a:gd name="T96" fmla="*/ 784 w 784"/>
                <a:gd name="T97" fmla="*/ 24 h 926"/>
                <a:gd name="T98" fmla="*/ 716 w 784"/>
                <a:gd name="T99" fmla="*/ 8 h 926"/>
                <a:gd name="T100" fmla="*/ 659 w 784"/>
                <a:gd name="T101" fmla="*/ 1 h 926"/>
                <a:gd name="T102" fmla="*/ 606 w 784"/>
                <a:gd name="T10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4" h="926">
                  <a:moveTo>
                    <a:pt x="606" y="0"/>
                  </a:moveTo>
                  <a:lnTo>
                    <a:pt x="606" y="0"/>
                  </a:lnTo>
                  <a:lnTo>
                    <a:pt x="560" y="0"/>
                  </a:lnTo>
                  <a:lnTo>
                    <a:pt x="516" y="4"/>
                  </a:lnTo>
                  <a:lnTo>
                    <a:pt x="476" y="9"/>
                  </a:lnTo>
                  <a:lnTo>
                    <a:pt x="438" y="17"/>
                  </a:lnTo>
                  <a:lnTo>
                    <a:pt x="404" y="29"/>
                  </a:lnTo>
                  <a:lnTo>
                    <a:pt x="373" y="42"/>
                  </a:lnTo>
                  <a:lnTo>
                    <a:pt x="344" y="55"/>
                  </a:lnTo>
                  <a:lnTo>
                    <a:pt x="318" y="71"/>
                  </a:lnTo>
                  <a:lnTo>
                    <a:pt x="294" y="87"/>
                  </a:lnTo>
                  <a:lnTo>
                    <a:pt x="271" y="107"/>
                  </a:lnTo>
                  <a:lnTo>
                    <a:pt x="252" y="125"/>
                  </a:lnTo>
                  <a:lnTo>
                    <a:pt x="236" y="146"/>
                  </a:lnTo>
                  <a:lnTo>
                    <a:pt x="219" y="167"/>
                  </a:lnTo>
                  <a:lnTo>
                    <a:pt x="206" y="188"/>
                  </a:lnTo>
                  <a:lnTo>
                    <a:pt x="193" y="209"/>
                  </a:lnTo>
                  <a:lnTo>
                    <a:pt x="184" y="232"/>
                  </a:lnTo>
                  <a:lnTo>
                    <a:pt x="175" y="253"/>
                  </a:lnTo>
                  <a:lnTo>
                    <a:pt x="167" y="276"/>
                  </a:lnTo>
                  <a:lnTo>
                    <a:pt x="161" y="297"/>
                  </a:lnTo>
                  <a:lnTo>
                    <a:pt x="156" y="318"/>
                  </a:lnTo>
                  <a:lnTo>
                    <a:pt x="149" y="357"/>
                  </a:lnTo>
                  <a:lnTo>
                    <a:pt x="146" y="392"/>
                  </a:lnTo>
                  <a:lnTo>
                    <a:pt x="145" y="423"/>
                  </a:lnTo>
                  <a:lnTo>
                    <a:pt x="145" y="446"/>
                  </a:lnTo>
                  <a:lnTo>
                    <a:pt x="146" y="467"/>
                  </a:lnTo>
                  <a:lnTo>
                    <a:pt x="146" y="467"/>
                  </a:lnTo>
                  <a:lnTo>
                    <a:pt x="146" y="493"/>
                  </a:lnTo>
                  <a:lnTo>
                    <a:pt x="143" y="516"/>
                  </a:lnTo>
                  <a:lnTo>
                    <a:pt x="140" y="538"/>
                  </a:lnTo>
                  <a:lnTo>
                    <a:pt x="133" y="558"/>
                  </a:lnTo>
                  <a:lnTo>
                    <a:pt x="127" y="576"/>
                  </a:lnTo>
                  <a:lnTo>
                    <a:pt x="119" y="594"/>
                  </a:lnTo>
                  <a:lnTo>
                    <a:pt x="109" y="608"/>
                  </a:lnTo>
                  <a:lnTo>
                    <a:pt x="99" y="621"/>
                  </a:lnTo>
                  <a:lnTo>
                    <a:pt x="88" y="633"/>
                  </a:lnTo>
                  <a:lnTo>
                    <a:pt x="76" y="644"/>
                  </a:lnTo>
                  <a:lnTo>
                    <a:pt x="63" y="654"/>
                  </a:lnTo>
                  <a:lnTo>
                    <a:pt x="52" y="660"/>
                  </a:lnTo>
                  <a:lnTo>
                    <a:pt x="39" y="668"/>
                  </a:lnTo>
                  <a:lnTo>
                    <a:pt x="26" y="673"/>
                  </a:lnTo>
                  <a:lnTo>
                    <a:pt x="0" y="683"/>
                  </a:lnTo>
                  <a:lnTo>
                    <a:pt x="83" y="926"/>
                  </a:lnTo>
                  <a:lnTo>
                    <a:pt x="83" y="926"/>
                  </a:lnTo>
                  <a:lnTo>
                    <a:pt x="112" y="918"/>
                  </a:lnTo>
                  <a:lnTo>
                    <a:pt x="138" y="910"/>
                  </a:lnTo>
                  <a:lnTo>
                    <a:pt x="164" y="900"/>
                  </a:lnTo>
                  <a:lnTo>
                    <a:pt x="188" y="889"/>
                  </a:lnTo>
                  <a:lnTo>
                    <a:pt x="210" y="878"/>
                  </a:lnTo>
                  <a:lnTo>
                    <a:pt x="231" y="863"/>
                  </a:lnTo>
                  <a:lnTo>
                    <a:pt x="249" y="848"/>
                  </a:lnTo>
                  <a:lnTo>
                    <a:pt x="266" y="834"/>
                  </a:lnTo>
                  <a:lnTo>
                    <a:pt x="281" y="818"/>
                  </a:lnTo>
                  <a:lnTo>
                    <a:pt x="296" y="801"/>
                  </a:lnTo>
                  <a:lnTo>
                    <a:pt x="309" y="784"/>
                  </a:lnTo>
                  <a:lnTo>
                    <a:pt x="320" y="767"/>
                  </a:lnTo>
                  <a:lnTo>
                    <a:pt x="330" y="749"/>
                  </a:lnTo>
                  <a:lnTo>
                    <a:pt x="339" y="732"/>
                  </a:lnTo>
                  <a:lnTo>
                    <a:pt x="354" y="696"/>
                  </a:lnTo>
                  <a:lnTo>
                    <a:pt x="365" y="660"/>
                  </a:lnTo>
                  <a:lnTo>
                    <a:pt x="375" y="626"/>
                  </a:lnTo>
                  <a:lnTo>
                    <a:pt x="380" y="595"/>
                  </a:lnTo>
                  <a:lnTo>
                    <a:pt x="383" y="568"/>
                  </a:lnTo>
                  <a:lnTo>
                    <a:pt x="385" y="545"/>
                  </a:lnTo>
                  <a:lnTo>
                    <a:pt x="385" y="529"/>
                  </a:lnTo>
                  <a:lnTo>
                    <a:pt x="385" y="513"/>
                  </a:lnTo>
                  <a:lnTo>
                    <a:pt x="385" y="513"/>
                  </a:lnTo>
                  <a:lnTo>
                    <a:pt x="385" y="488"/>
                  </a:lnTo>
                  <a:lnTo>
                    <a:pt x="385" y="465"/>
                  </a:lnTo>
                  <a:lnTo>
                    <a:pt x="386" y="444"/>
                  </a:lnTo>
                  <a:lnTo>
                    <a:pt x="390" y="425"/>
                  </a:lnTo>
                  <a:lnTo>
                    <a:pt x="395" y="407"/>
                  </a:lnTo>
                  <a:lnTo>
                    <a:pt x="399" y="389"/>
                  </a:lnTo>
                  <a:lnTo>
                    <a:pt x="406" y="373"/>
                  </a:lnTo>
                  <a:lnTo>
                    <a:pt x="412" y="358"/>
                  </a:lnTo>
                  <a:lnTo>
                    <a:pt x="421" y="345"/>
                  </a:lnTo>
                  <a:lnTo>
                    <a:pt x="430" y="332"/>
                  </a:lnTo>
                  <a:lnTo>
                    <a:pt x="440" y="321"/>
                  </a:lnTo>
                  <a:lnTo>
                    <a:pt x="450" y="311"/>
                  </a:lnTo>
                  <a:lnTo>
                    <a:pt x="471" y="293"/>
                  </a:lnTo>
                  <a:lnTo>
                    <a:pt x="492" y="279"/>
                  </a:lnTo>
                  <a:lnTo>
                    <a:pt x="515" y="267"/>
                  </a:lnTo>
                  <a:lnTo>
                    <a:pt x="536" y="259"/>
                  </a:lnTo>
                  <a:lnTo>
                    <a:pt x="557" y="253"/>
                  </a:lnTo>
                  <a:lnTo>
                    <a:pt x="575" y="250"/>
                  </a:lnTo>
                  <a:lnTo>
                    <a:pt x="602" y="245"/>
                  </a:lnTo>
                  <a:lnTo>
                    <a:pt x="614" y="245"/>
                  </a:lnTo>
                  <a:lnTo>
                    <a:pt x="614" y="245"/>
                  </a:lnTo>
                  <a:lnTo>
                    <a:pt x="630" y="243"/>
                  </a:lnTo>
                  <a:lnTo>
                    <a:pt x="645" y="243"/>
                  </a:lnTo>
                  <a:lnTo>
                    <a:pt x="659" y="245"/>
                  </a:lnTo>
                  <a:lnTo>
                    <a:pt x="672" y="246"/>
                  </a:lnTo>
                  <a:lnTo>
                    <a:pt x="685" y="250"/>
                  </a:lnTo>
                  <a:lnTo>
                    <a:pt x="696" y="254"/>
                  </a:lnTo>
                  <a:lnTo>
                    <a:pt x="719" y="264"/>
                  </a:lnTo>
                  <a:lnTo>
                    <a:pt x="784" y="24"/>
                  </a:lnTo>
                  <a:lnTo>
                    <a:pt x="784" y="24"/>
                  </a:lnTo>
                  <a:lnTo>
                    <a:pt x="748" y="16"/>
                  </a:lnTo>
                  <a:lnTo>
                    <a:pt x="716" y="8"/>
                  </a:lnTo>
                  <a:lnTo>
                    <a:pt x="685" y="3"/>
                  </a:lnTo>
                  <a:lnTo>
                    <a:pt x="659" y="1"/>
                  </a:lnTo>
                  <a:lnTo>
                    <a:pt x="620" y="0"/>
                  </a:lnTo>
                  <a:lnTo>
                    <a:pt x="606" y="0"/>
                  </a:lnTo>
                  <a:lnTo>
                    <a:pt x="606" y="0"/>
                  </a:lnTo>
                  <a:close/>
                </a:path>
              </a:pathLst>
            </a:custGeom>
            <a:grpFill/>
            <a:ln w="38100">
              <a:solidFill>
                <a:schemeClr val="bg1"/>
              </a:solidFill>
            </a:ln>
          </p:spPr>
          <p:txBody>
            <a:bodyPr anchor="ctr"/>
            <a:lstStyle/>
            <a:p>
              <a:pPr algn="ctr"/>
              <a:endParaRPr sz="2400" dirty="0">
                <a:cs typeface="+mn-ea"/>
                <a:sym typeface="+mn-lt"/>
              </a:endParaRPr>
            </a:p>
          </p:txBody>
        </p:sp>
        <p:sp>
          <p:nvSpPr>
            <p:cNvPr id="36" name="Freeform: Shape 4"/>
            <p:cNvSpPr/>
            <p:nvPr/>
          </p:nvSpPr>
          <p:spPr bwMode="auto">
            <a:xfrm>
              <a:off x="3606678" y="2060575"/>
              <a:ext cx="1473308" cy="1314222"/>
            </a:xfrm>
            <a:custGeom>
              <a:avLst/>
              <a:gdLst>
                <a:gd name="T0" fmla="*/ 591 w 1028"/>
                <a:gd name="T1" fmla="*/ 670 h 917"/>
                <a:gd name="T2" fmla="*/ 550 w 1028"/>
                <a:gd name="T3" fmla="*/ 669 h 917"/>
                <a:gd name="T4" fmla="*/ 515 w 1028"/>
                <a:gd name="T5" fmla="*/ 664 h 917"/>
                <a:gd name="T6" fmla="*/ 484 w 1028"/>
                <a:gd name="T7" fmla="*/ 656 h 917"/>
                <a:gd name="T8" fmla="*/ 458 w 1028"/>
                <a:gd name="T9" fmla="*/ 644 h 917"/>
                <a:gd name="T10" fmla="*/ 435 w 1028"/>
                <a:gd name="T11" fmla="*/ 630 h 917"/>
                <a:gd name="T12" fmla="*/ 401 w 1028"/>
                <a:gd name="T13" fmla="*/ 596 h 917"/>
                <a:gd name="T14" fmla="*/ 378 w 1028"/>
                <a:gd name="T15" fmla="*/ 560 h 917"/>
                <a:gd name="T16" fmla="*/ 367 w 1028"/>
                <a:gd name="T17" fmla="*/ 523 h 917"/>
                <a:gd name="T18" fmla="*/ 361 w 1028"/>
                <a:gd name="T19" fmla="*/ 477 h 917"/>
                <a:gd name="T20" fmla="*/ 361 w 1028"/>
                <a:gd name="T21" fmla="*/ 461 h 917"/>
                <a:gd name="T22" fmla="*/ 356 w 1028"/>
                <a:gd name="T23" fmla="*/ 393 h 917"/>
                <a:gd name="T24" fmla="*/ 351 w 1028"/>
                <a:gd name="T25" fmla="*/ 346 h 917"/>
                <a:gd name="T26" fmla="*/ 336 w 1028"/>
                <a:gd name="T27" fmla="*/ 271 h 917"/>
                <a:gd name="T28" fmla="*/ 312 w 1028"/>
                <a:gd name="T29" fmla="*/ 206 h 917"/>
                <a:gd name="T30" fmla="*/ 281 w 1028"/>
                <a:gd name="T31" fmla="*/ 151 h 917"/>
                <a:gd name="T32" fmla="*/ 244 w 1028"/>
                <a:gd name="T33" fmla="*/ 105 h 917"/>
                <a:gd name="T34" fmla="*/ 201 w 1028"/>
                <a:gd name="T35" fmla="*/ 70 h 917"/>
                <a:gd name="T36" fmla="*/ 156 w 1028"/>
                <a:gd name="T37" fmla="*/ 41 h 917"/>
                <a:gd name="T38" fmla="*/ 111 w 1028"/>
                <a:gd name="T39" fmla="*/ 18 h 917"/>
                <a:gd name="T40" fmla="*/ 65 w 1028"/>
                <a:gd name="T41" fmla="*/ 0 h 917"/>
                <a:gd name="T42" fmla="*/ 0 w 1028"/>
                <a:gd name="T43" fmla="*/ 240 h 917"/>
                <a:gd name="T44" fmla="*/ 23 w 1028"/>
                <a:gd name="T45" fmla="*/ 255 h 917"/>
                <a:gd name="T46" fmla="*/ 41 w 1028"/>
                <a:gd name="T47" fmla="*/ 271 h 917"/>
                <a:gd name="T48" fmla="*/ 72 w 1028"/>
                <a:gd name="T49" fmla="*/ 313 h 917"/>
                <a:gd name="T50" fmla="*/ 93 w 1028"/>
                <a:gd name="T51" fmla="*/ 360 h 917"/>
                <a:gd name="T52" fmla="*/ 106 w 1028"/>
                <a:gd name="T53" fmla="*/ 407 h 917"/>
                <a:gd name="T54" fmla="*/ 114 w 1028"/>
                <a:gd name="T55" fmla="*/ 451 h 917"/>
                <a:gd name="T56" fmla="*/ 117 w 1028"/>
                <a:gd name="T57" fmla="*/ 514 h 917"/>
                <a:gd name="T58" fmla="*/ 117 w 1028"/>
                <a:gd name="T59" fmla="*/ 524 h 917"/>
                <a:gd name="T60" fmla="*/ 127 w 1028"/>
                <a:gd name="T61" fmla="*/ 599 h 917"/>
                <a:gd name="T62" fmla="*/ 145 w 1028"/>
                <a:gd name="T63" fmla="*/ 662 h 917"/>
                <a:gd name="T64" fmla="*/ 171 w 1028"/>
                <a:gd name="T65" fmla="*/ 719 h 917"/>
                <a:gd name="T66" fmla="*/ 201 w 1028"/>
                <a:gd name="T67" fmla="*/ 764 h 917"/>
                <a:gd name="T68" fmla="*/ 239 w 1028"/>
                <a:gd name="T69" fmla="*/ 803 h 917"/>
                <a:gd name="T70" fmla="*/ 278 w 1028"/>
                <a:gd name="T71" fmla="*/ 836 h 917"/>
                <a:gd name="T72" fmla="*/ 320 w 1028"/>
                <a:gd name="T73" fmla="*/ 860 h 917"/>
                <a:gd name="T74" fmla="*/ 364 w 1028"/>
                <a:gd name="T75" fmla="*/ 880 h 917"/>
                <a:gd name="T76" fmla="*/ 406 w 1028"/>
                <a:gd name="T77" fmla="*/ 894 h 917"/>
                <a:gd name="T78" fmla="*/ 487 w 1028"/>
                <a:gd name="T79" fmla="*/ 911 h 917"/>
                <a:gd name="T80" fmla="*/ 550 w 1028"/>
                <a:gd name="T81" fmla="*/ 917 h 917"/>
                <a:gd name="T82" fmla="*/ 591 w 1028"/>
                <a:gd name="T83" fmla="*/ 917 h 917"/>
                <a:gd name="T84" fmla="*/ 606 w 1028"/>
                <a:gd name="T85" fmla="*/ 917 h 917"/>
                <a:gd name="T86" fmla="*/ 669 w 1028"/>
                <a:gd name="T87" fmla="*/ 914 h 917"/>
                <a:gd name="T88" fmla="*/ 732 w 1028"/>
                <a:gd name="T89" fmla="*/ 906 h 917"/>
                <a:gd name="T90" fmla="*/ 802 w 1028"/>
                <a:gd name="T91" fmla="*/ 886 h 917"/>
                <a:gd name="T92" fmla="*/ 857 w 1028"/>
                <a:gd name="T93" fmla="*/ 863 h 917"/>
                <a:gd name="T94" fmla="*/ 895 w 1028"/>
                <a:gd name="T95" fmla="*/ 842 h 917"/>
                <a:gd name="T96" fmla="*/ 929 w 1028"/>
                <a:gd name="T97" fmla="*/ 818 h 917"/>
                <a:gd name="T98" fmla="*/ 961 w 1028"/>
                <a:gd name="T99" fmla="*/ 787 h 917"/>
                <a:gd name="T100" fmla="*/ 990 w 1028"/>
                <a:gd name="T101" fmla="*/ 753 h 917"/>
                <a:gd name="T102" fmla="*/ 1016 w 1028"/>
                <a:gd name="T103" fmla="*/ 711 h 917"/>
                <a:gd name="T104" fmla="*/ 810 w 1028"/>
                <a:gd name="T105" fmla="*/ 544 h 917"/>
                <a:gd name="T106" fmla="*/ 800 w 1028"/>
                <a:gd name="T107" fmla="*/ 566 h 917"/>
                <a:gd name="T108" fmla="*/ 787 w 1028"/>
                <a:gd name="T109" fmla="*/ 589 h 917"/>
                <a:gd name="T110" fmla="*/ 770 w 1028"/>
                <a:gd name="T111" fmla="*/ 612 h 917"/>
                <a:gd name="T112" fmla="*/ 745 w 1028"/>
                <a:gd name="T113" fmla="*/ 631 h 917"/>
                <a:gd name="T114" fmla="*/ 718 w 1028"/>
                <a:gd name="T115" fmla="*/ 648 h 917"/>
                <a:gd name="T116" fmla="*/ 682 w 1028"/>
                <a:gd name="T117" fmla="*/ 661 h 917"/>
                <a:gd name="T118" fmla="*/ 641 w 1028"/>
                <a:gd name="T119" fmla="*/ 669 h 917"/>
                <a:gd name="T120" fmla="*/ 591 w 1028"/>
                <a:gd name="T121" fmla="*/ 67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8" h="917">
                  <a:moveTo>
                    <a:pt x="591" y="670"/>
                  </a:moveTo>
                  <a:lnTo>
                    <a:pt x="591" y="670"/>
                  </a:lnTo>
                  <a:lnTo>
                    <a:pt x="570" y="670"/>
                  </a:lnTo>
                  <a:lnTo>
                    <a:pt x="550" y="669"/>
                  </a:lnTo>
                  <a:lnTo>
                    <a:pt x="533" y="667"/>
                  </a:lnTo>
                  <a:lnTo>
                    <a:pt x="515" y="664"/>
                  </a:lnTo>
                  <a:lnTo>
                    <a:pt x="498" y="661"/>
                  </a:lnTo>
                  <a:lnTo>
                    <a:pt x="484" y="656"/>
                  </a:lnTo>
                  <a:lnTo>
                    <a:pt x="471" y="649"/>
                  </a:lnTo>
                  <a:lnTo>
                    <a:pt x="458" y="644"/>
                  </a:lnTo>
                  <a:lnTo>
                    <a:pt x="447" y="638"/>
                  </a:lnTo>
                  <a:lnTo>
                    <a:pt x="435" y="630"/>
                  </a:lnTo>
                  <a:lnTo>
                    <a:pt x="416" y="613"/>
                  </a:lnTo>
                  <a:lnTo>
                    <a:pt x="401" y="596"/>
                  </a:lnTo>
                  <a:lnTo>
                    <a:pt x="388" y="578"/>
                  </a:lnTo>
                  <a:lnTo>
                    <a:pt x="378" y="560"/>
                  </a:lnTo>
                  <a:lnTo>
                    <a:pt x="372" y="540"/>
                  </a:lnTo>
                  <a:lnTo>
                    <a:pt x="367" y="523"/>
                  </a:lnTo>
                  <a:lnTo>
                    <a:pt x="362" y="506"/>
                  </a:lnTo>
                  <a:lnTo>
                    <a:pt x="361" y="477"/>
                  </a:lnTo>
                  <a:lnTo>
                    <a:pt x="361" y="461"/>
                  </a:lnTo>
                  <a:lnTo>
                    <a:pt x="361" y="461"/>
                  </a:lnTo>
                  <a:lnTo>
                    <a:pt x="359" y="432"/>
                  </a:lnTo>
                  <a:lnTo>
                    <a:pt x="356" y="393"/>
                  </a:lnTo>
                  <a:lnTo>
                    <a:pt x="351" y="346"/>
                  </a:lnTo>
                  <a:lnTo>
                    <a:pt x="351" y="346"/>
                  </a:lnTo>
                  <a:lnTo>
                    <a:pt x="344" y="307"/>
                  </a:lnTo>
                  <a:lnTo>
                    <a:pt x="336" y="271"/>
                  </a:lnTo>
                  <a:lnTo>
                    <a:pt x="325" y="237"/>
                  </a:lnTo>
                  <a:lnTo>
                    <a:pt x="312" y="206"/>
                  </a:lnTo>
                  <a:lnTo>
                    <a:pt x="297" y="177"/>
                  </a:lnTo>
                  <a:lnTo>
                    <a:pt x="281" y="151"/>
                  </a:lnTo>
                  <a:lnTo>
                    <a:pt x="263" y="127"/>
                  </a:lnTo>
                  <a:lnTo>
                    <a:pt x="244" y="105"/>
                  </a:lnTo>
                  <a:lnTo>
                    <a:pt x="223" y="86"/>
                  </a:lnTo>
                  <a:lnTo>
                    <a:pt x="201" y="70"/>
                  </a:lnTo>
                  <a:lnTo>
                    <a:pt x="179" y="54"/>
                  </a:lnTo>
                  <a:lnTo>
                    <a:pt x="156" y="41"/>
                  </a:lnTo>
                  <a:lnTo>
                    <a:pt x="133" y="28"/>
                  </a:lnTo>
                  <a:lnTo>
                    <a:pt x="111" y="18"/>
                  </a:lnTo>
                  <a:lnTo>
                    <a:pt x="88" y="8"/>
                  </a:lnTo>
                  <a:lnTo>
                    <a:pt x="65" y="0"/>
                  </a:lnTo>
                  <a:lnTo>
                    <a:pt x="0" y="240"/>
                  </a:lnTo>
                  <a:lnTo>
                    <a:pt x="0" y="240"/>
                  </a:lnTo>
                  <a:lnTo>
                    <a:pt x="12" y="247"/>
                  </a:lnTo>
                  <a:lnTo>
                    <a:pt x="23" y="255"/>
                  </a:lnTo>
                  <a:lnTo>
                    <a:pt x="33" y="263"/>
                  </a:lnTo>
                  <a:lnTo>
                    <a:pt x="41" y="271"/>
                  </a:lnTo>
                  <a:lnTo>
                    <a:pt x="57" y="290"/>
                  </a:lnTo>
                  <a:lnTo>
                    <a:pt x="72" y="313"/>
                  </a:lnTo>
                  <a:lnTo>
                    <a:pt x="83" y="336"/>
                  </a:lnTo>
                  <a:lnTo>
                    <a:pt x="93" y="360"/>
                  </a:lnTo>
                  <a:lnTo>
                    <a:pt x="99" y="383"/>
                  </a:lnTo>
                  <a:lnTo>
                    <a:pt x="106" y="407"/>
                  </a:lnTo>
                  <a:lnTo>
                    <a:pt x="111" y="430"/>
                  </a:lnTo>
                  <a:lnTo>
                    <a:pt x="114" y="451"/>
                  </a:lnTo>
                  <a:lnTo>
                    <a:pt x="117" y="489"/>
                  </a:lnTo>
                  <a:lnTo>
                    <a:pt x="117" y="514"/>
                  </a:lnTo>
                  <a:lnTo>
                    <a:pt x="117" y="524"/>
                  </a:lnTo>
                  <a:lnTo>
                    <a:pt x="117" y="524"/>
                  </a:lnTo>
                  <a:lnTo>
                    <a:pt x="120" y="562"/>
                  </a:lnTo>
                  <a:lnTo>
                    <a:pt x="127" y="599"/>
                  </a:lnTo>
                  <a:lnTo>
                    <a:pt x="135" y="631"/>
                  </a:lnTo>
                  <a:lnTo>
                    <a:pt x="145" y="662"/>
                  </a:lnTo>
                  <a:lnTo>
                    <a:pt x="156" y="691"/>
                  </a:lnTo>
                  <a:lnTo>
                    <a:pt x="171" y="719"/>
                  </a:lnTo>
                  <a:lnTo>
                    <a:pt x="185" y="743"/>
                  </a:lnTo>
                  <a:lnTo>
                    <a:pt x="201" y="764"/>
                  </a:lnTo>
                  <a:lnTo>
                    <a:pt x="219" y="786"/>
                  </a:lnTo>
                  <a:lnTo>
                    <a:pt x="239" y="803"/>
                  </a:lnTo>
                  <a:lnTo>
                    <a:pt x="258" y="820"/>
                  </a:lnTo>
                  <a:lnTo>
                    <a:pt x="278" y="836"/>
                  </a:lnTo>
                  <a:lnTo>
                    <a:pt x="299" y="849"/>
                  </a:lnTo>
                  <a:lnTo>
                    <a:pt x="320" y="860"/>
                  </a:lnTo>
                  <a:lnTo>
                    <a:pt x="343" y="872"/>
                  </a:lnTo>
                  <a:lnTo>
                    <a:pt x="364" y="880"/>
                  </a:lnTo>
                  <a:lnTo>
                    <a:pt x="385" y="888"/>
                  </a:lnTo>
                  <a:lnTo>
                    <a:pt x="406" y="894"/>
                  </a:lnTo>
                  <a:lnTo>
                    <a:pt x="448" y="904"/>
                  </a:lnTo>
                  <a:lnTo>
                    <a:pt x="487" y="911"/>
                  </a:lnTo>
                  <a:lnTo>
                    <a:pt x="521" y="915"/>
                  </a:lnTo>
                  <a:lnTo>
                    <a:pt x="550" y="917"/>
                  </a:lnTo>
                  <a:lnTo>
                    <a:pt x="572" y="917"/>
                  </a:lnTo>
                  <a:lnTo>
                    <a:pt x="591" y="917"/>
                  </a:lnTo>
                  <a:lnTo>
                    <a:pt x="591" y="917"/>
                  </a:lnTo>
                  <a:lnTo>
                    <a:pt x="606" y="917"/>
                  </a:lnTo>
                  <a:lnTo>
                    <a:pt x="643" y="917"/>
                  </a:lnTo>
                  <a:lnTo>
                    <a:pt x="669" y="914"/>
                  </a:lnTo>
                  <a:lnTo>
                    <a:pt x="700" y="911"/>
                  </a:lnTo>
                  <a:lnTo>
                    <a:pt x="732" y="906"/>
                  </a:lnTo>
                  <a:lnTo>
                    <a:pt x="766" y="898"/>
                  </a:lnTo>
                  <a:lnTo>
                    <a:pt x="802" y="886"/>
                  </a:lnTo>
                  <a:lnTo>
                    <a:pt x="839" y="872"/>
                  </a:lnTo>
                  <a:lnTo>
                    <a:pt x="857" y="863"/>
                  </a:lnTo>
                  <a:lnTo>
                    <a:pt x="875" y="854"/>
                  </a:lnTo>
                  <a:lnTo>
                    <a:pt x="895" y="842"/>
                  </a:lnTo>
                  <a:lnTo>
                    <a:pt x="911" y="831"/>
                  </a:lnTo>
                  <a:lnTo>
                    <a:pt x="929" y="818"/>
                  </a:lnTo>
                  <a:lnTo>
                    <a:pt x="945" y="803"/>
                  </a:lnTo>
                  <a:lnTo>
                    <a:pt x="961" y="787"/>
                  </a:lnTo>
                  <a:lnTo>
                    <a:pt x="976" y="771"/>
                  </a:lnTo>
                  <a:lnTo>
                    <a:pt x="990" y="753"/>
                  </a:lnTo>
                  <a:lnTo>
                    <a:pt x="1003" y="732"/>
                  </a:lnTo>
                  <a:lnTo>
                    <a:pt x="1016" y="711"/>
                  </a:lnTo>
                  <a:lnTo>
                    <a:pt x="1028" y="688"/>
                  </a:lnTo>
                  <a:lnTo>
                    <a:pt x="810" y="544"/>
                  </a:lnTo>
                  <a:lnTo>
                    <a:pt x="810" y="544"/>
                  </a:lnTo>
                  <a:lnTo>
                    <a:pt x="800" y="566"/>
                  </a:lnTo>
                  <a:lnTo>
                    <a:pt x="794" y="578"/>
                  </a:lnTo>
                  <a:lnTo>
                    <a:pt x="787" y="589"/>
                  </a:lnTo>
                  <a:lnTo>
                    <a:pt x="778" y="600"/>
                  </a:lnTo>
                  <a:lnTo>
                    <a:pt x="770" y="612"/>
                  </a:lnTo>
                  <a:lnTo>
                    <a:pt x="758" y="622"/>
                  </a:lnTo>
                  <a:lnTo>
                    <a:pt x="745" y="631"/>
                  </a:lnTo>
                  <a:lnTo>
                    <a:pt x="732" y="639"/>
                  </a:lnTo>
                  <a:lnTo>
                    <a:pt x="718" y="648"/>
                  </a:lnTo>
                  <a:lnTo>
                    <a:pt x="701" y="654"/>
                  </a:lnTo>
                  <a:lnTo>
                    <a:pt x="682" y="661"/>
                  </a:lnTo>
                  <a:lnTo>
                    <a:pt x="662" y="665"/>
                  </a:lnTo>
                  <a:lnTo>
                    <a:pt x="641" y="669"/>
                  </a:lnTo>
                  <a:lnTo>
                    <a:pt x="617" y="670"/>
                  </a:lnTo>
                  <a:lnTo>
                    <a:pt x="591" y="670"/>
                  </a:lnTo>
                  <a:lnTo>
                    <a:pt x="591" y="670"/>
                  </a:lnTo>
                  <a:close/>
                </a:path>
              </a:pathLst>
            </a:custGeom>
            <a:grpFill/>
            <a:ln w="38100">
              <a:solidFill>
                <a:schemeClr val="bg1"/>
              </a:solidFill>
            </a:ln>
          </p:spPr>
          <p:txBody>
            <a:bodyPr anchor="ctr"/>
            <a:lstStyle/>
            <a:p>
              <a:pPr algn="ctr"/>
              <a:endParaRPr sz="2400">
                <a:cs typeface="+mn-ea"/>
                <a:sym typeface="+mn-lt"/>
              </a:endParaRPr>
            </a:p>
          </p:txBody>
        </p:sp>
        <p:sp>
          <p:nvSpPr>
            <p:cNvPr id="37" name="Freeform: Shape 5"/>
            <p:cNvSpPr/>
            <p:nvPr/>
          </p:nvSpPr>
          <p:spPr bwMode="auto">
            <a:xfrm>
              <a:off x="4879472" y="2041896"/>
              <a:ext cx="1589396" cy="1329986"/>
            </a:xfrm>
            <a:custGeom>
              <a:avLst/>
              <a:gdLst>
                <a:gd name="T0" fmla="*/ 946 w 1109"/>
                <a:gd name="T1" fmla="*/ 446 h 928"/>
                <a:gd name="T2" fmla="*/ 942 w 1109"/>
                <a:gd name="T3" fmla="*/ 357 h 928"/>
                <a:gd name="T4" fmla="*/ 924 w 1109"/>
                <a:gd name="T5" fmla="*/ 276 h 928"/>
                <a:gd name="T6" fmla="*/ 898 w 1109"/>
                <a:gd name="T7" fmla="*/ 209 h 928"/>
                <a:gd name="T8" fmla="*/ 857 w 1109"/>
                <a:gd name="T9" fmla="*/ 146 h 928"/>
                <a:gd name="T10" fmla="*/ 799 w 1109"/>
                <a:gd name="T11" fmla="*/ 87 h 928"/>
                <a:gd name="T12" fmla="*/ 719 w 1109"/>
                <a:gd name="T13" fmla="*/ 42 h 928"/>
                <a:gd name="T14" fmla="*/ 615 w 1109"/>
                <a:gd name="T15" fmla="*/ 9 h 928"/>
                <a:gd name="T16" fmla="*/ 485 w 1109"/>
                <a:gd name="T17" fmla="*/ 0 h 928"/>
                <a:gd name="T18" fmla="*/ 446 w 1109"/>
                <a:gd name="T19" fmla="*/ 0 h 928"/>
                <a:gd name="T20" fmla="*/ 351 w 1109"/>
                <a:gd name="T21" fmla="*/ 13 h 928"/>
                <a:gd name="T22" fmla="*/ 250 w 1109"/>
                <a:gd name="T23" fmla="*/ 47 h 928"/>
                <a:gd name="T24" fmla="*/ 188 w 1109"/>
                <a:gd name="T25" fmla="*/ 81 h 928"/>
                <a:gd name="T26" fmla="*/ 132 w 1109"/>
                <a:gd name="T27" fmla="*/ 128 h 928"/>
                <a:gd name="T28" fmla="*/ 81 w 1109"/>
                <a:gd name="T29" fmla="*/ 191 h 928"/>
                <a:gd name="T30" fmla="*/ 44 w 1109"/>
                <a:gd name="T31" fmla="*/ 271 h 928"/>
                <a:gd name="T32" fmla="*/ 21 w 1109"/>
                <a:gd name="T33" fmla="*/ 370 h 928"/>
                <a:gd name="T34" fmla="*/ 13 w 1109"/>
                <a:gd name="T35" fmla="*/ 456 h 928"/>
                <a:gd name="T36" fmla="*/ 13 w 1109"/>
                <a:gd name="T37" fmla="*/ 496 h 928"/>
                <a:gd name="T38" fmla="*/ 0 w 1109"/>
                <a:gd name="T39" fmla="*/ 568 h 928"/>
                <a:gd name="T40" fmla="*/ 231 w 1109"/>
                <a:gd name="T41" fmla="*/ 676 h 928"/>
                <a:gd name="T42" fmla="*/ 247 w 1109"/>
                <a:gd name="T43" fmla="*/ 616 h 928"/>
                <a:gd name="T44" fmla="*/ 255 w 1109"/>
                <a:gd name="T45" fmla="*/ 548 h 928"/>
                <a:gd name="T46" fmla="*/ 257 w 1109"/>
                <a:gd name="T47" fmla="*/ 498 h 928"/>
                <a:gd name="T48" fmla="*/ 271 w 1109"/>
                <a:gd name="T49" fmla="*/ 417 h 928"/>
                <a:gd name="T50" fmla="*/ 305 w 1109"/>
                <a:gd name="T51" fmla="*/ 331 h 928"/>
                <a:gd name="T52" fmla="*/ 333 w 1109"/>
                <a:gd name="T53" fmla="*/ 293 h 928"/>
                <a:gd name="T54" fmla="*/ 370 w 1109"/>
                <a:gd name="T55" fmla="*/ 264 h 928"/>
                <a:gd name="T56" fmla="*/ 419 w 1109"/>
                <a:gd name="T57" fmla="*/ 248 h 928"/>
                <a:gd name="T58" fmla="*/ 479 w 1109"/>
                <a:gd name="T59" fmla="*/ 245 h 928"/>
                <a:gd name="T60" fmla="*/ 516 w 1109"/>
                <a:gd name="T61" fmla="*/ 250 h 928"/>
                <a:gd name="T62" fmla="*/ 576 w 1109"/>
                <a:gd name="T63" fmla="*/ 267 h 928"/>
                <a:gd name="T64" fmla="*/ 643 w 1109"/>
                <a:gd name="T65" fmla="*/ 311 h 928"/>
                <a:gd name="T66" fmla="*/ 670 w 1109"/>
                <a:gd name="T67" fmla="*/ 345 h 928"/>
                <a:gd name="T68" fmla="*/ 692 w 1109"/>
                <a:gd name="T69" fmla="*/ 389 h 928"/>
                <a:gd name="T70" fmla="*/ 705 w 1109"/>
                <a:gd name="T71" fmla="*/ 444 h 928"/>
                <a:gd name="T72" fmla="*/ 706 w 1109"/>
                <a:gd name="T73" fmla="*/ 513 h 928"/>
                <a:gd name="T74" fmla="*/ 706 w 1109"/>
                <a:gd name="T75" fmla="*/ 547 h 928"/>
                <a:gd name="T76" fmla="*/ 718 w 1109"/>
                <a:gd name="T77" fmla="*/ 629 h 928"/>
                <a:gd name="T78" fmla="*/ 747 w 1109"/>
                <a:gd name="T79" fmla="*/ 717 h 928"/>
                <a:gd name="T80" fmla="*/ 776 w 1109"/>
                <a:gd name="T81" fmla="*/ 772 h 928"/>
                <a:gd name="T82" fmla="*/ 817 w 1109"/>
                <a:gd name="T83" fmla="*/ 824 h 928"/>
                <a:gd name="T84" fmla="*/ 870 w 1109"/>
                <a:gd name="T85" fmla="*/ 870 h 928"/>
                <a:gd name="T86" fmla="*/ 938 w 1109"/>
                <a:gd name="T87" fmla="*/ 905 h 928"/>
                <a:gd name="T88" fmla="*/ 1024 w 1109"/>
                <a:gd name="T89" fmla="*/ 928 h 928"/>
                <a:gd name="T90" fmla="*/ 1081 w 1109"/>
                <a:gd name="T91" fmla="*/ 680 h 928"/>
                <a:gd name="T92" fmla="*/ 1039 w 1109"/>
                <a:gd name="T93" fmla="*/ 660 h 928"/>
                <a:gd name="T94" fmla="*/ 1000 w 1109"/>
                <a:gd name="T95" fmla="*/ 629 h 928"/>
                <a:gd name="T96" fmla="*/ 969 w 1109"/>
                <a:gd name="T97" fmla="*/ 584 h 928"/>
                <a:gd name="T98" fmla="*/ 950 w 1109"/>
                <a:gd name="T99" fmla="*/ 521 h 928"/>
                <a:gd name="T100" fmla="*/ 946 w 1109"/>
                <a:gd name="T101" fmla="*/ 467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09" h="928">
                  <a:moveTo>
                    <a:pt x="946" y="467"/>
                  </a:moveTo>
                  <a:lnTo>
                    <a:pt x="946" y="467"/>
                  </a:lnTo>
                  <a:lnTo>
                    <a:pt x="946" y="446"/>
                  </a:lnTo>
                  <a:lnTo>
                    <a:pt x="946" y="423"/>
                  </a:lnTo>
                  <a:lnTo>
                    <a:pt x="946" y="392"/>
                  </a:lnTo>
                  <a:lnTo>
                    <a:pt x="942" y="357"/>
                  </a:lnTo>
                  <a:lnTo>
                    <a:pt x="935" y="318"/>
                  </a:lnTo>
                  <a:lnTo>
                    <a:pt x="930" y="297"/>
                  </a:lnTo>
                  <a:lnTo>
                    <a:pt x="924" y="276"/>
                  </a:lnTo>
                  <a:lnTo>
                    <a:pt x="917" y="253"/>
                  </a:lnTo>
                  <a:lnTo>
                    <a:pt x="907" y="232"/>
                  </a:lnTo>
                  <a:lnTo>
                    <a:pt x="898" y="209"/>
                  </a:lnTo>
                  <a:lnTo>
                    <a:pt x="886" y="188"/>
                  </a:lnTo>
                  <a:lnTo>
                    <a:pt x="872" y="167"/>
                  </a:lnTo>
                  <a:lnTo>
                    <a:pt x="857" y="146"/>
                  </a:lnTo>
                  <a:lnTo>
                    <a:pt x="839" y="125"/>
                  </a:lnTo>
                  <a:lnTo>
                    <a:pt x="820" y="107"/>
                  </a:lnTo>
                  <a:lnTo>
                    <a:pt x="799" y="87"/>
                  </a:lnTo>
                  <a:lnTo>
                    <a:pt x="774" y="71"/>
                  </a:lnTo>
                  <a:lnTo>
                    <a:pt x="748" y="55"/>
                  </a:lnTo>
                  <a:lnTo>
                    <a:pt x="719" y="42"/>
                  </a:lnTo>
                  <a:lnTo>
                    <a:pt x="687" y="29"/>
                  </a:lnTo>
                  <a:lnTo>
                    <a:pt x="653" y="17"/>
                  </a:lnTo>
                  <a:lnTo>
                    <a:pt x="615" y="9"/>
                  </a:lnTo>
                  <a:lnTo>
                    <a:pt x="575" y="4"/>
                  </a:lnTo>
                  <a:lnTo>
                    <a:pt x="532" y="0"/>
                  </a:lnTo>
                  <a:lnTo>
                    <a:pt x="485" y="0"/>
                  </a:lnTo>
                  <a:lnTo>
                    <a:pt x="485" y="0"/>
                  </a:lnTo>
                  <a:lnTo>
                    <a:pt x="468" y="0"/>
                  </a:lnTo>
                  <a:lnTo>
                    <a:pt x="446" y="0"/>
                  </a:lnTo>
                  <a:lnTo>
                    <a:pt x="419" y="1"/>
                  </a:lnTo>
                  <a:lnTo>
                    <a:pt x="388" y="6"/>
                  </a:lnTo>
                  <a:lnTo>
                    <a:pt x="351" y="13"/>
                  </a:lnTo>
                  <a:lnTo>
                    <a:pt x="312" y="24"/>
                  </a:lnTo>
                  <a:lnTo>
                    <a:pt x="271" y="39"/>
                  </a:lnTo>
                  <a:lnTo>
                    <a:pt x="250" y="47"/>
                  </a:lnTo>
                  <a:lnTo>
                    <a:pt x="229" y="56"/>
                  </a:lnTo>
                  <a:lnTo>
                    <a:pt x="208" y="68"/>
                  </a:lnTo>
                  <a:lnTo>
                    <a:pt x="188" y="81"/>
                  </a:lnTo>
                  <a:lnTo>
                    <a:pt x="169" y="95"/>
                  </a:lnTo>
                  <a:lnTo>
                    <a:pt x="149" y="110"/>
                  </a:lnTo>
                  <a:lnTo>
                    <a:pt x="132" y="128"/>
                  </a:lnTo>
                  <a:lnTo>
                    <a:pt x="114" y="147"/>
                  </a:lnTo>
                  <a:lnTo>
                    <a:pt x="96" y="168"/>
                  </a:lnTo>
                  <a:lnTo>
                    <a:pt x="81" y="191"/>
                  </a:lnTo>
                  <a:lnTo>
                    <a:pt x="67" y="215"/>
                  </a:lnTo>
                  <a:lnTo>
                    <a:pt x="55" y="241"/>
                  </a:lnTo>
                  <a:lnTo>
                    <a:pt x="44" y="271"/>
                  </a:lnTo>
                  <a:lnTo>
                    <a:pt x="34" y="302"/>
                  </a:lnTo>
                  <a:lnTo>
                    <a:pt x="26" y="334"/>
                  </a:lnTo>
                  <a:lnTo>
                    <a:pt x="21" y="370"/>
                  </a:lnTo>
                  <a:lnTo>
                    <a:pt x="21" y="370"/>
                  </a:lnTo>
                  <a:lnTo>
                    <a:pt x="16" y="417"/>
                  </a:lnTo>
                  <a:lnTo>
                    <a:pt x="13" y="456"/>
                  </a:lnTo>
                  <a:lnTo>
                    <a:pt x="13" y="485"/>
                  </a:lnTo>
                  <a:lnTo>
                    <a:pt x="13" y="485"/>
                  </a:lnTo>
                  <a:lnTo>
                    <a:pt x="13" y="496"/>
                  </a:lnTo>
                  <a:lnTo>
                    <a:pt x="11" y="516"/>
                  </a:lnTo>
                  <a:lnTo>
                    <a:pt x="8" y="540"/>
                  </a:lnTo>
                  <a:lnTo>
                    <a:pt x="0" y="568"/>
                  </a:lnTo>
                  <a:lnTo>
                    <a:pt x="218" y="712"/>
                  </a:lnTo>
                  <a:lnTo>
                    <a:pt x="218" y="712"/>
                  </a:lnTo>
                  <a:lnTo>
                    <a:pt x="231" y="676"/>
                  </a:lnTo>
                  <a:lnTo>
                    <a:pt x="237" y="657"/>
                  </a:lnTo>
                  <a:lnTo>
                    <a:pt x="242" y="637"/>
                  </a:lnTo>
                  <a:lnTo>
                    <a:pt x="247" y="616"/>
                  </a:lnTo>
                  <a:lnTo>
                    <a:pt x="250" y="595"/>
                  </a:lnTo>
                  <a:lnTo>
                    <a:pt x="253" y="571"/>
                  </a:lnTo>
                  <a:lnTo>
                    <a:pt x="255" y="548"/>
                  </a:lnTo>
                  <a:lnTo>
                    <a:pt x="255" y="548"/>
                  </a:lnTo>
                  <a:lnTo>
                    <a:pt x="255" y="534"/>
                  </a:lnTo>
                  <a:lnTo>
                    <a:pt x="257" y="498"/>
                  </a:lnTo>
                  <a:lnTo>
                    <a:pt x="260" y="474"/>
                  </a:lnTo>
                  <a:lnTo>
                    <a:pt x="265" y="446"/>
                  </a:lnTo>
                  <a:lnTo>
                    <a:pt x="271" y="417"/>
                  </a:lnTo>
                  <a:lnTo>
                    <a:pt x="279" y="388"/>
                  </a:lnTo>
                  <a:lnTo>
                    <a:pt x="291" y="358"/>
                  </a:lnTo>
                  <a:lnTo>
                    <a:pt x="305" y="331"/>
                  </a:lnTo>
                  <a:lnTo>
                    <a:pt x="313" y="318"/>
                  </a:lnTo>
                  <a:lnTo>
                    <a:pt x="323" y="305"/>
                  </a:lnTo>
                  <a:lnTo>
                    <a:pt x="333" y="293"/>
                  </a:lnTo>
                  <a:lnTo>
                    <a:pt x="344" y="284"/>
                  </a:lnTo>
                  <a:lnTo>
                    <a:pt x="357" y="274"/>
                  </a:lnTo>
                  <a:lnTo>
                    <a:pt x="370" y="264"/>
                  </a:lnTo>
                  <a:lnTo>
                    <a:pt x="385" y="258"/>
                  </a:lnTo>
                  <a:lnTo>
                    <a:pt x="401" y="251"/>
                  </a:lnTo>
                  <a:lnTo>
                    <a:pt x="419" y="248"/>
                  </a:lnTo>
                  <a:lnTo>
                    <a:pt x="437" y="245"/>
                  </a:lnTo>
                  <a:lnTo>
                    <a:pt x="456" y="243"/>
                  </a:lnTo>
                  <a:lnTo>
                    <a:pt x="479" y="245"/>
                  </a:lnTo>
                  <a:lnTo>
                    <a:pt x="479" y="245"/>
                  </a:lnTo>
                  <a:lnTo>
                    <a:pt x="489" y="245"/>
                  </a:lnTo>
                  <a:lnTo>
                    <a:pt x="516" y="250"/>
                  </a:lnTo>
                  <a:lnTo>
                    <a:pt x="534" y="253"/>
                  </a:lnTo>
                  <a:lnTo>
                    <a:pt x="555" y="259"/>
                  </a:lnTo>
                  <a:lnTo>
                    <a:pt x="576" y="267"/>
                  </a:lnTo>
                  <a:lnTo>
                    <a:pt x="599" y="279"/>
                  </a:lnTo>
                  <a:lnTo>
                    <a:pt x="622" y="293"/>
                  </a:lnTo>
                  <a:lnTo>
                    <a:pt x="643" y="311"/>
                  </a:lnTo>
                  <a:lnTo>
                    <a:pt x="653" y="321"/>
                  </a:lnTo>
                  <a:lnTo>
                    <a:pt x="662" y="332"/>
                  </a:lnTo>
                  <a:lnTo>
                    <a:pt x="670" y="345"/>
                  </a:lnTo>
                  <a:lnTo>
                    <a:pt x="679" y="358"/>
                  </a:lnTo>
                  <a:lnTo>
                    <a:pt x="685" y="373"/>
                  </a:lnTo>
                  <a:lnTo>
                    <a:pt x="692" y="389"/>
                  </a:lnTo>
                  <a:lnTo>
                    <a:pt x="698" y="407"/>
                  </a:lnTo>
                  <a:lnTo>
                    <a:pt x="701" y="425"/>
                  </a:lnTo>
                  <a:lnTo>
                    <a:pt x="705" y="444"/>
                  </a:lnTo>
                  <a:lnTo>
                    <a:pt x="706" y="465"/>
                  </a:lnTo>
                  <a:lnTo>
                    <a:pt x="708" y="488"/>
                  </a:lnTo>
                  <a:lnTo>
                    <a:pt x="706" y="513"/>
                  </a:lnTo>
                  <a:lnTo>
                    <a:pt x="706" y="513"/>
                  </a:lnTo>
                  <a:lnTo>
                    <a:pt x="706" y="529"/>
                  </a:lnTo>
                  <a:lnTo>
                    <a:pt x="706" y="547"/>
                  </a:lnTo>
                  <a:lnTo>
                    <a:pt x="709" y="569"/>
                  </a:lnTo>
                  <a:lnTo>
                    <a:pt x="713" y="599"/>
                  </a:lnTo>
                  <a:lnTo>
                    <a:pt x="718" y="629"/>
                  </a:lnTo>
                  <a:lnTo>
                    <a:pt x="727" y="663"/>
                  </a:lnTo>
                  <a:lnTo>
                    <a:pt x="739" y="699"/>
                  </a:lnTo>
                  <a:lnTo>
                    <a:pt x="747" y="717"/>
                  </a:lnTo>
                  <a:lnTo>
                    <a:pt x="755" y="736"/>
                  </a:lnTo>
                  <a:lnTo>
                    <a:pt x="765" y="754"/>
                  </a:lnTo>
                  <a:lnTo>
                    <a:pt x="776" y="772"/>
                  </a:lnTo>
                  <a:lnTo>
                    <a:pt x="787" y="790"/>
                  </a:lnTo>
                  <a:lnTo>
                    <a:pt x="800" y="808"/>
                  </a:lnTo>
                  <a:lnTo>
                    <a:pt x="817" y="824"/>
                  </a:lnTo>
                  <a:lnTo>
                    <a:pt x="833" y="840"/>
                  </a:lnTo>
                  <a:lnTo>
                    <a:pt x="851" y="855"/>
                  </a:lnTo>
                  <a:lnTo>
                    <a:pt x="870" y="870"/>
                  </a:lnTo>
                  <a:lnTo>
                    <a:pt x="891" y="883"/>
                  </a:lnTo>
                  <a:lnTo>
                    <a:pt x="914" y="894"/>
                  </a:lnTo>
                  <a:lnTo>
                    <a:pt x="938" y="905"/>
                  </a:lnTo>
                  <a:lnTo>
                    <a:pt x="966" y="915"/>
                  </a:lnTo>
                  <a:lnTo>
                    <a:pt x="993" y="922"/>
                  </a:lnTo>
                  <a:lnTo>
                    <a:pt x="1024" y="928"/>
                  </a:lnTo>
                  <a:lnTo>
                    <a:pt x="1109" y="688"/>
                  </a:lnTo>
                  <a:lnTo>
                    <a:pt x="1109" y="688"/>
                  </a:lnTo>
                  <a:lnTo>
                    <a:pt x="1081" y="680"/>
                  </a:lnTo>
                  <a:lnTo>
                    <a:pt x="1068" y="675"/>
                  </a:lnTo>
                  <a:lnTo>
                    <a:pt x="1053" y="668"/>
                  </a:lnTo>
                  <a:lnTo>
                    <a:pt x="1039" y="660"/>
                  </a:lnTo>
                  <a:lnTo>
                    <a:pt x="1026" y="652"/>
                  </a:lnTo>
                  <a:lnTo>
                    <a:pt x="1013" y="642"/>
                  </a:lnTo>
                  <a:lnTo>
                    <a:pt x="1000" y="629"/>
                  </a:lnTo>
                  <a:lnTo>
                    <a:pt x="989" y="616"/>
                  </a:lnTo>
                  <a:lnTo>
                    <a:pt x="977" y="602"/>
                  </a:lnTo>
                  <a:lnTo>
                    <a:pt x="969" y="584"/>
                  </a:lnTo>
                  <a:lnTo>
                    <a:pt x="961" y="564"/>
                  </a:lnTo>
                  <a:lnTo>
                    <a:pt x="954" y="543"/>
                  </a:lnTo>
                  <a:lnTo>
                    <a:pt x="950" y="521"/>
                  </a:lnTo>
                  <a:lnTo>
                    <a:pt x="946" y="495"/>
                  </a:lnTo>
                  <a:lnTo>
                    <a:pt x="946" y="467"/>
                  </a:lnTo>
                  <a:lnTo>
                    <a:pt x="946" y="467"/>
                  </a:lnTo>
                  <a:close/>
                </a:path>
              </a:pathLst>
            </a:custGeom>
            <a:grpFill/>
            <a:ln w="38100">
              <a:solidFill>
                <a:schemeClr val="bg1"/>
              </a:solidFill>
            </a:ln>
          </p:spPr>
          <p:txBody>
            <a:bodyPr anchor="ctr"/>
            <a:lstStyle/>
            <a:p>
              <a:pPr algn="ctr"/>
              <a:endParaRPr sz="2400">
                <a:latin typeface="微软雅黑" panose="020B0503020204020204" charset="-122"/>
                <a:ea typeface="微软雅黑" panose="020B0503020204020204" charset="-122"/>
                <a:cs typeface="+mn-ea"/>
                <a:sym typeface="+mn-lt"/>
              </a:endParaRPr>
            </a:p>
          </p:txBody>
        </p:sp>
        <p:sp>
          <p:nvSpPr>
            <p:cNvPr id="38" name="Freeform: Shape 6"/>
            <p:cNvSpPr/>
            <p:nvPr/>
          </p:nvSpPr>
          <p:spPr bwMode="auto">
            <a:xfrm>
              <a:off x="6226657" y="2004681"/>
              <a:ext cx="1403082" cy="1367249"/>
            </a:xfrm>
            <a:custGeom>
              <a:avLst/>
              <a:gdLst>
                <a:gd name="T0" fmla="*/ 823 w 979"/>
                <a:gd name="T1" fmla="*/ 0 h 954"/>
                <a:gd name="T2" fmla="*/ 734 w 979"/>
                <a:gd name="T3" fmla="*/ 8 h 954"/>
                <a:gd name="T4" fmla="*/ 650 w 979"/>
                <a:gd name="T5" fmla="*/ 32 h 954"/>
                <a:gd name="T6" fmla="*/ 583 w 979"/>
                <a:gd name="T7" fmla="*/ 63 h 954"/>
                <a:gd name="T8" fmla="*/ 518 w 979"/>
                <a:gd name="T9" fmla="*/ 109 h 954"/>
                <a:gd name="T10" fmla="*/ 458 w 979"/>
                <a:gd name="T11" fmla="*/ 174 h 954"/>
                <a:gd name="T12" fmla="*/ 409 w 979"/>
                <a:gd name="T13" fmla="*/ 258 h 954"/>
                <a:gd name="T14" fmla="*/ 377 w 979"/>
                <a:gd name="T15" fmla="*/ 367 h 954"/>
                <a:gd name="T16" fmla="*/ 364 w 979"/>
                <a:gd name="T17" fmla="*/ 503 h 954"/>
                <a:gd name="T18" fmla="*/ 361 w 979"/>
                <a:gd name="T19" fmla="*/ 536 h 954"/>
                <a:gd name="T20" fmla="*/ 348 w 979"/>
                <a:gd name="T21" fmla="*/ 588 h 954"/>
                <a:gd name="T22" fmla="*/ 314 w 979"/>
                <a:gd name="T23" fmla="*/ 644 h 954"/>
                <a:gd name="T24" fmla="*/ 275 w 979"/>
                <a:gd name="T25" fmla="*/ 677 h 954"/>
                <a:gd name="T26" fmla="*/ 236 w 979"/>
                <a:gd name="T27" fmla="*/ 696 h 954"/>
                <a:gd name="T28" fmla="*/ 187 w 979"/>
                <a:gd name="T29" fmla="*/ 706 h 954"/>
                <a:gd name="T30" fmla="*/ 150 w 979"/>
                <a:gd name="T31" fmla="*/ 709 h 954"/>
                <a:gd name="T32" fmla="*/ 85 w 979"/>
                <a:gd name="T33" fmla="*/ 703 h 954"/>
                <a:gd name="T34" fmla="*/ 31 w 979"/>
                <a:gd name="T35" fmla="*/ 948 h 954"/>
                <a:gd name="T36" fmla="*/ 83 w 979"/>
                <a:gd name="T37" fmla="*/ 953 h 954"/>
                <a:gd name="T38" fmla="*/ 174 w 979"/>
                <a:gd name="T39" fmla="*/ 953 h 954"/>
                <a:gd name="T40" fmla="*/ 283 w 979"/>
                <a:gd name="T41" fmla="*/ 940 h 954"/>
                <a:gd name="T42" fmla="*/ 354 w 979"/>
                <a:gd name="T43" fmla="*/ 919 h 954"/>
                <a:gd name="T44" fmla="*/ 426 w 979"/>
                <a:gd name="T45" fmla="*/ 888 h 954"/>
                <a:gd name="T46" fmla="*/ 490 w 979"/>
                <a:gd name="T47" fmla="*/ 841 h 954"/>
                <a:gd name="T48" fmla="*/ 547 w 979"/>
                <a:gd name="T49" fmla="*/ 777 h 954"/>
                <a:gd name="T50" fmla="*/ 589 w 979"/>
                <a:gd name="T51" fmla="*/ 695 h 954"/>
                <a:gd name="T52" fmla="*/ 609 w 979"/>
                <a:gd name="T53" fmla="*/ 628 h 954"/>
                <a:gd name="T54" fmla="*/ 622 w 979"/>
                <a:gd name="T55" fmla="*/ 484 h 954"/>
                <a:gd name="T56" fmla="*/ 627 w 979"/>
                <a:gd name="T57" fmla="*/ 448 h 954"/>
                <a:gd name="T58" fmla="*/ 645 w 979"/>
                <a:gd name="T59" fmla="*/ 393 h 954"/>
                <a:gd name="T60" fmla="*/ 682 w 979"/>
                <a:gd name="T61" fmla="*/ 333 h 954"/>
                <a:gd name="T62" fmla="*/ 721 w 979"/>
                <a:gd name="T63" fmla="*/ 299 h 954"/>
                <a:gd name="T64" fmla="*/ 760 w 979"/>
                <a:gd name="T65" fmla="*/ 281 h 954"/>
                <a:gd name="T66" fmla="*/ 807 w 979"/>
                <a:gd name="T67" fmla="*/ 271 h 954"/>
                <a:gd name="T68" fmla="*/ 844 w 979"/>
                <a:gd name="T69" fmla="*/ 271 h 954"/>
                <a:gd name="T70" fmla="*/ 885 w 979"/>
                <a:gd name="T71" fmla="*/ 265 h 954"/>
                <a:gd name="T72" fmla="*/ 921 w 979"/>
                <a:gd name="T73" fmla="*/ 248 h 954"/>
                <a:gd name="T74" fmla="*/ 948 w 979"/>
                <a:gd name="T75" fmla="*/ 221 h 954"/>
                <a:gd name="T76" fmla="*/ 969 w 979"/>
                <a:gd name="T77" fmla="*/ 188 h 954"/>
                <a:gd name="T78" fmla="*/ 979 w 979"/>
                <a:gd name="T79" fmla="*/ 149 h 954"/>
                <a:gd name="T80" fmla="*/ 979 w 979"/>
                <a:gd name="T81" fmla="*/ 122 h 954"/>
                <a:gd name="T82" fmla="*/ 969 w 979"/>
                <a:gd name="T83" fmla="*/ 83 h 954"/>
                <a:gd name="T84" fmla="*/ 948 w 979"/>
                <a:gd name="T85" fmla="*/ 49 h 954"/>
                <a:gd name="T86" fmla="*/ 921 w 979"/>
                <a:gd name="T87" fmla="*/ 23 h 954"/>
                <a:gd name="T88" fmla="*/ 885 w 979"/>
                <a:gd name="T89" fmla="*/ 6 h 954"/>
                <a:gd name="T90" fmla="*/ 844 w 979"/>
                <a:gd name="T9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9" h="954">
                  <a:moveTo>
                    <a:pt x="844" y="0"/>
                  </a:moveTo>
                  <a:lnTo>
                    <a:pt x="844" y="0"/>
                  </a:lnTo>
                  <a:lnTo>
                    <a:pt x="823" y="0"/>
                  </a:lnTo>
                  <a:lnTo>
                    <a:pt x="800" y="0"/>
                  </a:lnTo>
                  <a:lnTo>
                    <a:pt x="770" y="3"/>
                  </a:lnTo>
                  <a:lnTo>
                    <a:pt x="734" y="8"/>
                  </a:lnTo>
                  <a:lnTo>
                    <a:pt x="693" y="18"/>
                  </a:lnTo>
                  <a:lnTo>
                    <a:pt x="672" y="24"/>
                  </a:lnTo>
                  <a:lnTo>
                    <a:pt x="650" y="32"/>
                  </a:lnTo>
                  <a:lnTo>
                    <a:pt x="628" y="41"/>
                  </a:lnTo>
                  <a:lnTo>
                    <a:pt x="606" y="50"/>
                  </a:lnTo>
                  <a:lnTo>
                    <a:pt x="583" y="63"/>
                  </a:lnTo>
                  <a:lnTo>
                    <a:pt x="560" y="76"/>
                  </a:lnTo>
                  <a:lnTo>
                    <a:pt x="539" y="91"/>
                  </a:lnTo>
                  <a:lnTo>
                    <a:pt x="518" y="109"/>
                  </a:lnTo>
                  <a:lnTo>
                    <a:pt x="497" y="128"/>
                  </a:lnTo>
                  <a:lnTo>
                    <a:pt x="477" y="149"/>
                  </a:lnTo>
                  <a:lnTo>
                    <a:pt x="458" y="174"/>
                  </a:lnTo>
                  <a:lnTo>
                    <a:pt x="440" y="198"/>
                  </a:lnTo>
                  <a:lnTo>
                    <a:pt x="424" y="227"/>
                  </a:lnTo>
                  <a:lnTo>
                    <a:pt x="409" y="258"/>
                  </a:lnTo>
                  <a:lnTo>
                    <a:pt x="396" y="292"/>
                  </a:lnTo>
                  <a:lnTo>
                    <a:pt x="385" y="328"/>
                  </a:lnTo>
                  <a:lnTo>
                    <a:pt x="377" y="367"/>
                  </a:lnTo>
                  <a:lnTo>
                    <a:pt x="370" y="409"/>
                  </a:lnTo>
                  <a:lnTo>
                    <a:pt x="365" y="454"/>
                  </a:lnTo>
                  <a:lnTo>
                    <a:pt x="364" y="503"/>
                  </a:lnTo>
                  <a:lnTo>
                    <a:pt x="364" y="503"/>
                  </a:lnTo>
                  <a:lnTo>
                    <a:pt x="364" y="511"/>
                  </a:lnTo>
                  <a:lnTo>
                    <a:pt x="361" y="536"/>
                  </a:lnTo>
                  <a:lnTo>
                    <a:pt x="357" y="550"/>
                  </a:lnTo>
                  <a:lnTo>
                    <a:pt x="354" y="568"/>
                  </a:lnTo>
                  <a:lnTo>
                    <a:pt x="348" y="588"/>
                  </a:lnTo>
                  <a:lnTo>
                    <a:pt x="338" y="607"/>
                  </a:lnTo>
                  <a:lnTo>
                    <a:pt x="327" y="627"/>
                  </a:lnTo>
                  <a:lnTo>
                    <a:pt x="314" y="644"/>
                  </a:lnTo>
                  <a:lnTo>
                    <a:pt x="296" y="662"/>
                  </a:lnTo>
                  <a:lnTo>
                    <a:pt x="286" y="670"/>
                  </a:lnTo>
                  <a:lnTo>
                    <a:pt x="275" y="677"/>
                  </a:lnTo>
                  <a:lnTo>
                    <a:pt x="263" y="685"/>
                  </a:lnTo>
                  <a:lnTo>
                    <a:pt x="250" y="690"/>
                  </a:lnTo>
                  <a:lnTo>
                    <a:pt x="236" y="696"/>
                  </a:lnTo>
                  <a:lnTo>
                    <a:pt x="221" y="701"/>
                  </a:lnTo>
                  <a:lnTo>
                    <a:pt x="205" y="704"/>
                  </a:lnTo>
                  <a:lnTo>
                    <a:pt x="187" y="706"/>
                  </a:lnTo>
                  <a:lnTo>
                    <a:pt x="169" y="708"/>
                  </a:lnTo>
                  <a:lnTo>
                    <a:pt x="150" y="709"/>
                  </a:lnTo>
                  <a:lnTo>
                    <a:pt x="150" y="709"/>
                  </a:lnTo>
                  <a:lnTo>
                    <a:pt x="130" y="709"/>
                  </a:lnTo>
                  <a:lnTo>
                    <a:pt x="109" y="706"/>
                  </a:lnTo>
                  <a:lnTo>
                    <a:pt x="85" y="703"/>
                  </a:lnTo>
                  <a:lnTo>
                    <a:pt x="0" y="943"/>
                  </a:lnTo>
                  <a:lnTo>
                    <a:pt x="0" y="943"/>
                  </a:lnTo>
                  <a:lnTo>
                    <a:pt x="31" y="948"/>
                  </a:lnTo>
                  <a:lnTo>
                    <a:pt x="62" y="950"/>
                  </a:lnTo>
                  <a:lnTo>
                    <a:pt x="62" y="950"/>
                  </a:lnTo>
                  <a:lnTo>
                    <a:pt x="83" y="953"/>
                  </a:lnTo>
                  <a:lnTo>
                    <a:pt x="106" y="953"/>
                  </a:lnTo>
                  <a:lnTo>
                    <a:pt x="137" y="954"/>
                  </a:lnTo>
                  <a:lnTo>
                    <a:pt x="174" y="953"/>
                  </a:lnTo>
                  <a:lnTo>
                    <a:pt x="215" y="950"/>
                  </a:lnTo>
                  <a:lnTo>
                    <a:pt x="260" y="943"/>
                  </a:lnTo>
                  <a:lnTo>
                    <a:pt x="283" y="940"/>
                  </a:lnTo>
                  <a:lnTo>
                    <a:pt x="307" y="933"/>
                  </a:lnTo>
                  <a:lnTo>
                    <a:pt x="330" y="927"/>
                  </a:lnTo>
                  <a:lnTo>
                    <a:pt x="354" y="919"/>
                  </a:lnTo>
                  <a:lnTo>
                    <a:pt x="378" y="911"/>
                  </a:lnTo>
                  <a:lnTo>
                    <a:pt x="401" y="899"/>
                  </a:lnTo>
                  <a:lnTo>
                    <a:pt x="426" y="888"/>
                  </a:lnTo>
                  <a:lnTo>
                    <a:pt x="448" y="873"/>
                  </a:lnTo>
                  <a:lnTo>
                    <a:pt x="469" y="859"/>
                  </a:lnTo>
                  <a:lnTo>
                    <a:pt x="490" y="841"/>
                  </a:lnTo>
                  <a:lnTo>
                    <a:pt x="510" y="821"/>
                  </a:lnTo>
                  <a:lnTo>
                    <a:pt x="529" y="800"/>
                  </a:lnTo>
                  <a:lnTo>
                    <a:pt x="547" y="777"/>
                  </a:lnTo>
                  <a:lnTo>
                    <a:pt x="563" y="753"/>
                  </a:lnTo>
                  <a:lnTo>
                    <a:pt x="576" y="726"/>
                  </a:lnTo>
                  <a:lnTo>
                    <a:pt x="589" y="695"/>
                  </a:lnTo>
                  <a:lnTo>
                    <a:pt x="601" y="662"/>
                  </a:lnTo>
                  <a:lnTo>
                    <a:pt x="609" y="628"/>
                  </a:lnTo>
                  <a:lnTo>
                    <a:pt x="609" y="628"/>
                  </a:lnTo>
                  <a:lnTo>
                    <a:pt x="614" y="588"/>
                  </a:lnTo>
                  <a:lnTo>
                    <a:pt x="617" y="542"/>
                  </a:lnTo>
                  <a:lnTo>
                    <a:pt x="622" y="484"/>
                  </a:lnTo>
                  <a:lnTo>
                    <a:pt x="622" y="484"/>
                  </a:lnTo>
                  <a:lnTo>
                    <a:pt x="622" y="474"/>
                  </a:lnTo>
                  <a:lnTo>
                    <a:pt x="627" y="448"/>
                  </a:lnTo>
                  <a:lnTo>
                    <a:pt x="632" y="432"/>
                  </a:lnTo>
                  <a:lnTo>
                    <a:pt x="637" y="412"/>
                  </a:lnTo>
                  <a:lnTo>
                    <a:pt x="645" y="393"/>
                  </a:lnTo>
                  <a:lnTo>
                    <a:pt x="654" y="373"/>
                  </a:lnTo>
                  <a:lnTo>
                    <a:pt x="666" y="352"/>
                  </a:lnTo>
                  <a:lnTo>
                    <a:pt x="682" y="333"/>
                  </a:lnTo>
                  <a:lnTo>
                    <a:pt x="700" y="315"/>
                  </a:lnTo>
                  <a:lnTo>
                    <a:pt x="710" y="307"/>
                  </a:lnTo>
                  <a:lnTo>
                    <a:pt x="721" y="299"/>
                  </a:lnTo>
                  <a:lnTo>
                    <a:pt x="732" y="292"/>
                  </a:lnTo>
                  <a:lnTo>
                    <a:pt x="745" y="286"/>
                  </a:lnTo>
                  <a:lnTo>
                    <a:pt x="760" y="281"/>
                  </a:lnTo>
                  <a:lnTo>
                    <a:pt x="774" y="276"/>
                  </a:lnTo>
                  <a:lnTo>
                    <a:pt x="789" y="273"/>
                  </a:lnTo>
                  <a:lnTo>
                    <a:pt x="807" y="271"/>
                  </a:lnTo>
                  <a:lnTo>
                    <a:pt x="825" y="271"/>
                  </a:lnTo>
                  <a:lnTo>
                    <a:pt x="844" y="271"/>
                  </a:lnTo>
                  <a:lnTo>
                    <a:pt x="844" y="271"/>
                  </a:lnTo>
                  <a:lnTo>
                    <a:pt x="857" y="269"/>
                  </a:lnTo>
                  <a:lnTo>
                    <a:pt x="872" y="268"/>
                  </a:lnTo>
                  <a:lnTo>
                    <a:pt x="885" y="265"/>
                  </a:lnTo>
                  <a:lnTo>
                    <a:pt x="896" y="260"/>
                  </a:lnTo>
                  <a:lnTo>
                    <a:pt x="909" y="255"/>
                  </a:lnTo>
                  <a:lnTo>
                    <a:pt x="921" y="248"/>
                  </a:lnTo>
                  <a:lnTo>
                    <a:pt x="930" y="240"/>
                  </a:lnTo>
                  <a:lnTo>
                    <a:pt x="940" y="230"/>
                  </a:lnTo>
                  <a:lnTo>
                    <a:pt x="948" y="221"/>
                  </a:lnTo>
                  <a:lnTo>
                    <a:pt x="956" y="211"/>
                  </a:lnTo>
                  <a:lnTo>
                    <a:pt x="963" y="200"/>
                  </a:lnTo>
                  <a:lnTo>
                    <a:pt x="969" y="188"/>
                  </a:lnTo>
                  <a:lnTo>
                    <a:pt x="974" y="175"/>
                  </a:lnTo>
                  <a:lnTo>
                    <a:pt x="977" y="162"/>
                  </a:lnTo>
                  <a:lnTo>
                    <a:pt x="979" y="149"/>
                  </a:lnTo>
                  <a:lnTo>
                    <a:pt x="979" y="135"/>
                  </a:lnTo>
                  <a:lnTo>
                    <a:pt x="979" y="135"/>
                  </a:lnTo>
                  <a:lnTo>
                    <a:pt x="979" y="122"/>
                  </a:lnTo>
                  <a:lnTo>
                    <a:pt x="977" y="109"/>
                  </a:lnTo>
                  <a:lnTo>
                    <a:pt x="974" y="96"/>
                  </a:lnTo>
                  <a:lnTo>
                    <a:pt x="969" y="83"/>
                  </a:lnTo>
                  <a:lnTo>
                    <a:pt x="963" y="71"/>
                  </a:lnTo>
                  <a:lnTo>
                    <a:pt x="956" y="60"/>
                  </a:lnTo>
                  <a:lnTo>
                    <a:pt x="948" y="49"/>
                  </a:lnTo>
                  <a:lnTo>
                    <a:pt x="940" y="39"/>
                  </a:lnTo>
                  <a:lnTo>
                    <a:pt x="930" y="31"/>
                  </a:lnTo>
                  <a:lnTo>
                    <a:pt x="921" y="23"/>
                  </a:lnTo>
                  <a:lnTo>
                    <a:pt x="909" y="16"/>
                  </a:lnTo>
                  <a:lnTo>
                    <a:pt x="896" y="10"/>
                  </a:lnTo>
                  <a:lnTo>
                    <a:pt x="885" y="6"/>
                  </a:lnTo>
                  <a:lnTo>
                    <a:pt x="872" y="3"/>
                  </a:lnTo>
                  <a:lnTo>
                    <a:pt x="857" y="0"/>
                  </a:lnTo>
                  <a:lnTo>
                    <a:pt x="844" y="0"/>
                  </a:lnTo>
                  <a:lnTo>
                    <a:pt x="844" y="0"/>
                  </a:lnTo>
                  <a:close/>
                </a:path>
              </a:pathLst>
            </a:custGeom>
            <a:grpFill/>
            <a:ln w="38100">
              <a:solidFill>
                <a:schemeClr val="bg1"/>
              </a:solidFill>
            </a:ln>
          </p:spPr>
          <p:txBody>
            <a:bodyPr anchor="ctr"/>
            <a:lstStyle/>
            <a:p>
              <a:pPr algn="ctr"/>
              <a:endParaRPr sz="2400">
                <a:cs typeface="+mn-ea"/>
                <a:sym typeface="+mn-lt"/>
              </a:endParaRPr>
            </a:p>
          </p:txBody>
        </p:sp>
      </p:grpSp>
      <p:cxnSp>
        <p:nvCxnSpPr>
          <p:cNvPr id="39" name="Straight Arrow Connector 8"/>
          <p:cNvCxnSpPr/>
          <p:nvPr/>
        </p:nvCxnSpPr>
        <p:spPr>
          <a:xfrm flipV="1">
            <a:off x="3757146" y="1515408"/>
            <a:ext cx="0" cy="1197275"/>
          </a:xfrm>
          <a:prstGeom prst="straightConnector1">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0" name="Straight Arrow Connector 13"/>
          <p:cNvCxnSpPr/>
          <p:nvPr/>
        </p:nvCxnSpPr>
        <p:spPr>
          <a:xfrm>
            <a:off x="2151346" y="2958513"/>
            <a:ext cx="0" cy="1643581"/>
          </a:xfrm>
          <a:prstGeom prst="straightConnector1">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1" name="Straight Arrow Connector 18"/>
          <p:cNvCxnSpPr/>
          <p:nvPr/>
        </p:nvCxnSpPr>
        <p:spPr>
          <a:xfrm flipV="1">
            <a:off x="6530055" y="1515406"/>
            <a:ext cx="0" cy="1197275"/>
          </a:xfrm>
          <a:prstGeom prst="straightConnector1">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2" name="Straight Arrow Connector 23"/>
          <p:cNvCxnSpPr/>
          <p:nvPr/>
        </p:nvCxnSpPr>
        <p:spPr>
          <a:xfrm>
            <a:off x="5114926" y="3641246"/>
            <a:ext cx="0" cy="960849"/>
          </a:xfrm>
          <a:prstGeom prst="straightConnector1">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43" name="Straight Arrow Connector 28"/>
          <p:cNvCxnSpPr/>
          <p:nvPr/>
        </p:nvCxnSpPr>
        <p:spPr>
          <a:xfrm>
            <a:off x="8187243" y="3983469"/>
            <a:ext cx="0" cy="618625"/>
          </a:xfrm>
          <a:prstGeom prst="straightConnector1">
            <a:avLst/>
          </a:prstGeom>
          <a:ln>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45" name="TextBox 24"/>
          <p:cNvSpPr txBox="1"/>
          <p:nvPr/>
        </p:nvSpPr>
        <p:spPr>
          <a:xfrm>
            <a:off x="6530340" y="1074420"/>
            <a:ext cx="3473450" cy="939800"/>
          </a:xfrm>
          <a:prstGeom prst="rect">
            <a:avLst/>
          </a:prstGeom>
          <a:noFill/>
        </p:spPr>
        <p:txBody>
          <a:bodyPr wrap="none" lIns="192000" tIns="0" rIns="0" bIns="0" anchor="b" anchorCtr="0">
            <a:normAutofit/>
          </a:bodyPr>
          <a:lstStyle/>
          <a:p>
            <a:pPr algn="l"/>
            <a:r>
              <a:rPr lang="zh-CN" altLang="en-US" sz="2135" b="1">
                <a:solidFill>
                  <a:schemeClr val="tx1"/>
                </a:solidFill>
                <a:latin typeface="微软雅黑" panose="020B0503020204020204" charset="-122"/>
                <a:ea typeface="微软雅黑" panose="020B0503020204020204" charset="-122"/>
                <a:cs typeface="+mn-ea"/>
                <a:sym typeface="+mn-lt"/>
              </a:rPr>
              <a:t>必须承担对规范</a:t>
            </a:r>
          </a:p>
          <a:p>
            <a:pPr algn="l"/>
            <a:r>
              <a:rPr lang="zh-CN" altLang="en-US" sz="2135" b="1">
                <a:solidFill>
                  <a:schemeClr val="tx1"/>
                </a:solidFill>
                <a:latin typeface="微软雅黑" panose="020B0503020204020204" charset="-122"/>
                <a:ea typeface="微软雅黑" panose="020B0503020204020204" charset="-122"/>
                <a:cs typeface="+mn-ea"/>
                <a:sym typeface="+mn-lt"/>
              </a:rPr>
              <a:t>职务消费的责任</a:t>
            </a:r>
          </a:p>
        </p:txBody>
      </p:sp>
      <p:sp>
        <p:nvSpPr>
          <p:cNvPr id="48" name="TextBox 31"/>
          <p:cNvSpPr txBox="1"/>
          <p:nvPr/>
        </p:nvSpPr>
        <p:spPr>
          <a:xfrm>
            <a:off x="3757295" y="1259205"/>
            <a:ext cx="3176905" cy="755015"/>
          </a:xfrm>
          <a:prstGeom prst="rect">
            <a:avLst/>
          </a:prstGeom>
          <a:noFill/>
        </p:spPr>
        <p:txBody>
          <a:bodyPr wrap="none" lIns="192000" tIns="0" rIns="0" bIns="0" anchor="b" anchorCtr="0">
            <a:normAutofit/>
          </a:bodyPr>
          <a:lstStyle/>
          <a:p>
            <a:pPr algn="l"/>
            <a:r>
              <a:rPr lang="zh-CN" altLang="en-US" sz="2135" b="1" dirty="0">
                <a:solidFill>
                  <a:schemeClr val="tx1"/>
                </a:solidFill>
                <a:latin typeface="微软雅黑" panose="020B0503020204020204" charset="-122"/>
                <a:ea typeface="微软雅黑" panose="020B0503020204020204" charset="-122"/>
                <a:cs typeface="+mn-ea"/>
                <a:sym typeface="+mn-lt"/>
              </a:rPr>
              <a:t>必须承担对所在</a:t>
            </a:r>
          </a:p>
          <a:p>
            <a:pPr algn="l"/>
            <a:r>
              <a:rPr lang="zh-CN" altLang="en-US" sz="2135" b="1" dirty="0">
                <a:solidFill>
                  <a:schemeClr val="tx1"/>
                </a:solidFill>
                <a:latin typeface="微软雅黑" panose="020B0503020204020204" charset="-122"/>
                <a:ea typeface="微软雅黑" panose="020B0503020204020204" charset="-122"/>
                <a:cs typeface="+mn-ea"/>
                <a:sym typeface="+mn-lt"/>
              </a:rPr>
              <a:t>国有企业的责任</a:t>
            </a:r>
          </a:p>
        </p:txBody>
      </p:sp>
      <p:sp>
        <p:nvSpPr>
          <p:cNvPr id="51" name="TextBox 34"/>
          <p:cNvSpPr txBox="1"/>
          <p:nvPr/>
        </p:nvSpPr>
        <p:spPr>
          <a:xfrm>
            <a:off x="8087995" y="4259580"/>
            <a:ext cx="3700145" cy="839470"/>
          </a:xfrm>
          <a:prstGeom prst="rect">
            <a:avLst/>
          </a:prstGeom>
          <a:noFill/>
        </p:spPr>
        <p:txBody>
          <a:bodyPr wrap="none" lIns="192000" tIns="0" rIns="0" bIns="0" anchor="b" anchorCtr="0">
            <a:normAutofit/>
          </a:bodyPr>
          <a:lstStyle/>
          <a:p>
            <a:pPr algn="l"/>
            <a:r>
              <a:rPr lang="zh-CN" altLang="en-US" sz="2135" b="1" dirty="0">
                <a:solidFill>
                  <a:schemeClr val="tx1"/>
                </a:solidFill>
                <a:latin typeface="微软雅黑" panose="020B0503020204020204" charset="-122"/>
                <a:ea typeface="微软雅黑" panose="020B0503020204020204" charset="-122"/>
                <a:cs typeface="+mn-ea"/>
                <a:sym typeface="+mn-lt"/>
              </a:rPr>
              <a:t>必须承担对加强</a:t>
            </a:r>
          </a:p>
          <a:p>
            <a:pPr algn="l"/>
            <a:r>
              <a:rPr lang="zh-CN" altLang="en-US" sz="2135" b="1" dirty="0">
                <a:solidFill>
                  <a:schemeClr val="tx1"/>
                </a:solidFill>
                <a:latin typeface="微软雅黑" panose="020B0503020204020204" charset="-122"/>
                <a:ea typeface="微软雅黑" panose="020B0503020204020204" charset="-122"/>
                <a:cs typeface="+mn-ea"/>
                <a:sym typeface="+mn-lt"/>
              </a:rPr>
              <a:t>作风建设的责任</a:t>
            </a:r>
          </a:p>
        </p:txBody>
      </p:sp>
      <p:sp>
        <p:nvSpPr>
          <p:cNvPr id="54" name="TextBox 46"/>
          <p:cNvSpPr txBox="1"/>
          <p:nvPr/>
        </p:nvSpPr>
        <p:spPr>
          <a:xfrm>
            <a:off x="5029835" y="4146550"/>
            <a:ext cx="3402965" cy="982345"/>
          </a:xfrm>
          <a:prstGeom prst="rect">
            <a:avLst/>
          </a:prstGeom>
          <a:noFill/>
        </p:spPr>
        <p:txBody>
          <a:bodyPr wrap="none" lIns="192000" tIns="0" rIns="0" bIns="0" anchor="b" anchorCtr="0">
            <a:normAutofit/>
          </a:bodyPr>
          <a:lstStyle/>
          <a:p>
            <a:pPr algn="l"/>
            <a:r>
              <a:rPr lang="zh-CN" altLang="en-US" sz="2135" b="1" dirty="0">
                <a:solidFill>
                  <a:schemeClr val="tx1"/>
                </a:solidFill>
                <a:latin typeface="微软雅黑" panose="020B0503020204020204" charset="-122"/>
                <a:ea typeface="微软雅黑" panose="020B0503020204020204" charset="-122"/>
                <a:cs typeface="+mn-ea"/>
                <a:sym typeface="+mn-lt"/>
              </a:rPr>
              <a:t>必须承担对防止利</a:t>
            </a:r>
          </a:p>
          <a:p>
            <a:pPr algn="l"/>
            <a:r>
              <a:rPr lang="zh-CN" altLang="en-US" sz="2135" b="1" dirty="0">
                <a:solidFill>
                  <a:schemeClr val="tx1"/>
                </a:solidFill>
                <a:latin typeface="微软雅黑" panose="020B0503020204020204" charset="-122"/>
                <a:ea typeface="微软雅黑" panose="020B0503020204020204" charset="-122"/>
                <a:cs typeface="+mn-ea"/>
                <a:sym typeface="+mn-lt"/>
              </a:rPr>
              <a:t>益冲突的责任</a:t>
            </a:r>
          </a:p>
        </p:txBody>
      </p:sp>
      <p:sp>
        <p:nvSpPr>
          <p:cNvPr id="57" name="TextBox 49"/>
          <p:cNvSpPr txBox="1"/>
          <p:nvPr/>
        </p:nvSpPr>
        <p:spPr>
          <a:xfrm>
            <a:off x="2154555" y="4308475"/>
            <a:ext cx="3430905" cy="839470"/>
          </a:xfrm>
          <a:prstGeom prst="rect">
            <a:avLst/>
          </a:prstGeom>
          <a:noFill/>
        </p:spPr>
        <p:txBody>
          <a:bodyPr wrap="none" lIns="192000" tIns="0" rIns="0" bIns="0" anchor="b" anchorCtr="0">
            <a:normAutofit/>
          </a:bodyPr>
          <a:lstStyle/>
          <a:p>
            <a:pPr algn="l"/>
            <a:r>
              <a:rPr lang="zh-CN" altLang="en-US" sz="2135" b="1" dirty="0">
                <a:solidFill>
                  <a:schemeClr val="tx1"/>
                </a:solidFill>
                <a:latin typeface="微软雅黑" panose="020B0503020204020204" charset="-122"/>
                <a:ea typeface="微软雅黑" panose="020B0503020204020204" charset="-122"/>
                <a:cs typeface="+mn-ea"/>
                <a:sym typeface="+mn-lt"/>
              </a:rPr>
              <a:t>必须承担对国家</a:t>
            </a:r>
          </a:p>
          <a:p>
            <a:pPr algn="l"/>
            <a:r>
              <a:rPr lang="zh-CN" altLang="en-US" sz="2135" b="1" dirty="0">
                <a:solidFill>
                  <a:schemeClr val="tx1"/>
                </a:solidFill>
                <a:latin typeface="微软雅黑" panose="020B0503020204020204" charset="-122"/>
                <a:ea typeface="微软雅黑" panose="020B0503020204020204" charset="-122"/>
                <a:cs typeface="+mn-ea"/>
                <a:sym typeface="+mn-lt"/>
              </a:rPr>
              <a:t>和出资人的责任</a:t>
            </a:r>
          </a:p>
        </p:txBody>
      </p:sp>
    </p:spTree>
  </p:cSld>
  <p:clrMapOvr>
    <a:masterClrMapping/>
  </p:clrMapOvr>
  <mc:AlternateContent xmlns:mc="http://schemas.openxmlformats.org/markup-compatibility/2006">
    <mc:Choice xmlns:p14="http://schemas.microsoft.com/office/powerpoint/2010/main" Requires="p14">
      <p:transition spd="slow" p14:dur="1600" advTm="2066">
        <p:blinds dir="vert"/>
      </p:transition>
    </mc:Choice>
    <mc:Fallback>
      <p:transition spd="slow" advTm="206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down)">
                                      <p:cBhvr>
                                        <p:cTn id="11" dur="500"/>
                                        <p:tgtEl>
                                          <p:spTgt spid="39"/>
                                        </p:tgtEl>
                                      </p:cBhvr>
                                    </p:animEffect>
                                  </p:childTnLst>
                                </p:cTn>
                              </p:par>
                              <p:par>
                                <p:cTn id="12" presetID="22" presetClass="entr" presetSubtype="4" fill="hold"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down)">
                                      <p:cBhvr>
                                        <p:cTn id="14" dur="500"/>
                                        <p:tgtEl>
                                          <p:spTgt spid="41"/>
                                        </p:tgtEl>
                                      </p:cBhvr>
                                    </p:animEffect>
                                  </p:childTnLst>
                                </p:cTn>
                              </p:par>
                              <p:par>
                                <p:cTn id="15" presetID="22" presetClass="entr" presetSubtype="1"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up)">
                                      <p:cBhvr>
                                        <p:cTn id="17" dur="500"/>
                                        <p:tgtEl>
                                          <p:spTgt spid="42"/>
                                        </p:tgtEl>
                                      </p:cBhvr>
                                    </p:animEffect>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par>
                                <p:cTn id="21" presetID="22" presetClass="entr" presetSubtype="1"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up)">
                                      <p:cBhvr>
                                        <p:cTn id="23" dur="500"/>
                                        <p:tgtEl>
                                          <p:spTgt spid="40"/>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500"/>
                                        <p:tgtEl>
                                          <p:spTgt spid="48"/>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up)">
                                      <p:cBhvr>
                                        <p:cTn id="30" dur="500"/>
                                        <p:tgtEl>
                                          <p:spTgt spid="4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up)">
                                      <p:cBhvr>
                                        <p:cTn id="33" dur="500"/>
                                        <p:tgtEl>
                                          <p:spTgt spid="57"/>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up)">
                                      <p:cBhvr>
                                        <p:cTn id="36" dur="500"/>
                                        <p:tgtEl>
                                          <p:spTgt spid="54"/>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up)">
                                      <p:cBhvr>
                                        <p:cTn id="3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8" grpId="0"/>
      <p:bldP spid="51" grpId="0"/>
      <p:bldP spid="54"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46086" name="内容占位符 2"/>
          <p:cNvSpPr txBox="1"/>
          <p:nvPr/>
        </p:nvSpPr>
        <p:spPr>
          <a:xfrm>
            <a:off x="1590358" y="1692275"/>
            <a:ext cx="9583737" cy="942975"/>
          </a:xfrm>
          <a:prstGeom prst="rect">
            <a:avLst/>
          </a:prstGeom>
          <a:noFill/>
          <a:ln w="9525">
            <a:noFill/>
          </a:ln>
        </p:spPr>
        <p:txBody>
          <a:bodyPr/>
          <a:lstStyle/>
          <a:p>
            <a:pPr algn="just" eaLnBrk="1" hangingPunct="1">
              <a:lnSpc>
                <a:spcPct val="140000"/>
              </a:lnSpc>
              <a:spcBef>
                <a:spcPct val="20000"/>
              </a:spcBef>
            </a:pPr>
            <a:r>
              <a:rPr lang="zh-CN" altLang="en-US" sz="1900" dirty="0">
                <a:solidFill>
                  <a:schemeClr val="tx1"/>
                </a:solidFill>
                <a:latin typeface="微软雅黑" panose="020B0503020204020204" charset="-122"/>
                <a:ea typeface="微软雅黑" panose="020B0503020204020204" charset="-122"/>
              </a:rPr>
              <a:t>国有企业领导人员应当切实维护国家和出资人利益。不得有滥用职权、损害国有资产权益的下列行为。本条从</a:t>
            </a:r>
            <a:r>
              <a:rPr lang="en-US" altLang="zh-CN" sz="1900" b="1" dirty="0">
                <a:solidFill>
                  <a:srgbClr val="C00000"/>
                </a:solidFill>
                <a:latin typeface="微软雅黑" panose="020B0503020204020204" charset="-122"/>
                <a:ea typeface="微软雅黑" panose="020B0503020204020204" charset="-122"/>
              </a:rPr>
              <a:t>8</a:t>
            </a:r>
            <a:r>
              <a:rPr lang="zh-CN" altLang="en-US" sz="1900" b="1" dirty="0">
                <a:solidFill>
                  <a:srgbClr val="C00000"/>
                </a:solidFill>
                <a:latin typeface="微软雅黑" panose="020B0503020204020204" charset="-122"/>
                <a:ea typeface="微软雅黑" panose="020B0503020204020204" charset="-122"/>
              </a:rPr>
              <a:t>个方面</a:t>
            </a:r>
            <a:r>
              <a:rPr lang="zh-CN" altLang="en-US" sz="1900" dirty="0">
                <a:solidFill>
                  <a:schemeClr val="tx1"/>
                </a:solidFill>
                <a:latin typeface="微软雅黑" panose="020B0503020204020204" charset="-122"/>
                <a:ea typeface="微软雅黑" panose="020B0503020204020204" charset="-122"/>
              </a:rPr>
              <a:t>对国有企业领导人员可能滥用职权、损害国家利益和出资人利益的行为作出了禁止性规定：</a:t>
            </a:r>
          </a:p>
        </p:txBody>
      </p:sp>
      <p:sp>
        <p:nvSpPr>
          <p:cNvPr id="46088" name="矩形 9"/>
          <p:cNvSpPr/>
          <p:nvPr/>
        </p:nvSpPr>
        <p:spPr>
          <a:xfrm>
            <a:off x="1584325" y="1256665"/>
            <a:ext cx="5445125" cy="369888"/>
          </a:xfrm>
          <a:prstGeom prst="rect">
            <a:avLst/>
          </a:prstGeom>
          <a:noFill/>
          <a:ln w="9525">
            <a:noFill/>
          </a:ln>
        </p:spPr>
        <p:txBody>
          <a:bodyPr/>
          <a:lstStyle/>
          <a:p>
            <a:pPr algn="just"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对国家和出资人承担的责任（第四条）</a:t>
            </a:r>
          </a:p>
        </p:txBody>
      </p:sp>
      <p:grpSp>
        <p:nvGrpSpPr>
          <p:cNvPr id="46089" name="组合 10"/>
          <p:cNvGrpSpPr/>
          <p:nvPr/>
        </p:nvGrpSpPr>
        <p:grpSpPr>
          <a:xfrm>
            <a:off x="1249363" y="1296353"/>
            <a:ext cx="376237" cy="401637"/>
            <a:chOff x="-885400" y="1180425"/>
            <a:chExt cx="377074" cy="401474"/>
          </a:xfrm>
        </p:grpSpPr>
        <p:sp>
          <p:nvSpPr>
            <p:cNvPr id="46099" name="椭圆 11"/>
            <p:cNvSpPr/>
            <p:nvPr/>
          </p:nvSpPr>
          <p:spPr>
            <a:xfrm>
              <a:off x="-885400" y="1204825"/>
              <a:ext cx="377074" cy="377074"/>
            </a:xfrm>
            <a:prstGeom prst="ellipse">
              <a:avLst/>
            </a:prstGeom>
            <a:solidFill>
              <a:srgbClr val="C00000"/>
            </a:solidFill>
            <a:ln w="9525">
              <a:noFill/>
            </a:ln>
          </p:spPr>
          <p:txBody>
            <a:bodyPr/>
            <a:lstStyle/>
            <a:p>
              <a:pPr eaLnBrk="1" hangingPunct="1"/>
              <a:endParaRPr lang="zh-CN" altLang="en-US" dirty="0">
                <a:solidFill>
                  <a:schemeClr val="bg2"/>
                </a:solidFill>
                <a:latin typeface="微软雅黑" panose="020B0503020204020204" charset="-122"/>
                <a:ea typeface="微软雅黑" panose="020B0503020204020204" charset="-122"/>
              </a:endParaRPr>
            </a:p>
          </p:txBody>
        </p:sp>
        <p:sp>
          <p:nvSpPr>
            <p:cNvPr id="46100" name="文本框 12"/>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2"/>
                  </a:solidFill>
                  <a:latin typeface="微软雅黑" panose="020B0503020204020204" charset="-122"/>
                  <a:ea typeface="微软雅黑" panose="020B0503020204020204" charset="-122"/>
                </a:rPr>
                <a:t>1</a:t>
              </a:r>
            </a:p>
          </p:txBody>
        </p:sp>
      </p:grpSp>
      <p:pic>
        <p:nvPicPr>
          <p:cNvPr id="2" name="图片 1" descr="2b2404d1f6253d44bea77a63597a663e"/>
          <p:cNvPicPr>
            <a:picLocks noChangeAspect="1"/>
          </p:cNvPicPr>
          <p:nvPr/>
        </p:nvPicPr>
        <p:blipFill>
          <a:blip r:embed="rId6"/>
          <a:stretch>
            <a:fillRect/>
          </a:stretch>
        </p:blipFill>
        <p:spPr>
          <a:xfrm>
            <a:off x="1282065" y="2635250"/>
            <a:ext cx="2976880" cy="2976880"/>
          </a:xfrm>
          <a:prstGeom prst="rect">
            <a:avLst/>
          </a:prstGeom>
        </p:spPr>
      </p:pic>
      <p:sp>
        <p:nvSpPr>
          <p:cNvPr id="46087" name="内容占位符 2"/>
          <p:cNvSpPr txBox="1"/>
          <p:nvPr/>
        </p:nvSpPr>
        <p:spPr>
          <a:xfrm>
            <a:off x="4178935" y="3065780"/>
            <a:ext cx="7051040" cy="360680"/>
          </a:xfrm>
          <a:prstGeom prst="rect">
            <a:avLst/>
          </a:prstGeom>
          <a:noFill/>
          <a:ln w="9525">
            <a:noFill/>
          </a:ln>
        </p:spPr>
        <p:txBody>
          <a:bodyPr/>
          <a:lstStyle/>
          <a:p>
            <a:pPr algn="l" eaLnBrk="1" hangingPunct="1">
              <a:lnSpc>
                <a:spcPct val="110000"/>
              </a:lnSpc>
              <a:spcBef>
                <a:spcPct val="20000"/>
              </a:spcBef>
            </a:pPr>
            <a:r>
              <a:rPr lang="zh-CN" altLang="en-US" sz="2000" b="1" dirty="0">
                <a:solidFill>
                  <a:srgbClr val="C00000"/>
                </a:solidFill>
                <a:latin typeface="微软雅黑" panose="020B0503020204020204" charset="-122"/>
                <a:ea typeface="微软雅黑" panose="020B0503020204020204" charset="-122"/>
              </a:rPr>
              <a:t>第一项  对违反决策原则和决策程序决定“三重一大”事项行为的禁止性规定</a:t>
            </a:r>
          </a:p>
        </p:txBody>
      </p:sp>
      <p:sp>
        <p:nvSpPr>
          <p:cNvPr id="46090" name="TextBox 3"/>
          <p:cNvSpPr txBox="1"/>
          <p:nvPr/>
        </p:nvSpPr>
        <p:spPr>
          <a:xfrm>
            <a:off x="4178935" y="3876993"/>
            <a:ext cx="3665538" cy="368300"/>
          </a:xfrm>
          <a:prstGeom prst="rect">
            <a:avLst/>
          </a:prstGeom>
          <a:noFill/>
          <a:ln w="9525">
            <a:noFill/>
          </a:ln>
        </p:spPr>
        <p:txBody>
          <a:bodyPr/>
          <a:lstStyle/>
          <a:p>
            <a:pPr algn="l" eaLnBrk="1" hangingPunct="1">
              <a:spcBef>
                <a:spcPct val="20000"/>
              </a:spcBef>
            </a:pPr>
            <a:r>
              <a:rPr lang="zh-CN" altLang="en-US" b="1" dirty="0">
                <a:solidFill>
                  <a:schemeClr val="tx1"/>
                </a:solidFill>
                <a:latin typeface="微软雅黑" panose="020B0503020204020204" charset="-122"/>
                <a:ea typeface="微软雅黑" panose="020B0503020204020204" charset="-122"/>
              </a:rPr>
              <a:t>什么是</a:t>
            </a:r>
            <a:r>
              <a:rPr lang="en-US" altLang="zh-CN" b="1" dirty="0">
                <a:solidFill>
                  <a:schemeClr val="tx1"/>
                </a:solidFill>
                <a:latin typeface="微软雅黑" panose="020B0503020204020204" charset="-122"/>
                <a:ea typeface="微软雅黑" panose="020B0503020204020204" charset="-122"/>
              </a:rPr>
              <a:t>“</a:t>
            </a:r>
            <a:r>
              <a:rPr lang="zh-CN" altLang="en-US" b="1" dirty="0">
                <a:solidFill>
                  <a:schemeClr val="tx1"/>
                </a:solidFill>
                <a:latin typeface="微软雅黑" panose="020B0503020204020204" charset="-122"/>
                <a:ea typeface="微软雅黑" panose="020B0503020204020204" charset="-122"/>
              </a:rPr>
              <a:t>三重一大</a:t>
            </a:r>
            <a:r>
              <a:rPr lang="en-US" altLang="zh-CN" b="1" dirty="0">
                <a:solidFill>
                  <a:schemeClr val="tx1"/>
                </a:solidFill>
                <a:latin typeface="微软雅黑" panose="020B0503020204020204" charset="-122"/>
                <a:ea typeface="微软雅黑" panose="020B0503020204020204" charset="-122"/>
              </a:rPr>
              <a:t>”</a:t>
            </a:r>
            <a:r>
              <a:rPr lang="zh-CN" altLang="en-US" b="1" dirty="0">
                <a:solidFill>
                  <a:schemeClr val="tx1"/>
                </a:solidFill>
                <a:latin typeface="微软雅黑" panose="020B0503020204020204" charset="-122"/>
                <a:ea typeface="微软雅黑" panose="020B0503020204020204" charset="-122"/>
              </a:rPr>
              <a:t>决策事项？</a:t>
            </a:r>
          </a:p>
        </p:txBody>
      </p:sp>
      <p:sp>
        <p:nvSpPr>
          <p:cNvPr id="219" name=" 219"/>
          <p:cNvSpPr/>
          <p:nvPr/>
        </p:nvSpPr>
        <p:spPr>
          <a:xfrm>
            <a:off x="4258945" y="4267835"/>
            <a:ext cx="3308985" cy="480695"/>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219"/>
          <p:cNvSpPr/>
          <p:nvPr/>
        </p:nvSpPr>
        <p:spPr>
          <a:xfrm>
            <a:off x="7567930" y="4267835"/>
            <a:ext cx="3308985" cy="480695"/>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 219"/>
          <p:cNvSpPr/>
          <p:nvPr/>
        </p:nvSpPr>
        <p:spPr>
          <a:xfrm>
            <a:off x="4258945" y="4805045"/>
            <a:ext cx="3308985" cy="480695"/>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 219"/>
          <p:cNvSpPr/>
          <p:nvPr/>
        </p:nvSpPr>
        <p:spPr>
          <a:xfrm>
            <a:off x="7567930" y="4805045"/>
            <a:ext cx="3308985" cy="480695"/>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6092" name="矩形 15"/>
          <p:cNvSpPr/>
          <p:nvPr/>
        </p:nvSpPr>
        <p:spPr>
          <a:xfrm>
            <a:off x="4777740" y="4295775"/>
            <a:ext cx="2174240" cy="368300"/>
          </a:xfrm>
          <a:prstGeom prst="rect">
            <a:avLst/>
          </a:prstGeom>
          <a:noFill/>
          <a:ln w="9525">
            <a:noFill/>
          </a:ln>
        </p:spPr>
        <p:txBody>
          <a:bodyPr wrap="square">
            <a:spAutoFit/>
          </a:bodyPr>
          <a:lstStyle/>
          <a:p>
            <a:pPr algn="ctr" eaLnBrk="1" hangingPunct="1"/>
            <a:r>
              <a:rPr lang="zh-CN" altLang="en-US"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重大决策事项</a:t>
            </a:r>
          </a:p>
        </p:txBody>
      </p:sp>
      <p:sp>
        <p:nvSpPr>
          <p:cNvPr id="46094" name="矩形 17"/>
          <p:cNvSpPr/>
          <p:nvPr/>
        </p:nvSpPr>
        <p:spPr>
          <a:xfrm>
            <a:off x="4679950" y="4846955"/>
            <a:ext cx="2401570" cy="368300"/>
          </a:xfrm>
          <a:prstGeom prst="rect">
            <a:avLst/>
          </a:prstGeom>
          <a:noFill/>
          <a:ln w="9525">
            <a:noFill/>
          </a:ln>
        </p:spPr>
        <p:txBody>
          <a:bodyPr wrap="square">
            <a:spAutoFit/>
          </a:bodyPr>
          <a:lstStyle/>
          <a:p>
            <a:pPr algn="ctr" eaLnBrk="1" hangingPunct="1"/>
            <a:r>
              <a:rPr lang="zh-CN" altLang="en-US"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重要人事任免事项</a:t>
            </a:r>
          </a:p>
        </p:txBody>
      </p:sp>
      <p:sp>
        <p:nvSpPr>
          <p:cNvPr id="46096" name="矩形 19"/>
          <p:cNvSpPr/>
          <p:nvPr/>
        </p:nvSpPr>
        <p:spPr>
          <a:xfrm>
            <a:off x="8026400" y="4295775"/>
            <a:ext cx="2379345" cy="368300"/>
          </a:xfrm>
          <a:prstGeom prst="rect">
            <a:avLst/>
          </a:prstGeom>
          <a:noFill/>
          <a:ln w="9525">
            <a:noFill/>
          </a:ln>
        </p:spPr>
        <p:txBody>
          <a:bodyPr wrap="square">
            <a:spAutoFit/>
          </a:bodyPr>
          <a:lstStyle/>
          <a:p>
            <a:pPr algn="ctr" eaLnBrk="1" hangingPunct="1"/>
            <a:r>
              <a:rPr lang="zh-CN" altLang="en-US"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重大项目安排事项</a:t>
            </a:r>
          </a:p>
        </p:txBody>
      </p:sp>
      <p:sp>
        <p:nvSpPr>
          <p:cNvPr id="46098" name="矩形 21"/>
          <p:cNvSpPr/>
          <p:nvPr/>
        </p:nvSpPr>
        <p:spPr>
          <a:xfrm>
            <a:off x="7795895" y="4832985"/>
            <a:ext cx="2880995" cy="368300"/>
          </a:xfrm>
          <a:prstGeom prst="rect">
            <a:avLst/>
          </a:prstGeom>
          <a:noFill/>
          <a:ln w="9525">
            <a:noFill/>
          </a:ln>
        </p:spPr>
        <p:txBody>
          <a:bodyPr wrap="square">
            <a:spAutoFit/>
          </a:bodyPr>
          <a:lstStyle/>
          <a:p>
            <a:pPr algn="ctr" eaLnBrk="1" hangingPunct="1"/>
            <a:r>
              <a:rPr lang="zh-CN" altLang="en-US"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大额度资金运作事项</a:t>
            </a:r>
          </a:p>
        </p:txBody>
      </p:sp>
    </p:spTree>
  </p:cSld>
  <p:clrMapOvr>
    <a:masterClrMapping/>
  </p:clrMapOvr>
  <mc:AlternateContent xmlns:mc="http://schemas.openxmlformats.org/markup-compatibility/2006">
    <mc:Choice xmlns:p14="http://schemas.microsoft.com/office/powerpoint/2010/main" Requires="p14">
      <p:transition spd="slow" p14:dur="1600" advTm="1098">
        <p:blinds dir="vert"/>
      </p:transition>
    </mc:Choice>
    <mc:Fallback>
      <p:transition spd="slow" advTm="109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46086"/>
                                        </p:tgtEl>
                                        <p:attrNameLst>
                                          <p:attrName>style.visibility</p:attrName>
                                        </p:attrNameLst>
                                      </p:cBhvr>
                                      <p:to>
                                        <p:strVal val="visible"/>
                                      </p:to>
                                    </p:set>
                                    <p:animEffect transition="in" filter="wipe(up)">
                                      <p:cBhvr>
                                        <p:cTn id="12" dur="500"/>
                                        <p:tgtEl>
                                          <p:spTgt spid="4608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46088"/>
                                        </p:tgtEl>
                                        <p:attrNameLst>
                                          <p:attrName>style.visibility</p:attrName>
                                        </p:attrNameLst>
                                      </p:cBhvr>
                                      <p:to>
                                        <p:strVal val="visible"/>
                                      </p:to>
                                    </p:set>
                                    <p:animEffect transition="in" filter="wipe(up)">
                                      <p:cBhvr>
                                        <p:cTn id="15" dur="500"/>
                                        <p:tgtEl>
                                          <p:spTgt spid="46088"/>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46087"/>
                                        </p:tgtEl>
                                        <p:attrNameLst>
                                          <p:attrName>style.visibility</p:attrName>
                                        </p:attrNameLst>
                                      </p:cBhvr>
                                      <p:to>
                                        <p:strVal val="visible"/>
                                      </p:to>
                                    </p:set>
                                    <p:animEffect transition="in" filter="wipe(up)">
                                      <p:cBhvr>
                                        <p:cTn id="18" dur="500"/>
                                        <p:tgtEl>
                                          <p:spTgt spid="4608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6090"/>
                                        </p:tgtEl>
                                        <p:attrNameLst>
                                          <p:attrName>style.visibility</p:attrName>
                                        </p:attrNameLst>
                                      </p:cBhvr>
                                      <p:to>
                                        <p:strVal val="visible"/>
                                      </p:to>
                                    </p:set>
                                    <p:animEffect transition="in" filter="wipe(up)">
                                      <p:cBhvr>
                                        <p:cTn id="21" dur="500"/>
                                        <p:tgtEl>
                                          <p:spTgt spid="46090"/>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19"/>
                                        </p:tgtEl>
                                        <p:attrNameLst>
                                          <p:attrName>style.visibility</p:attrName>
                                        </p:attrNameLst>
                                      </p:cBhvr>
                                      <p:to>
                                        <p:strVal val="visible"/>
                                      </p:to>
                                    </p:set>
                                    <p:animEffect transition="in" filter="wipe(up)">
                                      <p:cBhvr>
                                        <p:cTn id="24" dur="500"/>
                                        <p:tgtEl>
                                          <p:spTgt spid="21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500"/>
                                        <p:tgtEl>
                                          <p:spTgt spid="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46092"/>
                                        </p:tgtEl>
                                        <p:attrNameLst>
                                          <p:attrName>style.visibility</p:attrName>
                                        </p:attrNameLst>
                                      </p:cBhvr>
                                      <p:to>
                                        <p:strVal val="visible"/>
                                      </p:to>
                                    </p:set>
                                    <p:animEffect transition="in" filter="wipe(up)">
                                      <p:cBhvr>
                                        <p:cTn id="36" dur="500"/>
                                        <p:tgtEl>
                                          <p:spTgt spid="4609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46094"/>
                                        </p:tgtEl>
                                        <p:attrNameLst>
                                          <p:attrName>style.visibility</p:attrName>
                                        </p:attrNameLst>
                                      </p:cBhvr>
                                      <p:to>
                                        <p:strVal val="visible"/>
                                      </p:to>
                                    </p:set>
                                    <p:animEffect transition="in" filter="wipe(up)">
                                      <p:cBhvr>
                                        <p:cTn id="39" dur="500"/>
                                        <p:tgtEl>
                                          <p:spTgt spid="46094"/>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46096"/>
                                        </p:tgtEl>
                                        <p:attrNameLst>
                                          <p:attrName>style.visibility</p:attrName>
                                        </p:attrNameLst>
                                      </p:cBhvr>
                                      <p:to>
                                        <p:strVal val="visible"/>
                                      </p:to>
                                    </p:set>
                                    <p:animEffect transition="in" filter="wipe(up)">
                                      <p:cBhvr>
                                        <p:cTn id="42" dur="500"/>
                                        <p:tgtEl>
                                          <p:spTgt spid="46096"/>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46098"/>
                                        </p:tgtEl>
                                        <p:attrNameLst>
                                          <p:attrName>style.visibility</p:attrName>
                                        </p:attrNameLst>
                                      </p:cBhvr>
                                      <p:to>
                                        <p:strVal val="visible"/>
                                      </p:to>
                                    </p:set>
                                    <p:animEffect transition="in" filter="wipe(up)">
                                      <p:cBhvr>
                                        <p:cTn id="45" dur="500"/>
                                        <p:tgtEl>
                                          <p:spTgt spid="46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6" grpId="0"/>
      <p:bldP spid="46088" grpId="0"/>
      <p:bldP spid="46087" grpId="0"/>
      <p:bldP spid="46090" grpId="0"/>
      <p:bldP spid="219" grpId="0" animBg="1"/>
      <p:bldP spid="3" grpId="0" animBg="1"/>
      <p:bldP spid="8" grpId="0" animBg="1"/>
      <p:bldP spid="9" grpId="0" animBg="1"/>
      <p:bldP spid="46092" grpId="0"/>
      <p:bldP spid="46094" grpId="0"/>
      <p:bldP spid="46096" grpId="0"/>
      <p:bldP spid="4609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55298" name="直接连接符 13"/>
          <p:cNvSpPr>
            <a:spLocks noChangeShapeType="1"/>
          </p:cNvSpPr>
          <p:nvPr/>
        </p:nvSpPr>
        <p:spPr bwMode="auto">
          <a:xfrm>
            <a:off x="5403060" y="3101925"/>
            <a:ext cx="1451335" cy="0"/>
          </a:xfrm>
          <a:prstGeom prst="line">
            <a:avLst/>
          </a:prstGeom>
          <a:noFill/>
          <a:ln w="9525">
            <a:solidFill>
              <a:schemeClr val="bg2"/>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5299" name="直接连接符 14"/>
          <p:cNvSpPr>
            <a:spLocks noChangeShapeType="1"/>
          </p:cNvSpPr>
          <p:nvPr/>
        </p:nvSpPr>
        <p:spPr bwMode="auto">
          <a:xfrm>
            <a:off x="5403060" y="3768861"/>
            <a:ext cx="1451335" cy="0"/>
          </a:xfrm>
          <a:prstGeom prst="line">
            <a:avLst/>
          </a:prstGeom>
          <a:noFill/>
          <a:ln w="9525">
            <a:solidFill>
              <a:schemeClr val="tx2"/>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5300" name="矩形 15"/>
          <p:cNvSpPr>
            <a:spLocks noChangeArrowheads="1"/>
          </p:cNvSpPr>
          <p:nvPr/>
        </p:nvSpPr>
        <p:spPr bwMode="auto">
          <a:xfrm>
            <a:off x="1112766" y="1562993"/>
            <a:ext cx="3225187" cy="321945"/>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00000"/>
              </a:lnSpc>
              <a:spcBef>
                <a:spcPct val="0"/>
              </a:spcBef>
              <a:spcAft>
                <a:spcPct val="0"/>
              </a:spcAft>
              <a:buClrTx/>
              <a:buSzTx/>
              <a:buFontTx/>
              <a:buNone/>
              <a:defRPr/>
            </a:pPr>
            <a:r>
              <a:rPr kumimoji="0" lang="zh-CN" altLang="en-US" sz="1505"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sym typeface="Arial" panose="020B0604020202020204" pitchFamily="34" charset="0"/>
              </a:rPr>
              <a:t>重大决策事项</a:t>
            </a:r>
          </a:p>
        </p:txBody>
      </p:sp>
      <p:sp>
        <p:nvSpPr>
          <p:cNvPr id="55301" name="TextBox 16"/>
          <p:cNvSpPr>
            <a:spLocks noChangeArrowheads="1"/>
          </p:cNvSpPr>
          <p:nvPr/>
        </p:nvSpPr>
        <p:spPr bwMode="auto">
          <a:xfrm>
            <a:off x="1112768" y="2018899"/>
            <a:ext cx="2727472" cy="1290320"/>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30000"/>
              </a:lnSpc>
              <a:spcBef>
                <a:spcPts val="445"/>
              </a:spcBef>
              <a:spcAft>
                <a:spcPct val="0"/>
              </a:spcAft>
              <a:buClrTx/>
              <a:buSzTx/>
              <a:buFontTx/>
              <a:buNone/>
              <a:defRPr/>
            </a:pPr>
            <a:r>
              <a:rPr kumimoji="0" lang="zh-CN" altLang="en-US" sz="10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主要包括企业贯彻执行党和国家的路线方针政策、法律法规和上级重要决定的重大措施，企业发展战略、破产、改制、兼并重组、资产调整、产权转让、对外投资、利益调配、机构调整等方面的重大决策，企业党的建设和安全稳定的重大决策，以及其他重大决策事项。</a:t>
            </a:r>
          </a:p>
        </p:txBody>
      </p:sp>
      <p:grpSp>
        <p:nvGrpSpPr>
          <p:cNvPr id="55302" name="组合 17"/>
          <p:cNvGrpSpPr/>
          <p:nvPr/>
        </p:nvGrpSpPr>
        <p:grpSpPr bwMode="auto">
          <a:xfrm>
            <a:off x="1019196" y="1998990"/>
            <a:ext cx="4150935" cy="2872804"/>
            <a:chOff x="0" y="0"/>
            <a:chExt cx="2880320" cy="2019710"/>
          </a:xfrm>
        </p:grpSpPr>
        <p:grpSp>
          <p:nvGrpSpPr>
            <p:cNvPr id="58394" name="组合 18"/>
            <p:cNvGrpSpPr/>
            <p:nvPr/>
          </p:nvGrpSpPr>
          <p:grpSpPr bwMode="auto">
            <a:xfrm>
              <a:off x="0" y="0"/>
              <a:ext cx="2880320" cy="775829"/>
              <a:chOff x="0" y="0"/>
              <a:chExt cx="2880320" cy="360040"/>
            </a:xfrm>
          </p:grpSpPr>
          <p:sp>
            <p:nvSpPr>
              <p:cNvPr id="58398" name="直接连接符 25"/>
              <p:cNvSpPr>
                <a:spLocks noChangeShapeType="1"/>
              </p:cNvSpPr>
              <p:nvPr/>
            </p:nvSpPr>
            <p:spPr bwMode="auto">
              <a:xfrm>
                <a:off x="0" y="0"/>
                <a:ext cx="1957772" cy="1"/>
              </a:xfrm>
              <a:prstGeom prst="line">
                <a:avLst/>
              </a:prstGeom>
              <a:noFill/>
              <a:ln w="9525">
                <a:solidFill>
                  <a:srgbClr val="C00000"/>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9" name="直接连接符 26"/>
              <p:cNvSpPr>
                <a:spLocks noChangeShapeType="1"/>
              </p:cNvSpPr>
              <p:nvPr/>
            </p:nvSpPr>
            <p:spPr bwMode="auto">
              <a:xfrm>
                <a:off x="1957772" y="0"/>
                <a:ext cx="922548" cy="360040"/>
              </a:xfrm>
              <a:prstGeom prst="line">
                <a:avLst/>
              </a:prstGeom>
              <a:noFill/>
              <a:ln w="9525">
                <a:solidFill>
                  <a:srgbClr val="C00000"/>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nvGrpSpPr>
            <p:cNvPr id="58395" name="组合 22"/>
            <p:cNvGrpSpPr/>
            <p:nvPr/>
          </p:nvGrpSpPr>
          <p:grpSpPr bwMode="auto">
            <a:xfrm flipV="1">
              <a:off x="0" y="1243881"/>
              <a:ext cx="2880320" cy="775829"/>
              <a:chOff x="0" y="0"/>
              <a:chExt cx="2880320" cy="360040"/>
            </a:xfrm>
          </p:grpSpPr>
          <p:sp>
            <p:nvSpPr>
              <p:cNvPr id="58396" name="直接连接符 23"/>
              <p:cNvSpPr>
                <a:spLocks noChangeShapeType="1"/>
              </p:cNvSpPr>
              <p:nvPr/>
            </p:nvSpPr>
            <p:spPr bwMode="auto">
              <a:xfrm>
                <a:off x="0" y="0"/>
                <a:ext cx="1957772" cy="1"/>
              </a:xfrm>
              <a:prstGeom prst="line">
                <a:avLst/>
              </a:prstGeom>
              <a:noFill/>
              <a:ln w="9525">
                <a:solidFill>
                  <a:srgbClr val="C00000"/>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7" name="直接连接符 24"/>
              <p:cNvSpPr>
                <a:spLocks noChangeShapeType="1"/>
              </p:cNvSpPr>
              <p:nvPr/>
            </p:nvSpPr>
            <p:spPr bwMode="auto">
              <a:xfrm>
                <a:off x="1957772" y="0"/>
                <a:ext cx="922548" cy="360040"/>
              </a:xfrm>
              <a:prstGeom prst="line">
                <a:avLst/>
              </a:prstGeom>
              <a:noFill/>
              <a:ln w="9525">
                <a:solidFill>
                  <a:srgbClr val="C00000"/>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sp>
        <p:nvSpPr>
          <p:cNvPr id="55303" name="矩形 27"/>
          <p:cNvSpPr>
            <a:spLocks noChangeArrowheads="1"/>
          </p:cNvSpPr>
          <p:nvPr/>
        </p:nvSpPr>
        <p:spPr bwMode="auto">
          <a:xfrm>
            <a:off x="1122721" y="4895685"/>
            <a:ext cx="3227177" cy="321945"/>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00000"/>
              </a:lnSpc>
              <a:spcBef>
                <a:spcPct val="0"/>
              </a:spcBef>
              <a:spcAft>
                <a:spcPct val="0"/>
              </a:spcAft>
              <a:buClrTx/>
              <a:buSzTx/>
              <a:buFontTx/>
              <a:buNone/>
              <a:defRPr/>
            </a:pPr>
            <a:r>
              <a:rPr kumimoji="0" lang="zh-CN" altLang="en-US" sz="1505"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重大项目安排事项</a:t>
            </a:r>
          </a:p>
        </p:txBody>
      </p:sp>
      <p:sp>
        <p:nvSpPr>
          <p:cNvPr id="55304" name="TextBox 28"/>
          <p:cNvSpPr>
            <a:spLocks noChangeArrowheads="1"/>
          </p:cNvSpPr>
          <p:nvPr/>
        </p:nvSpPr>
        <p:spPr bwMode="auto">
          <a:xfrm>
            <a:off x="1122721" y="3418014"/>
            <a:ext cx="2727472" cy="1490345"/>
          </a:xfrm>
          <a:prstGeom prst="rect">
            <a:avLst/>
          </a:prstGeom>
          <a:noFill/>
          <a:ln w="9525">
            <a:noFill/>
            <a:miter lim="800000"/>
          </a:ln>
        </p:spPr>
        <p:txBody>
          <a:bodyPr lIns="91028" tIns="45514" rIns="91028" bIns="45514">
            <a:spAutoFit/>
          </a:bodyPr>
          <a:lstStyle/>
          <a:p>
            <a:pPr marL="0" marR="0" lvl="0" indent="0" algn="l" defTabSz="681990" rtl="0" eaLnBrk="1" fontAlgn="base" latinLnBrk="0" hangingPunct="1">
              <a:lnSpc>
                <a:spcPct val="130000"/>
              </a:lnSpc>
              <a:spcBef>
                <a:spcPts val="445"/>
              </a:spcBef>
              <a:spcAft>
                <a:spcPct val="0"/>
              </a:spcAft>
              <a:buClrTx/>
              <a:buSzTx/>
              <a:buFontTx/>
              <a:buNone/>
              <a:defRPr/>
            </a:pPr>
            <a:r>
              <a:rPr kumimoji="0" lang="zh-CN" altLang="en-US" sz="10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是指企业直接管理的领导人员以及其他经营管理人员的职务调整事项。主要包括企业中层以上经营管理人员和下属企业、单位领导班子成员的任免、聘用、解除聘用和后备人选的确定，向控股和参股企业委派股东代表，推荐董事会、监事会成员和经理、财务负责人，以及其他重要人事任免事项。</a:t>
            </a:r>
          </a:p>
        </p:txBody>
      </p:sp>
      <p:grpSp>
        <p:nvGrpSpPr>
          <p:cNvPr id="55305" name="组合 29"/>
          <p:cNvGrpSpPr/>
          <p:nvPr/>
        </p:nvGrpSpPr>
        <p:grpSpPr bwMode="auto">
          <a:xfrm flipH="1">
            <a:off x="7035562" y="1998990"/>
            <a:ext cx="4146953" cy="2872804"/>
            <a:chOff x="0" y="0"/>
            <a:chExt cx="2880320" cy="2019710"/>
          </a:xfrm>
        </p:grpSpPr>
        <p:grpSp>
          <p:nvGrpSpPr>
            <p:cNvPr id="58388" name="组合 30"/>
            <p:cNvGrpSpPr/>
            <p:nvPr/>
          </p:nvGrpSpPr>
          <p:grpSpPr bwMode="auto">
            <a:xfrm>
              <a:off x="0" y="0"/>
              <a:ext cx="2880320" cy="775829"/>
              <a:chOff x="0" y="0"/>
              <a:chExt cx="2880320" cy="360040"/>
            </a:xfrm>
          </p:grpSpPr>
          <p:sp>
            <p:nvSpPr>
              <p:cNvPr id="58392" name="直接连接符 34"/>
              <p:cNvSpPr>
                <a:spLocks noChangeShapeType="1"/>
              </p:cNvSpPr>
              <p:nvPr/>
            </p:nvSpPr>
            <p:spPr bwMode="auto">
              <a:xfrm>
                <a:off x="0" y="0"/>
                <a:ext cx="1957772" cy="1"/>
              </a:xfrm>
              <a:prstGeom prst="line">
                <a:avLst/>
              </a:prstGeom>
              <a:noFill/>
              <a:ln w="9525">
                <a:solidFill>
                  <a:srgbClr val="C00000"/>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3" name="直接连接符 35"/>
              <p:cNvSpPr>
                <a:spLocks noChangeShapeType="1"/>
              </p:cNvSpPr>
              <p:nvPr/>
            </p:nvSpPr>
            <p:spPr bwMode="auto">
              <a:xfrm>
                <a:off x="1957772" y="0"/>
                <a:ext cx="922548" cy="360040"/>
              </a:xfrm>
              <a:prstGeom prst="line">
                <a:avLst/>
              </a:prstGeom>
              <a:noFill/>
              <a:ln w="9525">
                <a:solidFill>
                  <a:srgbClr val="C00000"/>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nvGrpSpPr>
            <p:cNvPr id="58389" name="组合 31"/>
            <p:cNvGrpSpPr/>
            <p:nvPr/>
          </p:nvGrpSpPr>
          <p:grpSpPr bwMode="auto">
            <a:xfrm flipV="1">
              <a:off x="0" y="1243881"/>
              <a:ext cx="2880320" cy="775829"/>
              <a:chOff x="0" y="0"/>
              <a:chExt cx="2880320" cy="360040"/>
            </a:xfrm>
          </p:grpSpPr>
          <p:sp>
            <p:nvSpPr>
              <p:cNvPr id="58390" name="直接连接符 32"/>
              <p:cNvSpPr>
                <a:spLocks noChangeShapeType="1"/>
              </p:cNvSpPr>
              <p:nvPr/>
            </p:nvSpPr>
            <p:spPr bwMode="auto">
              <a:xfrm>
                <a:off x="0" y="0"/>
                <a:ext cx="1957772" cy="1"/>
              </a:xfrm>
              <a:prstGeom prst="line">
                <a:avLst/>
              </a:prstGeom>
              <a:noFill/>
              <a:ln w="9525">
                <a:solidFill>
                  <a:srgbClr val="C00000"/>
                </a:solidFill>
                <a:bevel/>
                <a:headEnd type="oval" w="med" len="med"/>
              </a:ln>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sp>
            <p:nvSpPr>
              <p:cNvPr id="58391" name="直接连接符 33"/>
              <p:cNvSpPr>
                <a:spLocks noChangeShapeType="1"/>
              </p:cNvSpPr>
              <p:nvPr/>
            </p:nvSpPr>
            <p:spPr bwMode="auto">
              <a:xfrm>
                <a:off x="1957772" y="0"/>
                <a:ext cx="922548" cy="360040"/>
              </a:xfrm>
              <a:prstGeom prst="line">
                <a:avLst/>
              </a:prstGeom>
              <a:noFill/>
              <a:ln w="9525">
                <a:solidFill>
                  <a:srgbClr val="C00000"/>
                </a:solidFill>
                <a:bevel/>
              </a:ln>
            </p:spPr>
            <p:txBody>
              <a:bodyP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cs typeface="+mn-cs"/>
                </a:endParaRPr>
              </a:p>
            </p:txBody>
          </p:sp>
        </p:grpSp>
      </p:grpSp>
      <p:sp>
        <p:nvSpPr>
          <p:cNvPr id="55306" name="矩形 36"/>
          <p:cNvSpPr>
            <a:spLocks noChangeArrowheads="1"/>
          </p:cNvSpPr>
          <p:nvPr/>
        </p:nvSpPr>
        <p:spPr bwMode="auto">
          <a:xfrm>
            <a:off x="7969273" y="1566974"/>
            <a:ext cx="3225187" cy="321945"/>
          </a:xfrm>
          <a:prstGeom prst="rect">
            <a:avLst/>
          </a:prstGeom>
          <a:noFill/>
          <a:ln w="9525">
            <a:noFill/>
            <a:miter lim="800000"/>
          </a:ln>
        </p:spPr>
        <p:txBody>
          <a:bodyPr lIns="91028" tIns="45514" rIns="91028" bIns="45514">
            <a:spAutoFit/>
          </a:bodyPr>
          <a:lstStyle/>
          <a:p>
            <a:pPr marL="0" marR="0" lvl="0" indent="0" algn="r" defTabSz="681990" rtl="0" eaLnBrk="1" fontAlgn="base" latinLnBrk="0" hangingPunct="1">
              <a:lnSpc>
                <a:spcPct val="100000"/>
              </a:lnSpc>
              <a:spcBef>
                <a:spcPct val="0"/>
              </a:spcBef>
              <a:spcAft>
                <a:spcPct val="0"/>
              </a:spcAft>
              <a:buClrTx/>
              <a:buSzTx/>
              <a:buFontTx/>
              <a:buNone/>
              <a:defRPr/>
            </a:pPr>
            <a:r>
              <a:rPr kumimoji="0" lang="zh-CN" altLang="en-US" sz="1505"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重要人事任免事项</a:t>
            </a:r>
          </a:p>
        </p:txBody>
      </p:sp>
      <p:sp>
        <p:nvSpPr>
          <p:cNvPr id="55307" name="TextBox 37"/>
          <p:cNvSpPr>
            <a:spLocks noChangeArrowheads="1"/>
          </p:cNvSpPr>
          <p:nvPr/>
        </p:nvSpPr>
        <p:spPr bwMode="auto">
          <a:xfrm>
            <a:off x="8265795" y="2025015"/>
            <a:ext cx="2928620" cy="1290320"/>
          </a:xfrm>
          <a:prstGeom prst="rect">
            <a:avLst/>
          </a:prstGeom>
          <a:noFill/>
          <a:ln w="9525">
            <a:noFill/>
            <a:miter lim="800000"/>
          </a:ln>
        </p:spPr>
        <p:txBody>
          <a:bodyPr wrap="square" lIns="91028" tIns="45514" rIns="91028" bIns="45514">
            <a:spAutoFit/>
          </a:bodyPr>
          <a:lstStyle/>
          <a:p>
            <a:pPr marL="0" marR="0" lvl="0" indent="0" algn="r" defTabSz="681990" rtl="0" eaLnBrk="1" fontAlgn="base" latinLnBrk="0" hangingPunct="1">
              <a:lnSpc>
                <a:spcPct val="130000"/>
              </a:lnSpc>
              <a:spcBef>
                <a:spcPts val="445"/>
              </a:spcBef>
              <a:spcAft>
                <a:spcPct val="0"/>
              </a:spcAft>
              <a:buClrTx/>
              <a:buSzTx/>
              <a:buFontTx/>
              <a:buNone/>
              <a:defRPr/>
            </a:pPr>
            <a:r>
              <a:rPr kumimoji="0" lang="zh-CN" altLang="en-US" sz="10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是指对企业资产规模、资本结构、盈利能力以及生产装备、技术状况等产生重要影响的项目的设立和安排。主要包括年度投资计划，融资、担保项目，期权、期货等金融衍生业务，重要设备和技术引进，采购大宗物资和购买服务，重大工程建设项目，以及其他重大项目安排事项。</a:t>
            </a:r>
          </a:p>
        </p:txBody>
      </p:sp>
      <p:sp>
        <p:nvSpPr>
          <p:cNvPr id="55308" name="矩形 38"/>
          <p:cNvSpPr>
            <a:spLocks noChangeArrowheads="1"/>
          </p:cNvSpPr>
          <p:nvPr/>
        </p:nvSpPr>
        <p:spPr bwMode="auto">
          <a:xfrm>
            <a:off x="7969273" y="4899666"/>
            <a:ext cx="3225187" cy="321945"/>
          </a:xfrm>
          <a:prstGeom prst="rect">
            <a:avLst/>
          </a:prstGeom>
          <a:noFill/>
          <a:ln w="9525">
            <a:noFill/>
            <a:miter lim="800000"/>
          </a:ln>
        </p:spPr>
        <p:txBody>
          <a:bodyPr lIns="91028" tIns="45514" rIns="91028" bIns="45514">
            <a:spAutoFit/>
          </a:bodyPr>
          <a:lstStyle/>
          <a:p>
            <a:pPr marL="0" marR="0" lvl="0" indent="0" algn="r" defTabSz="681990" rtl="0" eaLnBrk="1" fontAlgn="base" latinLnBrk="0" hangingPunct="1">
              <a:lnSpc>
                <a:spcPct val="100000"/>
              </a:lnSpc>
              <a:spcBef>
                <a:spcPct val="0"/>
              </a:spcBef>
              <a:spcAft>
                <a:spcPct val="0"/>
              </a:spcAft>
              <a:buClrTx/>
              <a:buSzTx/>
              <a:buFontTx/>
              <a:buNone/>
              <a:defRPr/>
            </a:pPr>
            <a:r>
              <a:rPr kumimoji="0" lang="zh-CN" altLang="en-US" sz="1505"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大额度资金运作事项</a:t>
            </a:r>
          </a:p>
        </p:txBody>
      </p:sp>
      <p:sp>
        <p:nvSpPr>
          <p:cNvPr id="55309" name="TextBox 39"/>
          <p:cNvSpPr>
            <a:spLocks noChangeArrowheads="1"/>
          </p:cNvSpPr>
          <p:nvPr/>
        </p:nvSpPr>
        <p:spPr bwMode="auto">
          <a:xfrm>
            <a:off x="8266430" y="3581400"/>
            <a:ext cx="2927985" cy="1290320"/>
          </a:xfrm>
          <a:prstGeom prst="rect">
            <a:avLst/>
          </a:prstGeom>
          <a:noFill/>
          <a:ln w="9525">
            <a:noFill/>
            <a:miter lim="800000"/>
          </a:ln>
        </p:spPr>
        <p:txBody>
          <a:bodyPr wrap="square" lIns="91028" tIns="45514" rIns="91028" bIns="45514">
            <a:spAutoFit/>
          </a:bodyPr>
          <a:lstStyle/>
          <a:p>
            <a:pPr marL="0" marR="0" lvl="0" indent="0" algn="r" defTabSz="681990" rtl="0" eaLnBrk="1" fontAlgn="base" latinLnBrk="0" hangingPunct="1">
              <a:lnSpc>
                <a:spcPct val="130000"/>
              </a:lnSpc>
              <a:spcBef>
                <a:spcPts val="445"/>
              </a:spcBef>
              <a:spcAft>
                <a:spcPct val="0"/>
              </a:spcAft>
              <a:buClrTx/>
              <a:buSzTx/>
              <a:buFontTx/>
              <a:buNone/>
              <a:defRPr/>
            </a:pPr>
            <a:r>
              <a:rPr kumimoji="0" lang="zh-CN" altLang="en-US" sz="10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rPr>
              <a:t>是指超过由企业或者履行国有资产出资人职责的机构所规定的企业领导人员有权调动、使用的资金限额的资金调动和使用。主要包括年度预算内大额度资金调动和使用，超预算的资金调动和使用，对外大额捐赠、赞助，以及其他大额度资金运作事项。</a:t>
            </a:r>
          </a:p>
        </p:txBody>
      </p:sp>
      <p:sp>
        <p:nvSpPr>
          <p:cNvPr id="55310" name="矩形 40"/>
          <p:cNvSpPr>
            <a:spLocks noChangeArrowheads="1"/>
          </p:cNvSpPr>
          <p:nvPr/>
        </p:nvSpPr>
        <p:spPr bwMode="auto">
          <a:xfrm>
            <a:off x="5333897" y="3169614"/>
            <a:ext cx="1583690" cy="514350"/>
          </a:xfrm>
          <a:prstGeom prst="rect">
            <a:avLst/>
          </a:prstGeom>
          <a:noFill/>
          <a:ln w="9525">
            <a:noFill/>
            <a:miter lim="800000"/>
          </a:ln>
        </p:spPr>
        <p:txBody>
          <a:bodyPr wrap="non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defRPr/>
            </a:pPr>
            <a:r>
              <a:rPr kumimoji="0" lang="zh-CN" altLang="en-US" sz="2760" b="1"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Arial" panose="020B0604020202020204" pitchFamily="34" charset="0"/>
                <a:sym typeface="Arial" panose="020B0604020202020204" pitchFamily="34" charset="0"/>
              </a:rPr>
              <a:t>行为规范</a:t>
            </a:r>
          </a:p>
        </p:txBody>
      </p:sp>
      <p:grpSp>
        <p:nvGrpSpPr>
          <p:cNvPr id="55328" name="Group 32"/>
          <p:cNvGrpSpPr/>
          <p:nvPr/>
        </p:nvGrpSpPr>
        <p:grpSpPr bwMode="auto">
          <a:xfrm>
            <a:off x="4996925" y="2124414"/>
            <a:ext cx="2168043" cy="722681"/>
            <a:chOff x="2472" y="1202"/>
            <a:chExt cx="1089" cy="363"/>
          </a:xfrm>
        </p:grpSpPr>
        <p:sp>
          <p:nvSpPr>
            <p:cNvPr id="58386" name="AutoShape 35"/>
            <p:cNvSpPr>
              <a:spLocks noChangeArrowheads="1"/>
            </p:cNvSpPr>
            <p:nvPr/>
          </p:nvSpPr>
          <p:spPr bwMode="auto">
            <a:xfrm>
              <a:off x="2472" y="1202"/>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a:gsLst>
                <a:gs pos="89000">
                  <a:srgbClr val="C00000"/>
                </a:gs>
                <a:gs pos="35000">
                  <a:srgbClr val="FF3300"/>
                </a:gs>
              </a:gsLst>
              <a:lin ang="5400000" scaled="0"/>
            </a:gradFill>
            <a:ln w="9525">
              <a:noFill/>
              <a:miter lim="800000"/>
            </a:ln>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58387" name="Rectangle 37"/>
            <p:cNvSpPr>
              <a:spLocks noChangeArrowheads="1"/>
            </p:cNvSpPr>
            <p:nvPr/>
          </p:nvSpPr>
          <p:spPr bwMode="auto">
            <a:xfrm>
              <a:off x="2823" y="1280"/>
              <a:ext cx="396" cy="230"/>
            </a:xfrm>
            <a:prstGeom prst="rect">
              <a:avLst/>
            </a:prstGeom>
            <a:noFill/>
            <a:ln w="9525">
              <a:noFill/>
              <a:miter lim="800000"/>
            </a:ln>
          </p:spPr>
          <p:txBody>
            <a:bodyPr wrap="none">
              <a:spAutoFit/>
            </a:bodyPr>
            <a:lstStyle/>
            <a:p>
              <a:pPr marL="0" marR="0" lvl="0" indent="0" algn="l" defTabSz="859790" rtl="0" eaLnBrk="1" fontAlgn="base" latinLnBrk="0" hangingPunct="1">
                <a:lnSpc>
                  <a:spcPct val="100000"/>
                </a:lnSpc>
                <a:spcBef>
                  <a:spcPct val="0"/>
                </a:spcBef>
                <a:spcAft>
                  <a:spcPct val="0"/>
                </a:spcAft>
                <a:buClrTx/>
                <a:buSzTx/>
                <a:buFontTx/>
                <a:buNone/>
                <a:defRPr/>
              </a:pPr>
              <a:r>
                <a:rPr kumimoji="0" lang="zh-CN" altLang="en-US"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sym typeface="Arial" panose="020B0604020202020204" pitchFamily="34" charset="0"/>
                </a:rPr>
                <a:t>廉洁</a:t>
              </a:r>
            </a:p>
          </p:txBody>
        </p:sp>
      </p:grpSp>
      <p:grpSp>
        <p:nvGrpSpPr>
          <p:cNvPr id="55329" name="Group 33"/>
          <p:cNvGrpSpPr/>
          <p:nvPr/>
        </p:nvGrpSpPr>
        <p:grpSpPr bwMode="auto">
          <a:xfrm>
            <a:off x="4996925" y="4021699"/>
            <a:ext cx="2168043" cy="722680"/>
            <a:chOff x="2472" y="2155"/>
            <a:chExt cx="1089" cy="363"/>
          </a:xfrm>
        </p:grpSpPr>
        <p:sp>
          <p:nvSpPr>
            <p:cNvPr id="58384" name="AutoShape 36"/>
            <p:cNvSpPr>
              <a:spLocks noChangeArrowheads="1"/>
            </p:cNvSpPr>
            <p:nvPr/>
          </p:nvSpPr>
          <p:spPr bwMode="auto">
            <a:xfrm flipV="1">
              <a:off x="2472" y="2155"/>
              <a:ext cx="1089" cy="363"/>
            </a:xfrm>
            <a:custGeom>
              <a:avLst/>
              <a:gdLst>
                <a:gd name="T0" fmla="*/ 307741 w 21600"/>
                <a:gd name="T1" fmla="*/ 2171 h 21600"/>
                <a:gd name="T2" fmla="*/ 175852 w 21600"/>
                <a:gd name="T3" fmla="*/ 4342 h 21600"/>
                <a:gd name="T4" fmla="*/ 43963 w 21600"/>
                <a:gd name="T5" fmla="*/ 2171 h 21600"/>
                <a:gd name="T6" fmla="*/ 175852 w 21600"/>
                <a:gd name="T7" fmla="*/ 0 h 21600"/>
                <a:gd name="T8" fmla="*/ 0 60000 65536"/>
                <a:gd name="T9" fmla="*/ 0 60000 65536"/>
                <a:gd name="T10" fmla="*/ 0 60000 65536"/>
                <a:gd name="T11" fmla="*/ 0 60000 65536"/>
                <a:gd name="T12" fmla="*/ 4502 w 21600"/>
                <a:gd name="T13" fmla="*/ 4522 h 21600"/>
                <a:gd name="T14" fmla="*/ 17098 w 21600"/>
                <a:gd name="T15" fmla="*/ 17078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a:gsLst>
                <a:gs pos="89000">
                  <a:srgbClr val="C00000"/>
                </a:gs>
                <a:gs pos="35000">
                  <a:srgbClr val="FF3300"/>
                </a:gs>
              </a:gsLst>
              <a:lin ang="5400000" scaled="0"/>
            </a:gradFill>
            <a:ln w="9525">
              <a:noFill/>
              <a:miter lim="800000"/>
            </a:ln>
          </p:spPr>
          <p:txBody>
            <a:bodyPr rot="10800000" wrap="none" anchor="ct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1"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58385" name="Rectangle 38"/>
            <p:cNvSpPr>
              <a:spLocks noChangeArrowheads="1"/>
            </p:cNvSpPr>
            <p:nvPr/>
          </p:nvSpPr>
          <p:spPr bwMode="auto">
            <a:xfrm>
              <a:off x="2823" y="2232"/>
              <a:ext cx="396" cy="230"/>
            </a:xfrm>
            <a:prstGeom prst="rect">
              <a:avLst/>
            </a:prstGeom>
            <a:noFill/>
            <a:ln w="9525">
              <a:noFill/>
              <a:miter lim="800000"/>
            </a:ln>
          </p:spPr>
          <p:txBody>
            <a:bodyPr wrap="none">
              <a:spAutoFit/>
            </a:bodyPr>
            <a:lstStyle/>
            <a:p>
              <a:pPr marL="0" marR="0" lvl="0" indent="0" algn="l" defTabSz="859790" rtl="0" eaLnBrk="1" fontAlgn="base" latinLnBrk="0" hangingPunct="1">
                <a:lnSpc>
                  <a:spcPct val="100000"/>
                </a:lnSpc>
                <a:spcBef>
                  <a:spcPct val="0"/>
                </a:spcBef>
                <a:spcAft>
                  <a:spcPct val="0"/>
                </a:spcAft>
                <a:buClrTx/>
                <a:buSzTx/>
                <a:buFontTx/>
                <a:buNone/>
                <a:defRPr/>
              </a:pPr>
              <a:r>
                <a:rPr kumimoji="0" lang="zh-CN" altLang="en-US"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sym typeface="Arial" panose="020B0604020202020204" pitchFamily="34" charset="0"/>
                </a:rPr>
                <a:t>从业</a:t>
              </a:r>
            </a:p>
          </p:txBody>
        </p:sp>
      </p:grpSp>
    </p:spTree>
  </p:cSld>
  <p:clrMapOvr>
    <a:masterClrMapping/>
  </p:clrMapOvr>
  <mc:AlternateContent xmlns:mc="http://schemas.openxmlformats.org/markup-compatibility/2006">
    <mc:Choice xmlns:p14="http://schemas.microsoft.com/office/powerpoint/2010/main" Requires="p14">
      <p:transition spd="slow" p14:dur="1600" advTm="3549">
        <p:blinds dir="vert"/>
      </p:transition>
    </mc:Choice>
    <mc:Fallback>
      <p:transition spd="slow" advTm="354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310"/>
                                        </p:tgtEl>
                                        <p:attrNameLst>
                                          <p:attrName>style.visibility</p:attrName>
                                        </p:attrNameLst>
                                      </p:cBhvr>
                                      <p:to>
                                        <p:strVal val="visible"/>
                                      </p:to>
                                    </p:set>
                                    <p:anim calcmode="lin" valueType="num">
                                      <p:cBhvr>
                                        <p:cTn id="7" dur="500" fill="hold"/>
                                        <p:tgtEl>
                                          <p:spTgt spid="55310"/>
                                        </p:tgtEl>
                                        <p:attrNameLst>
                                          <p:attrName>ppt_w</p:attrName>
                                        </p:attrNameLst>
                                      </p:cBhvr>
                                      <p:tavLst>
                                        <p:tav tm="0">
                                          <p:val>
                                            <p:fltVal val="0"/>
                                          </p:val>
                                        </p:tav>
                                        <p:tav tm="100000">
                                          <p:val>
                                            <p:strVal val="#ppt_w"/>
                                          </p:val>
                                        </p:tav>
                                      </p:tavLst>
                                    </p:anim>
                                    <p:anim calcmode="lin" valueType="num">
                                      <p:cBhvr>
                                        <p:cTn id="8" dur="500" fill="hold"/>
                                        <p:tgtEl>
                                          <p:spTgt spid="55310"/>
                                        </p:tgtEl>
                                        <p:attrNameLst>
                                          <p:attrName>ppt_h</p:attrName>
                                        </p:attrNameLst>
                                      </p:cBhvr>
                                      <p:tavLst>
                                        <p:tav tm="0">
                                          <p:val>
                                            <p:fltVal val="0"/>
                                          </p:val>
                                        </p:tav>
                                        <p:tav tm="100000">
                                          <p:val>
                                            <p:strVal val="#ppt_h"/>
                                          </p:val>
                                        </p:tav>
                                      </p:tavLst>
                                    </p:anim>
                                    <p:animEffect transition="in" filter="fade">
                                      <p:cBhvr>
                                        <p:cTn id="9" dur="500"/>
                                        <p:tgtEl>
                                          <p:spTgt spid="55310"/>
                                        </p:tgtEl>
                                      </p:cBhvr>
                                    </p:animEffect>
                                  </p:childTnLst>
                                </p:cTn>
                              </p:par>
                            </p:childTnLst>
                          </p:cTn>
                        </p:par>
                        <p:par>
                          <p:cTn id="10" fill="hold">
                            <p:stCondLst>
                              <p:cond delay="500"/>
                            </p:stCondLst>
                            <p:childTnLst>
                              <p:par>
                                <p:cTn id="11" presetID="17" presetClass="entr" presetSubtype="10" fill="hold" grpId="0" nodeType="afterEffect">
                                  <p:stCondLst>
                                    <p:cond delay="0"/>
                                  </p:stCondLst>
                                  <p:childTnLst>
                                    <p:set>
                                      <p:cBhvr>
                                        <p:cTn id="12" dur="1" fill="hold">
                                          <p:stCondLst>
                                            <p:cond delay="0"/>
                                          </p:stCondLst>
                                        </p:cTn>
                                        <p:tgtEl>
                                          <p:spTgt spid="55298"/>
                                        </p:tgtEl>
                                        <p:attrNameLst>
                                          <p:attrName>style.visibility</p:attrName>
                                        </p:attrNameLst>
                                      </p:cBhvr>
                                      <p:to>
                                        <p:strVal val="visible"/>
                                      </p:to>
                                    </p:set>
                                    <p:anim calcmode="lin" valueType="num">
                                      <p:cBhvr>
                                        <p:cTn id="13" dur="500" fill="hold"/>
                                        <p:tgtEl>
                                          <p:spTgt spid="55298"/>
                                        </p:tgtEl>
                                        <p:attrNameLst>
                                          <p:attrName>ppt_w</p:attrName>
                                        </p:attrNameLst>
                                      </p:cBhvr>
                                      <p:tavLst>
                                        <p:tav tm="0">
                                          <p:val>
                                            <p:fltVal val="0"/>
                                          </p:val>
                                        </p:tav>
                                        <p:tav tm="100000">
                                          <p:val>
                                            <p:strVal val="#ppt_w"/>
                                          </p:val>
                                        </p:tav>
                                      </p:tavLst>
                                    </p:anim>
                                    <p:anim calcmode="lin" valueType="num">
                                      <p:cBhvr>
                                        <p:cTn id="14" dur="500" fill="hold"/>
                                        <p:tgtEl>
                                          <p:spTgt spid="55298"/>
                                        </p:tgtEl>
                                        <p:attrNameLst>
                                          <p:attrName>ppt_h</p:attrName>
                                        </p:attrNameLst>
                                      </p:cBhvr>
                                      <p:tavLst>
                                        <p:tav tm="0">
                                          <p:val>
                                            <p:strVal val="#ppt_h"/>
                                          </p:val>
                                        </p:tav>
                                        <p:tav tm="100000">
                                          <p:val>
                                            <p:strVal val="#ppt_h"/>
                                          </p:val>
                                        </p:tav>
                                      </p:tavLst>
                                    </p:anim>
                                  </p:childTnLst>
                                </p:cTn>
                              </p:par>
                              <p:par>
                                <p:cTn id="15" presetID="17" presetClass="entr" presetSubtype="10" fill="hold" grpId="0" nodeType="withEffect">
                                  <p:stCondLst>
                                    <p:cond delay="0"/>
                                  </p:stCondLst>
                                  <p:childTnLst>
                                    <p:set>
                                      <p:cBhvr>
                                        <p:cTn id="16" dur="1" fill="hold">
                                          <p:stCondLst>
                                            <p:cond delay="0"/>
                                          </p:stCondLst>
                                        </p:cTn>
                                        <p:tgtEl>
                                          <p:spTgt spid="55299"/>
                                        </p:tgtEl>
                                        <p:attrNameLst>
                                          <p:attrName>style.visibility</p:attrName>
                                        </p:attrNameLst>
                                      </p:cBhvr>
                                      <p:to>
                                        <p:strVal val="visible"/>
                                      </p:to>
                                    </p:set>
                                    <p:anim calcmode="lin" valueType="num">
                                      <p:cBhvr>
                                        <p:cTn id="17" dur="500" fill="hold"/>
                                        <p:tgtEl>
                                          <p:spTgt spid="55299"/>
                                        </p:tgtEl>
                                        <p:attrNameLst>
                                          <p:attrName>ppt_w</p:attrName>
                                        </p:attrNameLst>
                                      </p:cBhvr>
                                      <p:tavLst>
                                        <p:tav tm="0">
                                          <p:val>
                                            <p:fltVal val="0"/>
                                          </p:val>
                                        </p:tav>
                                        <p:tav tm="100000">
                                          <p:val>
                                            <p:strVal val="#ppt_w"/>
                                          </p:val>
                                        </p:tav>
                                      </p:tavLst>
                                    </p:anim>
                                    <p:anim calcmode="lin" valueType="num">
                                      <p:cBhvr>
                                        <p:cTn id="18" dur="500" fill="hold"/>
                                        <p:tgtEl>
                                          <p:spTgt spid="55299"/>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nodeType="afterEffect">
                                  <p:stCondLst>
                                    <p:cond delay="0"/>
                                  </p:stCondLst>
                                  <p:childTnLst>
                                    <p:set>
                                      <p:cBhvr>
                                        <p:cTn id="21" dur="1" fill="hold">
                                          <p:stCondLst>
                                            <p:cond delay="0"/>
                                          </p:stCondLst>
                                        </p:cTn>
                                        <p:tgtEl>
                                          <p:spTgt spid="55328"/>
                                        </p:tgtEl>
                                        <p:attrNameLst>
                                          <p:attrName>style.visibility</p:attrName>
                                        </p:attrNameLst>
                                      </p:cBhvr>
                                      <p:to>
                                        <p:strVal val="visible"/>
                                      </p:to>
                                    </p:set>
                                    <p:animEffect transition="in" filter="fade">
                                      <p:cBhvr>
                                        <p:cTn id="22" dur="1000"/>
                                        <p:tgtEl>
                                          <p:spTgt spid="55328"/>
                                        </p:tgtEl>
                                      </p:cBhvr>
                                    </p:animEffect>
                                    <p:anim calcmode="lin" valueType="num">
                                      <p:cBhvr>
                                        <p:cTn id="23" dur="1000" fill="hold"/>
                                        <p:tgtEl>
                                          <p:spTgt spid="55328"/>
                                        </p:tgtEl>
                                        <p:attrNameLst>
                                          <p:attrName>ppt_x</p:attrName>
                                        </p:attrNameLst>
                                      </p:cBhvr>
                                      <p:tavLst>
                                        <p:tav tm="0">
                                          <p:val>
                                            <p:strVal val="#ppt_x"/>
                                          </p:val>
                                        </p:tav>
                                        <p:tav tm="100000">
                                          <p:val>
                                            <p:strVal val="#ppt_x"/>
                                          </p:val>
                                        </p:tav>
                                      </p:tavLst>
                                    </p:anim>
                                    <p:anim calcmode="lin" valueType="num">
                                      <p:cBhvr>
                                        <p:cTn id="24" dur="1000" fill="hold"/>
                                        <p:tgtEl>
                                          <p:spTgt spid="5532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5329"/>
                                        </p:tgtEl>
                                        <p:attrNameLst>
                                          <p:attrName>style.visibility</p:attrName>
                                        </p:attrNameLst>
                                      </p:cBhvr>
                                      <p:to>
                                        <p:strVal val="visible"/>
                                      </p:to>
                                    </p:set>
                                    <p:animEffect transition="in" filter="fade">
                                      <p:cBhvr>
                                        <p:cTn id="27" dur="1000"/>
                                        <p:tgtEl>
                                          <p:spTgt spid="55329"/>
                                        </p:tgtEl>
                                      </p:cBhvr>
                                    </p:animEffect>
                                    <p:anim calcmode="lin" valueType="num">
                                      <p:cBhvr>
                                        <p:cTn id="28" dur="1000" fill="hold"/>
                                        <p:tgtEl>
                                          <p:spTgt spid="55329"/>
                                        </p:tgtEl>
                                        <p:attrNameLst>
                                          <p:attrName>ppt_x</p:attrName>
                                        </p:attrNameLst>
                                      </p:cBhvr>
                                      <p:tavLst>
                                        <p:tav tm="0">
                                          <p:val>
                                            <p:strVal val="#ppt_x"/>
                                          </p:val>
                                        </p:tav>
                                        <p:tav tm="100000">
                                          <p:val>
                                            <p:strVal val="#ppt_x"/>
                                          </p:val>
                                        </p:tav>
                                      </p:tavLst>
                                    </p:anim>
                                    <p:anim calcmode="lin" valueType="num">
                                      <p:cBhvr>
                                        <p:cTn id="29" dur="1000" fill="hold"/>
                                        <p:tgtEl>
                                          <p:spTgt spid="55329"/>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nodeType="afterEffect">
                                  <p:stCondLst>
                                    <p:cond delay="0"/>
                                  </p:stCondLst>
                                  <p:childTnLst>
                                    <p:set>
                                      <p:cBhvr>
                                        <p:cTn id="32" dur="1" fill="hold">
                                          <p:stCondLst>
                                            <p:cond delay="0"/>
                                          </p:stCondLst>
                                        </p:cTn>
                                        <p:tgtEl>
                                          <p:spTgt spid="55302"/>
                                        </p:tgtEl>
                                        <p:attrNameLst>
                                          <p:attrName>style.visibility</p:attrName>
                                        </p:attrNameLst>
                                      </p:cBhvr>
                                      <p:to>
                                        <p:strVal val="visible"/>
                                      </p:to>
                                    </p:set>
                                    <p:animEffect transition="in" filter="wipe(down)">
                                      <p:cBhvr>
                                        <p:cTn id="33" dur="500"/>
                                        <p:tgtEl>
                                          <p:spTgt spid="55302"/>
                                        </p:tgtEl>
                                      </p:cBhvr>
                                    </p:animEffect>
                                  </p:childTnLst>
                                </p:cTn>
                              </p:par>
                              <p:par>
                                <p:cTn id="34" presetID="22" presetClass="entr" presetSubtype="4" fill="hold" nodeType="withEffect">
                                  <p:stCondLst>
                                    <p:cond delay="0"/>
                                  </p:stCondLst>
                                  <p:childTnLst>
                                    <p:set>
                                      <p:cBhvr>
                                        <p:cTn id="35" dur="1" fill="hold">
                                          <p:stCondLst>
                                            <p:cond delay="0"/>
                                          </p:stCondLst>
                                        </p:cTn>
                                        <p:tgtEl>
                                          <p:spTgt spid="55305"/>
                                        </p:tgtEl>
                                        <p:attrNameLst>
                                          <p:attrName>style.visibility</p:attrName>
                                        </p:attrNameLst>
                                      </p:cBhvr>
                                      <p:to>
                                        <p:strVal val="visible"/>
                                      </p:to>
                                    </p:set>
                                    <p:animEffect transition="in" filter="wipe(down)">
                                      <p:cBhvr>
                                        <p:cTn id="36" dur="500"/>
                                        <p:tgtEl>
                                          <p:spTgt spid="55305"/>
                                        </p:tgtEl>
                                      </p:cBhvr>
                                    </p:animEffect>
                                  </p:childTnLst>
                                </p:cTn>
                              </p:par>
                            </p:childTnLst>
                          </p:cTn>
                        </p:par>
                        <p:par>
                          <p:cTn id="37" fill="hold">
                            <p:stCondLst>
                              <p:cond delay="2500"/>
                            </p:stCondLst>
                            <p:childTnLst>
                              <p:par>
                                <p:cTn id="38" presetID="17" presetClass="entr" presetSubtype="10" fill="hold" grpId="0" nodeType="afterEffect">
                                  <p:stCondLst>
                                    <p:cond delay="0"/>
                                  </p:stCondLst>
                                  <p:childTnLst>
                                    <p:set>
                                      <p:cBhvr>
                                        <p:cTn id="39" dur="1" fill="hold">
                                          <p:stCondLst>
                                            <p:cond delay="0"/>
                                          </p:stCondLst>
                                        </p:cTn>
                                        <p:tgtEl>
                                          <p:spTgt spid="55300"/>
                                        </p:tgtEl>
                                        <p:attrNameLst>
                                          <p:attrName>style.visibility</p:attrName>
                                        </p:attrNameLst>
                                      </p:cBhvr>
                                      <p:to>
                                        <p:strVal val="visible"/>
                                      </p:to>
                                    </p:set>
                                    <p:anim calcmode="lin" valueType="num">
                                      <p:cBhvr>
                                        <p:cTn id="40" dur="500" fill="hold"/>
                                        <p:tgtEl>
                                          <p:spTgt spid="55300"/>
                                        </p:tgtEl>
                                        <p:attrNameLst>
                                          <p:attrName>ppt_w</p:attrName>
                                        </p:attrNameLst>
                                      </p:cBhvr>
                                      <p:tavLst>
                                        <p:tav tm="0">
                                          <p:val>
                                            <p:fltVal val="0"/>
                                          </p:val>
                                        </p:tav>
                                        <p:tav tm="100000">
                                          <p:val>
                                            <p:strVal val="#ppt_w"/>
                                          </p:val>
                                        </p:tav>
                                      </p:tavLst>
                                    </p:anim>
                                    <p:anim calcmode="lin" valueType="num">
                                      <p:cBhvr>
                                        <p:cTn id="41" dur="500" fill="hold"/>
                                        <p:tgtEl>
                                          <p:spTgt spid="55300"/>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55301"/>
                                        </p:tgtEl>
                                        <p:attrNameLst>
                                          <p:attrName>style.visibility</p:attrName>
                                        </p:attrNameLst>
                                      </p:cBhvr>
                                      <p:to>
                                        <p:strVal val="visible"/>
                                      </p:to>
                                    </p:set>
                                    <p:anim calcmode="lin" valueType="num">
                                      <p:cBhvr>
                                        <p:cTn id="44" dur="500" fill="hold"/>
                                        <p:tgtEl>
                                          <p:spTgt spid="55301"/>
                                        </p:tgtEl>
                                        <p:attrNameLst>
                                          <p:attrName>ppt_w</p:attrName>
                                        </p:attrNameLst>
                                      </p:cBhvr>
                                      <p:tavLst>
                                        <p:tav tm="0">
                                          <p:val>
                                            <p:fltVal val="0"/>
                                          </p:val>
                                        </p:tav>
                                        <p:tav tm="100000">
                                          <p:val>
                                            <p:strVal val="#ppt_w"/>
                                          </p:val>
                                        </p:tav>
                                      </p:tavLst>
                                    </p:anim>
                                    <p:anim calcmode="lin" valueType="num">
                                      <p:cBhvr>
                                        <p:cTn id="45" dur="500" fill="hold"/>
                                        <p:tgtEl>
                                          <p:spTgt spid="55301"/>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55306"/>
                                        </p:tgtEl>
                                        <p:attrNameLst>
                                          <p:attrName>style.visibility</p:attrName>
                                        </p:attrNameLst>
                                      </p:cBhvr>
                                      <p:to>
                                        <p:strVal val="visible"/>
                                      </p:to>
                                    </p:set>
                                    <p:anim calcmode="lin" valueType="num">
                                      <p:cBhvr>
                                        <p:cTn id="48" dur="500" fill="hold"/>
                                        <p:tgtEl>
                                          <p:spTgt spid="55306"/>
                                        </p:tgtEl>
                                        <p:attrNameLst>
                                          <p:attrName>ppt_w</p:attrName>
                                        </p:attrNameLst>
                                      </p:cBhvr>
                                      <p:tavLst>
                                        <p:tav tm="0">
                                          <p:val>
                                            <p:fltVal val="0"/>
                                          </p:val>
                                        </p:tav>
                                        <p:tav tm="100000">
                                          <p:val>
                                            <p:strVal val="#ppt_w"/>
                                          </p:val>
                                        </p:tav>
                                      </p:tavLst>
                                    </p:anim>
                                    <p:anim calcmode="lin" valueType="num">
                                      <p:cBhvr>
                                        <p:cTn id="49" dur="500" fill="hold"/>
                                        <p:tgtEl>
                                          <p:spTgt spid="55306"/>
                                        </p:tgtEl>
                                        <p:attrNameLst>
                                          <p:attrName>ppt_h</p:attrName>
                                        </p:attrNameLst>
                                      </p:cBhvr>
                                      <p:tavLst>
                                        <p:tav tm="0">
                                          <p:val>
                                            <p:strVal val="#ppt_h"/>
                                          </p:val>
                                        </p:tav>
                                        <p:tav tm="100000">
                                          <p:val>
                                            <p:strVal val="#ppt_h"/>
                                          </p:val>
                                        </p:tav>
                                      </p:tavLst>
                                    </p:anim>
                                  </p:childTnLst>
                                </p:cTn>
                              </p:par>
                              <p:par>
                                <p:cTn id="50" presetID="17" presetClass="entr" presetSubtype="10" fill="hold" grpId="0" nodeType="withEffect">
                                  <p:stCondLst>
                                    <p:cond delay="0"/>
                                  </p:stCondLst>
                                  <p:childTnLst>
                                    <p:set>
                                      <p:cBhvr>
                                        <p:cTn id="51" dur="1" fill="hold">
                                          <p:stCondLst>
                                            <p:cond delay="0"/>
                                          </p:stCondLst>
                                        </p:cTn>
                                        <p:tgtEl>
                                          <p:spTgt spid="55307"/>
                                        </p:tgtEl>
                                        <p:attrNameLst>
                                          <p:attrName>style.visibility</p:attrName>
                                        </p:attrNameLst>
                                      </p:cBhvr>
                                      <p:to>
                                        <p:strVal val="visible"/>
                                      </p:to>
                                    </p:set>
                                    <p:anim calcmode="lin" valueType="num">
                                      <p:cBhvr>
                                        <p:cTn id="52" dur="500" fill="hold"/>
                                        <p:tgtEl>
                                          <p:spTgt spid="55307"/>
                                        </p:tgtEl>
                                        <p:attrNameLst>
                                          <p:attrName>ppt_w</p:attrName>
                                        </p:attrNameLst>
                                      </p:cBhvr>
                                      <p:tavLst>
                                        <p:tav tm="0">
                                          <p:val>
                                            <p:fltVal val="0"/>
                                          </p:val>
                                        </p:tav>
                                        <p:tav tm="100000">
                                          <p:val>
                                            <p:strVal val="#ppt_w"/>
                                          </p:val>
                                        </p:tav>
                                      </p:tavLst>
                                    </p:anim>
                                    <p:anim calcmode="lin" valueType="num">
                                      <p:cBhvr>
                                        <p:cTn id="53" dur="500" fill="hold"/>
                                        <p:tgtEl>
                                          <p:spTgt spid="55307"/>
                                        </p:tgtEl>
                                        <p:attrNameLst>
                                          <p:attrName>ppt_h</p:attrName>
                                        </p:attrNameLst>
                                      </p:cBhvr>
                                      <p:tavLst>
                                        <p:tav tm="0">
                                          <p:val>
                                            <p:strVal val="#ppt_h"/>
                                          </p:val>
                                        </p:tav>
                                        <p:tav tm="100000">
                                          <p:val>
                                            <p:strVal val="#ppt_h"/>
                                          </p:val>
                                        </p:tav>
                                      </p:tavLst>
                                    </p:anim>
                                  </p:childTnLst>
                                </p:cTn>
                              </p:par>
                              <p:par>
                                <p:cTn id="54" presetID="17" presetClass="entr" presetSubtype="10" fill="hold" grpId="0" nodeType="withEffect">
                                  <p:stCondLst>
                                    <p:cond delay="0"/>
                                  </p:stCondLst>
                                  <p:childTnLst>
                                    <p:set>
                                      <p:cBhvr>
                                        <p:cTn id="55" dur="1" fill="hold">
                                          <p:stCondLst>
                                            <p:cond delay="0"/>
                                          </p:stCondLst>
                                        </p:cTn>
                                        <p:tgtEl>
                                          <p:spTgt spid="55303"/>
                                        </p:tgtEl>
                                        <p:attrNameLst>
                                          <p:attrName>style.visibility</p:attrName>
                                        </p:attrNameLst>
                                      </p:cBhvr>
                                      <p:to>
                                        <p:strVal val="visible"/>
                                      </p:to>
                                    </p:set>
                                    <p:anim calcmode="lin" valueType="num">
                                      <p:cBhvr>
                                        <p:cTn id="56" dur="500" fill="hold"/>
                                        <p:tgtEl>
                                          <p:spTgt spid="55303"/>
                                        </p:tgtEl>
                                        <p:attrNameLst>
                                          <p:attrName>ppt_w</p:attrName>
                                        </p:attrNameLst>
                                      </p:cBhvr>
                                      <p:tavLst>
                                        <p:tav tm="0">
                                          <p:val>
                                            <p:fltVal val="0"/>
                                          </p:val>
                                        </p:tav>
                                        <p:tav tm="100000">
                                          <p:val>
                                            <p:strVal val="#ppt_w"/>
                                          </p:val>
                                        </p:tav>
                                      </p:tavLst>
                                    </p:anim>
                                    <p:anim calcmode="lin" valueType="num">
                                      <p:cBhvr>
                                        <p:cTn id="57" dur="500" fill="hold"/>
                                        <p:tgtEl>
                                          <p:spTgt spid="55303"/>
                                        </p:tgtEl>
                                        <p:attrNameLst>
                                          <p:attrName>ppt_h</p:attrName>
                                        </p:attrNameLst>
                                      </p:cBhvr>
                                      <p:tavLst>
                                        <p:tav tm="0">
                                          <p:val>
                                            <p:strVal val="#ppt_h"/>
                                          </p:val>
                                        </p:tav>
                                        <p:tav tm="100000">
                                          <p:val>
                                            <p:strVal val="#ppt_h"/>
                                          </p:val>
                                        </p:tav>
                                      </p:tavLst>
                                    </p:anim>
                                  </p:childTnLst>
                                </p:cTn>
                              </p:par>
                              <p:par>
                                <p:cTn id="58" presetID="17" presetClass="entr" presetSubtype="10" fill="hold" grpId="0" nodeType="withEffect">
                                  <p:stCondLst>
                                    <p:cond delay="0"/>
                                  </p:stCondLst>
                                  <p:childTnLst>
                                    <p:set>
                                      <p:cBhvr>
                                        <p:cTn id="59" dur="1" fill="hold">
                                          <p:stCondLst>
                                            <p:cond delay="0"/>
                                          </p:stCondLst>
                                        </p:cTn>
                                        <p:tgtEl>
                                          <p:spTgt spid="55304"/>
                                        </p:tgtEl>
                                        <p:attrNameLst>
                                          <p:attrName>style.visibility</p:attrName>
                                        </p:attrNameLst>
                                      </p:cBhvr>
                                      <p:to>
                                        <p:strVal val="visible"/>
                                      </p:to>
                                    </p:set>
                                    <p:anim calcmode="lin" valueType="num">
                                      <p:cBhvr>
                                        <p:cTn id="60" dur="500" fill="hold"/>
                                        <p:tgtEl>
                                          <p:spTgt spid="55304"/>
                                        </p:tgtEl>
                                        <p:attrNameLst>
                                          <p:attrName>ppt_w</p:attrName>
                                        </p:attrNameLst>
                                      </p:cBhvr>
                                      <p:tavLst>
                                        <p:tav tm="0">
                                          <p:val>
                                            <p:fltVal val="0"/>
                                          </p:val>
                                        </p:tav>
                                        <p:tav tm="100000">
                                          <p:val>
                                            <p:strVal val="#ppt_w"/>
                                          </p:val>
                                        </p:tav>
                                      </p:tavLst>
                                    </p:anim>
                                    <p:anim calcmode="lin" valueType="num">
                                      <p:cBhvr>
                                        <p:cTn id="61" dur="500" fill="hold"/>
                                        <p:tgtEl>
                                          <p:spTgt spid="55304"/>
                                        </p:tgtEl>
                                        <p:attrNameLst>
                                          <p:attrName>ppt_h</p:attrName>
                                        </p:attrNameLst>
                                      </p:cBhvr>
                                      <p:tavLst>
                                        <p:tav tm="0">
                                          <p:val>
                                            <p:strVal val="#ppt_h"/>
                                          </p:val>
                                        </p:tav>
                                        <p:tav tm="100000">
                                          <p:val>
                                            <p:strVal val="#ppt_h"/>
                                          </p:val>
                                        </p:tav>
                                      </p:tavLst>
                                    </p:anim>
                                  </p:childTnLst>
                                </p:cTn>
                              </p:par>
                              <p:par>
                                <p:cTn id="62" presetID="17" presetClass="entr" presetSubtype="10" fill="hold" grpId="0" nodeType="withEffect">
                                  <p:stCondLst>
                                    <p:cond delay="0"/>
                                  </p:stCondLst>
                                  <p:childTnLst>
                                    <p:set>
                                      <p:cBhvr>
                                        <p:cTn id="63" dur="1" fill="hold">
                                          <p:stCondLst>
                                            <p:cond delay="0"/>
                                          </p:stCondLst>
                                        </p:cTn>
                                        <p:tgtEl>
                                          <p:spTgt spid="55308"/>
                                        </p:tgtEl>
                                        <p:attrNameLst>
                                          <p:attrName>style.visibility</p:attrName>
                                        </p:attrNameLst>
                                      </p:cBhvr>
                                      <p:to>
                                        <p:strVal val="visible"/>
                                      </p:to>
                                    </p:set>
                                    <p:anim calcmode="lin" valueType="num">
                                      <p:cBhvr>
                                        <p:cTn id="64" dur="500" fill="hold"/>
                                        <p:tgtEl>
                                          <p:spTgt spid="55308"/>
                                        </p:tgtEl>
                                        <p:attrNameLst>
                                          <p:attrName>ppt_w</p:attrName>
                                        </p:attrNameLst>
                                      </p:cBhvr>
                                      <p:tavLst>
                                        <p:tav tm="0">
                                          <p:val>
                                            <p:fltVal val="0"/>
                                          </p:val>
                                        </p:tav>
                                        <p:tav tm="100000">
                                          <p:val>
                                            <p:strVal val="#ppt_w"/>
                                          </p:val>
                                        </p:tav>
                                      </p:tavLst>
                                    </p:anim>
                                    <p:anim calcmode="lin" valueType="num">
                                      <p:cBhvr>
                                        <p:cTn id="65" dur="500" fill="hold"/>
                                        <p:tgtEl>
                                          <p:spTgt spid="55308"/>
                                        </p:tgtEl>
                                        <p:attrNameLst>
                                          <p:attrName>ppt_h</p:attrName>
                                        </p:attrNameLst>
                                      </p:cBhvr>
                                      <p:tavLst>
                                        <p:tav tm="0">
                                          <p:val>
                                            <p:strVal val="#ppt_h"/>
                                          </p:val>
                                        </p:tav>
                                        <p:tav tm="100000">
                                          <p:val>
                                            <p:strVal val="#ppt_h"/>
                                          </p:val>
                                        </p:tav>
                                      </p:tavLst>
                                    </p:anim>
                                  </p:childTnLst>
                                </p:cTn>
                              </p:par>
                              <p:par>
                                <p:cTn id="66" presetID="17" presetClass="entr" presetSubtype="10" fill="hold" grpId="0" nodeType="withEffect">
                                  <p:stCondLst>
                                    <p:cond delay="0"/>
                                  </p:stCondLst>
                                  <p:childTnLst>
                                    <p:set>
                                      <p:cBhvr>
                                        <p:cTn id="67" dur="1" fill="hold">
                                          <p:stCondLst>
                                            <p:cond delay="0"/>
                                          </p:stCondLst>
                                        </p:cTn>
                                        <p:tgtEl>
                                          <p:spTgt spid="55309"/>
                                        </p:tgtEl>
                                        <p:attrNameLst>
                                          <p:attrName>style.visibility</p:attrName>
                                        </p:attrNameLst>
                                      </p:cBhvr>
                                      <p:to>
                                        <p:strVal val="visible"/>
                                      </p:to>
                                    </p:set>
                                    <p:anim calcmode="lin" valueType="num">
                                      <p:cBhvr>
                                        <p:cTn id="68" dur="500" fill="hold"/>
                                        <p:tgtEl>
                                          <p:spTgt spid="55309"/>
                                        </p:tgtEl>
                                        <p:attrNameLst>
                                          <p:attrName>ppt_w</p:attrName>
                                        </p:attrNameLst>
                                      </p:cBhvr>
                                      <p:tavLst>
                                        <p:tav tm="0">
                                          <p:val>
                                            <p:fltVal val="0"/>
                                          </p:val>
                                        </p:tav>
                                        <p:tav tm="100000">
                                          <p:val>
                                            <p:strVal val="#ppt_w"/>
                                          </p:val>
                                        </p:tav>
                                      </p:tavLst>
                                    </p:anim>
                                    <p:anim calcmode="lin" valueType="num">
                                      <p:cBhvr>
                                        <p:cTn id="69" dur="500" fill="hold"/>
                                        <p:tgtEl>
                                          <p:spTgt spid="5530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bldLvl="0" animBg="1"/>
      <p:bldP spid="55299" grpId="0" bldLvl="0" animBg="1"/>
      <p:bldP spid="55300" grpId="0"/>
      <p:bldP spid="55301" grpId="0"/>
      <p:bldP spid="55303" grpId="0"/>
      <p:bldP spid="55304" grpId="0"/>
      <p:bldP spid="55306" grpId="0"/>
      <p:bldP spid="55307" grpId="0"/>
      <p:bldP spid="55308" grpId="0"/>
      <p:bldP spid="55309" grpId="0"/>
      <p:bldP spid="553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50182" name="内容占位符 2"/>
          <p:cNvSpPr>
            <a:spLocks noGrp="1"/>
          </p:cNvSpPr>
          <p:nvPr>
            <p:ph idx="1"/>
          </p:nvPr>
        </p:nvSpPr>
        <p:spPr>
          <a:xfrm>
            <a:off x="1485900" y="2036445"/>
            <a:ext cx="9374188" cy="403225"/>
          </a:xfrm>
        </p:spPr>
        <p:txBody>
          <a:bodyPr vert="horz" wrap="square" lIns="91440" tIns="45720" rIns="91440" bIns="45720" anchor="t"/>
          <a:lstStyle/>
          <a:p>
            <a:pPr marL="0" indent="0" algn="just" eaLnBrk="1" hangingPunct="1">
              <a:buNone/>
            </a:pPr>
            <a:r>
              <a:rPr lang="zh-CN" altLang="en-US" sz="1800" b="1" dirty="0">
                <a:latin typeface="微软雅黑" panose="020B0503020204020204" charset="-122"/>
                <a:ea typeface="微软雅黑" panose="020B0503020204020204" charset="-122"/>
                <a:cs typeface="+mn-cs"/>
              </a:rPr>
              <a:t>要坚持集体决策原则。</a:t>
            </a:r>
            <a:r>
              <a:rPr lang="zh-CN" altLang="en-US" sz="1800" dirty="0">
                <a:latin typeface="微软雅黑" panose="020B0503020204020204" charset="-122"/>
                <a:ea typeface="微软雅黑" panose="020B0503020204020204" charset="-122"/>
                <a:cs typeface="+mn-cs"/>
              </a:rPr>
              <a:t>要明确“三重一大”决策范围。要明确“三重一大”决策程序与要求。</a:t>
            </a:r>
          </a:p>
        </p:txBody>
      </p:sp>
      <p:sp>
        <p:nvSpPr>
          <p:cNvPr id="50183" name="矩形 8"/>
          <p:cNvSpPr/>
          <p:nvPr/>
        </p:nvSpPr>
        <p:spPr>
          <a:xfrm>
            <a:off x="1485900" y="1225233"/>
            <a:ext cx="5445125" cy="369887"/>
          </a:xfrm>
          <a:prstGeom prst="rect">
            <a:avLst/>
          </a:prstGeom>
          <a:noFill/>
          <a:ln w="9525">
            <a:noFill/>
          </a:ln>
        </p:spPr>
        <p:txBody>
          <a:bodyPr/>
          <a:lstStyle/>
          <a:p>
            <a:pPr algn="just"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对国家和出资人承担的责任（第四条）</a:t>
            </a:r>
          </a:p>
        </p:txBody>
      </p:sp>
      <p:grpSp>
        <p:nvGrpSpPr>
          <p:cNvPr id="50184" name="组合 9"/>
          <p:cNvGrpSpPr/>
          <p:nvPr/>
        </p:nvGrpSpPr>
        <p:grpSpPr>
          <a:xfrm>
            <a:off x="1109663" y="1225550"/>
            <a:ext cx="376237" cy="401638"/>
            <a:chOff x="-885400" y="1180425"/>
            <a:chExt cx="377074" cy="401474"/>
          </a:xfrm>
        </p:grpSpPr>
        <p:sp>
          <p:nvSpPr>
            <p:cNvPr id="50192" name="椭圆 10"/>
            <p:cNvSpPr/>
            <p:nvPr/>
          </p:nvSpPr>
          <p:spPr>
            <a:xfrm>
              <a:off x="-885400" y="1204825"/>
              <a:ext cx="377074" cy="377074"/>
            </a:xfrm>
            <a:prstGeom prst="ellipse">
              <a:avLst/>
            </a:prstGeom>
            <a:solidFill>
              <a:srgbClr val="C00000"/>
            </a:solidFill>
            <a:ln w="9525">
              <a:noFill/>
            </a:ln>
          </p:spPr>
          <p:txBody>
            <a:bodyPr/>
            <a:lstStyle/>
            <a:p>
              <a:pPr eaLnBrk="1" hangingPunct="1"/>
              <a:endParaRPr lang="zh-CN" altLang="en-US" dirty="0">
                <a:solidFill>
                  <a:schemeClr val="bg2"/>
                </a:solidFill>
                <a:latin typeface="微软雅黑" panose="020B0503020204020204" charset="-122"/>
                <a:ea typeface="微软雅黑" panose="020B0503020204020204" charset="-122"/>
              </a:endParaRPr>
            </a:p>
          </p:txBody>
        </p:sp>
        <p:sp>
          <p:nvSpPr>
            <p:cNvPr id="50193" name="文本框 11"/>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2"/>
                  </a:solidFill>
                  <a:latin typeface="微软雅黑" panose="020B0503020204020204" charset="-122"/>
                  <a:ea typeface="微软雅黑" panose="020B0503020204020204" charset="-122"/>
                </a:rPr>
                <a:t>1</a:t>
              </a:r>
            </a:p>
          </p:txBody>
        </p:sp>
      </p:grpSp>
      <p:sp>
        <p:nvSpPr>
          <p:cNvPr id="50185" name="TextBox 3"/>
          <p:cNvSpPr txBox="1"/>
          <p:nvPr/>
        </p:nvSpPr>
        <p:spPr>
          <a:xfrm>
            <a:off x="1485900" y="1666240"/>
            <a:ext cx="7019925" cy="369888"/>
          </a:xfrm>
          <a:prstGeom prst="rect">
            <a:avLst/>
          </a:prstGeom>
          <a:noFill/>
          <a:ln w="9525">
            <a:noFill/>
          </a:ln>
        </p:spPr>
        <p:txBody>
          <a:bodyPr/>
          <a:lstStyle/>
          <a:p>
            <a:pPr algn="just" eaLnBrk="1" hangingPunct="1">
              <a:spcBef>
                <a:spcPct val="20000"/>
              </a:spcBef>
            </a:pPr>
            <a:r>
              <a:rPr lang="zh-CN" altLang="en-US" b="1" dirty="0">
                <a:solidFill>
                  <a:srgbClr val="C00000"/>
                </a:solidFill>
                <a:latin typeface="微软雅黑" panose="020B0503020204020204" charset="-122"/>
                <a:ea typeface="微软雅黑" panose="020B0503020204020204" charset="-122"/>
              </a:rPr>
              <a:t>如何学习和执行“三重一大”决策制度？</a:t>
            </a:r>
          </a:p>
        </p:txBody>
      </p:sp>
      <p:sp>
        <p:nvSpPr>
          <p:cNvPr id="115737" name="AutoShape 25"/>
          <p:cNvSpPr>
            <a:spLocks noChangeArrowheads="1"/>
          </p:cNvSpPr>
          <p:nvPr/>
        </p:nvSpPr>
        <p:spPr bwMode="auto">
          <a:xfrm rot="-5400000">
            <a:off x="4060367" y="3280535"/>
            <a:ext cx="3300839" cy="1594676"/>
          </a:xfrm>
          <a:custGeom>
            <a:avLst/>
            <a:gdLst>
              <a:gd name="T0" fmla="*/ 3003033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gradFill>
            <a:gsLst>
              <a:gs pos="89000">
                <a:srgbClr val="C00000"/>
              </a:gs>
              <a:gs pos="35000">
                <a:srgbClr val="FF3300"/>
              </a:gs>
            </a:gsLst>
            <a:lin ang="5400000" scaled="0"/>
          </a:gradFill>
          <a:ln w="9525">
            <a:noFill/>
            <a:miter lim="800000"/>
          </a:ln>
          <a:effectLst>
            <a:outerShdw dist="40161" dir="9693903" algn="ctr" rotWithShape="0">
              <a:schemeClr val="tx1">
                <a:alpha val="50000"/>
              </a:schemeClr>
            </a:outerShdw>
          </a:effectLst>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15738" name="AutoShape 26"/>
          <p:cNvSpPr>
            <a:spLocks noChangeArrowheads="1"/>
          </p:cNvSpPr>
          <p:nvPr/>
        </p:nvSpPr>
        <p:spPr bwMode="auto">
          <a:xfrm rot="-5400000">
            <a:off x="6422517" y="3291484"/>
            <a:ext cx="3298847" cy="1594676"/>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gradFill>
            <a:gsLst>
              <a:gs pos="89000">
                <a:srgbClr val="C00000"/>
              </a:gs>
              <a:gs pos="35000">
                <a:srgbClr val="FF3300"/>
              </a:gs>
            </a:gsLst>
            <a:lin ang="5400000" scaled="0"/>
          </a:gradFill>
          <a:ln w="9525">
            <a:noFill/>
            <a:miter lim="800000"/>
          </a:ln>
          <a:effectLst>
            <a:outerShdw dist="40161" dir="9693903" algn="ctr" rotWithShape="0">
              <a:schemeClr val="tx1">
                <a:alpha val="50000"/>
              </a:schemeClr>
            </a:outerShdw>
          </a:effectLst>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15733" name="AutoShape 21"/>
          <p:cNvSpPr>
            <a:spLocks noChangeArrowheads="1"/>
          </p:cNvSpPr>
          <p:nvPr/>
        </p:nvSpPr>
        <p:spPr bwMode="auto">
          <a:xfrm rot="-5400000">
            <a:off x="1684281" y="3301440"/>
            <a:ext cx="3300839" cy="1592684"/>
          </a:xfrm>
          <a:custGeom>
            <a:avLst/>
            <a:gdLst>
              <a:gd name="T0" fmla="*/ 3003032 w 21600"/>
              <a:gd name="T1" fmla="*/ 796925 h 21600"/>
              <a:gd name="T2" fmla="*/ 1670844 w 21600"/>
              <a:gd name="T3" fmla="*/ 1593850 h 21600"/>
              <a:gd name="T4" fmla="*/ 338655 w 21600"/>
              <a:gd name="T5" fmla="*/ 796925 h 21600"/>
              <a:gd name="T6" fmla="*/ 1670844 w 21600"/>
              <a:gd name="T7" fmla="*/ 0 h 21600"/>
              <a:gd name="T8" fmla="*/ 0 60000 65536"/>
              <a:gd name="T9" fmla="*/ 0 60000 65536"/>
              <a:gd name="T10" fmla="*/ 0 60000 65536"/>
              <a:gd name="T11" fmla="*/ 0 60000 65536"/>
              <a:gd name="T12" fmla="*/ 3989 w 21600"/>
              <a:gd name="T13" fmla="*/ 3989 h 21600"/>
              <a:gd name="T14" fmla="*/ 17611 w 21600"/>
              <a:gd name="T15" fmla="*/ 17611 h 21600"/>
            </a:gdLst>
            <a:ahLst/>
            <a:cxnLst>
              <a:cxn ang="T8">
                <a:pos x="T0" y="T1"/>
              </a:cxn>
              <a:cxn ang="T9">
                <a:pos x="T2" y="T3"/>
              </a:cxn>
              <a:cxn ang="T10">
                <a:pos x="T4" y="T5"/>
              </a:cxn>
              <a:cxn ang="T11">
                <a:pos x="T6" y="T7"/>
              </a:cxn>
            </a:cxnLst>
            <a:rect l="T12" t="T13" r="T14" b="T15"/>
            <a:pathLst>
              <a:path w="21600" h="21600">
                <a:moveTo>
                  <a:pt x="0" y="0"/>
                </a:moveTo>
                <a:lnTo>
                  <a:pt x="4378" y="21600"/>
                </a:lnTo>
                <a:lnTo>
                  <a:pt x="17222" y="21600"/>
                </a:lnTo>
                <a:lnTo>
                  <a:pt x="21600" y="0"/>
                </a:lnTo>
                <a:close/>
              </a:path>
            </a:pathLst>
          </a:custGeom>
          <a:gradFill>
            <a:gsLst>
              <a:gs pos="89000">
                <a:srgbClr val="C00000"/>
              </a:gs>
              <a:gs pos="35000">
                <a:srgbClr val="FF3300"/>
              </a:gs>
            </a:gsLst>
            <a:lin ang="5400000" scaled="0"/>
          </a:gradFill>
          <a:ln w="9525">
            <a:noFill/>
            <a:miter lim="800000"/>
          </a:ln>
          <a:effectLst>
            <a:outerShdw dist="40161" dir="9693903" algn="ctr" rotWithShape="0">
              <a:schemeClr val="tx1">
                <a:alpha val="50000"/>
              </a:schemeClr>
            </a:outerShdw>
          </a:effectLst>
        </p:spPr>
        <p:txBody>
          <a:bodyPr wrap="none" anchor="ctr"/>
          <a:lstStyle/>
          <a:p>
            <a:pPr marL="0" marR="0" lvl="0" indent="0" algn="l" defTabSz="909320" rtl="0" eaLnBrk="1" fontAlgn="base" latinLnBrk="0" hangingPunct="1">
              <a:lnSpc>
                <a:spcPct val="100000"/>
              </a:lnSpc>
              <a:spcBef>
                <a:spcPct val="0"/>
              </a:spcBef>
              <a:spcAft>
                <a:spcPct val="0"/>
              </a:spcAft>
              <a:buClrTx/>
              <a:buSzTx/>
              <a:buFontTx/>
              <a:buNone/>
              <a:defRPr/>
            </a:pPr>
            <a:endParaRPr kumimoji="0" lang="zh-CN" altLang="en-US" sz="238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0371" name="文本框 21"/>
          <p:cNvSpPr txBox="1">
            <a:spLocks noChangeArrowheads="1"/>
          </p:cNvSpPr>
          <p:nvPr/>
        </p:nvSpPr>
        <p:spPr bwMode="auto">
          <a:xfrm>
            <a:off x="2640131" y="3310504"/>
            <a:ext cx="1387627" cy="1290320"/>
          </a:xfrm>
          <a:prstGeom prst="rect">
            <a:avLst/>
          </a:prstGeom>
          <a:noFill/>
          <a:ln w="9525">
            <a:noFill/>
            <a:miter lim="800000"/>
          </a:ln>
        </p:spPr>
        <p:txBody>
          <a:bodyPr wrap="squar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defRPr/>
            </a:pPr>
            <a:r>
              <a:rPr kumimoji="0" lang="zh-CN" altLang="en-US" sz="1300" b="1"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rPr>
              <a:t>决策之前</a:t>
            </a:r>
          </a:p>
          <a:p>
            <a:pPr marL="0" marR="0" lvl="0" indent="0" algn="ctr" defTabSz="681990" rtl="0" eaLnBrk="1" fontAlgn="base" latinLnBrk="0" hangingPunct="1">
              <a:lnSpc>
                <a:spcPct val="100000"/>
              </a:lnSpc>
              <a:spcBef>
                <a:spcPct val="0"/>
              </a:spcBef>
              <a:spcAft>
                <a:spcPct val="0"/>
              </a:spcAft>
              <a:buClrTx/>
              <a:buSzTx/>
              <a:buFontTx/>
              <a:buNone/>
              <a:defRPr/>
            </a:pPr>
            <a:r>
              <a:rPr kumimoji="0" lang="zh-CN" altLang="en-US" sz="13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rPr>
              <a:t>应认真调查研究，经过研究论证程序，充分吸收各方面意见，提前告知参与人员。</a:t>
            </a:r>
          </a:p>
        </p:txBody>
      </p:sp>
      <p:sp>
        <p:nvSpPr>
          <p:cNvPr id="100375" name="文本框 21"/>
          <p:cNvSpPr txBox="1">
            <a:spLocks noChangeArrowheads="1"/>
          </p:cNvSpPr>
          <p:nvPr/>
        </p:nvSpPr>
        <p:spPr bwMode="auto">
          <a:xfrm>
            <a:off x="5017145" y="2936489"/>
            <a:ext cx="1387627" cy="2321560"/>
          </a:xfrm>
          <a:prstGeom prst="rect">
            <a:avLst/>
          </a:prstGeom>
          <a:noFill/>
          <a:ln w="9525">
            <a:noFill/>
            <a:miter lim="800000"/>
          </a:ln>
        </p:spPr>
        <p:txBody>
          <a:bodyPr wrap="squar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defRPr/>
            </a:pPr>
            <a:r>
              <a:rPr kumimoji="0" lang="zh-CN" altLang="en-US" sz="1300" b="1"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rPr>
              <a:t>决策之中</a:t>
            </a:r>
          </a:p>
          <a:p>
            <a:pPr marL="0" marR="0" lvl="0" indent="0" algn="ctr" defTabSz="68199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rPr>
              <a:t>党委（党组）、董事会、未设董事会的经理班子应当以会议的形式，对 “三重一大”事项作出集体决策。决策会议应符合规定人数，决策资料应当完整、详细记录并存档备查。</a:t>
            </a:r>
          </a:p>
        </p:txBody>
      </p:sp>
      <p:sp>
        <p:nvSpPr>
          <p:cNvPr id="100376" name="文本框 21"/>
          <p:cNvSpPr txBox="1">
            <a:spLocks noChangeArrowheads="1"/>
          </p:cNvSpPr>
          <p:nvPr/>
        </p:nvSpPr>
        <p:spPr bwMode="auto">
          <a:xfrm>
            <a:off x="7377784" y="3153024"/>
            <a:ext cx="1387627" cy="1890395"/>
          </a:xfrm>
          <a:prstGeom prst="rect">
            <a:avLst/>
          </a:prstGeom>
          <a:noFill/>
          <a:ln w="9525">
            <a:noFill/>
            <a:miter lim="800000"/>
          </a:ln>
        </p:spPr>
        <p:txBody>
          <a:bodyPr wrap="square" lIns="91028" tIns="45514" rIns="91028" bIns="45514">
            <a:spAutoFit/>
          </a:bodyPr>
          <a:lstStyle/>
          <a:p>
            <a:pPr marL="0" marR="0" lvl="0" indent="0" algn="ctr" defTabSz="681990" rtl="0" eaLnBrk="1" fontAlgn="base" latinLnBrk="0" hangingPunct="1">
              <a:lnSpc>
                <a:spcPct val="100000"/>
              </a:lnSpc>
              <a:spcBef>
                <a:spcPct val="0"/>
              </a:spcBef>
              <a:spcAft>
                <a:spcPct val="0"/>
              </a:spcAft>
              <a:buClrTx/>
              <a:buSzTx/>
              <a:buFontTx/>
              <a:buNone/>
              <a:defRPr/>
            </a:pPr>
            <a:r>
              <a:rPr kumimoji="0" lang="zh-CN" altLang="en-US" sz="1300" b="1"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rPr>
              <a:t>决策之后</a:t>
            </a:r>
          </a:p>
          <a:p>
            <a:pPr marL="0" marR="0" lvl="0" indent="0" algn="ctr" defTabSz="681990" rtl="0" eaLnBrk="1" fontAlgn="base" latinLnBrk="0" hangingPunct="1">
              <a:lnSpc>
                <a:spcPct val="100000"/>
              </a:lnSpc>
              <a:spcBef>
                <a:spcPct val="0"/>
              </a:spcBef>
              <a:spcAft>
                <a:spcPct val="0"/>
              </a:spcAft>
              <a:buClrTx/>
              <a:buSzTx/>
              <a:buFontTx/>
              <a:buNone/>
              <a:defRPr/>
            </a:pPr>
            <a:r>
              <a:rPr kumimoji="0" lang="zh-CN" altLang="en-US" sz="13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charset="-122"/>
                <a:cs typeface="+mn-cs"/>
              </a:rPr>
              <a:t>企业应及时向履行国有资产出资人职责的机构报告有关决策情况；企业负责人应当按照分工组织实施，并明确落实部门和责任人。</a:t>
            </a:r>
          </a:p>
        </p:txBody>
      </p:sp>
    </p:spTree>
  </p:cSld>
  <p:clrMapOvr>
    <a:masterClrMapping/>
  </p:clrMapOvr>
  <mc:AlternateContent xmlns:mc="http://schemas.openxmlformats.org/markup-compatibility/2006">
    <mc:Choice xmlns:p14="http://schemas.microsoft.com/office/powerpoint/2010/main" Requires="p14">
      <p:transition spd="slow" p14:dur="1600" advTm="3802">
        <p:blinds dir="vert"/>
      </p:transition>
    </mc:Choice>
    <mc:Fallback>
      <p:transition spd="slow" advTm="380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0182">
                                            <p:txEl>
                                              <p:pRg st="0" end="0"/>
                                            </p:txEl>
                                          </p:spTgt>
                                        </p:tgtEl>
                                        <p:attrNameLst>
                                          <p:attrName>style.visibility</p:attrName>
                                        </p:attrNameLst>
                                      </p:cBhvr>
                                      <p:to>
                                        <p:strVal val="visible"/>
                                      </p:to>
                                    </p:set>
                                    <p:animEffect transition="in" filter="wipe(up)">
                                      <p:cBhvr>
                                        <p:cTn id="7" dur="500"/>
                                        <p:tgtEl>
                                          <p:spTgt spid="50182">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0183"/>
                                        </p:tgtEl>
                                        <p:attrNameLst>
                                          <p:attrName>style.visibility</p:attrName>
                                        </p:attrNameLst>
                                      </p:cBhvr>
                                      <p:to>
                                        <p:strVal val="visible"/>
                                      </p:to>
                                    </p:set>
                                    <p:animEffect transition="in" filter="wipe(up)">
                                      <p:cBhvr>
                                        <p:cTn id="10" dur="500"/>
                                        <p:tgtEl>
                                          <p:spTgt spid="50183"/>
                                        </p:tgtEl>
                                      </p:cBhvr>
                                    </p:animEffect>
                                  </p:childTnLst>
                                </p:cTn>
                              </p:par>
                              <p:par>
                                <p:cTn id="11" presetID="22" presetClass="entr" presetSubtype="1" fill="hold" nodeType="withEffect">
                                  <p:stCondLst>
                                    <p:cond delay="0"/>
                                  </p:stCondLst>
                                  <p:childTnLst>
                                    <p:set>
                                      <p:cBhvr>
                                        <p:cTn id="12" dur="1" fill="hold">
                                          <p:stCondLst>
                                            <p:cond delay="0"/>
                                          </p:stCondLst>
                                        </p:cTn>
                                        <p:tgtEl>
                                          <p:spTgt spid="50184"/>
                                        </p:tgtEl>
                                        <p:attrNameLst>
                                          <p:attrName>style.visibility</p:attrName>
                                        </p:attrNameLst>
                                      </p:cBhvr>
                                      <p:to>
                                        <p:strVal val="visible"/>
                                      </p:to>
                                    </p:set>
                                    <p:animEffect transition="in" filter="wipe(up)">
                                      <p:cBhvr>
                                        <p:cTn id="13" dur="500"/>
                                        <p:tgtEl>
                                          <p:spTgt spid="5018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0185"/>
                                        </p:tgtEl>
                                        <p:attrNameLst>
                                          <p:attrName>style.visibility</p:attrName>
                                        </p:attrNameLst>
                                      </p:cBhvr>
                                      <p:to>
                                        <p:strVal val="visible"/>
                                      </p:to>
                                    </p:set>
                                    <p:animEffect transition="in" filter="wipe(up)">
                                      <p:cBhvr>
                                        <p:cTn id="16" dur="500"/>
                                        <p:tgtEl>
                                          <p:spTgt spid="50185"/>
                                        </p:tgtEl>
                                      </p:cBhvr>
                                    </p:animEffect>
                                  </p:childTnLst>
                                </p:cTn>
                              </p:par>
                            </p:childTnLst>
                          </p:cTn>
                        </p:par>
                        <p:par>
                          <p:cTn id="17" fill="hold">
                            <p:stCondLst>
                              <p:cond delay="500"/>
                            </p:stCondLst>
                            <p:childTnLst>
                              <p:par>
                                <p:cTn id="18" presetID="29" presetClass="entr" presetSubtype="0" fill="hold" nodeType="afterEffect">
                                  <p:stCondLst>
                                    <p:cond delay="0"/>
                                  </p:stCondLst>
                                  <p:childTnLst>
                                    <p:set>
                                      <p:cBhvr>
                                        <p:cTn id="19" dur="1" fill="hold">
                                          <p:stCondLst>
                                            <p:cond delay="0"/>
                                          </p:stCondLst>
                                        </p:cTn>
                                        <p:tgtEl>
                                          <p:spTgt spid="115733"/>
                                        </p:tgtEl>
                                        <p:attrNameLst>
                                          <p:attrName>style.visibility</p:attrName>
                                        </p:attrNameLst>
                                      </p:cBhvr>
                                      <p:to>
                                        <p:strVal val="visible"/>
                                      </p:to>
                                    </p:set>
                                    <p:anim calcmode="lin" valueType="num">
                                      <p:cBhvr>
                                        <p:cTn id="20" dur="1000" fill="hold"/>
                                        <p:tgtEl>
                                          <p:spTgt spid="115733"/>
                                        </p:tgtEl>
                                        <p:attrNameLst>
                                          <p:attrName>ppt_x</p:attrName>
                                        </p:attrNameLst>
                                      </p:cBhvr>
                                      <p:tavLst>
                                        <p:tav tm="0">
                                          <p:val>
                                            <p:strVal val="#ppt_x-.2"/>
                                          </p:val>
                                        </p:tav>
                                        <p:tav tm="100000">
                                          <p:val>
                                            <p:strVal val="#ppt_x"/>
                                          </p:val>
                                        </p:tav>
                                      </p:tavLst>
                                    </p:anim>
                                    <p:anim calcmode="lin" valueType="num">
                                      <p:cBhvr>
                                        <p:cTn id="21" dur="1000" fill="hold"/>
                                        <p:tgtEl>
                                          <p:spTgt spid="115733"/>
                                        </p:tgtEl>
                                        <p:attrNameLst>
                                          <p:attrName>ppt_y</p:attrName>
                                        </p:attrNameLst>
                                      </p:cBhvr>
                                      <p:tavLst>
                                        <p:tav tm="0">
                                          <p:val>
                                            <p:strVal val="#ppt_y"/>
                                          </p:val>
                                        </p:tav>
                                        <p:tav tm="100000">
                                          <p:val>
                                            <p:strVal val="#ppt_y"/>
                                          </p:val>
                                        </p:tav>
                                      </p:tavLst>
                                    </p:anim>
                                    <p:animEffect transition="in" filter="wipe(right)" prLst="gradientSize: 0.1">
                                      <p:cBhvr>
                                        <p:cTn id="22" dur="1000"/>
                                        <p:tgtEl>
                                          <p:spTgt spid="115733"/>
                                        </p:tgtEl>
                                      </p:cBhvr>
                                    </p:animEffect>
                                  </p:childTnLst>
                                </p:cTn>
                              </p:par>
                            </p:childTnLst>
                          </p:cTn>
                        </p:par>
                        <p:par>
                          <p:cTn id="23" fill="hold">
                            <p:stCondLst>
                              <p:cond delay="1500"/>
                            </p:stCondLst>
                            <p:childTnLst>
                              <p:par>
                                <p:cTn id="24" presetID="29" presetClass="entr" presetSubtype="0" fill="hold" nodeType="afterEffect">
                                  <p:stCondLst>
                                    <p:cond delay="0"/>
                                  </p:stCondLst>
                                  <p:childTnLst>
                                    <p:set>
                                      <p:cBhvr>
                                        <p:cTn id="25" dur="1" fill="hold">
                                          <p:stCondLst>
                                            <p:cond delay="0"/>
                                          </p:stCondLst>
                                        </p:cTn>
                                        <p:tgtEl>
                                          <p:spTgt spid="115737"/>
                                        </p:tgtEl>
                                        <p:attrNameLst>
                                          <p:attrName>style.visibility</p:attrName>
                                        </p:attrNameLst>
                                      </p:cBhvr>
                                      <p:to>
                                        <p:strVal val="visible"/>
                                      </p:to>
                                    </p:set>
                                    <p:anim calcmode="lin" valueType="num">
                                      <p:cBhvr>
                                        <p:cTn id="26" dur="500" fill="hold"/>
                                        <p:tgtEl>
                                          <p:spTgt spid="115737"/>
                                        </p:tgtEl>
                                        <p:attrNameLst>
                                          <p:attrName>ppt_x</p:attrName>
                                        </p:attrNameLst>
                                      </p:cBhvr>
                                      <p:tavLst>
                                        <p:tav tm="0">
                                          <p:val>
                                            <p:strVal val="#ppt_x-.2"/>
                                          </p:val>
                                        </p:tav>
                                        <p:tav tm="100000">
                                          <p:val>
                                            <p:strVal val="#ppt_x"/>
                                          </p:val>
                                        </p:tav>
                                      </p:tavLst>
                                    </p:anim>
                                    <p:anim calcmode="lin" valueType="num">
                                      <p:cBhvr>
                                        <p:cTn id="27" dur="500" fill="hold"/>
                                        <p:tgtEl>
                                          <p:spTgt spid="115737"/>
                                        </p:tgtEl>
                                        <p:attrNameLst>
                                          <p:attrName>ppt_y</p:attrName>
                                        </p:attrNameLst>
                                      </p:cBhvr>
                                      <p:tavLst>
                                        <p:tav tm="0">
                                          <p:val>
                                            <p:strVal val="#ppt_y"/>
                                          </p:val>
                                        </p:tav>
                                        <p:tav tm="100000">
                                          <p:val>
                                            <p:strVal val="#ppt_y"/>
                                          </p:val>
                                        </p:tav>
                                      </p:tavLst>
                                    </p:anim>
                                    <p:animEffect transition="in" filter="wipe(right)" prLst="gradientSize: 0.1">
                                      <p:cBhvr>
                                        <p:cTn id="28" dur="500"/>
                                        <p:tgtEl>
                                          <p:spTgt spid="115737"/>
                                        </p:tgtEl>
                                      </p:cBhvr>
                                    </p:animEffect>
                                  </p:childTnLst>
                                </p:cTn>
                              </p:par>
                            </p:childTnLst>
                          </p:cTn>
                        </p:par>
                        <p:par>
                          <p:cTn id="29" fill="hold">
                            <p:stCondLst>
                              <p:cond delay="2000"/>
                            </p:stCondLst>
                            <p:childTnLst>
                              <p:par>
                                <p:cTn id="30" presetID="29" presetClass="entr" presetSubtype="0" fill="hold" nodeType="afterEffect">
                                  <p:stCondLst>
                                    <p:cond delay="0"/>
                                  </p:stCondLst>
                                  <p:childTnLst>
                                    <p:set>
                                      <p:cBhvr>
                                        <p:cTn id="31" dur="1" fill="hold">
                                          <p:stCondLst>
                                            <p:cond delay="0"/>
                                          </p:stCondLst>
                                        </p:cTn>
                                        <p:tgtEl>
                                          <p:spTgt spid="115738"/>
                                        </p:tgtEl>
                                        <p:attrNameLst>
                                          <p:attrName>style.visibility</p:attrName>
                                        </p:attrNameLst>
                                      </p:cBhvr>
                                      <p:to>
                                        <p:strVal val="visible"/>
                                      </p:to>
                                    </p:set>
                                    <p:anim calcmode="lin" valueType="num">
                                      <p:cBhvr>
                                        <p:cTn id="32" dur="500" fill="hold"/>
                                        <p:tgtEl>
                                          <p:spTgt spid="115738"/>
                                        </p:tgtEl>
                                        <p:attrNameLst>
                                          <p:attrName>ppt_x</p:attrName>
                                        </p:attrNameLst>
                                      </p:cBhvr>
                                      <p:tavLst>
                                        <p:tav tm="0">
                                          <p:val>
                                            <p:strVal val="#ppt_x-.2"/>
                                          </p:val>
                                        </p:tav>
                                        <p:tav tm="100000">
                                          <p:val>
                                            <p:strVal val="#ppt_x"/>
                                          </p:val>
                                        </p:tav>
                                      </p:tavLst>
                                    </p:anim>
                                    <p:anim calcmode="lin" valueType="num">
                                      <p:cBhvr>
                                        <p:cTn id="33" dur="5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34" dur="500"/>
                                        <p:tgtEl>
                                          <p:spTgt spid="115738"/>
                                        </p:tgtEl>
                                      </p:cBhvr>
                                    </p:animEffect>
                                  </p:childTnLst>
                                </p:cTn>
                              </p:par>
                            </p:childTnLst>
                          </p:cTn>
                        </p:par>
                        <p:par>
                          <p:cTn id="35" fill="hold">
                            <p:stCondLst>
                              <p:cond delay="2500"/>
                            </p:stCondLst>
                            <p:childTnLst>
                              <p:par>
                                <p:cTn id="36" presetID="55" presetClass="entr" presetSubtype="0" fill="hold" grpId="0" nodeType="afterEffect">
                                  <p:stCondLst>
                                    <p:cond delay="0"/>
                                  </p:stCondLst>
                                  <p:childTnLst>
                                    <p:set>
                                      <p:cBhvr>
                                        <p:cTn id="37" dur="1" fill="hold">
                                          <p:stCondLst>
                                            <p:cond delay="0"/>
                                          </p:stCondLst>
                                        </p:cTn>
                                        <p:tgtEl>
                                          <p:spTgt spid="100371"/>
                                        </p:tgtEl>
                                        <p:attrNameLst>
                                          <p:attrName>style.visibility</p:attrName>
                                        </p:attrNameLst>
                                      </p:cBhvr>
                                      <p:to>
                                        <p:strVal val="visible"/>
                                      </p:to>
                                    </p:set>
                                    <p:anim calcmode="lin" valueType="num">
                                      <p:cBhvr>
                                        <p:cTn id="38" dur="500" fill="hold"/>
                                        <p:tgtEl>
                                          <p:spTgt spid="100371"/>
                                        </p:tgtEl>
                                        <p:attrNameLst>
                                          <p:attrName>ppt_w</p:attrName>
                                        </p:attrNameLst>
                                      </p:cBhvr>
                                      <p:tavLst>
                                        <p:tav tm="0">
                                          <p:val>
                                            <p:strVal val="#ppt_w*0.70"/>
                                          </p:val>
                                        </p:tav>
                                        <p:tav tm="100000">
                                          <p:val>
                                            <p:strVal val="#ppt_w"/>
                                          </p:val>
                                        </p:tav>
                                      </p:tavLst>
                                    </p:anim>
                                    <p:anim calcmode="lin" valueType="num">
                                      <p:cBhvr>
                                        <p:cTn id="39" dur="500" fill="hold"/>
                                        <p:tgtEl>
                                          <p:spTgt spid="100371"/>
                                        </p:tgtEl>
                                        <p:attrNameLst>
                                          <p:attrName>ppt_h</p:attrName>
                                        </p:attrNameLst>
                                      </p:cBhvr>
                                      <p:tavLst>
                                        <p:tav tm="0">
                                          <p:val>
                                            <p:strVal val="#ppt_h"/>
                                          </p:val>
                                        </p:tav>
                                        <p:tav tm="100000">
                                          <p:val>
                                            <p:strVal val="#ppt_h"/>
                                          </p:val>
                                        </p:tav>
                                      </p:tavLst>
                                    </p:anim>
                                    <p:animEffect transition="in" filter="fade">
                                      <p:cBhvr>
                                        <p:cTn id="40" dur="500"/>
                                        <p:tgtEl>
                                          <p:spTgt spid="100371"/>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100375"/>
                                        </p:tgtEl>
                                        <p:attrNameLst>
                                          <p:attrName>style.visibility</p:attrName>
                                        </p:attrNameLst>
                                      </p:cBhvr>
                                      <p:to>
                                        <p:strVal val="visible"/>
                                      </p:to>
                                    </p:set>
                                    <p:anim calcmode="lin" valueType="num">
                                      <p:cBhvr>
                                        <p:cTn id="43" dur="500" fill="hold"/>
                                        <p:tgtEl>
                                          <p:spTgt spid="100375"/>
                                        </p:tgtEl>
                                        <p:attrNameLst>
                                          <p:attrName>ppt_w</p:attrName>
                                        </p:attrNameLst>
                                      </p:cBhvr>
                                      <p:tavLst>
                                        <p:tav tm="0">
                                          <p:val>
                                            <p:strVal val="#ppt_w*0.70"/>
                                          </p:val>
                                        </p:tav>
                                        <p:tav tm="100000">
                                          <p:val>
                                            <p:strVal val="#ppt_w"/>
                                          </p:val>
                                        </p:tav>
                                      </p:tavLst>
                                    </p:anim>
                                    <p:anim calcmode="lin" valueType="num">
                                      <p:cBhvr>
                                        <p:cTn id="44" dur="500" fill="hold"/>
                                        <p:tgtEl>
                                          <p:spTgt spid="100375"/>
                                        </p:tgtEl>
                                        <p:attrNameLst>
                                          <p:attrName>ppt_h</p:attrName>
                                        </p:attrNameLst>
                                      </p:cBhvr>
                                      <p:tavLst>
                                        <p:tav tm="0">
                                          <p:val>
                                            <p:strVal val="#ppt_h"/>
                                          </p:val>
                                        </p:tav>
                                        <p:tav tm="100000">
                                          <p:val>
                                            <p:strVal val="#ppt_h"/>
                                          </p:val>
                                        </p:tav>
                                      </p:tavLst>
                                    </p:anim>
                                    <p:animEffect transition="in" filter="fade">
                                      <p:cBhvr>
                                        <p:cTn id="45" dur="500"/>
                                        <p:tgtEl>
                                          <p:spTgt spid="100375"/>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00376"/>
                                        </p:tgtEl>
                                        <p:attrNameLst>
                                          <p:attrName>style.visibility</p:attrName>
                                        </p:attrNameLst>
                                      </p:cBhvr>
                                      <p:to>
                                        <p:strVal val="visible"/>
                                      </p:to>
                                    </p:set>
                                    <p:anim calcmode="lin" valueType="num">
                                      <p:cBhvr>
                                        <p:cTn id="48" dur="500" fill="hold"/>
                                        <p:tgtEl>
                                          <p:spTgt spid="100376"/>
                                        </p:tgtEl>
                                        <p:attrNameLst>
                                          <p:attrName>ppt_w</p:attrName>
                                        </p:attrNameLst>
                                      </p:cBhvr>
                                      <p:tavLst>
                                        <p:tav tm="0">
                                          <p:val>
                                            <p:strVal val="#ppt_w*0.70"/>
                                          </p:val>
                                        </p:tav>
                                        <p:tav tm="100000">
                                          <p:val>
                                            <p:strVal val="#ppt_w"/>
                                          </p:val>
                                        </p:tav>
                                      </p:tavLst>
                                    </p:anim>
                                    <p:anim calcmode="lin" valueType="num">
                                      <p:cBhvr>
                                        <p:cTn id="49" dur="500" fill="hold"/>
                                        <p:tgtEl>
                                          <p:spTgt spid="100376"/>
                                        </p:tgtEl>
                                        <p:attrNameLst>
                                          <p:attrName>ppt_h</p:attrName>
                                        </p:attrNameLst>
                                      </p:cBhvr>
                                      <p:tavLst>
                                        <p:tav tm="0">
                                          <p:val>
                                            <p:strVal val="#ppt_h"/>
                                          </p:val>
                                        </p:tav>
                                        <p:tav tm="100000">
                                          <p:val>
                                            <p:strVal val="#ppt_h"/>
                                          </p:val>
                                        </p:tav>
                                      </p:tavLst>
                                    </p:anim>
                                    <p:animEffect transition="in" filter="fade">
                                      <p:cBhvr>
                                        <p:cTn id="50" dur="500"/>
                                        <p:tgtEl>
                                          <p:spTgt spid="100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2" grpId="0" build="p"/>
      <p:bldP spid="50183" grpId="0"/>
      <p:bldP spid="50185" grpId="0"/>
      <p:bldP spid="100371" grpId="0"/>
      <p:bldP spid="100375" grpId="0"/>
      <p:bldP spid="10037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52230" name="矩形 7"/>
          <p:cNvSpPr/>
          <p:nvPr/>
        </p:nvSpPr>
        <p:spPr>
          <a:xfrm>
            <a:off x="1100455" y="2860675"/>
            <a:ext cx="3175000" cy="1278255"/>
          </a:xfrm>
          <a:prstGeom prst="rect">
            <a:avLst/>
          </a:prstGeom>
          <a:solidFill>
            <a:schemeClr val="bg2"/>
          </a:solidFill>
          <a:ln w="9525" cap="flat" cmpd="sng">
            <a:solidFill>
              <a:schemeClr val="tx2"/>
            </a:solidFill>
            <a:prstDash val="solid"/>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52231" name="矩形 8"/>
          <p:cNvSpPr/>
          <p:nvPr/>
        </p:nvSpPr>
        <p:spPr>
          <a:xfrm>
            <a:off x="1444625" y="1035050"/>
            <a:ext cx="5445125" cy="369888"/>
          </a:xfrm>
          <a:prstGeom prst="rect">
            <a:avLst/>
          </a:prstGeom>
          <a:noFill/>
          <a:ln w="9525">
            <a:noFill/>
          </a:ln>
        </p:spPr>
        <p:txBody>
          <a:bodyPr/>
          <a:lstStyle/>
          <a:p>
            <a:pPr algn="just"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对国家和出资人承担的责任（第四条）</a:t>
            </a:r>
          </a:p>
        </p:txBody>
      </p:sp>
      <p:grpSp>
        <p:nvGrpSpPr>
          <p:cNvPr id="52232" name="组合 9"/>
          <p:cNvGrpSpPr/>
          <p:nvPr/>
        </p:nvGrpSpPr>
        <p:grpSpPr>
          <a:xfrm>
            <a:off x="1109663" y="1074738"/>
            <a:ext cx="376237" cy="401637"/>
            <a:chOff x="-885400" y="1180425"/>
            <a:chExt cx="377074" cy="401474"/>
          </a:xfrm>
        </p:grpSpPr>
        <p:sp>
          <p:nvSpPr>
            <p:cNvPr id="52263" name="椭圆 10"/>
            <p:cNvSpPr/>
            <p:nvPr/>
          </p:nvSpPr>
          <p:spPr>
            <a:xfrm>
              <a:off x="-885400" y="1204825"/>
              <a:ext cx="377074" cy="377074"/>
            </a:xfrm>
            <a:prstGeom prst="ellipse">
              <a:avLst/>
            </a:prstGeom>
            <a:solidFill>
              <a:srgbClr val="C00000"/>
            </a:solidFill>
            <a:ln w="9525">
              <a:noFill/>
            </a:ln>
          </p:spPr>
          <p:txBody>
            <a:bodyPr/>
            <a:lstStyle/>
            <a:p>
              <a:pPr eaLnBrk="1" hangingPunct="1"/>
              <a:endParaRPr lang="zh-CN" altLang="en-US" dirty="0">
                <a:solidFill>
                  <a:schemeClr val="bg2"/>
                </a:solidFill>
                <a:latin typeface="微软雅黑" panose="020B0503020204020204" charset="-122"/>
                <a:ea typeface="微软雅黑" panose="020B0503020204020204" charset="-122"/>
              </a:endParaRPr>
            </a:p>
          </p:txBody>
        </p:sp>
        <p:sp>
          <p:nvSpPr>
            <p:cNvPr id="52264" name="文本框 11"/>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1"/>
                  </a:solidFill>
                  <a:latin typeface="微软雅黑" panose="020B0503020204020204" charset="-122"/>
                  <a:ea typeface="微软雅黑" panose="020B0503020204020204" charset="-122"/>
                </a:rPr>
                <a:t>1</a:t>
              </a:r>
            </a:p>
          </p:txBody>
        </p:sp>
      </p:grpSp>
      <p:sp>
        <p:nvSpPr>
          <p:cNvPr id="52233" name="TextBox 3"/>
          <p:cNvSpPr txBox="1"/>
          <p:nvPr/>
        </p:nvSpPr>
        <p:spPr>
          <a:xfrm>
            <a:off x="984250" y="1720850"/>
            <a:ext cx="7019925" cy="369888"/>
          </a:xfrm>
          <a:prstGeom prst="rect">
            <a:avLst/>
          </a:prstGeom>
          <a:noFill/>
          <a:ln w="9525">
            <a:noFill/>
          </a:ln>
        </p:spPr>
        <p:txBody>
          <a:bodyPr/>
          <a:lstStyle/>
          <a:p>
            <a:pPr algn="just" eaLnBrk="1" hangingPunct="1">
              <a:spcBef>
                <a:spcPct val="20000"/>
              </a:spcBef>
            </a:pPr>
            <a:r>
              <a:rPr lang="zh-CN" altLang="en-US" b="1" dirty="0">
                <a:solidFill>
                  <a:srgbClr val="C00000"/>
                </a:solidFill>
                <a:latin typeface="微软雅黑" panose="020B0503020204020204" charset="-122"/>
                <a:ea typeface="微软雅黑" panose="020B0503020204020204" charset="-122"/>
              </a:rPr>
              <a:t>推进贯彻执行“三重一大”决策制度的对策</a:t>
            </a:r>
          </a:p>
        </p:txBody>
      </p:sp>
      <p:grpSp>
        <p:nvGrpSpPr>
          <p:cNvPr id="52234" name="组合 13"/>
          <p:cNvGrpSpPr/>
          <p:nvPr/>
        </p:nvGrpSpPr>
        <p:grpSpPr>
          <a:xfrm>
            <a:off x="1100138" y="2259013"/>
            <a:ext cx="3173412" cy="601662"/>
            <a:chOff x="1099372" y="2090387"/>
            <a:chExt cx="3173436" cy="601602"/>
          </a:xfrm>
        </p:grpSpPr>
        <p:sp>
          <p:nvSpPr>
            <p:cNvPr id="52261" name="矩形: 圆角 14"/>
            <p:cNvSpPr/>
            <p:nvPr/>
          </p:nvSpPr>
          <p:spPr>
            <a:xfrm>
              <a:off x="1099372" y="2090387"/>
              <a:ext cx="3173436" cy="601602"/>
            </a:xfrm>
            <a:prstGeom prst="roundRect">
              <a:avLst>
                <a:gd name="adj" fmla="val 0"/>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52262" name="矩形 15"/>
            <p:cNvSpPr/>
            <p:nvPr/>
          </p:nvSpPr>
          <p:spPr>
            <a:xfrm>
              <a:off x="1552628" y="2160355"/>
              <a:ext cx="2088775" cy="461665"/>
            </a:xfrm>
            <a:prstGeom prst="rect">
              <a:avLst/>
            </a:prstGeom>
            <a:noFill/>
            <a:ln w="9525">
              <a:noFill/>
            </a:ln>
          </p:spPr>
          <p:txBody>
            <a:bodyPr>
              <a:spAutoFit/>
            </a:bodyPr>
            <a:lstStyle/>
            <a:p>
              <a:pPr algn="ctr" eaLnBrk="1" hangingPunct="1">
                <a:spcBef>
                  <a:spcPct val="20000"/>
                </a:spcBef>
              </a:pPr>
              <a:r>
                <a:rPr lang="zh-CN" altLang="en-US" sz="2400" b="1" dirty="0">
                  <a:solidFill>
                    <a:schemeClr val="bg2"/>
                  </a:solidFill>
                  <a:latin typeface="微软雅黑" panose="020B0503020204020204" charset="-122"/>
                  <a:ea typeface="微软雅黑" panose="020B0503020204020204" charset="-122"/>
                </a:rPr>
                <a:t>打牢两项基础</a:t>
              </a:r>
            </a:p>
          </p:txBody>
        </p:sp>
      </p:grpSp>
      <p:sp>
        <p:nvSpPr>
          <p:cNvPr id="52235" name="矩形 16"/>
          <p:cNvSpPr/>
          <p:nvPr/>
        </p:nvSpPr>
        <p:spPr>
          <a:xfrm>
            <a:off x="1209675" y="3114675"/>
            <a:ext cx="3049588" cy="701675"/>
          </a:xfrm>
          <a:prstGeom prst="rect">
            <a:avLst/>
          </a:prstGeom>
          <a:noFill/>
          <a:ln w="9525">
            <a:noFill/>
          </a:ln>
        </p:spPr>
        <p:txBody>
          <a:bodyPr>
            <a:spAutoFit/>
          </a:bodyPr>
          <a:lstStyle/>
          <a:p>
            <a:pPr marL="285750" indent="-285750" algn="just" eaLnBrk="1" hangingPunct="1">
              <a:spcBef>
                <a:spcPct val="20000"/>
              </a:spcBef>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rPr>
              <a:t>提高思想认识 走出误区 </a:t>
            </a:r>
          </a:p>
          <a:p>
            <a:pPr marL="285750" indent="-285750" algn="just" eaLnBrk="1" hangingPunct="1">
              <a:spcBef>
                <a:spcPct val="20000"/>
              </a:spcBef>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rPr>
              <a:t>加强制度执行的监督制约 </a:t>
            </a:r>
          </a:p>
        </p:txBody>
      </p:sp>
      <p:sp>
        <p:nvSpPr>
          <p:cNvPr id="52236" name="矩形 17"/>
          <p:cNvSpPr/>
          <p:nvPr/>
        </p:nvSpPr>
        <p:spPr>
          <a:xfrm>
            <a:off x="4483100" y="2860675"/>
            <a:ext cx="3526155" cy="1278255"/>
          </a:xfrm>
          <a:prstGeom prst="rect">
            <a:avLst/>
          </a:prstGeom>
          <a:solidFill>
            <a:schemeClr val="bg2"/>
          </a:solidFill>
          <a:ln w="9525" cap="flat" cmpd="sng">
            <a:solidFill>
              <a:schemeClr val="tx2"/>
            </a:solidFill>
            <a:prstDash val="solid"/>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grpSp>
        <p:nvGrpSpPr>
          <p:cNvPr id="52237" name="组合 18"/>
          <p:cNvGrpSpPr/>
          <p:nvPr/>
        </p:nvGrpSpPr>
        <p:grpSpPr>
          <a:xfrm>
            <a:off x="4483100" y="2259013"/>
            <a:ext cx="3524250" cy="601662"/>
            <a:chOff x="4482732" y="2090387"/>
            <a:chExt cx="3523854" cy="601602"/>
          </a:xfrm>
        </p:grpSpPr>
        <p:sp>
          <p:nvSpPr>
            <p:cNvPr id="52259" name="矩形: 圆角 19"/>
            <p:cNvSpPr/>
            <p:nvPr/>
          </p:nvSpPr>
          <p:spPr>
            <a:xfrm>
              <a:off x="4482732" y="2090387"/>
              <a:ext cx="3523854" cy="601602"/>
            </a:xfrm>
            <a:prstGeom prst="roundRect">
              <a:avLst>
                <a:gd name="adj" fmla="val 0"/>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52260" name="矩形 20"/>
            <p:cNvSpPr/>
            <p:nvPr/>
          </p:nvSpPr>
          <p:spPr>
            <a:xfrm>
              <a:off x="5111197" y="2160355"/>
              <a:ext cx="2088775" cy="461665"/>
            </a:xfrm>
            <a:prstGeom prst="rect">
              <a:avLst/>
            </a:prstGeom>
            <a:noFill/>
            <a:ln w="9525">
              <a:noFill/>
            </a:ln>
          </p:spPr>
          <p:txBody>
            <a:bodyPr>
              <a:spAutoFit/>
            </a:bodyPr>
            <a:lstStyle/>
            <a:p>
              <a:pPr algn="ctr" eaLnBrk="1" hangingPunct="1">
                <a:spcBef>
                  <a:spcPct val="20000"/>
                </a:spcBef>
              </a:pPr>
              <a:r>
                <a:rPr lang="zh-CN" altLang="en-US" sz="2400" b="1" dirty="0">
                  <a:solidFill>
                    <a:schemeClr val="bg2"/>
                  </a:solidFill>
                  <a:latin typeface="微软雅黑" panose="020B0503020204020204" charset="-122"/>
                  <a:ea typeface="微软雅黑" panose="020B0503020204020204" charset="-122"/>
                </a:rPr>
                <a:t>落实三个程序</a:t>
              </a:r>
            </a:p>
          </p:txBody>
        </p:sp>
      </p:grpSp>
      <p:sp>
        <p:nvSpPr>
          <p:cNvPr id="52238" name="矩形 21"/>
          <p:cNvSpPr/>
          <p:nvPr/>
        </p:nvSpPr>
        <p:spPr>
          <a:xfrm>
            <a:off x="8267700" y="2860675"/>
            <a:ext cx="3176905" cy="1278255"/>
          </a:xfrm>
          <a:prstGeom prst="rect">
            <a:avLst/>
          </a:prstGeom>
          <a:solidFill>
            <a:schemeClr val="bg2"/>
          </a:solidFill>
          <a:ln w="9525" cap="flat" cmpd="sng">
            <a:solidFill>
              <a:schemeClr val="tx2"/>
            </a:solidFill>
            <a:prstDash val="solid"/>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grpSp>
        <p:nvGrpSpPr>
          <p:cNvPr id="52239" name="组合 23"/>
          <p:cNvGrpSpPr/>
          <p:nvPr/>
        </p:nvGrpSpPr>
        <p:grpSpPr>
          <a:xfrm>
            <a:off x="8267700" y="2259013"/>
            <a:ext cx="3175000" cy="601662"/>
            <a:chOff x="8268488" y="2090387"/>
            <a:chExt cx="3173436" cy="601602"/>
          </a:xfrm>
        </p:grpSpPr>
        <p:sp>
          <p:nvSpPr>
            <p:cNvPr id="52257" name="矩形: 圆角 24"/>
            <p:cNvSpPr/>
            <p:nvPr/>
          </p:nvSpPr>
          <p:spPr>
            <a:xfrm>
              <a:off x="8268488" y="2090387"/>
              <a:ext cx="3173436" cy="601602"/>
            </a:xfrm>
            <a:prstGeom prst="roundRect">
              <a:avLst>
                <a:gd name="adj" fmla="val 0"/>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52258" name="矩形 25"/>
            <p:cNvSpPr/>
            <p:nvPr/>
          </p:nvSpPr>
          <p:spPr>
            <a:xfrm>
              <a:off x="8721744" y="2160355"/>
              <a:ext cx="2088775" cy="461665"/>
            </a:xfrm>
            <a:prstGeom prst="rect">
              <a:avLst/>
            </a:prstGeom>
            <a:noFill/>
            <a:ln w="9525">
              <a:noFill/>
            </a:ln>
          </p:spPr>
          <p:txBody>
            <a:bodyPr>
              <a:spAutoFit/>
            </a:bodyPr>
            <a:lstStyle/>
            <a:p>
              <a:pPr algn="ctr" eaLnBrk="1" hangingPunct="1">
                <a:spcBef>
                  <a:spcPct val="20000"/>
                </a:spcBef>
              </a:pPr>
              <a:r>
                <a:rPr lang="zh-CN" altLang="en-US" sz="2400" b="1" dirty="0">
                  <a:solidFill>
                    <a:schemeClr val="bg2"/>
                  </a:solidFill>
                  <a:latin typeface="微软雅黑" panose="020B0503020204020204" charset="-122"/>
                  <a:ea typeface="微软雅黑" panose="020B0503020204020204" charset="-122"/>
                </a:rPr>
                <a:t>突出三个关键</a:t>
              </a:r>
            </a:p>
          </p:txBody>
        </p:sp>
      </p:grpSp>
      <p:sp>
        <p:nvSpPr>
          <p:cNvPr id="52240" name="矩形 26"/>
          <p:cNvSpPr/>
          <p:nvPr/>
        </p:nvSpPr>
        <p:spPr>
          <a:xfrm>
            <a:off x="4633913" y="3005138"/>
            <a:ext cx="3316287" cy="1033462"/>
          </a:xfrm>
          <a:prstGeom prst="rect">
            <a:avLst/>
          </a:prstGeom>
          <a:noFill/>
          <a:ln w="9525">
            <a:noFill/>
          </a:ln>
        </p:spPr>
        <p:txBody>
          <a:bodyPr>
            <a:spAutoFit/>
          </a:bodyPr>
          <a:lstStyle/>
          <a:p>
            <a:pPr marL="285750" indent="-285750" algn="just" eaLnBrk="1" hangingPunct="1">
              <a:spcBef>
                <a:spcPct val="20000"/>
              </a:spcBef>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rPr>
              <a:t>决策前要充分做好调查论证 </a:t>
            </a:r>
          </a:p>
          <a:p>
            <a:pPr marL="285750" indent="-285750" algn="just" eaLnBrk="1" hangingPunct="1">
              <a:spcBef>
                <a:spcPct val="20000"/>
              </a:spcBef>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rPr>
              <a:t>决策中要积极建言集思广益 </a:t>
            </a:r>
          </a:p>
          <a:p>
            <a:pPr marL="285750" indent="-285750" algn="just" eaLnBrk="1" hangingPunct="1">
              <a:spcBef>
                <a:spcPct val="20000"/>
              </a:spcBef>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rPr>
              <a:t>决策后要明确责任分工落实</a:t>
            </a:r>
          </a:p>
        </p:txBody>
      </p:sp>
      <p:sp>
        <p:nvSpPr>
          <p:cNvPr id="52241" name="矩形 27"/>
          <p:cNvSpPr/>
          <p:nvPr/>
        </p:nvSpPr>
        <p:spPr>
          <a:xfrm>
            <a:off x="8366125" y="3005138"/>
            <a:ext cx="3049588" cy="1033462"/>
          </a:xfrm>
          <a:prstGeom prst="rect">
            <a:avLst/>
          </a:prstGeom>
          <a:noFill/>
          <a:ln w="9525">
            <a:noFill/>
          </a:ln>
        </p:spPr>
        <p:txBody>
          <a:bodyPr>
            <a:spAutoFit/>
          </a:bodyPr>
          <a:lstStyle/>
          <a:p>
            <a:pPr marL="285750" indent="-285750" algn="just" eaLnBrk="1" hangingPunct="1">
              <a:spcBef>
                <a:spcPct val="20000"/>
              </a:spcBef>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rPr>
              <a:t>建立健全相关配套制度 </a:t>
            </a:r>
          </a:p>
          <a:p>
            <a:pPr marL="285750" indent="-285750" algn="just" eaLnBrk="1" hangingPunct="1">
              <a:spcBef>
                <a:spcPct val="20000"/>
              </a:spcBef>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rPr>
              <a:t>科学界定范围与标准 </a:t>
            </a:r>
          </a:p>
          <a:p>
            <a:pPr marL="285750" indent="-285750" algn="just" eaLnBrk="1" hangingPunct="1">
              <a:spcBef>
                <a:spcPct val="20000"/>
              </a:spcBef>
              <a:buFont typeface="Arial" panose="020B0604020202020204" pitchFamily="34" charset="0"/>
              <a:buChar char="•"/>
            </a:pPr>
            <a:r>
              <a:rPr lang="zh-CN" altLang="en-US" dirty="0">
                <a:solidFill>
                  <a:schemeClr val="tx1"/>
                </a:solidFill>
                <a:latin typeface="微软雅黑" panose="020B0503020204020204" charset="-122"/>
                <a:ea typeface="微软雅黑" panose="020B0503020204020204" charset="-122"/>
              </a:rPr>
              <a:t>严格规范民主决策程序 </a:t>
            </a:r>
          </a:p>
        </p:txBody>
      </p:sp>
      <p:sp>
        <p:nvSpPr>
          <p:cNvPr id="52242" name="TextBox 3"/>
          <p:cNvSpPr txBox="1"/>
          <p:nvPr/>
        </p:nvSpPr>
        <p:spPr>
          <a:xfrm>
            <a:off x="832168" y="4301173"/>
            <a:ext cx="7021512" cy="368300"/>
          </a:xfrm>
          <a:prstGeom prst="rect">
            <a:avLst/>
          </a:prstGeom>
          <a:noFill/>
          <a:ln w="9525">
            <a:noFill/>
          </a:ln>
        </p:spPr>
        <p:txBody>
          <a:bodyPr/>
          <a:lstStyle/>
          <a:p>
            <a:pPr algn="just" eaLnBrk="1" hangingPunct="1">
              <a:spcBef>
                <a:spcPct val="20000"/>
              </a:spcBef>
            </a:pPr>
            <a:r>
              <a:rPr lang="zh-CN" altLang="en-US" b="1" dirty="0">
                <a:solidFill>
                  <a:srgbClr val="C00000"/>
                </a:solidFill>
                <a:latin typeface="微软雅黑" panose="020B0503020204020204" charset="-122"/>
                <a:ea typeface="微软雅黑" panose="020B0503020204020204" charset="-122"/>
              </a:rPr>
              <a:t>“三重一大”决策流程</a:t>
            </a:r>
          </a:p>
        </p:txBody>
      </p:sp>
      <p:sp>
        <p:nvSpPr>
          <p:cNvPr id="52243" name="Oval 6"/>
          <p:cNvSpPr/>
          <p:nvPr/>
        </p:nvSpPr>
        <p:spPr>
          <a:xfrm>
            <a:off x="3209925" y="4685030"/>
            <a:ext cx="1125538" cy="1130300"/>
          </a:xfrm>
          <a:prstGeom prst="ellipse">
            <a:avLst/>
          </a:prstGeom>
          <a:gradFill>
            <a:gsLst>
              <a:gs pos="89000">
                <a:srgbClr val="C00000"/>
              </a:gs>
              <a:gs pos="35000">
                <a:srgbClr val="FF3300"/>
              </a:gs>
            </a:gsLst>
            <a:lin ang="5400000" scaled="0"/>
          </a:gradFill>
          <a:ln w="10" cap="flat" cmpd="sng">
            <a:solidFill>
              <a:srgbClr val="A9A8A7"/>
            </a:solidFill>
            <a:prstDash val="solid"/>
            <a:miter/>
            <a:headEnd type="none" w="med" len="med"/>
            <a:tailEnd type="none" w="med" len="med"/>
          </a:ln>
        </p:spPr>
        <p:txBody>
          <a:bodyPr/>
          <a:lstStyle/>
          <a:p>
            <a:pPr eaLnBrk="1" hangingPunct="1"/>
            <a:endParaRPr lang="zh-CN" altLang="en-US" sz="1600" dirty="0">
              <a:latin typeface="微软雅黑" panose="020B0503020204020204" charset="-122"/>
              <a:ea typeface="微软雅黑" panose="020B0503020204020204" charset="-122"/>
            </a:endParaRPr>
          </a:p>
        </p:txBody>
      </p:sp>
      <p:sp>
        <p:nvSpPr>
          <p:cNvPr id="52244" name="Oval 7"/>
          <p:cNvSpPr/>
          <p:nvPr/>
        </p:nvSpPr>
        <p:spPr>
          <a:xfrm>
            <a:off x="4843463" y="4685030"/>
            <a:ext cx="1123950" cy="1130300"/>
          </a:xfrm>
          <a:prstGeom prst="ellipse">
            <a:avLst/>
          </a:prstGeom>
          <a:gradFill>
            <a:gsLst>
              <a:gs pos="89000">
                <a:srgbClr val="C00000"/>
              </a:gs>
              <a:gs pos="35000">
                <a:srgbClr val="FF3300"/>
              </a:gs>
            </a:gsLst>
            <a:lin ang="5400000" scaled="0"/>
          </a:gradFill>
          <a:ln w="10" cap="flat" cmpd="sng">
            <a:solidFill>
              <a:srgbClr val="A9A8A7"/>
            </a:solidFill>
            <a:prstDash val="solid"/>
            <a:miter/>
            <a:headEnd type="none" w="med" len="med"/>
            <a:tailEnd type="none" w="med" len="med"/>
          </a:ln>
        </p:spPr>
        <p:txBody>
          <a:bodyPr/>
          <a:lstStyle/>
          <a:p>
            <a:pPr eaLnBrk="1" hangingPunct="1"/>
            <a:endParaRPr lang="zh-CN" altLang="en-US" sz="1600" dirty="0">
              <a:latin typeface="微软雅黑" panose="020B0503020204020204" charset="-122"/>
              <a:ea typeface="微软雅黑" panose="020B0503020204020204" charset="-122"/>
            </a:endParaRPr>
          </a:p>
        </p:txBody>
      </p:sp>
      <p:sp>
        <p:nvSpPr>
          <p:cNvPr id="52245" name="Oval 8"/>
          <p:cNvSpPr/>
          <p:nvPr/>
        </p:nvSpPr>
        <p:spPr>
          <a:xfrm>
            <a:off x="6477000" y="4685030"/>
            <a:ext cx="1125538" cy="1130300"/>
          </a:xfrm>
          <a:prstGeom prst="ellipse">
            <a:avLst/>
          </a:prstGeom>
          <a:gradFill>
            <a:gsLst>
              <a:gs pos="89000">
                <a:srgbClr val="C00000"/>
              </a:gs>
              <a:gs pos="35000">
                <a:srgbClr val="FF3300"/>
              </a:gs>
            </a:gsLst>
            <a:lin ang="5400000" scaled="0"/>
          </a:gradFill>
          <a:ln w="10" cap="flat" cmpd="sng">
            <a:solidFill>
              <a:srgbClr val="A9A8A7"/>
            </a:solidFill>
            <a:prstDash val="solid"/>
            <a:miter/>
            <a:headEnd type="none" w="med" len="med"/>
            <a:tailEnd type="none" w="med" len="med"/>
          </a:ln>
        </p:spPr>
        <p:txBody>
          <a:bodyPr/>
          <a:lstStyle/>
          <a:p>
            <a:pPr eaLnBrk="1" hangingPunct="1"/>
            <a:endParaRPr lang="zh-CN" altLang="en-US" sz="1600" dirty="0">
              <a:latin typeface="微软雅黑" panose="020B0503020204020204" charset="-122"/>
              <a:ea typeface="微软雅黑" panose="020B0503020204020204" charset="-122"/>
            </a:endParaRPr>
          </a:p>
        </p:txBody>
      </p:sp>
      <p:sp>
        <p:nvSpPr>
          <p:cNvPr id="52246" name="Freeform 15"/>
          <p:cNvSpPr/>
          <p:nvPr/>
        </p:nvSpPr>
        <p:spPr>
          <a:xfrm>
            <a:off x="4483100" y="5085080"/>
            <a:ext cx="225425" cy="320675"/>
          </a:xfrm>
          <a:custGeom>
            <a:avLst/>
            <a:gdLst/>
            <a:ahLst/>
            <a:cxnLst>
              <a:cxn ang="0">
                <a:pos x="204637" y="180176"/>
              </a:cxn>
              <a:cxn ang="0">
                <a:pos x="116286" y="242620"/>
              </a:cxn>
              <a:cxn ang="0">
                <a:pos x="24686" y="307666"/>
              </a:cxn>
              <a:cxn ang="0">
                <a:pos x="1299" y="285550"/>
              </a:cxn>
              <a:cxn ang="0">
                <a:pos x="1299" y="160012"/>
              </a:cxn>
              <a:cxn ang="0">
                <a:pos x="1299" y="29921"/>
              </a:cxn>
              <a:cxn ang="0">
                <a:pos x="28584" y="15611"/>
              </a:cxn>
              <a:cxn ang="0">
                <a:pos x="116286" y="78055"/>
              </a:cxn>
              <a:cxn ang="0">
                <a:pos x="207885" y="143100"/>
              </a:cxn>
              <a:cxn ang="0">
                <a:pos x="204637" y="180176"/>
              </a:cxn>
            </a:cxnLst>
            <a:rect l="0" t="0" r="0" b="0"/>
            <a:pathLst>
              <a:path w="347" h="493">
                <a:moveTo>
                  <a:pt x="315" y="277"/>
                </a:moveTo>
                <a:lnTo>
                  <a:pt x="179" y="373"/>
                </a:lnTo>
                <a:cubicBezTo>
                  <a:pt x="132" y="406"/>
                  <a:pt x="85" y="440"/>
                  <a:pt x="38" y="473"/>
                </a:cubicBezTo>
                <a:cubicBezTo>
                  <a:pt x="12" y="493"/>
                  <a:pt x="0" y="481"/>
                  <a:pt x="2" y="439"/>
                </a:cubicBezTo>
                <a:lnTo>
                  <a:pt x="2" y="246"/>
                </a:lnTo>
                <a:cubicBezTo>
                  <a:pt x="2" y="179"/>
                  <a:pt x="2" y="113"/>
                  <a:pt x="2" y="46"/>
                </a:cubicBezTo>
                <a:cubicBezTo>
                  <a:pt x="1" y="8"/>
                  <a:pt x="15" y="0"/>
                  <a:pt x="44" y="24"/>
                </a:cubicBezTo>
                <a:lnTo>
                  <a:pt x="179" y="120"/>
                </a:lnTo>
                <a:cubicBezTo>
                  <a:pt x="226" y="153"/>
                  <a:pt x="273" y="187"/>
                  <a:pt x="320" y="220"/>
                </a:cubicBezTo>
                <a:cubicBezTo>
                  <a:pt x="347" y="239"/>
                  <a:pt x="345" y="257"/>
                  <a:pt x="315" y="277"/>
                </a:cubicBezTo>
                <a:close/>
              </a:path>
            </a:pathLst>
          </a:custGeom>
          <a:gradFill>
            <a:gsLst>
              <a:gs pos="89000">
                <a:srgbClr val="C00000"/>
              </a:gs>
              <a:gs pos="35000">
                <a:srgbClr val="FF3300"/>
              </a:gs>
            </a:gsLst>
            <a:lin ang="5400000" scaled="0"/>
          </a:gradFill>
          <a:ln w="9525">
            <a:noFill/>
          </a:ln>
        </p:spPr>
        <p:txBody>
          <a:bodyPr/>
          <a:lstStyle/>
          <a:p>
            <a:endParaRPr lang="zh-CN" altLang="en-US">
              <a:latin typeface="微软雅黑" panose="020B0503020204020204" charset="-122"/>
              <a:ea typeface="微软雅黑" panose="020B0503020204020204" charset="-122"/>
            </a:endParaRPr>
          </a:p>
        </p:txBody>
      </p:sp>
      <p:sp>
        <p:nvSpPr>
          <p:cNvPr id="52247" name="Freeform 16"/>
          <p:cNvSpPr/>
          <p:nvPr/>
        </p:nvSpPr>
        <p:spPr>
          <a:xfrm>
            <a:off x="6146800" y="5085080"/>
            <a:ext cx="225425" cy="320675"/>
          </a:xfrm>
          <a:custGeom>
            <a:avLst/>
            <a:gdLst/>
            <a:ahLst/>
            <a:cxnLst>
              <a:cxn ang="0">
                <a:pos x="204048" y="180176"/>
              </a:cxn>
              <a:cxn ang="0">
                <a:pos x="116599" y="242620"/>
              </a:cxn>
              <a:cxn ang="0">
                <a:pos x="25263" y="307666"/>
              </a:cxn>
              <a:cxn ang="0">
                <a:pos x="1296" y="285550"/>
              </a:cxn>
              <a:cxn ang="0">
                <a:pos x="1296" y="160012"/>
              </a:cxn>
              <a:cxn ang="0">
                <a:pos x="1296" y="29921"/>
              </a:cxn>
              <a:cxn ang="0">
                <a:pos x="28502" y="15611"/>
              </a:cxn>
              <a:cxn ang="0">
                <a:pos x="116599" y="78055"/>
              </a:cxn>
              <a:cxn ang="0">
                <a:pos x="207935" y="143100"/>
              </a:cxn>
              <a:cxn ang="0">
                <a:pos x="204048" y="180176"/>
              </a:cxn>
            </a:cxnLst>
            <a:rect l="0" t="0" r="0" b="0"/>
            <a:pathLst>
              <a:path w="348" h="493">
                <a:moveTo>
                  <a:pt x="315" y="277"/>
                </a:moveTo>
                <a:lnTo>
                  <a:pt x="180" y="373"/>
                </a:lnTo>
                <a:cubicBezTo>
                  <a:pt x="133" y="406"/>
                  <a:pt x="86" y="440"/>
                  <a:pt x="39" y="473"/>
                </a:cubicBezTo>
                <a:cubicBezTo>
                  <a:pt x="12" y="493"/>
                  <a:pt x="0" y="481"/>
                  <a:pt x="2" y="439"/>
                </a:cubicBezTo>
                <a:lnTo>
                  <a:pt x="2" y="246"/>
                </a:lnTo>
                <a:cubicBezTo>
                  <a:pt x="2" y="179"/>
                  <a:pt x="2" y="113"/>
                  <a:pt x="2" y="46"/>
                </a:cubicBezTo>
                <a:cubicBezTo>
                  <a:pt x="1" y="8"/>
                  <a:pt x="15" y="0"/>
                  <a:pt x="44" y="24"/>
                </a:cubicBezTo>
                <a:lnTo>
                  <a:pt x="180" y="120"/>
                </a:lnTo>
                <a:cubicBezTo>
                  <a:pt x="227" y="153"/>
                  <a:pt x="274" y="187"/>
                  <a:pt x="321" y="220"/>
                </a:cubicBezTo>
                <a:cubicBezTo>
                  <a:pt x="348" y="239"/>
                  <a:pt x="346" y="257"/>
                  <a:pt x="315" y="277"/>
                </a:cubicBezTo>
                <a:close/>
              </a:path>
            </a:pathLst>
          </a:custGeom>
          <a:gradFill>
            <a:gsLst>
              <a:gs pos="89000">
                <a:srgbClr val="C00000"/>
              </a:gs>
              <a:gs pos="35000">
                <a:srgbClr val="FF3300"/>
              </a:gs>
            </a:gsLst>
            <a:lin ang="5400000" scaled="0"/>
          </a:gradFill>
          <a:ln w="9525">
            <a:noFill/>
          </a:ln>
        </p:spPr>
        <p:txBody>
          <a:bodyPr/>
          <a:lstStyle/>
          <a:p>
            <a:endParaRPr lang="zh-CN" altLang="en-US">
              <a:latin typeface="微软雅黑" panose="020B0503020204020204" charset="-122"/>
              <a:ea typeface="微软雅黑" panose="020B0503020204020204" charset="-122"/>
            </a:endParaRPr>
          </a:p>
        </p:txBody>
      </p:sp>
      <p:sp>
        <p:nvSpPr>
          <p:cNvPr id="52248" name="Oval 6"/>
          <p:cNvSpPr/>
          <p:nvPr/>
        </p:nvSpPr>
        <p:spPr>
          <a:xfrm>
            <a:off x="1490663" y="4685030"/>
            <a:ext cx="1123950" cy="1130300"/>
          </a:xfrm>
          <a:prstGeom prst="ellipse">
            <a:avLst/>
          </a:prstGeom>
          <a:gradFill>
            <a:gsLst>
              <a:gs pos="89000">
                <a:srgbClr val="C00000"/>
              </a:gs>
              <a:gs pos="35000">
                <a:srgbClr val="FF3300"/>
              </a:gs>
            </a:gsLst>
            <a:lin ang="5400000" scaled="0"/>
          </a:gradFill>
          <a:ln w="10" cap="flat" cmpd="sng">
            <a:solidFill>
              <a:srgbClr val="A9A8A7"/>
            </a:solidFill>
            <a:prstDash val="solid"/>
            <a:miter/>
            <a:headEnd type="none" w="med" len="med"/>
            <a:tailEnd type="none" w="med" len="med"/>
          </a:ln>
        </p:spPr>
        <p:txBody>
          <a:bodyPr/>
          <a:lstStyle/>
          <a:p>
            <a:pPr eaLnBrk="1" hangingPunct="1"/>
            <a:endParaRPr lang="zh-CN" altLang="en-US" sz="1600" dirty="0">
              <a:latin typeface="微软雅黑" panose="020B0503020204020204" charset="-122"/>
              <a:ea typeface="微软雅黑" panose="020B0503020204020204" charset="-122"/>
            </a:endParaRPr>
          </a:p>
        </p:txBody>
      </p:sp>
      <p:sp>
        <p:nvSpPr>
          <p:cNvPr id="52249" name="Freeform 15"/>
          <p:cNvSpPr/>
          <p:nvPr/>
        </p:nvSpPr>
        <p:spPr>
          <a:xfrm>
            <a:off x="2763838" y="5085080"/>
            <a:ext cx="225425" cy="320675"/>
          </a:xfrm>
          <a:custGeom>
            <a:avLst/>
            <a:gdLst/>
            <a:ahLst/>
            <a:cxnLst>
              <a:cxn ang="0">
                <a:pos x="204637" y="180176"/>
              </a:cxn>
              <a:cxn ang="0">
                <a:pos x="116286" y="242620"/>
              </a:cxn>
              <a:cxn ang="0">
                <a:pos x="24686" y="307666"/>
              </a:cxn>
              <a:cxn ang="0">
                <a:pos x="1299" y="285550"/>
              </a:cxn>
              <a:cxn ang="0">
                <a:pos x="1299" y="160012"/>
              </a:cxn>
              <a:cxn ang="0">
                <a:pos x="1299" y="29921"/>
              </a:cxn>
              <a:cxn ang="0">
                <a:pos x="28584" y="15611"/>
              </a:cxn>
              <a:cxn ang="0">
                <a:pos x="116286" y="78055"/>
              </a:cxn>
              <a:cxn ang="0">
                <a:pos x="207885" y="143100"/>
              </a:cxn>
              <a:cxn ang="0">
                <a:pos x="204637" y="180176"/>
              </a:cxn>
            </a:cxnLst>
            <a:rect l="0" t="0" r="0" b="0"/>
            <a:pathLst>
              <a:path w="347" h="493">
                <a:moveTo>
                  <a:pt x="315" y="277"/>
                </a:moveTo>
                <a:lnTo>
                  <a:pt x="179" y="373"/>
                </a:lnTo>
                <a:cubicBezTo>
                  <a:pt x="132" y="406"/>
                  <a:pt x="85" y="440"/>
                  <a:pt x="38" y="473"/>
                </a:cubicBezTo>
                <a:cubicBezTo>
                  <a:pt x="12" y="493"/>
                  <a:pt x="0" y="481"/>
                  <a:pt x="2" y="439"/>
                </a:cubicBezTo>
                <a:lnTo>
                  <a:pt x="2" y="246"/>
                </a:lnTo>
                <a:cubicBezTo>
                  <a:pt x="2" y="179"/>
                  <a:pt x="2" y="113"/>
                  <a:pt x="2" y="46"/>
                </a:cubicBezTo>
                <a:cubicBezTo>
                  <a:pt x="1" y="8"/>
                  <a:pt x="15" y="0"/>
                  <a:pt x="44" y="24"/>
                </a:cubicBezTo>
                <a:lnTo>
                  <a:pt x="179" y="120"/>
                </a:lnTo>
                <a:cubicBezTo>
                  <a:pt x="226" y="153"/>
                  <a:pt x="273" y="187"/>
                  <a:pt x="320" y="220"/>
                </a:cubicBezTo>
                <a:cubicBezTo>
                  <a:pt x="347" y="239"/>
                  <a:pt x="345" y="257"/>
                  <a:pt x="315" y="277"/>
                </a:cubicBezTo>
                <a:close/>
              </a:path>
            </a:pathLst>
          </a:custGeom>
          <a:gradFill>
            <a:gsLst>
              <a:gs pos="89000">
                <a:srgbClr val="C00000"/>
              </a:gs>
              <a:gs pos="35000">
                <a:srgbClr val="FF3300"/>
              </a:gs>
            </a:gsLst>
            <a:lin ang="5400000" scaled="0"/>
          </a:gradFill>
          <a:ln w="9525">
            <a:noFill/>
          </a:ln>
        </p:spPr>
        <p:txBody>
          <a:bodyPr/>
          <a:lstStyle/>
          <a:p>
            <a:endParaRPr lang="zh-CN" altLang="en-US">
              <a:latin typeface="微软雅黑" panose="020B0503020204020204" charset="-122"/>
              <a:ea typeface="微软雅黑" panose="020B0503020204020204" charset="-122"/>
            </a:endParaRPr>
          </a:p>
        </p:txBody>
      </p:sp>
      <p:sp>
        <p:nvSpPr>
          <p:cNvPr id="52250" name="矩形 37"/>
          <p:cNvSpPr/>
          <p:nvPr/>
        </p:nvSpPr>
        <p:spPr>
          <a:xfrm>
            <a:off x="1641475" y="4829493"/>
            <a:ext cx="847725" cy="830262"/>
          </a:xfrm>
          <a:prstGeom prst="rect">
            <a:avLst/>
          </a:prstGeom>
          <a:noFill/>
          <a:ln w="9525">
            <a:noFill/>
          </a:ln>
        </p:spPr>
        <p:txBody>
          <a:bodyPr>
            <a:spAutoFit/>
          </a:bodyPr>
          <a:lstStyle/>
          <a:p>
            <a:pPr algn="ctr" eaLnBrk="1" hangingPunct="1">
              <a:spcBef>
                <a:spcPct val="20000"/>
              </a:spcBef>
            </a:pPr>
            <a:r>
              <a:rPr lang="zh-CN" altLang="en-US" sz="2400" b="1" dirty="0">
                <a:solidFill>
                  <a:schemeClr val="bg1"/>
                </a:solidFill>
                <a:latin typeface="微软雅黑" panose="020B0503020204020204" charset="-122"/>
                <a:ea typeface="微软雅黑" panose="020B0503020204020204" charset="-122"/>
              </a:rPr>
              <a:t>会前调研</a:t>
            </a:r>
          </a:p>
        </p:txBody>
      </p:sp>
      <p:sp>
        <p:nvSpPr>
          <p:cNvPr id="52251" name="矩形 38"/>
          <p:cNvSpPr/>
          <p:nvPr/>
        </p:nvSpPr>
        <p:spPr>
          <a:xfrm>
            <a:off x="3349625" y="4829493"/>
            <a:ext cx="846138" cy="830262"/>
          </a:xfrm>
          <a:prstGeom prst="rect">
            <a:avLst/>
          </a:prstGeom>
          <a:noFill/>
          <a:ln w="9525">
            <a:noFill/>
          </a:ln>
        </p:spPr>
        <p:txBody>
          <a:bodyPr>
            <a:spAutoFit/>
          </a:bodyPr>
          <a:lstStyle/>
          <a:p>
            <a:pPr algn="ctr" eaLnBrk="1" hangingPunct="1">
              <a:spcBef>
                <a:spcPct val="20000"/>
              </a:spcBef>
            </a:pPr>
            <a:r>
              <a:rPr lang="zh-CN" altLang="en-US" sz="2400" b="1" dirty="0">
                <a:solidFill>
                  <a:schemeClr val="bg1"/>
                </a:solidFill>
                <a:latin typeface="微软雅黑" panose="020B0503020204020204" charset="-122"/>
                <a:ea typeface="微软雅黑" panose="020B0503020204020204" charset="-122"/>
              </a:rPr>
              <a:t>会议讨论</a:t>
            </a:r>
          </a:p>
        </p:txBody>
      </p:sp>
      <p:sp>
        <p:nvSpPr>
          <p:cNvPr id="52252" name="矩形 39"/>
          <p:cNvSpPr/>
          <p:nvPr/>
        </p:nvSpPr>
        <p:spPr>
          <a:xfrm>
            <a:off x="4986338" y="4829493"/>
            <a:ext cx="847725" cy="830262"/>
          </a:xfrm>
          <a:prstGeom prst="rect">
            <a:avLst/>
          </a:prstGeom>
          <a:noFill/>
          <a:ln w="9525">
            <a:noFill/>
          </a:ln>
        </p:spPr>
        <p:txBody>
          <a:bodyPr>
            <a:spAutoFit/>
          </a:bodyPr>
          <a:lstStyle/>
          <a:p>
            <a:pPr algn="ctr" eaLnBrk="1" hangingPunct="1">
              <a:spcBef>
                <a:spcPct val="20000"/>
              </a:spcBef>
            </a:pPr>
            <a:r>
              <a:rPr lang="zh-CN" altLang="en-US" sz="2400" b="1" dirty="0">
                <a:solidFill>
                  <a:schemeClr val="bg1"/>
                </a:solidFill>
                <a:latin typeface="微软雅黑" panose="020B0503020204020204" charset="-122"/>
                <a:ea typeface="微软雅黑" panose="020B0503020204020204" charset="-122"/>
              </a:rPr>
              <a:t>投票表决</a:t>
            </a:r>
          </a:p>
        </p:txBody>
      </p:sp>
      <p:sp>
        <p:nvSpPr>
          <p:cNvPr id="52253" name="矩形 40"/>
          <p:cNvSpPr/>
          <p:nvPr/>
        </p:nvSpPr>
        <p:spPr>
          <a:xfrm>
            <a:off x="6651625" y="4829493"/>
            <a:ext cx="847725" cy="830262"/>
          </a:xfrm>
          <a:prstGeom prst="rect">
            <a:avLst/>
          </a:prstGeom>
          <a:noFill/>
          <a:ln w="9525">
            <a:noFill/>
          </a:ln>
        </p:spPr>
        <p:txBody>
          <a:bodyPr>
            <a:spAutoFit/>
          </a:bodyPr>
          <a:lstStyle/>
          <a:p>
            <a:pPr algn="ctr" eaLnBrk="1" hangingPunct="1">
              <a:spcBef>
                <a:spcPct val="20000"/>
              </a:spcBef>
            </a:pPr>
            <a:r>
              <a:rPr lang="zh-CN" altLang="en-US" sz="2400" b="1" dirty="0">
                <a:solidFill>
                  <a:schemeClr val="bg1"/>
                </a:solidFill>
                <a:latin typeface="微软雅黑" panose="020B0503020204020204" charset="-122"/>
                <a:ea typeface="微软雅黑" panose="020B0503020204020204" charset="-122"/>
              </a:rPr>
              <a:t>结果裁定</a:t>
            </a:r>
          </a:p>
        </p:txBody>
      </p:sp>
      <p:sp>
        <p:nvSpPr>
          <p:cNvPr id="52254" name="Oval 8"/>
          <p:cNvSpPr/>
          <p:nvPr/>
        </p:nvSpPr>
        <p:spPr>
          <a:xfrm>
            <a:off x="8129588" y="4685030"/>
            <a:ext cx="1123950" cy="1130300"/>
          </a:xfrm>
          <a:prstGeom prst="ellipse">
            <a:avLst/>
          </a:prstGeom>
          <a:gradFill>
            <a:gsLst>
              <a:gs pos="89000">
                <a:srgbClr val="C00000"/>
              </a:gs>
              <a:gs pos="35000">
                <a:srgbClr val="FF3300"/>
              </a:gs>
            </a:gsLst>
            <a:lin ang="5400000" scaled="0"/>
          </a:gradFill>
          <a:ln w="10" cap="flat" cmpd="sng">
            <a:solidFill>
              <a:srgbClr val="A9A8A7"/>
            </a:solidFill>
            <a:prstDash val="solid"/>
            <a:miter/>
            <a:headEnd type="none" w="med" len="med"/>
            <a:tailEnd type="none" w="med" len="med"/>
          </a:ln>
        </p:spPr>
        <p:txBody>
          <a:bodyPr/>
          <a:lstStyle/>
          <a:p>
            <a:pPr eaLnBrk="1" hangingPunct="1"/>
            <a:endParaRPr lang="zh-CN" altLang="en-US" sz="1600" dirty="0">
              <a:latin typeface="微软雅黑" panose="020B0503020204020204" charset="-122"/>
              <a:ea typeface="微软雅黑" panose="020B0503020204020204" charset="-122"/>
            </a:endParaRPr>
          </a:p>
        </p:txBody>
      </p:sp>
      <p:sp>
        <p:nvSpPr>
          <p:cNvPr id="52255" name="Freeform 16"/>
          <p:cNvSpPr/>
          <p:nvPr/>
        </p:nvSpPr>
        <p:spPr>
          <a:xfrm>
            <a:off x="7797800" y="5085080"/>
            <a:ext cx="225425" cy="320675"/>
          </a:xfrm>
          <a:custGeom>
            <a:avLst/>
            <a:gdLst/>
            <a:ahLst/>
            <a:cxnLst>
              <a:cxn ang="0">
                <a:pos x="204048" y="180176"/>
              </a:cxn>
              <a:cxn ang="0">
                <a:pos x="116599" y="242620"/>
              </a:cxn>
              <a:cxn ang="0">
                <a:pos x="25263" y="307666"/>
              </a:cxn>
              <a:cxn ang="0">
                <a:pos x="1296" y="285550"/>
              </a:cxn>
              <a:cxn ang="0">
                <a:pos x="1296" y="160012"/>
              </a:cxn>
              <a:cxn ang="0">
                <a:pos x="1296" y="29921"/>
              </a:cxn>
              <a:cxn ang="0">
                <a:pos x="28502" y="15611"/>
              </a:cxn>
              <a:cxn ang="0">
                <a:pos x="116599" y="78055"/>
              </a:cxn>
              <a:cxn ang="0">
                <a:pos x="207935" y="143100"/>
              </a:cxn>
              <a:cxn ang="0">
                <a:pos x="204048" y="180176"/>
              </a:cxn>
            </a:cxnLst>
            <a:rect l="0" t="0" r="0" b="0"/>
            <a:pathLst>
              <a:path w="348" h="493">
                <a:moveTo>
                  <a:pt x="315" y="277"/>
                </a:moveTo>
                <a:lnTo>
                  <a:pt x="180" y="373"/>
                </a:lnTo>
                <a:cubicBezTo>
                  <a:pt x="133" y="406"/>
                  <a:pt x="86" y="440"/>
                  <a:pt x="39" y="473"/>
                </a:cubicBezTo>
                <a:cubicBezTo>
                  <a:pt x="12" y="493"/>
                  <a:pt x="0" y="481"/>
                  <a:pt x="2" y="439"/>
                </a:cubicBezTo>
                <a:lnTo>
                  <a:pt x="2" y="246"/>
                </a:lnTo>
                <a:cubicBezTo>
                  <a:pt x="2" y="179"/>
                  <a:pt x="2" y="113"/>
                  <a:pt x="2" y="46"/>
                </a:cubicBezTo>
                <a:cubicBezTo>
                  <a:pt x="1" y="8"/>
                  <a:pt x="15" y="0"/>
                  <a:pt x="44" y="24"/>
                </a:cubicBezTo>
                <a:lnTo>
                  <a:pt x="180" y="120"/>
                </a:lnTo>
                <a:cubicBezTo>
                  <a:pt x="227" y="153"/>
                  <a:pt x="274" y="187"/>
                  <a:pt x="321" y="220"/>
                </a:cubicBezTo>
                <a:cubicBezTo>
                  <a:pt x="348" y="239"/>
                  <a:pt x="346" y="257"/>
                  <a:pt x="315" y="277"/>
                </a:cubicBezTo>
                <a:close/>
              </a:path>
            </a:pathLst>
          </a:custGeom>
          <a:gradFill>
            <a:gsLst>
              <a:gs pos="89000">
                <a:srgbClr val="C00000"/>
              </a:gs>
              <a:gs pos="35000">
                <a:srgbClr val="FF3300"/>
              </a:gs>
            </a:gsLst>
            <a:lin ang="5400000" scaled="0"/>
          </a:gradFill>
          <a:ln w="9525">
            <a:noFill/>
          </a:ln>
        </p:spPr>
        <p:txBody>
          <a:bodyPr/>
          <a:lstStyle/>
          <a:p>
            <a:endParaRPr lang="zh-CN" altLang="en-US">
              <a:latin typeface="微软雅黑" panose="020B0503020204020204" charset="-122"/>
              <a:ea typeface="微软雅黑" panose="020B0503020204020204" charset="-122"/>
            </a:endParaRPr>
          </a:p>
        </p:txBody>
      </p:sp>
      <p:sp>
        <p:nvSpPr>
          <p:cNvPr id="52256" name="矩形 43"/>
          <p:cNvSpPr/>
          <p:nvPr/>
        </p:nvSpPr>
        <p:spPr>
          <a:xfrm>
            <a:off x="8267700" y="4829493"/>
            <a:ext cx="847725" cy="830262"/>
          </a:xfrm>
          <a:prstGeom prst="rect">
            <a:avLst/>
          </a:prstGeom>
          <a:noFill/>
          <a:ln w="9525">
            <a:noFill/>
          </a:ln>
        </p:spPr>
        <p:txBody>
          <a:bodyPr>
            <a:spAutoFit/>
          </a:bodyPr>
          <a:lstStyle/>
          <a:p>
            <a:pPr algn="ctr" eaLnBrk="1" hangingPunct="1">
              <a:spcBef>
                <a:spcPct val="20000"/>
              </a:spcBef>
            </a:pPr>
            <a:r>
              <a:rPr lang="zh-CN" altLang="en-US" sz="2400" b="1" dirty="0">
                <a:solidFill>
                  <a:schemeClr val="bg1"/>
                </a:solidFill>
                <a:latin typeface="微软雅黑" panose="020B0503020204020204" charset="-122"/>
                <a:ea typeface="微软雅黑" panose="020B0503020204020204" charset="-122"/>
              </a:rPr>
              <a:t>公示落实</a:t>
            </a:r>
          </a:p>
        </p:txBody>
      </p:sp>
    </p:spTree>
  </p:cSld>
  <p:clrMapOvr>
    <a:masterClrMapping/>
  </p:clrMapOvr>
  <mc:AlternateContent xmlns:mc="http://schemas.openxmlformats.org/markup-compatibility/2006">
    <mc:Choice xmlns:p14="http://schemas.microsoft.com/office/powerpoint/2010/main" Requires="p14">
      <p:transition spd="slow" p14:dur="1600" advTm="1405">
        <p:blinds dir="vert"/>
      </p:transition>
    </mc:Choice>
    <mc:Fallback>
      <p:transition spd="slow" advTm="140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2230"/>
                                        </p:tgtEl>
                                        <p:attrNameLst>
                                          <p:attrName>style.visibility</p:attrName>
                                        </p:attrNameLst>
                                      </p:cBhvr>
                                      <p:to>
                                        <p:strVal val="visible"/>
                                      </p:to>
                                    </p:set>
                                    <p:animEffect transition="in" filter="fade">
                                      <p:cBhvr>
                                        <p:cTn id="7" dur="1000"/>
                                        <p:tgtEl>
                                          <p:spTgt spid="52230"/>
                                        </p:tgtEl>
                                      </p:cBhvr>
                                    </p:animEffect>
                                    <p:anim calcmode="lin" valueType="num">
                                      <p:cBhvr>
                                        <p:cTn id="8" dur="1000" fill="hold"/>
                                        <p:tgtEl>
                                          <p:spTgt spid="52230"/>
                                        </p:tgtEl>
                                        <p:attrNameLst>
                                          <p:attrName>ppt_x</p:attrName>
                                        </p:attrNameLst>
                                      </p:cBhvr>
                                      <p:tavLst>
                                        <p:tav tm="0">
                                          <p:val>
                                            <p:strVal val="#ppt_x"/>
                                          </p:val>
                                        </p:tav>
                                        <p:tav tm="100000">
                                          <p:val>
                                            <p:strVal val="#ppt_x"/>
                                          </p:val>
                                        </p:tav>
                                      </p:tavLst>
                                    </p:anim>
                                    <p:anim calcmode="lin" valueType="num">
                                      <p:cBhvr>
                                        <p:cTn id="9" dur="1000" fill="hold"/>
                                        <p:tgtEl>
                                          <p:spTgt spid="5223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231"/>
                                        </p:tgtEl>
                                        <p:attrNameLst>
                                          <p:attrName>style.visibility</p:attrName>
                                        </p:attrNameLst>
                                      </p:cBhvr>
                                      <p:to>
                                        <p:strVal val="visible"/>
                                      </p:to>
                                    </p:set>
                                    <p:animEffect transition="in" filter="fade">
                                      <p:cBhvr>
                                        <p:cTn id="12" dur="1000"/>
                                        <p:tgtEl>
                                          <p:spTgt spid="52231"/>
                                        </p:tgtEl>
                                      </p:cBhvr>
                                    </p:animEffect>
                                    <p:anim calcmode="lin" valueType="num">
                                      <p:cBhvr>
                                        <p:cTn id="13" dur="1000" fill="hold"/>
                                        <p:tgtEl>
                                          <p:spTgt spid="52231"/>
                                        </p:tgtEl>
                                        <p:attrNameLst>
                                          <p:attrName>ppt_x</p:attrName>
                                        </p:attrNameLst>
                                      </p:cBhvr>
                                      <p:tavLst>
                                        <p:tav tm="0">
                                          <p:val>
                                            <p:strVal val="#ppt_x"/>
                                          </p:val>
                                        </p:tav>
                                        <p:tav tm="100000">
                                          <p:val>
                                            <p:strVal val="#ppt_x"/>
                                          </p:val>
                                        </p:tav>
                                      </p:tavLst>
                                    </p:anim>
                                    <p:anim calcmode="lin" valueType="num">
                                      <p:cBhvr>
                                        <p:cTn id="14" dur="1000" fill="hold"/>
                                        <p:tgtEl>
                                          <p:spTgt spid="52231"/>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52232"/>
                                        </p:tgtEl>
                                        <p:attrNameLst>
                                          <p:attrName>style.visibility</p:attrName>
                                        </p:attrNameLst>
                                      </p:cBhvr>
                                      <p:to>
                                        <p:strVal val="visible"/>
                                      </p:to>
                                    </p:set>
                                    <p:animEffect transition="in" filter="fade">
                                      <p:cBhvr>
                                        <p:cTn id="17" dur="1000"/>
                                        <p:tgtEl>
                                          <p:spTgt spid="52232"/>
                                        </p:tgtEl>
                                      </p:cBhvr>
                                    </p:animEffect>
                                    <p:anim calcmode="lin" valueType="num">
                                      <p:cBhvr>
                                        <p:cTn id="18" dur="1000" fill="hold"/>
                                        <p:tgtEl>
                                          <p:spTgt spid="52232"/>
                                        </p:tgtEl>
                                        <p:attrNameLst>
                                          <p:attrName>ppt_x</p:attrName>
                                        </p:attrNameLst>
                                      </p:cBhvr>
                                      <p:tavLst>
                                        <p:tav tm="0">
                                          <p:val>
                                            <p:strVal val="#ppt_x"/>
                                          </p:val>
                                        </p:tav>
                                        <p:tav tm="100000">
                                          <p:val>
                                            <p:strVal val="#ppt_x"/>
                                          </p:val>
                                        </p:tav>
                                      </p:tavLst>
                                    </p:anim>
                                    <p:anim calcmode="lin" valueType="num">
                                      <p:cBhvr>
                                        <p:cTn id="19" dur="1000" fill="hold"/>
                                        <p:tgtEl>
                                          <p:spTgt spid="5223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52233"/>
                                        </p:tgtEl>
                                        <p:attrNameLst>
                                          <p:attrName>style.visibility</p:attrName>
                                        </p:attrNameLst>
                                      </p:cBhvr>
                                      <p:to>
                                        <p:strVal val="visible"/>
                                      </p:to>
                                    </p:set>
                                    <p:animEffect transition="in" filter="fade">
                                      <p:cBhvr>
                                        <p:cTn id="22" dur="1000"/>
                                        <p:tgtEl>
                                          <p:spTgt spid="52233"/>
                                        </p:tgtEl>
                                      </p:cBhvr>
                                    </p:animEffect>
                                    <p:anim calcmode="lin" valueType="num">
                                      <p:cBhvr>
                                        <p:cTn id="23" dur="1000" fill="hold"/>
                                        <p:tgtEl>
                                          <p:spTgt spid="52233"/>
                                        </p:tgtEl>
                                        <p:attrNameLst>
                                          <p:attrName>ppt_x</p:attrName>
                                        </p:attrNameLst>
                                      </p:cBhvr>
                                      <p:tavLst>
                                        <p:tav tm="0">
                                          <p:val>
                                            <p:strVal val="#ppt_x"/>
                                          </p:val>
                                        </p:tav>
                                        <p:tav tm="100000">
                                          <p:val>
                                            <p:strVal val="#ppt_x"/>
                                          </p:val>
                                        </p:tav>
                                      </p:tavLst>
                                    </p:anim>
                                    <p:anim calcmode="lin" valueType="num">
                                      <p:cBhvr>
                                        <p:cTn id="24" dur="1000" fill="hold"/>
                                        <p:tgtEl>
                                          <p:spTgt spid="5223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2234"/>
                                        </p:tgtEl>
                                        <p:attrNameLst>
                                          <p:attrName>style.visibility</p:attrName>
                                        </p:attrNameLst>
                                      </p:cBhvr>
                                      <p:to>
                                        <p:strVal val="visible"/>
                                      </p:to>
                                    </p:set>
                                    <p:animEffect transition="in" filter="fade">
                                      <p:cBhvr>
                                        <p:cTn id="27" dur="1000"/>
                                        <p:tgtEl>
                                          <p:spTgt spid="52234"/>
                                        </p:tgtEl>
                                      </p:cBhvr>
                                    </p:animEffect>
                                    <p:anim calcmode="lin" valueType="num">
                                      <p:cBhvr>
                                        <p:cTn id="28" dur="1000" fill="hold"/>
                                        <p:tgtEl>
                                          <p:spTgt spid="52234"/>
                                        </p:tgtEl>
                                        <p:attrNameLst>
                                          <p:attrName>ppt_x</p:attrName>
                                        </p:attrNameLst>
                                      </p:cBhvr>
                                      <p:tavLst>
                                        <p:tav tm="0">
                                          <p:val>
                                            <p:strVal val="#ppt_x"/>
                                          </p:val>
                                        </p:tav>
                                        <p:tav tm="100000">
                                          <p:val>
                                            <p:strVal val="#ppt_x"/>
                                          </p:val>
                                        </p:tav>
                                      </p:tavLst>
                                    </p:anim>
                                    <p:anim calcmode="lin" valueType="num">
                                      <p:cBhvr>
                                        <p:cTn id="29" dur="1000" fill="hold"/>
                                        <p:tgtEl>
                                          <p:spTgt spid="52234"/>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52235"/>
                                        </p:tgtEl>
                                        <p:attrNameLst>
                                          <p:attrName>style.visibility</p:attrName>
                                        </p:attrNameLst>
                                      </p:cBhvr>
                                      <p:to>
                                        <p:strVal val="visible"/>
                                      </p:to>
                                    </p:set>
                                    <p:animEffect transition="in" filter="fade">
                                      <p:cBhvr>
                                        <p:cTn id="32" dur="1000"/>
                                        <p:tgtEl>
                                          <p:spTgt spid="52235"/>
                                        </p:tgtEl>
                                      </p:cBhvr>
                                    </p:animEffect>
                                    <p:anim calcmode="lin" valueType="num">
                                      <p:cBhvr>
                                        <p:cTn id="33" dur="1000" fill="hold"/>
                                        <p:tgtEl>
                                          <p:spTgt spid="52235"/>
                                        </p:tgtEl>
                                        <p:attrNameLst>
                                          <p:attrName>ppt_x</p:attrName>
                                        </p:attrNameLst>
                                      </p:cBhvr>
                                      <p:tavLst>
                                        <p:tav tm="0">
                                          <p:val>
                                            <p:strVal val="#ppt_x"/>
                                          </p:val>
                                        </p:tav>
                                        <p:tav tm="100000">
                                          <p:val>
                                            <p:strVal val="#ppt_x"/>
                                          </p:val>
                                        </p:tav>
                                      </p:tavLst>
                                    </p:anim>
                                    <p:anim calcmode="lin" valueType="num">
                                      <p:cBhvr>
                                        <p:cTn id="34" dur="1000" fill="hold"/>
                                        <p:tgtEl>
                                          <p:spTgt spid="5223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52236"/>
                                        </p:tgtEl>
                                        <p:attrNameLst>
                                          <p:attrName>style.visibility</p:attrName>
                                        </p:attrNameLst>
                                      </p:cBhvr>
                                      <p:to>
                                        <p:strVal val="visible"/>
                                      </p:to>
                                    </p:set>
                                    <p:animEffect transition="in" filter="fade">
                                      <p:cBhvr>
                                        <p:cTn id="37" dur="1000"/>
                                        <p:tgtEl>
                                          <p:spTgt spid="52236"/>
                                        </p:tgtEl>
                                      </p:cBhvr>
                                    </p:animEffect>
                                    <p:anim calcmode="lin" valueType="num">
                                      <p:cBhvr>
                                        <p:cTn id="38" dur="1000" fill="hold"/>
                                        <p:tgtEl>
                                          <p:spTgt spid="52236"/>
                                        </p:tgtEl>
                                        <p:attrNameLst>
                                          <p:attrName>ppt_x</p:attrName>
                                        </p:attrNameLst>
                                      </p:cBhvr>
                                      <p:tavLst>
                                        <p:tav tm="0">
                                          <p:val>
                                            <p:strVal val="#ppt_x"/>
                                          </p:val>
                                        </p:tav>
                                        <p:tav tm="100000">
                                          <p:val>
                                            <p:strVal val="#ppt_x"/>
                                          </p:val>
                                        </p:tav>
                                      </p:tavLst>
                                    </p:anim>
                                    <p:anim calcmode="lin" valueType="num">
                                      <p:cBhvr>
                                        <p:cTn id="39" dur="1000" fill="hold"/>
                                        <p:tgtEl>
                                          <p:spTgt spid="5223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52237"/>
                                        </p:tgtEl>
                                        <p:attrNameLst>
                                          <p:attrName>style.visibility</p:attrName>
                                        </p:attrNameLst>
                                      </p:cBhvr>
                                      <p:to>
                                        <p:strVal val="visible"/>
                                      </p:to>
                                    </p:set>
                                    <p:animEffect transition="in" filter="fade">
                                      <p:cBhvr>
                                        <p:cTn id="42" dur="1000"/>
                                        <p:tgtEl>
                                          <p:spTgt spid="52237"/>
                                        </p:tgtEl>
                                      </p:cBhvr>
                                    </p:animEffect>
                                    <p:anim calcmode="lin" valueType="num">
                                      <p:cBhvr>
                                        <p:cTn id="43" dur="1000" fill="hold"/>
                                        <p:tgtEl>
                                          <p:spTgt spid="52237"/>
                                        </p:tgtEl>
                                        <p:attrNameLst>
                                          <p:attrName>ppt_x</p:attrName>
                                        </p:attrNameLst>
                                      </p:cBhvr>
                                      <p:tavLst>
                                        <p:tav tm="0">
                                          <p:val>
                                            <p:strVal val="#ppt_x"/>
                                          </p:val>
                                        </p:tav>
                                        <p:tav tm="100000">
                                          <p:val>
                                            <p:strVal val="#ppt_x"/>
                                          </p:val>
                                        </p:tav>
                                      </p:tavLst>
                                    </p:anim>
                                    <p:anim calcmode="lin" valueType="num">
                                      <p:cBhvr>
                                        <p:cTn id="44" dur="1000" fill="hold"/>
                                        <p:tgtEl>
                                          <p:spTgt spid="5223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52238"/>
                                        </p:tgtEl>
                                        <p:attrNameLst>
                                          <p:attrName>style.visibility</p:attrName>
                                        </p:attrNameLst>
                                      </p:cBhvr>
                                      <p:to>
                                        <p:strVal val="visible"/>
                                      </p:to>
                                    </p:set>
                                    <p:animEffect transition="in" filter="fade">
                                      <p:cBhvr>
                                        <p:cTn id="47" dur="1000"/>
                                        <p:tgtEl>
                                          <p:spTgt spid="52238"/>
                                        </p:tgtEl>
                                      </p:cBhvr>
                                    </p:animEffect>
                                    <p:anim calcmode="lin" valueType="num">
                                      <p:cBhvr>
                                        <p:cTn id="48" dur="1000" fill="hold"/>
                                        <p:tgtEl>
                                          <p:spTgt spid="52238"/>
                                        </p:tgtEl>
                                        <p:attrNameLst>
                                          <p:attrName>ppt_x</p:attrName>
                                        </p:attrNameLst>
                                      </p:cBhvr>
                                      <p:tavLst>
                                        <p:tav tm="0">
                                          <p:val>
                                            <p:strVal val="#ppt_x"/>
                                          </p:val>
                                        </p:tav>
                                        <p:tav tm="100000">
                                          <p:val>
                                            <p:strVal val="#ppt_x"/>
                                          </p:val>
                                        </p:tav>
                                      </p:tavLst>
                                    </p:anim>
                                    <p:anim calcmode="lin" valueType="num">
                                      <p:cBhvr>
                                        <p:cTn id="49" dur="1000" fill="hold"/>
                                        <p:tgtEl>
                                          <p:spTgt spid="52238"/>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52239"/>
                                        </p:tgtEl>
                                        <p:attrNameLst>
                                          <p:attrName>style.visibility</p:attrName>
                                        </p:attrNameLst>
                                      </p:cBhvr>
                                      <p:to>
                                        <p:strVal val="visible"/>
                                      </p:to>
                                    </p:set>
                                    <p:animEffect transition="in" filter="fade">
                                      <p:cBhvr>
                                        <p:cTn id="52" dur="1000"/>
                                        <p:tgtEl>
                                          <p:spTgt spid="52239"/>
                                        </p:tgtEl>
                                      </p:cBhvr>
                                    </p:animEffect>
                                    <p:anim calcmode="lin" valueType="num">
                                      <p:cBhvr>
                                        <p:cTn id="53" dur="1000" fill="hold"/>
                                        <p:tgtEl>
                                          <p:spTgt spid="52239"/>
                                        </p:tgtEl>
                                        <p:attrNameLst>
                                          <p:attrName>ppt_x</p:attrName>
                                        </p:attrNameLst>
                                      </p:cBhvr>
                                      <p:tavLst>
                                        <p:tav tm="0">
                                          <p:val>
                                            <p:strVal val="#ppt_x"/>
                                          </p:val>
                                        </p:tav>
                                        <p:tav tm="100000">
                                          <p:val>
                                            <p:strVal val="#ppt_x"/>
                                          </p:val>
                                        </p:tav>
                                      </p:tavLst>
                                    </p:anim>
                                    <p:anim calcmode="lin" valueType="num">
                                      <p:cBhvr>
                                        <p:cTn id="54" dur="1000" fill="hold"/>
                                        <p:tgtEl>
                                          <p:spTgt spid="5223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52240"/>
                                        </p:tgtEl>
                                        <p:attrNameLst>
                                          <p:attrName>style.visibility</p:attrName>
                                        </p:attrNameLst>
                                      </p:cBhvr>
                                      <p:to>
                                        <p:strVal val="visible"/>
                                      </p:to>
                                    </p:set>
                                    <p:animEffect transition="in" filter="fade">
                                      <p:cBhvr>
                                        <p:cTn id="57" dur="1000"/>
                                        <p:tgtEl>
                                          <p:spTgt spid="52240"/>
                                        </p:tgtEl>
                                      </p:cBhvr>
                                    </p:animEffect>
                                    <p:anim calcmode="lin" valueType="num">
                                      <p:cBhvr>
                                        <p:cTn id="58" dur="1000" fill="hold"/>
                                        <p:tgtEl>
                                          <p:spTgt spid="52240"/>
                                        </p:tgtEl>
                                        <p:attrNameLst>
                                          <p:attrName>ppt_x</p:attrName>
                                        </p:attrNameLst>
                                      </p:cBhvr>
                                      <p:tavLst>
                                        <p:tav tm="0">
                                          <p:val>
                                            <p:strVal val="#ppt_x"/>
                                          </p:val>
                                        </p:tav>
                                        <p:tav tm="100000">
                                          <p:val>
                                            <p:strVal val="#ppt_x"/>
                                          </p:val>
                                        </p:tav>
                                      </p:tavLst>
                                    </p:anim>
                                    <p:anim calcmode="lin" valueType="num">
                                      <p:cBhvr>
                                        <p:cTn id="59" dur="1000" fill="hold"/>
                                        <p:tgtEl>
                                          <p:spTgt spid="5224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241"/>
                                        </p:tgtEl>
                                        <p:attrNameLst>
                                          <p:attrName>style.visibility</p:attrName>
                                        </p:attrNameLst>
                                      </p:cBhvr>
                                      <p:to>
                                        <p:strVal val="visible"/>
                                      </p:to>
                                    </p:set>
                                    <p:animEffect transition="in" filter="fade">
                                      <p:cBhvr>
                                        <p:cTn id="62" dur="1000"/>
                                        <p:tgtEl>
                                          <p:spTgt spid="52241"/>
                                        </p:tgtEl>
                                      </p:cBhvr>
                                    </p:animEffect>
                                    <p:anim calcmode="lin" valueType="num">
                                      <p:cBhvr>
                                        <p:cTn id="63" dur="1000" fill="hold"/>
                                        <p:tgtEl>
                                          <p:spTgt spid="52241"/>
                                        </p:tgtEl>
                                        <p:attrNameLst>
                                          <p:attrName>ppt_x</p:attrName>
                                        </p:attrNameLst>
                                      </p:cBhvr>
                                      <p:tavLst>
                                        <p:tav tm="0">
                                          <p:val>
                                            <p:strVal val="#ppt_x"/>
                                          </p:val>
                                        </p:tav>
                                        <p:tav tm="100000">
                                          <p:val>
                                            <p:strVal val="#ppt_x"/>
                                          </p:val>
                                        </p:tav>
                                      </p:tavLst>
                                    </p:anim>
                                    <p:anim calcmode="lin" valueType="num">
                                      <p:cBhvr>
                                        <p:cTn id="64" dur="1000" fill="hold"/>
                                        <p:tgtEl>
                                          <p:spTgt spid="52241"/>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52242"/>
                                        </p:tgtEl>
                                        <p:attrNameLst>
                                          <p:attrName>style.visibility</p:attrName>
                                        </p:attrNameLst>
                                      </p:cBhvr>
                                      <p:to>
                                        <p:strVal val="visible"/>
                                      </p:to>
                                    </p:set>
                                    <p:animEffect transition="in" filter="fade">
                                      <p:cBhvr>
                                        <p:cTn id="67" dur="1000"/>
                                        <p:tgtEl>
                                          <p:spTgt spid="52242"/>
                                        </p:tgtEl>
                                      </p:cBhvr>
                                    </p:animEffect>
                                    <p:anim calcmode="lin" valueType="num">
                                      <p:cBhvr>
                                        <p:cTn id="68" dur="1000" fill="hold"/>
                                        <p:tgtEl>
                                          <p:spTgt spid="52242"/>
                                        </p:tgtEl>
                                        <p:attrNameLst>
                                          <p:attrName>ppt_x</p:attrName>
                                        </p:attrNameLst>
                                      </p:cBhvr>
                                      <p:tavLst>
                                        <p:tav tm="0">
                                          <p:val>
                                            <p:strVal val="#ppt_x"/>
                                          </p:val>
                                        </p:tav>
                                        <p:tav tm="100000">
                                          <p:val>
                                            <p:strVal val="#ppt_x"/>
                                          </p:val>
                                        </p:tav>
                                      </p:tavLst>
                                    </p:anim>
                                    <p:anim calcmode="lin" valueType="num">
                                      <p:cBhvr>
                                        <p:cTn id="69" dur="1000" fill="hold"/>
                                        <p:tgtEl>
                                          <p:spTgt spid="5224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52243"/>
                                        </p:tgtEl>
                                        <p:attrNameLst>
                                          <p:attrName>style.visibility</p:attrName>
                                        </p:attrNameLst>
                                      </p:cBhvr>
                                      <p:to>
                                        <p:strVal val="visible"/>
                                      </p:to>
                                    </p:set>
                                    <p:animEffect transition="in" filter="fade">
                                      <p:cBhvr>
                                        <p:cTn id="72" dur="1000"/>
                                        <p:tgtEl>
                                          <p:spTgt spid="52243"/>
                                        </p:tgtEl>
                                      </p:cBhvr>
                                    </p:animEffect>
                                    <p:anim calcmode="lin" valueType="num">
                                      <p:cBhvr>
                                        <p:cTn id="73" dur="1000" fill="hold"/>
                                        <p:tgtEl>
                                          <p:spTgt spid="52243"/>
                                        </p:tgtEl>
                                        <p:attrNameLst>
                                          <p:attrName>ppt_x</p:attrName>
                                        </p:attrNameLst>
                                      </p:cBhvr>
                                      <p:tavLst>
                                        <p:tav tm="0">
                                          <p:val>
                                            <p:strVal val="#ppt_x"/>
                                          </p:val>
                                        </p:tav>
                                        <p:tav tm="100000">
                                          <p:val>
                                            <p:strVal val="#ppt_x"/>
                                          </p:val>
                                        </p:tav>
                                      </p:tavLst>
                                    </p:anim>
                                    <p:anim calcmode="lin" valueType="num">
                                      <p:cBhvr>
                                        <p:cTn id="74" dur="1000" fill="hold"/>
                                        <p:tgtEl>
                                          <p:spTgt spid="52243"/>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52244"/>
                                        </p:tgtEl>
                                        <p:attrNameLst>
                                          <p:attrName>style.visibility</p:attrName>
                                        </p:attrNameLst>
                                      </p:cBhvr>
                                      <p:to>
                                        <p:strVal val="visible"/>
                                      </p:to>
                                    </p:set>
                                    <p:animEffect transition="in" filter="fade">
                                      <p:cBhvr>
                                        <p:cTn id="77" dur="1000"/>
                                        <p:tgtEl>
                                          <p:spTgt spid="52244"/>
                                        </p:tgtEl>
                                      </p:cBhvr>
                                    </p:animEffect>
                                    <p:anim calcmode="lin" valueType="num">
                                      <p:cBhvr>
                                        <p:cTn id="78" dur="1000" fill="hold"/>
                                        <p:tgtEl>
                                          <p:spTgt spid="52244"/>
                                        </p:tgtEl>
                                        <p:attrNameLst>
                                          <p:attrName>ppt_x</p:attrName>
                                        </p:attrNameLst>
                                      </p:cBhvr>
                                      <p:tavLst>
                                        <p:tav tm="0">
                                          <p:val>
                                            <p:strVal val="#ppt_x"/>
                                          </p:val>
                                        </p:tav>
                                        <p:tav tm="100000">
                                          <p:val>
                                            <p:strVal val="#ppt_x"/>
                                          </p:val>
                                        </p:tav>
                                      </p:tavLst>
                                    </p:anim>
                                    <p:anim calcmode="lin" valueType="num">
                                      <p:cBhvr>
                                        <p:cTn id="79" dur="1000" fill="hold"/>
                                        <p:tgtEl>
                                          <p:spTgt spid="5224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52245"/>
                                        </p:tgtEl>
                                        <p:attrNameLst>
                                          <p:attrName>style.visibility</p:attrName>
                                        </p:attrNameLst>
                                      </p:cBhvr>
                                      <p:to>
                                        <p:strVal val="visible"/>
                                      </p:to>
                                    </p:set>
                                    <p:animEffect transition="in" filter="fade">
                                      <p:cBhvr>
                                        <p:cTn id="82" dur="1000"/>
                                        <p:tgtEl>
                                          <p:spTgt spid="52245"/>
                                        </p:tgtEl>
                                      </p:cBhvr>
                                    </p:animEffect>
                                    <p:anim calcmode="lin" valueType="num">
                                      <p:cBhvr>
                                        <p:cTn id="83" dur="1000" fill="hold"/>
                                        <p:tgtEl>
                                          <p:spTgt spid="52245"/>
                                        </p:tgtEl>
                                        <p:attrNameLst>
                                          <p:attrName>ppt_x</p:attrName>
                                        </p:attrNameLst>
                                      </p:cBhvr>
                                      <p:tavLst>
                                        <p:tav tm="0">
                                          <p:val>
                                            <p:strVal val="#ppt_x"/>
                                          </p:val>
                                        </p:tav>
                                        <p:tav tm="100000">
                                          <p:val>
                                            <p:strVal val="#ppt_x"/>
                                          </p:val>
                                        </p:tav>
                                      </p:tavLst>
                                    </p:anim>
                                    <p:anim calcmode="lin" valueType="num">
                                      <p:cBhvr>
                                        <p:cTn id="84" dur="1000" fill="hold"/>
                                        <p:tgtEl>
                                          <p:spTgt spid="5224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52246"/>
                                        </p:tgtEl>
                                        <p:attrNameLst>
                                          <p:attrName>style.visibility</p:attrName>
                                        </p:attrNameLst>
                                      </p:cBhvr>
                                      <p:to>
                                        <p:strVal val="visible"/>
                                      </p:to>
                                    </p:set>
                                    <p:animEffect transition="in" filter="fade">
                                      <p:cBhvr>
                                        <p:cTn id="87" dur="1000"/>
                                        <p:tgtEl>
                                          <p:spTgt spid="52246"/>
                                        </p:tgtEl>
                                      </p:cBhvr>
                                    </p:animEffect>
                                    <p:anim calcmode="lin" valueType="num">
                                      <p:cBhvr>
                                        <p:cTn id="88" dur="1000" fill="hold"/>
                                        <p:tgtEl>
                                          <p:spTgt spid="52246"/>
                                        </p:tgtEl>
                                        <p:attrNameLst>
                                          <p:attrName>ppt_x</p:attrName>
                                        </p:attrNameLst>
                                      </p:cBhvr>
                                      <p:tavLst>
                                        <p:tav tm="0">
                                          <p:val>
                                            <p:strVal val="#ppt_x"/>
                                          </p:val>
                                        </p:tav>
                                        <p:tav tm="100000">
                                          <p:val>
                                            <p:strVal val="#ppt_x"/>
                                          </p:val>
                                        </p:tav>
                                      </p:tavLst>
                                    </p:anim>
                                    <p:anim calcmode="lin" valueType="num">
                                      <p:cBhvr>
                                        <p:cTn id="89" dur="1000" fill="hold"/>
                                        <p:tgtEl>
                                          <p:spTgt spid="52246"/>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2247"/>
                                        </p:tgtEl>
                                        <p:attrNameLst>
                                          <p:attrName>style.visibility</p:attrName>
                                        </p:attrNameLst>
                                      </p:cBhvr>
                                      <p:to>
                                        <p:strVal val="visible"/>
                                      </p:to>
                                    </p:set>
                                    <p:animEffect transition="in" filter="fade">
                                      <p:cBhvr>
                                        <p:cTn id="92" dur="1000"/>
                                        <p:tgtEl>
                                          <p:spTgt spid="52247"/>
                                        </p:tgtEl>
                                      </p:cBhvr>
                                    </p:animEffect>
                                    <p:anim calcmode="lin" valueType="num">
                                      <p:cBhvr>
                                        <p:cTn id="93" dur="1000" fill="hold"/>
                                        <p:tgtEl>
                                          <p:spTgt spid="52247"/>
                                        </p:tgtEl>
                                        <p:attrNameLst>
                                          <p:attrName>ppt_x</p:attrName>
                                        </p:attrNameLst>
                                      </p:cBhvr>
                                      <p:tavLst>
                                        <p:tav tm="0">
                                          <p:val>
                                            <p:strVal val="#ppt_x"/>
                                          </p:val>
                                        </p:tav>
                                        <p:tav tm="100000">
                                          <p:val>
                                            <p:strVal val="#ppt_x"/>
                                          </p:val>
                                        </p:tav>
                                      </p:tavLst>
                                    </p:anim>
                                    <p:anim calcmode="lin" valueType="num">
                                      <p:cBhvr>
                                        <p:cTn id="94" dur="1000" fill="hold"/>
                                        <p:tgtEl>
                                          <p:spTgt spid="5224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52248"/>
                                        </p:tgtEl>
                                        <p:attrNameLst>
                                          <p:attrName>style.visibility</p:attrName>
                                        </p:attrNameLst>
                                      </p:cBhvr>
                                      <p:to>
                                        <p:strVal val="visible"/>
                                      </p:to>
                                    </p:set>
                                    <p:animEffect transition="in" filter="fade">
                                      <p:cBhvr>
                                        <p:cTn id="97" dur="1000"/>
                                        <p:tgtEl>
                                          <p:spTgt spid="52248"/>
                                        </p:tgtEl>
                                      </p:cBhvr>
                                    </p:animEffect>
                                    <p:anim calcmode="lin" valueType="num">
                                      <p:cBhvr>
                                        <p:cTn id="98" dur="1000" fill="hold"/>
                                        <p:tgtEl>
                                          <p:spTgt spid="52248"/>
                                        </p:tgtEl>
                                        <p:attrNameLst>
                                          <p:attrName>ppt_x</p:attrName>
                                        </p:attrNameLst>
                                      </p:cBhvr>
                                      <p:tavLst>
                                        <p:tav tm="0">
                                          <p:val>
                                            <p:strVal val="#ppt_x"/>
                                          </p:val>
                                        </p:tav>
                                        <p:tav tm="100000">
                                          <p:val>
                                            <p:strVal val="#ppt_x"/>
                                          </p:val>
                                        </p:tav>
                                      </p:tavLst>
                                    </p:anim>
                                    <p:anim calcmode="lin" valueType="num">
                                      <p:cBhvr>
                                        <p:cTn id="99" dur="1000" fill="hold"/>
                                        <p:tgtEl>
                                          <p:spTgt spid="52248"/>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52249"/>
                                        </p:tgtEl>
                                        <p:attrNameLst>
                                          <p:attrName>style.visibility</p:attrName>
                                        </p:attrNameLst>
                                      </p:cBhvr>
                                      <p:to>
                                        <p:strVal val="visible"/>
                                      </p:to>
                                    </p:set>
                                    <p:animEffect transition="in" filter="fade">
                                      <p:cBhvr>
                                        <p:cTn id="102" dur="1000"/>
                                        <p:tgtEl>
                                          <p:spTgt spid="52249"/>
                                        </p:tgtEl>
                                      </p:cBhvr>
                                    </p:animEffect>
                                    <p:anim calcmode="lin" valueType="num">
                                      <p:cBhvr>
                                        <p:cTn id="103" dur="1000" fill="hold"/>
                                        <p:tgtEl>
                                          <p:spTgt spid="52249"/>
                                        </p:tgtEl>
                                        <p:attrNameLst>
                                          <p:attrName>ppt_x</p:attrName>
                                        </p:attrNameLst>
                                      </p:cBhvr>
                                      <p:tavLst>
                                        <p:tav tm="0">
                                          <p:val>
                                            <p:strVal val="#ppt_x"/>
                                          </p:val>
                                        </p:tav>
                                        <p:tav tm="100000">
                                          <p:val>
                                            <p:strVal val="#ppt_x"/>
                                          </p:val>
                                        </p:tav>
                                      </p:tavLst>
                                    </p:anim>
                                    <p:anim calcmode="lin" valueType="num">
                                      <p:cBhvr>
                                        <p:cTn id="104" dur="1000" fill="hold"/>
                                        <p:tgtEl>
                                          <p:spTgt spid="52249"/>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52250"/>
                                        </p:tgtEl>
                                        <p:attrNameLst>
                                          <p:attrName>style.visibility</p:attrName>
                                        </p:attrNameLst>
                                      </p:cBhvr>
                                      <p:to>
                                        <p:strVal val="visible"/>
                                      </p:to>
                                    </p:set>
                                    <p:animEffect transition="in" filter="fade">
                                      <p:cBhvr>
                                        <p:cTn id="107" dur="1000"/>
                                        <p:tgtEl>
                                          <p:spTgt spid="52250"/>
                                        </p:tgtEl>
                                      </p:cBhvr>
                                    </p:animEffect>
                                    <p:anim calcmode="lin" valueType="num">
                                      <p:cBhvr>
                                        <p:cTn id="108" dur="1000" fill="hold"/>
                                        <p:tgtEl>
                                          <p:spTgt spid="52250"/>
                                        </p:tgtEl>
                                        <p:attrNameLst>
                                          <p:attrName>ppt_x</p:attrName>
                                        </p:attrNameLst>
                                      </p:cBhvr>
                                      <p:tavLst>
                                        <p:tav tm="0">
                                          <p:val>
                                            <p:strVal val="#ppt_x"/>
                                          </p:val>
                                        </p:tav>
                                        <p:tav tm="100000">
                                          <p:val>
                                            <p:strVal val="#ppt_x"/>
                                          </p:val>
                                        </p:tav>
                                      </p:tavLst>
                                    </p:anim>
                                    <p:anim calcmode="lin" valueType="num">
                                      <p:cBhvr>
                                        <p:cTn id="109" dur="1000" fill="hold"/>
                                        <p:tgtEl>
                                          <p:spTgt spid="5225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0"/>
                                  </p:stCondLst>
                                  <p:childTnLst>
                                    <p:set>
                                      <p:cBhvr>
                                        <p:cTn id="111" dur="1" fill="hold">
                                          <p:stCondLst>
                                            <p:cond delay="0"/>
                                          </p:stCondLst>
                                        </p:cTn>
                                        <p:tgtEl>
                                          <p:spTgt spid="52251"/>
                                        </p:tgtEl>
                                        <p:attrNameLst>
                                          <p:attrName>style.visibility</p:attrName>
                                        </p:attrNameLst>
                                      </p:cBhvr>
                                      <p:to>
                                        <p:strVal val="visible"/>
                                      </p:to>
                                    </p:set>
                                    <p:animEffect transition="in" filter="fade">
                                      <p:cBhvr>
                                        <p:cTn id="112" dur="1000"/>
                                        <p:tgtEl>
                                          <p:spTgt spid="52251"/>
                                        </p:tgtEl>
                                      </p:cBhvr>
                                    </p:animEffect>
                                    <p:anim calcmode="lin" valueType="num">
                                      <p:cBhvr>
                                        <p:cTn id="113" dur="1000" fill="hold"/>
                                        <p:tgtEl>
                                          <p:spTgt spid="52251"/>
                                        </p:tgtEl>
                                        <p:attrNameLst>
                                          <p:attrName>ppt_x</p:attrName>
                                        </p:attrNameLst>
                                      </p:cBhvr>
                                      <p:tavLst>
                                        <p:tav tm="0">
                                          <p:val>
                                            <p:strVal val="#ppt_x"/>
                                          </p:val>
                                        </p:tav>
                                        <p:tav tm="100000">
                                          <p:val>
                                            <p:strVal val="#ppt_x"/>
                                          </p:val>
                                        </p:tav>
                                      </p:tavLst>
                                    </p:anim>
                                    <p:anim calcmode="lin" valueType="num">
                                      <p:cBhvr>
                                        <p:cTn id="114" dur="1000" fill="hold"/>
                                        <p:tgtEl>
                                          <p:spTgt spid="52251"/>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2252"/>
                                        </p:tgtEl>
                                        <p:attrNameLst>
                                          <p:attrName>style.visibility</p:attrName>
                                        </p:attrNameLst>
                                      </p:cBhvr>
                                      <p:to>
                                        <p:strVal val="visible"/>
                                      </p:to>
                                    </p:set>
                                    <p:animEffect transition="in" filter="fade">
                                      <p:cBhvr>
                                        <p:cTn id="117" dur="1000"/>
                                        <p:tgtEl>
                                          <p:spTgt spid="52252"/>
                                        </p:tgtEl>
                                      </p:cBhvr>
                                    </p:animEffect>
                                    <p:anim calcmode="lin" valueType="num">
                                      <p:cBhvr>
                                        <p:cTn id="118" dur="1000" fill="hold"/>
                                        <p:tgtEl>
                                          <p:spTgt spid="52252"/>
                                        </p:tgtEl>
                                        <p:attrNameLst>
                                          <p:attrName>ppt_x</p:attrName>
                                        </p:attrNameLst>
                                      </p:cBhvr>
                                      <p:tavLst>
                                        <p:tav tm="0">
                                          <p:val>
                                            <p:strVal val="#ppt_x"/>
                                          </p:val>
                                        </p:tav>
                                        <p:tav tm="100000">
                                          <p:val>
                                            <p:strVal val="#ppt_x"/>
                                          </p:val>
                                        </p:tav>
                                      </p:tavLst>
                                    </p:anim>
                                    <p:anim calcmode="lin" valueType="num">
                                      <p:cBhvr>
                                        <p:cTn id="119" dur="1000" fill="hold"/>
                                        <p:tgtEl>
                                          <p:spTgt spid="52252"/>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52253"/>
                                        </p:tgtEl>
                                        <p:attrNameLst>
                                          <p:attrName>style.visibility</p:attrName>
                                        </p:attrNameLst>
                                      </p:cBhvr>
                                      <p:to>
                                        <p:strVal val="visible"/>
                                      </p:to>
                                    </p:set>
                                    <p:animEffect transition="in" filter="fade">
                                      <p:cBhvr>
                                        <p:cTn id="122" dur="1000"/>
                                        <p:tgtEl>
                                          <p:spTgt spid="52253"/>
                                        </p:tgtEl>
                                      </p:cBhvr>
                                    </p:animEffect>
                                    <p:anim calcmode="lin" valueType="num">
                                      <p:cBhvr>
                                        <p:cTn id="123" dur="1000" fill="hold"/>
                                        <p:tgtEl>
                                          <p:spTgt spid="52253"/>
                                        </p:tgtEl>
                                        <p:attrNameLst>
                                          <p:attrName>ppt_x</p:attrName>
                                        </p:attrNameLst>
                                      </p:cBhvr>
                                      <p:tavLst>
                                        <p:tav tm="0">
                                          <p:val>
                                            <p:strVal val="#ppt_x"/>
                                          </p:val>
                                        </p:tav>
                                        <p:tav tm="100000">
                                          <p:val>
                                            <p:strVal val="#ppt_x"/>
                                          </p:val>
                                        </p:tav>
                                      </p:tavLst>
                                    </p:anim>
                                    <p:anim calcmode="lin" valueType="num">
                                      <p:cBhvr>
                                        <p:cTn id="124" dur="1000" fill="hold"/>
                                        <p:tgtEl>
                                          <p:spTgt spid="5225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52254"/>
                                        </p:tgtEl>
                                        <p:attrNameLst>
                                          <p:attrName>style.visibility</p:attrName>
                                        </p:attrNameLst>
                                      </p:cBhvr>
                                      <p:to>
                                        <p:strVal val="visible"/>
                                      </p:to>
                                    </p:set>
                                    <p:animEffect transition="in" filter="fade">
                                      <p:cBhvr>
                                        <p:cTn id="127" dur="1000"/>
                                        <p:tgtEl>
                                          <p:spTgt spid="52254"/>
                                        </p:tgtEl>
                                      </p:cBhvr>
                                    </p:animEffect>
                                    <p:anim calcmode="lin" valueType="num">
                                      <p:cBhvr>
                                        <p:cTn id="128" dur="1000" fill="hold"/>
                                        <p:tgtEl>
                                          <p:spTgt spid="52254"/>
                                        </p:tgtEl>
                                        <p:attrNameLst>
                                          <p:attrName>ppt_x</p:attrName>
                                        </p:attrNameLst>
                                      </p:cBhvr>
                                      <p:tavLst>
                                        <p:tav tm="0">
                                          <p:val>
                                            <p:strVal val="#ppt_x"/>
                                          </p:val>
                                        </p:tav>
                                        <p:tav tm="100000">
                                          <p:val>
                                            <p:strVal val="#ppt_x"/>
                                          </p:val>
                                        </p:tav>
                                      </p:tavLst>
                                    </p:anim>
                                    <p:anim calcmode="lin" valueType="num">
                                      <p:cBhvr>
                                        <p:cTn id="129" dur="1000" fill="hold"/>
                                        <p:tgtEl>
                                          <p:spTgt spid="52254"/>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52255"/>
                                        </p:tgtEl>
                                        <p:attrNameLst>
                                          <p:attrName>style.visibility</p:attrName>
                                        </p:attrNameLst>
                                      </p:cBhvr>
                                      <p:to>
                                        <p:strVal val="visible"/>
                                      </p:to>
                                    </p:set>
                                    <p:animEffect transition="in" filter="fade">
                                      <p:cBhvr>
                                        <p:cTn id="132" dur="1000"/>
                                        <p:tgtEl>
                                          <p:spTgt spid="52255"/>
                                        </p:tgtEl>
                                      </p:cBhvr>
                                    </p:animEffect>
                                    <p:anim calcmode="lin" valueType="num">
                                      <p:cBhvr>
                                        <p:cTn id="133" dur="1000" fill="hold"/>
                                        <p:tgtEl>
                                          <p:spTgt spid="52255"/>
                                        </p:tgtEl>
                                        <p:attrNameLst>
                                          <p:attrName>ppt_x</p:attrName>
                                        </p:attrNameLst>
                                      </p:cBhvr>
                                      <p:tavLst>
                                        <p:tav tm="0">
                                          <p:val>
                                            <p:strVal val="#ppt_x"/>
                                          </p:val>
                                        </p:tav>
                                        <p:tav tm="100000">
                                          <p:val>
                                            <p:strVal val="#ppt_x"/>
                                          </p:val>
                                        </p:tav>
                                      </p:tavLst>
                                    </p:anim>
                                    <p:anim calcmode="lin" valueType="num">
                                      <p:cBhvr>
                                        <p:cTn id="134" dur="1000" fill="hold"/>
                                        <p:tgtEl>
                                          <p:spTgt spid="52255"/>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52256"/>
                                        </p:tgtEl>
                                        <p:attrNameLst>
                                          <p:attrName>style.visibility</p:attrName>
                                        </p:attrNameLst>
                                      </p:cBhvr>
                                      <p:to>
                                        <p:strVal val="visible"/>
                                      </p:to>
                                    </p:set>
                                    <p:animEffect transition="in" filter="fade">
                                      <p:cBhvr>
                                        <p:cTn id="137" dur="1000"/>
                                        <p:tgtEl>
                                          <p:spTgt spid="52256"/>
                                        </p:tgtEl>
                                      </p:cBhvr>
                                    </p:animEffect>
                                    <p:anim calcmode="lin" valueType="num">
                                      <p:cBhvr>
                                        <p:cTn id="138" dur="1000" fill="hold"/>
                                        <p:tgtEl>
                                          <p:spTgt spid="52256"/>
                                        </p:tgtEl>
                                        <p:attrNameLst>
                                          <p:attrName>ppt_x</p:attrName>
                                        </p:attrNameLst>
                                      </p:cBhvr>
                                      <p:tavLst>
                                        <p:tav tm="0">
                                          <p:val>
                                            <p:strVal val="#ppt_x"/>
                                          </p:val>
                                        </p:tav>
                                        <p:tav tm="100000">
                                          <p:val>
                                            <p:strVal val="#ppt_x"/>
                                          </p:val>
                                        </p:tav>
                                      </p:tavLst>
                                    </p:anim>
                                    <p:anim calcmode="lin" valueType="num">
                                      <p:cBhvr>
                                        <p:cTn id="139" dur="1000" fill="hold"/>
                                        <p:tgtEl>
                                          <p:spTgt spid="522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0" grpId="0" animBg="1"/>
      <p:bldP spid="52231" grpId="0"/>
      <p:bldP spid="52233" grpId="0"/>
      <p:bldP spid="52235" grpId="0"/>
      <p:bldP spid="52236" grpId="0" animBg="1"/>
      <p:bldP spid="52238" grpId="0" animBg="1"/>
      <p:bldP spid="52240" grpId="0"/>
      <p:bldP spid="52241" grpId="0"/>
      <p:bldP spid="52242" grpId="0"/>
      <p:bldP spid="52243" grpId="0" animBg="1"/>
      <p:bldP spid="52244" grpId="0" animBg="1"/>
      <p:bldP spid="52245" grpId="0" animBg="1"/>
      <p:bldP spid="52246" grpId="0" animBg="1"/>
      <p:bldP spid="52247" grpId="0" animBg="1"/>
      <p:bldP spid="52248" grpId="0" animBg="1"/>
      <p:bldP spid="52249" grpId="0" animBg="1"/>
      <p:bldP spid="52250" grpId="0"/>
      <p:bldP spid="52251" grpId="0"/>
      <p:bldP spid="52252" grpId="0"/>
      <p:bldP spid="52253" grpId="0"/>
      <p:bldP spid="52254" grpId="0" animBg="1"/>
      <p:bldP spid="52255" grpId="0" animBg="1"/>
      <p:bldP spid="522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54278" name="矩形 7"/>
          <p:cNvSpPr/>
          <p:nvPr/>
        </p:nvSpPr>
        <p:spPr>
          <a:xfrm>
            <a:off x="1260475" y="792480"/>
            <a:ext cx="5445125" cy="369888"/>
          </a:xfrm>
          <a:prstGeom prst="rect">
            <a:avLst/>
          </a:prstGeom>
          <a:noFill/>
          <a:ln w="9525">
            <a:noFill/>
          </a:ln>
        </p:spPr>
        <p:txBody>
          <a:bodyPr/>
          <a:lstStyle/>
          <a:p>
            <a:pPr algn="just"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对国家和出资人承担的责任（第四条）</a:t>
            </a:r>
          </a:p>
        </p:txBody>
      </p:sp>
      <p:grpSp>
        <p:nvGrpSpPr>
          <p:cNvPr id="54279" name="组合 8"/>
          <p:cNvGrpSpPr/>
          <p:nvPr/>
        </p:nvGrpSpPr>
        <p:grpSpPr>
          <a:xfrm>
            <a:off x="925513" y="830580"/>
            <a:ext cx="376237" cy="401638"/>
            <a:chOff x="-885400" y="1180425"/>
            <a:chExt cx="377074" cy="401474"/>
          </a:xfrm>
        </p:grpSpPr>
        <p:sp>
          <p:nvSpPr>
            <p:cNvPr id="54297" name="椭圆 9"/>
            <p:cNvSpPr/>
            <p:nvPr/>
          </p:nvSpPr>
          <p:spPr>
            <a:xfrm>
              <a:off x="-885400" y="1204825"/>
              <a:ext cx="377074" cy="377074"/>
            </a:xfrm>
            <a:prstGeom prst="ellipse">
              <a:avLst/>
            </a:prstGeom>
            <a:solidFill>
              <a:srgbClr val="C00000"/>
            </a:solidFill>
            <a:ln w="9525">
              <a:noFill/>
            </a:ln>
          </p:spPr>
          <p:txBody>
            <a:bodyPr/>
            <a:lstStyle/>
            <a:p>
              <a:pPr eaLnBrk="1" hangingPunct="1"/>
              <a:endParaRPr lang="zh-CN" altLang="en-US" dirty="0">
                <a:solidFill>
                  <a:schemeClr val="bg2"/>
                </a:solidFill>
                <a:latin typeface="微软雅黑" panose="020B0503020204020204" charset="-122"/>
                <a:ea typeface="微软雅黑" panose="020B0503020204020204" charset="-122"/>
              </a:endParaRPr>
            </a:p>
          </p:txBody>
        </p:sp>
        <p:sp>
          <p:nvSpPr>
            <p:cNvPr id="54298" name="文本框 10"/>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2"/>
                  </a:solidFill>
                  <a:latin typeface="微软雅黑" panose="020B0503020204020204" charset="-122"/>
                  <a:ea typeface="微软雅黑" panose="020B0503020204020204" charset="-122"/>
                </a:rPr>
                <a:t>1</a:t>
              </a:r>
            </a:p>
          </p:txBody>
        </p:sp>
      </p:grpSp>
      <p:sp>
        <p:nvSpPr>
          <p:cNvPr id="54280" name="TextBox 3"/>
          <p:cNvSpPr txBox="1"/>
          <p:nvPr/>
        </p:nvSpPr>
        <p:spPr>
          <a:xfrm>
            <a:off x="917258" y="1356678"/>
            <a:ext cx="5483225" cy="369887"/>
          </a:xfrm>
          <a:prstGeom prst="rect">
            <a:avLst/>
          </a:prstGeom>
          <a:noFill/>
          <a:ln w="9525">
            <a:noFill/>
          </a:ln>
        </p:spPr>
        <p:txBody>
          <a:bodyPr/>
          <a:lstStyle/>
          <a:p>
            <a:pPr algn="just" eaLnBrk="1" hangingPunct="1">
              <a:spcBef>
                <a:spcPct val="20000"/>
              </a:spcBef>
            </a:pPr>
            <a:r>
              <a:rPr lang="zh-CN" altLang="en-US" b="1" dirty="0">
                <a:solidFill>
                  <a:srgbClr val="C00000"/>
                </a:solidFill>
                <a:latin typeface="微软雅黑" panose="020B0503020204020204" charset="-122"/>
                <a:ea typeface="微软雅黑" panose="020B0503020204020204" charset="-122"/>
              </a:rPr>
              <a:t>违反“三重一大”决策方面的腐败案件</a:t>
            </a:r>
          </a:p>
        </p:txBody>
      </p:sp>
      <p:sp>
        <p:nvSpPr>
          <p:cNvPr id="54281" name="矩形 12"/>
          <p:cNvSpPr/>
          <p:nvPr/>
        </p:nvSpPr>
        <p:spPr>
          <a:xfrm>
            <a:off x="950913" y="2275205"/>
            <a:ext cx="10547350" cy="1477963"/>
          </a:xfrm>
          <a:prstGeom prst="rect">
            <a:avLst/>
          </a:prstGeom>
          <a:noFill/>
          <a:ln w="9525">
            <a:noFill/>
          </a:ln>
        </p:spPr>
        <p:txBody>
          <a:bodyPr>
            <a:spAutoFit/>
          </a:bodyPr>
          <a:lstStyle/>
          <a:p>
            <a:pPr algn="just" eaLnBrk="1" hangingPunct="1"/>
            <a:r>
              <a:rPr lang="zh-CN" altLang="zh-CN" dirty="0">
                <a:solidFill>
                  <a:schemeClr val="tx1"/>
                </a:solidFill>
                <a:latin typeface="微软雅黑" panose="020B0503020204020204" charset="-122"/>
                <a:ea typeface="微软雅黑" panose="020B0503020204020204" charset="-122"/>
              </a:rPr>
              <a:t>重庆某农资公司原总经理胡某，在化肥销售中，个人决策，通过联营等方式将进口化肥配额指标转卖给其他公司，从中牟取暴利，贪污公款</a:t>
            </a:r>
            <a:r>
              <a:rPr lang="en-US" altLang="zh-CN" dirty="0">
                <a:solidFill>
                  <a:schemeClr val="tx1"/>
                </a:solidFill>
                <a:latin typeface="微软雅黑" panose="020B0503020204020204" charset="-122"/>
                <a:ea typeface="微软雅黑" panose="020B0503020204020204" charset="-122"/>
              </a:rPr>
              <a:t>1191</a:t>
            </a:r>
            <a:r>
              <a:rPr lang="zh-CN" altLang="zh-CN" dirty="0">
                <a:solidFill>
                  <a:schemeClr val="tx1"/>
                </a:solidFill>
                <a:latin typeface="微软雅黑" panose="020B0503020204020204" charset="-122"/>
                <a:ea typeface="微软雅黑" panose="020B0503020204020204" charset="-122"/>
              </a:rPr>
              <a:t>万元。</a:t>
            </a:r>
          </a:p>
          <a:p>
            <a:pPr algn="just" eaLnBrk="1" hangingPunct="1"/>
            <a:endParaRPr lang="zh-CN" altLang="zh-CN" dirty="0">
              <a:solidFill>
                <a:schemeClr val="tx1"/>
              </a:solidFill>
              <a:latin typeface="微软雅黑" panose="020B0503020204020204" charset="-122"/>
              <a:ea typeface="微软雅黑" panose="020B0503020204020204" charset="-122"/>
            </a:endParaRPr>
          </a:p>
          <a:p>
            <a:pPr algn="just" eaLnBrk="1" hangingPunct="1"/>
            <a:r>
              <a:rPr lang="zh-CN" altLang="en-US" b="1" dirty="0">
                <a:solidFill>
                  <a:schemeClr val="tx1"/>
                </a:solidFill>
                <a:latin typeface="微软雅黑" panose="020B0503020204020204" charset="-122"/>
                <a:ea typeface="微软雅黑" panose="020B0503020204020204" charset="-122"/>
              </a:rPr>
              <a:t>点评：</a:t>
            </a:r>
            <a:r>
              <a:rPr lang="zh-CN" altLang="zh-CN" dirty="0">
                <a:solidFill>
                  <a:schemeClr val="tx1"/>
                </a:solidFill>
                <a:latin typeface="微软雅黑" panose="020B0503020204020204" charset="-122"/>
                <a:ea typeface="微软雅黑" panose="020B0503020204020204" charset="-122"/>
              </a:rPr>
              <a:t>重大决策方面，有的领导人员集体决策意识淡薄，重大决策个人说了算，在企业破产、改制、兼并重组、对外投融资、高风险经营、薪酬分配、职工福利等决策上，滥用权利，独断专行，逃避监督。</a:t>
            </a:r>
          </a:p>
        </p:txBody>
      </p:sp>
      <p:grpSp>
        <p:nvGrpSpPr>
          <p:cNvPr id="54282" name="组合 13"/>
          <p:cNvGrpSpPr/>
          <p:nvPr/>
        </p:nvGrpSpPr>
        <p:grpSpPr>
          <a:xfrm>
            <a:off x="950913" y="1749743"/>
            <a:ext cx="3409950" cy="490537"/>
            <a:chOff x="1135724" y="2033517"/>
            <a:chExt cx="3408980" cy="491110"/>
          </a:xfrm>
        </p:grpSpPr>
        <p:sp>
          <p:nvSpPr>
            <p:cNvPr id="54291" name="圆角矩形 26"/>
            <p:cNvSpPr/>
            <p:nvPr/>
          </p:nvSpPr>
          <p:spPr>
            <a:xfrm>
              <a:off x="1135724" y="2033517"/>
              <a:ext cx="3408980" cy="491110"/>
            </a:xfrm>
            <a:prstGeom prst="roundRect">
              <a:avLst>
                <a:gd name="adj" fmla="val 16667"/>
              </a:avLst>
            </a:prstGeom>
            <a:gradFill>
              <a:gsLst>
                <a:gs pos="89000">
                  <a:srgbClr val="C00000"/>
                </a:gs>
                <a:gs pos="35000">
                  <a:srgbClr val="FF3300"/>
                </a:gs>
              </a:gsLst>
              <a:lin ang="5400000" scaled="0"/>
            </a:gradFill>
            <a:ln w="9525">
              <a:noFill/>
            </a:ln>
          </p:spPr>
          <p:txBody>
            <a:bodyPr/>
            <a:lstStyle/>
            <a:p>
              <a:pPr eaLnBrk="1" hangingPunct="1"/>
              <a:endParaRPr lang="zh-CN" altLang="en-US" dirty="0">
                <a:solidFill>
                  <a:schemeClr val="bg1"/>
                </a:solidFill>
                <a:latin typeface="微软雅黑" panose="020B0503020204020204" charset="-122"/>
                <a:ea typeface="微软雅黑" panose="020B0503020204020204" charset="-122"/>
              </a:endParaRPr>
            </a:p>
          </p:txBody>
        </p:sp>
        <p:grpSp>
          <p:nvGrpSpPr>
            <p:cNvPr id="54292" name="组合 15"/>
            <p:cNvGrpSpPr/>
            <p:nvPr/>
          </p:nvGrpSpPr>
          <p:grpSpPr>
            <a:xfrm>
              <a:off x="1407420" y="2079531"/>
              <a:ext cx="1554432" cy="400110"/>
              <a:chOff x="2367365" y="1046149"/>
              <a:chExt cx="1776888" cy="457370"/>
            </a:xfrm>
          </p:grpSpPr>
          <p:sp>
            <p:nvSpPr>
              <p:cNvPr id="54293" name="矩形 16"/>
              <p:cNvSpPr/>
              <p:nvPr/>
            </p:nvSpPr>
            <p:spPr>
              <a:xfrm>
                <a:off x="2818936" y="1046149"/>
                <a:ext cx="1325317" cy="457370"/>
              </a:xfrm>
              <a:prstGeom prst="rect">
                <a:avLst/>
              </a:prstGeom>
              <a:noFill/>
              <a:ln w="9525">
                <a:noFill/>
              </a:ln>
            </p:spPr>
            <p:txBody>
              <a:bodyPr>
                <a:spAutoFit/>
              </a:bodyPr>
              <a:lstStyle/>
              <a:p>
                <a:pPr eaLnBrk="1" hangingPunct="1"/>
                <a:r>
                  <a:rPr lang="zh-CN" altLang="en-US" sz="2000" b="1" dirty="0">
                    <a:solidFill>
                      <a:schemeClr val="bg1"/>
                    </a:solidFill>
                    <a:latin typeface="微软雅黑" panose="020B0503020204020204" charset="-122"/>
                    <a:ea typeface="微软雅黑" panose="020B0503020204020204" charset="-122"/>
                  </a:rPr>
                  <a:t>案例一</a:t>
                </a:r>
              </a:p>
            </p:txBody>
          </p:sp>
          <p:grpSp>
            <p:nvGrpSpPr>
              <p:cNvPr id="54294" name="组合 17"/>
              <p:cNvGrpSpPr/>
              <p:nvPr/>
            </p:nvGrpSpPr>
            <p:grpSpPr>
              <a:xfrm>
                <a:off x="2367365" y="1087155"/>
                <a:ext cx="407750" cy="407748"/>
                <a:chOff x="2325239" y="1045029"/>
                <a:chExt cx="492002" cy="492000"/>
              </a:xfrm>
            </p:grpSpPr>
            <p:sp>
              <p:nvSpPr>
                <p:cNvPr id="54295" name="椭圆 18"/>
                <p:cNvSpPr/>
                <p:nvPr/>
              </p:nvSpPr>
              <p:spPr>
                <a:xfrm>
                  <a:off x="2325239" y="1045029"/>
                  <a:ext cx="492002" cy="492000"/>
                </a:xfrm>
                <a:prstGeom prst="ellipse">
                  <a:avLst/>
                </a:prstGeom>
                <a:solidFill>
                  <a:schemeClr val="bg2"/>
                </a:solidFill>
                <a:ln w="9525">
                  <a:noFill/>
                </a:ln>
              </p:spPr>
              <p:txBody>
                <a:bodyPr/>
                <a:lstStyle/>
                <a:p>
                  <a:pPr eaLnBrk="1" hangingPunct="1"/>
                  <a:endParaRPr lang="zh-CN" altLang="en-US" dirty="0">
                    <a:solidFill>
                      <a:schemeClr val="bg1"/>
                    </a:solidFill>
                    <a:latin typeface="微软雅黑" panose="020B0503020204020204" charset="-122"/>
                    <a:ea typeface="微软雅黑" panose="020B0503020204020204" charset="-122"/>
                  </a:endParaRPr>
                </a:p>
              </p:txBody>
            </p:sp>
            <p:sp>
              <p:nvSpPr>
                <p:cNvPr id="54296" name="Freeform 5"/>
                <p:cNvSpPr>
                  <a:spLocks noEditPoints="1"/>
                </p:cNvSpPr>
                <p:nvPr/>
              </p:nvSpPr>
              <p:spPr>
                <a:xfrm>
                  <a:off x="2378115" y="1141433"/>
                  <a:ext cx="361856" cy="299192"/>
                </a:xfrm>
                <a:custGeom>
                  <a:avLst/>
                  <a:gdLst/>
                  <a:ahLst/>
                  <a:cxnLst>
                    <a:cxn ang="0">
                      <a:pos x="100527" y="110766"/>
                    </a:cxn>
                    <a:cxn ang="0">
                      <a:pos x="338118" y="110766"/>
                    </a:cxn>
                    <a:cxn ang="0">
                      <a:pos x="338118" y="275486"/>
                    </a:cxn>
                    <a:cxn ang="0">
                      <a:pos x="100527" y="275486"/>
                    </a:cxn>
                    <a:cxn ang="0">
                      <a:pos x="100527" y="110766"/>
                    </a:cxn>
                    <a:cxn ang="0">
                      <a:pos x="152958" y="181886"/>
                    </a:cxn>
                    <a:cxn ang="0">
                      <a:pos x="175458" y="159610"/>
                    </a:cxn>
                    <a:cxn ang="0">
                      <a:pos x="152958" y="137334"/>
                    </a:cxn>
                    <a:cxn ang="0">
                      <a:pos x="130458" y="159610"/>
                    </a:cxn>
                    <a:cxn ang="0">
                      <a:pos x="152958" y="181886"/>
                    </a:cxn>
                    <a:cxn ang="0">
                      <a:pos x="291260" y="174529"/>
                    </a:cxn>
                    <a:cxn ang="0">
                      <a:pos x="272269" y="180864"/>
                    </a:cxn>
                    <a:cxn ang="0">
                      <a:pos x="255756" y="150005"/>
                    </a:cxn>
                    <a:cxn ang="0">
                      <a:pos x="202499" y="226029"/>
                    </a:cxn>
                    <a:cxn ang="0">
                      <a:pos x="174013" y="207840"/>
                    </a:cxn>
                    <a:cxn ang="0">
                      <a:pos x="129220" y="256071"/>
                    </a:cxn>
                    <a:cxn ang="0">
                      <a:pos x="316650" y="256071"/>
                    </a:cxn>
                    <a:cxn ang="0">
                      <a:pos x="291260" y="174529"/>
                    </a:cxn>
                    <a:cxn ang="0">
                      <a:pos x="30757" y="114854"/>
                    </a:cxn>
                    <a:cxn ang="0">
                      <a:pos x="76789" y="97278"/>
                    </a:cxn>
                    <a:cxn ang="0">
                      <a:pos x="76789" y="233386"/>
                    </a:cxn>
                    <a:cxn ang="0">
                      <a:pos x="30757" y="114854"/>
                    </a:cxn>
                    <a:cxn ang="0">
                      <a:pos x="274540" y="87264"/>
                    </a:cxn>
                    <a:cxn ang="0">
                      <a:pos x="103210" y="87264"/>
                    </a:cxn>
                    <a:cxn ang="0">
                      <a:pos x="252453" y="30451"/>
                    </a:cxn>
                    <a:cxn ang="0">
                      <a:pos x="274540" y="87264"/>
                    </a:cxn>
                    <a:cxn ang="0">
                      <a:pos x="299930" y="87264"/>
                    </a:cxn>
                    <a:cxn ang="0">
                      <a:pos x="266077" y="0"/>
                    </a:cxn>
                    <a:cxn ang="0">
                      <a:pos x="0" y="101366"/>
                    </a:cxn>
                    <a:cxn ang="0">
                      <a:pos x="76789" y="298988"/>
                    </a:cxn>
                    <a:cxn ang="0">
                      <a:pos x="76789" y="299192"/>
                    </a:cxn>
                    <a:cxn ang="0">
                      <a:pos x="361856" y="299192"/>
                    </a:cxn>
                    <a:cxn ang="0">
                      <a:pos x="361856" y="87264"/>
                    </a:cxn>
                    <a:cxn ang="0">
                      <a:pos x="299930" y="87264"/>
                    </a:cxn>
                  </a:cxnLst>
                  <a:rect l="0" t="0" r="0" b="0"/>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solidFill>
                  <a:srgbClr val="C00000">
                    <a:alpha val="100000"/>
                  </a:srgbClr>
                </a:solidFill>
                <a:ln w="9525">
                  <a:noFill/>
                </a:ln>
              </p:spPr>
              <p:txBody>
                <a:bodyPr/>
                <a:lstStyle/>
                <a:p>
                  <a:endParaRPr lang="zh-CN" altLang="en-US">
                    <a:solidFill>
                      <a:schemeClr val="bg1"/>
                    </a:solidFill>
                    <a:latin typeface="微软雅黑" panose="020B0503020204020204" charset="-122"/>
                    <a:ea typeface="微软雅黑" panose="020B0503020204020204" charset="-122"/>
                  </a:endParaRPr>
                </a:p>
              </p:txBody>
            </p:sp>
          </p:grpSp>
        </p:grpSp>
      </p:grpSp>
      <p:sp>
        <p:nvSpPr>
          <p:cNvPr id="54283" name="矩形 20"/>
          <p:cNvSpPr/>
          <p:nvPr/>
        </p:nvSpPr>
        <p:spPr>
          <a:xfrm>
            <a:off x="950913" y="4597718"/>
            <a:ext cx="10547350" cy="1477962"/>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重庆某仪器厂原厂长赵某利用职务之便，提拔亲信，收受贿赂，由于疏于对其的监督管理，他所提拔的近十名中层管理人员，也因贪污受贿而锒铛入狱</a:t>
            </a:r>
            <a:r>
              <a:rPr lang="zh-CN" altLang="zh-CN" dirty="0">
                <a:solidFill>
                  <a:schemeClr val="tx1"/>
                </a:solidFill>
                <a:latin typeface="微软雅黑" panose="020B0503020204020204" charset="-122"/>
                <a:ea typeface="微软雅黑" panose="020B0503020204020204" charset="-122"/>
              </a:rPr>
              <a:t>。</a:t>
            </a:r>
          </a:p>
          <a:p>
            <a:pPr algn="just" eaLnBrk="1" hangingPunct="1"/>
            <a:endParaRPr lang="zh-CN" altLang="zh-CN" dirty="0">
              <a:solidFill>
                <a:schemeClr val="tx1"/>
              </a:solidFill>
              <a:latin typeface="微软雅黑" panose="020B0503020204020204" charset="-122"/>
              <a:ea typeface="微软雅黑" panose="020B0503020204020204" charset="-122"/>
            </a:endParaRPr>
          </a:p>
          <a:p>
            <a:pPr algn="just" eaLnBrk="1" hangingPunct="1"/>
            <a:r>
              <a:rPr lang="zh-CN" altLang="en-US" b="1" dirty="0">
                <a:solidFill>
                  <a:schemeClr val="tx1"/>
                </a:solidFill>
                <a:latin typeface="微软雅黑" panose="020B0503020204020204" charset="-122"/>
                <a:ea typeface="微软雅黑" panose="020B0503020204020204" charset="-122"/>
              </a:rPr>
              <a:t>点评：</a:t>
            </a:r>
            <a:r>
              <a:rPr lang="zh-CN" altLang="en-US" dirty="0">
                <a:solidFill>
                  <a:schemeClr val="tx1"/>
                </a:solidFill>
                <a:latin typeface="微软雅黑" panose="020B0503020204020204" charset="-122"/>
                <a:ea typeface="微软雅黑" panose="020B0503020204020204" charset="-122"/>
              </a:rPr>
              <a:t>重要人事任免方面，有的领导人员任人为亲，违反董事会、经理办公会提名，党委考察等基本程序，在企业中层及中层以上经营管理人员，下属单位领导班子成员的任免中搞权钱交易，权色交易。</a:t>
            </a:r>
          </a:p>
        </p:txBody>
      </p:sp>
      <p:grpSp>
        <p:nvGrpSpPr>
          <p:cNvPr id="54284" name="组合 21"/>
          <p:cNvGrpSpPr/>
          <p:nvPr/>
        </p:nvGrpSpPr>
        <p:grpSpPr>
          <a:xfrm>
            <a:off x="950913" y="4072255"/>
            <a:ext cx="3409950" cy="490538"/>
            <a:chOff x="1135724" y="4273194"/>
            <a:chExt cx="3408980" cy="491110"/>
          </a:xfrm>
        </p:grpSpPr>
        <p:sp>
          <p:nvSpPr>
            <p:cNvPr id="54285" name="圆角矩形 26"/>
            <p:cNvSpPr/>
            <p:nvPr/>
          </p:nvSpPr>
          <p:spPr>
            <a:xfrm>
              <a:off x="1135724" y="4273194"/>
              <a:ext cx="3408980" cy="491110"/>
            </a:xfrm>
            <a:prstGeom prst="roundRect">
              <a:avLst>
                <a:gd name="adj" fmla="val 16667"/>
              </a:avLst>
            </a:prstGeom>
            <a:gradFill>
              <a:gsLst>
                <a:gs pos="89000">
                  <a:srgbClr val="C00000"/>
                </a:gs>
                <a:gs pos="35000">
                  <a:srgbClr val="FF3300"/>
                </a:gs>
              </a:gsLst>
              <a:lin ang="5400000" scaled="0"/>
            </a:gradFill>
            <a:ln w="9525">
              <a:noFill/>
            </a:ln>
          </p:spPr>
          <p:txBody>
            <a:bodyPr/>
            <a:lstStyle/>
            <a:p>
              <a:pPr eaLnBrk="1" hangingPunct="1"/>
              <a:endParaRPr lang="zh-CN" altLang="en-US" dirty="0">
                <a:solidFill>
                  <a:schemeClr val="bg1"/>
                </a:solidFill>
                <a:latin typeface="微软雅黑" panose="020B0503020204020204" charset="-122"/>
                <a:ea typeface="微软雅黑" panose="020B0503020204020204" charset="-122"/>
              </a:endParaRPr>
            </a:p>
          </p:txBody>
        </p:sp>
        <p:grpSp>
          <p:nvGrpSpPr>
            <p:cNvPr id="54286" name="组合 24"/>
            <p:cNvGrpSpPr/>
            <p:nvPr/>
          </p:nvGrpSpPr>
          <p:grpSpPr>
            <a:xfrm>
              <a:off x="1407420" y="4319208"/>
              <a:ext cx="1554432" cy="400110"/>
              <a:chOff x="2367365" y="1046149"/>
              <a:chExt cx="1776888" cy="457370"/>
            </a:xfrm>
          </p:grpSpPr>
          <p:sp>
            <p:nvSpPr>
              <p:cNvPr id="54287" name="矩形 25"/>
              <p:cNvSpPr/>
              <p:nvPr/>
            </p:nvSpPr>
            <p:spPr>
              <a:xfrm>
                <a:off x="2818936" y="1046149"/>
                <a:ext cx="1325317" cy="457370"/>
              </a:xfrm>
              <a:prstGeom prst="rect">
                <a:avLst/>
              </a:prstGeom>
              <a:noFill/>
              <a:ln w="9525">
                <a:noFill/>
              </a:ln>
            </p:spPr>
            <p:txBody>
              <a:bodyPr>
                <a:spAutoFit/>
              </a:bodyPr>
              <a:lstStyle/>
              <a:p>
                <a:pPr eaLnBrk="1" hangingPunct="1"/>
                <a:r>
                  <a:rPr lang="zh-CN" altLang="en-US" sz="2000" b="1" dirty="0">
                    <a:solidFill>
                      <a:schemeClr val="bg1"/>
                    </a:solidFill>
                    <a:latin typeface="微软雅黑" panose="020B0503020204020204" charset="-122"/>
                    <a:ea typeface="微软雅黑" panose="020B0503020204020204" charset="-122"/>
                  </a:rPr>
                  <a:t>案例二</a:t>
                </a:r>
              </a:p>
            </p:txBody>
          </p:sp>
          <p:grpSp>
            <p:nvGrpSpPr>
              <p:cNvPr id="54288" name="组合 26"/>
              <p:cNvGrpSpPr/>
              <p:nvPr/>
            </p:nvGrpSpPr>
            <p:grpSpPr>
              <a:xfrm>
                <a:off x="2367365" y="1087155"/>
                <a:ext cx="407750" cy="407748"/>
                <a:chOff x="2325239" y="1045029"/>
                <a:chExt cx="492002" cy="492000"/>
              </a:xfrm>
            </p:grpSpPr>
            <p:sp>
              <p:nvSpPr>
                <p:cNvPr id="54289" name="椭圆 27"/>
                <p:cNvSpPr/>
                <p:nvPr/>
              </p:nvSpPr>
              <p:spPr>
                <a:xfrm>
                  <a:off x="2325239" y="1045029"/>
                  <a:ext cx="492002" cy="492000"/>
                </a:xfrm>
                <a:prstGeom prst="ellipse">
                  <a:avLst/>
                </a:prstGeom>
                <a:solidFill>
                  <a:schemeClr val="bg2"/>
                </a:solidFill>
                <a:ln w="9525">
                  <a:noFill/>
                </a:ln>
              </p:spPr>
              <p:txBody>
                <a:bodyPr/>
                <a:lstStyle/>
                <a:p>
                  <a:pPr eaLnBrk="1" hangingPunct="1"/>
                  <a:endParaRPr lang="zh-CN" altLang="en-US" dirty="0">
                    <a:solidFill>
                      <a:schemeClr val="bg1"/>
                    </a:solidFill>
                    <a:latin typeface="微软雅黑" panose="020B0503020204020204" charset="-122"/>
                    <a:ea typeface="微软雅黑" panose="020B0503020204020204" charset="-122"/>
                  </a:endParaRPr>
                </a:p>
              </p:txBody>
            </p:sp>
            <p:sp>
              <p:nvSpPr>
                <p:cNvPr id="54290" name="Freeform 5"/>
                <p:cNvSpPr>
                  <a:spLocks noEditPoints="1"/>
                </p:cNvSpPr>
                <p:nvPr/>
              </p:nvSpPr>
              <p:spPr>
                <a:xfrm>
                  <a:off x="2378115" y="1141433"/>
                  <a:ext cx="361856" cy="299192"/>
                </a:xfrm>
                <a:custGeom>
                  <a:avLst/>
                  <a:gdLst/>
                  <a:ahLst/>
                  <a:cxnLst>
                    <a:cxn ang="0">
                      <a:pos x="100527" y="110766"/>
                    </a:cxn>
                    <a:cxn ang="0">
                      <a:pos x="338118" y="110766"/>
                    </a:cxn>
                    <a:cxn ang="0">
                      <a:pos x="338118" y="275486"/>
                    </a:cxn>
                    <a:cxn ang="0">
                      <a:pos x="100527" y="275486"/>
                    </a:cxn>
                    <a:cxn ang="0">
                      <a:pos x="100527" y="110766"/>
                    </a:cxn>
                    <a:cxn ang="0">
                      <a:pos x="152958" y="181886"/>
                    </a:cxn>
                    <a:cxn ang="0">
                      <a:pos x="175458" y="159610"/>
                    </a:cxn>
                    <a:cxn ang="0">
                      <a:pos x="152958" y="137334"/>
                    </a:cxn>
                    <a:cxn ang="0">
                      <a:pos x="130458" y="159610"/>
                    </a:cxn>
                    <a:cxn ang="0">
                      <a:pos x="152958" y="181886"/>
                    </a:cxn>
                    <a:cxn ang="0">
                      <a:pos x="291260" y="174529"/>
                    </a:cxn>
                    <a:cxn ang="0">
                      <a:pos x="272269" y="180864"/>
                    </a:cxn>
                    <a:cxn ang="0">
                      <a:pos x="255756" y="150005"/>
                    </a:cxn>
                    <a:cxn ang="0">
                      <a:pos x="202499" y="226029"/>
                    </a:cxn>
                    <a:cxn ang="0">
                      <a:pos x="174013" y="207840"/>
                    </a:cxn>
                    <a:cxn ang="0">
                      <a:pos x="129220" y="256071"/>
                    </a:cxn>
                    <a:cxn ang="0">
                      <a:pos x="316650" y="256071"/>
                    </a:cxn>
                    <a:cxn ang="0">
                      <a:pos x="291260" y="174529"/>
                    </a:cxn>
                    <a:cxn ang="0">
                      <a:pos x="30757" y="114854"/>
                    </a:cxn>
                    <a:cxn ang="0">
                      <a:pos x="76789" y="97278"/>
                    </a:cxn>
                    <a:cxn ang="0">
                      <a:pos x="76789" y="233386"/>
                    </a:cxn>
                    <a:cxn ang="0">
                      <a:pos x="30757" y="114854"/>
                    </a:cxn>
                    <a:cxn ang="0">
                      <a:pos x="274540" y="87264"/>
                    </a:cxn>
                    <a:cxn ang="0">
                      <a:pos x="103210" y="87264"/>
                    </a:cxn>
                    <a:cxn ang="0">
                      <a:pos x="252453" y="30451"/>
                    </a:cxn>
                    <a:cxn ang="0">
                      <a:pos x="274540" y="87264"/>
                    </a:cxn>
                    <a:cxn ang="0">
                      <a:pos x="299930" y="87264"/>
                    </a:cxn>
                    <a:cxn ang="0">
                      <a:pos x="266077" y="0"/>
                    </a:cxn>
                    <a:cxn ang="0">
                      <a:pos x="0" y="101366"/>
                    </a:cxn>
                    <a:cxn ang="0">
                      <a:pos x="76789" y="298988"/>
                    </a:cxn>
                    <a:cxn ang="0">
                      <a:pos x="76789" y="299192"/>
                    </a:cxn>
                    <a:cxn ang="0">
                      <a:pos x="361856" y="299192"/>
                    </a:cxn>
                    <a:cxn ang="0">
                      <a:pos x="361856" y="87264"/>
                    </a:cxn>
                    <a:cxn ang="0">
                      <a:pos x="299930" y="87264"/>
                    </a:cxn>
                  </a:cxnLst>
                  <a:rect l="0" t="0" r="0" b="0"/>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solidFill>
                  <a:srgbClr val="C00000">
                    <a:alpha val="100000"/>
                  </a:srgbClr>
                </a:solidFill>
                <a:ln w="9525">
                  <a:noFill/>
                </a:ln>
              </p:spPr>
              <p:txBody>
                <a:bodyPr/>
                <a:lstStyle/>
                <a:p>
                  <a:endParaRPr lang="zh-CN" altLang="en-US">
                    <a:solidFill>
                      <a:schemeClr val="bg1"/>
                    </a:solidFill>
                    <a:latin typeface="微软雅黑" panose="020B0503020204020204" charset="-122"/>
                    <a:ea typeface="微软雅黑" panose="020B0503020204020204" charset="-122"/>
                  </a:endParaRPr>
                </a:p>
              </p:txBody>
            </p:sp>
          </p:grpSp>
        </p:grpSp>
      </p:grpSp>
      <p:cxnSp>
        <p:nvCxnSpPr>
          <p:cNvPr id="2" name="直接连接符 1"/>
          <p:cNvCxnSpPr/>
          <p:nvPr/>
        </p:nvCxnSpPr>
        <p:spPr>
          <a:xfrm>
            <a:off x="995680" y="3914140"/>
            <a:ext cx="10494645" cy="0"/>
          </a:xfrm>
          <a:prstGeom prst="line">
            <a:avLst/>
          </a:prstGeom>
          <a:ln w="34925" cmpd="dbl">
            <a:solidFill>
              <a:srgbClr val="C00000"/>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1091">
        <p:blinds dir="vert"/>
      </p:transition>
    </mc:Choice>
    <mc:Fallback>
      <p:transition spd="slow" advTm="109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4278"/>
                                        </p:tgtEl>
                                        <p:attrNameLst>
                                          <p:attrName>style.visibility</p:attrName>
                                        </p:attrNameLst>
                                      </p:cBhvr>
                                      <p:to>
                                        <p:strVal val="visible"/>
                                      </p:to>
                                    </p:set>
                                    <p:animEffect transition="in" filter="wipe(up)">
                                      <p:cBhvr>
                                        <p:cTn id="7" dur="500"/>
                                        <p:tgtEl>
                                          <p:spTgt spid="54278"/>
                                        </p:tgtEl>
                                      </p:cBhvr>
                                    </p:animEffect>
                                  </p:childTnLst>
                                </p:cTn>
                              </p:par>
                              <p:par>
                                <p:cTn id="8" presetID="22" presetClass="entr" presetSubtype="1" fill="hold" nodeType="withEffect">
                                  <p:stCondLst>
                                    <p:cond delay="0"/>
                                  </p:stCondLst>
                                  <p:childTnLst>
                                    <p:set>
                                      <p:cBhvr>
                                        <p:cTn id="9" dur="1" fill="hold">
                                          <p:stCondLst>
                                            <p:cond delay="0"/>
                                          </p:stCondLst>
                                        </p:cTn>
                                        <p:tgtEl>
                                          <p:spTgt spid="54279"/>
                                        </p:tgtEl>
                                        <p:attrNameLst>
                                          <p:attrName>style.visibility</p:attrName>
                                        </p:attrNameLst>
                                      </p:cBhvr>
                                      <p:to>
                                        <p:strVal val="visible"/>
                                      </p:to>
                                    </p:set>
                                    <p:animEffect transition="in" filter="wipe(up)">
                                      <p:cBhvr>
                                        <p:cTn id="10" dur="500"/>
                                        <p:tgtEl>
                                          <p:spTgt spid="5427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4280"/>
                                        </p:tgtEl>
                                        <p:attrNameLst>
                                          <p:attrName>style.visibility</p:attrName>
                                        </p:attrNameLst>
                                      </p:cBhvr>
                                      <p:to>
                                        <p:strVal val="visible"/>
                                      </p:to>
                                    </p:set>
                                    <p:animEffect transition="in" filter="wipe(up)">
                                      <p:cBhvr>
                                        <p:cTn id="13" dur="500"/>
                                        <p:tgtEl>
                                          <p:spTgt spid="5428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4281"/>
                                        </p:tgtEl>
                                        <p:attrNameLst>
                                          <p:attrName>style.visibility</p:attrName>
                                        </p:attrNameLst>
                                      </p:cBhvr>
                                      <p:to>
                                        <p:strVal val="visible"/>
                                      </p:to>
                                    </p:set>
                                    <p:animEffect transition="in" filter="wipe(up)">
                                      <p:cBhvr>
                                        <p:cTn id="16" dur="500"/>
                                        <p:tgtEl>
                                          <p:spTgt spid="54281"/>
                                        </p:tgtEl>
                                      </p:cBhvr>
                                    </p:animEffect>
                                  </p:childTnLst>
                                </p:cTn>
                              </p:par>
                              <p:par>
                                <p:cTn id="17" presetID="22" presetClass="entr" presetSubtype="1" fill="hold" nodeType="withEffect">
                                  <p:stCondLst>
                                    <p:cond delay="0"/>
                                  </p:stCondLst>
                                  <p:childTnLst>
                                    <p:set>
                                      <p:cBhvr>
                                        <p:cTn id="18" dur="1" fill="hold">
                                          <p:stCondLst>
                                            <p:cond delay="0"/>
                                          </p:stCondLst>
                                        </p:cTn>
                                        <p:tgtEl>
                                          <p:spTgt spid="54282"/>
                                        </p:tgtEl>
                                        <p:attrNameLst>
                                          <p:attrName>style.visibility</p:attrName>
                                        </p:attrNameLst>
                                      </p:cBhvr>
                                      <p:to>
                                        <p:strVal val="visible"/>
                                      </p:to>
                                    </p:set>
                                    <p:animEffect transition="in" filter="wipe(up)">
                                      <p:cBhvr>
                                        <p:cTn id="19" dur="500"/>
                                        <p:tgtEl>
                                          <p:spTgt spid="54282"/>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4283"/>
                                        </p:tgtEl>
                                        <p:attrNameLst>
                                          <p:attrName>style.visibility</p:attrName>
                                        </p:attrNameLst>
                                      </p:cBhvr>
                                      <p:to>
                                        <p:strVal val="visible"/>
                                      </p:to>
                                    </p:set>
                                    <p:animEffect transition="in" filter="wipe(up)">
                                      <p:cBhvr>
                                        <p:cTn id="22" dur="500"/>
                                        <p:tgtEl>
                                          <p:spTgt spid="54283"/>
                                        </p:tgtEl>
                                      </p:cBhvr>
                                    </p:animEffect>
                                  </p:childTnLst>
                                </p:cTn>
                              </p:par>
                              <p:par>
                                <p:cTn id="23" presetID="22" presetClass="entr" presetSubtype="1" fill="hold" nodeType="withEffect">
                                  <p:stCondLst>
                                    <p:cond delay="0"/>
                                  </p:stCondLst>
                                  <p:childTnLst>
                                    <p:set>
                                      <p:cBhvr>
                                        <p:cTn id="24" dur="1" fill="hold">
                                          <p:stCondLst>
                                            <p:cond delay="0"/>
                                          </p:stCondLst>
                                        </p:cTn>
                                        <p:tgtEl>
                                          <p:spTgt spid="54284"/>
                                        </p:tgtEl>
                                        <p:attrNameLst>
                                          <p:attrName>style.visibility</p:attrName>
                                        </p:attrNameLst>
                                      </p:cBhvr>
                                      <p:to>
                                        <p:strVal val="visible"/>
                                      </p:to>
                                    </p:set>
                                    <p:animEffect transition="in" filter="wipe(up)">
                                      <p:cBhvr>
                                        <p:cTn id="25" dur="500"/>
                                        <p:tgtEl>
                                          <p:spTgt spid="54284"/>
                                        </p:tgtEl>
                                      </p:cBhvr>
                                    </p:animEffect>
                                  </p:childTnLst>
                                </p:cTn>
                              </p:par>
                              <p:par>
                                <p:cTn id="26" presetID="22" presetClass="entr" presetSubtype="1"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8" grpId="0"/>
      <p:bldP spid="54280" grpId="0"/>
      <p:bldP spid="54281" grpId="0"/>
      <p:bldP spid="5428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2" name="内容占位符 2"/>
          <p:cNvSpPr txBox="1"/>
          <p:nvPr/>
        </p:nvSpPr>
        <p:spPr>
          <a:xfrm>
            <a:off x="1419543" y="1521778"/>
            <a:ext cx="9439275" cy="430212"/>
          </a:xfrm>
          <a:prstGeom prst="rect">
            <a:avLst/>
          </a:prstGeom>
          <a:noFill/>
          <a:ln w="9525">
            <a:noFill/>
          </a:ln>
        </p:spPr>
        <p:txBody>
          <a:bodyPr/>
          <a:lstStyle/>
          <a:p>
            <a:pPr algn="just" eaLnBrk="1" hangingPunct="1">
              <a:spcBef>
                <a:spcPct val="20000"/>
              </a:spcBef>
            </a:pPr>
            <a:r>
              <a:rPr lang="zh-CN" altLang="en-US" sz="2000" b="1" dirty="0">
                <a:solidFill>
                  <a:srgbClr val="C00000"/>
                </a:solidFill>
                <a:latin typeface="微软雅黑" panose="020B0503020204020204" charset="-122"/>
                <a:ea typeface="微软雅黑" panose="020B0503020204020204" charset="-122"/>
              </a:rPr>
              <a:t>第二项  对违反规定办理企业改制、产权交易等事项作出禁止性规定</a:t>
            </a:r>
          </a:p>
        </p:txBody>
      </p:sp>
      <p:sp>
        <p:nvSpPr>
          <p:cNvPr id="56327" name="矩形 8"/>
          <p:cNvSpPr/>
          <p:nvPr/>
        </p:nvSpPr>
        <p:spPr>
          <a:xfrm>
            <a:off x="1444625" y="1082675"/>
            <a:ext cx="5445125" cy="368300"/>
          </a:xfrm>
          <a:prstGeom prst="rect">
            <a:avLst/>
          </a:prstGeom>
          <a:noFill/>
          <a:ln w="9525">
            <a:noFill/>
          </a:ln>
        </p:spPr>
        <p:txBody>
          <a:bodyPr/>
          <a:lstStyle/>
          <a:p>
            <a:pPr algn="just"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对国家和出资人承担的责任（第四条）</a:t>
            </a:r>
          </a:p>
        </p:txBody>
      </p:sp>
      <p:grpSp>
        <p:nvGrpSpPr>
          <p:cNvPr id="3" name="组合 9"/>
          <p:cNvGrpSpPr/>
          <p:nvPr/>
        </p:nvGrpSpPr>
        <p:grpSpPr>
          <a:xfrm>
            <a:off x="1109663" y="1120775"/>
            <a:ext cx="376237" cy="401638"/>
            <a:chOff x="-885400" y="1180425"/>
            <a:chExt cx="377074" cy="401474"/>
          </a:xfrm>
        </p:grpSpPr>
        <p:sp>
          <p:nvSpPr>
            <p:cNvPr id="8" name="椭圆 10"/>
            <p:cNvSpPr/>
            <p:nvPr/>
          </p:nvSpPr>
          <p:spPr>
            <a:xfrm>
              <a:off x="-885400" y="1204825"/>
              <a:ext cx="377074" cy="377074"/>
            </a:xfrm>
            <a:prstGeom prst="ellipse">
              <a:avLst/>
            </a:prstGeom>
            <a:solidFill>
              <a:srgbClr val="C00000"/>
            </a:soli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9" name="文本框 11"/>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2"/>
                  </a:solidFill>
                  <a:latin typeface="微软雅黑" panose="020B0503020204020204" charset="-122"/>
                  <a:ea typeface="微软雅黑" panose="020B0503020204020204" charset="-122"/>
                </a:rPr>
                <a:t>1</a:t>
              </a:r>
            </a:p>
          </p:txBody>
        </p:sp>
      </p:grpSp>
      <p:sp>
        <p:nvSpPr>
          <p:cNvPr id="10" name="矩形 9"/>
          <p:cNvSpPr/>
          <p:nvPr/>
        </p:nvSpPr>
        <p:spPr>
          <a:xfrm>
            <a:off x="1109663" y="4142740"/>
            <a:ext cx="10101263" cy="1753235"/>
          </a:xfrm>
          <a:prstGeom prst="rect">
            <a:avLst/>
          </a:prstGeom>
        </p:spPr>
        <p:txBody>
          <a:bodyPr>
            <a:spAutoFit/>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rPr>
              <a:t>某制药企业原董事长王某、总经理叶某利用企业改制之机，采取低评国有资产，侵占国有资产</a:t>
            </a:r>
            <a:r>
              <a:rPr kumimoji="0" lang="en-US" altLang="zh-CN" sz="18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rPr>
              <a:t>570</a:t>
            </a:r>
            <a:r>
              <a:rPr kumimoji="0" lang="zh-CN" altLang="en-US" sz="18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rPr>
              <a:t>万元；</a:t>
            </a:r>
          </a:p>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rPr>
              <a:t>点评：</a:t>
            </a:r>
            <a:r>
              <a:rPr kumimoji="0" lang="zh-CN" altLang="en-US" sz="18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rPr>
              <a:t>有的企业领导人员利用改制、产权交易、股权变更机会，隐瞒、藏匿、转移国有资产或者故意低评低估国有资产，侵占国有资产。</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0"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rPr>
              <a:t>有的领导人员通过转移合资公司利润，获取其他股东的利益，贪污国有资产。有的国有股东代表被其他股东拉拢，收受他人利益，损害国有股东权益。</a:t>
            </a:r>
          </a:p>
        </p:txBody>
      </p:sp>
      <p:grpSp>
        <p:nvGrpSpPr>
          <p:cNvPr id="11" name="组合 13"/>
          <p:cNvGrpSpPr/>
          <p:nvPr/>
        </p:nvGrpSpPr>
        <p:grpSpPr>
          <a:xfrm>
            <a:off x="1109663" y="3606165"/>
            <a:ext cx="3408362" cy="490538"/>
            <a:chOff x="1109595" y="3956834"/>
            <a:chExt cx="3408980" cy="491110"/>
          </a:xfrm>
        </p:grpSpPr>
        <p:sp>
          <p:nvSpPr>
            <p:cNvPr id="12" name="圆角矩形 26"/>
            <p:cNvSpPr/>
            <p:nvPr/>
          </p:nvSpPr>
          <p:spPr>
            <a:xfrm>
              <a:off x="1109595" y="3956834"/>
              <a:ext cx="3408980" cy="491110"/>
            </a:xfrm>
            <a:prstGeom prst="roundRect">
              <a:avLst>
                <a:gd name="adj" fmla="val 16667"/>
              </a:avLst>
            </a:prstGeom>
            <a:gradFill>
              <a:gsLst>
                <a:gs pos="89000">
                  <a:srgbClr val="C00000"/>
                </a:gs>
                <a:gs pos="35000">
                  <a:srgbClr val="FF3300"/>
                </a:gs>
              </a:gsLst>
              <a:lin ang="5400000" scaled="0"/>
            </a:gradFill>
            <a:ln w="9525">
              <a:noFill/>
            </a:ln>
          </p:spPr>
          <p:txBody>
            <a:bodyPr/>
            <a:lstStyle/>
            <a:p>
              <a:pPr eaLnBrk="1" hangingPunct="1"/>
              <a:endParaRPr lang="zh-CN" altLang="en-US" dirty="0">
                <a:solidFill>
                  <a:schemeClr val="bg2"/>
                </a:solidFill>
                <a:latin typeface="微软雅黑" panose="020B0503020204020204" charset="-122"/>
                <a:ea typeface="微软雅黑" panose="020B0503020204020204" charset="-122"/>
              </a:endParaRPr>
            </a:p>
          </p:txBody>
        </p:sp>
        <p:grpSp>
          <p:nvGrpSpPr>
            <p:cNvPr id="14" name="组合 15"/>
            <p:cNvGrpSpPr/>
            <p:nvPr/>
          </p:nvGrpSpPr>
          <p:grpSpPr>
            <a:xfrm>
              <a:off x="1381291" y="4002848"/>
              <a:ext cx="1554432" cy="400110"/>
              <a:chOff x="2367365" y="1046149"/>
              <a:chExt cx="1776888" cy="457370"/>
            </a:xfrm>
          </p:grpSpPr>
          <p:sp>
            <p:nvSpPr>
              <p:cNvPr id="15" name="矩形 16"/>
              <p:cNvSpPr/>
              <p:nvPr/>
            </p:nvSpPr>
            <p:spPr>
              <a:xfrm>
                <a:off x="2818936" y="1046149"/>
                <a:ext cx="1325317" cy="457370"/>
              </a:xfrm>
              <a:prstGeom prst="rect">
                <a:avLst/>
              </a:prstGeom>
              <a:noFill/>
              <a:ln w="9525">
                <a:noFill/>
              </a:ln>
            </p:spPr>
            <p:txBody>
              <a:bodyPr>
                <a:spAutoFit/>
              </a:bodyPr>
              <a:lstStyle/>
              <a:p>
                <a:pPr eaLnBrk="1" hangingPunct="1"/>
                <a:r>
                  <a:rPr lang="zh-CN" altLang="en-US" sz="2000" b="1" dirty="0">
                    <a:solidFill>
                      <a:schemeClr val="bg1"/>
                    </a:solidFill>
                    <a:latin typeface="微软雅黑" panose="020B0503020204020204" charset="-122"/>
                    <a:ea typeface="微软雅黑" panose="020B0503020204020204" charset="-122"/>
                  </a:rPr>
                  <a:t>案例一</a:t>
                </a:r>
              </a:p>
            </p:txBody>
          </p:sp>
          <p:grpSp>
            <p:nvGrpSpPr>
              <p:cNvPr id="16" name="组合 17"/>
              <p:cNvGrpSpPr/>
              <p:nvPr/>
            </p:nvGrpSpPr>
            <p:grpSpPr>
              <a:xfrm>
                <a:off x="2367365" y="1087155"/>
                <a:ext cx="407750" cy="407748"/>
                <a:chOff x="2325239" y="1045029"/>
                <a:chExt cx="492002" cy="492000"/>
              </a:xfrm>
            </p:grpSpPr>
            <p:sp>
              <p:nvSpPr>
                <p:cNvPr id="17" name="椭圆 18"/>
                <p:cNvSpPr/>
                <p:nvPr/>
              </p:nvSpPr>
              <p:spPr>
                <a:xfrm>
                  <a:off x="2325239" y="1045029"/>
                  <a:ext cx="492002" cy="492000"/>
                </a:xfrm>
                <a:prstGeom prst="ellipse">
                  <a:avLst/>
                </a:prstGeom>
                <a:solidFill>
                  <a:schemeClr val="bg2"/>
                </a:solidFill>
                <a:ln w="9525">
                  <a:noFill/>
                </a:ln>
              </p:spPr>
              <p:txBody>
                <a:bodyPr/>
                <a:lstStyle/>
                <a:p>
                  <a:pPr eaLnBrk="1" hangingPunct="1"/>
                  <a:endParaRPr lang="zh-CN" altLang="en-US" dirty="0">
                    <a:solidFill>
                      <a:schemeClr val="bg2"/>
                    </a:solidFill>
                    <a:latin typeface="微软雅黑" panose="020B0503020204020204" charset="-122"/>
                    <a:ea typeface="微软雅黑" panose="020B0503020204020204" charset="-122"/>
                  </a:endParaRPr>
                </a:p>
              </p:txBody>
            </p:sp>
            <p:sp>
              <p:nvSpPr>
                <p:cNvPr id="18" name="Freeform 5"/>
                <p:cNvSpPr>
                  <a:spLocks noEditPoints="1"/>
                </p:cNvSpPr>
                <p:nvPr/>
              </p:nvSpPr>
              <p:spPr>
                <a:xfrm>
                  <a:off x="2378115" y="1141433"/>
                  <a:ext cx="361856" cy="299192"/>
                </a:xfrm>
                <a:custGeom>
                  <a:avLst/>
                  <a:gdLst/>
                  <a:ahLst/>
                  <a:cxnLst>
                    <a:cxn ang="0">
                      <a:pos x="100527" y="110766"/>
                    </a:cxn>
                    <a:cxn ang="0">
                      <a:pos x="338118" y="110766"/>
                    </a:cxn>
                    <a:cxn ang="0">
                      <a:pos x="338118" y="275486"/>
                    </a:cxn>
                    <a:cxn ang="0">
                      <a:pos x="100527" y="275486"/>
                    </a:cxn>
                    <a:cxn ang="0">
                      <a:pos x="100527" y="110766"/>
                    </a:cxn>
                    <a:cxn ang="0">
                      <a:pos x="152958" y="181886"/>
                    </a:cxn>
                    <a:cxn ang="0">
                      <a:pos x="175458" y="159610"/>
                    </a:cxn>
                    <a:cxn ang="0">
                      <a:pos x="152958" y="137334"/>
                    </a:cxn>
                    <a:cxn ang="0">
                      <a:pos x="130458" y="159610"/>
                    </a:cxn>
                    <a:cxn ang="0">
                      <a:pos x="152958" y="181886"/>
                    </a:cxn>
                    <a:cxn ang="0">
                      <a:pos x="291260" y="174529"/>
                    </a:cxn>
                    <a:cxn ang="0">
                      <a:pos x="272269" y="180864"/>
                    </a:cxn>
                    <a:cxn ang="0">
                      <a:pos x="255756" y="150005"/>
                    </a:cxn>
                    <a:cxn ang="0">
                      <a:pos x="202499" y="226029"/>
                    </a:cxn>
                    <a:cxn ang="0">
                      <a:pos x="174013" y="207840"/>
                    </a:cxn>
                    <a:cxn ang="0">
                      <a:pos x="129220" y="256071"/>
                    </a:cxn>
                    <a:cxn ang="0">
                      <a:pos x="316650" y="256071"/>
                    </a:cxn>
                    <a:cxn ang="0">
                      <a:pos x="291260" y="174529"/>
                    </a:cxn>
                    <a:cxn ang="0">
                      <a:pos x="30757" y="114854"/>
                    </a:cxn>
                    <a:cxn ang="0">
                      <a:pos x="76789" y="97278"/>
                    </a:cxn>
                    <a:cxn ang="0">
                      <a:pos x="76789" y="233386"/>
                    </a:cxn>
                    <a:cxn ang="0">
                      <a:pos x="30757" y="114854"/>
                    </a:cxn>
                    <a:cxn ang="0">
                      <a:pos x="274540" y="87264"/>
                    </a:cxn>
                    <a:cxn ang="0">
                      <a:pos x="103210" y="87264"/>
                    </a:cxn>
                    <a:cxn ang="0">
                      <a:pos x="252453" y="30451"/>
                    </a:cxn>
                    <a:cxn ang="0">
                      <a:pos x="274540" y="87264"/>
                    </a:cxn>
                    <a:cxn ang="0">
                      <a:pos x="299930" y="87264"/>
                    </a:cxn>
                    <a:cxn ang="0">
                      <a:pos x="266077" y="0"/>
                    </a:cxn>
                    <a:cxn ang="0">
                      <a:pos x="0" y="101366"/>
                    </a:cxn>
                    <a:cxn ang="0">
                      <a:pos x="76789" y="298988"/>
                    </a:cxn>
                    <a:cxn ang="0">
                      <a:pos x="76789" y="299192"/>
                    </a:cxn>
                    <a:cxn ang="0">
                      <a:pos x="361856" y="299192"/>
                    </a:cxn>
                    <a:cxn ang="0">
                      <a:pos x="361856" y="87264"/>
                    </a:cxn>
                    <a:cxn ang="0">
                      <a:pos x="299930" y="87264"/>
                    </a:cxn>
                  </a:cxnLst>
                  <a:rect l="0" t="0" r="0" b="0"/>
                  <a:pathLst>
                    <a:path w="1753" h="1464">
                      <a:moveTo>
                        <a:pt x="487" y="542"/>
                      </a:moveTo>
                      <a:lnTo>
                        <a:pt x="1638" y="542"/>
                      </a:lnTo>
                      <a:lnTo>
                        <a:pt x="1638" y="1348"/>
                      </a:lnTo>
                      <a:lnTo>
                        <a:pt x="487" y="1348"/>
                      </a:lnTo>
                      <a:lnTo>
                        <a:pt x="487" y="542"/>
                      </a:lnTo>
                      <a:close/>
                      <a:moveTo>
                        <a:pt x="741" y="890"/>
                      </a:moveTo>
                      <a:cubicBezTo>
                        <a:pt x="801" y="890"/>
                        <a:pt x="850" y="841"/>
                        <a:pt x="850" y="781"/>
                      </a:cubicBezTo>
                      <a:cubicBezTo>
                        <a:pt x="850" y="721"/>
                        <a:pt x="801" y="672"/>
                        <a:pt x="741" y="672"/>
                      </a:cubicBezTo>
                      <a:cubicBezTo>
                        <a:pt x="680" y="672"/>
                        <a:pt x="632" y="721"/>
                        <a:pt x="632" y="781"/>
                      </a:cubicBezTo>
                      <a:cubicBezTo>
                        <a:pt x="632" y="841"/>
                        <a:pt x="680" y="890"/>
                        <a:pt x="741" y="890"/>
                      </a:cubicBezTo>
                      <a:close/>
                      <a:moveTo>
                        <a:pt x="1411" y="854"/>
                      </a:moveTo>
                      <a:lnTo>
                        <a:pt x="1319" y="885"/>
                      </a:lnTo>
                      <a:lnTo>
                        <a:pt x="1239" y="734"/>
                      </a:lnTo>
                      <a:lnTo>
                        <a:pt x="981" y="1106"/>
                      </a:lnTo>
                      <a:lnTo>
                        <a:pt x="843" y="1017"/>
                      </a:lnTo>
                      <a:lnTo>
                        <a:pt x="626" y="1253"/>
                      </a:lnTo>
                      <a:lnTo>
                        <a:pt x="1534" y="1253"/>
                      </a:lnTo>
                      <a:lnTo>
                        <a:pt x="1411" y="854"/>
                      </a:lnTo>
                      <a:close/>
                      <a:moveTo>
                        <a:pt x="149" y="562"/>
                      </a:moveTo>
                      <a:lnTo>
                        <a:pt x="372" y="476"/>
                      </a:lnTo>
                      <a:lnTo>
                        <a:pt x="372" y="1142"/>
                      </a:lnTo>
                      <a:lnTo>
                        <a:pt x="149" y="562"/>
                      </a:lnTo>
                      <a:close/>
                      <a:moveTo>
                        <a:pt x="1330" y="427"/>
                      </a:moveTo>
                      <a:lnTo>
                        <a:pt x="500" y="427"/>
                      </a:lnTo>
                      <a:lnTo>
                        <a:pt x="1223" y="149"/>
                      </a:lnTo>
                      <a:lnTo>
                        <a:pt x="1330" y="427"/>
                      </a:lnTo>
                      <a:close/>
                      <a:moveTo>
                        <a:pt x="1453" y="427"/>
                      </a:moveTo>
                      <a:lnTo>
                        <a:pt x="1289" y="0"/>
                      </a:lnTo>
                      <a:lnTo>
                        <a:pt x="0" y="496"/>
                      </a:lnTo>
                      <a:lnTo>
                        <a:pt x="372" y="1463"/>
                      </a:lnTo>
                      <a:lnTo>
                        <a:pt x="372" y="1464"/>
                      </a:lnTo>
                      <a:lnTo>
                        <a:pt x="1753" y="1464"/>
                      </a:lnTo>
                      <a:lnTo>
                        <a:pt x="1753" y="427"/>
                      </a:lnTo>
                      <a:lnTo>
                        <a:pt x="1453" y="427"/>
                      </a:lnTo>
                      <a:close/>
                    </a:path>
                  </a:pathLst>
                </a:custGeom>
                <a:solidFill>
                  <a:srgbClr val="C00000">
                    <a:alpha val="100000"/>
                  </a:srgbClr>
                </a:solidFill>
                <a:ln w="9525">
                  <a:noFill/>
                </a:ln>
              </p:spPr>
              <p:txBody>
                <a:bodyPr/>
                <a:lstStyle/>
                <a:p>
                  <a:endParaRPr lang="zh-CN" altLang="en-US">
                    <a:latin typeface="微软雅黑" panose="020B0503020204020204" charset="-122"/>
                    <a:ea typeface="微软雅黑" panose="020B0503020204020204" charset="-122"/>
                  </a:endParaRPr>
                </a:p>
              </p:txBody>
            </p:sp>
          </p:grpSp>
        </p:grpSp>
      </p:grpSp>
      <p:sp>
        <p:nvSpPr>
          <p:cNvPr id="19" name="矩形 20"/>
          <p:cNvSpPr/>
          <p:nvPr/>
        </p:nvSpPr>
        <p:spPr>
          <a:xfrm>
            <a:off x="1458913" y="2421890"/>
            <a:ext cx="2971800" cy="923925"/>
          </a:xfrm>
          <a:prstGeom prst="rect">
            <a:avLst/>
          </a:prstGeom>
          <a:noFill/>
          <a:ln w="9525">
            <a:noFill/>
          </a:ln>
        </p:spPr>
        <p:txBody>
          <a:bodyPr>
            <a:spAutoFit/>
          </a:bodyPr>
          <a:lstStyle/>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企业改制</a:t>
            </a:r>
          </a:p>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兼并重组</a:t>
            </a:r>
          </a:p>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破产清算</a:t>
            </a:r>
          </a:p>
        </p:txBody>
      </p:sp>
      <p:sp>
        <p:nvSpPr>
          <p:cNvPr id="20" name="文本框 21"/>
          <p:cNvSpPr txBox="1"/>
          <p:nvPr/>
        </p:nvSpPr>
        <p:spPr>
          <a:xfrm>
            <a:off x="1381125" y="1951990"/>
            <a:ext cx="7200900" cy="368300"/>
          </a:xfrm>
          <a:prstGeom prst="rect">
            <a:avLst/>
          </a:prstGeom>
          <a:noFill/>
          <a:ln w="9525">
            <a:noFill/>
          </a:ln>
        </p:spPr>
        <p:txBody>
          <a:bodyPr>
            <a:spAutoFit/>
          </a:bodyPr>
          <a:lstStyle/>
          <a:p>
            <a:pPr eaLnBrk="1" hangingPunct="1"/>
            <a:r>
              <a:rPr lang="zh-CN" altLang="en-US" dirty="0">
                <a:solidFill>
                  <a:schemeClr val="tx1"/>
                </a:solidFill>
                <a:latin typeface="微软雅黑" panose="020B0503020204020204" charset="-122"/>
                <a:ea typeface="微软雅黑" panose="020B0503020204020204" charset="-122"/>
              </a:rPr>
              <a:t>主要有五个方面不得有违反规定、滥用职权，损坏国家利益的行为：</a:t>
            </a:r>
          </a:p>
        </p:txBody>
      </p:sp>
      <p:sp>
        <p:nvSpPr>
          <p:cNvPr id="21" name="矩形 23"/>
          <p:cNvSpPr/>
          <p:nvPr/>
        </p:nvSpPr>
        <p:spPr>
          <a:xfrm>
            <a:off x="4419600" y="2421890"/>
            <a:ext cx="2973388" cy="646113"/>
          </a:xfrm>
          <a:prstGeom prst="rect">
            <a:avLst/>
          </a:prstGeom>
          <a:noFill/>
          <a:ln w="9525">
            <a:noFill/>
          </a:ln>
        </p:spPr>
        <p:txBody>
          <a:bodyPr>
            <a:spAutoFit/>
          </a:bodyPr>
          <a:lstStyle/>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资产评估</a:t>
            </a:r>
          </a:p>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产权交易</a:t>
            </a:r>
          </a:p>
        </p:txBody>
      </p:sp>
      <p:cxnSp>
        <p:nvCxnSpPr>
          <p:cNvPr id="22" name="直接连接符 21"/>
          <p:cNvCxnSpPr/>
          <p:nvPr/>
        </p:nvCxnSpPr>
        <p:spPr>
          <a:xfrm>
            <a:off x="975360" y="3453130"/>
            <a:ext cx="10494645" cy="0"/>
          </a:xfrm>
          <a:prstGeom prst="line">
            <a:avLst/>
          </a:prstGeom>
          <a:ln w="12700" cmpd="sng">
            <a:solidFill>
              <a:srgbClr val="C00000"/>
            </a:solidFill>
            <a:prstDash val="sysDash"/>
          </a:ln>
        </p:spPr>
        <p:style>
          <a:lnRef idx="1">
            <a:schemeClr val="accent1"/>
          </a:lnRef>
          <a:fillRef idx="0">
            <a:schemeClr val="accent1"/>
          </a:fillRef>
          <a:effectRef idx="0">
            <a:schemeClr val="accent1"/>
          </a:effectRef>
          <a:fontRef idx="minor">
            <a:schemeClr val="tx1"/>
          </a:fontRef>
        </p:style>
      </p:cxnSp>
      <p:pic>
        <p:nvPicPr>
          <p:cNvPr id="23" name="图片 22" descr="606a870298cf9542ee10d712828a7896"/>
          <p:cNvPicPr>
            <a:picLocks noChangeAspect="1"/>
          </p:cNvPicPr>
          <p:nvPr/>
        </p:nvPicPr>
        <p:blipFill>
          <a:blip r:embed="rId6"/>
          <a:stretch>
            <a:fillRect/>
          </a:stretch>
        </p:blipFill>
        <p:spPr>
          <a:xfrm>
            <a:off x="8837295" y="1844040"/>
            <a:ext cx="2800985" cy="1501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41">
        <p:blinds dir="vert"/>
      </p:transition>
    </mc:Choice>
    <mc:Fallback>
      <p:transition spd="slow" advTm="104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6327"/>
                                        </p:tgtEl>
                                        <p:attrNameLst>
                                          <p:attrName>style.visibility</p:attrName>
                                        </p:attrNameLst>
                                      </p:cBhvr>
                                      <p:to>
                                        <p:strVal val="visible"/>
                                      </p:to>
                                    </p:set>
                                    <p:animEffect transition="in" filter="wipe(up)">
                                      <p:cBhvr>
                                        <p:cTn id="10" dur="500"/>
                                        <p:tgtEl>
                                          <p:spTgt spid="56327"/>
                                        </p:tgtEl>
                                      </p:cBhvr>
                                    </p:animEffect>
                                  </p:childTnLst>
                                </p:cTn>
                              </p:par>
                              <p:par>
                                <p:cTn id="11" presetID="22" presetClass="entr" presetSubtype="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500"/>
                                        <p:tgtEl>
                                          <p:spTgt spid="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par>
                                <p:cTn id="17" presetID="22" presetClass="entr" presetSubtype="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500"/>
                                        <p:tgtEl>
                                          <p:spTgt spid="1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up)">
                                      <p:cBhvr>
                                        <p:cTn id="25" dur="500"/>
                                        <p:tgtEl>
                                          <p:spTgt spid="20"/>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par>
                                <p:cTn id="29" presetID="22" presetClass="entr" presetSubtype="1"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par>
                                <p:cTn id="32" presetID="22" presetClass="entr" presetSubtype="1"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6327" grpId="0"/>
      <p:bldP spid="10"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58374" name="内容占位符 2"/>
          <p:cNvSpPr txBox="1"/>
          <p:nvPr/>
        </p:nvSpPr>
        <p:spPr>
          <a:xfrm>
            <a:off x="1411288" y="1637983"/>
            <a:ext cx="9439275" cy="460375"/>
          </a:xfrm>
          <a:prstGeom prst="rect">
            <a:avLst/>
          </a:prstGeom>
          <a:noFill/>
          <a:ln w="9525">
            <a:noFill/>
          </a:ln>
        </p:spPr>
        <p:txBody>
          <a:bodyPr/>
          <a:lstStyle/>
          <a:p>
            <a:pPr algn="just" eaLnBrk="1" hangingPunct="1">
              <a:spcBef>
                <a:spcPct val="20000"/>
              </a:spcBef>
            </a:pPr>
            <a:r>
              <a:rPr lang="zh-CN" altLang="en-US" sz="2000" b="1" dirty="0">
                <a:solidFill>
                  <a:srgbClr val="C00000"/>
                </a:solidFill>
                <a:latin typeface="微软雅黑" panose="020B0503020204020204" charset="-122"/>
                <a:ea typeface="微软雅黑" panose="020B0503020204020204" charset="-122"/>
              </a:rPr>
              <a:t>第三项  对违反规定进行投资、融资等行为的禁止性规定</a:t>
            </a:r>
          </a:p>
        </p:txBody>
      </p:sp>
      <p:sp>
        <p:nvSpPr>
          <p:cNvPr id="58375" name="矩形 8"/>
          <p:cNvSpPr/>
          <p:nvPr/>
        </p:nvSpPr>
        <p:spPr>
          <a:xfrm>
            <a:off x="1444625" y="1198563"/>
            <a:ext cx="5445125" cy="369887"/>
          </a:xfrm>
          <a:prstGeom prst="rect">
            <a:avLst/>
          </a:prstGeom>
          <a:noFill/>
          <a:ln w="9525">
            <a:noFill/>
          </a:ln>
        </p:spPr>
        <p:txBody>
          <a:bodyPr/>
          <a:lstStyle/>
          <a:p>
            <a:pPr algn="just"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对国家和出资人承担的责任（第四条）</a:t>
            </a:r>
          </a:p>
        </p:txBody>
      </p:sp>
      <p:grpSp>
        <p:nvGrpSpPr>
          <p:cNvPr id="58376" name="组合 9"/>
          <p:cNvGrpSpPr/>
          <p:nvPr/>
        </p:nvGrpSpPr>
        <p:grpSpPr>
          <a:xfrm>
            <a:off x="1109663" y="1236663"/>
            <a:ext cx="376237" cy="401637"/>
            <a:chOff x="-885400" y="1180425"/>
            <a:chExt cx="377074" cy="401474"/>
          </a:xfrm>
        </p:grpSpPr>
        <p:sp>
          <p:nvSpPr>
            <p:cNvPr id="58384" name="椭圆 10"/>
            <p:cNvSpPr/>
            <p:nvPr/>
          </p:nvSpPr>
          <p:spPr>
            <a:xfrm>
              <a:off x="-885400" y="1204825"/>
              <a:ext cx="377074" cy="377074"/>
            </a:xfrm>
            <a:prstGeom prst="ellipse">
              <a:avLst/>
            </a:prstGeom>
            <a:solidFill>
              <a:srgbClr val="C00000"/>
            </a:solidFill>
            <a:ln w="9525">
              <a:noFill/>
            </a:ln>
          </p:spPr>
          <p:txBody>
            <a:bodyPr/>
            <a:lstStyle/>
            <a:p>
              <a:pPr eaLnBrk="1" hangingPunct="1"/>
              <a:endParaRPr lang="zh-CN" altLang="en-US" dirty="0">
                <a:solidFill>
                  <a:schemeClr val="bg2"/>
                </a:solidFill>
                <a:latin typeface="微软雅黑" panose="020B0503020204020204" charset="-122"/>
                <a:ea typeface="微软雅黑" panose="020B0503020204020204" charset="-122"/>
              </a:endParaRPr>
            </a:p>
          </p:txBody>
        </p:sp>
        <p:sp>
          <p:nvSpPr>
            <p:cNvPr id="58385" name="文本框 11"/>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2"/>
                  </a:solidFill>
                  <a:latin typeface="微软雅黑" panose="020B0503020204020204" charset="-122"/>
                  <a:ea typeface="微软雅黑" panose="020B0503020204020204" charset="-122"/>
                </a:rPr>
                <a:t>1</a:t>
              </a:r>
            </a:p>
          </p:txBody>
        </p:sp>
      </p:grpSp>
      <p:sp>
        <p:nvSpPr>
          <p:cNvPr id="58377" name="内容占位符 2"/>
          <p:cNvSpPr txBox="1"/>
          <p:nvPr/>
        </p:nvSpPr>
        <p:spPr>
          <a:xfrm>
            <a:off x="1411288" y="3970020"/>
            <a:ext cx="9799637" cy="574675"/>
          </a:xfrm>
          <a:prstGeom prst="rect">
            <a:avLst/>
          </a:prstGeom>
          <a:noFill/>
          <a:ln w="9525">
            <a:noFill/>
          </a:ln>
        </p:spPr>
        <p:txBody>
          <a:bodyPr/>
          <a:lstStyle/>
          <a:p>
            <a:pPr algn="just" eaLnBrk="1" hangingPunct="1">
              <a:spcBef>
                <a:spcPct val="20000"/>
              </a:spcBef>
            </a:pPr>
            <a:r>
              <a:rPr lang="zh-CN" altLang="en-US" sz="2000" b="1" dirty="0">
                <a:solidFill>
                  <a:srgbClr val="C00000"/>
                </a:solidFill>
                <a:latin typeface="微软雅黑" panose="020B0503020204020204" charset="-122"/>
                <a:ea typeface="微软雅黑" panose="020B0503020204020204" charset="-122"/>
              </a:rPr>
              <a:t>第四项  对以个人或者其他名义用企业资产违规从事境外资产操作行为的禁止性规定</a:t>
            </a:r>
          </a:p>
        </p:txBody>
      </p:sp>
      <p:sp>
        <p:nvSpPr>
          <p:cNvPr id="58378" name="矩形 13"/>
          <p:cNvSpPr/>
          <p:nvPr/>
        </p:nvSpPr>
        <p:spPr>
          <a:xfrm>
            <a:off x="1471613" y="2568258"/>
            <a:ext cx="1530350" cy="923925"/>
          </a:xfrm>
          <a:prstGeom prst="rect">
            <a:avLst/>
          </a:prstGeom>
          <a:noFill/>
          <a:ln w="9525">
            <a:noFill/>
          </a:ln>
        </p:spPr>
        <p:txBody>
          <a:bodyPr>
            <a:spAutoFit/>
          </a:bodyPr>
          <a:lstStyle/>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投资</a:t>
            </a:r>
          </a:p>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融资</a:t>
            </a:r>
          </a:p>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担保</a:t>
            </a:r>
          </a:p>
        </p:txBody>
      </p:sp>
      <p:sp>
        <p:nvSpPr>
          <p:cNvPr id="58379" name="文本框 14"/>
          <p:cNvSpPr txBox="1"/>
          <p:nvPr/>
        </p:nvSpPr>
        <p:spPr>
          <a:xfrm>
            <a:off x="1393825" y="2098358"/>
            <a:ext cx="7200900" cy="369887"/>
          </a:xfrm>
          <a:prstGeom prst="rect">
            <a:avLst/>
          </a:prstGeom>
          <a:noFill/>
          <a:ln w="9525">
            <a:noFill/>
          </a:ln>
        </p:spPr>
        <p:txBody>
          <a:bodyPr>
            <a:spAutoFit/>
          </a:bodyPr>
          <a:lstStyle/>
          <a:p>
            <a:pPr eaLnBrk="1" hangingPunct="1"/>
            <a:r>
              <a:rPr lang="zh-CN" altLang="en-US" dirty="0">
                <a:solidFill>
                  <a:schemeClr val="tx1"/>
                </a:solidFill>
                <a:latin typeface="微软雅黑" panose="020B0503020204020204" charset="-122"/>
                <a:ea typeface="微软雅黑" panose="020B0503020204020204" charset="-122"/>
              </a:rPr>
              <a:t>主要有六个方面不得有违反规定、滥用职权，损坏国家利益的行为：</a:t>
            </a:r>
          </a:p>
        </p:txBody>
      </p:sp>
      <p:sp>
        <p:nvSpPr>
          <p:cNvPr id="58380" name="矩形 15"/>
          <p:cNvSpPr/>
          <p:nvPr/>
        </p:nvSpPr>
        <p:spPr>
          <a:xfrm>
            <a:off x="4595813" y="2568258"/>
            <a:ext cx="2293937" cy="923925"/>
          </a:xfrm>
          <a:prstGeom prst="rect">
            <a:avLst/>
          </a:prstGeom>
          <a:noFill/>
          <a:ln w="9525">
            <a:noFill/>
          </a:ln>
        </p:spPr>
        <p:txBody>
          <a:bodyPr>
            <a:spAutoFit/>
          </a:bodyPr>
          <a:lstStyle/>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信用证</a:t>
            </a:r>
          </a:p>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购销产品和服务</a:t>
            </a:r>
          </a:p>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招标投标</a:t>
            </a:r>
          </a:p>
        </p:txBody>
      </p:sp>
      <p:sp>
        <p:nvSpPr>
          <p:cNvPr id="58381" name="矩形 16"/>
          <p:cNvSpPr/>
          <p:nvPr/>
        </p:nvSpPr>
        <p:spPr>
          <a:xfrm>
            <a:off x="1471613" y="5016183"/>
            <a:ext cx="2251075" cy="368300"/>
          </a:xfrm>
          <a:prstGeom prst="rect">
            <a:avLst/>
          </a:prstGeom>
          <a:noFill/>
          <a:ln w="9525">
            <a:noFill/>
          </a:ln>
        </p:spPr>
        <p:txBody>
          <a:bodyPr>
            <a:spAutoFit/>
          </a:bodyPr>
          <a:lstStyle/>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必须经过批准</a:t>
            </a:r>
          </a:p>
        </p:txBody>
      </p:sp>
      <p:sp>
        <p:nvSpPr>
          <p:cNvPr id="58382" name="文本框 17"/>
          <p:cNvSpPr txBox="1"/>
          <p:nvPr/>
        </p:nvSpPr>
        <p:spPr>
          <a:xfrm>
            <a:off x="1393825" y="4544695"/>
            <a:ext cx="7200900" cy="369888"/>
          </a:xfrm>
          <a:prstGeom prst="rect">
            <a:avLst/>
          </a:prstGeom>
          <a:noFill/>
          <a:ln w="9525">
            <a:noFill/>
          </a:ln>
        </p:spPr>
        <p:txBody>
          <a:bodyPr>
            <a:spAutoFit/>
          </a:bodyPr>
          <a:lstStyle/>
          <a:p>
            <a:pPr eaLnBrk="1" hangingPunct="1"/>
            <a:r>
              <a:rPr lang="zh-CN" altLang="en-US" dirty="0">
                <a:solidFill>
                  <a:schemeClr val="tx1"/>
                </a:solidFill>
                <a:latin typeface="微软雅黑" panose="020B0503020204020204" charset="-122"/>
                <a:ea typeface="微软雅黑" panose="020B0503020204020204" charset="-122"/>
              </a:rPr>
              <a:t>主要强调两个问题：</a:t>
            </a:r>
          </a:p>
        </p:txBody>
      </p:sp>
      <p:sp>
        <p:nvSpPr>
          <p:cNvPr id="58383" name="矩形 18"/>
          <p:cNvSpPr/>
          <p:nvPr/>
        </p:nvSpPr>
        <p:spPr>
          <a:xfrm>
            <a:off x="4595813" y="5016183"/>
            <a:ext cx="2798762" cy="368300"/>
          </a:xfrm>
          <a:prstGeom prst="rect">
            <a:avLst/>
          </a:prstGeom>
          <a:noFill/>
          <a:ln w="9525">
            <a:noFill/>
          </a:ln>
        </p:spPr>
        <p:txBody>
          <a:bodyPr>
            <a:spAutoFit/>
          </a:bodyPr>
          <a:lstStyle/>
          <a:p>
            <a:pPr marL="285750" indent="-285750" algn="just" eaLnBrk="1" hangingPunct="1">
              <a:buFont typeface="Wingdings" panose="05000000000000000000" pitchFamily="2" charset="2"/>
              <a:buChar char="n"/>
            </a:pPr>
            <a:r>
              <a:rPr lang="zh-CN" altLang="en-US" dirty="0">
                <a:solidFill>
                  <a:schemeClr val="tx1"/>
                </a:solidFill>
                <a:latin typeface="微软雅黑" panose="020B0503020204020204" charset="-122"/>
                <a:ea typeface="微软雅黑" panose="020B0503020204020204" charset="-122"/>
              </a:rPr>
              <a:t>必须办理保全手续</a:t>
            </a:r>
          </a:p>
        </p:txBody>
      </p:sp>
      <p:cxnSp>
        <p:nvCxnSpPr>
          <p:cNvPr id="22" name="直接连接符 21"/>
          <p:cNvCxnSpPr/>
          <p:nvPr/>
        </p:nvCxnSpPr>
        <p:spPr>
          <a:xfrm>
            <a:off x="988060" y="3576320"/>
            <a:ext cx="10494645" cy="0"/>
          </a:xfrm>
          <a:prstGeom prst="line">
            <a:avLst/>
          </a:prstGeom>
          <a:ln w="12700" cmpd="sng">
            <a:solidFill>
              <a:srgbClr val="C00000"/>
            </a:solidFill>
            <a:prstDash val="sysDash"/>
          </a:ln>
        </p:spPr>
        <p:style>
          <a:lnRef idx="1">
            <a:schemeClr val="accent1"/>
          </a:lnRef>
          <a:fillRef idx="0">
            <a:schemeClr val="accent1"/>
          </a:fillRef>
          <a:effectRef idx="0">
            <a:schemeClr val="accent1"/>
          </a:effectRef>
          <a:fontRef idx="minor">
            <a:schemeClr val="tx1"/>
          </a:fontRef>
        </p:style>
      </p:cxnSp>
      <p:pic>
        <p:nvPicPr>
          <p:cNvPr id="2" name="图片 1" descr="606a870298cf9542ee10d712828a7896"/>
          <p:cNvPicPr>
            <a:picLocks noChangeAspect="1"/>
          </p:cNvPicPr>
          <p:nvPr/>
        </p:nvPicPr>
        <p:blipFill>
          <a:blip r:embed="rId6"/>
          <a:stretch>
            <a:fillRect/>
          </a:stretch>
        </p:blipFill>
        <p:spPr>
          <a:xfrm>
            <a:off x="8356600" y="1445895"/>
            <a:ext cx="3126105" cy="16757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23">
        <p:blinds dir="vert"/>
      </p:transition>
    </mc:Choice>
    <mc:Fallback>
      <p:transition spd="slow" advTm="10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8374"/>
                                        </p:tgtEl>
                                        <p:attrNameLst>
                                          <p:attrName>style.visibility</p:attrName>
                                        </p:attrNameLst>
                                      </p:cBhvr>
                                      <p:to>
                                        <p:strVal val="visible"/>
                                      </p:to>
                                    </p:set>
                                    <p:animEffect transition="in" filter="wipe(up)">
                                      <p:cBhvr>
                                        <p:cTn id="7" dur="500"/>
                                        <p:tgtEl>
                                          <p:spTgt spid="5837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8375"/>
                                        </p:tgtEl>
                                        <p:attrNameLst>
                                          <p:attrName>style.visibility</p:attrName>
                                        </p:attrNameLst>
                                      </p:cBhvr>
                                      <p:to>
                                        <p:strVal val="visible"/>
                                      </p:to>
                                    </p:set>
                                    <p:animEffect transition="in" filter="wipe(up)">
                                      <p:cBhvr>
                                        <p:cTn id="10" dur="500"/>
                                        <p:tgtEl>
                                          <p:spTgt spid="58375"/>
                                        </p:tgtEl>
                                      </p:cBhvr>
                                    </p:animEffect>
                                  </p:childTnLst>
                                </p:cTn>
                              </p:par>
                              <p:par>
                                <p:cTn id="11" presetID="22" presetClass="entr" presetSubtype="1" fill="hold" nodeType="withEffect">
                                  <p:stCondLst>
                                    <p:cond delay="0"/>
                                  </p:stCondLst>
                                  <p:childTnLst>
                                    <p:set>
                                      <p:cBhvr>
                                        <p:cTn id="12" dur="1" fill="hold">
                                          <p:stCondLst>
                                            <p:cond delay="0"/>
                                          </p:stCondLst>
                                        </p:cTn>
                                        <p:tgtEl>
                                          <p:spTgt spid="58376"/>
                                        </p:tgtEl>
                                        <p:attrNameLst>
                                          <p:attrName>style.visibility</p:attrName>
                                        </p:attrNameLst>
                                      </p:cBhvr>
                                      <p:to>
                                        <p:strVal val="visible"/>
                                      </p:to>
                                    </p:set>
                                    <p:animEffect transition="in" filter="wipe(up)">
                                      <p:cBhvr>
                                        <p:cTn id="13" dur="500"/>
                                        <p:tgtEl>
                                          <p:spTgt spid="5837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8377"/>
                                        </p:tgtEl>
                                        <p:attrNameLst>
                                          <p:attrName>style.visibility</p:attrName>
                                        </p:attrNameLst>
                                      </p:cBhvr>
                                      <p:to>
                                        <p:strVal val="visible"/>
                                      </p:to>
                                    </p:set>
                                    <p:animEffect transition="in" filter="wipe(up)">
                                      <p:cBhvr>
                                        <p:cTn id="16" dur="500"/>
                                        <p:tgtEl>
                                          <p:spTgt spid="58377"/>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58378"/>
                                        </p:tgtEl>
                                        <p:attrNameLst>
                                          <p:attrName>style.visibility</p:attrName>
                                        </p:attrNameLst>
                                      </p:cBhvr>
                                      <p:to>
                                        <p:strVal val="visible"/>
                                      </p:to>
                                    </p:set>
                                    <p:animEffect transition="in" filter="wipe(up)">
                                      <p:cBhvr>
                                        <p:cTn id="19" dur="500"/>
                                        <p:tgtEl>
                                          <p:spTgt spid="5837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58379"/>
                                        </p:tgtEl>
                                        <p:attrNameLst>
                                          <p:attrName>style.visibility</p:attrName>
                                        </p:attrNameLst>
                                      </p:cBhvr>
                                      <p:to>
                                        <p:strVal val="visible"/>
                                      </p:to>
                                    </p:set>
                                    <p:animEffect transition="in" filter="wipe(up)">
                                      <p:cBhvr>
                                        <p:cTn id="22" dur="500"/>
                                        <p:tgtEl>
                                          <p:spTgt spid="5837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58380"/>
                                        </p:tgtEl>
                                        <p:attrNameLst>
                                          <p:attrName>style.visibility</p:attrName>
                                        </p:attrNameLst>
                                      </p:cBhvr>
                                      <p:to>
                                        <p:strVal val="visible"/>
                                      </p:to>
                                    </p:set>
                                    <p:animEffect transition="in" filter="wipe(up)">
                                      <p:cBhvr>
                                        <p:cTn id="25" dur="500"/>
                                        <p:tgtEl>
                                          <p:spTgt spid="58380"/>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58381"/>
                                        </p:tgtEl>
                                        <p:attrNameLst>
                                          <p:attrName>style.visibility</p:attrName>
                                        </p:attrNameLst>
                                      </p:cBhvr>
                                      <p:to>
                                        <p:strVal val="visible"/>
                                      </p:to>
                                    </p:set>
                                    <p:animEffect transition="in" filter="wipe(up)">
                                      <p:cBhvr>
                                        <p:cTn id="28" dur="500"/>
                                        <p:tgtEl>
                                          <p:spTgt spid="58381"/>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58382"/>
                                        </p:tgtEl>
                                        <p:attrNameLst>
                                          <p:attrName>style.visibility</p:attrName>
                                        </p:attrNameLst>
                                      </p:cBhvr>
                                      <p:to>
                                        <p:strVal val="visible"/>
                                      </p:to>
                                    </p:set>
                                    <p:animEffect transition="in" filter="wipe(up)">
                                      <p:cBhvr>
                                        <p:cTn id="31" dur="500"/>
                                        <p:tgtEl>
                                          <p:spTgt spid="5838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8383"/>
                                        </p:tgtEl>
                                        <p:attrNameLst>
                                          <p:attrName>style.visibility</p:attrName>
                                        </p:attrNameLst>
                                      </p:cBhvr>
                                      <p:to>
                                        <p:strVal val="visible"/>
                                      </p:to>
                                    </p:set>
                                    <p:animEffect transition="in" filter="wipe(up)">
                                      <p:cBhvr>
                                        <p:cTn id="34" dur="500"/>
                                        <p:tgtEl>
                                          <p:spTgt spid="58383"/>
                                        </p:tgtEl>
                                      </p:cBhvr>
                                    </p:animEffect>
                                  </p:childTnLst>
                                </p:cTn>
                              </p:par>
                              <p:par>
                                <p:cTn id="35" presetID="22" presetClass="entr" presetSubtype="1"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par>
                                <p:cTn id="38" presetID="22" presetClass="entr" presetSubtype="1" fill="hold"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up)">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p:bldP spid="58375" grpId="0"/>
      <p:bldP spid="58377" grpId="0"/>
      <p:bldP spid="58378" grpId="0"/>
      <p:bldP spid="58379" grpId="0"/>
      <p:bldP spid="58380" grpId="0"/>
      <p:bldP spid="58381" grpId="0"/>
      <p:bldP spid="58382" grpId="0"/>
      <p:bldP spid="5838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60422" name="内容占位符 2"/>
          <p:cNvSpPr txBox="1"/>
          <p:nvPr/>
        </p:nvSpPr>
        <p:spPr>
          <a:xfrm>
            <a:off x="1422718" y="1520825"/>
            <a:ext cx="9439275" cy="425450"/>
          </a:xfrm>
          <a:prstGeom prst="rect">
            <a:avLst/>
          </a:prstGeom>
          <a:noFill/>
          <a:ln w="9525">
            <a:noFill/>
          </a:ln>
        </p:spPr>
        <p:txBody>
          <a:bodyPr/>
          <a:lstStyle/>
          <a:p>
            <a:pPr algn="just" eaLnBrk="1" hangingPunct="1">
              <a:spcBef>
                <a:spcPct val="20000"/>
              </a:spcBef>
            </a:pPr>
            <a:r>
              <a:rPr lang="zh-CN" altLang="en-US" sz="2000" b="1" dirty="0">
                <a:solidFill>
                  <a:srgbClr val="C00000"/>
                </a:solidFill>
                <a:latin typeface="微软雅黑" panose="020B0503020204020204" charset="-122"/>
                <a:ea typeface="微软雅黑" panose="020B0503020204020204" charset="-122"/>
              </a:rPr>
              <a:t>第五项  对要求财会人员违反国家财经纪律、企业财务制度行为的禁止性规定</a:t>
            </a:r>
          </a:p>
        </p:txBody>
      </p:sp>
      <p:sp>
        <p:nvSpPr>
          <p:cNvPr id="60423" name="矩形 8"/>
          <p:cNvSpPr/>
          <p:nvPr/>
        </p:nvSpPr>
        <p:spPr>
          <a:xfrm>
            <a:off x="1444625" y="1079500"/>
            <a:ext cx="5445125" cy="369888"/>
          </a:xfrm>
          <a:prstGeom prst="rect">
            <a:avLst/>
          </a:prstGeom>
          <a:noFill/>
          <a:ln w="9525">
            <a:noFill/>
          </a:ln>
        </p:spPr>
        <p:txBody>
          <a:bodyPr/>
          <a:lstStyle/>
          <a:p>
            <a:pPr algn="just"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对国家和出资人承担的责任（第四条）</a:t>
            </a:r>
          </a:p>
        </p:txBody>
      </p:sp>
      <p:grpSp>
        <p:nvGrpSpPr>
          <p:cNvPr id="60424" name="组合 9"/>
          <p:cNvGrpSpPr/>
          <p:nvPr/>
        </p:nvGrpSpPr>
        <p:grpSpPr>
          <a:xfrm>
            <a:off x="1109663" y="1119188"/>
            <a:ext cx="376237" cy="401637"/>
            <a:chOff x="-885400" y="1180425"/>
            <a:chExt cx="377074" cy="401474"/>
          </a:xfrm>
        </p:grpSpPr>
        <p:sp>
          <p:nvSpPr>
            <p:cNvPr id="60433" name="椭圆 10"/>
            <p:cNvSpPr/>
            <p:nvPr/>
          </p:nvSpPr>
          <p:spPr>
            <a:xfrm>
              <a:off x="-885400" y="1204825"/>
              <a:ext cx="377074" cy="377074"/>
            </a:xfrm>
            <a:prstGeom prst="ellipse">
              <a:avLst/>
            </a:prstGeom>
            <a:solidFill>
              <a:srgbClr val="C00000"/>
            </a:solidFill>
            <a:ln w="9525">
              <a:noFill/>
            </a:ln>
          </p:spPr>
          <p:txBody>
            <a:bodyPr/>
            <a:lstStyle/>
            <a:p>
              <a:pPr eaLnBrk="1" hangingPunct="1"/>
              <a:endParaRPr lang="zh-CN" altLang="en-US" dirty="0">
                <a:solidFill>
                  <a:schemeClr val="bg2"/>
                </a:solidFill>
                <a:latin typeface="微软雅黑" panose="020B0503020204020204" charset="-122"/>
                <a:ea typeface="微软雅黑" panose="020B0503020204020204" charset="-122"/>
              </a:endParaRPr>
            </a:p>
          </p:txBody>
        </p:sp>
        <p:sp>
          <p:nvSpPr>
            <p:cNvPr id="60434" name="文本框 11"/>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2"/>
                  </a:solidFill>
                  <a:latin typeface="微软雅黑" panose="020B0503020204020204" charset="-122"/>
                  <a:ea typeface="微软雅黑" panose="020B0503020204020204" charset="-122"/>
                </a:rPr>
                <a:t>1</a:t>
              </a:r>
            </a:p>
          </p:txBody>
        </p:sp>
      </p:grpSp>
      <p:sp>
        <p:nvSpPr>
          <p:cNvPr id="60425" name="文本框 12"/>
          <p:cNvSpPr txBox="1"/>
          <p:nvPr/>
        </p:nvSpPr>
        <p:spPr>
          <a:xfrm>
            <a:off x="1393825" y="2221865"/>
            <a:ext cx="7200900" cy="369888"/>
          </a:xfrm>
          <a:prstGeom prst="rect">
            <a:avLst/>
          </a:prstGeom>
          <a:noFill/>
          <a:ln w="9525">
            <a:noFill/>
          </a:ln>
        </p:spPr>
        <p:txBody>
          <a:bodyPr>
            <a:spAutoFit/>
          </a:bodyPr>
          <a:lstStyle/>
          <a:p>
            <a:pPr eaLnBrk="1" hangingPunct="1"/>
            <a:r>
              <a:rPr lang="zh-CN" altLang="en-US" dirty="0">
                <a:solidFill>
                  <a:schemeClr val="tx1"/>
                </a:solidFill>
                <a:latin typeface="微软雅黑" panose="020B0503020204020204" charset="-122"/>
                <a:ea typeface="微软雅黑" panose="020B0503020204020204" charset="-122"/>
              </a:rPr>
              <a:t>重点关注以下三个问题：</a:t>
            </a:r>
          </a:p>
        </p:txBody>
      </p:sp>
      <p:sp>
        <p:nvSpPr>
          <p:cNvPr id="60426" name="内容占位符 2"/>
          <p:cNvSpPr>
            <a:spLocks noGrp="1"/>
          </p:cNvSpPr>
          <p:nvPr>
            <p:ph idx="1"/>
          </p:nvPr>
        </p:nvSpPr>
        <p:spPr>
          <a:xfrm>
            <a:off x="1444625" y="3004820"/>
            <a:ext cx="6298565" cy="794385"/>
          </a:xfrm>
        </p:spPr>
        <p:txBody>
          <a:bodyPr vert="horz" wrap="square" lIns="91440" tIns="45720" rIns="91440" bIns="45720" anchor="t">
            <a:normAutofit/>
          </a:bodyPr>
          <a:lstStyle/>
          <a:p>
            <a:pPr marL="0" indent="0" algn="just" eaLnBrk="1" hangingPunct="1">
              <a:buNone/>
            </a:pPr>
            <a:r>
              <a:rPr lang="zh-CN" altLang="en-US" sz="1800" dirty="0">
                <a:solidFill>
                  <a:schemeClr val="tx1"/>
                </a:solidFill>
                <a:latin typeface="微软雅黑" panose="020B0503020204020204" charset="-122"/>
                <a:ea typeface="微软雅黑" panose="020B0503020204020204" charset="-122"/>
                <a:cs typeface="+mn-cs"/>
              </a:rPr>
              <a:t>是指领导人员把自己作假的意图告诉财会人员或者暗示财会人员按其意图办的故意行为。</a:t>
            </a:r>
          </a:p>
        </p:txBody>
      </p:sp>
      <p:sp>
        <p:nvSpPr>
          <p:cNvPr id="60427" name="矩形 14"/>
          <p:cNvSpPr/>
          <p:nvPr/>
        </p:nvSpPr>
        <p:spPr>
          <a:xfrm>
            <a:off x="1519238" y="2580958"/>
            <a:ext cx="698500" cy="400050"/>
          </a:xfrm>
          <a:prstGeom prst="rect">
            <a:avLst/>
          </a:prstGeom>
          <a:solidFill>
            <a:srgbClr val="C00000"/>
          </a:solidFill>
          <a:ln w="9525">
            <a:noFill/>
          </a:ln>
        </p:spPr>
        <p:txBody>
          <a:bodyPr wrap="none">
            <a:spAutoFit/>
          </a:bodyPr>
          <a:lstStyle/>
          <a:p>
            <a:pPr eaLnBrk="1" hangingPunct="1"/>
            <a:r>
              <a:rPr lang="zh-CN" altLang="en-US" sz="2000" b="1" dirty="0">
                <a:solidFill>
                  <a:schemeClr val="bg2"/>
                </a:solidFill>
                <a:latin typeface="微软雅黑" panose="020B0503020204020204" charset="-122"/>
                <a:ea typeface="微软雅黑" panose="020B0503020204020204" charset="-122"/>
              </a:rPr>
              <a:t>授意</a:t>
            </a:r>
          </a:p>
        </p:txBody>
      </p:sp>
      <p:sp>
        <p:nvSpPr>
          <p:cNvPr id="60428" name="内容占位符 2"/>
          <p:cNvSpPr txBox="1"/>
          <p:nvPr/>
        </p:nvSpPr>
        <p:spPr>
          <a:xfrm>
            <a:off x="1444625" y="4096703"/>
            <a:ext cx="5662613" cy="358775"/>
          </a:xfrm>
          <a:prstGeom prst="rect">
            <a:avLst/>
          </a:prstGeom>
          <a:noFill/>
          <a:ln w="9525">
            <a:noFill/>
          </a:ln>
        </p:spPr>
        <p:txBody>
          <a:bodyPr/>
          <a:lstStyle/>
          <a:p>
            <a:pPr algn="just" eaLnBrk="1" hangingPunct="1">
              <a:spcBef>
                <a:spcPct val="20000"/>
              </a:spcBef>
            </a:pPr>
            <a:r>
              <a:rPr lang="zh-CN" altLang="en-US" dirty="0">
                <a:solidFill>
                  <a:schemeClr val="tx1"/>
                </a:solidFill>
                <a:latin typeface="微软雅黑" panose="020B0503020204020204" charset="-122"/>
                <a:ea typeface="微软雅黑" panose="020B0503020204020204" charset="-122"/>
              </a:rPr>
              <a:t>是指领导人员直接交办财会人员违反规定作假的故意行为。</a:t>
            </a:r>
          </a:p>
        </p:txBody>
      </p:sp>
      <p:sp>
        <p:nvSpPr>
          <p:cNvPr id="60429" name="矩形 16"/>
          <p:cNvSpPr/>
          <p:nvPr/>
        </p:nvSpPr>
        <p:spPr>
          <a:xfrm>
            <a:off x="1519238" y="3672840"/>
            <a:ext cx="698500" cy="400050"/>
          </a:xfrm>
          <a:prstGeom prst="rect">
            <a:avLst/>
          </a:prstGeom>
          <a:solidFill>
            <a:srgbClr val="C00000"/>
          </a:solidFill>
          <a:ln w="9525">
            <a:noFill/>
          </a:ln>
        </p:spPr>
        <p:txBody>
          <a:bodyPr wrap="none">
            <a:spAutoFit/>
          </a:bodyPr>
          <a:lstStyle/>
          <a:p>
            <a:pPr eaLnBrk="1" hangingPunct="1"/>
            <a:r>
              <a:rPr lang="zh-CN" altLang="en-US" sz="2000" b="1" dirty="0">
                <a:solidFill>
                  <a:schemeClr val="bg2"/>
                </a:solidFill>
                <a:latin typeface="微软雅黑" panose="020B0503020204020204" charset="-122"/>
                <a:ea typeface="微软雅黑" panose="020B0503020204020204" charset="-122"/>
              </a:rPr>
              <a:t>指使</a:t>
            </a:r>
          </a:p>
        </p:txBody>
      </p:sp>
      <p:sp>
        <p:nvSpPr>
          <p:cNvPr id="60430" name="内容占位符 2"/>
          <p:cNvSpPr txBox="1"/>
          <p:nvPr/>
        </p:nvSpPr>
        <p:spPr>
          <a:xfrm>
            <a:off x="1444625" y="5180330"/>
            <a:ext cx="5662613" cy="358775"/>
          </a:xfrm>
          <a:prstGeom prst="rect">
            <a:avLst/>
          </a:prstGeom>
          <a:noFill/>
          <a:ln w="9525">
            <a:noFill/>
          </a:ln>
        </p:spPr>
        <p:txBody>
          <a:bodyPr/>
          <a:lstStyle/>
          <a:p>
            <a:pPr algn="just" eaLnBrk="1" hangingPunct="1">
              <a:spcBef>
                <a:spcPct val="20000"/>
              </a:spcBef>
            </a:pPr>
            <a:r>
              <a:rPr lang="zh-CN" altLang="en-US" dirty="0">
                <a:solidFill>
                  <a:schemeClr val="tx1"/>
                </a:solidFill>
                <a:latin typeface="微软雅黑" panose="020B0503020204020204" charset="-122"/>
                <a:ea typeface="微软雅黑" panose="020B0503020204020204" charset="-122"/>
              </a:rPr>
              <a:t>是指领导人员以命令等方式强迫财会人员办理违反规定作假事项的故意行为。</a:t>
            </a:r>
          </a:p>
        </p:txBody>
      </p:sp>
      <p:sp>
        <p:nvSpPr>
          <p:cNvPr id="60431" name="矩形 18"/>
          <p:cNvSpPr/>
          <p:nvPr/>
        </p:nvSpPr>
        <p:spPr>
          <a:xfrm>
            <a:off x="1519238" y="4756468"/>
            <a:ext cx="698500" cy="400050"/>
          </a:xfrm>
          <a:prstGeom prst="rect">
            <a:avLst/>
          </a:prstGeom>
          <a:solidFill>
            <a:srgbClr val="C00000"/>
          </a:solidFill>
          <a:ln w="9525">
            <a:noFill/>
          </a:ln>
        </p:spPr>
        <p:txBody>
          <a:bodyPr wrap="none">
            <a:spAutoFit/>
          </a:bodyPr>
          <a:lstStyle/>
          <a:p>
            <a:pPr eaLnBrk="1" hangingPunct="1"/>
            <a:r>
              <a:rPr lang="zh-CN" altLang="en-US" sz="2000" b="1" dirty="0">
                <a:solidFill>
                  <a:schemeClr val="bg2"/>
                </a:solidFill>
                <a:latin typeface="微软雅黑" panose="020B0503020204020204" charset="-122"/>
                <a:ea typeface="微软雅黑" panose="020B0503020204020204" charset="-122"/>
              </a:rPr>
              <a:t>强令</a:t>
            </a:r>
          </a:p>
        </p:txBody>
      </p:sp>
      <p:cxnSp>
        <p:nvCxnSpPr>
          <p:cNvPr id="22" name="直接连接符 21"/>
          <p:cNvCxnSpPr/>
          <p:nvPr/>
        </p:nvCxnSpPr>
        <p:spPr>
          <a:xfrm>
            <a:off x="988060" y="2051050"/>
            <a:ext cx="10494645" cy="0"/>
          </a:xfrm>
          <a:prstGeom prst="line">
            <a:avLst/>
          </a:prstGeom>
          <a:ln w="12700" cmpd="sng">
            <a:solidFill>
              <a:srgbClr val="C00000"/>
            </a:solidFill>
            <a:prstDash val="sysDash"/>
          </a:ln>
        </p:spPr>
        <p:style>
          <a:lnRef idx="1">
            <a:schemeClr val="accent1"/>
          </a:lnRef>
          <a:fillRef idx="0">
            <a:schemeClr val="accent1"/>
          </a:fillRef>
          <a:effectRef idx="0">
            <a:schemeClr val="accent1"/>
          </a:effectRef>
          <a:fontRef idx="minor">
            <a:schemeClr val="tx1"/>
          </a:fontRef>
        </p:style>
      </p:cxnSp>
      <p:pic>
        <p:nvPicPr>
          <p:cNvPr id="2" name="图片 1" descr="1dba8259986be55f3c6184e8ef41602f"/>
          <p:cNvPicPr>
            <a:picLocks noChangeAspect="1"/>
          </p:cNvPicPr>
          <p:nvPr/>
        </p:nvPicPr>
        <p:blipFill>
          <a:blip r:embed="rId6"/>
          <a:stretch>
            <a:fillRect/>
          </a:stretch>
        </p:blipFill>
        <p:spPr>
          <a:xfrm>
            <a:off x="7108190" y="1780540"/>
            <a:ext cx="4660265" cy="46602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499">
        <p:blinds dir="vert"/>
      </p:transition>
    </mc:Choice>
    <mc:Fallback>
      <p:transition spd="slow" advTm="149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0422"/>
                                        </p:tgtEl>
                                        <p:attrNameLst>
                                          <p:attrName>style.visibility</p:attrName>
                                        </p:attrNameLst>
                                      </p:cBhvr>
                                      <p:to>
                                        <p:strVal val="visible"/>
                                      </p:to>
                                    </p:set>
                                    <p:animEffect transition="in" filter="wipe(up)">
                                      <p:cBhvr>
                                        <p:cTn id="7" dur="500"/>
                                        <p:tgtEl>
                                          <p:spTgt spid="6042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0423"/>
                                        </p:tgtEl>
                                        <p:attrNameLst>
                                          <p:attrName>style.visibility</p:attrName>
                                        </p:attrNameLst>
                                      </p:cBhvr>
                                      <p:to>
                                        <p:strVal val="visible"/>
                                      </p:to>
                                    </p:set>
                                    <p:animEffect transition="in" filter="wipe(up)">
                                      <p:cBhvr>
                                        <p:cTn id="10" dur="500"/>
                                        <p:tgtEl>
                                          <p:spTgt spid="60423"/>
                                        </p:tgtEl>
                                      </p:cBhvr>
                                    </p:animEffect>
                                  </p:childTnLst>
                                </p:cTn>
                              </p:par>
                              <p:par>
                                <p:cTn id="11" presetID="22" presetClass="entr" presetSubtype="1" fill="hold" nodeType="withEffect">
                                  <p:stCondLst>
                                    <p:cond delay="0"/>
                                  </p:stCondLst>
                                  <p:childTnLst>
                                    <p:set>
                                      <p:cBhvr>
                                        <p:cTn id="12" dur="1" fill="hold">
                                          <p:stCondLst>
                                            <p:cond delay="0"/>
                                          </p:stCondLst>
                                        </p:cTn>
                                        <p:tgtEl>
                                          <p:spTgt spid="60424"/>
                                        </p:tgtEl>
                                        <p:attrNameLst>
                                          <p:attrName>style.visibility</p:attrName>
                                        </p:attrNameLst>
                                      </p:cBhvr>
                                      <p:to>
                                        <p:strVal val="visible"/>
                                      </p:to>
                                    </p:set>
                                    <p:animEffect transition="in" filter="wipe(up)">
                                      <p:cBhvr>
                                        <p:cTn id="13" dur="500"/>
                                        <p:tgtEl>
                                          <p:spTgt spid="6042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0425"/>
                                        </p:tgtEl>
                                        <p:attrNameLst>
                                          <p:attrName>style.visibility</p:attrName>
                                        </p:attrNameLst>
                                      </p:cBhvr>
                                      <p:to>
                                        <p:strVal val="visible"/>
                                      </p:to>
                                    </p:set>
                                    <p:animEffect transition="in" filter="wipe(up)">
                                      <p:cBhvr>
                                        <p:cTn id="16" dur="500"/>
                                        <p:tgtEl>
                                          <p:spTgt spid="6042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0426">
                                            <p:txEl>
                                              <p:pRg st="0" end="0"/>
                                            </p:txEl>
                                          </p:spTgt>
                                        </p:tgtEl>
                                        <p:attrNameLst>
                                          <p:attrName>style.visibility</p:attrName>
                                        </p:attrNameLst>
                                      </p:cBhvr>
                                      <p:to>
                                        <p:strVal val="visible"/>
                                      </p:to>
                                    </p:set>
                                    <p:animEffect transition="in" filter="wipe(up)">
                                      <p:cBhvr>
                                        <p:cTn id="19" dur="500"/>
                                        <p:tgtEl>
                                          <p:spTgt spid="60426">
                                            <p:txEl>
                                              <p:pRg st="0" end="0"/>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0427"/>
                                        </p:tgtEl>
                                        <p:attrNameLst>
                                          <p:attrName>style.visibility</p:attrName>
                                        </p:attrNameLst>
                                      </p:cBhvr>
                                      <p:to>
                                        <p:strVal val="visible"/>
                                      </p:to>
                                    </p:set>
                                    <p:animEffect transition="in" filter="wipe(up)">
                                      <p:cBhvr>
                                        <p:cTn id="22" dur="500"/>
                                        <p:tgtEl>
                                          <p:spTgt spid="60427"/>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60428"/>
                                        </p:tgtEl>
                                        <p:attrNameLst>
                                          <p:attrName>style.visibility</p:attrName>
                                        </p:attrNameLst>
                                      </p:cBhvr>
                                      <p:to>
                                        <p:strVal val="visible"/>
                                      </p:to>
                                    </p:set>
                                    <p:animEffect transition="in" filter="wipe(up)">
                                      <p:cBhvr>
                                        <p:cTn id="25" dur="500"/>
                                        <p:tgtEl>
                                          <p:spTgt spid="6042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60429"/>
                                        </p:tgtEl>
                                        <p:attrNameLst>
                                          <p:attrName>style.visibility</p:attrName>
                                        </p:attrNameLst>
                                      </p:cBhvr>
                                      <p:to>
                                        <p:strVal val="visible"/>
                                      </p:to>
                                    </p:set>
                                    <p:animEffect transition="in" filter="wipe(up)">
                                      <p:cBhvr>
                                        <p:cTn id="28" dur="500"/>
                                        <p:tgtEl>
                                          <p:spTgt spid="6042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60430"/>
                                        </p:tgtEl>
                                        <p:attrNameLst>
                                          <p:attrName>style.visibility</p:attrName>
                                        </p:attrNameLst>
                                      </p:cBhvr>
                                      <p:to>
                                        <p:strVal val="visible"/>
                                      </p:to>
                                    </p:set>
                                    <p:animEffect transition="in" filter="wipe(up)">
                                      <p:cBhvr>
                                        <p:cTn id="31" dur="500"/>
                                        <p:tgtEl>
                                          <p:spTgt spid="60430"/>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60431"/>
                                        </p:tgtEl>
                                        <p:attrNameLst>
                                          <p:attrName>style.visibility</p:attrName>
                                        </p:attrNameLst>
                                      </p:cBhvr>
                                      <p:to>
                                        <p:strVal val="visible"/>
                                      </p:to>
                                    </p:set>
                                    <p:animEffect transition="in" filter="wipe(up)">
                                      <p:cBhvr>
                                        <p:cTn id="34" dur="500"/>
                                        <p:tgtEl>
                                          <p:spTgt spid="60431"/>
                                        </p:tgtEl>
                                      </p:cBhvr>
                                    </p:animEffect>
                                  </p:childTnLst>
                                </p:cTn>
                              </p:par>
                              <p:par>
                                <p:cTn id="35" presetID="22" presetClass="entr" presetSubtype="1"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up)">
                                      <p:cBhvr>
                                        <p:cTn id="37" dur="500"/>
                                        <p:tgtEl>
                                          <p:spTgt spid="22"/>
                                        </p:tgtEl>
                                      </p:cBhvr>
                                    </p:animEffect>
                                  </p:childTnLst>
                                </p:cTn>
                              </p:par>
                              <p:par>
                                <p:cTn id="38" presetID="42" presetClass="entr" presetSubtype="0" fill="hold" nodeType="with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p:bldP spid="60423" grpId="0"/>
      <p:bldP spid="60425" grpId="0"/>
      <p:bldP spid="60426" grpId="0" build="p"/>
      <p:bldP spid="60427" grpId="0" animBg="1"/>
      <p:bldP spid="60428" grpId="0"/>
      <p:bldP spid="60429" grpId="0" animBg="1"/>
      <p:bldP spid="60430" grpId="0"/>
      <p:bldP spid="6043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24" name="文本框 23"/>
          <p:cNvSpPr txBox="1"/>
          <p:nvPr/>
        </p:nvSpPr>
        <p:spPr>
          <a:xfrm>
            <a:off x="1454585" y="1186716"/>
            <a:ext cx="9282761" cy="645160"/>
          </a:xfrm>
          <a:prstGeom prst="rect">
            <a:avLst/>
          </a:prstGeom>
          <a:noFill/>
        </p:spPr>
        <p:txBody>
          <a:bodyPr wrap="square" rtlCol="0">
            <a:spAutoFit/>
          </a:bodyPr>
          <a:lstStyle/>
          <a:p>
            <a:pPr algn="ctr" defTabSz="914400"/>
            <a:r>
              <a:rPr lang="zh-CN" altLang="en-US" sz="3600" b="1" dirty="0">
                <a:solidFill>
                  <a:srgbClr val="C00000"/>
                </a:solidFill>
                <a:latin typeface="微软雅黑" panose="020B0503020204020204" charset="-122"/>
                <a:ea typeface="微软雅黑" panose="020B0503020204020204" charset="-122"/>
              </a:rPr>
              <a:t>对国家和出资人承担的责任（第四条）</a:t>
            </a:r>
          </a:p>
        </p:txBody>
      </p:sp>
      <p:sp>
        <p:nvSpPr>
          <p:cNvPr id="25" name="箭头: V 形 3"/>
          <p:cNvSpPr/>
          <p:nvPr/>
        </p:nvSpPr>
        <p:spPr>
          <a:xfrm>
            <a:off x="3889311" y="3389497"/>
            <a:ext cx="330655" cy="384271"/>
          </a:xfrm>
          <a:prstGeom prst="chevron">
            <a:avLst>
              <a:gd name="adj" fmla="val 59827"/>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5">
              <a:solidFill>
                <a:schemeClr val="tx1"/>
              </a:solidFill>
            </a:endParaRPr>
          </a:p>
        </p:txBody>
      </p:sp>
      <p:grpSp>
        <p:nvGrpSpPr>
          <p:cNvPr id="26" name="组合 25"/>
          <p:cNvGrpSpPr/>
          <p:nvPr/>
        </p:nvGrpSpPr>
        <p:grpSpPr>
          <a:xfrm>
            <a:off x="4495637" y="2016250"/>
            <a:ext cx="6275273" cy="792000"/>
            <a:chOff x="4490647" y="2486881"/>
            <a:chExt cx="6275273" cy="792000"/>
          </a:xfrm>
        </p:grpSpPr>
        <p:sp>
          <p:nvSpPr>
            <p:cNvPr id="43" name="矩形: 圆角 5"/>
            <p:cNvSpPr/>
            <p:nvPr/>
          </p:nvSpPr>
          <p:spPr>
            <a:xfrm>
              <a:off x="4706647" y="2486881"/>
              <a:ext cx="6059273" cy="792000"/>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44" name="矩形: 圆角 6"/>
            <p:cNvSpPr/>
            <p:nvPr/>
          </p:nvSpPr>
          <p:spPr>
            <a:xfrm>
              <a:off x="4490647" y="2666881"/>
              <a:ext cx="432000" cy="432000"/>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1</a:t>
              </a:r>
              <a:endParaRPr lang="zh-CN" altLang="en-US" sz="1600" dirty="0">
                <a:latin typeface="Impact" panose="020B0806030902050204" pitchFamily="34" charset="0"/>
              </a:endParaRPr>
            </a:p>
          </p:txBody>
        </p:sp>
        <p:sp>
          <p:nvSpPr>
            <p:cNvPr id="45" name="矩形 44"/>
            <p:cNvSpPr/>
            <p:nvPr/>
          </p:nvSpPr>
          <p:spPr>
            <a:xfrm>
              <a:off x="5104898" y="2550428"/>
              <a:ext cx="5661022" cy="681355"/>
            </a:xfrm>
            <a:prstGeom prst="rect">
              <a:avLst/>
            </a:prstGeom>
          </p:spPr>
          <p:txBody>
            <a:bodyPr wrap="square">
              <a:spAutoFit/>
            </a:bodyPr>
            <a:lstStyle/>
            <a:p>
              <a:pPr algn="just" defTabSz="914400">
                <a:lnSpc>
                  <a:spcPct val="120000"/>
                </a:lnSpc>
              </a:pPr>
              <a:r>
                <a:rPr sz="1600" dirty="0">
                  <a:latin typeface="微软雅黑" panose="020B0503020204020204" charset="-122"/>
                  <a:ea typeface="微软雅黑" panose="020B0503020204020204" charset="-122"/>
                </a:rPr>
                <a:t>第六项  对未经履行报批程序决定本级领导人员的薪酬和住房补贴等福利待遇行为的禁止性规定</a:t>
              </a:r>
            </a:p>
          </p:txBody>
        </p:sp>
      </p:grpSp>
      <p:grpSp>
        <p:nvGrpSpPr>
          <p:cNvPr id="46" name="组合 45"/>
          <p:cNvGrpSpPr/>
          <p:nvPr/>
        </p:nvGrpSpPr>
        <p:grpSpPr>
          <a:xfrm>
            <a:off x="4495637" y="3090325"/>
            <a:ext cx="6275273" cy="1037564"/>
            <a:chOff x="4490647" y="4339881"/>
            <a:chExt cx="6275273" cy="1037564"/>
          </a:xfrm>
        </p:grpSpPr>
        <p:sp>
          <p:nvSpPr>
            <p:cNvPr id="47" name="矩形: 圆角 13"/>
            <p:cNvSpPr/>
            <p:nvPr/>
          </p:nvSpPr>
          <p:spPr>
            <a:xfrm>
              <a:off x="4706547" y="4339881"/>
              <a:ext cx="6059170" cy="1036955"/>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48" name="矩形: 圆角 14"/>
            <p:cNvSpPr/>
            <p:nvPr/>
          </p:nvSpPr>
          <p:spPr>
            <a:xfrm>
              <a:off x="4490647" y="4673551"/>
              <a:ext cx="432000" cy="432000"/>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2</a:t>
              </a:r>
              <a:endParaRPr lang="zh-CN" altLang="en-US" sz="1600" dirty="0">
                <a:latin typeface="Impact" panose="020B0806030902050204" pitchFamily="34" charset="0"/>
              </a:endParaRPr>
            </a:p>
          </p:txBody>
        </p:sp>
        <p:sp>
          <p:nvSpPr>
            <p:cNvPr id="49" name="矩形 48"/>
            <p:cNvSpPr/>
            <p:nvPr/>
          </p:nvSpPr>
          <p:spPr>
            <a:xfrm>
              <a:off x="5104898" y="4401450"/>
              <a:ext cx="5661022" cy="975995"/>
            </a:xfrm>
            <a:prstGeom prst="rect">
              <a:avLst/>
            </a:prstGeom>
          </p:spPr>
          <p:txBody>
            <a:bodyPr wrap="square">
              <a:spAutoFit/>
            </a:bodyPr>
            <a:lstStyle/>
            <a:p>
              <a:pPr algn="just" defTabSz="914400">
                <a:lnSpc>
                  <a:spcPct val="120000"/>
                </a:lnSpc>
              </a:pPr>
              <a:r>
                <a:rPr sz="1600" dirty="0">
                  <a:latin typeface="微软雅黑" panose="020B0503020204020204" charset="-122"/>
                  <a:ea typeface="微软雅黑" panose="020B0503020204020204" charset="-122"/>
                </a:rPr>
                <a:t>第七项  对未经企业领导班子集体研究，决定捐赠、赞助事项，或者虽经企业领导班子集体研究但未经履行国有资产出资人职责的机构批准，决定大额捐赠、赞助事项；</a:t>
              </a:r>
            </a:p>
          </p:txBody>
        </p:sp>
      </p:grpSp>
      <p:grpSp>
        <p:nvGrpSpPr>
          <p:cNvPr id="50" name="组合 49"/>
          <p:cNvGrpSpPr/>
          <p:nvPr/>
        </p:nvGrpSpPr>
        <p:grpSpPr>
          <a:xfrm>
            <a:off x="4495637" y="4435545"/>
            <a:ext cx="6275273" cy="792000"/>
            <a:chOff x="4490647" y="4345530"/>
            <a:chExt cx="6275273" cy="792000"/>
          </a:xfrm>
        </p:grpSpPr>
        <p:sp>
          <p:nvSpPr>
            <p:cNvPr id="51" name="矩形: 圆角 17"/>
            <p:cNvSpPr/>
            <p:nvPr/>
          </p:nvSpPr>
          <p:spPr>
            <a:xfrm>
              <a:off x="4706647" y="4345530"/>
              <a:ext cx="6059273" cy="792000"/>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charset="-122"/>
                <a:ea typeface="微软雅黑" panose="020B0503020204020204" charset="-122"/>
              </a:endParaRPr>
            </a:p>
          </p:txBody>
        </p:sp>
        <p:sp>
          <p:nvSpPr>
            <p:cNvPr id="52" name="矩形: 圆角 18"/>
            <p:cNvSpPr/>
            <p:nvPr/>
          </p:nvSpPr>
          <p:spPr>
            <a:xfrm>
              <a:off x="4490647" y="4525530"/>
              <a:ext cx="432000" cy="432000"/>
            </a:xfrm>
            <a:prstGeom prst="roundRect">
              <a:avLst>
                <a:gd name="adj" fmla="val 50000"/>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3</a:t>
              </a:r>
              <a:endParaRPr lang="zh-CN" altLang="en-US" sz="1600" dirty="0">
                <a:latin typeface="Impact" panose="020B0806030902050204" pitchFamily="34" charset="0"/>
              </a:endParaRPr>
            </a:p>
          </p:txBody>
        </p:sp>
        <p:sp>
          <p:nvSpPr>
            <p:cNvPr id="53" name="矩形 52"/>
            <p:cNvSpPr/>
            <p:nvPr/>
          </p:nvSpPr>
          <p:spPr>
            <a:xfrm>
              <a:off x="5104896" y="4544767"/>
              <a:ext cx="5661022" cy="386080"/>
            </a:xfrm>
            <a:prstGeom prst="rect">
              <a:avLst/>
            </a:prstGeom>
          </p:spPr>
          <p:txBody>
            <a:bodyPr wrap="square">
              <a:spAutoFit/>
            </a:bodyPr>
            <a:lstStyle/>
            <a:p>
              <a:pPr algn="just" defTabSz="914400">
                <a:lnSpc>
                  <a:spcPct val="120000"/>
                </a:lnSpc>
              </a:pPr>
              <a:r>
                <a:rPr lang="zh-CN" altLang="en-US" sz="1600" dirty="0">
                  <a:latin typeface="微软雅黑" panose="020B0503020204020204" charset="-122"/>
                  <a:ea typeface="微软雅黑" panose="020B0503020204020204" charset="-122"/>
                </a:rPr>
                <a:t>第八项  其他滥用职权、损害国有资产权益的行为。</a:t>
              </a:r>
            </a:p>
          </p:txBody>
        </p:sp>
      </p:grpSp>
      <p:grpSp>
        <p:nvGrpSpPr>
          <p:cNvPr id="54" name="组合 53"/>
          <p:cNvGrpSpPr/>
          <p:nvPr/>
        </p:nvGrpSpPr>
        <p:grpSpPr>
          <a:xfrm>
            <a:off x="1391443" y="2591632"/>
            <a:ext cx="1980000" cy="1980000"/>
            <a:chOff x="1273303" y="2158300"/>
            <a:chExt cx="1485000" cy="1485000"/>
          </a:xfrm>
        </p:grpSpPr>
        <p:sp>
          <p:nvSpPr>
            <p:cNvPr id="55" name="矩形: 圆角 2"/>
            <p:cNvSpPr/>
            <p:nvPr/>
          </p:nvSpPr>
          <p:spPr>
            <a:xfrm>
              <a:off x="1273303" y="2158300"/>
              <a:ext cx="1485000" cy="1485000"/>
            </a:xfrm>
            <a:prstGeom prst="roundRect">
              <a:avLst>
                <a:gd name="adj" fmla="val 0"/>
              </a:avLst>
            </a:prstGeom>
            <a:gradFill>
              <a:gsLst>
                <a:gs pos="89000">
                  <a:srgbClr val="C00000"/>
                </a:gs>
                <a:gs pos="35000">
                  <a:srgbClr val="FF3300"/>
                </a:gs>
              </a:gsLst>
              <a:lin ang="5400000" scaled="0"/>
            </a:gra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b="1" dirty="0">
                <a:solidFill>
                  <a:srgbClr val="FFFCE1"/>
                </a:solidFill>
                <a:latin typeface="微软雅黑" panose="020B0503020204020204" charset="-122"/>
                <a:ea typeface="微软雅黑" panose="020B0503020204020204" charset="-122"/>
              </a:endParaRPr>
            </a:p>
          </p:txBody>
        </p:sp>
        <p:sp>
          <p:nvSpPr>
            <p:cNvPr id="56" name="Freeform 9"/>
            <p:cNvSpPr/>
            <p:nvPr/>
          </p:nvSpPr>
          <p:spPr bwMode="auto">
            <a:xfrm>
              <a:off x="1468064" y="2453649"/>
              <a:ext cx="1095478" cy="894303"/>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lstStyle/>
            <a:p>
              <a:endParaRPr lang="zh-CN" altLang="en-US" sz="1355" dirty="0"/>
            </a:p>
          </p:txBody>
        </p:sp>
      </p:grpSp>
    </p:spTree>
  </p:cSld>
  <p:clrMapOvr>
    <a:masterClrMapping/>
  </p:clrMapOvr>
  <mc:AlternateContent xmlns:mc="http://schemas.openxmlformats.org/markup-compatibility/2006">
    <mc:Choice xmlns:p14="http://schemas.microsoft.com/office/powerpoint/2010/main" Requires="p14">
      <p:transition spd="slow" p14:dur="1600" advTm="4654">
        <p:blinds dir="vert"/>
      </p:transition>
    </mc:Choice>
    <mc:Fallback>
      <p:transition spd="slow" advTm="465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129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24"/>
                                        </p:tgtEl>
                                      </p:cBhvr>
                                    </p:animEffect>
                                    <p:animScale>
                                      <p:cBhvr>
                                        <p:cTn id="15" dur="250" autoRev="1" fill="hold"/>
                                        <p:tgtEl>
                                          <p:spTgt spid="24"/>
                                        </p:tgtEl>
                                      </p:cBhvr>
                                      <p:by x="105000" y="105000"/>
                                    </p:animScale>
                                  </p:childTnLst>
                                </p:cTn>
                              </p:par>
                            </p:childTnLst>
                          </p:cTn>
                        </p:par>
                        <p:par>
                          <p:cTn id="16" fill="hold">
                            <p:stCondLst>
                              <p:cond delay="1799"/>
                            </p:stCondLst>
                            <p:childTnLst>
                              <p:par>
                                <p:cTn id="17" presetID="2" presetClass="entr" presetSubtype="4"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22" presetClass="entr" presetSubtype="8" fill="hold" grpId="0" nodeType="withEffect">
                                  <p:stCondLst>
                                    <p:cond delay="200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par>
                                <p:cTn id="24" presetID="2" presetClass="entr" presetSubtype="2" decel="100000" fill="hold" nodeType="withEffect">
                                  <p:stCondLst>
                                    <p:cond delay="25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fill="hold"/>
                                        <p:tgtEl>
                                          <p:spTgt spid="26"/>
                                        </p:tgtEl>
                                        <p:attrNameLst>
                                          <p:attrName>ppt_x</p:attrName>
                                        </p:attrNameLst>
                                      </p:cBhvr>
                                      <p:tavLst>
                                        <p:tav tm="0">
                                          <p:val>
                                            <p:strVal val="1+#ppt_w/2"/>
                                          </p:val>
                                        </p:tav>
                                        <p:tav tm="100000">
                                          <p:val>
                                            <p:strVal val="#ppt_x"/>
                                          </p:val>
                                        </p:tav>
                                      </p:tavLst>
                                    </p:anim>
                                    <p:anim calcmode="lin" valueType="num">
                                      <p:cBhvr additive="base">
                                        <p:cTn id="27" dur="1000" fill="hold"/>
                                        <p:tgtEl>
                                          <p:spTgt spid="26"/>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300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1000" fill="hold"/>
                                        <p:tgtEl>
                                          <p:spTgt spid="46"/>
                                        </p:tgtEl>
                                        <p:attrNameLst>
                                          <p:attrName>ppt_x</p:attrName>
                                        </p:attrNameLst>
                                      </p:cBhvr>
                                      <p:tavLst>
                                        <p:tav tm="0">
                                          <p:val>
                                            <p:strVal val="1+#ppt_w/2"/>
                                          </p:val>
                                        </p:tav>
                                        <p:tav tm="100000">
                                          <p:val>
                                            <p:strVal val="#ppt_x"/>
                                          </p:val>
                                        </p:tav>
                                      </p:tavLst>
                                    </p:anim>
                                    <p:anim calcmode="lin" valueType="num">
                                      <p:cBhvr additive="base">
                                        <p:cTn id="31" dur="1000" fill="hold"/>
                                        <p:tgtEl>
                                          <p:spTgt spid="46"/>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3250"/>
                                  </p:stCondLst>
                                  <p:childTnLst>
                                    <p:set>
                                      <p:cBhvr>
                                        <p:cTn id="33" dur="1" fill="hold">
                                          <p:stCondLst>
                                            <p:cond delay="0"/>
                                          </p:stCondLst>
                                        </p:cTn>
                                        <p:tgtEl>
                                          <p:spTgt spid="50"/>
                                        </p:tgtEl>
                                        <p:attrNameLst>
                                          <p:attrName>style.visibility</p:attrName>
                                        </p:attrNameLst>
                                      </p:cBhvr>
                                      <p:to>
                                        <p:strVal val="visible"/>
                                      </p:to>
                                    </p:set>
                                    <p:anim calcmode="lin" valueType="num">
                                      <p:cBhvr additive="base">
                                        <p:cTn id="34" dur="1000" fill="hold"/>
                                        <p:tgtEl>
                                          <p:spTgt spid="50"/>
                                        </p:tgtEl>
                                        <p:attrNameLst>
                                          <p:attrName>ppt_x</p:attrName>
                                        </p:attrNameLst>
                                      </p:cBhvr>
                                      <p:tavLst>
                                        <p:tav tm="0">
                                          <p:val>
                                            <p:strVal val="1+#ppt_w/2"/>
                                          </p:val>
                                        </p:tav>
                                        <p:tav tm="100000">
                                          <p:val>
                                            <p:strVal val="#ppt_x"/>
                                          </p:val>
                                        </p:tav>
                                      </p:tavLst>
                                    </p:anim>
                                    <p:anim calcmode="lin" valueType="num">
                                      <p:cBhvr additive="base">
                                        <p:cTn id="35" dur="10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5561330" y="1354763"/>
            <a:ext cx="1666240" cy="783590"/>
          </a:xfrm>
          <a:prstGeom prst="rect">
            <a:avLst/>
          </a:prstGeom>
          <a:noFill/>
          <a:ln w="9525">
            <a:noFill/>
          </a:ln>
        </p:spPr>
        <p:txBody>
          <a:bodyPr wrap="none">
            <a:spAutoFit/>
          </a:bodyPr>
          <a:lstStyle/>
          <a:p>
            <a:pPr algn="l" eaLnBrk="1" hangingPunct="1"/>
            <a:r>
              <a:rPr lang="zh-CN" altLang="en-US" sz="4500" b="1" dirty="0">
                <a:solidFill>
                  <a:schemeClr val="bg1"/>
                </a:solidFill>
                <a:latin typeface="微软雅黑" panose="020B0503020204020204" charset="-122"/>
                <a:ea typeface="微软雅黑" panose="020B0503020204020204" charset="-122"/>
              </a:rPr>
              <a:t>目  录</a:t>
            </a:r>
          </a:p>
        </p:txBody>
      </p:sp>
      <p:pic>
        <p:nvPicPr>
          <p:cNvPr id="5" name="图片 4" descr="f710bc5b55c2e227594fffe34bcb5165"/>
          <p:cNvPicPr>
            <a:picLocks noChangeAspect="1"/>
          </p:cNvPicPr>
          <p:nvPr/>
        </p:nvPicPr>
        <p:blipFill>
          <a:blip r:embed="rId4"/>
          <a:stretch>
            <a:fillRect/>
          </a:stretch>
        </p:blipFill>
        <p:spPr>
          <a:xfrm>
            <a:off x="3084195" y="2317115"/>
            <a:ext cx="560705" cy="436245"/>
          </a:xfrm>
          <a:prstGeom prst="rect">
            <a:avLst/>
          </a:prstGeom>
        </p:spPr>
      </p:pic>
      <p:pic>
        <p:nvPicPr>
          <p:cNvPr id="3" name="图片 2" descr="f710bc5b55c2e227594fffe34bcb5165"/>
          <p:cNvPicPr>
            <a:picLocks noChangeAspect="1"/>
          </p:cNvPicPr>
          <p:nvPr/>
        </p:nvPicPr>
        <p:blipFill>
          <a:blip r:embed="rId4"/>
          <a:stretch>
            <a:fillRect/>
          </a:stretch>
        </p:blipFill>
        <p:spPr>
          <a:xfrm>
            <a:off x="3084195" y="2947035"/>
            <a:ext cx="560705" cy="436245"/>
          </a:xfrm>
          <a:prstGeom prst="rect">
            <a:avLst/>
          </a:prstGeom>
        </p:spPr>
      </p:pic>
      <p:pic>
        <p:nvPicPr>
          <p:cNvPr id="4" name="图片 3" descr="f710bc5b55c2e227594fffe34bcb5165"/>
          <p:cNvPicPr>
            <a:picLocks noChangeAspect="1"/>
          </p:cNvPicPr>
          <p:nvPr/>
        </p:nvPicPr>
        <p:blipFill>
          <a:blip r:embed="rId4"/>
          <a:stretch>
            <a:fillRect/>
          </a:stretch>
        </p:blipFill>
        <p:spPr>
          <a:xfrm>
            <a:off x="3084195" y="3576955"/>
            <a:ext cx="560705" cy="436245"/>
          </a:xfrm>
          <a:prstGeom prst="rect">
            <a:avLst/>
          </a:prstGeom>
        </p:spPr>
      </p:pic>
      <p:pic>
        <p:nvPicPr>
          <p:cNvPr id="6" name="图片 5" descr="f710bc5b55c2e227594fffe34bcb5165"/>
          <p:cNvPicPr>
            <a:picLocks noChangeAspect="1"/>
          </p:cNvPicPr>
          <p:nvPr/>
        </p:nvPicPr>
        <p:blipFill>
          <a:blip r:embed="rId4"/>
          <a:stretch>
            <a:fillRect/>
          </a:stretch>
        </p:blipFill>
        <p:spPr>
          <a:xfrm>
            <a:off x="3084195" y="4206875"/>
            <a:ext cx="560705" cy="436245"/>
          </a:xfrm>
          <a:prstGeom prst="rect">
            <a:avLst/>
          </a:prstGeom>
        </p:spPr>
      </p:pic>
      <p:sp>
        <p:nvSpPr>
          <p:cNvPr id="61" name="TextBox 45"/>
          <p:cNvSpPr txBox="1"/>
          <p:nvPr/>
        </p:nvSpPr>
        <p:spPr>
          <a:xfrm>
            <a:off x="3748405" y="2297430"/>
            <a:ext cx="5836285" cy="521970"/>
          </a:xfrm>
          <a:prstGeom prst="rect">
            <a:avLst/>
          </a:prstGeom>
          <a:noFill/>
          <a:ln w="9525">
            <a:noFill/>
          </a:ln>
        </p:spPr>
        <p:txBody>
          <a:bodyPr wrap="square">
            <a:spAutoFit/>
          </a:bodyPr>
          <a:lstStyle/>
          <a:p>
            <a:pPr eaLnBrk="1" hangingPunct="1"/>
            <a:r>
              <a:rPr lang="zh-CN" altLang="en-US" sz="2800" dirty="0">
                <a:solidFill>
                  <a:schemeClr val="bg1"/>
                </a:solidFill>
                <a:latin typeface="微软雅黑" panose="020B0503020204020204" charset="-122"/>
                <a:ea typeface="微软雅黑" panose="020B0503020204020204" charset="-122"/>
              </a:rPr>
              <a:t>认识新形势反腐败斗争的形势</a:t>
            </a:r>
          </a:p>
        </p:txBody>
      </p:sp>
      <p:sp>
        <p:nvSpPr>
          <p:cNvPr id="63" name="TextBox 47"/>
          <p:cNvSpPr txBox="1"/>
          <p:nvPr/>
        </p:nvSpPr>
        <p:spPr>
          <a:xfrm>
            <a:off x="3748405" y="2924810"/>
            <a:ext cx="5836285" cy="521970"/>
          </a:xfrm>
          <a:prstGeom prst="rect">
            <a:avLst/>
          </a:prstGeom>
          <a:noFill/>
          <a:ln w="9525">
            <a:noFill/>
          </a:ln>
        </p:spPr>
        <p:txBody>
          <a:bodyPr wrap="square">
            <a:spAutoFit/>
          </a:bodyPr>
          <a:lstStyle/>
          <a:p>
            <a:pPr eaLnBrk="1" hangingPunct="1"/>
            <a:r>
              <a:rPr lang="zh-CN" altLang="en-US" sz="2800" dirty="0">
                <a:solidFill>
                  <a:schemeClr val="bg1"/>
                </a:solidFill>
                <a:latin typeface="微软雅黑" panose="020B0503020204020204" charset="-122"/>
                <a:ea typeface="微软雅黑" panose="020B0503020204020204" charset="-122"/>
              </a:rPr>
              <a:t>腐败出现的原因和防范措施</a:t>
            </a:r>
          </a:p>
        </p:txBody>
      </p:sp>
      <p:sp>
        <p:nvSpPr>
          <p:cNvPr id="65" name="TextBox 49"/>
          <p:cNvSpPr txBox="1"/>
          <p:nvPr/>
        </p:nvSpPr>
        <p:spPr>
          <a:xfrm>
            <a:off x="3748405" y="3545840"/>
            <a:ext cx="6115050" cy="521970"/>
          </a:xfrm>
          <a:prstGeom prst="rect">
            <a:avLst/>
          </a:prstGeom>
          <a:noFill/>
          <a:ln w="9525">
            <a:noFill/>
          </a:ln>
        </p:spPr>
        <p:txBody>
          <a:bodyPr wrap="square">
            <a:spAutoFit/>
          </a:bodyPr>
          <a:lstStyle/>
          <a:p>
            <a:pPr eaLnBrk="1" hangingPunct="1"/>
            <a:r>
              <a:rPr lang="zh-CN" altLang="en-US" sz="2800" dirty="0">
                <a:solidFill>
                  <a:schemeClr val="bg1"/>
                </a:solidFill>
                <a:latin typeface="微软雅黑" panose="020B0503020204020204" charset="-122"/>
                <a:ea typeface="微软雅黑" panose="020B0503020204020204" charset="-122"/>
              </a:rPr>
              <a:t>学习廉洁法律法规，防范廉洁风险</a:t>
            </a:r>
          </a:p>
        </p:txBody>
      </p:sp>
      <p:sp>
        <p:nvSpPr>
          <p:cNvPr id="67" name="TextBox 51"/>
          <p:cNvSpPr txBox="1"/>
          <p:nvPr/>
        </p:nvSpPr>
        <p:spPr>
          <a:xfrm>
            <a:off x="3748405" y="4166870"/>
            <a:ext cx="6115050" cy="521970"/>
          </a:xfrm>
          <a:prstGeom prst="rect">
            <a:avLst/>
          </a:prstGeom>
          <a:noFill/>
          <a:ln w="9525">
            <a:noFill/>
          </a:ln>
        </p:spPr>
        <p:txBody>
          <a:bodyPr wrap="square">
            <a:spAutoFit/>
          </a:bodyPr>
          <a:lstStyle/>
          <a:p>
            <a:pPr eaLnBrk="1" hangingPunct="1"/>
            <a:r>
              <a:rPr lang="zh-CN" altLang="en-US" sz="2800" dirty="0">
                <a:solidFill>
                  <a:schemeClr val="bg1"/>
                </a:solidFill>
                <a:latin typeface="微软雅黑" panose="020B0503020204020204" charset="-122"/>
                <a:ea typeface="微软雅黑" panose="020B0503020204020204" charset="-122"/>
              </a:rPr>
              <a:t>增强党员领导干部拒腐防变的能力</a:t>
            </a:r>
          </a:p>
        </p:txBody>
      </p:sp>
      <p:pic>
        <p:nvPicPr>
          <p:cNvPr id="7" name="图片 6" descr="7c8afeea83d6684267e8aa095961cf26(1)"/>
          <p:cNvPicPr>
            <a:picLocks noChangeAspect="1"/>
          </p:cNvPicPr>
          <p:nvPr/>
        </p:nvPicPr>
        <p:blipFill>
          <a:blip r:embed="rId5"/>
          <a:stretch>
            <a:fillRect/>
          </a:stretch>
        </p:blipFill>
        <p:spPr>
          <a:xfrm>
            <a:off x="9191625" y="400685"/>
            <a:ext cx="2846070" cy="28460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advTm="3991">
        <p15:prstTrans prst="curtains"/>
      </p:transition>
    </mc:Choice>
    <mc:Fallback>
      <p:transition spd="slow" advTm="399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299"/>
                            </p:stCondLst>
                            <p:childTnLst>
                              <p:par>
                                <p:cTn id="12" presetID="22" presetClass="entr" presetSubtype="8" fill="hold" grpId="0" nodeType="after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wipe(left)">
                                      <p:cBhvr>
                                        <p:cTn id="14" dur="400"/>
                                        <p:tgtEl>
                                          <p:spTgt spid="61"/>
                                        </p:tgtEl>
                                      </p:cBhvr>
                                    </p:animEffect>
                                  </p:childTnLst>
                                </p:cTn>
                              </p:par>
                            </p:childTnLst>
                          </p:cTn>
                        </p:par>
                        <p:par>
                          <p:cTn id="15" fill="hold">
                            <p:stCondLst>
                              <p:cond delay="1799"/>
                            </p:stCondLst>
                            <p:childTnLst>
                              <p:par>
                                <p:cTn id="16" presetID="22" presetClass="entr" presetSubtype="8" fill="hold" grpId="0" nodeType="after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wipe(left)">
                                      <p:cBhvr>
                                        <p:cTn id="18" dur="400"/>
                                        <p:tgtEl>
                                          <p:spTgt spid="63"/>
                                        </p:tgtEl>
                                      </p:cBhvr>
                                    </p:animEffect>
                                  </p:childTnLst>
                                </p:cTn>
                              </p:par>
                            </p:childTnLst>
                          </p:cTn>
                        </p:par>
                        <p:par>
                          <p:cTn id="19" fill="hold">
                            <p:stCondLst>
                              <p:cond delay="2299"/>
                            </p:stCondLst>
                            <p:childTnLst>
                              <p:par>
                                <p:cTn id="20" presetID="22" presetClass="entr" presetSubtype="8" fill="hold" grpId="0" nodeType="after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left)">
                                      <p:cBhvr>
                                        <p:cTn id="22" dur="400"/>
                                        <p:tgtEl>
                                          <p:spTgt spid="65"/>
                                        </p:tgtEl>
                                      </p:cBhvr>
                                    </p:animEffect>
                                  </p:childTnLst>
                                </p:cTn>
                              </p:par>
                            </p:childTnLst>
                          </p:cTn>
                        </p:par>
                        <p:par>
                          <p:cTn id="23" fill="hold">
                            <p:stCondLst>
                              <p:cond delay="2799"/>
                            </p:stCondLst>
                            <p:childTnLst>
                              <p:par>
                                <p:cTn id="24" presetID="22" presetClass="entr" presetSubtype="8" fill="hold" grpId="0" nodeType="after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left)">
                                      <p:cBhvr>
                                        <p:cTn id="26" dur="400"/>
                                        <p:tgtEl>
                                          <p:spTgt spid="67"/>
                                        </p:tgtEl>
                                      </p:cBhvr>
                                    </p:animEffect>
                                  </p:childTnLst>
                                </p:cTn>
                              </p:par>
                              <p:par>
                                <p:cTn id="27" presetID="2" presetClass="entr" presetSubtype="2"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1+#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1" grpId="0"/>
      <p:bldP spid="63" grpId="0"/>
      <p:bldP spid="65"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64518" name="矩形 12"/>
          <p:cNvSpPr/>
          <p:nvPr/>
        </p:nvSpPr>
        <p:spPr>
          <a:xfrm>
            <a:off x="1444625" y="866775"/>
            <a:ext cx="5445125" cy="369888"/>
          </a:xfrm>
          <a:prstGeom prst="rect">
            <a:avLst/>
          </a:prstGeom>
          <a:noFill/>
          <a:ln w="9525">
            <a:noFill/>
          </a:ln>
        </p:spPr>
        <p:txBody>
          <a:bodyPr/>
          <a:lstStyle/>
          <a:p>
            <a:pPr algn="just"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对所在企业承担的责任（第五条）</a:t>
            </a:r>
          </a:p>
        </p:txBody>
      </p:sp>
      <p:grpSp>
        <p:nvGrpSpPr>
          <p:cNvPr id="64519" name="组合 13"/>
          <p:cNvGrpSpPr/>
          <p:nvPr/>
        </p:nvGrpSpPr>
        <p:grpSpPr>
          <a:xfrm>
            <a:off x="1109663" y="906463"/>
            <a:ext cx="376237" cy="400050"/>
            <a:chOff x="-885400" y="1180425"/>
            <a:chExt cx="377074" cy="401474"/>
          </a:xfrm>
        </p:grpSpPr>
        <p:sp>
          <p:nvSpPr>
            <p:cNvPr id="64538" name="椭圆 14"/>
            <p:cNvSpPr/>
            <p:nvPr/>
          </p:nvSpPr>
          <p:spPr>
            <a:xfrm>
              <a:off x="-885400" y="1204825"/>
              <a:ext cx="377074" cy="377074"/>
            </a:xfrm>
            <a:prstGeom prst="ellipse">
              <a:avLst/>
            </a:prstGeom>
            <a:solidFill>
              <a:srgbClr val="C00000"/>
            </a:soli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64539" name="文本框 15"/>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2"/>
                  </a:solidFill>
                  <a:latin typeface="微软雅黑" panose="020B0503020204020204" charset="-122"/>
                  <a:ea typeface="微软雅黑" panose="020B0503020204020204" charset="-122"/>
                </a:rPr>
                <a:t>2</a:t>
              </a:r>
            </a:p>
          </p:txBody>
        </p:sp>
      </p:grpSp>
      <p:sp>
        <p:nvSpPr>
          <p:cNvPr id="64520" name="内容占位符 2"/>
          <p:cNvSpPr txBox="1"/>
          <p:nvPr/>
        </p:nvSpPr>
        <p:spPr>
          <a:xfrm>
            <a:off x="1422718" y="1435735"/>
            <a:ext cx="9583737" cy="942975"/>
          </a:xfrm>
          <a:prstGeom prst="rect">
            <a:avLst/>
          </a:prstGeom>
          <a:noFill/>
          <a:ln w="9525">
            <a:noFill/>
          </a:ln>
        </p:spPr>
        <p:txBody>
          <a:bodyPr/>
          <a:lstStyle/>
          <a:p>
            <a:pPr algn="just" eaLnBrk="1" hangingPunct="1">
              <a:spcBef>
                <a:spcPct val="20000"/>
              </a:spcBef>
            </a:pPr>
            <a:r>
              <a:rPr lang="zh-CN" altLang="en-US" dirty="0">
                <a:solidFill>
                  <a:srgbClr val="C00000"/>
                </a:solidFill>
                <a:latin typeface="微软雅黑" panose="020B0503020204020204" charset="-122"/>
                <a:ea typeface="微软雅黑" panose="020B0503020204020204" charset="-122"/>
              </a:rPr>
              <a:t>国有企业领导人员应当忠实履行职责，不得有利用职权谋取私利以及损害本企业利益的下列行为。本条从</a:t>
            </a:r>
            <a:r>
              <a:rPr lang="en-US" altLang="zh-CN" b="1" dirty="0">
                <a:solidFill>
                  <a:srgbClr val="C00000"/>
                </a:solidFill>
                <a:latin typeface="微软雅黑" panose="020B0503020204020204" charset="-122"/>
                <a:ea typeface="微软雅黑" panose="020B0503020204020204" charset="-122"/>
              </a:rPr>
              <a:t>8</a:t>
            </a:r>
            <a:r>
              <a:rPr lang="zh-CN" altLang="en-US" b="1" dirty="0">
                <a:solidFill>
                  <a:srgbClr val="C00000"/>
                </a:solidFill>
                <a:latin typeface="微软雅黑" panose="020B0503020204020204" charset="-122"/>
                <a:ea typeface="微软雅黑" panose="020B0503020204020204" charset="-122"/>
              </a:rPr>
              <a:t>个方面</a:t>
            </a:r>
            <a:r>
              <a:rPr lang="zh-CN" altLang="en-US" dirty="0">
                <a:solidFill>
                  <a:srgbClr val="C00000"/>
                </a:solidFill>
                <a:latin typeface="微软雅黑" panose="020B0503020204020204" charset="-122"/>
                <a:ea typeface="微软雅黑" panose="020B0503020204020204" charset="-122"/>
              </a:rPr>
              <a:t>对国有企业领导人员利用职权谋取私利以及损害本企业利益的行为作出了禁止性规定。</a:t>
            </a:r>
          </a:p>
        </p:txBody>
      </p:sp>
      <p:sp>
        <p:nvSpPr>
          <p:cNvPr id="17" name="圆角矩形 16"/>
          <p:cNvSpPr/>
          <p:nvPr/>
        </p:nvSpPr>
        <p:spPr>
          <a:xfrm>
            <a:off x="2337435" y="4622800"/>
            <a:ext cx="8048625" cy="856615"/>
          </a:xfrm>
          <a:prstGeom prst="round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2099310" y="3607435"/>
            <a:ext cx="7949565" cy="856615"/>
          </a:xfrm>
          <a:prstGeom prst="round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337435" y="2626360"/>
            <a:ext cx="8048625" cy="856615"/>
          </a:xfrm>
          <a:prstGeom prst="roundRect">
            <a:avLst/>
          </a:prstGeom>
          <a:noFill/>
          <a:ln w="603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p:nvPr/>
        </p:nvGrpSpPr>
        <p:grpSpPr bwMode="auto">
          <a:xfrm>
            <a:off x="1490190" y="2373920"/>
            <a:ext cx="1237727" cy="1236140"/>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C00000"/>
              </a:solidFill>
              <a:round/>
            </a:ln>
          </p:spPr>
          <p:txBody>
            <a:bodyPr wrap="none" anchor="ctr"/>
            <a:lstStyle/>
            <a:p>
              <a:endParaRPr lang="zh-CN" altLang="en-US">
                <a:latin typeface="Calibri" panose="020F0502020204030204" charset="0"/>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C00000"/>
              </a:solidFill>
              <a:round/>
            </a:ln>
          </p:spPr>
          <p:txBody>
            <a:bodyPr wrap="none" anchor="ctr"/>
            <a:lstStyle/>
            <a:p>
              <a:endParaRPr lang="zh-CN" altLang="en-US">
                <a:latin typeface="Calibri" panose="020F0502020204030204" charset="0"/>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rgbClr val="C0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charset="0"/>
                <a:cs typeface="Arial" panose="020B0604020202020204" pitchFamily="34" charset="0"/>
              </a:endParaRPr>
            </a:p>
          </p:txBody>
        </p:sp>
      </p:grpSp>
      <p:grpSp>
        <p:nvGrpSpPr>
          <p:cNvPr id="24" name="Group 12"/>
          <p:cNvGrpSpPr/>
          <p:nvPr/>
        </p:nvGrpSpPr>
        <p:grpSpPr bwMode="auto">
          <a:xfrm>
            <a:off x="9710974" y="3375696"/>
            <a:ext cx="1237727" cy="1236141"/>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C00000"/>
              </a:solidFill>
              <a:round/>
            </a:ln>
          </p:spPr>
          <p:txBody>
            <a:bodyPr wrap="none" anchor="ctr"/>
            <a:lstStyle/>
            <a:p>
              <a:endParaRPr lang="zh-CN" altLang="en-US">
                <a:latin typeface="Calibri" panose="020F0502020204030204" charset="0"/>
                <a:cs typeface="Arial" panose="020B0604020202020204" pitchFamily="34" charset="0"/>
              </a:endParaRPr>
            </a:p>
          </p:txBody>
        </p:sp>
        <p:sp>
          <p:nvSpPr>
            <p:cNvPr id="26" name="Oval 14"/>
            <p:cNvSpPr>
              <a:spLocks noChangeArrowheads="1"/>
            </p:cNvSpPr>
            <p:nvPr/>
          </p:nvSpPr>
          <p:spPr bwMode="gray">
            <a:xfrm>
              <a:off x="836" y="879"/>
              <a:ext cx="758" cy="758"/>
            </a:xfrm>
            <a:prstGeom prst="ellipse">
              <a:avLst/>
            </a:prstGeom>
            <a:noFill/>
            <a:ln w="38100">
              <a:solidFill>
                <a:srgbClr val="C0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charset="0"/>
                <a:cs typeface="Arial" panose="020B0604020202020204" pitchFamily="34" charset="0"/>
              </a:endParaRPr>
            </a:p>
          </p:txBody>
        </p:sp>
        <p:sp>
          <p:nvSpPr>
            <p:cNvPr id="27" name="Oval 15"/>
            <p:cNvSpPr>
              <a:spLocks noChangeArrowheads="1"/>
            </p:cNvSpPr>
            <p:nvPr/>
          </p:nvSpPr>
          <p:spPr bwMode="gray">
            <a:xfrm>
              <a:off x="870" y="915"/>
              <a:ext cx="690" cy="690"/>
            </a:xfrm>
            <a:prstGeom prst="ellipse">
              <a:avLst/>
            </a:prstGeom>
            <a:noFill/>
            <a:ln w="38100">
              <a:solidFill>
                <a:srgbClr val="C0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charset="0"/>
                <a:cs typeface="Arial" panose="020B0604020202020204" pitchFamily="34" charset="0"/>
              </a:endParaRPr>
            </a:p>
          </p:txBody>
        </p:sp>
      </p:grpSp>
      <p:grpSp>
        <p:nvGrpSpPr>
          <p:cNvPr id="28" name="Group 19"/>
          <p:cNvGrpSpPr/>
          <p:nvPr/>
        </p:nvGrpSpPr>
        <p:grpSpPr bwMode="auto">
          <a:xfrm>
            <a:off x="1480669" y="4462234"/>
            <a:ext cx="1237727" cy="1236141"/>
            <a:chOff x="802" y="845"/>
            <a:chExt cx="827" cy="826"/>
          </a:xfrm>
        </p:grpSpPr>
        <p:sp>
          <p:nvSpPr>
            <p:cNvPr id="2" name="Oval 20"/>
            <p:cNvSpPr>
              <a:spLocks noChangeArrowheads="1"/>
            </p:cNvSpPr>
            <p:nvPr/>
          </p:nvSpPr>
          <p:spPr bwMode="ltGray">
            <a:xfrm>
              <a:off x="802" y="845"/>
              <a:ext cx="827" cy="826"/>
            </a:xfrm>
            <a:prstGeom prst="ellipse">
              <a:avLst/>
            </a:prstGeom>
            <a:solidFill>
              <a:srgbClr val="F8F8F8"/>
            </a:solidFill>
            <a:ln w="38100">
              <a:solidFill>
                <a:srgbClr val="C00000"/>
              </a:solidFill>
              <a:round/>
            </a:ln>
          </p:spPr>
          <p:txBody>
            <a:bodyPr wrap="none" anchor="ctr"/>
            <a:lstStyle/>
            <a:p>
              <a:endParaRPr lang="zh-CN" altLang="en-US">
                <a:latin typeface="Calibri" panose="020F0502020204030204" charset="0"/>
                <a:cs typeface="Arial" panose="020B0604020202020204" pitchFamily="34" charset="0"/>
              </a:endParaRPr>
            </a:p>
          </p:txBody>
        </p:sp>
        <p:sp>
          <p:nvSpPr>
            <p:cNvPr id="30" name="Oval 21"/>
            <p:cNvSpPr>
              <a:spLocks noChangeArrowheads="1"/>
            </p:cNvSpPr>
            <p:nvPr/>
          </p:nvSpPr>
          <p:spPr bwMode="ltGray">
            <a:xfrm>
              <a:off x="836" y="879"/>
              <a:ext cx="758" cy="758"/>
            </a:xfrm>
            <a:prstGeom prst="ellipse">
              <a:avLst/>
            </a:prstGeom>
            <a:noFill/>
            <a:ln w="38100">
              <a:solidFill>
                <a:srgbClr val="C0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charset="0"/>
                <a:cs typeface="Arial" panose="020B0604020202020204" pitchFamily="34" charset="0"/>
              </a:endParaRPr>
            </a:p>
          </p:txBody>
        </p:sp>
        <p:sp>
          <p:nvSpPr>
            <p:cNvPr id="31" name="Oval 22"/>
            <p:cNvSpPr>
              <a:spLocks noChangeArrowheads="1"/>
            </p:cNvSpPr>
            <p:nvPr/>
          </p:nvSpPr>
          <p:spPr bwMode="ltGray">
            <a:xfrm>
              <a:off x="870" y="915"/>
              <a:ext cx="690" cy="690"/>
            </a:xfrm>
            <a:prstGeom prst="ellipse">
              <a:avLst/>
            </a:prstGeom>
            <a:noFill/>
            <a:ln w="38100">
              <a:solidFill>
                <a:srgbClr val="C000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charset="0"/>
                <a:cs typeface="Arial" panose="020B0604020202020204" pitchFamily="34" charset="0"/>
              </a:endParaRPr>
            </a:p>
          </p:txBody>
        </p:sp>
      </p:grpSp>
      <p:sp>
        <p:nvSpPr>
          <p:cNvPr id="32" name="TextBox 69"/>
          <p:cNvSpPr txBox="1"/>
          <p:nvPr/>
        </p:nvSpPr>
        <p:spPr>
          <a:xfrm>
            <a:off x="1502739" y="2793362"/>
            <a:ext cx="1213924" cy="398780"/>
          </a:xfrm>
          <a:prstGeom prst="rect">
            <a:avLst/>
          </a:prstGeom>
          <a:noFill/>
        </p:spPr>
        <p:txBody>
          <a:bodyPr>
            <a:spAutoFit/>
          </a:bodyPr>
          <a:lstStyle/>
          <a:p>
            <a:pPr algn="ctr">
              <a:defRPr/>
            </a:pPr>
            <a:r>
              <a:rPr lang="zh-CN" altLang="en-US" sz="2000" b="1" dirty="0">
                <a:solidFill>
                  <a:schemeClr val="tx1">
                    <a:lumMod val="85000"/>
                    <a:lumOff val="15000"/>
                  </a:schemeClr>
                </a:solidFill>
                <a:latin typeface="微软雅黑" panose="020B0503020204020204" charset="-122"/>
                <a:ea typeface="微软雅黑" panose="020B0503020204020204" charset="-122"/>
              </a:rPr>
              <a:t>标题</a:t>
            </a:r>
          </a:p>
        </p:txBody>
      </p:sp>
      <p:sp>
        <p:nvSpPr>
          <p:cNvPr id="33" name="TextBox 70"/>
          <p:cNvSpPr txBox="1"/>
          <p:nvPr/>
        </p:nvSpPr>
        <p:spPr>
          <a:xfrm>
            <a:off x="9996801" y="3781517"/>
            <a:ext cx="999703" cy="39878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anose="020B0503020204020204" charset="-122"/>
                <a:ea typeface="微软雅黑" panose="020B0503020204020204" charset="-122"/>
              </a:rPr>
              <a:t>标题</a:t>
            </a:r>
          </a:p>
        </p:txBody>
      </p:sp>
      <p:sp>
        <p:nvSpPr>
          <p:cNvPr id="34" name="TextBox 71"/>
          <p:cNvSpPr txBox="1"/>
          <p:nvPr/>
        </p:nvSpPr>
        <p:spPr>
          <a:xfrm>
            <a:off x="1735381" y="4908134"/>
            <a:ext cx="1142517" cy="39878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anose="020B0503020204020204" charset="-122"/>
                <a:ea typeface="微软雅黑" panose="020B0503020204020204" charset="-122"/>
              </a:rPr>
              <a:t>标题</a:t>
            </a:r>
          </a:p>
        </p:txBody>
      </p:sp>
      <p:sp>
        <p:nvSpPr>
          <p:cNvPr id="35" name="TextBox 73"/>
          <p:cNvSpPr txBox="1"/>
          <p:nvPr/>
        </p:nvSpPr>
        <p:spPr>
          <a:xfrm>
            <a:off x="2763520" y="2729998"/>
            <a:ext cx="7145495" cy="650240"/>
          </a:xfrm>
          <a:prstGeom prst="rect">
            <a:avLst/>
          </a:prstGeom>
          <a:noFill/>
        </p:spPr>
        <p:txBody>
          <a:bodyPr>
            <a:spAutoFit/>
          </a:bodyPr>
          <a:lstStyle/>
          <a:p>
            <a:pPr>
              <a:lnSpc>
                <a:spcPct val="130000"/>
              </a:lnSpc>
            </a:pPr>
            <a:r>
              <a:rPr lang="zh-CN" altLang="en-US" sz="1400" b="1" dirty="0">
                <a:solidFill>
                  <a:srgbClr val="C00000"/>
                </a:solidFill>
                <a:latin typeface="微软雅黑" panose="020B0503020204020204" charset="-122"/>
                <a:ea typeface="微软雅黑" panose="020B0503020204020204" charset="-122"/>
              </a:rPr>
              <a:t>第一项 </a:t>
            </a:r>
            <a:r>
              <a:rPr lang="zh-CN" altLang="en-US" sz="1400" dirty="0">
                <a:solidFill>
                  <a:schemeClr val="tx1">
                    <a:lumMod val="85000"/>
                    <a:lumOff val="15000"/>
                  </a:schemeClr>
                </a:solidFill>
                <a:latin typeface="微软雅黑" panose="020B0503020204020204" charset="-122"/>
                <a:ea typeface="微软雅黑" panose="020B0503020204020204" charset="-122"/>
              </a:rPr>
              <a:t>个人从事营利性经营活动和有偿中介活动，或者在本企业的同类经营企业、关联企业和与本企业有业务关系的企业投资入股；</a:t>
            </a:r>
          </a:p>
        </p:txBody>
      </p:sp>
      <p:sp>
        <p:nvSpPr>
          <p:cNvPr id="36" name="TextBox 74"/>
          <p:cNvSpPr txBox="1"/>
          <p:nvPr/>
        </p:nvSpPr>
        <p:spPr>
          <a:xfrm>
            <a:off x="2763520" y="3667036"/>
            <a:ext cx="7167711" cy="650240"/>
          </a:xfrm>
          <a:prstGeom prst="rect">
            <a:avLst/>
          </a:prstGeom>
          <a:noFill/>
          <a:ln>
            <a:noFill/>
          </a:ln>
        </p:spPr>
        <p:txBody>
          <a:bodyPr>
            <a:spAutoFit/>
          </a:bodyPr>
          <a:lstStyle/>
          <a:p>
            <a:pPr>
              <a:lnSpc>
                <a:spcPct val="130000"/>
              </a:lnSpc>
            </a:pPr>
            <a:r>
              <a:rPr lang="zh-CN" altLang="en-US" sz="1400" b="1" dirty="0">
                <a:solidFill>
                  <a:srgbClr val="C00000"/>
                </a:solidFill>
                <a:latin typeface="微软雅黑" panose="020B0503020204020204" charset="-122"/>
                <a:ea typeface="微软雅黑" panose="020B0503020204020204" charset="-122"/>
              </a:rPr>
              <a:t>第二项 </a:t>
            </a:r>
            <a:r>
              <a:rPr lang="zh-CN" altLang="en-US" sz="1400" dirty="0">
                <a:solidFill>
                  <a:schemeClr val="tx1">
                    <a:lumMod val="85000"/>
                    <a:lumOff val="15000"/>
                  </a:schemeClr>
                </a:solidFill>
                <a:latin typeface="微软雅黑" panose="020B0503020204020204" charset="-122"/>
                <a:ea typeface="微软雅黑" panose="020B0503020204020204" charset="-122"/>
              </a:rPr>
              <a:t>在职或者离职后接受、索取本企业的关联企业、与本企业有业务关系的企业，以及管理和服务对象提供的物质性利益；</a:t>
            </a:r>
          </a:p>
        </p:txBody>
      </p:sp>
      <p:sp>
        <p:nvSpPr>
          <p:cNvPr id="37" name="TextBox 75"/>
          <p:cNvSpPr txBox="1">
            <a:spLocks noChangeArrowheads="1"/>
          </p:cNvSpPr>
          <p:nvPr/>
        </p:nvSpPr>
        <p:spPr bwMode="auto">
          <a:xfrm>
            <a:off x="2763520" y="4649466"/>
            <a:ext cx="7413669" cy="866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400" b="1" dirty="0">
                <a:solidFill>
                  <a:srgbClr val="C00000"/>
                </a:solidFill>
                <a:latin typeface="微软雅黑" panose="020B0503020204020204" charset="-122"/>
                <a:ea typeface="微软雅黑" panose="020B0503020204020204" charset="-122"/>
              </a:rPr>
              <a:t>第三项  </a:t>
            </a:r>
            <a:r>
              <a:rPr lang="zh-CN" altLang="en-US" sz="1400" dirty="0">
                <a:solidFill>
                  <a:schemeClr val="tx1">
                    <a:lumMod val="85000"/>
                    <a:lumOff val="15000"/>
                  </a:schemeClr>
                </a:solidFill>
                <a:latin typeface="微软雅黑" panose="020B0503020204020204" charset="-122"/>
                <a:ea typeface="微软雅黑" panose="020B0503020204020204" charset="-122"/>
              </a:rPr>
              <a:t>对以交易形式非法收受请托人财物行为的禁止性规定。</a:t>
            </a:r>
          </a:p>
          <a:p>
            <a:pPr>
              <a:lnSpc>
                <a:spcPct val="12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以明显低于市场的价格购买   </a:t>
            </a:r>
            <a:r>
              <a:rPr lang="zh-CN" altLang="en-US" sz="1400" dirty="0">
                <a:solidFill>
                  <a:schemeClr val="tx1">
                    <a:lumMod val="85000"/>
                    <a:lumOff val="15000"/>
                  </a:schemeClr>
                </a:solidFill>
                <a:latin typeface="微软雅黑" panose="020B0503020204020204" charset="-122"/>
                <a:ea typeface="微软雅黑" panose="020B0503020204020204" charset="-122"/>
                <a:sym typeface="+mn-ea"/>
              </a:rPr>
              <a:t>以其他交易形式非法收受请托人财物</a:t>
            </a:r>
            <a:endParaRPr lang="zh-CN" altLang="en-US" sz="1400" dirty="0">
              <a:solidFill>
                <a:schemeClr val="tx1">
                  <a:lumMod val="85000"/>
                  <a:lumOff val="15000"/>
                </a:schemeClr>
              </a:solidFill>
              <a:latin typeface="微软雅黑" panose="020B0503020204020204" charset="-122"/>
              <a:ea typeface="微软雅黑" panose="020B0503020204020204" charset="-122"/>
            </a:endParaRPr>
          </a:p>
          <a:p>
            <a:pPr>
              <a:lnSpc>
                <a:spcPct val="12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以明显高于市场的价格出售</a:t>
            </a:r>
          </a:p>
        </p:txBody>
      </p:sp>
    </p:spTree>
  </p:cSld>
  <p:clrMapOvr>
    <a:masterClrMapping/>
  </p:clrMapOvr>
  <mc:AlternateContent xmlns:mc="http://schemas.openxmlformats.org/markup-compatibility/2006">
    <mc:Choice xmlns:p14="http://schemas.microsoft.com/office/powerpoint/2010/main" Requires="p14">
      <p:transition spd="slow" p14:dur="1600" advTm="2446">
        <p:blinds dir="vert"/>
      </p:transition>
    </mc:Choice>
    <mc:Fallback>
      <p:transition spd="slow" advTm="24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4518"/>
                                        </p:tgtEl>
                                        <p:attrNameLst>
                                          <p:attrName>style.visibility</p:attrName>
                                        </p:attrNameLst>
                                      </p:cBhvr>
                                      <p:to>
                                        <p:strVal val="visible"/>
                                      </p:to>
                                    </p:set>
                                    <p:animEffect transition="in" filter="wipe(up)">
                                      <p:cBhvr>
                                        <p:cTn id="7" dur="500"/>
                                        <p:tgtEl>
                                          <p:spTgt spid="64518"/>
                                        </p:tgtEl>
                                      </p:cBhvr>
                                    </p:animEffect>
                                  </p:childTnLst>
                                </p:cTn>
                              </p:par>
                              <p:par>
                                <p:cTn id="8" presetID="22" presetClass="entr" presetSubtype="1" fill="hold" nodeType="withEffect">
                                  <p:stCondLst>
                                    <p:cond delay="0"/>
                                  </p:stCondLst>
                                  <p:childTnLst>
                                    <p:set>
                                      <p:cBhvr>
                                        <p:cTn id="9" dur="1" fill="hold">
                                          <p:stCondLst>
                                            <p:cond delay="0"/>
                                          </p:stCondLst>
                                        </p:cTn>
                                        <p:tgtEl>
                                          <p:spTgt spid="64519"/>
                                        </p:tgtEl>
                                        <p:attrNameLst>
                                          <p:attrName>style.visibility</p:attrName>
                                        </p:attrNameLst>
                                      </p:cBhvr>
                                      <p:to>
                                        <p:strVal val="visible"/>
                                      </p:to>
                                    </p:set>
                                    <p:animEffect transition="in" filter="wipe(up)">
                                      <p:cBhvr>
                                        <p:cTn id="10" dur="500"/>
                                        <p:tgtEl>
                                          <p:spTgt spid="64519"/>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4520"/>
                                        </p:tgtEl>
                                        <p:attrNameLst>
                                          <p:attrName>style.visibility</p:attrName>
                                        </p:attrNameLst>
                                      </p:cBhvr>
                                      <p:to>
                                        <p:strVal val="visible"/>
                                      </p:to>
                                    </p:set>
                                    <p:animEffect transition="in" filter="wipe(up)">
                                      <p:cBhvr>
                                        <p:cTn id="13" dur="500"/>
                                        <p:tgtEl>
                                          <p:spTgt spid="64520"/>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0-#ppt_w/2"/>
                                          </p:val>
                                        </p:tav>
                                        <p:tav tm="100000">
                                          <p:val>
                                            <p:strVal val="#ppt_x"/>
                                          </p:val>
                                        </p:tav>
                                      </p:tavLst>
                                    </p:anim>
                                    <p:anim calcmode="lin" valueType="num">
                                      <p:cBhvr additive="base">
                                        <p:cTn id="26" dur="500" fill="hold"/>
                                        <p:tgtEl>
                                          <p:spTgt spid="3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1000"/>
                            </p:stCondLst>
                            <p:childTnLst>
                              <p:par>
                                <p:cTn id="32" presetID="2" presetClass="entr" presetSubtype="2"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1+#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1+#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1+#ppt_w/2"/>
                                          </p:val>
                                        </p:tav>
                                        <p:tav tm="100000">
                                          <p:val>
                                            <p:strVal val="#ppt_x"/>
                                          </p:val>
                                        </p:tav>
                                      </p:tavLst>
                                    </p:anim>
                                    <p:anim calcmode="lin" valueType="num">
                                      <p:cBhvr additive="base">
                                        <p:cTn id="47" dur="500" fill="hold"/>
                                        <p:tgtEl>
                                          <p:spTgt spid="36"/>
                                        </p:tgtEl>
                                        <p:attrNameLst>
                                          <p:attrName>ppt_y</p:attrName>
                                        </p:attrNameLst>
                                      </p:cBhvr>
                                      <p:tavLst>
                                        <p:tav tm="0">
                                          <p:val>
                                            <p:strVal val="#ppt_y"/>
                                          </p:val>
                                        </p:tav>
                                        <p:tav tm="100000">
                                          <p:val>
                                            <p:strVal val="#ppt_y"/>
                                          </p:val>
                                        </p:tav>
                                      </p:tavLst>
                                    </p:anim>
                                  </p:childTnLst>
                                </p:cTn>
                              </p:par>
                            </p:childTnLst>
                          </p:cTn>
                        </p:par>
                        <p:par>
                          <p:cTn id="48" fill="hold">
                            <p:stCondLst>
                              <p:cond delay="1500"/>
                            </p:stCondLst>
                            <p:childTnLst>
                              <p:par>
                                <p:cTn id="49" presetID="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0-#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 calcmode="lin" valueType="num">
                                      <p:cBhvr additive="base">
                                        <p:cTn id="59" dur="500" fill="hold"/>
                                        <p:tgtEl>
                                          <p:spTgt spid="34"/>
                                        </p:tgtEl>
                                        <p:attrNameLst>
                                          <p:attrName>ppt_x</p:attrName>
                                        </p:attrNameLst>
                                      </p:cBhvr>
                                      <p:tavLst>
                                        <p:tav tm="0">
                                          <p:val>
                                            <p:strVal val="0-#ppt_w/2"/>
                                          </p:val>
                                        </p:tav>
                                        <p:tav tm="100000">
                                          <p:val>
                                            <p:strVal val="#ppt_x"/>
                                          </p:val>
                                        </p:tav>
                                      </p:tavLst>
                                    </p:anim>
                                    <p:anim calcmode="lin" valueType="num">
                                      <p:cBhvr additive="base">
                                        <p:cTn id="60" dur="500" fill="hold"/>
                                        <p:tgtEl>
                                          <p:spTgt spid="34"/>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0-#ppt_w/2"/>
                                          </p:val>
                                        </p:tav>
                                        <p:tav tm="100000">
                                          <p:val>
                                            <p:strVal val="#ppt_x"/>
                                          </p:val>
                                        </p:tav>
                                      </p:tavLst>
                                    </p:anim>
                                    <p:anim calcmode="lin" valueType="num">
                                      <p:cBhvr additive="base">
                                        <p:cTn id="6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p:bldP spid="64520" grpId="0"/>
      <p:bldP spid="17" grpId="0" bldLvl="0" animBg="1"/>
      <p:bldP spid="18" grpId="0" bldLvl="0" animBg="1"/>
      <p:bldP spid="19" grpId="0" bldLvl="0" animBg="1"/>
      <p:bldP spid="32" grpId="0"/>
      <p:bldP spid="33" grpId="0"/>
      <p:bldP spid="34" grpId="0"/>
      <p:bldP spid="35" grpId="0"/>
      <p:bldP spid="36" grpId="0"/>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grpSp>
        <p:nvGrpSpPr>
          <p:cNvPr id="57" name="Group 19"/>
          <p:cNvGrpSpPr/>
          <p:nvPr/>
        </p:nvGrpSpPr>
        <p:grpSpPr>
          <a:xfrm>
            <a:off x="8011348" y="2605147"/>
            <a:ext cx="1106286" cy="1283292"/>
            <a:chOff x="8074978" y="3021037"/>
            <a:chExt cx="1106424" cy="1283451"/>
          </a:xfrm>
        </p:grpSpPr>
        <p:sp>
          <p:nvSpPr>
            <p:cNvPr id="58" name="Hexagon 8"/>
            <p:cNvSpPr/>
            <p:nvPr/>
          </p:nvSpPr>
          <p:spPr>
            <a:xfrm rot="16200000">
              <a:off x="7986464" y="3109551"/>
              <a:ext cx="1283451" cy="1106424"/>
            </a:xfrm>
            <a:prstGeom prst="hexagon">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59" name="Freeform 10"/>
            <p:cNvSpPr>
              <a:spLocks noEditPoints="1"/>
            </p:cNvSpPr>
            <p:nvPr/>
          </p:nvSpPr>
          <p:spPr bwMode="auto">
            <a:xfrm>
              <a:off x="8434230" y="3407614"/>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60" name="Group 17"/>
          <p:cNvGrpSpPr/>
          <p:nvPr/>
        </p:nvGrpSpPr>
        <p:grpSpPr>
          <a:xfrm>
            <a:off x="6745408" y="2605147"/>
            <a:ext cx="1106286" cy="1283292"/>
            <a:chOff x="6808883" y="3021037"/>
            <a:chExt cx="1106424" cy="1283451"/>
          </a:xfrm>
        </p:grpSpPr>
        <p:sp>
          <p:nvSpPr>
            <p:cNvPr id="61" name="Hexagon 7"/>
            <p:cNvSpPr/>
            <p:nvPr/>
          </p:nvSpPr>
          <p:spPr>
            <a:xfrm rot="16200000">
              <a:off x="6720369" y="3109551"/>
              <a:ext cx="1283451" cy="1106424"/>
            </a:xfrm>
            <a:prstGeom prst="hexagon">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62" name="Freeform 11"/>
            <p:cNvSpPr>
              <a:spLocks noEditPoints="1"/>
            </p:cNvSpPr>
            <p:nvPr/>
          </p:nvSpPr>
          <p:spPr bwMode="auto">
            <a:xfrm>
              <a:off x="7146406" y="339145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63" name="Group 15"/>
          <p:cNvGrpSpPr/>
          <p:nvPr/>
        </p:nvGrpSpPr>
        <p:grpSpPr>
          <a:xfrm>
            <a:off x="5479471" y="2605147"/>
            <a:ext cx="1106286" cy="1283292"/>
            <a:chOff x="5542788" y="3021037"/>
            <a:chExt cx="1106424" cy="1283451"/>
          </a:xfrm>
        </p:grpSpPr>
        <p:sp>
          <p:nvSpPr>
            <p:cNvPr id="64" name="Hexagon 5"/>
            <p:cNvSpPr/>
            <p:nvPr/>
          </p:nvSpPr>
          <p:spPr>
            <a:xfrm rot="16200000">
              <a:off x="5454274" y="3109551"/>
              <a:ext cx="1283451" cy="1106424"/>
            </a:xfrm>
            <a:prstGeom prst="hexagon">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65" name="Freeform 12"/>
            <p:cNvSpPr>
              <a:spLocks noEditPoints="1"/>
            </p:cNvSpPr>
            <p:nvPr/>
          </p:nvSpPr>
          <p:spPr bwMode="auto">
            <a:xfrm>
              <a:off x="5824688" y="3412555"/>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66" name="Group 9"/>
          <p:cNvGrpSpPr/>
          <p:nvPr/>
        </p:nvGrpSpPr>
        <p:grpSpPr>
          <a:xfrm>
            <a:off x="4213532" y="2605147"/>
            <a:ext cx="1106286" cy="1283292"/>
            <a:chOff x="4276693" y="3021037"/>
            <a:chExt cx="1106424" cy="1283451"/>
          </a:xfrm>
        </p:grpSpPr>
        <p:sp>
          <p:nvSpPr>
            <p:cNvPr id="67" name="Hexagon 4"/>
            <p:cNvSpPr/>
            <p:nvPr/>
          </p:nvSpPr>
          <p:spPr>
            <a:xfrm rot="16200000">
              <a:off x="4188179" y="3109551"/>
              <a:ext cx="1283451" cy="1106424"/>
            </a:xfrm>
            <a:prstGeom prst="hexagon">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68" name="Freeform 13"/>
            <p:cNvSpPr>
              <a:spLocks noEditPoints="1"/>
            </p:cNvSpPr>
            <p:nvPr/>
          </p:nvSpPr>
          <p:spPr bwMode="auto">
            <a:xfrm>
              <a:off x="4648645" y="3397222"/>
              <a:ext cx="362518" cy="53107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2"/>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69" name="Group 6"/>
          <p:cNvGrpSpPr/>
          <p:nvPr/>
        </p:nvGrpSpPr>
        <p:grpSpPr>
          <a:xfrm>
            <a:off x="2947593" y="2605147"/>
            <a:ext cx="1106286" cy="1283292"/>
            <a:chOff x="3010598" y="3021037"/>
            <a:chExt cx="1106424" cy="1283451"/>
          </a:xfrm>
        </p:grpSpPr>
        <p:sp>
          <p:nvSpPr>
            <p:cNvPr id="70" name="Hexagon 3"/>
            <p:cNvSpPr/>
            <p:nvPr/>
          </p:nvSpPr>
          <p:spPr>
            <a:xfrm rot="16200000">
              <a:off x="2922084" y="3109551"/>
              <a:ext cx="1283451" cy="1106424"/>
            </a:xfrm>
            <a:prstGeom prst="hexagon">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25">
                <a:solidFill>
                  <a:schemeClr val="tx1"/>
                </a:solidFill>
                <a:latin typeface="微软雅黑" panose="020B0503020204020204" charset="-122"/>
                <a:ea typeface="微软雅黑" panose="020B0503020204020204" charset="-122"/>
                <a:cs typeface="Arial" panose="020B0604020202020204" pitchFamily="34" charset="0"/>
              </a:endParaRPr>
            </a:p>
          </p:txBody>
        </p:sp>
        <p:sp>
          <p:nvSpPr>
            <p:cNvPr id="71" name="Freeform 14"/>
            <p:cNvSpPr>
              <a:spLocks noEditPoints="1"/>
            </p:cNvSpPr>
            <p:nvPr/>
          </p:nvSpPr>
          <p:spPr bwMode="auto">
            <a:xfrm>
              <a:off x="3359459" y="3463030"/>
              <a:ext cx="408700" cy="39946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1428" tIns="45714" rIns="91428" bIns="457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微软雅黑" panose="020B0503020204020204" charset="-122"/>
                <a:ea typeface="微软雅黑" panose="020B0503020204020204" charset="-122"/>
                <a:cs typeface="Arial" panose="020B0604020202020204" pitchFamily="34" charset="0"/>
              </a:endParaRPr>
            </a:p>
          </p:txBody>
        </p:sp>
      </p:grpSp>
      <p:grpSp>
        <p:nvGrpSpPr>
          <p:cNvPr id="72" name="Group 20"/>
          <p:cNvGrpSpPr/>
          <p:nvPr/>
        </p:nvGrpSpPr>
        <p:grpSpPr>
          <a:xfrm>
            <a:off x="612532" y="3643579"/>
            <a:ext cx="2888203" cy="434749"/>
            <a:chOff x="7258929" y="1631852"/>
            <a:chExt cx="1674056" cy="464234"/>
          </a:xfrm>
        </p:grpSpPr>
        <p:cxnSp>
          <p:nvCxnSpPr>
            <p:cNvPr id="73" name="Straight Connector 16"/>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74" name="Straight Connector 18"/>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5" name="Group 23"/>
          <p:cNvGrpSpPr/>
          <p:nvPr/>
        </p:nvGrpSpPr>
        <p:grpSpPr>
          <a:xfrm>
            <a:off x="516065" y="2503341"/>
            <a:ext cx="2271877" cy="1631537"/>
            <a:chOff x="578770" y="2919219"/>
            <a:chExt cx="2272157" cy="1631739"/>
          </a:xfrm>
        </p:grpSpPr>
        <p:sp>
          <p:nvSpPr>
            <p:cNvPr id="76" name="TextBox 21"/>
            <p:cNvSpPr txBox="1"/>
            <p:nvPr/>
          </p:nvSpPr>
          <p:spPr>
            <a:xfrm>
              <a:off x="578770" y="2919219"/>
              <a:ext cx="754473" cy="437569"/>
            </a:xfrm>
            <a:prstGeom prst="rect">
              <a:avLst/>
            </a:prstGeom>
            <a:noFill/>
          </p:spPr>
          <p:txBody>
            <a:bodyPr wrap="none" rtlCol="0">
              <a:spAutoFit/>
            </a:bodyPr>
            <a:lstStyle/>
            <a:p>
              <a:pPr lvl="0" algn="l">
                <a:lnSpc>
                  <a:spcPct val="150000"/>
                </a:lnSpc>
                <a:defRPr/>
              </a:pPr>
              <a:r>
                <a:rPr lang="zh-CN" altLang="en-US" sz="1500" b="1" kern="0" dirty="0">
                  <a:solidFill>
                    <a:srgbClr val="C00000"/>
                  </a:solidFill>
                  <a:latin typeface="微软雅黑" panose="020B0503020204020204" charset="-122"/>
                  <a:ea typeface="微软雅黑" panose="020B0503020204020204" charset="-122"/>
                  <a:cs typeface="华文黑体" pitchFamily="2" charset="-122"/>
                </a:rPr>
                <a:t>第四项</a:t>
              </a:r>
            </a:p>
          </p:txBody>
        </p:sp>
        <p:sp>
          <p:nvSpPr>
            <p:cNvPr id="77" name="Rectangle 22"/>
            <p:cNvSpPr/>
            <p:nvPr/>
          </p:nvSpPr>
          <p:spPr>
            <a:xfrm>
              <a:off x="581767" y="3351930"/>
              <a:ext cx="2269160" cy="1199028"/>
            </a:xfrm>
            <a:prstGeom prst="rect">
              <a:avLst/>
            </a:prstGeom>
          </p:spPr>
          <p:txBody>
            <a:bodyPr wrap="square">
              <a:spAutoFit/>
            </a:bodyPr>
            <a:lstStyle/>
            <a:p>
              <a:r>
                <a:rPr lang="zh-CN" altLang="en-US" sz="1200" spc="301" dirty="0">
                  <a:solidFill>
                    <a:schemeClr val="tx1"/>
                  </a:solidFill>
                  <a:latin typeface="微软雅黑" panose="020B0503020204020204" charset="-122"/>
                  <a:ea typeface="微软雅黑" panose="020B0503020204020204" charset="-122"/>
                </a:rPr>
                <a:t>委托他人投资证券、期货或者以其他委托理财名义，未实际出资而获取收益，或者虽然实际出资，但获取收益明显高于出资应得收益；</a:t>
              </a:r>
            </a:p>
          </p:txBody>
        </p:sp>
      </p:grpSp>
      <p:grpSp>
        <p:nvGrpSpPr>
          <p:cNvPr id="78" name="Group 24"/>
          <p:cNvGrpSpPr/>
          <p:nvPr/>
        </p:nvGrpSpPr>
        <p:grpSpPr>
          <a:xfrm flipH="1">
            <a:off x="4053878" y="3996435"/>
            <a:ext cx="708109" cy="904979"/>
            <a:chOff x="7258929" y="1631852"/>
            <a:chExt cx="1674056" cy="464234"/>
          </a:xfrm>
        </p:grpSpPr>
        <p:cxnSp>
          <p:nvCxnSpPr>
            <p:cNvPr id="79" name="Straight Connector 25"/>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0" name="Straight Connector 26"/>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81" name="Group 27"/>
          <p:cNvGrpSpPr/>
          <p:nvPr/>
        </p:nvGrpSpPr>
        <p:grpSpPr>
          <a:xfrm>
            <a:off x="2464859" y="4618403"/>
            <a:ext cx="3296476" cy="1249260"/>
            <a:chOff x="258645" y="2918049"/>
            <a:chExt cx="3296883" cy="1249415"/>
          </a:xfrm>
        </p:grpSpPr>
        <p:sp>
          <p:nvSpPr>
            <p:cNvPr id="82" name="TextBox 28"/>
            <p:cNvSpPr txBox="1"/>
            <p:nvPr/>
          </p:nvSpPr>
          <p:spPr>
            <a:xfrm>
              <a:off x="282329" y="2918049"/>
              <a:ext cx="2085571" cy="437569"/>
            </a:xfrm>
            <a:prstGeom prst="rect">
              <a:avLst/>
            </a:prstGeom>
            <a:noFill/>
          </p:spPr>
          <p:txBody>
            <a:bodyPr wrap="square" rtlCol="0">
              <a:spAutoFit/>
            </a:bodyPr>
            <a:lstStyle/>
            <a:p>
              <a:pPr lvl="0">
                <a:lnSpc>
                  <a:spcPct val="150000"/>
                </a:lnSpc>
                <a:defRPr/>
              </a:pPr>
              <a:r>
                <a:rPr lang="zh-CN" altLang="en-US" sz="1500" b="1" kern="0" dirty="0">
                  <a:solidFill>
                    <a:srgbClr val="C00000"/>
                  </a:solidFill>
                  <a:latin typeface="微软雅黑" panose="020B0503020204020204" charset="-122"/>
                  <a:ea typeface="微软雅黑" panose="020B0503020204020204" charset="-122"/>
                  <a:cs typeface="华文黑体" pitchFamily="2" charset="-122"/>
                </a:rPr>
                <a:t>第五项</a:t>
              </a:r>
            </a:p>
          </p:txBody>
        </p:sp>
        <p:sp>
          <p:nvSpPr>
            <p:cNvPr id="83" name="Rectangle 29"/>
            <p:cNvSpPr/>
            <p:nvPr/>
          </p:nvSpPr>
          <p:spPr>
            <a:xfrm>
              <a:off x="258645" y="3337416"/>
              <a:ext cx="3296883" cy="830048"/>
            </a:xfrm>
            <a:prstGeom prst="rect">
              <a:avLst/>
            </a:prstGeom>
          </p:spPr>
          <p:txBody>
            <a:bodyPr wrap="square">
              <a:spAutoFit/>
            </a:bodyPr>
            <a:lstStyle/>
            <a:p>
              <a:r>
                <a:rPr lang="zh-CN" altLang="en-US" sz="1200" spc="301" dirty="0">
                  <a:solidFill>
                    <a:schemeClr val="tx1"/>
                  </a:solidFill>
                  <a:latin typeface="微软雅黑" panose="020B0503020204020204" charset="-122"/>
                  <a:ea typeface="微软雅黑" panose="020B0503020204020204" charset="-122"/>
                </a:rPr>
                <a:t>对利用企业内幕信息、商业秘密以及其他资源谋取利益行为的禁止性规定。</a:t>
              </a:r>
            </a:p>
            <a:p>
              <a:r>
                <a:rPr lang="zh-CN" altLang="en-US" sz="1200" spc="301" dirty="0">
                  <a:solidFill>
                    <a:schemeClr val="tx1"/>
                  </a:solidFill>
                  <a:latin typeface="微软雅黑" panose="020B0503020204020204" charset="-122"/>
                  <a:ea typeface="微软雅黑" panose="020B0503020204020204" charset="-122"/>
                </a:rPr>
                <a:t>内幕信息 商业秘密 知识产权 业务渠道</a:t>
              </a:r>
            </a:p>
          </p:txBody>
        </p:sp>
      </p:grpSp>
      <p:grpSp>
        <p:nvGrpSpPr>
          <p:cNvPr id="84" name="Group 33"/>
          <p:cNvGrpSpPr/>
          <p:nvPr/>
        </p:nvGrpSpPr>
        <p:grpSpPr>
          <a:xfrm flipH="1" flipV="1">
            <a:off x="4947908" y="2001092"/>
            <a:ext cx="1084702" cy="477821"/>
            <a:chOff x="7258929" y="1631852"/>
            <a:chExt cx="1674056" cy="464234"/>
          </a:xfrm>
        </p:grpSpPr>
        <p:cxnSp>
          <p:nvCxnSpPr>
            <p:cNvPr id="85" name="Straight Connector 34"/>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35"/>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87" name="Group 36"/>
          <p:cNvGrpSpPr/>
          <p:nvPr/>
        </p:nvGrpSpPr>
        <p:grpSpPr>
          <a:xfrm>
            <a:off x="2667987" y="1100256"/>
            <a:ext cx="2268881" cy="1246644"/>
            <a:chOff x="581767" y="2935179"/>
            <a:chExt cx="2269160" cy="1246796"/>
          </a:xfrm>
        </p:grpSpPr>
        <p:sp>
          <p:nvSpPr>
            <p:cNvPr id="88" name="TextBox 37"/>
            <p:cNvSpPr txBox="1"/>
            <p:nvPr/>
          </p:nvSpPr>
          <p:spPr>
            <a:xfrm>
              <a:off x="581767" y="2935179"/>
              <a:ext cx="754473" cy="437568"/>
            </a:xfrm>
            <a:prstGeom prst="rect">
              <a:avLst/>
            </a:prstGeom>
            <a:noFill/>
          </p:spPr>
          <p:txBody>
            <a:bodyPr wrap="none" rtlCol="0">
              <a:spAutoFit/>
            </a:bodyPr>
            <a:lstStyle/>
            <a:p>
              <a:pPr lvl="0" algn="l">
                <a:lnSpc>
                  <a:spcPct val="150000"/>
                </a:lnSpc>
                <a:defRPr/>
              </a:pPr>
              <a:r>
                <a:rPr lang="zh-CN" altLang="en-US" sz="1500" b="1" kern="0" dirty="0">
                  <a:solidFill>
                    <a:srgbClr val="C00000"/>
                  </a:solidFill>
                  <a:latin typeface="微软雅黑" panose="020B0503020204020204" charset="-122"/>
                  <a:ea typeface="微软雅黑" panose="020B0503020204020204" charset="-122"/>
                  <a:cs typeface="华文黑体" pitchFamily="2" charset="-122"/>
                </a:rPr>
                <a:t>第六项</a:t>
              </a:r>
            </a:p>
          </p:txBody>
        </p:sp>
        <p:sp>
          <p:nvSpPr>
            <p:cNvPr id="89" name="Rectangle 38"/>
            <p:cNvSpPr/>
            <p:nvPr/>
          </p:nvSpPr>
          <p:spPr>
            <a:xfrm>
              <a:off x="581767" y="3351929"/>
              <a:ext cx="2269160" cy="830046"/>
            </a:xfrm>
            <a:prstGeom prst="rect">
              <a:avLst/>
            </a:prstGeom>
          </p:spPr>
          <p:txBody>
            <a:bodyPr wrap="square">
              <a:spAutoFit/>
            </a:bodyPr>
            <a:lstStyle/>
            <a:p>
              <a:r>
                <a:rPr lang="zh-CN" altLang="en-US" sz="1200" spc="301" dirty="0">
                  <a:solidFill>
                    <a:schemeClr val="tx1"/>
                  </a:solidFill>
                  <a:latin typeface="微软雅黑" panose="020B0503020204020204" charset="-122"/>
                  <a:ea typeface="微软雅黑" panose="020B0503020204020204" charset="-122"/>
                </a:rPr>
                <a:t>对擅自兼职或者兼职取酬行为的禁止性规定。</a:t>
              </a:r>
            </a:p>
            <a:p>
              <a:r>
                <a:rPr lang="zh-CN" altLang="en-US" sz="1200" spc="301" dirty="0">
                  <a:solidFill>
                    <a:schemeClr val="tx1"/>
                  </a:solidFill>
                  <a:latin typeface="微软雅黑" panose="020B0503020204020204" charset="-122"/>
                  <a:ea typeface="微软雅黑" panose="020B0503020204020204" charset="-122"/>
                </a:rPr>
                <a:t>经批准可以兼职 兼职不可以兼薪</a:t>
              </a:r>
            </a:p>
          </p:txBody>
        </p:sp>
      </p:grpSp>
      <p:grpSp>
        <p:nvGrpSpPr>
          <p:cNvPr id="90" name="Group 39"/>
          <p:cNvGrpSpPr/>
          <p:nvPr/>
        </p:nvGrpSpPr>
        <p:grpSpPr>
          <a:xfrm flipV="1">
            <a:off x="7295279" y="1998357"/>
            <a:ext cx="716069" cy="477821"/>
            <a:chOff x="7258929" y="1631852"/>
            <a:chExt cx="1674056" cy="464234"/>
          </a:xfrm>
        </p:grpSpPr>
        <p:cxnSp>
          <p:nvCxnSpPr>
            <p:cNvPr id="91" name="Straight Connector 40"/>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2" name="Straight Connector 41"/>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3" name="Group 42"/>
          <p:cNvGrpSpPr/>
          <p:nvPr/>
        </p:nvGrpSpPr>
        <p:grpSpPr>
          <a:xfrm>
            <a:off x="8139574" y="1063982"/>
            <a:ext cx="2798261" cy="1467706"/>
            <a:chOff x="581767" y="2898896"/>
            <a:chExt cx="2798606" cy="1467886"/>
          </a:xfrm>
        </p:grpSpPr>
        <p:sp>
          <p:nvSpPr>
            <p:cNvPr id="94" name="TextBox 43"/>
            <p:cNvSpPr txBox="1"/>
            <p:nvPr/>
          </p:nvSpPr>
          <p:spPr>
            <a:xfrm>
              <a:off x="581767" y="2898896"/>
              <a:ext cx="754473" cy="437569"/>
            </a:xfrm>
            <a:prstGeom prst="rect">
              <a:avLst/>
            </a:prstGeom>
            <a:noFill/>
          </p:spPr>
          <p:txBody>
            <a:bodyPr wrap="none" rtlCol="0">
              <a:spAutoFit/>
            </a:bodyPr>
            <a:lstStyle/>
            <a:p>
              <a:pPr lvl="0" algn="l">
                <a:lnSpc>
                  <a:spcPct val="150000"/>
                </a:lnSpc>
                <a:defRPr/>
              </a:pPr>
              <a:r>
                <a:rPr lang="zh-CN" altLang="en-US" sz="1500" b="1" kern="0" dirty="0">
                  <a:solidFill>
                    <a:srgbClr val="C00000"/>
                  </a:solidFill>
                  <a:latin typeface="微软雅黑" panose="020B0503020204020204" charset="-122"/>
                  <a:ea typeface="微软雅黑" panose="020B0503020204020204" charset="-122"/>
                  <a:cs typeface="华文黑体" pitchFamily="2" charset="-122"/>
                </a:rPr>
                <a:t>第七项</a:t>
              </a:r>
            </a:p>
          </p:txBody>
        </p:sp>
        <p:sp>
          <p:nvSpPr>
            <p:cNvPr id="95" name="Rectangle 44"/>
            <p:cNvSpPr/>
            <p:nvPr/>
          </p:nvSpPr>
          <p:spPr>
            <a:xfrm>
              <a:off x="581767" y="3351928"/>
              <a:ext cx="2798606" cy="1014854"/>
            </a:xfrm>
            <a:prstGeom prst="rect">
              <a:avLst/>
            </a:prstGeom>
          </p:spPr>
          <p:txBody>
            <a:bodyPr wrap="square">
              <a:spAutoFit/>
            </a:bodyPr>
            <a:lstStyle/>
            <a:p>
              <a:r>
                <a:rPr lang="zh-CN" altLang="en-US" sz="1200" spc="301" dirty="0">
                  <a:solidFill>
                    <a:schemeClr val="tx1"/>
                  </a:solidFill>
                  <a:latin typeface="微软雅黑" panose="020B0503020204020204" charset="-122"/>
                  <a:ea typeface="微软雅黑" panose="020B0503020204020204" charset="-122"/>
                </a:rPr>
                <a:t>将企业经济往来中的折扣费、中介费、佣金、礼金，以及因企业行为受到有关部门和单位奖励的财物等据为己有或者私分；</a:t>
              </a:r>
            </a:p>
          </p:txBody>
        </p:sp>
      </p:grpSp>
      <p:grpSp>
        <p:nvGrpSpPr>
          <p:cNvPr id="96" name="Group 48"/>
          <p:cNvGrpSpPr/>
          <p:nvPr/>
        </p:nvGrpSpPr>
        <p:grpSpPr>
          <a:xfrm flipH="1" flipV="1">
            <a:off x="8587928" y="2476179"/>
            <a:ext cx="1069779" cy="477821"/>
            <a:chOff x="7258929" y="1631852"/>
            <a:chExt cx="1674056" cy="464234"/>
          </a:xfrm>
        </p:grpSpPr>
        <p:cxnSp>
          <p:nvCxnSpPr>
            <p:cNvPr id="97" name="Straight Connector 49"/>
            <p:cNvCxnSpPr/>
            <p:nvPr/>
          </p:nvCxnSpPr>
          <p:spPr>
            <a:xfrm>
              <a:off x="7258929" y="2096086"/>
              <a:ext cx="1674056" cy="0"/>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Straight Connector 50"/>
            <p:cNvCxnSpPr/>
            <p:nvPr/>
          </p:nvCxnSpPr>
          <p:spPr>
            <a:xfrm flipV="1">
              <a:off x="7263620" y="1631852"/>
              <a:ext cx="0" cy="464234"/>
            </a:xfrm>
            <a:prstGeom prst="line">
              <a:avLst/>
            </a:prstGeom>
            <a:ln>
              <a:solidFill>
                <a:schemeClr val="tx2">
                  <a:lumMod val="40000"/>
                  <a:lumOff val="6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9" name="Group 51"/>
          <p:cNvGrpSpPr/>
          <p:nvPr/>
        </p:nvGrpSpPr>
        <p:grpSpPr>
          <a:xfrm>
            <a:off x="9519041" y="2914610"/>
            <a:ext cx="2268881" cy="1066669"/>
            <a:chOff x="581767" y="2930369"/>
            <a:chExt cx="2269160" cy="1066799"/>
          </a:xfrm>
        </p:grpSpPr>
        <p:sp>
          <p:nvSpPr>
            <p:cNvPr id="100" name="TextBox 52"/>
            <p:cNvSpPr txBox="1"/>
            <p:nvPr/>
          </p:nvSpPr>
          <p:spPr>
            <a:xfrm>
              <a:off x="581767" y="2930369"/>
              <a:ext cx="754473" cy="437568"/>
            </a:xfrm>
            <a:prstGeom prst="rect">
              <a:avLst/>
            </a:prstGeom>
            <a:noFill/>
          </p:spPr>
          <p:txBody>
            <a:bodyPr wrap="none" rtlCol="0">
              <a:spAutoFit/>
            </a:bodyPr>
            <a:lstStyle/>
            <a:p>
              <a:pPr lvl="0" algn="l">
                <a:lnSpc>
                  <a:spcPct val="150000"/>
                </a:lnSpc>
                <a:defRPr/>
              </a:pPr>
              <a:r>
                <a:rPr lang="zh-CN" altLang="en-US" sz="1500" b="1" kern="0" dirty="0">
                  <a:solidFill>
                    <a:srgbClr val="C00000"/>
                  </a:solidFill>
                  <a:latin typeface="微软雅黑" panose="020B0503020204020204" charset="-122"/>
                  <a:ea typeface="微软雅黑" panose="020B0503020204020204" charset="-122"/>
                  <a:cs typeface="华文黑体" pitchFamily="2" charset="-122"/>
                </a:rPr>
                <a:t>第八项</a:t>
              </a:r>
            </a:p>
          </p:txBody>
        </p:sp>
        <p:sp>
          <p:nvSpPr>
            <p:cNvPr id="101" name="Rectangle 53"/>
            <p:cNvSpPr/>
            <p:nvPr/>
          </p:nvSpPr>
          <p:spPr>
            <a:xfrm>
              <a:off x="581767" y="3351929"/>
              <a:ext cx="2269160" cy="645239"/>
            </a:xfrm>
            <a:prstGeom prst="rect">
              <a:avLst/>
            </a:prstGeom>
          </p:spPr>
          <p:txBody>
            <a:bodyPr wrap="square">
              <a:spAutoFit/>
            </a:bodyPr>
            <a:lstStyle/>
            <a:p>
              <a:r>
                <a:rPr lang="zh-CN" altLang="en-US" sz="1200" spc="301" dirty="0">
                  <a:solidFill>
                    <a:schemeClr val="tx1"/>
                  </a:solidFill>
                  <a:latin typeface="微软雅黑" panose="020B0503020204020204" charset="-122"/>
                  <a:ea typeface="微软雅黑" panose="020B0503020204020204" charset="-122"/>
                </a:rPr>
                <a:t>其他利用职权谋取私利以及损害本企业利益的行为。</a:t>
              </a:r>
            </a:p>
          </p:txBody>
        </p:sp>
      </p:grpSp>
      <p:sp>
        <p:nvSpPr>
          <p:cNvPr id="102" name="TextBox 54"/>
          <p:cNvSpPr txBox="1"/>
          <p:nvPr/>
        </p:nvSpPr>
        <p:spPr>
          <a:xfrm>
            <a:off x="5901153" y="4382124"/>
            <a:ext cx="1196340" cy="397510"/>
          </a:xfrm>
          <a:prstGeom prst="rect">
            <a:avLst/>
          </a:prstGeom>
          <a:noFill/>
        </p:spPr>
        <p:txBody>
          <a:bodyPr wrap="none" rtlCol="0">
            <a:spAutoFit/>
          </a:bodyPr>
          <a:lstStyle/>
          <a:p>
            <a:pPr lvl="0">
              <a:lnSpc>
                <a:spcPct val="150000"/>
              </a:lnSpc>
              <a:defRPr/>
            </a:pPr>
            <a:r>
              <a:rPr lang="zh-CN" altLang="en-US" sz="1325" b="1" kern="0" dirty="0">
                <a:solidFill>
                  <a:schemeClr val="tx1"/>
                </a:solidFill>
                <a:latin typeface="微软雅黑" panose="020B0503020204020204" charset="-122"/>
                <a:ea typeface="微软雅黑" panose="020B0503020204020204" charset="-122"/>
                <a:cs typeface="华文黑体" pitchFamily="2" charset="-122"/>
              </a:rPr>
              <a:t>点击添加标题</a:t>
            </a:r>
          </a:p>
        </p:txBody>
      </p:sp>
      <p:sp>
        <p:nvSpPr>
          <p:cNvPr id="103" name="Rectangle 55"/>
          <p:cNvSpPr/>
          <p:nvPr/>
        </p:nvSpPr>
        <p:spPr>
          <a:xfrm>
            <a:off x="5900600" y="4862198"/>
            <a:ext cx="5221567" cy="460375"/>
          </a:xfrm>
          <a:prstGeom prst="rect">
            <a:avLst/>
          </a:prstGeom>
        </p:spPr>
        <p:txBody>
          <a:bodyPr wrap="square">
            <a:spAutoFit/>
          </a:bodyPr>
          <a:lstStyle/>
          <a:p>
            <a:r>
              <a:rPr lang="zh-CN" altLang="en-US" sz="1200" spc="301" dirty="0">
                <a:solidFill>
                  <a:schemeClr val="tx1"/>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zh-CN" altLang="en-US" sz="1200" spc="301" dirty="0">
              <a:solidFill>
                <a:schemeClr val="tx1"/>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1118">
        <p:blinds dir="vert"/>
      </p:transition>
    </mc:Choice>
    <mc:Fallback>
      <p:transition spd="slow" advTm="111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53" presetClass="entr" presetSubtype="16" fill="hold" nodeType="with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par>
                                <p:cTn id="15" presetID="53" presetClass="entr" presetSubtype="16"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Effect transition="in" filter="fade">
                                      <p:cBhvr>
                                        <p:cTn id="19" dur="500"/>
                                        <p:tgtEl>
                                          <p:spTgt spid="63"/>
                                        </p:tgtEl>
                                      </p:cBhvr>
                                    </p:animEffect>
                                  </p:childTnLst>
                                </p:cTn>
                              </p:par>
                              <p:par>
                                <p:cTn id="20" presetID="53" presetClass="entr" presetSubtype="16"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 calcmode="lin" valueType="num">
                                      <p:cBhvr>
                                        <p:cTn id="22" dur="500" fill="hold"/>
                                        <p:tgtEl>
                                          <p:spTgt spid="60"/>
                                        </p:tgtEl>
                                        <p:attrNameLst>
                                          <p:attrName>ppt_w</p:attrName>
                                        </p:attrNameLst>
                                      </p:cBhvr>
                                      <p:tavLst>
                                        <p:tav tm="0">
                                          <p:val>
                                            <p:fltVal val="0"/>
                                          </p:val>
                                        </p:tav>
                                        <p:tav tm="100000">
                                          <p:val>
                                            <p:strVal val="#ppt_w"/>
                                          </p:val>
                                        </p:tav>
                                      </p:tavLst>
                                    </p:anim>
                                    <p:anim calcmode="lin" valueType="num">
                                      <p:cBhvr>
                                        <p:cTn id="23" dur="500" fill="hold"/>
                                        <p:tgtEl>
                                          <p:spTgt spid="60"/>
                                        </p:tgtEl>
                                        <p:attrNameLst>
                                          <p:attrName>ppt_h</p:attrName>
                                        </p:attrNameLst>
                                      </p:cBhvr>
                                      <p:tavLst>
                                        <p:tav tm="0">
                                          <p:val>
                                            <p:fltVal val="0"/>
                                          </p:val>
                                        </p:tav>
                                        <p:tav tm="100000">
                                          <p:val>
                                            <p:strVal val="#ppt_h"/>
                                          </p:val>
                                        </p:tav>
                                      </p:tavLst>
                                    </p:anim>
                                    <p:animEffect transition="in" filter="fade">
                                      <p:cBhvr>
                                        <p:cTn id="24" dur="500"/>
                                        <p:tgtEl>
                                          <p:spTgt spid="60"/>
                                        </p:tgtEl>
                                      </p:cBhvr>
                                    </p:animEffect>
                                  </p:childTnLst>
                                </p:cTn>
                              </p:par>
                              <p:par>
                                <p:cTn id="25" presetID="53" presetClass="entr" presetSubtype="16" fill="hold" nodeType="with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par>
                                <p:cTn id="30" presetID="22" presetClass="entr" presetSubtype="2"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right)">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22" presetClass="entr" presetSubtype="2" fill="hold" nodeType="with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right)">
                                      <p:cBhvr>
                                        <p:cTn id="38" dur="500"/>
                                        <p:tgtEl>
                                          <p:spTgt spid="78"/>
                                        </p:tgtEl>
                                      </p:cBhvr>
                                    </p:animEffect>
                                  </p:childTnLst>
                                </p:cTn>
                              </p:par>
                              <p:par>
                                <p:cTn id="39" presetID="10"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22" presetClass="entr" presetSubtype="2" fill="hold" nodeType="withEffect">
                                  <p:stCondLst>
                                    <p:cond delay="0"/>
                                  </p:stCondLst>
                                  <p:childTnLst>
                                    <p:set>
                                      <p:cBhvr>
                                        <p:cTn id="43" dur="1" fill="hold">
                                          <p:stCondLst>
                                            <p:cond delay="0"/>
                                          </p:stCondLst>
                                        </p:cTn>
                                        <p:tgtEl>
                                          <p:spTgt spid="84"/>
                                        </p:tgtEl>
                                        <p:attrNameLst>
                                          <p:attrName>style.visibility</p:attrName>
                                        </p:attrNameLst>
                                      </p:cBhvr>
                                      <p:to>
                                        <p:strVal val="visible"/>
                                      </p:to>
                                    </p:set>
                                    <p:animEffect transition="in" filter="wipe(right)">
                                      <p:cBhvr>
                                        <p:cTn id="44" dur="500"/>
                                        <p:tgtEl>
                                          <p:spTgt spid="84"/>
                                        </p:tgtEl>
                                      </p:cBhvr>
                                    </p:animEffect>
                                  </p:childTnLst>
                                </p:cTn>
                              </p:par>
                              <p:par>
                                <p:cTn id="45" presetID="10" presetClass="entr" presetSubtype="0"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childTnLst>
                                </p:cTn>
                              </p:par>
                              <p:par>
                                <p:cTn id="48" presetID="22" presetClass="entr" presetSubtype="2" fill="hold" nodeType="with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wipe(right)">
                                      <p:cBhvr>
                                        <p:cTn id="50" dur="500"/>
                                        <p:tgtEl>
                                          <p:spTgt spid="90"/>
                                        </p:tgtEl>
                                      </p:cBhvr>
                                    </p:animEffect>
                                  </p:childTnLst>
                                </p:cTn>
                              </p:par>
                              <p:par>
                                <p:cTn id="51" presetID="10" presetClass="entr" presetSubtype="0" fill="hold" nodeType="withEffect">
                                  <p:stCondLst>
                                    <p:cond delay="0"/>
                                  </p:stCondLst>
                                  <p:childTnLst>
                                    <p:set>
                                      <p:cBhvr>
                                        <p:cTn id="52" dur="1" fill="hold">
                                          <p:stCondLst>
                                            <p:cond delay="0"/>
                                          </p:stCondLst>
                                        </p:cTn>
                                        <p:tgtEl>
                                          <p:spTgt spid="93"/>
                                        </p:tgtEl>
                                        <p:attrNameLst>
                                          <p:attrName>style.visibility</p:attrName>
                                        </p:attrNameLst>
                                      </p:cBhvr>
                                      <p:to>
                                        <p:strVal val="visible"/>
                                      </p:to>
                                    </p:set>
                                    <p:animEffect transition="in" filter="fade">
                                      <p:cBhvr>
                                        <p:cTn id="53" dur="500"/>
                                        <p:tgtEl>
                                          <p:spTgt spid="93"/>
                                        </p:tgtEl>
                                      </p:cBhvr>
                                    </p:animEffect>
                                  </p:childTnLst>
                                </p:cTn>
                              </p:par>
                              <p:par>
                                <p:cTn id="54" presetID="22" presetClass="entr" presetSubtype="2" fill="hold" nodeType="withEffect">
                                  <p:stCondLst>
                                    <p:cond delay="0"/>
                                  </p:stCondLst>
                                  <p:childTnLst>
                                    <p:set>
                                      <p:cBhvr>
                                        <p:cTn id="55" dur="1" fill="hold">
                                          <p:stCondLst>
                                            <p:cond delay="0"/>
                                          </p:stCondLst>
                                        </p:cTn>
                                        <p:tgtEl>
                                          <p:spTgt spid="96"/>
                                        </p:tgtEl>
                                        <p:attrNameLst>
                                          <p:attrName>style.visibility</p:attrName>
                                        </p:attrNameLst>
                                      </p:cBhvr>
                                      <p:to>
                                        <p:strVal val="visible"/>
                                      </p:to>
                                    </p:set>
                                    <p:animEffect transition="in" filter="wipe(right)">
                                      <p:cBhvr>
                                        <p:cTn id="56" dur="500"/>
                                        <p:tgtEl>
                                          <p:spTgt spid="96"/>
                                        </p:tgtEl>
                                      </p:cBhvr>
                                    </p:animEffect>
                                  </p:childTnLst>
                                </p:cTn>
                              </p:par>
                              <p:par>
                                <p:cTn id="57" presetID="10" presetClass="entr" presetSubtype="0" fill="hold" nodeType="with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fade">
                                      <p:cBhvr>
                                        <p:cTn id="59" dur="500"/>
                                        <p:tgtEl>
                                          <p:spTgt spid="9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2"/>
                                        </p:tgtEl>
                                        <p:attrNameLst>
                                          <p:attrName>style.visibility</p:attrName>
                                        </p:attrNameLst>
                                      </p:cBhvr>
                                      <p:to>
                                        <p:strVal val="visible"/>
                                      </p:to>
                                    </p:set>
                                    <p:animEffect transition="in" filter="wipe(left)">
                                      <p:cBhvr>
                                        <p:cTn id="62" dur="500"/>
                                        <p:tgtEl>
                                          <p:spTgt spid="102"/>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03"/>
                                        </p:tgtEl>
                                        <p:attrNameLst>
                                          <p:attrName>style.visibility</p:attrName>
                                        </p:attrNameLst>
                                      </p:cBhvr>
                                      <p:to>
                                        <p:strVal val="visible"/>
                                      </p:to>
                                    </p:set>
                                    <p:animEffect transition="in" filter="wipe(left)">
                                      <p:cBhvr>
                                        <p:cTn id="65"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68614" name="矩形 7"/>
          <p:cNvSpPr/>
          <p:nvPr/>
        </p:nvSpPr>
        <p:spPr>
          <a:xfrm>
            <a:off x="1444625" y="866775"/>
            <a:ext cx="6310313" cy="369888"/>
          </a:xfrm>
          <a:prstGeom prst="rect">
            <a:avLst/>
          </a:prstGeom>
          <a:noFill/>
          <a:ln w="9525">
            <a:noFill/>
          </a:ln>
        </p:spPr>
        <p:txBody>
          <a:bodyPr/>
          <a:lstStyle/>
          <a:p>
            <a:pPr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对防止利益冲突应当承担的责任（第六条）</a:t>
            </a:r>
          </a:p>
        </p:txBody>
      </p:sp>
      <p:grpSp>
        <p:nvGrpSpPr>
          <p:cNvPr id="68615" name="组合 8"/>
          <p:cNvGrpSpPr/>
          <p:nvPr/>
        </p:nvGrpSpPr>
        <p:grpSpPr>
          <a:xfrm>
            <a:off x="1109663" y="906463"/>
            <a:ext cx="376237" cy="400050"/>
            <a:chOff x="-885400" y="1180425"/>
            <a:chExt cx="377074" cy="401474"/>
          </a:xfrm>
        </p:grpSpPr>
        <p:sp>
          <p:nvSpPr>
            <p:cNvPr id="10" name="椭圆 9"/>
            <p:cNvSpPr/>
            <p:nvPr/>
          </p:nvSpPr>
          <p:spPr bwMode="auto">
            <a:xfrm>
              <a:off x="-885400" y="1204322"/>
              <a:ext cx="377074" cy="377577"/>
            </a:xfrm>
            <a:prstGeom prst="ellipse">
              <a:avLst/>
            </a:prstGeom>
            <a:solidFill>
              <a:srgbClr val="C00000"/>
            </a:soli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bg2"/>
                </a:solidFill>
                <a:effectLst/>
                <a:uLnTx/>
                <a:uFillTx/>
                <a:latin typeface="微软雅黑" panose="020B0503020204020204" charset="-122"/>
                <a:ea typeface="微软雅黑" panose="020B0503020204020204" charset="-122"/>
                <a:cs typeface="+mn-cs"/>
              </a:endParaRPr>
            </a:p>
          </p:txBody>
        </p:sp>
        <p:sp>
          <p:nvSpPr>
            <p:cNvPr id="68642" name="文本框 10"/>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2"/>
                  </a:solidFill>
                  <a:latin typeface="微软雅黑" panose="020B0503020204020204" charset="-122"/>
                  <a:ea typeface="微软雅黑" panose="020B0503020204020204" charset="-122"/>
                </a:rPr>
                <a:t>3</a:t>
              </a:r>
            </a:p>
          </p:txBody>
        </p:sp>
      </p:grpSp>
      <p:sp>
        <p:nvSpPr>
          <p:cNvPr id="68616" name="内容占位符 2"/>
          <p:cNvSpPr txBox="1"/>
          <p:nvPr/>
        </p:nvSpPr>
        <p:spPr>
          <a:xfrm>
            <a:off x="1411288" y="1487488"/>
            <a:ext cx="9583737" cy="684212"/>
          </a:xfrm>
          <a:prstGeom prst="rect">
            <a:avLst/>
          </a:prstGeom>
          <a:noFill/>
          <a:ln w="9525">
            <a:noFill/>
          </a:ln>
        </p:spPr>
        <p:txBody>
          <a:bodyPr/>
          <a:lstStyle/>
          <a:p>
            <a:pPr algn="just" eaLnBrk="1" hangingPunct="1">
              <a:spcBef>
                <a:spcPct val="20000"/>
              </a:spcBef>
            </a:pPr>
            <a:r>
              <a:rPr lang="zh-CN" altLang="en-US" dirty="0">
                <a:solidFill>
                  <a:srgbClr val="C00000"/>
                </a:solidFill>
                <a:latin typeface="微软雅黑" panose="020B0503020204020204" charset="-122"/>
                <a:ea typeface="微软雅黑" panose="020B0503020204020204" charset="-122"/>
              </a:rPr>
              <a:t>国有企业领导人员应当正确行使经营管理权，防止可能侵害公共利益、企业利益行为的发生。不得有下列行为。本条</a:t>
            </a:r>
            <a:r>
              <a:rPr lang="zh-CN" altLang="en-US" b="1" dirty="0">
                <a:solidFill>
                  <a:srgbClr val="C00000"/>
                </a:solidFill>
                <a:latin typeface="微软雅黑" panose="020B0503020204020204" charset="-122"/>
                <a:ea typeface="微软雅黑" panose="020B0503020204020204" charset="-122"/>
              </a:rPr>
              <a:t>从</a:t>
            </a:r>
            <a:r>
              <a:rPr lang="en-US" altLang="zh-CN" b="1" dirty="0">
                <a:solidFill>
                  <a:srgbClr val="C00000"/>
                </a:solidFill>
                <a:latin typeface="微软雅黑" panose="020B0503020204020204" charset="-122"/>
                <a:ea typeface="微软雅黑" panose="020B0503020204020204" charset="-122"/>
              </a:rPr>
              <a:t>8</a:t>
            </a:r>
            <a:r>
              <a:rPr lang="zh-CN" altLang="en-US" b="1" dirty="0">
                <a:solidFill>
                  <a:srgbClr val="C00000"/>
                </a:solidFill>
                <a:latin typeface="微软雅黑" panose="020B0503020204020204" charset="-122"/>
                <a:ea typeface="微软雅黑" panose="020B0503020204020204" charset="-122"/>
              </a:rPr>
              <a:t>个方面</a:t>
            </a:r>
            <a:r>
              <a:rPr lang="zh-CN" altLang="en-US" dirty="0">
                <a:solidFill>
                  <a:srgbClr val="C00000"/>
                </a:solidFill>
                <a:latin typeface="微软雅黑" panose="020B0503020204020204" charset="-122"/>
                <a:ea typeface="微软雅黑" panose="020B0503020204020204" charset="-122"/>
              </a:rPr>
              <a:t>对国有企业领导人员的从业行为作出了禁止性规定：</a:t>
            </a:r>
          </a:p>
        </p:txBody>
      </p:sp>
      <p:grpSp>
        <p:nvGrpSpPr>
          <p:cNvPr id="9" name="组合 8"/>
          <p:cNvGrpSpPr/>
          <p:nvPr/>
        </p:nvGrpSpPr>
        <p:grpSpPr>
          <a:xfrm>
            <a:off x="3776923" y="2459402"/>
            <a:ext cx="2557108" cy="907639"/>
            <a:chOff x="3666731" y="1984470"/>
            <a:chExt cx="2636520" cy="1447800"/>
          </a:xfrm>
          <a:effectLst>
            <a:outerShdw blurRad="127000" dist="38100" dir="5400000" algn="t" rotWithShape="0">
              <a:prstClr val="black">
                <a:alpha val="40000"/>
              </a:prstClr>
            </a:outerShdw>
          </a:effectLst>
        </p:grpSpPr>
        <p:sp>
          <p:nvSpPr>
            <p:cNvPr id="2" name="任意多边形 1"/>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89000">
                  <a:srgbClr val="C00000"/>
                </a:gs>
                <a:gs pos="35000">
                  <a:srgbClr val="FF3300"/>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1" name="文本框 35"/>
            <p:cNvSpPr txBox="1"/>
            <p:nvPr/>
          </p:nvSpPr>
          <p:spPr>
            <a:xfrm>
              <a:off x="3971726" y="2390321"/>
              <a:ext cx="2230360" cy="636105"/>
            </a:xfrm>
            <a:prstGeom prst="rect">
              <a:avLst/>
            </a:prstGeom>
            <a:noFill/>
            <a:ln w="50800">
              <a:noFill/>
            </a:ln>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第二项</a:t>
              </a:r>
            </a:p>
          </p:txBody>
        </p:sp>
      </p:grpSp>
      <p:grpSp>
        <p:nvGrpSpPr>
          <p:cNvPr id="13" name="组合 12"/>
          <p:cNvGrpSpPr/>
          <p:nvPr/>
        </p:nvGrpSpPr>
        <p:grpSpPr>
          <a:xfrm>
            <a:off x="1394962" y="2459402"/>
            <a:ext cx="2557108" cy="907639"/>
            <a:chOff x="1436370"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89000">
                  <a:srgbClr val="C00000"/>
                </a:gs>
                <a:gs pos="35000">
                  <a:srgbClr val="FF3300"/>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5" name="文本框 43"/>
            <p:cNvSpPr txBox="1"/>
            <p:nvPr/>
          </p:nvSpPr>
          <p:spPr>
            <a:xfrm>
              <a:off x="1709209" y="2341193"/>
              <a:ext cx="2293960" cy="73435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第一项</a:t>
              </a:r>
            </a:p>
          </p:txBody>
        </p:sp>
      </p:grpSp>
      <p:grpSp>
        <p:nvGrpSpPr>
          <p:cNvPr id="16" name="组合 15"/>
          <p:cNvGrpSpPr/>
          <p:nvPr/>
        </p:nvGrpSpPr>
        <p:grpSpPr>
          <a:xfrm>
            <a:off x="8627429" y="2459402"/>
            <a:ext cx="2557108" cy="907639"/>
            <a:chOff x="8127453" y="1984470"/>
            <a:chExt cx="2636520" cy="1447800"/>
          </a:xfrm>
          <a:effectLst>
            <a:outerShdw blurRad="127000" dist="38100" dir="5400000" algn="t" rotWithShape="0">
              <a:prstClr val="black">
                <a:alpha val="40000"/>
              </a:prstClr>
            </a:outerShdw>
          </a:effectLst>
        </p:grpSpPr>
        <p:sp>
          <p:nvSpPr>
            <p:cNvPr id="17" name="任意多边形 16"/>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89000">
                  <a:srgbClr val="C00000"/>
                </a:gs>
                <a:gs pos="35000">
                  <a:srgbClr val="FF3300"/>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8" name="文本框 46"/>
            <p:cNvSpPr txBox="1"/>
            <p:nvPr/>
          </p:nvSpPr>
          <p:spPr>
            <a:xfrm>
              <a:off x="8439016" y="2341193"/>
              <a:ext cx="2230360" cy="73435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第四项</a:t>
              </a:r>
            </a:p>
          </p:txBody>
        </p:sp>
      </p:grpSp>
      <p:grpSp>
        <p:nvGrpSpPr>
          <p:cNvPr id="19" name="组合 18"/>
          <p:cNvGrpSpPr/>
          <p:nvPr/>
        </p:nvGrpSpPr>
        <p:grpSpPr>
          <a:xfrm>
            <a:off x="6202175" y="2459402"/>
            <a:ext cx="2557108" cy="907639"/>
            <a:chOff x="5897092" y="1984470"/>
            <a:chExt cx="2636520" cy="1447800"/>
          </a:xfrm>
          <a:effectLst>
            <a:outerShdw blurRad="127000" dist="38100" dir="5400000" algn="t" rotWithShape="0">
              <a:prstClr val="black">
                <a:alpha val="40000"/>
              </a:prstClr>
            </a:outerShdw>
          </a:effectLst>
        </p:grpSpPr>
        <p:sp>
          <p:nvSpPr>
            <p:cNvPr id="20" name="任意多边形 19"/>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89000">
                  <a:srgbClr val="C00000"/>
                </a:gs>
                <a:gs pos="35000">
                  <a:srgbClr val="FF3300"/>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1" name="文本框 49"/>
            <p:cNvSpPr txBox="1"/>
            <p:nvPr/>
          </p:nvSpPr>
          <p:spPr>
            <a:xfrm>
              <a:off x="6227711" y="2341198"/>
              <a:ext cx="2205655" cy="73435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第三项</a:t>
              </a:r>
            </a:p>
          </p:txBody>
        </p:sp>
      </p:grpSp>
      <p:sp>
        <p:nvSpPr>
          <p:cNvPr id="23" name="矩形 47"/>
          <p:cNvSpPr>
            <a:spLocks noChangeArrowheads="1"/>
          </p:cNvSpPr>
          <p:nvPr/>
        </p:nvSpPr>
        <p:spPr bwMode="auto">
          <a:xfrm>
            <a:off x="1599268" y="3627029"/>
            <a:ext cx="2246705" cy="175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800" dirty="0">
                <a:solidFill>
                  <a:schemeClr val="tx1"/>
                </a:solidFill>
                <a:sym typeface="微软雅黑" panose="020B0503020204020204" charset="-122"/>
              </a:rPr>
              <a:t>对国有企业领导人员的配偶、子女及其他特定关系人，在有关企业投资入股行为的禁止性规定。</a:t>
            </a:r>
          </a:p>
        </p:txBody>
      </p:sp>
      <p:sp>
        <p:nvSpPr>
          <p:cNvPr id="25" name="矩形 47"/>
          <p:cNvSpPr>
            <a:spLocks noChangeArrowheads="1"/>
          </p:cNvSpPr>
          <p:nvPr/>
        </p:nvSpPr>
        <p:spPr bwMode="auto">
          <a:xfrm>
            <a:off x="3974134" y="3627029"/>
            <a:ext cx="2208406" cy="175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800" dirty="0">
                <a:solidFill>
                  <a:schemeClr val="tx1"/>
                </a:solidFill>
                <a:sym typeface="微软雅黑" panose="020B0503020204020204" charset="-122"/>
              </a:rPr>
              <a:t>对将国有资产委托、租赁、承包给配偶、子女及其他特定关系人经营行为的禁止性规定。</a:t>
            </a:r>
          </a:p>
        </p:txBody>
      </p:sp>
      <p:sp>
        <p:nvSpPr>
          <p:cNvPr id="27" name="矩形 47"/>
          <p:cNvSpPr>
            <a:spLocks noChangeArrowheads="1"/>
          </p:cNvSpPr>
          <p:nvPr/>
        </p:nvSpPr>
        <p:spPr bwMode="auto">
          <a:xfrm>
            <a:off x="6399204" y="3627029"/>
            <a:ext cx="2228714" cy="141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800" dirty="0">
                <a:solidFill>
                  <a:schemeClr val="tx1"/>
                </a:solidFill>
                <a:sym typeface="微软雅黑" panose="020B0503020204020204" charset="-122"/>
              </a:rPr>
              <a:t>对利用职权为特定人员从事营利性活动提供便利条件行为的禁止性规定。</a:t>
            </a:r>
          </a:p>
        </p:txBody>
      </p:sp>
      <p:sp>
        <p:nvSpPr>
          <p:cNvPr id="3" name="矩形 47"/>
          <p:cNvSpPr>
            <a:spLocks noChangeArrowheads="1"/>
          </p:cNvSpPr>
          <p:nvPr/>
        </p:nvSpPr>
        <p:spPr bwMode="auto">
          <a:xfrm>
            <a:off x="8799173" y="3627029"/>
            <a:ext cx="2207973" cy="175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800" dirty="0">
                <a:solidFill>
                  <a:schemeClr val="tx1"/>
                </a:solidFill>
                <a:sym typeface="微软雅黑" panose="020B0503020204020204" charset="-122"/>
              </a:rPr>
              <a:t>对利用职权相互为对方或特定人员从事营利性活动提供便利条件行为的禁止性规定。</a:t>
            </a:r>
          </a:p>
        </p:txBody>
      </p:sp>
    </p:spTree>
  </p:cSld>
  <p:clrMapOvr>
    <a:masterClrMapping/>
  </p:clrMapOvr>
  <mc:AlternateContent xmlns:mc="http://schemas.openxmlformats.org/markup-compatibility/2006">
    <mc:Choice xmlns:p14="http://schemas.microsoft.com/office/powerpoint/2010/main" Requires="p14">
      <p:transition spd="slow" p14:dur="1600" advTm="3321">
        <p:blinds dir="vert"/>
      </p:transition>
    </mc:Choice>
    <mc:Fallback>
      <p:transition spd="slow" advTm="332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8614"/>
                                        </p:tgtEl>
                                        <p:attrNameLst>
                                          <p:attrName>style.visibility</p:attrName>
                                        </p:attrNameLst>
                                      </p:cBhvr>
                                      <p:to>
                                        <p:strVal val="visible"/>
                                      </p:to>
                                    </p:set>
                                    <p:animEffect transition="in" filter="wipe(up)">
                                      <p:cBhvr>
                                        <p:cTn id="7" dur="500"/>
                                        <p:tgtEl>
                                          <p:spTgt spid="68614"/>
                                        </p:tgtEl>
                                      </p:cBhvr>
                                    </p:animEffect>
                                  </p:childTnLst>
                                </p:cTn>
                              </p:par>
                              <p:par>
                                <p:cTn id="8" presetID="22" presetClass="entr" presetSubtype="1" fill="hold" nodeType="withEffect">
                                  <p:stCondLst>
                                    <p:cond delay="0"/>
                                  </p:stCondLst>
                                  <p:childTnLst>
                                    <p:set>
                                      <p:cBhvr>
                                        <p:cTn id="9" dur="1" fill="hold">
                                          <p:stCondLst>
                                            <p:cond delay="0"/>
                                          </p:stCondLst>
                                        </p:cTn>
                                        <p:tgtEl>
                                          <p:spTgt spid="68615"/>
                                        </p:tgtEl>
                                        <p:attrNameLst>
                                          <p:attrName>style.visibility</p:attrName>
                                        </p:attrNameLst>
                                      </p:cBhvr>
                                      <p:to>
                                        <p:strVal val="visible"/>
                                      </p:to>
                                    </p:set>
                                    <p:animEffect transition="in" filter="wipe(up)">
                                      <p:cBhvr>
                                        <p:cTn id="10" dur="500"/>
                                        <p:tgtEl>
                                          <p:spTgt spid="6861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8616"/>
                                        </p:tgtEl>
                                        <p:attrNameLst>
                                          <p:attrName>style.visibility</p:attrName>
                                        </p:attrNameLst>
                                      </p:cBhvr>
                                      <p:to>
                                        <p:strVal val="visible"/>
                                      </p:to>
                                    </p:set>
                                    <p:animEffect transition="in" filter="wipe(up)">
                                      <p:cBhvr>
                                        <p:cTn id="13" dur="500"/>
                                        <p:tgtEl>
                                          <p:spTgt spid="68616"/>
                                        </p:tgtEl>
                                      </p:cBhvr>
                                    </p:animEffect>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400" fill="hold"/>
                                        <p:tgtEl>
                                          <p:spTgt spid="13"/>
                                        </p:tgtEl>
                                        <p:attrNameLst>
                                          <p:attrName>ppt_x</p:attrName>
                                        </p:attrNameLst>
                                      </p:cBhvr>
                                      <p:tavLst>
                                        <p:tav tm="0">
                                          <p:val>
                                            <p:strVal val="0-#ppt_w/2"/>
                                          </p:val>
                                        </p:tav>
                                        <p:tav tm="100000">
                                          <p:val>
                                            <p:strVal val="#ppt_x"/>
                                          </p:val>
                                        </p:tav>
                                      </p:tavLst>
                                    </p:anim>
                                    <p:anim calcmode="lin" valueType="num">
                                      <p:cBhvr additive="base">
                                        <p:cTn id="18" dur="400" fill="hold"/>
                                        <p:tgtEl>
                                          <p:spTgt spid="13"/>
                                        </p:tgtEl>
                                        <p:attrNameLst>
                                          <p:attrName>ppt_y</p:attrName>
                                        </p:attrNameLst>
                                      </p:cBhvr>
                                      <p:tavLst>
                                        <p:tav tm="0">
                                          <p:val>
                                            <p:strVal val="#ppt_y"/>
                                          </p:val>
                                        </p:tav>
                                        <p:tav tm="100000">
                                          <p:val>
                                            <p:strVal val="#ppt_y"/>
                                          </p:val>
                                        </p:tav>
                                      </p:tavLst>
                                    </p:anim>
                                  </p:childTnLst>
                                </p:cTn>
                              </p:par>
                              <p:par>
                                <p:cTn id="19" presetID="12" presetClass="entr" presetSubtype="1" fill="hold" grpId="0" nodeType="withEffect">
                                  <p:stCondLst>
                                    <p:cond delay="50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400"/>
                                        <p:tgtEl>
                                          <p:spTgt spid="23"/>
                                        </p:tgtEl>
                                        <p:attrNameLst>
                                          <p:attrName>ppt_y</p:attrName>
                                        </p:attrNameLst>
                                      </p:cBhvr>
                                      <p:tavLst>
                                        <p:tav tm="0">
                                          <p:val>
                                            <p:strVal val="#ppt_y-#ppt_h*1.125000"/>
                                          </p:val>
                                        </p:tav>
                                        <p:tav tm="100000">
                                          <p:val>
                                            <p:strVal val="#ppt_y"/>
                                          </p:val>
                                        </p:tav>
                                      </p:tavLst>
                                    </p:anim>
                                    <p:animEffect transition="in" filter="wipe(down)">
                                      <p:cBhvr>
                                        <p:cTn id="22" dur="400"/>
                                        <p:tgtEl>
                                          <p:spTgt spid="23"/>
                                        </p:tgtEl>
                                      </p:cBhvr>
                                    </p:animEffect>
                                  </p:childTnLst>
                                </p:cTn>
                              </p:par>
                            </p:childTnLst>
                          </p:cTn>
                        </p:par>
                        <p:par>
                          <p:cTn id="23" fill="hold">
                            <p:stCondLst>
                              <p:cond delay="1000"/>
                            </p:stCondLst>
                            <p:childTnLst>
                              <p:par>
                                <p:cTn id="24" presetID="1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400"/>
                                        <p:tgtEl>
                                          <p:spTgt spid="9"/>
                                        </p:tgtEl>
                                        <p:attrNameLst>
                                          <p:attrName>ppt_x</p:attrName>
                                        </p:attrNameLst>
                                      </p:cBhvr>
                                      <p:tavLst>
                                        <p:tav tm="0">
                                          <p:val>
                                            <p:strVal val="#ppt_x-#ppt_w*1.125000"/>
                                          </p:val>
                                        </p:tav>
                                        <p:tav tm="100000">
                                          <p:val>
                                            <p:strVal val="#ppt_x"/>
                                          </p:val>
                                        </p:tav>
                                      </p:tavLst>
                                    </p:anim>
                                    <p:animEffect transition="in" filter="wipe(right)">
                                      <p:cBhvr>
                                        <p:cTn id="27" dur="400"/>
                                        <p:tgtEl>
                                          <p:spTgt spid="9"/>
                                        </p:tgtEl>
                                      </p:cBhvr>
                                    </p:animEffect>
                                  </p:childTnLst>
                                </p:cTn>
                              </p:par>
                              <p:par>
                                <p:cTn id="28" presetID="12" presetClass="entr" presetSubtype="1" fill="hold" grpId="0" nodeType="withEffect">
                                  <p:stCondLst>
                                    <p:cond delay="5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400"/>
                                        <p:tgtEl>
                                          <p:spTgt spid="25"/>
                                        </p:tgtEl>
                                        <p:attrNameLst>
                                          <p:attrName>ppt_y</p:attrName>
                                        </p:attrNameLst>
                                      </p:cBhvr>
                                      <p:tavLst>
                                        <p:tav tm="0">
                                          <p:val>
                                            <p:strVal val="#ppt_y-#ppt_h*1.125000"/>
                                          </p:val>
                                        </p:tav>
                                        <p:tav tm="100000">
                                          <p:val>
                                            <p:strVal val="#ppt_y"/>
                                          </p:val>
                                        </p:tav>
                                      </p:tavLst>
                                    </p:anim>
                                    <p:animEffect transition="in" filter="wipe(down)">
                                      <p:cBhvr>
                                        <p:cTn id="31" dur="400"/>
                                        <p:tgtEl>
                                          <p:spTgt spid="25"/>
                                        </p:tgtEl>
                                      </p:cBhvr>
                                    </p:animEffect>
                                  </p:childTnLst>
                                </p:cTn>
                              </p:par>
                            </p:childTnLst>
                          </p:cTn>
                        </p:par>
                        <p:par>
                          <p:cTn id="32" fill="hold">
                            <p:stCondLst>
                              <p:cond delay="1500"/>
                            </p:stCondLst>
                            <p:childTnLst>
                              <p:par>
                                <p:cTn id="33" presetID="1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400"/>
                                        <p:tgtEl>
                                          <p:spTgt spid="19"/>
                                        </p:tgtEl>
                                        <p:attrNameLst>
                                          <p:attrName>ppt_x</p:attrName>
                                        </p:attrNameLst>
                                      </p:cBhvr>
                                      <p:tavLst>
                                        <p:tav tm="0">
                                          <p:val>
                                            <p:strVal val="#ppt_x-#ppt_w*1.125000"/>
                                          </p:val>
                                        </p:tav>
                                        <p:tav tm="100000">
                                          <p:val>
                                            <p:strVal val="#ppt_x"/>
                                          </p:val>
                                        </p:tav>
                                      </p:tavLst>
                                    </p:anim>
                                    <p:animEffect transition="in" filter="wipe(right)">
                                      <p:cBhvr>
                                        <p:cTn id="36" dur="400"/>
                                        <p:tgtEl>
                                          <p:spTgt spid="19"/>
                                        </p:tgtEl>
                                      </p:cBhvr>
                                    </p:animEffect>
                                  </p:childTnLst>
                                </p:cTn>
                              </p:par>
                              <p:par>
                                <p:cTn id="37" presetID="12" presetClass="entr" presetSubtype="1" fill="hold" grpId="0" nodeType="withEffect">
                                  <p:stCondLst>
                                    <p:cond delay="5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400"/>
                                        <p:tgtEl>
                                          <p:spTgt spid="27"/>
                                        </p:tgtEl>
                                        <p:attrNameLst>
                                          <p:attrName>ppt_y</p:attrName>
                                        </p:attrNameLst>
                                      </p:cBhvr>
                                      <p:tavLst>
                                        <p:tav tm="0">
                                          <p:val>
                                            <p:strVal val="#ppt_y-#ppt_h*1.125000"/>
                                          </p:val>
                                        </p:tav>
                                        <p:tav tm="100000">
                                          <p:val>
                                            <p:strVal val="#ppt_y"/>
                                          </p:val>
                                        </p:tav>
                                      </p:tavLst>
                                    </p:anim>
                                    <p:animEffect transition="in" filter="wipe(down)">
                                      <p:cBhvr>
                                        <p:cTn id="40" dur="400"/>
                                        <p:tgtEl>
                                          <p:spTgt spid="27"/>
                                        </p:tgtEl>
                                      </p:cBhvr>
                                    </p:animEffect>
                                  </p:childTnLst>
                                </p:cTn>
                              </p:par>
                            </p:childTnLst>
                          </p:cTn>
                        </p:par>
                        <p:par>
                          <p:cTn id="41" fill="hold">
                            <p:stCondLst>
                              <p:cond delay="2000"/>
                            </p:stCondLst>
                            <p:childTnLst>
                              <p:par>
                                <p:cTn id="42" presetID="12" presetClass="entr" presetSubtype="8"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400"/>
                                        <p:tgtEl>
                                          <p:spTgt spid="16"/>
                                        </p:tgtEl>
                                        <p:attrNameLst>
                                          <p:attrName>ppt_x</p:attrName>
                                        </p:attrNameLst>
                                      </p:cBhvr>
                                      <p:tavLst>
                                        <p:tav tm="0">
                                          <p:val>
                                            <p:strVal val="#ppt_x-#ppt_w*1.125000"/>
                                          </p:val>
                                        </p:tav>
                                        <p:tav tm="100000">
                                          <p:val>
                                            <p:strVal val="#ppt_x"/>
                                          </p:val>
                                        </p:tav>
                                      </p:tavLst>
                                    </p:anim>
                                    <p:animEffect transition="in" filter="wipe(right)">
                                      <p:cBhvr>
                                        <p:cTn id="45" dur="400"/>
                                        <p:tgtEl>
                                          <p:spTgt spid="16"/>
                                        </p:tgtEl>
                                      </p:cBhvr>
                                    </p:animEffect>
                                  </p:childTnLst>
                                </p:cTn>
                              </p:par>
                              <p:par>
                                <p:cTn id="46" presetID="12" presetClass="entr" presetSubtype="1" fill="hold" grpId="0" nodeType="withEffect">
                                  <p:stCondLst>
                                    <p:cond delay="50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400"/>
                                        <p:tgtEl>
                                          <p:spTgt spid="3"/>
                                        </p:tgtEl>
                                        <p:attrNameLst>
                                          <p:attrName>ppt_y</p:attrName>
                                        </p:attrNameLst>
                                      </p:cBhvr>
                                      <p:tavLst>
                                        <p:tav tm="0">
                                          <p:val>
                                            <p:strVal val="#ppt_y-#ppt_h*1.125000"/>
                                          </p:val>
                                        </p:tav>
                                        <p:tav tm="100000">
                                          <p:val>
                                            <p:strVal val="#ppt_y"/>
                                          </p:val>
                                        </p:tav>
                                      </p:tavLst>
                                    </p:anim>
                                    <p:animEffect transition="in" filter="wipe(down)">
                                      <p:cBhvr>
                                        <p:cTn id="49"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4" grpId="0"/>
      <p:bldP spid="68616" grpId="0"/>
      <p:bldP spid="23" grpId="0"/>
      <p:bldP spid="25" grpId="0"/>
      <p:bldP spid="27"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2edd1b2e56b959141ccb5397e22e672c"/>
          <p:cNvPicPr>
            <a:picLocks noChangeAspect="1"/>
          </p:cNvPicPr>
          <p:nvPr/>
        </p:nvPicPr>
        <p:blipFill>
          <a:blip r:embed="rId3"/>
          <a:stretch>
            <a:fillRect/>
          </a:stretch>
        </p:blipFill>
        <p:spPr>
          <a:xfrm flipH="1">
            <a:off x="7967980" y="2736215"/>
            <a:ext cx="4229100" cy="3836670"/>
          </a:xfrm>
          <a:prstGeom prst="rect">
            <a:avLst/>
          </a:prstGeom>
        </p:spPr>
      </p:pic>
      <p:pic>
        <p:nvPicPr>
          <p:cNvPr id="4" name="图片 3" descr="246de5d3ff26528e22228fd3489e033c"/>
          <p:cNvPicPr>
            <a:picLocks noChangeAspect="1"/>
          </p:cNvPicPr>
          <p:nvPr/>
        </p:nvPicPr>
        <p:blipFill>
          <a:blip r:embed="rId4"/>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6"/>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grpSp>
        <p:nvGrpSpPr>
          <p:cNvPr id="9" name="组合 8"/>
          <p:cNvGrpSpPr/>
          <p:nvPr/>
        </p:nvGrpSpPr>
        <p:grpSpPr>
          <a:xfrm>
            <a:off x="3776923" y="1568497"/>
            <a:ext cx="2557108" cy="907639"/>
            <a:chOff x="3666731" y="1984470"/>
            <a:chExt cx="2636520" cy="1447800"/>
          </a:xfrm>
          <a:effectLst>
            <a:outerShdw blurRad="127000" dist="38100" dir="5400000" algn="t" rotWithShape="0">
              <a:prstClr val="black">
                <a:alpha val="40000"/>
              </a:prstClr>
            </a:outerShdw>
          </a:effectLst>
        </p:grpSpPr>
        <p:sp>
          <p:nvSpPr>
            <p:cNvPr id="2" name="任意多边形 1"/>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89000">
                  <a:srgbClr val="C00000"/>
                </a:gs>
                <a:gs pos="35000">
                  <a:srgbClr val="FF3300"/>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1" name="文本框 35"/>
            <p:cNvSpPr txBox="1"/>
            <p:nvPr/>
          </p:nvSpPr>
          <p:spPr>
            <a:xfrm>
              <a:off x="3971726" y="2390321"/>
              <a:ext cx="2230360" cy="636105"/>
            </a:xfrm>
            <a:prstGeom prst="rect">
              <a:avLst/>
            </a:prstGeom>
            <a:noFill/>
            <a:ln w="50800">
              <a:noFill/>
            </a:ln>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第六项</a:t>
              </a:r>
            </a:p>
          </p:txBody>
        </p:sp>
      </p:grpSp>
      <p:grpSp>
        <p:nvGrpSpPr>
          <p:cNvPr id="13" name="组合 12"/>
          <p:cNvGrpSpPr/>
          <p:nvPr/>
        </p:nvGrpSpPr>
        <p:grpSpPr>
          <a:xfrm>
            <a:off x="1394962" y="1568497"/>
            <a:ext cx="2557108" cy="907639"/>
            <a:chOff x="1436370"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89000">
                  <a:srgbClr val="C00000"/>
                </a:gs>
                <a:gs pos="35000">
                  <a:srgbClr val="FF3300"/>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5" name="文本框 43"/>
            <p:cNvSpPr txBox="1"/>
            <p:nvPr/>
          </p:nvSpPr>
          <p:spPr>
            <a:xfrm>
              <a:off x="1709209" y="2341193"/>
              <a:ext cx="2293960" cy="73435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第五项</a:t>
              </a:r>
            </a:p>
          </p:txBody>
        </p:sp>
      </p:grpSp>
      <p:grpSp>
        <p:nvGrpSpPr>
          <p:cNvPr id="16" name="组合 15"/>
          <p:cNvGrpSpPr/>
          <p:nvPr/>
        </p:nvGrpSpPr>
        <p:grpSpPr>
          <a:xfrm>
            <a:off x="8627429" y="1568497"/>
            <a:ext cx="2557108" cy="907639"/>
            <a:chOff x="8127453" y="1984470"/>
            <a:chExt cx="2636520" cy="1447800"/>
          </a:xfrm>
          <a:effectLst>
            <a:outerShdw blurRad="127000" dist="38100" dir="5400000" algn="t" rotWithShape="0">
              <a:prstClr val="black">
                <a:alpha val="40000"/>
              </a:prstClr>
            </a:outerShdw>
          </a:effectLst>
        </p:grpSpPr>
        <p:sp>
          <p:nvSpPr>
            <p:cNvPr id="17" name="任意多边形 16"/>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89000">
                  <a:srgbClr val="C00000"/>
                </a:gs>
                <a:gs pos="35000">
                  <a:srgbClr val="FF3300"/>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18" name="文本框 46"/>
            <p:cNvSpPr txBox="1"/>
            <p:nvPr/>
          </p:nvSpPr>
          <p:spPr>
            <a:xfrm>
              <a:off x="8439016" y="2341193"/>
              <a:ext cx="2230360" cy="73435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第八项</a:t>
              </a:r>
            </a:p>
          </p:txBody>
        </p:sp>
      </p:grpSp>
      <p:grpSp>
        <p:nvGrpSpPr>
          <p:cNvPr id="19" name="组合 18"/>
          <p:cNvGrpSpPr/>
          <p:nvPr/>
        </p:nvGrpSpPr>
        <p:grpSpPr>
          <a:xfrm>
            <a:off x="6202175" y="1568497"/>
            <a:ext cx="2557108" cy="907639"/>
            <a:chOff x="5897092" y="1984470"/>
            <a:chExt cx="2636520" cy="1447800"/>
          </a:xfrm>
          <a:effectLst>
            <a:outerShdw blurRad="127000" dist="38100" dir="5400000" algn="t" rotWithShape="0">
              <a:prstClr val="black">
                <a:alpha val="40000"/>
              </a:prstClr>
            </a:outerShdw>
          </a:effectLst>
        </p:grpSpPr>
        <p:sp>
          <p:nvSpPr>
            <p:cNvPr id="20" name="任意多边形 19"/>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adFill>
              <a:gsLst>
                <a:gs pos="89000">
                  <a:srgbClr val="C00000"/>
                </a:gs>
                <a:gs pos="35000">
                  <a:srgbClr val="FF3300"/>
                </a:gs>
              </a:gsLst>
              <a:lin ang="5400000" scaled="0"/>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1" name="文本框 49"/>
            <p:cNvSpPr txBox="1"/>
            <p:nvPr/>
          </p:nvSpPr>
          <p:spPr>
            <a:xfrm>
              <a:off x="6227711" y="2341198"/>
              <a:ext cx="2205655" cy="734357"/>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charset="-122"/>
                  <a:cs typeface="Arial" panose="020B0604020202020204" pitchFamily="34" charset="0"/>
                </a:rPr>
                <a:t>第七项</a:t>
              </a:r>
            </a:p>
          </p:txBody>
        </p:sp>
      </p:grpSp>
      <p:sp>
        <p:nvSpPr>
          <p:cNvPr id="23" name="矩形 47"/>
          <p:cNvSpPr>
            <a:spLocks noChangeArrowheads="1"/>
          </p:cNvSpPr>
          <p:nvPr/>
        </p:nvSpPr>
        <p:spPr bwMode="auto">
          <a:xfrm>
            <a:off x="1599268" y="2736124"/>
            <a:ext cx="2246705"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800" dirty="0">
                <a:solidFill>
                  <a:schemeClr val="tx1"/>
                </a:solidFill>
                <a:sym typeface="微软雅黑" panose="020B0503020204020204" charset="-122"/>
              </a:rPr>
              <a:t>对国有企业领导人员的亲属投资经营与其所在企业发生可能损害公共利益、企业利益的经济业务往来行为的禁止性规定。</a:t>
            </a:r>
          </a:p>
        </p:txBody>
      </p:sp>
      <p:sp>
        <p:nvSpPr>
          <p:cNvPr id="25" name="矩形 47"/>
          <p:cNvSpPr>
            <a:spLocks noChangeArrowheads="1"/>
          </p:cNvSpPr>
          <p:nvPr/>
        </p:nvSpPr>
        <p:spPr bwMode="auto">
          <a:xfrm>
            <a:off x="3974134" y="2736124"/>
            <a:ext cx="2208406"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800" dirty="0">
                <a:solidFill>
                  <a:schemeClr val="tx1"/>
                </a:solidFill>
                <a:sym typeface="微软雅黑" panose="020B0503020204020204" charset="-122"/>
              </a:rPr>
              <a:t>对违反规定不回避行为的禁止性规定。</a:t>
            </a:r>
          </a:p>
          <a:p>
            <a:pPr algn="ctr">
              <a:lnSpc>
                <a:spcPct val="120000"/>
              </a:lnSpc>
              <a:spcBef>
                <a:spcPct val="0"/>
              </a:spcBef>
              <a:buNone/>
            </a:pPr>
            <a:r>
              <a:rPr lang="zh-CN" altLang="en-US" sz="1800" dirty="0">
                <a:solidFill>
                  <a:schemeClr val="tx1"/>
                </a:solidFill>
                <a:sym typeface="微软雅黑" panose="020B0503020204020204" charset="-122"/>
              </a:rPr>
              <a:t>任职回避</a:t>
            </a:r>
          </a:p>
          <a:p>
            <a:pPr algn="ctr">
              <a:lnSpc>
                <a:spcPct val="120000"/>
              </a:lnSpc>
              <a:spcBef>
                <a:spcPct val="0"/>
              </a:spcBef>
              <a:buNone/>
            </a:pPr>
            <a:r>
              <a:rPr lang="zh-CN" altLang="en-US" sz="1800" dirty="0">
                <a:solidFill>
                  <a:schemeClr val="tx1"/>
                </a:solidFill>
                <a:sym typeface="微软雅黑" panose="020B0503020204020204" charset="-122"/>
              </a:rPr>
              <a:t>公务回避</a:t>
            </a:r>
          </a:p>
          <a:p>
            <a:pPr algn="ctr">
              <a:lnSpc>
                <a:spcPct val="120000"/>
              </a:lnSpc>
              <a:spcBef>
                <a:spcPct val="0"/>
              </a:spcBef>
              <a:buNone/>
            </a:pPr>
            <a:r>
              <a:rPr lang="zh-CN" altLang="en-US" sz="1800" dirty="0">
                <a:solidFill>
                  <a:schemeClr val="tx1"/>
                </a:solidFill>
                <a:sym typeface="微软雅黑" panose="020B0503020204020204" charset="-122"/>
              </a:rPr>
              <a:t>应当回避</a:t>
            </a:r>
          </a:p>
          <a:p>
            <a:pPr algn="ctr">
              <a:lnSpc>
                <a:spcPct val="120000"/>
              </a:lnSpc>
              <a:spcBef>
                <a:spcPct val="0"/>
              </a:spcBef>
              <a:buNone/>
            </a:pPr>
            <a:r>
              <a:rPr lang="zh-CN" altLang="en-US" sz="1800" dirty="0">
                <a:solidFill>
                  <a:schemeClr val="tx1"/>
                </a:solidFill>
                <a:sym typeface="微软雅黑" panose="020B0503020204020204" charset="-122"/>
              </a:rPr>
              <a:t>的亲属关系</a:t>
            </a:r>
          </a:p>
        </p:txBody>
      </p:sp>
      <p:sp>
        <p:nvSpPr>
          <p:cNvPr id="27" name="矩形 47"/>
          <p:cNvSpPr>
            <a:spLocks noChangeArrowheads="1"/>
          </p:cNvSpPr>
          <p:nvPr/>
        </p:nvSpPr>
        <p:spPr bwMode="auto">
          <a:xfrm>
            <a:off x="6399204" y="2736124"/>
            <a:ext cx="2228714" cy="274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800" dirty="0">
                <a:solidFill>
                  <a:schemeClr val="tx1"/>
                </a:solidFill>
                <a:sym typeface="微软雅黑" panose="020B0503020204020204" charset="-122"/>
              </a:rPr>
              <a:t>对利用职权为特定人员从事营利性活动提供便利条件行为的禁止性规定。</a:t>
            </a:r>
          </a:p>
          <a:p>
            <a:pPr algn="ctr">
              <a:lnSpc>
                <a:spcPct val="120000"/>
              </a:lnSpc>
              <a:spcBef>
                <a:spcPct val="0"/>
              </a:spcBef>
              <a:buNone/>
            </a:pPr>
            <a:r>
              <a:rPr lang="zh-CN" altLang="en-US" sz="1800" dirty="0">
                <a:solidFill>
                  <a:schemeClr val="tx1"/>
                </a:solidFill>
                <a:sym typeface="微软雅黑" panose="020B0503020204020204" charset="-122"/>
              </a:rPr>
              <a:t>职务后任职或投资的禁止范围</a:t>
            </a:r>
          </a:p>
          <a:p>
            <a:pPr algn="ctr">
              <a:lnSpc>
                <a:spcPct val="120000"/>
              </a:lnSpc>
              <a:spcBef>
                <a:spcPct val="0"/>
              </a:spcBef>
              <a:buNone/>
            </a:pPr>
            <a:r>
              <a:rPr lang="zh-CN" altLang="en-US" sz="1800" dirty="0">
                <a:solidFill>
                  <a:schemeClr val="tx1"/>
                </a:solidFill>
                <a:sym typeface="微软雅黑" panose="020B0503020204020204" charset="-122"/>
              </a:rPr>
              <a:t>从事经营活动</a:t>
            </a:r>
          </a:p>
          <a:p>
            <a:pPr algn="ctr">
              <a:lnSpc>
                <a:spcPct val="120000"/>
              </a:lnSpc>
              <a:spcBef>
                <a:spcPct val="0"/>
              </a:spcBef>
              <a:buNone/>
            </a:pPr>
            <a:r>
              <a:rPr lang="zh-CN" altLang="en-US" sz="1800" dirty="0">
                <a:solidFill>
                  <a:schemeClr val="tx1"/>
                </a:solidFill>
                <a:sym typeface="微软雅黑" panose="020B0503020204020204" charset="-122"/>
              </a:rPr>
              <a:t>时限问题</a:t>
            </a:r>
          </a:p>
        </p:txBody>
      </p:sp>
      <p:sp>
        <p:nvSpPr>
          <p:cNvPr id="3" name="矩形 47"/>
          <p:cNvSpPr>
            <a:spLocks noChangeArrowheads="1"/>
          </p:cNvSpPr>
          <p:nvPr/>
        </p:nvSpPr>
        <p:spPr bwMode="auto">
          <a:xfrm>
            <a:off x="8799173" y="2736124"/>
            <a:ext cx="2207973" cy="1086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10" rIns="91419" bIns="45710">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800" dirty="0">
                <a:solidFill>
                  <a:schemeClr val="tx1"/>
                </a:solidFill>
                <a:sym typeface="微软雅黑" panose="020B0503020204020204" charset="-122"/>
              </a:rPr>
              <a:t>其他可能侵害公共利益、企业利益的行为</a:t>
            </a:r>
          </a:p>
        </p:txBody>
      </p:sp>
      <p:pic>
        <p:nvPicPr>
          <p:cNvPr id="22" name="图片 21" descr="1a33af247999a3f4d49bef9b057b1c90"/>
          <p:cNvPicPr>
            <a:picLocks noChangeAspect="1"/>
          </p:cNvPicPr>
          <p:nvPr/>
        </p:nvPicPr>
        <p:blipFill>
          <a:blip r:embed="rId7"/>
          <a:stretch>
            <a:fillRect/>
          </a:stretch>
        </p:blipFill>
        <p:spPr>
          <a:xfrm>
            <a:off x="8799195" y="3900805"/>
            <a:ext cx="1582420" cy="1582420"/>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600" advTm="2878">
        <p:blinds dir="vert"/>
      </p:transition>
    </mc:Choice>
    <mc:Fallback>
      <p:transition spd="slow" advTm="287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fill="hold"/>
                                        <p:tgtEl>
                                          <p:spTgt spid="13"/>
                                        </p:tgtEl>
                                        <p:attrNameLst>
                                          <p:attrName>ppt_x</p:attrName>
                                        </p:attrNameLst>
                                      </p:cBhvr>
                                      <p:tavLst>
                                        <p:tav tm="0">
                                          <p:val>
                                            <p:strVal val="0-#ppt_w/2"/>
                                          </p:val>
                                        </p:tav>
                                        <p:tav tm="100000">
                                          <p:val>
                                            <p:strVal val="#ppt_x"/>
                                          </p:val>
                                        </p:tav>
                                      </p:tavLst>
                                    </p:anim>
                                    <p:anim calcmode="lin" valueType="num">
                                      <p:cBhvr additive="base">
                                        <p:cTn id="8" dur="400" fill="hold"/>
                                        <p:tgtEl>
                                          <p:spTgt spid="13"/>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400"/>
                                        <p:tgtEl>
                                          <p:spTgt spid="23"/>
                                        </p:tgtEl>
                                        <p:attrNameLst>
                                          <p:attrName>ppt_y</p:attrName>
                                        </p:attrNameLst>
                                      </p:cBhvr>
                                      <p:tavLst>
                                        <p:tav tm="0">
                                          <p:val>
                                            <p:strVal val="#ppt_y-#ppt_h*1.125000"/>
                                          </p:val>
                                        </p:tav>
                                        <p:tav tm="100000">
                                          <p:val>
                                            <p:strVal val="#ppt_y"/>
                                          </p:val>
                                        </p:tav>
                                      </p:tavLst>
                                    </p:anim>
                                    <p:animEffect transition="in" filter="wipe(down)">
                                      <p:cBhvr>
                                        <p:cTn id="12" dur="400"/>
                                        <p:tgtEl>
                                          <p:spTgt spid="23"/>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400"/>
                                        <p:tgtEl>
                                          <p:spTgt spid="9"/>
                                        </p:tgtEl>
                                        <p:attrNameLst>
                                          <p:attrName>ppt_x</p:attrName>
                                        </p:attrNameLst>
                                      </p:cBhvr>
                                      <p:tavLst>
                                        <p:tav tm="0">
                                          <p:val>
                                            <p:strVal val="#ppt_x-#ppt_w*1.125000"/>
                                          </p:val>
                                        </p:tav>
                                        <p:tav tm="100000">
                                          <p:val>
                                            <p:strVal val="#ppt_x"/>
                                          </p:val>
                                        </p:tav>
                                      </p:tavLst>
                                    </p:anim>
                                    <p:animEffect transition="in" filter="wipe(right)">
                                      <p:cBhvr>
                                        <p:cTn id="17" dur="400"/>
                                        <p:tgtEl>
                                          <p:spTgt spid="9"/>
                                        </p:tgtEl>
                                      </p:cBhvr>
                                    </p:animEffect>
                                  </p:childTnLst>
                                </p:cTn>
                              </p:par>
                              <p:par>
                                <p:cTn id="18" presetID="12" presetClass="entr" presetSubtype="1" fill="hold" grpId="0" nodeType="withEffect">
                                  <p:stCondLst>
                                    <p:cond delay="5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400"/>
                                        <p:tgtEl>
                                          <p:spTgt spid="25"/>
                                        </p:tgtEl>
                                        <p:attrNameLst>
                                          <p:attrName>ppt_y</p:attrName>
                                        </p:attrNameLst>
                                      </p:cBhvr>
                                      <p:tavLst>
                                        <p:tav tm="0">
                                          <p:val>
                                            <p:strVal val="#ppt_y-#ppt_h*1.125000"/>
                                          </p:val>
                                        </p:tav>
                                        <p:tav tm="100000">
                                          <p:val>
                                            <p:strVal val="#ppt_y"/>
                                          </p:val>
                                        </p:tav>
                                      </p:tavLst>
                                    </p:anim>
                                    <p:animEffect transition="in" filter="wipe(down)">
                                      <p:cBhvr>
                                        <p:cTn id="21" dur="400"/>
                                        <p:tgtEl>
                                          <p:spTgt spid="25"/>
                                        </p:tgtEl>
                                      </p:cBhvr>
                                    </p:animEffect>
                                  </p:childTnLst>
                                </p:cTn>
                              </p:par>
                            </p:childTnLst>
                          </p:cTn>
                        </p:par>
                        <p:par>
                          <p:cTn id="22" fill="hold">
                            <p:stCondLst>
                              <p:cond delay="1000"/>
                            </p:stCondLst>
                            <p:childTnLst>
                              <p:par>
                                <p:cTn id="23" presetID="12" presetClass="entr" presetSubtype="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400"/>
                                        <p:tgtEl>
                                          <p:spTgt spid="19"/>
                                        </p:tgtEl>
                                        <p:attrNameLst>
                                          <p:attrName>ppt_x</p:attrName>
                                        </p:attrNameLst>
                                      </p:cBhvr>
                                      <p:tavLst>
                                        <p:tav tm="0">
                                          <p:val>
                                            <p:strVal val="#ppt_x-#ppt_w*1.125000"/>
                                          </p:val>
                                        </p:tav>
                                        <p:tav tm="100000">
                                          <p:val>
                                            <p:strVal val="#ppt_x"/>
                                          </p:val>
                                        </p:tav>
                                      </p:tavLst>
                                    </p:anim>
                                    <p:animEffect transition="in" filter="wipe(right)">
                                      <p:cBhvr>
                                        <p:cTn id="26" dur="400"/>
                                        <p:tgtEl>
                                          <p:spTgt spid="19"/>
                                        </p:tgtEl>
                                      </p:cBhvr>
                                    </p:animEffect>
                                  </p:childTnLst>
                                </p:cTn>
                              </p:par>
                              <p:par>
                                <p:cTn id="27" presetID="12" presetClass="entr" presetSubtype="1"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400"/>
                                        <p:tgtEl>
                                          <p:spTgt spid="27"/>
                                        </p:tgtEl>
                                        <p:attrNameLst>
                                          <p:attrName>ppt_y</p:attrName>
                                        </p:attrNameLst>
                                      </p:cBhvr>
                                      <p:tavLst>
                                        <p:tav tm="0">
                                          <p:val>
                                            <p:strVal val="#ppt_y-#ppt_h*1.125000"/>
                                          </p:val>
                                        </p:tav>
                                        <p:tav tm="100000">
                                          <p:val>
                                            <p:strVal val="#ppt_y"/>
                                          </p:val>
                                        </p:tav>
                                      </p:tavLst>
                                    </p:anim>
                                    <p:animEffect transition="in" filter="wipe(down)">
                                      <p:cBhvr>
                                        <p:cTn id="30" dur="400"/>
                                        <p:tgtEl>
                                          <p:spTgt spid="27"/>
                                        </p:tgtEl>
                                      </p:cBhvr>
                                    </p:animEffect>
                                  </p:childTnLst>
                                </p:cTn>
                              </p:par>
                            </p:childTnLst>
                          </p:cTn>
                        </p:par>
                        <p:par>
                          <p:cTn id="31" fill="hold">
                            <p:stCondLst>
                              <p:cond delay="1500"/>
                            </p:stCondLst>
                            <p:childTnLst>
                              <p:par>
                                <p:cTn id="32" presetID="1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400"/>
                                        <p:tgtEl>
                                          <p:spTgt spid="16"/>
                                        </p:tgtEl>
                                        <p:attrNameLst>
                                          <p:attrName>ppt_x</p:attrName>
                                        </p:attrNameLst>
                                      </p:cBhvr>
                                      <p:tavLst>
                                        <p:tav tm="0">
                                          <p:val>
                                            <p:strVal val="#ppt_x-#ppt_w*1.125000"/>
                                          </p:val>
                                        </p:tav>
                                        <p:tav tm="100000">
                                          <p:val>
                                            <p:strVal val="#ppt_x"/>
                                          </p:val>
                                        </p:tav>
                                      </p:tavLst>
                                    </p:anim>
                                    <p:animEffect transition="in" filter="wipe(right)">
                                      <p:cBhvr>
                                        <p:cTn id="35" dur="400"/>
                                        <p:tgtEl>
                                          <p:spTgt spid="16"/>
                                        </p:tgtEl>
                                      </p:cBhvr>
                                    </p:animEffect>
                                  </p:childTnLst>
                                </p:cTn>
                              </p:par>
                              <p:par>
                                <p:cTn id="36" presetID="12" presetClass="entr" presetSubtype="1" fill="hold" grpId="0" nodeType="withEffect">
                                  <p:stCondLst>
                                    <p:cond delay="50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400"/>
                                        <p:tgtEl>
                                          <p:spTgt spid="3"/>
                                        </p:tgtEl>
                                        <p:attrNameLst>
                                          <p:attrName>ppt_y</p:attrName>
                                        </p:attrNameLst>
                                      </p:cBhvr>
                                      <p:tavLst>
                                        <p:tav tm="0">
                                          <p:val>
                                            <p:strVal val="#ppt_y-#ppt_h*1.125000"/>
                                          </p:val>
                                        </p:tav>
                                        <p:tav tm="100000">
                                          <p:val>
                                            <p:strVal val="#ppt_y"/>
                                          </p:val>
                                        </p:tav>
                                      </p:tavLst>
                                    </p:anim>
                                    <p:animEffect transition="in" filter="wipe(down)">
                                      <p:cBhvr>
                                        <p:cTn id="39"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72710" name="矩形 7"/>
          <p:cNvSpPr/>
          <p:nvPr/>
        </p:nvSpPr>
        <p:spPr>
          <a:xfrm>
            <a:off x="1535430" y="1085850"/>
            <a:ext cx="6310313" cy="369888"/>
          </a:xfrm>
          <a:prstGeom prst="rect">
            <a:avLst/>
          </a:prstGeom>
          <a:noFill/>
          <a:ln w="9525">
            <a:noFill/>
          </a:ln>
        </p:spPr>
        <p:txBody>
          <a:bodyPr/>
          <a:lstStyle/>
          <a:p>
            <a:pPr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应当承担对职务消费的责任（第七条）</a:t>
            </a:r>
          </a:p>
        </p:txBody>
      </p:sp>
      <p:grpSp>
        <p:nvGrpSpPr>
          <p:cNvPr id="72711" name="组合 8"/>
          <p:cNvGrpSpPr/>
          <p:nvPr/>
        </p:nvGrpSpPr>
        <p:grpSpPr>
          <a:xfrm>
            <a:off x="1189038" y="1147128"/>
            <a:ext cx="376237" cy="400050"/>
            <a:chOff x="-885400" y="1180425"/>
            <a:chExt cx="377074" cy="401474"/>
          </a:xfrm>
        </p:grpSpPr>
        <p:sp>
          <p:nvSpPr>
            <p:cNvPr id="10" name="椭圆 9"/>
            <p:cNvSpPr/>
            <p:nvPr/>
          </p:nvSpPr>
          <p:spPr bwMode="auto">
            <a:xfrm>
              <a:off x="-885400" y="1204322"/>
              <a:ext cx="377074" cy="377577"/>
            </a:xfrm>
            <a:prstGeom prst="ellipse">
              <a:avLst/>
            </a:prstGeom>
            <a:solidFill>
              <a:srgbClr val="C00000"/>
            </a:soli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bg2"/>
                </a:solidFill>
                <a:effectLst/>
                <a:uLnTx/>
                <a:uFillTx/>
                <a:latin typeface="微软雅黑" panose="020B0503020204020204" charset="-122"/>
                <a:ea typeface="微软雅黑" panose="020B0503020204020204" charset="-122"/>
                <a:cs typeface="+mn-cs"/>
              </a:endParaRPr>
            </a:p>
          </p:txBody>
        </p:sp>
        <p:sp>
          <p:nvSpPr>
            <p:cNvPr id="72724" name="文本框 10"/>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2"/>
                  </a:solidFill>
                  <a:latin typeface="微软雅黑" panose="020B0503020204020204" charset="-122"/>
                  <a:ea typeface="微软雅黑" panose="020B0503020204020204" charset="-122"/>
                </a:rPr>
                <a:t>4</a:t>
              </a:r>
            </a:p>
          </p:txBody>
        </p:sp>
      </p:grpSp>
      <p:sp>
        <p:nvSpPr>
          <p:cNvPr id="72712" name="内容占位符 2"/>
          <p:cNvSpPr txBox="1"/>
          <p:nvPr/>
        </p:nvSpPr>
        <p:spPr>
          <a:xfrm>
            <a:off x="1502093" y="1614170"/>
            <a:ext cx="9583737" cy="684213"/>
          </a:xfrm>
          <a:prstGeom prst="rect">
            <a:avLst/>
          </a:prstGeom>
          <a:noFill/>
          <a:ln w="9525">
            <a:noFill/>
          </a:ln>
        </p:spPr>
        <p:txBody>
          <a:bodyPr/>
          <a:lstStyle/>
          <a:p>
            <a:pPr algn="just" eaLnBrk="1" hangingPunct="1">
              <a:spcBef>
                <a:spcPct val="20000"/>
              </a:spcBef>
            </a:pPr>
            <a:r>
              <a:rPr lang="zh-CN" altLang="en-US" dirty="0">
                <a:solidFill>
                  <a:srgbClr val="C00000"/>
                </a:solidFill>
                <a:latin typeface="微软雅黑" panose="020B0503020204020204" charset="-122"/>
                <a:ea typeface="微软雅黑" panose="020B0503020204020204" charset="-122"/>
              </a:rPr>
              <a:t>国有企业领导人员应当勤俭节约，依据有关规定进行职务消费。不得有下列行为。本条从</a:t>
            </a:r>
            <a:r>
              <a:rPr lang="en-US" altLang="zh-CN" dirty="0">
                <a:solidFill>
                  <a:srgbClr val="C00000"/>
                </a:solidFill>
                <a:latin typeface="微软雅黑" panose="020B0503020204020204" charset="-122"/>
                <a:ea typeface="微软雅黑" panose="020B0503020204020204" charset="-122"/>
              </a:rPr>
              <a:t>8</a:t>
            </a:r>
            <a:r>
              <a:rPr lang="zh-CN" altLang="en-US" dirty="0">
                <a:solidFill>
                  <a:srgbClr val="C00000"/>
                </a:solidFill>
                <a:latin typeface="微软雅黑" panose="020B0503020204020204" charset="-122"/>
                <a:ea typeface="微软雅黑" panose="020B0503020204020204" charset="-122"/>
              </a:rPr>
              <a:t>个方面对国有企业领导人员的职务消费行为作出了禁止性规定，</a:t>
            </a:r>
            <a:r>
              <a:rPr lang="zh-CN" altLang="en-US" b="1" dirty="0">
                <a:solidFill>
                  <a:srgbClr val="C00000"/>
                </a:solidFill>
                <a:latin typeface="微软雅黑" panose="020B0503020204020204" charset="-122"/>
                <a:ea typeface="微软雅黑" panose="020B0503020204020204" charset="-122"/>
              </a:rPr>
              <a:t>主要把握以下五点：</a:t>
            </a:r>
          </a:p>
        </p:txBody>
      </p:sp>
      <p:sp>
        <p:nvSpPr>
          <p:cNvPr id="22" name="Freeform 5"/>
          <p:cNvSpPr/>
          <p:nvPr/>
        </p:nvSpPr>
        <p:spPr bwMode="auto">
          <a:xfrm>
            <a:off x="863384" y="2676278"/>
            <a:ext cx="2434816" cy="2504496"/>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gradFill>
            <a:gsLst>
              <a:gs pos="89000">
                <a:srgbClr val="C00000"/>
              </a:gs>
              <a:gs pos="35000">
                <a:srgbClr val="FF3300"/>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defRPr/>
            </a:pPr>
            <a:endParaRPr kumimoji="0" lang="zh-CN" altLang="en-US" sz="1755"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23" name="矩形 22"/>
          <p:cNvSpPr>
            <a:spLocks noChangeArrowheads="1"/>
          </p:cNvSpPr>
          <p:nvPr/>
        </p:nvSpPr>
        <p:spPr bwMode="auto">
          <a:xfrm>
            <a:off x="1221737" y="3271542"/>
            <a:ext cx="1542912" cy="150558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20000"/>
              </a:lnSpc>
              <a:spcBef>
                <a:spcPct val="0"/>
              </a:spcBef>
              <a:spcAft>
                <a:spcPct val="0"/>
              </a:spcAft>
              <a:buClrTx/>
              <a:buSzTx/>
              <a:buFontTx/>
              <a:buNone/>
              <a:defRPr/>
            </a:pPr>
            <a:r>
              <a:rPr kumimoji="0" lang="zh-CN" altLang="en-US" sz="2500" i="0" u="none" strike="noStrike" kern="1200" cap="none" spc="0" normalizeH="0" baseline="0" noProof="0">
                <a:ln>
                  <a:noFill/>
                </a:ln>
                <a:solidFill>
                  <a:schemeClr val="bg1"/>
                </a:solidFill>
                <a:effectLst/>
                <a:uLnTx/>
                <a:uFillTx/>
                <a:latin typeface="Arial" panose="020B0604020202020204" pitchFamily="34" charset="0"/>
                <a:ea typeface="微软雅黑" panose="020B0503020204020204" charset="-122"/>
                <a:cs typeface="+mn-cs"/>
              </a:rPr>
              <a:t>消费要纳入预算管理</a:t>
            </a:r>
          </a:p>
        </p:txBody>
      </p:sp>
      <p:sp>
        <p:nvSpPr>
          <p:cNvPr id="24" name="矩形 23"/>
          <p:cNvSpPr>
            <a:spLocks noChangeArrowheads="1"/>
          </p:cNvSpPr>
          <p:nvPr/>
        </p:nvSpPr>
        <p:spPr bwMode="auto">
          <a:xfrm>
            <a:off x="1673661" y="2777810"/>
            <a:ext cx="348400"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defRPr/>
            </a:pPr>
            <a:r>
              <a:rPr kumimoji="0" lang="en-US" altLang="zh-CN"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1</a:t>
            </a:r>
            <a:endParaRPr kumimoji="0" lang="zh-CN" altLang="en-US"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6" name="Freeform 10"/>
          <p:cNvSpPr/>
          <p:nvPr/>
        </p:nvSpPr>
        <p:spPr bwMode="auto">
          <a:xfrm>
            <a:off x="2979663" y="2674286"/>
            <a:ext cx="2436807"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gradFill>
            <a:gsLst>
              <a:gs pos="89000">
                <a:srgbClr val="C00000"/>
              </a:gs>
              <a:gs pos="35000">
                <a:srgbClr val="FF3300"/>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defRPr/>
            </a:pPr>
            <a:endParaRPr kumimoji="0" lang="zh-CN" altLang="en-US" sz="1755"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27" name="矩形 26"/>
          <p:cNvSpPr>
            <a:spLocks noChangeArrowheads="1"/>
          </p:cNvSpPr>
          <p:nvPr/>
        </p:nvSpPr>
        <p:spPr bwMode="auto">
          <a:xfrm>
            <a:off x="3467423" y="3379048"/>
            <a:ext cx="1451333" cy="165925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defRPr/>
            </a:pPr>
            <a:r>
              <a:rPr lang="zh-CN" altLang="en-US" sz="2500" i="0" u="none" strike="noStrike" kern="1200" cap="none" spc="0" normalizeH="0" baseline="0" noProof="0">
                <a:ln>
                  <a:noFill/>
                </a:ln>
                <a:solidFill>
                  <a:schemeClr val="bg1"/>
                </a:solidFill>
                <a:effectLst/>
                <a:uLnTx/>
                <a:uFillTx/>
                <a:ea typeface="微软雅黑" panose="020B0503020204020204" charset="-122"/>
                <a:cs typeface="+mn-cs"/>
              </a:rPr>
              <a:t>消费要是职责必须范围内</a:t>
            </a:r>
          </a:p>
        </p:txBody>
      </p:sp>
      <p:sp>
        <p:nvSpPr>
          <p:cNvPr id="28" name="矩形 27"/>
          <p:cNvSpPr>
            <a:spLocks noChangeArrowheads="1"/>
          </p:cNvSpPr>
          <p:nvPr/>
        </p:nvSpPr>
        <p:spPr bwMode="auto">
          <a:xfrm>
            <a:off x="3795913" y="2761883"/>
            <a:ext cx="346409"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defRPr/>
            </a:pPr>
            <a:r>
              <a:rPr kumimoji="0" lang="en-US" altLang="zh-CN"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2</a:t>
            </a:r>
            <a:endParaRPr kumimoji="0" lang="zh-CN" altLang="en-US"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30" name="Freeform 10"/>
          <p:cNvSpPr/>
          <p:nvPr/>
        </p:nvSpPr>
        <p:spPr bwMode="auto">
          <a:xfrm>
            <a:off x="5103907" y="2674286"/>
            <a:ext cx="2432825"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gradFill>
            <a:gsLst>
              <a:gs pos="89000">
                <a:srgbClr val="C00000"/>
              </a:gs>
              <a:gs pos="35000">
                <a:srgbClr val="FF3300"/>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defRPr/>
            </a:pPr>
            <a:endParaRPr kumimoji="0" lang="zh-CN" altLang="en-US" sz="1755"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31" name="矩形 30"/>
          <p:cNvSpPr>
            <a:spLocks noChangeArrowheads="1"/>
          </p:cNvSpPr>
          <p:nvPr/>
        </p:nvSpPr>
        <p:spPr bwMode="auto">
          <a:xfrm>
            <a:off x="5581712" y="3379048"/>
            <a:ext cx="1477215" cy="204406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defRPr/>
            </a:pPr>
            <a:r>
              <a:rPr lang="zh-CN" altLang="en-US" sz="2500" i="0" u="none" strike="noStrike" kern="1200" cap="none" spc="0" normalizeH="0" baseline="0" noProof="0">
                <a:ln>
                  <a:noFill/>
                </a:ln>
                <a:solidFill>
                  <a:schemeClr val="bg1"/>
                </a:solidFill>
                <a:effectLst/>
                <a:uLnTx/>
                <a:uFillTx/>
                <a:ea typeface="微软雅黑" panose="020B0503020204020204" charset="-122"/>
                <a:cs typeface="+mn-cs"/>
              </a:rPr>
              <a:t>不到特定关系人经营场所消费</a:t>
            </a:r>
          </a:p>
        </p:txBody>
      </p:sp>
      <p:sp>
        <p:nvSpPr>
          <p:cNvPr id="32" name="矩形 31"/>
          <p:cNvSpPr>
            <a:spLocks noChangeArrowheads="1"/>
          </p:cNvSpPr>
          <p:nvPr/>
        </p:nvSpPr>
        <p:spPr bwMode="auto">
          <a:xfrm>
            <a:off x="5918165" y="2761883"/>
            <a:ext cx="350391"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defRPr/>
            </a:pPr>
            <a:r>
              <a:rPr kumimoji="0" lang="en-US" altLang="zh-CN"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3</a:t>
            </a:r>
            <a:endParaRPr kumimoji="0" lang="zh-CN" altLang="en-US"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34" name="Freeform 14"/>
          <p:cNvSpPr/>
          <p:nvPr/>
        </p:nvSpPr>
        <p:spPr bwMode="auto">
          <a:xfrm>
            <a:off x="7216204" y="2674286"/>
            <a:ext cx="2432825"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gradFill>
            <a:gsLst>
              <a:gs pos="89000">
                <a:srgbClr val="C00000"/>
              </a:gs>
              <a:gs pos="35000">
                <a:srgbClr val="FF3300"/>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defRPr/>
            </a:pPr>
            <a:endParaRPr kumimoji="0" lang="zh-CN" altLang="en-US" sz="1755"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35" name="矩形 34"/>
          <p:cNvSpPr>
            <a:spLocks noChangeArrowheads="1"/>
          </p:cNvSpPr>
          <p:nvPr/>
        </p:nvSpPr>
        <p:spPr bwMode="auto">
          <a:xfrm>
            <a:off x="7686045" y="3383031"/>
            <a:ext cx="1477215" cy="127444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defRPr/>
            </a:pPr>
            <a:r>
              <a:rPr lang="zh-CN" altLang="en-US" sz="2500" i="0" u="none" strike="noStrike" kern="1200" cap="none" spc="0" normalizeH="0" baseline="0" noProof="0">
                <a:ln>
                  <a:noFill/>
                </a:ln>
                <a:solidFill>
                  <a:schemeClr val="bg1"/>
                </a:solidFill>
                <a:effectLst/>
                <a:uLnTx/>
                <a:uFillTx/>
                <a:ea typeface="微软雅黑" panose="020B0503020204020204" charset="-122"/>
                <a:cs typeface="+mn-cs"/>
              </a:rPr>
              <a:t>不超过必要额度</a:t>
            </a:r>
          </a:p>
        </p:txBody>
      </p:sp>
      <p:sp>
        <p:nvSpPr>
          <p:cNvPr id="36" name="矩形 35"/>
          <p:cNvSpPr>
            <a:spLocks noChangeArrowheads="1"/>
          </p:cNvSpPr>
          <p:nvPr/>
        </p:nvSpPr>
        <p:spPr bwMode="auto">
          <a:xfrm>
            <a:off x="8032453" y="2765866"/>
            <a:ext cx="350391"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defRPr/>
            </a:pPr>
            <a:r>
              <a:rPr kumimoji="0" lang="en-US" altLang="zh-CN"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4</a:t>
            </a:r>
            <a:endParaRPr kumimoji="0" lang="zh-CN" altLang="en-US"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7" name="Freeform 6"/>
          <p:cNvSpPr/>
          <p:nvPr/>
        </p:nvSpPr>
        <p:spPr bwMode="auto">
          <a:xfrm>
            <a:off x="9328501" y="2674286"/>
            <a:ext cx="2038636" cy="2506488"/>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gradFill>
            <a:gsLst>
              <a:gs pos="89000">
                <a:srgbClr val="C00000"/>
              </a:gs>
              <a:gs pos="35000">
                <a:srgbClr val="FF3300"/>
              </a:gs>
            </a:gsLst>
            <a:lin ang="5400000" scaled="0"/>
          </a:gradFill>
          <a:ln>
            <a:noFill/>
          </a:ln>
          <a:effectLst/>
        </p:spPr>
        <p:txBody>
          <a:bodyPr wrap="none" anchor="ctr"/>
          <a:lstStyle/>
          <a:p>
            <a:pPr marL="0" marR="0" lvl="0" indent="0" algn="l" defTabSz="859790" rtl="0" eaLnBrk="1" fontAlgn="auto" latinLnBrk="0" hangingPunct="1">
              <a:lnSpc>
                <a:spcPct val="100000"/>
              </a:lnSpc>
              <a:spcBef>
                <a:spcPts val="0"/>
              </a:spcBef>
              <a:spcAft>
                <a:spcPts val="0"/>
              </a:spcAft>
              <a:buClrTx/>
              <a:buSzTx/>
              <a:buFontTx/>
              <a:buNone/>
              <a:defRPr/>
            </a:pPr>
            <a:endParaRPr kumimoji="0" lang="zh-CN" altLang="en-US" sz="1755"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mn-cs"/>
            </a:endParaRPr>
          </a:p>
        </p:txBody>
      </p:sp>
      <p:sp>
        <p:nvSpPr>
          <p:cNvPr id="58" name="矩形 57"/>
          <p:cNvSpPr>
            <a:spLocks noChangeArrowheads="1"/>
          </p:cNvSpPr>
          <p:nvPr/>
        </p:nvSpPr>
        <p:spPr bwMode="auto">
          <a:xfrm>
            <a:off x="9788389" y="3383031"/>
            <a:ext cx="1477215" cy="1274445"/>
          </a:xfrm>
          <a:prstGeom prst="rect">
            <a:avLst/>
          </a:prstGeom>
          <a:noFill/>
          <a:ln w="9525">
            <a:noFill/>
            <a:miter lim="800000"/>
          </a:ln>
        </p:spPr>
        <p:txBody>
          <a:bodyPr lIns="121370" tIns="60685" rIns="121370" bIns="60685">
            <a:spAutoFit/>
          </a:bodyPr>
          <a:lstStyle/>
          <a:p>
            <a:pPr marL="0" marR="0" lvl="0" indent="0" algn="l" defTabSz="910590" rtl="0" eaLnBrk="1" fontAlgn="base" latinLnBrk="0" hangingPunct="1">
              <a:lnSpc>
                <a:spcPct val="100000"/>
              </a:lnSpc>
              <a:spcBef>
                <a:spcPct val="0"/>
              </a:spcBef>
              <a:spcAft>
                <a:spcPct val="0"/>
              </a:spcAft>
              <a:buClrTx/>
              <a:buSzTx/>
              <a:buFontTx/>
              <a:buNone/>
              <a:defRPr/>
            </a:pPr>
            <a:r>
              <a:rPr lang="zh-CN" altLang="en-US" sz="2500" i="0" u="none" strike="noStrike" kern="1200" cap="none" spc="0" normalizeH="0" baseline="0" noProof="0">
                <a:ln>
                  <a:noFill/>
                </a:ln>
                <a:solidFill>
                  <a:schemeClr val="bg1"/>
                </a:solidFill>
                <a:effectLst/>
                <a:uLnTx/>
                <a:uFillTx/>
                <a:ea typeface="微软雅黑" panose="020B0503020204020204" charset="-122"/>
                <a:cs typeface="+mn-cs"/>
              </a:rPr>
              <a:t>在一定范围内公开</a:t>
            </a:r>
          </a:p>
        </p:txBody>
      </p:sp>
      <p:sp>
        <p:nvSpPr>
          <p:cNvPr id="59" name="矩形 58"/>
          <p:cNvSpPr>
            <a:spLocks noChangeArrowheads="1"/>
          </p:cNvSpPr>
          <p:nvPr/>
        </p:nvSpPr>
        <p:spPr bwMode="auto">
          <a:xfrm>
            <a:off x="10142761" y="2765866"/>
            <a:ext cx="348400" cy="311785"/>
          </a:xfrm>
          <a:prstGeom prst="rect">
            <a:avLst/>
          </a:prstGeom>
          <a:noFill/>
          <a:ln w="9525">
            <a:noFill/>
            <a:miter lim="800000"/>
          </a:ln>
        </p:spPr>
        <p:txBody>
          <a:bodyPr lIns="121370" tIns="60685" rIns="121370" bIns="60685">
            <a:spAutoFit/>
          </a:bodyPr>
          <a:lstStyle/>
          <a:p>
            <a:pPr marL="0" marR="0" lvl="0" indent="0" algn="ctr" defTabSz="910590" rtl="0" eaLnBrk="1" fontAlgn="base" latinLnBrk="0" hangingPunct="1">
              <a:lnSpc>
                <a:spcPts val="1495"/>
              </a:lnSpc>
              <a:spcBef>
                <a:spcPct val="0"/>
              </a:spcBef>
              <a:spcAft>
                <a:spcPct val="0"/>
              </a:spcAft>
              <a:buClrTx/>
              <a:buSzTx/>
              <a:buFontTx/>
              <a:buNone/>
              <a:defRPr/>
            </a:pPr>
            <a:r>
              <a:rPr kumimoji="0" lang="en-US" altLang="zh-CN"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rPr>
              <a:t>5</a:t>
            </a:r>
            <a:endParaRPr kumimoji="0" lang="zh-CN" altLang="en-US" sz="2380" b="1"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advTm="3508">
        <p:blinds dir="vert"/>
      </p:transition>
    </mc:Choice>
    <mc:Fallback>
      <p:transition spd="slow" advTm="350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2710"/>
                                        </p:tgtEl>
                                        <p:attrNameLst>
                                          <p:attrName>style.visibility</p:attrName>
                                        </p:attrNameLst>
                                      </p:cBhvr>
                                      <p:to>
                                        <p:strVal val="visible"/>
                                      </p:to>
                                    </p:set>
                                    <p:animEffect transition="in" filter="wipe(up)">
                                      <p:cBhvr>
                                        <p:cTn id="7" dur="500"/>
                                        <p:tgtEl>
                                          <p:spTgt spid="72710"/>
                                        </p:tgtEl>
                                      </p:cBhvr>
                                    </p:animEffect>
                                  </p:childTnLst>
                                </p:cTn>
                              </p:par>
                              <p:par>
                                <p:cTn id="8" presetID="22" presetClass="entr" presetSubtype="1" fill="hold" nodeType="withEffect">
                                  <p:stCondLst>
                                    <p:cond delay="0"/>
                                  </p:stCondLst>
                                  <p:childTnLst>
                                    <p:set>
                                      <p:cBhvr>
                                        <p:cTn id="9" dur="1" fill="hold">
                                          <p:stCondLst>
                                            <p:cond delay="0"/>
                                          </p:stCondLst>
                                        </p:cTn>
                                        <p:tgtEl>
                                          <p:spTgt spid="72711"/>
                                        </p:tgtEl>
                                        <p:attrNameLst>
                                          <p:attrName>style.visibility</p:attrName>
                                        </p:attrNameLst>
                                      </p:cBhvr>
                                      <p:to>
                                        <p:strVal val="visible"/>
                                      </p:to>
                                    </p:set>
                                    <p:animEffect transition="in" filter="wipe(up)">
                                      <p:cBhvr>
                                        <p:cTn id="10" dur="500"/>
                                        <p:tgtEl>
                                          <p:spTgt spid="7271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2712"/>
                                        </p:tgtEl>
                                        <p:attrNameLst>
                                          <p:attrName>style.visibility</p:attrName>
                                        </p:attrNameLst>
                                      </p:cBhvr>
                                      <p:to>
                                        <p:strVal val="visible"/>
                                      </p:to>
                                    </p:set>
                                    <p:animEffect transition="in" filter="wipe(up)">
                                      <p:cBhvr>
                                        <p:cTn id="13" dur="500"/>
                                        <p:tgtEl>
                                          <p:spTgt spid="72712"/>
                                        </p:tgtEl>
                                      </p:cBhvr>
                                    </p:animEffect>
                                  </p:childTnLst>
                                </p:cTn>
                              </p:par>
                            </p:childTnLst>
                          </p:cTn>
                        </p:par>
                        <p:par>
                          <p:cTn id="14" fill="hold">
                            <p:stCondLst>
                              <p:cond delay="500"/>
                            </p:stCondLst>
                            <p:childTnLst>
                              <p:par>
                                <p:cTn id="15" presetID="2" presetClass="entr" presetSubtype="2"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1+#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0" fill="hold"/>
                                        <p:tgtEl>
                                          <p:spTgt spid="24"/>
                                        </p:tgtEl>
                                        <p:attrNameLst>
                                          <p:attrName>ppt_w</p:attrName>
                                        </p:attrNameLst>
                                      </p:cBhvr>
                                      <p:tavLst>
                                        <p:tav tm="0">
                                          <p:val>
                                            <p:fltVal val="0"/>
                                          </p:val>
                                        </p:tav>
                                        <p:tav tm="100000">
                                          <p:val>
                                            <p:strVal val="#ppt_w"/>
                                          </p:val>
                                        </p:tav>
                                      </p:tavLst>
                                    </p:anim>
                                    <p:anim calcmode="lin" valueType="num">
                                      <p:cBhvr>
                                        <p:cTn id="22" dur="1000" fill="hold"/>
                                        <p:tgtEl>
                                          <p:spTgt spid="24"/>
                                        </p:tgtEl>
                                        <p:attrNameLst>
                                          <p:attrName>ppt_h</p:attrName>
                                        </p:attrNameLst>
                                      </p:cBhvr>
                                      <p:tavLst>
                                        <p:tav tm="0">
                                          <p:val>
                                            <p:fltVal val="0"/>
                                          </p:val>
                                        </p:tav>
                                        <p:tav tm="100000">
                                          <p:val>
                                            <p:strVal val="#ppt_h"/>
                                          </p:val>
                                        </p:tav>
                                      </p:tavLst>
                                    </p:anim>
                                    <p:animEffect transition="in" filter="fade">
                                      <p:cBhvr>
                                        <p:cTn id="23" dur="1000"/>
                                        <p:tgtEl>
                                          <p:spTgt spid="2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000" fill="hold"/>
                                        <p:tgtEl>
                                          <p:spTgt spid="23"/>
                                        </p:tgtEl>
                                        <p:attrNameLst>
                                          <p:attrName>ppt_w</p:attrName>
                                        </p:attrNameLst>
                                      </p:cBhvr>
                                      <p:tavLst>
                                        <p:tav tm="0">
                                          <p:val>
                                            <p:fltVal val="0"/>
                                          </p:val>
                                        </p:tav>
                                        <p:tav tm="100000">
                                          <p:val>
                                            <p:strVal val="#ppt_w"/>
                                          </p:val>
                                        </p:tav>
                                      </p:tavLst>
                                    </p:anim>
                                    <p:anim calcmode="lin" valueType="num">
                                      <p:cBhvr>
                                        <p:cTn id="27" dur="1000" fill="hold"/>
                                        <p:tgtEl>
                                          <p:spTgt spid="23"/>
                                        </p:tgtEl>
                                        <p:attrNameLst>
                                          <p:attrName>ppt_h</p:attrName>
                                        </p:attrNameLst>
                                      </p:cBhvr>
                                      <p:tavLst>
                                        <p:tav tm="0">
                                          <p:val>
                                            <p:fltVal val="0"/>
                                          </p:val>
                                        </p:tav>
                                        <p:tav tm="100000">
                                          <p:val>
                                            <p:strVal val="#ppt_h"/>
                                          </p:val>
                                        </p:tav>
                                      </p:tavLst>
                                    </p:anim>
                                    <p:animEffect transition="in" filter="fade">
                                      <p:cBhvr>
                                        <p:cTn id="28" dur="1000"/>
                                        <p:tgtEl>
                                          <p:spTgt spid="23"/>
                                        </p:tgtEl>
                                      </p:cBhvr>
                                    </p:animEffect>
                                  </p:childTnLst>
                                </p:cTn>
                              </p:par>
                            </p:childTnLst>
                          </p:cTn>
                        </p:par>
                        <p:par>
                          <p:cTn id="29" fill="hold">
                            <p:stCondLst>
                              <p:cond delay="1000"/>
                            </p:stCondLst>
                            <p:childTnLst>
                              <p:par>
                                <p:cTn id="30" presetID="2" presetClass="entr" presetSubtype="2"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1000" fill="hold"/>
                                        <p:tgtEl>
                                          <p:spTgt spid="28"/>
                                        </p:tgtEl>
                                        <p:attrNameLst>
                                          <p:attrName>ppt_w</p:attrName>
                                        </p:attrNameLst>
                                      </p:cBhvr>
                                      <p:tavLst>
                                        <p:tav tm="0">
                                          <p:val>
                                            <p:fltVal val="0"/>
                                          </p:val>
                                        </p:tav>
                                        <p:tav tm="100000">
                                          <p:val>
                                            <p:strVal val="#ppt_w"/>
                                          </p:val>
                                        </p:tav>
                                      </p:tavLst>
                                    </p:anim>
                                    <p:anim calcmode="lin" valueType="num">
                                      <p:cBhvr>
                                        <p:cTn id="37" dur="1000" fill="hold"/>
                                        <p:tgtEl>
                                          <p:spTgt spid="28"/>
                                        </p:tgtEl>
                                        <p:attrNameLst>
                                          <p:attrName>ppt_h</p:attrName>
                                        </p:attrNameLst>
                                      </p:cBhvr>
                                      <p:tavLst>
                                        <p:tav tm="0">
                                          <p:val>
                                            <p:fltVal val="0"/>
                                          </p:val>
                                        </p:tav>
                                        <p:tav tm="100000">
                                          <p:val>
                                            <p:strVal val="#ppt_h"/>
                                          </p:val>
                                        </p:tav>
                                      </p:tavLst>
                                    </p:anim>
                                    <p:animEffect transition="in" filter="fade">
                                      <p:cBhvr>
                                        <p:cTn id="38" dur="1000"/>
                                        <p:tgtEl>
                                          <p:spTgt spid="28"/>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1000" fill="hold"/>
                                        <p:tgtEl>
                                          <p:spTgt spid="27"/>
                                        </p:tgtEl>
                                        <p:attrNameLst>
                                          <p:attrName>ppt_w</p:attrName>
                                        </p:attrNameLst>
                                      </p:cBhvr>
                                      <p:tavLst>
                                        <p:tav tm="0">
                                          <p:val>
                                            <p:fltVal val="0"/>
                                          </p:val>
                                        </p:tav>
                                        <p:tav tm="100000">
                                          <p:val>
                                            <p:strVal val="#ppt_w"/>
                                          </p:val>
                                        </p:tav>
                                      </p:tavLst>
                                    </p:anim>
                                    <p:anim calcmode="lin" valueType="num">
                                      <p:cBhvr>
                                        <p:cTn id="42" dur="1000" fill="hold"/>
                                        <p:tgtEl>
                                          <p:spTgt spid="27"/>
                                        </p:tgtEl>
                                        <p:attrNameLst>
                                          <p:attrName>ppt_h</p:attrName>
                                        </p:attrNameLst>
                                      </p:cBhvr>
                                      <p:tavLst>
                                        <p:tav tm="0">
                                          <p:val>
                                            <p:fltVal val="0"/>
                                          </p:val>
                                        </p:tav>
                                        <p:tav tm="100000">
                                          <p:val>
                                            <p:strVal val="#ppt_h"/>
                                          </p:val>
                                        </p:tav>
                                      </p:tavLst>
                                    </p:anim>
                                    <p:animEffect transition="in" filter="fade">
                                      <p:cBhvr>
                                        <p:cTn id="43" dur="1000"/>
                                        <p:tgtEl>
                                          <p:spTgt spid="27"/>
                                        </p:tgtEl>
                                      </p:cBhvr>
                                    </p:animEffect>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1+#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1000" fill="hold"/>
                                        <p:tgtEl>
                                          <p:spTgt spid="32"/>
                                        </p:tgtEl>
                                        <p:attrNameLst>
                                          <p:attrName>ppt_w</p:attrName>
                                        </p:attrNameLst>
                                      </p:cBhvr>
                                      <p:tavLst>
                                        <p:tav tm="0">
                                          <p:val>
                                            <p:fltVal val="0"/>
                                          </p:val>
                                        </p:tav>
                                        <p:tav tm="100000">
                                          <p:val>
                                            <p:strVal val="#ppt_w"/>
                                          </p:val>
                                        </p:tav>
                                      </p:tavLst>
                                    </p:anim>
                                    <p:anim calcmode="lin" valueType="num">
                                      <p:cBhvr>
                                        <p:cTn id="52" dur="1000" fill="hold"/>
                                        <p:tgtEl>
                                          <p:spTgt spid="32"/>
                                        </p:tgtEl>
                                        <p:attrNameLst>
                                          <p:attrName>ppt_h</p:attrName>
                                        </p:attrNameLst>
                                      </p:cBhvr>
                                      <p:tavLst>
                                        <p:tav tm="0">
                                          <p:val>
                                            <p:fltVal val="0"/>
                                          </p:val>
                                        </p:tav>
                                        <p:tav tm="100000">
                                          <p:val>
                                            <p:strVal val="#ppt_h"/>
                                          </p:val>
                                        </p:tav>
                                      </p:tavLst>
                                    </p:anim>
                                    <p:animEffect transition="in" filter="fade">
                                      <p:cBhvr>
                                        <p:cTn id="53" dur="1000"/>
                                        <p:tgtEl>
                                          <p:spTgt spid="3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1000" fill="hold"/>
                                        <p:tgtEl>
                                          <p:spTgt spid="31"/>
                                        </p:tgtEl>
                                        <p:attrNameLst>
                                          <p:attrName>ppt_w</p:attrName>
                                        </p:attrNameLst>
                                      </p:cBhvr>
                                      <p:tavLst>
                                        <p:tav tm="0">
                                          <p:val>
                                            <p:fltVal val="0"/>
                                          </p:val>
                                        </p:tav>
                                        <p:tav tm="100000">
                                          <p:val>
                                            <p:strVal val="#ppt_w"/>
                                          </p:val>
                                        </p:tav>
                                      </p:tavLst>
                                    </p:anim>
                                    <p:anim calcmode="lin" valueType="num">
                                      <p:cBhvr>
                                        <p:cTn id="57" dur="1000" fill="hold"/>
                                        <p:tgtEl>
                                          <p:spTgt spid="31"/>
                                        </p:tgtEl>
                                        <p:attrNameLst>
                                          <p:attrName>ppt_h</p:attrName>
                                        </p:attrNameLst>
                                      </p:cBhvr>
                                      <p:tavLst>
                                        <p:tav tm="0">
                                          <p:val>
                                            <p:fltVal val="0"/>
                                          </p:val>
                                        </p:tav>
                                        <p:tav tm="100000">
                                          <p:val>
                                            <p:strVal val="#ppt_h"/>
                                          </p:val>
                                        </p:tav>
                                      </p:tavLst>
                                    </p:anim>
                                    <p:animEffect transition="in" filter="fade">
                                      <p:cBhvr>
                                        <p:cTn id="58" dur="1000"/>
                                        <p:tgtEl>
                                          <p:spTgt spid="31"/>
                                        </p:tgtEl>
                                      </p:cBhvr>
                                    </p:animEffect>
                                  </p:childTnLst>
                                </p:cTn>
                              </p:par>
                            </p:childTnLst>
                          </p:cTn>
                        </p:par>
                        <p:par>
                          <p:cTn id="59" fill="hold">
                            <p:stCondLst>
                              <p:cond delay="2000"/>
                            </p:stCondLst>
                            <p:childTnLst>
                              <p:par>
                                <p:cTn id="60" presetID="2" presetClass="entr" presetSubtype="2" fill="hold" nodeType="after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1+#ppt_w/2"/>
                                          </p:val>
                                        </p:tav>
                                        <p:tav tm="100000">
                                          <p:val>
                                            <p:strVal val="#ppt_x"/>
                                          </p:val>
                                        </p:tav>
                                      </p:tavLst>
                                    </p:anim>
                                    <p:anim calcmode="lin" valueType="num">
                                      <p:cBhvr additive="base">
                                        <p:cTn id="63" dur="500" fill="hold"/>
                                        <p:tgtEl>
                                          <p:spTgt spid="34"/>
                                        </p:tgtEl>
                                        <p:attrNameLst>
                                          <p:attrName>ppt_y</p:attrName>
                                        </p:attrNameLst>
                                      </p:cBhvr>
                                      <p:tavLst>
                                        <p:tav tm="0">
                                          <p:val>
                                            <p:strVal val="#ppt_y"/>
                                          </p:val>
                                        </p:tav>
                                        <p:tav tm="100000">
                                          <p:val>
                                            <p:strVal val="#ppt_y"/>
                                          </p:val>
                                        </p:tav>
                                      </p:tavLst>
                                    </p:anim>
                                  </p:childTnLst>
                                </p:cTn>
                              </p:par>
                              <p:par>
                                <p:cTn id="64" presetID="53" presetClass="entr" presetSubtype="16"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1000" fill="hold"/>
                                        <p:tgtEl>
                                          <p:spTgt spid="36"/>
                                        </p:tgtEl>
                                        <p:attrNameLst>
                                          <p:attrName>ppt_w</p:attrName>
                                        </p:attrNameLst>
                                      </p:cBhvr>
                                      <p:tavLst>
                                        <p:tav tm="0">
                                          <p:val>
                                            <p:fltVal val="0"/>
                                          </p:val>
                                        </p:tav>
                                        <p:tav tm="100000">
                                          <p:val>
                                            <p:strVal val="#ppt_w"/>
                                          </p:val>
                                        </p:tav>
                                      </p:tavLst>
                                    </p:anim>
                                    <p:anim calcmode="lin" valueType="num">
                                      <p:cBhvr>
                                        <p:cTn id="67" dur="1000" fill="hold"/>
                                        <p:tgtEl>
                                          <p:spTgt spid="36"/>
                                        </p:tgtEl>
                                        <p:attrNameLst>
                                          <p:attrName>ppt_h</p:attrName>
                                        </p:attrNameLst>
                                      </p:cBhvr>
                                      <p:tavLst>
                                        <p:tav tm="0">
                                          <p:val>
                                            <p:fltVal val="0"/>
                                          </p:val>
                                        </p:tav>
                                        <p:tav tm="100000">
                                          <p:val>
                                            <p:strVal val="#ppt_h"/>
                                          </p:val>
                                        </p:tav>
                                      </p:tavLst>
                                    </p:anim>
                                    <p:animEffect transition="in" filter="fade">
                                      <p:cBhvr>
                                        <p:cTn id="68" dur="1000"/>
                                        <p:tgtEl>
                                          <p:spTgt spid="36"/>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1000" fill="hold"/>
                                        <p:tgtEl>
                                          <p:spTgt spid="35"/>
                                        </p:tgtEl>
                                        <p:attrNameLst>
                                          <p:attrName>ppt_w</p:attrName>
                                        </p:attrNameLst>
                                      </p:cBhvr>
                                      <p:tavLst>
                                        <p:tav tm="0">
                                          <p:val>
                                            <p:fltVal val="0"/>
                                          </p:val>
                                        </p:tav>
                                        <p:tav tm="100000">
                                          <p:val>
                                            <p:strVal val="#ppt_w"/>
                                          </p:val>
                                        </p:tav>
                                      </p:tavLst>
                                    </p:anim>
                                    <p:anim calcmode="lin" valueType="num">
                                      <p:cBhvr>
                                        <p:cTn id="72" dur="1000" fill="hold"/>
                                        <p:tgtEl>
                                          <p:spTgt spid="35"/>
                                        </p:tgtEl>
                                        <p:attrNameLst>
                                          <p:attrName>ppt_h</p:attrName>
                                        </p:attrNameLst>
                                      </p:cBhvr>
                                      <p:tavLst>
                                        <p:tav tm="0">
                                          <p:val>
                                            <p:fltVal val="0"/>
                                          </p:val>
                                        </p:tav>
                                        <p:tav tm="100000">
                                          <p:val>
                                            <p:strVal val="#ppt_h"/>
                                          </p:val>
                                        </p:tav>
                                      </p:tavLst>
                                    </p:anim>
                                    <p:animEffect transition="in" filter="fade">
                                      <p:cBhvr>
                                        <p:cTn id="73" dur="1000"/>
                                        <p:tgtEl>
                                          <p:spTgt spid="35"/>
                                        </p:tgtEl>
                                      </p:cBhvr>
                                    </p:animEffect>
                                  </p:childTnLst>
                                </p:cTn>
                              </p:par>
                            </p:childTnLst>
                          </p:cTn>
                        </p:par>
                        <p:par>
                          <p:cTn id="74" fill="hold">
                            <p:stCondLst>
                              <p:cond delay="2500"/>
                            </p:stCondLst>
                            <p:childTnLst>
                              <p:par>
                                <p:cTn id="75" presetID="2" presetClass="entr" presetSubtype="2"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1+#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53" presetClass="entr" presetSubtype="16"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 calcmode="lin" valueType="num">
                                      <p:cBhvr>
                                        <p:cTn id="81" dur="1000" fill="hold"/>
                                        <p:tgtEl>
                                          <p:spTgt spid="59"/>
                                        </p:tgtEl>
                                        <p:attrNameLst>
                                          <p:attrName>ppt_w</p:attrName>
                                        </p:attrNameLst>
                                      </p:cBhvr>
                                      <p:tavLst>
                                        <p:tav tm="0">
                                          <p:val>
                                            <p:fltVal val="0"/>
                                          </p:val>
                                        </p:tav>
                                        <p:tav tm="100000">
                                          <p:val>
                                            <p:strVal val="#ppt_w"/>
                                          </p:val>
                                        </p:tav>
                                      </p:tavLst>
                                    </p:anim>
                                    <p:anim calcmode="lin" valueType="num">
                                      <p:cBhvr>
                                        <p:cTn id="82" dur="1000" fill="hold"/>
                                        <p:tgtEl>
                                          <p:spTgt spid="59"/>
                                        </p:tgtEl>
                                        <p:attrNameLst>
                                          <p:attrName>ppt_h</p:attrName>
                                        </p:attrNameLst>
                                      </p:cBhvr>
                                      <p:tavLst>
                                        <p:tav tm="0">
                                          <p:val>
                                            <p:fltVal val="0"/>
                                          </p:val>
                                        </p:tav>
                                        <p:tav tm="100000">
                                          <p:val>
                                            <p:strVal val="#ppt_h"/>
                                          </p:val>
                                        </p:tav>
                                      </p:tavLst>
                                    </p:anim>
                                    <p:animEffect transition="in" filter="fade">
                                      <p:cBhvr>
                                        <p:cTn id="83" dur="1000"/>
                                        <p:tgtEl>
                                          <p:spTgt spid="59"/>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58"/>
                                        </p:tgtEl>
                                        <p:attrNameLst>
                                          <p:attrName>style.visibility</p:attrName>
                                        </p:attrNameLst>
                                      </p:cBhvr>
                                      <p:to>
                                        <p:strVal val="visible"/>
                                      </p:to>
                                    </p:set>
                                    <p:anim calcmode="lin" valueType="num">
                                      <p:cBhvr>
                                        <p:cTn id="86" dur="1000" fill="hold"/>
                                        <p:tgtEl>
                                          <p:spTgt spid="58"/>
                                        </p:tgtEl>
                                        <p:attrNameLst>
                                          <p:attrName>ppt_w</p:attrName>
                                        </p:attrNameLst>
                                      </p:cBhvr>
                                      <p:tavLst>
                                        <p:tav tm="0">
                                          <p:val>
                                            <p:fltVal val="0"/>
                                          </p:val>
                                        </p:tav>
                                        <p:tav tm="100000">
                                          <p:val>
                                            <p:strVal val="#ppt_w"/>
                                          </p:val>
                                        </p:tav>
                                      </p:tavLst>
                                    </p:anim>
                                    <p:anim calcmode="lin" valueType="num">
                                      <p:cBhvr>
                                        <p:cTn id="87" dur="1000" fill="hold"/>
                                        <p:tgtEl>
                                          <p:spTgt spid="58"/>
                                        </p:tgtEl>
                                        <p:attrNameLst>
                                          <p:attrName>ppt_h</p:attrName>
                                        </p:attrNameLst>
                                      </p:cBhvr>
                                      <p:tavLst>
                                        <p:tav tm="0">
                                          <p:val>
                                            <p:fltVal val="0"/>
                                          </p:val>
                                        </p:tav>
                                        <p:tav tm="100000">
                                          <p:val>
                                            <p:strVal val="#ppt_h"/>
                                          </p:val>
                                        </p:tav>
                                      </p:tavLst>
                                    </p:anim>
                                    <p:animEffect transition="in" filter="fade">
                                      <p:cBhvr>
                                        <p:cTn id="88"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p:bldP spid="72712" grpId="0"/>
      <p:bldP spid="23" grpId="0"/>
      <p:bldP spid="24" grpId="0"/>
      <p:bldP spid="27" grpId="0"/>
      <p:bldP spid="28" grpId="0"/>
      <p:bldP spid="31" grpId="0"/>
      <p:bldP spid="32" grpId="0"/>
      <p:bldP spid="35" grpId="0"/>
      <p:bldP spid="36" grpId="0"/>
      <p:bldP spid="58" grpId="0"/>
      <p:bldP spid="5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79bce84d66528df2992d76f28ffb4dd"/>
          <p:cNvPicPr>
            <a:picLocks noChangeAspect="1"/>
          </p:cNvPicPr>
          <p:nvPr/>
        </p:nvPicPr>
        <p:blipFill>
          <a:blip r:embed="rId3"/>
          <a:stretch>
            <a:fillRect/>
          </a:stretch>
        </p:blipFill>
        <p:spPr>
          <a:xfrm>
            <a:off x="1227455" y="2297430"/>
            <a:ext cx="3054985" cy="3552825"/>
          </a:xfrm>
          <a:prstGeom prst="rect">
            <a:avLst/>
          </a:prstGeom>
        </p:spPr>
      </p:pic>
      <p:pic>
        <p:nvPicPr>
          <p:cNvPr id="4" name="图片 3" descr="246de5d3ff26528e22228fd3489e033c"/>
          <p:cNvPicPr>
            <a:picLocks noChangeAspect="1"/>
          </p:cNvPicPr>
          <p:nvPr/>
        </p:nvPicPr>
        <p:blipFill>
          <a:blip r:embed="rId4"/>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pic>
        <p:nvPicPr>
          <p:cNvPr id="5" name="图片 4" descr="933915c406a4de60a5b7a646797f4595"/>
          <p:cNvPicPr>
            <a:picLocks noChangeAspect="1"/>
          </p:cNvPicPr>
          <p:nvPr/>
        </p:nvPicPr>
        <p:blipFill>
          <a:blip r:embed="rId6"/>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三、《若干规定》解读—廉洁从业行为规范</a:t>
            </a:r>
          </a:p>
        </p:txBody>
      </p:sp>
      <p:sp>
        <p:nvSpPr>
          <p:cNvPr id="74758" name="矩形 7"/>
          <p:cNvSpPr/>
          <p:nvPr/>
        </p:nvSpPr>
        <p:spPr>
          <a:xfrm>
            <a:off x="1444625" y="1119188"/>
            <a:ext cx="6310313" cy="369887"/>
          </a:xfrm>
          <a:prstGeom prst="rect">
            <a:avLst/>
          </a:prstGeom>
          <a:noFill/>
          <a:ln w="9525">
            <a:noFill/>
          </a:ln>
        </p:spPr>
        <p:txBody>
          <a:bodyPr/>
          <a:lstStyle/>
          <a:p>
            <a:pPr eaLnBrk="1" hangingPunct="1">
              <a:spcBef>
                <a:spcPct val="20000"/>
              </a:spcBef>
            </a:pPr>
            <a:r>
              <a:rPr lang="zh-CN" altLang="en-US" sz="2400" b="1" dirty="0">
                <a:solidFill>
                  <a:srgbClr val="C00000"/>
                </a:solidFill>
                <a:latin typeface="微软雅黑" panose="020B0503020204020204" charset="-122"/>
                <a:ea typeface="微软雅黑" panose="020B0503020204020204" charset="-122"/>
              </a:rPr>
              <a:t>应当承担对加强作风建设的责任（第八条）</a:t>
            </a:r>
          </a:p>
        </p:txBody>
      </p:sp>
      <p:grpSp>
        <p:nvGrpSpPr>
          <p:cNvPr id="74759" name="组合 8"/>
          <p:cNvGrpSpPr/>
          <p:nvPr/>
        </p:nvGrpSpPr>
        <p:grpSpPr>
          <a:xfrm>
            <a:off x="1109663" y="1157288"/>
            <a:ext cx="376237" cy="401637"/>
            <a:chOff x="-885400" y="1180425"/>
            <a:chExt cx="377074" cy="401474"/>
          </a:xfrm>
        </p:grpSpPr>
        <p:sp>
          <p:nvSpPr>
            <p:cNvPr id="10" name="椭圆 9"/>
            <p:cNvSpPr/>
            <p:nvPr/>
          </p:nvSpPr>
          <p:spPr bwMode="auto">
            <a:xfrm>
              <a:off x="-885400" y="1204227"/>
              <a:ext cx="377074" cy="377672"/>
            </a:xfrm>
            <a:prstGeom prst="ellipse">
              <a:avLst/>
            </a:prstGeom>
            <a:solidFill>
              <a:srgbClr val="C00000"/>
            </a:solidFill>
            <a:ln w="9525" cap="flat" cmpd="sng" algn="ctr">
              <a:noFill/>
              <a:prstDash val="solid"/>
              <a:round/>
              <a:headEnd type="none" w="med" len="med"/>
              <a:tailEnd type="none" w="med" len="med"/>
            </a:ln>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chemeClr val="bg2"/>
                </a:solidFill>
                <a:effectLst/>
                <a:uLnTx/>
                <a:uFillTx/>
                <a:latin typeface="微软雅黑" panose="020B0503020204020204" charset="-122"/>
                <a:ea typeface="微软雅黑" panose="020B0503020204020204" charset="-122"/>
                <a:cs typeface="+mn-cs"/>
              </a:endParaRPr>
            </a:p>
          </p:txBody>
        </p:sp>
        <p:sp>
          <p:nvSpPr>
            <p:cNvPr id="74771" name="文本框 10"/>
            <p:cNvSpPr txBox="1"/>
            <p:nvPr/>
          </p:nvSpPr>
          <p:spPr>
            <a:xfrm>
              <a:off x="-852704" y="1180425"/>
              <a:ext cx="281204" cy="400110"/>
            </a:xfrm>
            <a:prstGeom prst="rect">
              <a:avLst/>
            </a:prstGeom>
            <a:noFill/>
            <a:ln w="9525">
              <a:noFill/>
            </a:ln>
          </p:spPr>
          <p:txBody>
            <a:bodyPr>
              <a:spAutoFit/>
            </a:bodyPr>
            <a:lstStyle/>
            <a:p>
              <a:pPr eaLnBrk="1" hangingPunct="1"/>
              <a:r>
                <a:rPr lang="en-US" altLang="zh-CN" sz="2000" b="1" dirty="0">
                  <a:solidFill>
                    <a:schemeClr val="bg2"/>
                  </a:solidFill>
                  <a:latin typeface="微软雅黑" panose="020B0503020204020204" charset="-122"/>
                  <a:ea typeface="微软雅黑" panose="020B0503020204020204" charset="-122"/>
                </a:rPr>
                <a:t>5</a:t>
              </a:r>
            </a:p>
          </p:txBody>
        </p:sp>
      </p:grpSp>
      <p:sp>
        <p:nvSpPr>
          <p:cNvPr id="74760" name="内容占位符 2"/>
          <p:cNvSpPr txBox="1"/>
          <p:nvPr/>
        </p:nvSpPr>
        <p:spPr>
          <a:xfrm>
            <a:off x="1422718" y="1557338"/>
            <a:ext cx="9583737" cy="684212"/>
          </a:xfrm>
          <a:prstGeom prst="rect">
            <a:avLst/>
          </a:prstGeom>
          <a:noFill/>
          <a:ln w="9525">
            <a:noFill/>
          </a:ln>
        </p:spPr>
        <p:txBody>
          <a:bodyPr/>
          <a:lstStyle/>
          <a:p>
            <a:pPr algn="just" eaLnBrk="1" hangingPunct="1">
              <a:spcBef>
                <a:spcPct val="20000"/>
              </a:spcBef>
            </a:pPr>
            <a:r>
              <a:rPr lang="zh-CN" altLang="en-US" dirty="0">
                <a:solidFill>
                  <a:srgbClr val="C00000"/>
                </a:solidFill>
                <a:latin typeface="微软雅黑" panose="020B0503020204020204" charset="-122"/>
                <a:ea typeface="微软雅黑" panose="020B0503020204020204" charset="-122"/>
              </a:rPr>
              <a:t>国有企业领导人员应当加强作风建设，注重自身修养，增强社会责任意识，树立良好的公众形象。不得有下列行为。本条从</a:t>
            </a:r>
            <a:r>
              <a:rPr lang="en-US" altLang="zh-CN" b="1" dirty="0">
                <a:solidFill>
                  <a:srgbClr val="C00000"/>
                </a:solidFill>
                <a:latin typeface="微软雅黑" panose="020B0503020204020204" charset="-122"/>
                <a:ea typeface="微软雅黑" panose="020B0503020204020204" charset="-122"/>
              </a:rPr>
              <a:t>7</a:t>
            </a:r>
            <a:r>
              <a:rPr lang="zh-CN" altLang="en-US" b="1" dirty="0">
                <a:solidFill>
                  <a:srgbClr val="C00000"/>
                </a:solidFill>
                <a:latin typeface="微软雅黑" panose="020B0503020204020204" charset="-122"/>
                <a:ea typeface="微软雅黑" panose="020B0503020204020204" charset="-122"/>
              </a:rPr>
              <a:t>个方面</a:t>
            </a:r>
            <a:r>
              <a:rPr lang="zh-CN" altLang="en-US" dirty="0">
                <a:solidFill>
                  <a:srgbClr val="C00000"/>
                </a:solidFill>
                <a:latin typeface="微软雅黑" panose="020B0503020204020204" charset="-122"/>
                <a:ea typeface="微软雅黑" panose="020B0503020204020204" charset="-122"/>
              </a:rPr>
              <a:t>对国有企业领导人员的职务消费行为作出了禁止性规定：</a:t>
            </a:r>
          </a:p>
        </p:txBody>
      </p:sp>
      <p:sp>
        <p:nvSpPr>
          <p:cNvPr id="74761" name="矩形 12"/>
          <p:cNvSpPr/>
          <p:nvPr/>
        </p:nvSpPr>
        <p:spPr>
          <a:xfrm>
            <a:off x="4158615" y="2255520"/>
            <a:ext cx="7797165" cy="360680"/>
          </a:xfrm>
          <a:prstGeom prst="rect">
            <a:avLst/>
          </a:prstGeom>
          <a:noFill/>
          <a:ln w="9525">
            <a:noFill/>
          </a:ln>
        </p:spPr>
        <p:txBody>
          <a:bodyPr/>
          <a:lstStyle/>
          <a:p>
            <a:pPr algn="just" eaLnBrk="1" hangingPunct="1">
              <a:spcBef>
                <a:spcPct val="20000"/>
              </a:spcBef>
            </a:pPr>
            <a:r>
              <a:rPr lang="zh-CN" altLang="en-US" sz="1500" b="1" dirty="0">
                <a:solidFill>
                  <a:srgbClr val="C00000"/>
                </a:solidFill>
                <a:latin typeface="微软雅黑" panose="020B0503020204020204" charset="-122"/>
                <a:ea typeface="微软雅黑" panose="020B0503020204020204" charset="-122"/>
              </a:rPr>
              <a:t>第一项 </a:t>
            </a:r>
            <a:r>
              <a:rPr lang="zh-CN" altLang="en-US" sz="1500" b="1" dirty="0">
                <a:solidFill>
                  <a:schemeClr val="tx1"/>
                </a:solidFill>
                <a:latin typeface="微软雅黑" panose="020B0503020204020204" charset="-122"/>
                <a:ea typeface="微软雅黑" panose="020B0503020204020204" charset="-122"/>
              </a:rPr>
              <a:t> </a:t>
            </a:r>
            <a:r>
              <a:rPr lang="zh-CN" altLang="en-US" sz="1500" dirty="0">
                <a:solidFill>
                  <a:schemeClr val="tx1"/>
                </a:solidFill>
                <a:latin typeface="微软雅黑" panose="020B0503020204020204" charset="-122"/>
                <a:ea typeface="微软雅黑" panose="020B0503020204020204" charset="-122"/>
              </a:rPr>
              <a:t>对弄虚作假骗取利益行为的禁止性规定</a:t>
            </a:r>
          </a:p>
        </p:txBody>
      </p:sp>
      <p:sp>
        <p:nvSpPr>
          <p:cNvPr id="74762" name="矩形 13"/>
          <p:cNvSpPr/>
          <p:nvPr/>
        </p:nvSpPr>
        <p:spPr>
          <a:xfrm>
            <a:off x="4158615" y="2706370"/>
            <a:ext cx="7797165" cy="360680"/>
          </a:xfrm>
          <a:prstGeom prst="rect">
            <a:avLst/>
          </a:prstGeom>
          <a:noFill/>
          <a:ln w="9525">
            <a:noFill/>
          </a:ln>
        </p:spPr>
        <p:txBody>
          <a:bodyPr/>
          <a:lstStyle/>
          <a:p>
            <a:pPr algn="just" eaLnBrk="1" hangingPunct="1">
              <a:spcBef>
                <a:spcPct val="20000"/>
              </a:spcBef>
            </a:pPr>
            <a:r>
              <a:rPr lang="zh-CN" altLang="en-US" sz="1500" b="1" dirty="0">
                <a:solidFill>
                  <a:srgbClr val="C00000"/>
                </a:solidFill>
                <a:latin typeface="微软雅黑" panose="020B0503020204020204" charset="-122"/>
                <a:ea typeface="微软雅黑" panose="020B0503020204020204" charset="-122"/>
              </a:rPr>
              <a:t>第二项 </a:t>
            </a:r>
            <a:r>
              <a:rPr lang="zh-CN" altLang="en-US" sz="1500" b="1" dirty="0">
                <a:solidFill>
                  <a:schemeClr val="tx1"/>
                </a:solidFill>
                <a:latin typeface="微软雅黑" panose="020B0503020204020204" charset="-122"/>
                <a:ea typeface="微软雅黑" panose="020B0503020204020204" charset="-122"/>
              </a:rPr>
              <a:t> </a:t>
            </a:r>
            <a:r>
              <a:rPr lang="zh-CN" altLang="en-US" sz="1500" dirty="0">
                <a:solidFill>
                  <a:schemeClr val="tx1"/>
                </a:solidFill>
                <a:latin typeface="微软雅黑" panose="020B0503020204020204" charset="-122"/>
                <a:ea typeface="微软雅黑" panose="020B0503020204020204" charset="-122"/>
              </a:rPr>
              <a:t>对大办婚丧喜庆事宜的禁止性规定</a:t>
            </a:r>
          </a:p>
        </p:txBody>
      </p:sp>
      <p:grpSp>
        <p:nvGrpSpPr>
          <p:cNvPr id="74763" name="组合 14"/>
          <p:cNvGrpSpPr/>
          <p:nvPr/>
        </p:nvGrpSpPr>
        <p:grpSpPr>
          <a:xfrm>
            <a:off x="4158615" y="3044825"/>
            <a:ext cx="7797165" cy="991703"/>
            <a:chOff x="1486669" y="3290576"/>
            <a:chExt cx="8644160" cy="992464"/>
          </a:xfrm>
        </p:grpSpPr>
        <p:sp>
          <p:nvSpPr>
            <p:cNvPr id="74768" name="矩形 15"/>
            <p:cNvSpPr/>
            <p:nvPr/>
          </p:nvSpPr>
          <p:spPr>
            <a:xfrm>
              <a:off x="1486669" y="3290576"/>
              <a:ext cx="8644160" cy="360040"/>
            </a:xfrm>
            <a:prstGeom prst="rect">
              <a:avLst/>
            </a:prstGeom>
            <a:noFill/>
            <a:ln w="9525">
              <a:noFill/>
            </a:ln>
          </p:spPr>
          <p:txBody>
            <a:bodyPr/>
            <a:lstStyle/>
            <a:p>
              <a:pPr algn="just" eaLnBrk="1" hangingPunct="1">
                <a:spcBef>
                  <a:spcPct val="20000"/>
                </a:spcBef>
              </a:pPr>
              <a:r>
                <a:rPr lang="zh-CN" altLang="en-US" sz="1500" b="1" dirty="0">
                  <a:solidFill>
                    <a:srgbClr val="C00000"/>
                  </a:solidFill>
                  <a:latin typeface="微软雅黑" panose="020B0503020204020204" charset="-122"/>
                  <a:ea typeface="微软雅黑" panose="020B0503020204020204" charset="-122"/>
                </a:rPr>
                <a:t>第三项</a:t>
              </a:r>
              <a:r>
                <a:rPr lang="zh-CN" altLang="en-US" sz="1500" b="1" dirty="0">
                  <a:solidFill>
                    <a:schemeClr val="tx1"/>
                  </a:solidFill>
                  <a:latin typeface="微软雅黑" panose="020B0503020204020204" charset="-122"/>
                  <a:ea typeface="微软雅黑" panose="020B0503020204020204" charset="-122"/>
                </a:rPr>
                <a:t>  </a:t>
              </a:r>
              <a:r>
                <a:rPr lang="zh-CN" altLang="en-US" sz="1500" dirty="0">
                  <a:solidFill>
                    <a:schemeClr val="tx1"/>
                  </a:solidFill>
                  <a:latin typeface="微软雅黑" panose="020B0503020204020204" charset="-122"/>
                  <a:ea typeface="微软雅黑" panose="020B0503020204020204" charset="-122"/>
                </a:rPr>
                <a:t>对国有企业领导人员放松对配偶、子女和身边工作人员管理的禁止性规定 </a:t>
              </a:r>
            </a:p>
          </p:txBody>
        </p:sp>
        <p:sp>
          <p:nvSpPr>
            <p:cNvPr id="74769" name="矩形 16"/>
            <p:cNvSpPr/>
            <p:nvPr/>
          </p:nvSpPr>
          <p:spPr>
            <a:xfrm>
              <a:off x="2326669" y="3683776"/>
              <a:ext cx="7632848" cy="599264"/>
            </a:xfrm>
            <a:prstGeom prst="rect">
              <a:avLst/>
            </a:prstGeom>
            <a:noFill/>
            <a:ln w="9525">
              <a:noFill/>
            </a:ln>
          </p:spPr>
          <p:txBody>
            <a:bodyPr>
              <a:spAutoFit/>
            </a:bodyPr>
            <a:lstStyle/>
            <a:p>
              <a:pPr algn="just" eaLnBrk="1" hangingPunct="1">
                <a:spcBef>
                  <a:spcPct val="20000"/>
                </a:spcBef>
              </a:pPr>
              <a:r>
                <a:rPr lang="zh-CN" altLang="en-US" sz="1500" dirty="0">
                  <a:solidFill>
                    <a:schemeClr val="tx1"/>
                  </a:solidFill>
                  <a:latin typeface="微软雅黑" panose="020B0503020204020204" charset="-122"/>
                  <a:ea typeface="微软雅黑" panose="020B0503020204020204" charset="-122"/>
                </a:rPr>
                <a:t>1、默许，是指已经知道可能造成不良影响到，但不予管理、约束和制止</a:t>
              </a:r>
            </a:p>
            <a:p>
              <a:pPr algn="just" eaLnBrk="1" hangingPunct="1">
                <a:spcBef>
                  <a:spcPct val="20000"/>
                </a:spcBef>
              </a:pPr>
              <a:r>
                <a:rPr lang="zh-CN" altLang="en-US" sz="1500" dirty="0">
                  <a:solidFill>
                    <a:schemeClr val="tx1"/>
                  </a:solidFill>
                  <a:latin typeface="微软雅黑" panose="020B0503020204020204" charset="-122"/>
                  <a:ea typeface="微软雅黑" panose="020B0503020204020204" charset="-122"/>
                </a:rPr>
                <a:t>2、纵容，是指允许和放纵其行为</a:t>
              </a:r>
            </a:p>
          </p:txBody>
        </p:sp>
      </p:grpSp>
      <p:sp>
        <p:nvSpPr>
          <p:cNvPr id="74764" name="矩形 17"/>
          <p:cNvSpPr/>
          <p:nvPr/>
        </p:nvSpPr>
        <p:spPr>
          <a:xfrm>
            <a:off x="4158615" y="4119880"/>
            <a:ext cx="7797165" cy="360680"/>
          </a:xfrm>
          <a:prstGeom prst="rect">
            <a:avLst/>
          </a:prstGeom>
          <a:noFill/>
          <a:ln w="9525">
            <a:noFill/>
          </a:ln>
        </p:spPr>
        <p:txBody>
          <a:bodyPr/>
          <a:lstStyle/>
          <a:p>
            <a:pPr algn="just" eaLnBrk="1" hangingPunct="1">
              <a:spcBef>
                <a:spcPct val="20000"/>
              </a:spcBef>
            </a:pPr>
            <a:r>
              <a:rPr lang="zh-CN" altLang="en-US" sz="1500" b="1" dirty="0">
                <a:solidFill>
                  <a:srgbClr val="C00000"/>
                </a:solidFill>
                <a:latin typeface="微软雅黑" panose="020B0503020204020204" charset="-122"/>
                <a:ea typeface="微软雅黑" panose="020B0503020204020204" charset="-122"/>
              </a:rPr>
              <a:t>第四项 </a:t>
            </a:r>
            <a:r>
              <a:rPr lang="zh-CN" altLang="en-US" sz="1500" b="1" dirty="0">
                <a:solidFill>
                  <a:schemeClr val="tx1"/>
                </a:solidFill>
                <a:latin typeface="微软雅黑" panose="020B0503020204020204" charset="-122"/>
                <a:ea typeface="微软雅黑" panose="020B0503020204020204" charset="-122"/>
              </a:rPr>
              <a:t> </a:t>
            </a:r>
            <a:r>
              <a:rPr lang="zh-CN" altLang="en-US" sz="1500" dirty="0">
                <a:solidFill>
                  <a:schemeClr val="tx1"/>
                </a:solidFill>
                <a:latin typeface="微软雅黑" panose="020B0503020204020204" charset="-122"/>
                <a:ea typeface="微软雅黑" panose="020B0503020204020204" charset="-122"/>
              </a:rPr>
              <a:t>对公款娱乐的禁止性规定</a:t>
            </a:r>
          </a:p>
        </p:txBody>
      </p:sp>
      <p:sp>
        <p:nvSpPr>
          <p:cNvPr id="74765" name="矩形 18"/>
          <p:cNvSpPr/>
          <p:nvPr/>
        </p:nvSpPr>
        <p:spPr>
          <a:xfrm>
            <a:off x="4158615" y="4585335"/>
            <a:ext cx="7797165" cy="358775"/>
          </a:xfrm>
          <a:prstGeom prst="rect">
            <a:avLst/>
          </a:prstGeom>
          <a:noFill/>
          <a:ln w="9525">
            <a:noFill/>
          </a:ln>
        </p:spPr>
        <p:txBody>
          <a:bodyPr/>
          <a:lstStyle/>
          <a:p>
            <a:pPr algn="just" eaLnBrk="1" hangingPunct="1">
              <a:spcBef>
                <a:spcPct val="20000"/>
              </a:spcBef>
            </a:pPr>
            <a:r>
              <a:rPr lang="zh-CN" altLang="en-US" sz="1500" b="1" dirty="0">
                <a:solidFill>
                  <a:srgbClr val="C00000"/>
                </a:solidFill>
                <a:latin typeface="微软雅黑" panose="020B0503020204020204" charset="-122"/>
                <a:ea typeface="微软雅黑" panose="020B0503020204020204" charset="-122"/>
              </a:rPr>
              <a:t>第五项</a:t>
            </a:r>
            <a:r>
              <a:rPr lang="zh-CN" altLang="en-US" sz="1500" b="1" dirty="0">
                <a:solidFill>
                  <a:schemeClr val="tx1"/>
                </a:solidFill>
                <a:latin typeface="微软雅黑" panose="020B0503020204020204" charset="-122"/>
                <a:ea typeface="微软雅黑" panose="020B0503020204020204" charset="-122"/>
              </a:rPr>
              <a:t>  </a:t>
            </a:r>
            <a:r>
              <a:rPr lang="zh-CN" altLang="en-US" sz="1500" dirty="0">
                <a:solidFill>
                  <a:schemeClr val="tx1"/>
                </a:solidFill>
                <a:latin typeface="微软雅黑" panose="020B0503020204020204" charset="-122"/>
                <a:ea typeface="微软雅黑" panose="020B0503020204020204" charset="-122"/>
              </a:rPr>
              <a:t>对包租宾馆的禁止性规定</a:t>
            </a:r>
          </a:p>
        </p:txBody>
      </p:sp>
      <p:sp>
        <p:nvSpPr>
          <p:cNvPr id="74766" name="矩形 19"/>
          <p:cNvSpPr/>
          <p:nvPr/>
        </p:nvSpPr>
        <p:spPr>
          <a:xfrm>
            <a:off x="4158615" y="5021580"/>
            <a:ext cx="7797165" cy="358775"/>
          </a:xfrm>
          <a:prstGeom prst="rect">
            <a:avLst/>
          </a:prstGeom>
          <a:noFill/>
          <a:ln w="9525">
            <a:noFill/>
          </a:ln>
        </p:spPr>
        <p:txBody>
          <a:bodyPr/>
          <a:lstStyle/>
          <a:p>
            <a:pPr algn="just" eaLnBrk="1" hangingPunct="1">
              <a:spcBef>
                <a:spcPct val="20000"/>
              </a:spcBef>
            </a:pPr>
            <a:r>
              <a:rPr lang="zh-CN" altLang="en-US" sz="1500" b="1" dirty="0">
                <a:solidFill>
                  <a:srgbClr val="C00000"/>
                </a:solidFill>
                <a:latin typeface="微软雅黑" panose="020B0503020204020204" charset="-122"/>
                <a:ea typeface="微软雅黑" panose="020B0503020204020204" charset="-122"/>
              </a:rPr>
              <a:t>第六项</a:t>
            </a:r>
            <a:r>
              <a:rPr lang="zh-CN" altLang="en-US" sz="1500" b="1" dirty="0">
                <a:solidFill>
                  <a:schemeClr val="tx1"/>
                </a:solidFill>
                <a:latin typeface="微软雅黑" panose="020B0503020204020204" charset="-122"/>
                <a:ea typeface="微软雅黑" panose="020B0503020204020204" charset="-122"/>
              </a:rPr>
              <a:t>  </a:t>
            </a:r>
            <a:r>
              <a:rPr lang="zh-CN" altLang="en-US" sz="1500" dirty="0">
                <a:solidFill>
                  <a:schemeClr val="tx1"/>
                </a:solidFill>
                <a:latin typeface="微软雅黑" panose="020B0503020204020204" charset="-122"/>
                <a:ea typeface="微软雅黑" panose="020B0503020204020204" charset="-122"/>
              </a:rPr>
              <a:t>对侵害职工权益的禁止性规定</a:t>
            </a:r>
          </a:p>
        </p:txBody>
      </p:sp>
      <p:sp>
        <p:nvSpPr>
          <p:cNvPr id="74767" name="矩形 20"/>
          <p:cNvSpPr/>
          <p:nvPr/>
        </p:nvSpPr>
        <p:spPr>
          <a:xfrm>
            <a:off x="4158615" y="5458460"/>
            <a:ext cx="7797165" cy="360045"/>
          </a:xfrm>
          <a:prstGeom prst="rect">
            <a:avLst/>
          </a:prstGeom>
          <a:noFill/>
          <a:ln w="9525">
            <a:noFill/>
          </a:ln>
        </p:spPr>
        <p:txBody>
          <a:bodyPr/>
          <a:lstStyle/>
          <a:p>
            <a:pPr algn="just" eaLnBrk="1" hangingPunct="1">
              <a:spcBef>
                <a:spcPct val="20000"/>
              </a:spcBef>
            </a:pPr>
            <a:r>
              <a:rPr lang="zh-CN" altLang="en-US" sz="1500" b="1" dirty="0">
                <a:solidFill>
                  <a:srgbClr val="C00000"/>
                </a:solidFill>
                <a:latin typeface="微软雅黑" panose="020B0503020204020204" charset="-122"/>
                <a:ea typeface="微软雅黑" panose="020B0503020204020204" charset="-122"/>
              </a:rPr>
              <a:t>第七项 </a:t>
            </a:r>
            <a:r>
              <a:rPr lang="zh-CN" altLang="en-US" sz="1500" b="1" dirty="0">
                <a:solidFill>
                  <a:schemeClr val="tx1"/>
                </a:solidFill>
                <a:latin typeface="微软雅黑" panose="020B0503020204020204" charset="-122"/>
                <a:ea typeface="微软雅黑" panose="020B0503020204020204" charset="-122"/>
              </a:rPr>
              <a:t> </a:t>
            </a:r>
            <a:r>
              <a:rPr lang="zh-CN" altLang="en-US" sz="1500" dirty="0">
                <a:solidFill>
                  <a:schemeClr val="tx1"/>
                </a:solidFill>
                <a:latin typeface="微软雅黑" panose="020B0503020204020204" charset="-122"/>
                <a:ea typeface="微软雅黑" panose="020B0503020204020204" charset="-122"/>
              </a:rPr>
              <a:t>对违背社会公德活动的禁止性规定</a:t>
            </a:r>
          </a:p>
        </p:txBody>
      </p:sp>
    </p:spTree>
  </p:cSld>
  <p:clrMapOvr>
    <a:masterClrMapping/>
  </p:clrMapOvr>
  <mc:AlternateContent xmlns:mc="http://schemas.openxmlformats.org/markup-compatibility/2006">
    <mc:Choice xmlns:p14="http://schemas.microsoft.com/office/powerpoint/2010/main" Requires="p14">
      <p:transition spd="slow" p14:dur="1600" advTm="1470">
        <p:blinds dir="vert"/>
      </p:transition>
    </mc:Choice>
    <mc:Fallback>
      <p:transition spd="slow" advTm="147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4761"/>
                                        </p:tgtEl>
                                        <p:attrNameLst>
                                          <p:attrName>style.visibility</p:attrName>
                                        </p:attrNameLst>
                                      </p:cBhvr>
                                      <p:to>
                                        <p:strVal val="visible"/>
                                      </p:to>
                                    </p:set>
                                    <p:animEffect transition="in" filter="wipe(up)">
                                      <p:cBhvr>
                                        <p:cTn id="7" dur="500"/>
                                        <p:tgtEl>
                                          <p:spTgt spid="7476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4762"/>
                                        </p:tgtEl>
                                        <p:attrNameLst>
                                          <p:attrName>style.visibility</p:attrName>
                                        </p:attrNameLst>
                                      </p:cBhvr>
                                      <p:to>
                                        <p:strVal val="visible"/>
                                      </p:to>
                                    </p:set>
                                    <p:animEffect transition="in" filter="wipe(up)">
                                      <p:cBhvr>
                                        <p:cTn id="10" dur="500"/>
                                        <p:tgtEl>
                                          <p:spTgt spid="74762"/>
                                        </p:tgtEl>
                                      </p:cBhvr>
                                    </p:animEffect>
                                  </p:childTnLst>
                                </p:cTn>
                              </p:par>
                              <p:par>
                                <p:cTn id="11" presetID="22" presetClass="entr" presetSubtype="1" fill="hold" nodeType="withEffect">
                                  <p:stCondLst>
                                    <p:cond delay="0"/>
                                  </p:stCondLst>
                                  <p:childTnLst>
                                    <p:set>
                                      <p:cBhvr>
                                        <p:cTn id="12" dur="1" fill="hold">
                                          <p:stCondLst>
                                            <p:cond delay="0"/>
                                          </p:stCondLst>
                                        </p:cTn>
                                        <p:tgtEl>
                                          <p:spTgt spid="74763"/>
                                        </p:tgtEl>
                                        <p:attrNameLst>
                                          <p:attrName>style.visibility</p:attrName>
                                        </p:attrNameLst>
                                      </p:cBhvr>
                                      <p:to>
                                        <p:strVal val="visible"/>
                                      </p:to>
                                    </p:set>
                                    <p:animEffect transition="in" filter="wipe(up)">
                                      <p:cBhvr>
                                        <p:cTn id="13" dur="500"/>
                                        <p:tgtEl>
                                          <p:spTgt spid="74763"/>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74764"/>
                                        </p:tgtEl>
                                        <p:attrNameLst>
                                          <p:attrName>style.visibility</p:attrName>
                                        </p:attrNameLst>
                                      </p:cBhvr>
                                      <p:to>
                                        <p:strVal val="visible"/>
                                      </p:to>
                                    </p:set>
                                    <p:animEffect transition="in" filter="wipe(up)">
                                      <p:cBhvr>
                                        <p:cTn id="16" dur="500"/>
                                        <p:tgtEl>
                                          <p:spTgt spid="74764"/>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4765"/>
                                        </p:tgtEl>
                                        <p:attrNameLst>
                                          <p:attrName>style.visibility</p:attrName>
                                        </p:attrNameLst>
                                      </p:cBhvr>
                                      <p:to>
                                        <p:strVal val="visible"/>
                                      </p:to>
                                    </p:set>
                                    <p:animEffect transition="in" filter="wipe(up)">
                                      <p:cBhvr>
                                        <p:cTn id="19" dur="500"/>
                                        <p:tgtEl>
                                          <p:spTgt spid="74765"/>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74766"/>
                                        </p:tgtEl>
                                        <p:attrNameLst>
                                          <p:attrName>style.visibility</p:attrName>
                                        </p:attrNameLst>
                                      </p:cBhvr>
                                      <p:to>
                                        <p:strVal val="visible"/>
                                      </p:to>
                                    </p:set>
                                    <p:animEffect transition="in" filter="wipe(up)">
                                      <p:cBhvr>
                                        <p:cTn id="22" dur="500"/>
                                        <p:tgtEl>
                                          <p:spTgt spid="7476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74767"/>
                                        </p:tgtEl>
                                        <p:attrNameLst>
                                          <p:attrName>style.visibility</p:attrName>
                                        </p:attrNameLst>
                                      </p:cBhvr>
                                      <p:to>
                                        <p:strVal val="visible"/>
                                      </p:to>
                                    </p:set>
                                    <p:animEffect transition="in" filter="wipe(up)">
                                      <p:cBhvr>
                                        <p:cTn id="25" dur="500"/>
                                        <p:tgtEl>
                                          <p:spTgt spid="74767"/>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74760"/>
                                        </p:tgtEl>
                                        <p:attrNameLst>
                                          <p:attrName>style.visibility</p:attrName>
                                        </p:attrNameLst>
                                      </p:cBhvr>
                                      <p:to>
                                        <p:strVal val="visible"/>
                                      </p:to>
                                    </p:set>
                                    <p:animEffect transition="in" filter="wipe(up)">
                                      <p:cBhvr>
                                        <p:cTn id="28" dur="500"/>
                                        <p:tgtEl>
                                          <p:spTgt spid="7476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74758"/>
                                        </p:tgtEl>
                                        <p:attrNameLst>
                                          <p:attrName>style.visibility</p:attrName>
                                        </p:attrNameLst>
                                      </p:cBhvr>
                                      <p:to>
                                        <p:strVal val="visible"/>
                                      </p:to>
                                    </p:set>
                                    <p:animEffect transition="in" filter="wipe(up)">
                                      <p:cBhvr>
                                        <p:cTn id="31" dur="500"/>
                                        <p:tgtEl>
                                          <p:spTgt spid="74758"/>
                                        </p:tgtEl>
                                      </p:cBhvr>
                                    </p:animEffect>
                                  </p:childTnLst>
                                </p:cTn>
                              </p:par>
                              <p:par>
                                <p:cTn id="32" presetID="22" presetClass="entr" presetSubtype="1" fill="hold" nodeType="withEffect">
                                  <p:stCondLst>
                                    <p:cond delay="0"/>
                                  </p:stCondLst>
                                  <p:childTnLst>
                                    <p:set>
                                      <p:cBhvr>
                                        <p:cTn id="33" dur="1" fill="hold">
                                          <p:stCondLst>
                                            <p:cond delay="0"/>
                                          </p:stCondLst>
                                        </p:cTn>
                                        <p:tgtEl>
                                          <p:spTgt spid="74759"/>
                                        </p:tgtEl>
                                        <p:attrNameLst>
                                          <p:attrName>style.visibility</p:attrName>
                                        </p:attrNameLst>
                                      </p:cBhvr>
                                      <p:to>
                                        <p:strVal val="visible"/>
                                      </p:to>
                                    </p:set>
                                    <p:animEffect transition="in" filter="wipe(up)">
                                      <p:cBhvr>
                                        <p:cTn id="34" dur="500"/>
                                        <p:tgtEl>
                                          <p:spTgt spid="74759"/>
                                        </p:tgtEl>
                                      </p:cBhvr>
                                    </p:animEffect>
                                  </p:childTnLst>
                                </p:cTn>
                              </p:par>
                              <p:par>
                                <p:cTn id="35" presetID="42"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8" grpId="0"/>
      <p:bldP spid="74760" grpId="0"/>
      <p:bldP spid="74761" grpId="0"/>
      <p:bldP spid="74762" grpId="0"/>
      <p:bldP spid="74764" grpId="0"/>
      <p:bldP spid="74765" grpId="0"/>
      <p:bldP spid="74766" grpId="0"/>
      <p:bldP spid="7476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5efade7df299a43ea09a077c5fb3b355"/>
          <p:cNvPicPr>
            <a:picLocks noChangeAspect="1"/>
          </p:cNvPicPr>
          <p:nvPr/>
        </p:nvPicPr>
        <p:blipFill>
          <a:blip r:embed="rId3"/>
          <a:stretch>
            <a:fillRect/>
          </a:stretch>
        </p:blipFill>
        <p:spPr>
          <a:xfrm>
            <a:off x="-36195" y="617220"/>
            <a:ext cx="4017010" cy="5624195"/>
          </a:xfrm>
          <a:prstGeom prst="rect">
            <a:avLst/>
          </a:prstGeom>
        </p:spPr>
      </p:pic>
      <p:pic>
        <p:nvPicPr>
          <p:cNvPr id="4" name="图片 3" descr="246de5d3ff26528e22228fd3489e033c"/>
          <p:cNvPicPr>
            <a:picLocks noChangeAspect="1"/>
          </p:cNvPicPr>
          <p:nvPr/>
        </p:nvPicPr>
        <p:blipFill>
          <a:blip r:embed="rId4"/>
          <a:stretch>
            <a:fillRect/>
          </a:stretch>
        </p:blipFill>
        <p:spPr>
          <a:xfrm>
            <a:off x="-36195" y="5659755"/>
            <a:ext cx="12233910" cy="120904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四、《若干规定》解读—实施与监督</a:t>
            </a:r>
          </a:p>
        </p:txBody>
      </p:sp>
      <p:pic>
        <p:nvPicPr>
          <p:cNvPr id="29" name="图片 28" descr="党政建设宣传栏展板背景"/>
          <p:cNvPicPr>
            <a:picLocks noChangeAspect="1"/>
          </p:cNvPicPr>
          <p:nvPr/>
        </p:nvPicPr>
        <p:blipFill>
          <a:blip r:embed="rId6"/>
          <a:stretch>
            <a:fillRect/>
          </a:stretch>
        </p:blipFill>
        <p:spPr>
          <a:xfrm>
            <a:off x="-36195" y="45720"/>
            <a:ext cx="953770" cy="746760"/>
          </a:xfrm>
          <a:prstGeom prst="rect">
            <a:avLst/>
          </a:prstGeom>
        </p:spPr>
      </p:pic>
      <p:sp>
        <p:nvSpPr>
          <p:cNvPr id="76808" name="矩形 10"/>
          <p:cNvSpPr/>
          <p:nvPr/>
        </p:nvSpPr>
        <p:spPr>
          <a:xfrm>
            <a:off x="5178743" y="1232535"/>
            <a:ext cx="6096000" cy="39878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第九条      </a:t>
            </a:r>
            <a:r>
              <a:rPr lang="zh-CN" altLang="en-US" sz="2000" dirty="0">
                <a:solidFill>
                  <a:schemeClr val="tx1"/>
                </a:solidFill>
                <a:latin typeface="微软雅黑" panose="020B0503020204020204" charset="-122"/>
                <a:ea typeface="微软雅黑" panose="020B0503020204020204" charset="-122"/>
              </a:rPr>
              <a:t>建章立制、纳入公司章程、主要责任人</a:t>
            </a:r>
          </a:p>
        </p:txBody>
      </p:sp>
      <p:sp>
        <p:nvSpPr>
          <p:cNvPr id="76809" name="矩形 11"/>
          <p:cNvSpPr/>
          <p:nvPr/>
        </p:nvSpPr>
        <p:spPr>
          <a:xfrm>
            <a:off x="5178743" y="5333048"/>
            <a:ext cx="6096000"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第十六条   </a:t>
            </a:r>
            <a:r>
              <a:rPr lang="zh-CN" altLang="en-US" sz="2000" dirty="0">
                <a:solidFill>
                  <a:schemeClr val="tx1"/>
                </a:solidFill>
                <a:latin typeface="微软雅黑" panose="020B0503020204020204" charset="-122"/>
                <a:ea typeface="微软雅黑" panose="020B0503020204020204" charset="-122"/>
              </a:rPr>
              <a:t>薪酬管理制度</a:t>
            </a:r>
          </a:p>
        </p:txBody>
      </p:sp>
      <p:sp>
        <p:nvSpPr>
          <p:cNvPr id="76810" name="矩形 12"/>
          <p:cNvSpPr/>
          <p:nvPr/>
        </p:nvSpPr>
        <p:spPr>
          <a:xfrm>
            <a:off x="5178743" y="1818323"/>
            <a:ext cx="6096000" cy="39878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第十条      </a:t>
            </a:r>
            <a:r>
              <a:rPr lang="zh-CN" altLang="en-US" sz="2000" dirty="0">
                <a:solidFill>
                  <a:schemeClr val="tx1"/>
                </a:solidFill>
                <a:latin typeface="微软雅黑" panose="020B0503020204020204" charset="-122"/>
                <a:ea typeface="微软雅黑" panose="020B0503020204020204" charset="-122"/>
              </a:rPr>
              <a:t>民主生活会、述职述廉、民主评议</a:t>
            </a:r>
          </a:p>
        </p:txBody>
      </p:sp>
      <p:sp>
        <p:nvSpPr>
          <p:cNvPr id="76811" name="矩形 13"/>
          <p:cNvSpPr/>
          <p:nvPr/>
        </p:nvSpPr>
        <p:spPr>
          <a:xfrm>
            <a:off x="5178743" y="2404110"/>
            <a:ext cx="6096000"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第十一条   </a:t>
            </a:r>
            <a:r>
              <a:rPr lang="zh-CN" altLang="en-US" sz="2000" dirty="0">
                <a:solidFill>
                  <a:schemeClr val="tx1"/>
                </a:solidFill>
                <a:latin typeface="微软雅黑" panose="020B0503020204020204" charset="-122"/>
                <a:ea typeface="微软雅黑" panose="020B0503020204020204" charset="-122"/>
              </a:rPr>
              <a:t>贯彻“三重一大”制度</a:t>
            </a:r>
          </a:p>
        </p:txBody>
      </p:sp>
      <p:sp>
        <p:nvSpPr>
          <p:cNvPr id="76812" name="矩形 14"/>
          <p:cNvSpPr/>
          <p:nvPr/>
        </p:nvSpPr>
        <p:spPr>
          <a:xfrm>
            <a:off x="5178743" y="2989898"/>
            <a:ext cx="6096000"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第十二条   </a:t>
            </a:r>
            <a:r>
              <a:rPr lang="zh-CN" altLang="en-US" sz="2000" dirty="0">
                <a:solidFill>
                  <a:schemeClr val="tx1"/>
                </a:solidFill>
                <a:latin typeface="微软雅黑" panose="020B0503020204020204" charset="-122"/>
                <a:ea typeface="微软雅黑" panose="020B0503020204020204" charset="-122"/>
              </a:rPr>
              <a:t>厂务公开制度</a:t>
            </a:r>
          </a:p>
        </p:txBody>
      </p:sp>
      <p:sp>
        <p:nvSpPr>
          <p:cNvPr id="76813" name="矩形 15"/>
          <p:cNvSpPr/>
          <p:nvPr/>
        </p:nvSpPr>
        <p:spPr>
          <a:xfrm>
            <a:off x="5178743" y="3575685"/>
            <a:ext cx="6096000"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第十三条   </a:t>
            </a:r>
            <a:r>
              <a:rPr lang="zh-CN" altLang="en-US" sz="2000" dirty="0">
                <a:solidFill>
                  <a:schemeClr val="tx1"/>
                </a:solidFill>
                <a:latin typeface="微软雅黑" panose="020B0503020204020204" charset="-122"/>
                <a:ea typeface="微软雅黑" panose="020B0503020204020204" charset="-122"/>
              </a:rPr>
              <a:t>职务消费制度</a:t>
            </a:r>
          </a:p>
        </p:txBody>
      </p:sp>
      <p:sp>
        <p:nvSpPr>
          <p:cNvPr id="76814" name="矩形 16"/>
          <p:cNvSpPr/>
          <p:nvPr/>
        </p:nvSpPr>
        <p:spPr>
          <a:xfrm>
            <a:off x="5178743" y="4161473"/>
            <a:ext cx="6096000" cy="39878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第十四条   </a:t>
            </a:r>
            <a:r>
              <a:rPr lang="zh-CN" altLang="en-US" sz="2000" dirty="0">
                <a:solidFill>
                  <a:schemeClr val="tx1"/>
                </a:solidFill>
                <a:latin typeface="微软雅黑" panose="020B0503020204020204" charset="-122"/>
                <a:ea typeface="微软雅黑" panose="020B0503020204020204" charset="-122"/>
              </a:rPr>
              <a:t>个人有关事项报告制度</a:t>
            </a:r>
          </a:p>
        </p:txBody>
      </p:sp>
      <p:sp>
        <p:nvSpPr>
          <p:cNvPr id="76815" name="矩形 17"/>
          <p:cNvSpPr/>
          <p:nvPr/>
        </p:nvSpPr>
        <p:spPr>
          <a:xfrm>
            <a:off x="5178743" y="4747260"/>
            <a:ext cx="6096000"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第十五条   </a:t>
            </a:r>
            <a:r>
              <a:rPr lang="zh-CN" altLang="en-US" sz="2000" dirty="0">
                <a:solidFill>
                  <a:schemeClr val="tx1"/>
                </a:solidFill>
                <a:latin typeface="微软雅黑" panose="020B0503020204020204" charset="-122"/>
                <a:ea typeface="微软雅黑" panose="020B0503020204020204" charset="-122"/>
              </a:rPr>
              <a:t>廉洁从业承诺保证制度</a:t>
            </a:r>
          </a:p>
        </p:txBody>
      </p:sp>
    </p:spTree>
  </p:cSld>
  <p:clrMapOvr>
    <a:masterClrMapping/>
  </p:clrMapOvr>
  <mc:AlternateContent xmlns:mc="http://schemas.openxmlformats.org/markup-compatibility/2006">
    <mc:Choice xmlns:p14="http://schemas.microsoft.com/office/powerpoint/2010/main" Requires="p14">
      <p:transition spd="slow" p14:dur="1600" advTm="1452">
        <p:blinds dir="vert"/>
      </p:transition>
    </mc:Choice>
    <mc:Fallback>
      <p:transition spd="slow" advTm="145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6808"/>
                                        </p:tgtEl>
                                        <p:attrNameLst>
                                          <p:attrName>style.visibility</p:attrName>
                                        </p:attrNameLst>
                                      </p:cBhvr>
                                      <p:to>
                                        <p:strVal val="visible"/>
                                      </p:to>
                                    </p:set>
                                    <p:animEffect transition="in" filter="wipe(up)">
                                      <p:cBhvr>
                                        <p:cTn id="12" dur="500"/>
                                        <p:tgtEl>
                                          <p:spTgt spid="76808"/>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76809"/>
                                        </p:tgtEl>
                                        <p:attrNameLst>
                                          <p:attrName>style.visibility</p:attrName>
                                        </p:attrNameLst>
                                      </p:cBhvr>
                                      <p:to>
                                        <p:strVal val="visible"/>
                                      </p:to>
                                    </p:set>
                                    <p:animEffect transition="in" filter="wipe(up)">
                                      <p:cBhvr>
                                        <p:cTn id="15" dur="500"/>
                                        <p:tgtEl>
                                          <p:spTgt spid="76809"/>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6810"/>
                                        </p:tgtEl>
                                        <p:attrNameLst>
                                          <p:attrName>style.visibility</p:attrName>
                                        </p:attrNameLst>
                                      </p:cBhvr>
                                      <p:to>
                                        <p:strVal val="visible"/>
                                      </p:to>
                                    </p:set>
                                    <p:animEffect transition="in" filter="wipe(up)">
                                      <p:cBhvr>
                                        <p:cTn id="18" dur="500"/>
                                        <p:tgtEl>
                                          <p:spTgt spid="76810"/>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6811"/>
                                        </p:tgtEl>
                                        <p:attrNameLst>
                                          <p:attrName>style.visibility</p:attrName>
                                        </p:attrNameLst>
                                      </p:cBhvr>
                                      <p:to>
                                        <p:strVal val="visible"/>
                                      </p:to>
                                    </p:set>
                                    <p:animEffect transition="in" filter="wipe(up)">
                                      <p:cBhvr>
                                        <p:cTn id="21" dur="500"/>
                                        <p:tgtEl>
                                          <p:spTgt spid="76811"/>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6812"/>
                                        </p:tgtEl>
                                        <p:attrNameLst>
                                          <p:attrName>style.visibility</p:attrName>
                                        </p:attrNameLst>
                                      </p:cBhvr>
                                      <p:to>
                                        <p:strVal val="visible"/>
                                      </p:to>
                                    </p:set>
                                    <p:animEffect transition="in" filter="wipe(up)">
                                      <p:cBhvr>
                                        <p:cTn id="24" dur="500"/>
                                        <p:tgtEl>
                                          <p:spTgt spid="76812"/>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6813"/>
                                        </p:tgtEl>
                                        <p:attrNameLst>
                                          <p:attrName>style.visibility</p:attrName>
                                        </p:attrNameLst>
                                      </p:cBhvr>
                                      <p:to>
                                        <p:strVal val="visible"/>
                                      </p:to>
                                    </p:set>
                                    <p:animEffect transition="in" filter="wipe(up)">
                                      <p:cBhvr>
                                        <p:cTn id="27" dur="500"/>
                                        <p:tgtEl>
                                          <p:spTgt spid="76813"/>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76814"/>
                                        </p:tgtEl>
                                        <p:attrNameLst>
                                          <p:attrName>style.visibility</p:attrName>
                                        </p:attrNameLst>
                                      </p:cBhvr>
                                      <p:to>
                                        <p:strVal val="visible"/>
                                      </p:to>
                                    </p:set>
                                    <p:animEffect transition="in" filter="wipe(up)">
                                      <p:cBhvr>
                                        <p:cTn id="30" dur="500"/>
                                        <p:tgtEl>
                                          <p:spTgt spid="7681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76815"/>
                                        </p:tgtEl>
                                        <p:attrNameLst>
                                          <p:attrName>style.visibility</p:attrName>
                                        </p:attrNameLst>
                                      </p:cBhvr>
                                      <p:to>
                                        <p:strVal val="visible"/>
                                      </p:to>
                                    </p:set>
                                    <p:animEffect transition="in" filter="wipe(up)">
                                      <p:cBhvr>
                                        <p:cTn id="33" dur="500"/>
                                        <p:tgtEl>
                                          <p:spTgt spid="768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8" grpId="0"/>
      <p:bldP spid="76809" grpId="0"/>
      <p:bldP spid="76810" grpId="0"/>
      <p:bldP spid="76811" grpId="0"/>
      <p:bldP spid="76812" grpId="0"/>
      <p:bldP spid="76813" grpId="0"/>
      <p:bldP spid="76814" grpId="0"/>
      <p:bldP spid="768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efade7df299a43ea09a077c5fb3b355"/>
          <p:cNvPicPr>
            <a:picLocks noChangeAspect="1"/>
          </p:cNvPicPr>
          <p:nvPr/>
        </p:nvPicPr>
        <p:blipFill>
          <a:blip r:embed="rId3"/>
          <a:stretch>
            <a:fillRect/>
          </a:stretch>
        </p:blipFill>
        <p:spPr>
          <a:xfrm>
            <a:off x="-36195" y="617220"/>
            <a:ext cx="4017010" cy="5624195"/>
          </a:xfrm>
          <a:prstGeom prst="rect">
            <a:avLst/>
          </a:prstGeom>
        </p:spPr>
      </p:pic>
      <p:pic>
        <p:nvPicPr>
          <p:cNvPr id="4" name="图片 3" descr="246de5d3ff26528e22228fd3489e033c"/>
          <p:cNvPicPr>
            <a:picLocks noChangeAspect="1"/>
          </p:cNvPicPr>
          <p:nvPr/>
        </p:nvPicPr>
        <p:blipFill>
          <a:blip r:embed="rId4"/>
          <a:stretch>
            <a:fillRect/>
          </a:stretch>
        </p:blipFill>
        <p:spPr>
          <a:xfrm>
            <a:off x="-36195" y="5659755"/>
            <a:ext cx="12233910" cy="1209040"/>
          </a:xfrm>
          <a:prstGeom prst="rect">
            <a:avLst/>
          </a:prstGeom>
        </p:spPr>
      </p:pic>
      <p:pic>
        <p:nvPicPr>
          <p:cNvPr id="5" name="图片 4"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四、《若干规定》解读—实施与监督</a:t>
            </a:r>
          </a:p>
        </p:txBody>
      </p:sp>
      <p:pic>
        <p:nvPicPr>
          <p:cNvPr id="29" name="图片 28" descr="党政建设宣传栏展板背景"/>
          <p:cNvPicPr>
            <a:picLocks noChangeAspect="1"/>
          </p:cNvPicPr>
          <p:nvPr/>
        </p:nvPicPr>
        <p:blipFill>
          <a:blip r:embed="rId6"/>
          <a:stretch>
            <a:fillRect/>
          </a:stretch>
        </p:blipFill>
        <p:spPr>
          <a:xfrm>
            <a:off x="-36195" y="45720"/>
            <a:ext cx="953770" cy="746760"/>
          </a:xfrm>
          <a:prstGeom prst="rect">
            <a:avLst/>
          </a:prstGeom>
        </p:spPr>
      </p:pic>
      <p:sp>
        <p:nvSpPr>
          <p:cNvPr id="78856" name="矩形 20"/>
          <p:cNvSpPr/>
          <p:nvPr/>
        </p:nvSpPr>
        <p:spPr>
          <a:xfrm>
            <a:off x="4867275" y="2115503"/>
            <a:ext cx="6769100" cy="39878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第十七条     </a:t>
            </a:r>
            <a:r>
              <a:rPr lang="zh-CN" altLang="en-US" sz="2000" dirty="0">
                <a:solidFill>
                  <a:schemeClr val="tx1"/>
                </a:solidFill>
                <a:latin typeface="微软雅黑" panose="020B0503020204020204" charset="-122"/>
                <a:ea typeface="微软雅黑" panose="020B0503020204020204" charset="-122"/>
              </a:rPr>
              <a:t>纪检监察、人事部门的教育和监督</a:t>
            </a:r>
          </a:p>
        </p:txBody>
      </p:sp>
      <p:sp>
        <p:nvSpPr>
          <p:cNvPr id="78857" name="矩形 21"/>
          <p:cNvSpPr/>
          <p:nvPr/>
        </p:nvSpPr>
        <p:spPr>
          <a:xfrm>
            <a:off x="4867275" y="4585653"/>
            <a:ext cx="6769100"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第二十一条  </a:t>
            </a:r>
            <a:r>
              <a:rPr lang="zh-CN" altLang="en-US" sz="2000" dirty="0">
                <a:solidFill>
                  <a:schemeClr val="tx1"/>
                </a:solidFill>
                <a:latin typeface="微软雅黑" panose="020B0503020204020204" charset="-122"/>
                <a:ea typeface="微软雅黑" panose="020B0503020204020204" charset="-122"/>
              </a:rPr>
              <a:t>监事会监督</a:t>
            </a:r>
          </a:p>
        </p:txBody>
      </p:sp>
      <p:sp>
        <p:nvSpPr>
          <p:cNvPr id="78858" name="矩形 23"/>
          <p:cNvSpPr/>
          <p:nvPr/>
        </p:nvSpPr>
        <p:spPr>
          <a:xfrm>
            <a:off x="4867275" y="2733040"/>
            <a:ext cx="6769100" cy="39878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第十八条  </a:t>
            </a:r>
            <a:r>
              <a:rPr lang="zh-CN" altLang="en-US" sz="2000" b="1" dirty="0">
                <a:solidFill>
                  <a:schemeClr val="tx1"/>
                </a:solidFill>
                <a:latin typeface="微软雅黑" panose="020B0503020204020204" charset="-122"/>
                <a:ea typeface="微软雅黑" panose="020B0503020204020204" charset="-122"/>
              </a:rPr>
              <a:t>   </a:t>
            </a:r>
            <a:r>
              <a:rPr lang="zh-CN" altLang="en-US" sz="2000" dirty="0">
                <a:solidFill>
                  <a:schemeClr val="tx1"/>
                </a:solidFill>
                <a:latin typeface="微软雅黑" panose="020B0503020204020204" charset="-122"/>
                <a:ea typeface="微软雅黑" panose="020B0503020204020204" charset="-122"/>
              </a:rPr>
              <a:t>审计监督</a:t>
            </a:r>
          </a:p>
        </p:txBody>
      </p:sp>
      <p:sp>
        <p:nvSpPr>
          <p:cNvPr id="78859" name="矩形 24"/>
          <p:cNvSpPr/>
          <p:nvPr/>
        </p:nvSpPr>
        <p:spPr>
          <a:xfrm>
            <a:off x="4867275" y="3350578"/>
            <a:ext cx="6769100" cy="39878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第十九条   </a:t>
            </a:r>
            <a:r>
              <a:rPr lang="zh-CN" altLang="en-US" sz="2000" b="1" dirty="0">
                <a:solidFill>
                  <a:schemeClr val="tx1"/>
                </a:solidFill>
                <a:latin typeface="微软雅黑" panose="020B0503020204020204" charset="-122"/>
                <a:ea typeface="微软雅黑" panose="020B0503020204020204" charset="-122"/>
              </a:rPr>
              <a:t>  </a:t>
            </a:r>
            <a:r>
              <a:rPr lang="zh-CN" altLang="en-US" sz="2000" dirty="0">
                <a:solidFill>
                  <a:schemeClr val="tx1"/>
                </a:solidFill>
                <a:latin typeface="微软雅黑" panose="020B0503020204020204" charset="-122"/>
                <a:ea typeface="微软雅黑" panose="020B0503020204020204" charset="-122"/>
              </a:rPr>
              <a:t>纪检监察、人事部门的监督检查、评估、函询</a:t>
            </a:r>
          </a:p>
        </p:txBody>
      </p:sp>
      <p:sp>
        <p:nvSpPr>
          <p:cNvPr id="78860" name="矩形 25"/>
          <p:cNvSpPr/>
          <p:nvPr/>
        </p:nvSpPr>
        <p:spPr>
          <a:xfrm>
            <a:off x="4867275" y="3968115"/>
            <a:ext cx="6769100" cy="39878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第二十条  </a:t>
            </a:r>
            <a:r>
              <a:rPr lang="zh-CN" altLang="en-US" sz="2000" b="1" dirty="0">
                <a:solidFill>
                  <a:schemeClr val="tx1"/>
                </a:solidFill>
                <a:latin typeface="微软雅黑" panose="020B0503020204020204" charset="-122"/>
                <a:ea typeface="微软雅黑" panose="020B0503020204020204" charset="-122"/>
              </a:rPr>
              <a:t>   </a:t>
            </a:r>
            <a:r>
              <a:rPr lang="zh-CN" altLang="en-US" sz="2000" dirty="0">
                <a:solidFill>
                  <a:schemeClr val="tx1"/>
                </a:solidFill>
                <a:latin typeface="微软雅黑" panose="020B0503020204020204" charset="-122"/>
                <a:ea typeface="微软雅黑" panose="020B0503020204020204" charset="-122"/>
              </a:rPr>
              <a:t>考察考核任免的重要依据</a:t>
            </a:r>
          </a:p>
        </p:txBody>
      </p:sp>
    </p:spTree>
  </p:cSld>
  <p:clrMapOvr>
    <a:masterClrMapping/>
  </p:clrMapOvr>
  <mc:AlternateContent xmlns:mc="http://schemas.openxmlformats.org/markup-compatibility/2006">
    <mc:Choice xmlns:p14="http://schemas.microsoft.com/office/powerpoint/2010/main" Requires="p14">
      <p:transition spd="slow" p14:dur="1600" advTm="1400">
        <p:blinds dir="vert"/>
      </p:transition>
    </mc:Choice>
    <mc:Fallback>
      <p:transition spd="slow" advTm="14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8856"/>
                                        </p:tgtEl>
                                        <p:attrNameLst>
                                          <p:attrName>style.visibility</p:attrName>
                                        </p:attrNameLst>
                                      </p:cBhvr>
                                      <p:to>
                                        <p:strVal val="visible"/>
                                      </p:to>
                                    </p:set>
                                    <p:animEffect transition="in" filter="wipe(up)">
                                      <p:cBhvr>
                                        <p:cTn id="12" dur="500"/>
                                        <p:tgtEl>
                                          <p:spTgt spid="7885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78857"/>
                                        </p:tgtEl>
                                        <p:attrNameLst>
                                          <p:attrName>style.visibility</p:attrName>
                                        </p:attrNameLst>
                                      </p:cBhvr>
                                      <p:to>
                                        <p:strVal val="visible"/>
                                      </p:to>
                                    </p:set>
                                    <p:animEffect transition="in" filter="wipe(up)">
                                      <p:cBhvr>
                                        <p:cTn id="15" dur="500"/>
                                        <p:tgtEl>
                                          <p:spTgt spid="78857"/>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8858"/>
                                        </p:tgtEl>
                                        <p:attrNameLst>
                                          <p:attrName>style.visibility</p:attrName>
                                        </p:attrNameLst>
                                      </p:cBhvr>
                                      <p:to>
                                        <p:strVal val="visible"/>
                                      </p:to>
                                    </p:set>
                                    <p:animEffect transition="in" filter="wipe(up)">
                                      <p:cBhvr>
                                        <p:cTn id="18" dur="500"/>
                                        <p:tgtEl>
                                          <p:spTgt spid="78858"/>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78859"/>
                                        </p:tgtEl>
                                        <p:attrNameLst>
                                          <p:attrName>style.visibility</p:attrName>
                                        </p:attrNameLst>
                                      </p:cBhvr>
                                      <p:to>
                                        <p:strVal val="visible"/>
                                      </p:to>
                                    </p:set>
                                    <p:animEffect transition="in" filter="wipe(up)">
                                      <p:cBhvr>
                                        <p:cTn id="21" dur="500"/>
                                        <p:tgtEl>
                                          <p:spTgt spid="78859"/>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8860"/>
                                        </p:tgtEl>
                                        <p:attrNameLst>
                                          <p:attrName>style.visibility</p:attrName>
                                        </p:attrNameLst>
                                      </p:cBhvr>
                                      <p:to>
                                        <p:strVal val="visible"/>
                                      </p:to>
                                    </p:set>
                                    <p:animEffect transition="in" filter="wipe(up)">
                                      <p:cBhvr>
                                        <p:cTn id="24" dur="500"/>
                                        <p:tgtEl>
                                          <p:spTgt spid="78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6" grpId="0"/>
      <p:bldP spid="78857" grpId="0"/>
      <p:bldP spid="78858" grpId="0"/>
      <p:bldP spid="78859" grpId="0"/>
      <p:bldP spid="788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068945" y="3144520"/>
            <a:ext cx="2614930" cy="975995"/>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068945" y="4234815"/>
            <a:ext cx="2614930" cy="975995"/>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80293" y="3168015"/>
            <a:ext cx="2431415" cy="41021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80293" y="3710305"/>
            <a:ext cx="2431415" cy="41021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803400" y="3168015"/>
            <a:ext cx="2065020" cy="41021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803400" y="4780280"/>
            <a:ext cx="2065020" cy="46609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03400" y="3654425"/>
            <a:ext cx="2065020" cy="46609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803400" y="4220845"/>
            <a:ext cx="2065020" cy="46609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5" name="图片 4"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四、《若干规定》解读—实施与监督</a:t>
            </a:r>
          </a:p>
        </p:txBody>
      </p:sp>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sp>
        <p:nvSpPr>
          <p:cNvPr id="80902" name="矩形 7"/>
          <p:cNvSpPr/>
          <p:nvPr/>
        </p:nvSpPr>
        <p:spPr>
          <a:xfrm>
            <a:off x="1327150" y="2058988"/>
            <a:ext cx="2900363" cy="3600450"/>
          </a:xfrm>
          <a:prstGeom prst="rect">
            <a:avLst/>
          </a:prstGeom>
          <a:noFill/>
          <a:ln w="28575" cap="flat" cmpd="dbl">
            <a:solidFill>
              <a:srgbClr val="C00000"/>
            </a:solidFill>
            <a:prstDash val="sysDot"/>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0903" name="椭圆 8"/>
          <p:cNvSpPr/>
          <p:nvPr/>
        </p:nvSpPr>
        <p:spPr>
          <a:xfrm>
            <a:off x="1912938" y="1195388"/>
            <a:ext cx="1728787" cy="1727200"/>
          </a:xfrm>
          <a:prstGeom prst="ellipse">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0904" name="矩形 9"/>
          <p:cNvSpPr/>
          <p:nvPr/>
        </p:nvSpPr>
        <p:spPr>
          <a:xfrm>
            <a:off x="4630738" y="2058988"/>
            <a:ext cx="2898775" cy="3600450"/>
          </a:xfrm>
          <a:prstGeom prst="rect">
            <a:avLst/>
          </a:prstGeom>
          <a:noFill/>
          <a:ln w="28575" cap="flat" cmpd="dbl">
            <a:solidFill>
              <a:srgbClr val="C00000"/>
            </a:solidFill>
            <a:prstDash val="sysDot"/>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0905" name="椭圆 10"/>
          <p:cNvSpPr/>
          <p:nvPr/>
        </p:nvSpPr>
        <p:spPr>
          <a:xfrm>
            <a:off x="5216525" y="1195388"/>
            <a:ext cx="1727200" cy="1727200"/>
          </a:xfrm>
          <a:prstGeom prst="ellipse">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0906" name="矩形 11"/>
          <p:cNvSpPr/>
          <p:nvPr/>
        </p:nvSpPr>
        <p:spPr>
          <a:xfrm>
            <a:off x="7932738" y="2058988"/>
            <a:ext cx="2900362" cy="3600450"/>
          </a:xfrm>
          <a:prstGeom prst="rect">
            <a:avLst/>
          </a:prstGeom>
          <a:noFill/>
          <a:ln w="28575" cap="flat" cmpd="dbl">
            <a:solidFill>
              <a:srgbClr val="C00000"/>
            </a:solidFill>
            <a:prstDash val="sysDot"/>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0907" name="椭圆 12"/>
          <p:cNvSpPr/>
          <p:nvPr/>
        </p:nvSpPr>
        <p:spPr>
          <a:xfrm>
            <a:off x="8518525" y="1195388"/>
            <a:ext cx="1728788" cy="1727200"/>
          </a:xfrm>
          <a:prstGeom prst="ellipse">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0908" name="矩形 13"/>
          <p:cNvSpPr/>
          <p:nvPr/>
        </p:nvSpPr>
        <p:spPr>
          <a:xfrm>
            <a:off x="2171700" y="1458913"/>
            <a:ext cx="1212850" cy="1200150"/>
          </a:xfrm>
          <a:prstGeom prst="rect">
            <a:avLst/>
          </a:prstGeom>
          <a:noFill/>
          <a:ln w="9525">
            <a:noFill/>
          </a:ln>
        </p:spPr>
        <p:txBody>
          <a:bodyPr>
            <a:spAutoFit/>
          </a:bodyPr>
          <a:lstStyle/>
          <a:p>
            <a:pPr algn="ctr" eaLnBrk="1" hangingPunct="1"/>
            <a:r>
              <a:rPr lang="zh-CN" altLang="en-US" sz="3600" b="1" dirty="0">
                <a:solidFill>
                  <a:schemeClr val="bg1"/>
                </a:solidFill>
                <a:latin typeface="微软雅黑" panose="020B0503020204020204" charset="-122"/>
                <a:ea typeface="微软雅黑" panose="020B0503020204020204" charset="-122"/>
              </a:rPr>
              <a:t>组织处理</a:t>
            </a:r>
          </a:p>
        </p:txBody>
      </p:sp>
      <p:sp>
        <p:nvSpPr>
          <p:cNvPr id="80909" name="矩形 14"/>
          <p:cNvSpPr/>
          <p:nvPr/>
        </p:nvSpPr>
        <p:spPr>
          <a:xfrm>
            <a:off x="5487988" y="1458913"/>
            <a:ext cx="1212850" cy="1200150"/>
          </a:xfrm>
          <a:prstGeom prst="rect">
            <a:avLst/>
          </a:prstGeom>
          <a:noFill/>
          <a:ln w="9525">
            <a:noFill/>
          </a:ln>
        </p:spPr>
        <p:txBody>
          <a:bodyPr>
            <a:spAutoFit/>
          </a:bodyPr>
          <a:lstStyle/>
          <a:p>
            <a:pPr algn="ctr" eaLnBrk="1" hangingPunct="1"/>
            <a:r>
              <a:rPr lang="zh-CN" altLang="en-US" sz="3600" b="1" dirty="0">
                <a:solidFill>
                  <a:schemeClr val="bg1"/>
                </a:solidFill>
                <a:latin typeface="微软雅黑" panose="020B0503020204020204" charset="-122"/>
                <a:ea typeface="微软雅黑" panose="020B0503020204020204" charset="-122"/>
              </a:rPr>
              <a:t>经济处罚</a:t>
            </a:r>
          </a:p>
        </p:txBody>
      </p:sp>
      <p:sp>
        <p:nvSpPr>
          <p:cNvPr id="80910" name="矩形 15"/>
          <p:cNvSpPr/>
          <p:nvPr/>
        </p:nvSpPr>
        <p:spPr>
          <a:xfrm>
            <a:off x="8804275" y="1458913"/>
            <a:ext cx="1212850" cy="1200150"/>
          </a:xfrm>
          <a:prstGeom prst="rect">
            <a:avLst/>
          </a:prstGeom>
          <a:noFill/>
          <a:ln w="9525">
            <a:noFill/>
          </a:ln>
        </p:spPr>
        <p:txBody>
          <a:bodyPr>
            <a:spAutoFit/>
          </a:bodyPr>
          <a:lstStyle/>
          <a:p>
            <a:pPr algn="ctr" eaLnBrk="1" hangingPunct="1"/>
            <a:r>
              <a:rPr lang="zh-CN" altLang="en-US" sz="3600" b="1" dirty="0">
                <a:solidFill>
                  <a:schemeClr val="bg1"/>
                </a:solidFill>
                <a:latin typeface="微软雅黑" panose="020B0503020204020204" charset="-122"/>
                <a:ea typeface="微软雅黑" panose="020B0503020204020204" charset="-122"/>
              </a:rPr>
              <a:t>经济赔偿</a:t>
            </a:r>
          </a:p>
        </p:txBody>
      </p:sp>
      <p:sp>
        <p:nvSpPr>
          <p:cNvPr id="80911" name="矩形 16"/>
          <p:cNvSpPr/>
          <p:nvPr/>
        </p:nvSpPr>
        <p:spPr>
          <a:xfrm>
            <a:off x="1803400" y="2976563"/>
            <a:ext cx="1947863" cy="2308225"/>
          </a:xfrm>
          <a:prstGeom prst="rect">
            <a:avLst/>
          </a:prstGeom>
          <a:noFill/>
          <a:ln w="9525">
            <a:noFill/>
          </a:ln>
        </p:spPr>
        <p:txBody>
          <a:bodyPr>
            <a:spAutoFit/>
          </a:bodyPr>
          <a:lstStyle/>
          <a:p>
            <a:pPr marL="342900" indent="-342900" algn="dist" eaLnBrk="1" hangingPunct="1">
              <a:lnSpc>
                <a:spcPct val="150000"/>
              </a:lnSpc>
              <a:buFont typeface="Wingdings" panose="05000000000000000000" pitchFamily="2" charset="2"/>
              <a:buChar char="n"/>
            </a:pPr>
            <a:r>
              <a:rPr lang="zh-CN" altLang="en-US" sz="2400" dirty="0">
                <a:solidFill>
                  <a:schemeClr val="bg1"/>
                </a:solidFill>
                <a:latin typeface="微软雅黑" panose="020B0503020204020204" charset="-122"/>
                <a:ea typeface="微软雅黑" panose="020B0503020204020204" charset="-122"/>
              </a:rPr>
              <a:t>警示谈话</a:t>
            </a:r>
          </a:p>
          <a:p>
            <a:pPr marL="342900" indent="-342900" algn="dist" eaLnBrk="1" hangingPunct="1">
              <a:lnSpc>
                <a:spcPct val="150000"/>
              </a:lnSpc>
              <a:buFont typeface="Wingdings" panose="05000000000000000000" pitchFamily="2" charset="2"/>
              <a:buChar char="n"/>
            </a:pPr>
            <a:r>
              <a:rPr lang="zh-CN" altLang="en-US" sz="2400" dirty="0">
                <a:solidFill>
                  <a:schemeClr val="bg1"/>
                </a:solidFill>
                <a:latin typeface="微软雅黑" panose="020B0503020204020204" charset="-122"/>
                <a:ea typeface="微软雅黑" panose="020B0503020204020204" charset="-122"/>
              </a:rPr>
              <a:t>调离岗位</a:t>
            </a:r>
          </a:p>
          <a:p>
            <a:pPr marL="342900" indent="-342900" algn="dist" eaLnBrk="1" hangingPunct="1">
              <a:lnSpc>
                <a:spcPct val="150000"/>
              </a:lnSpc>
              <a:buFont typeface="Wingdings" panose="05000000000000000000" pitchFamily="2" charset="2"/>
              <a:buChar char="n"/>
            </a:pPr>
            <a:r>
              <a:rPr lang="zh-CN" altLang="en-US" sz="2400" dirty="0">
                <a:solidFill>
                  <a:schemeClr val="bg1"/>
                </a:solidFill>
                <a:latin typeface="微软雅黑" panose="020B0503020204020204" charset="-122"/>
                <a:ea typeface="微软雅黑" panose="020B0503020204020204" charset="-122"/>
              </a:rPr>
              <a:t>降职</a:t>
            </a:r>
          </a:p>
          <a:p>
            <a:pPr marL="342900" indent="-342900" algn="dist" eaLnBrk="1" hangingPunct="1">
              <a:lnSpc>
                <a:spcPct val="150000"/>
              </a:lnSpc>
              <a:buFont typeface="Wingdings" panose="05000000000000000000" pitchFamily="2" charset="2"/>
              <a:buChar char="n"/>
            </a:pPr>
            <a:r>
              <a:rPr lang="zh-CN" altLang="en-US" sz="2400" dirty="0">
                <a:solidFill>
                  <a:schemeClr val="bg1"/>
                </a:solidFill>
                <a:latin typeface="微软雅黑" panose="020B0503020204020204" charset="-122"/>
                <a:ea typeface="微软雅黑" panose="020B0503020204020204" charset="-122"/>
              </a:rPr>
              <a:t>免职</a:t>
            </a:r>
          </a:p>
        </p:txBody>
      </p:sp>
      <p:sp>
        <p:nvSpPr>
          <p:cNvPr id="80912" name="矩形 17"/>
          <p:cNvSpPr/>
          <p:nvPr/>
        </p:nvSpPr>
        <p:spPr>
          <a:xfrm>
            <a:off x="4864100" y="2976563"/>
            <a:ext cx="2432050" cy="1200150"/>
          </a:xfrm>
          <a:prstGeom prst="rect">
            <a:avLst/>
          </a:prstGeom>
          <a:noFill/>
          <a:ln w="9525">
            <a:noFill/>
          </a:ln>
        </p:spPr>
        <p:txBody>
          <a:bodyPr>
            <a:spAutoFit/>
          </a:bodyPr>
          <a:lstStyle/>
          <a:p>
            <a:pPr marL="342900" indent="-342900" algn="dist" eaLnBrk="1" hangingPunct="1">
              <a:lnSpc>
                <a:spcPct val="150000"/>
              </a:lnSpc>
              <a:buFont typeface="Wingdings" panose="05000000000000000000" pitchFamily="2" charset="2"/>
              <a:buChar char="n"/>
            </a:pPr>
            <a:r>
              <a:rPr lang="zh-CN" altLang="en-US" sz="2400" dirty="0">
                <a:solidFill>
                  <a:schemeClr val="bg1"/>
                </a:solidFill>
                <a:latin typeface="微软雅黑" panose="020B0503020204020204" charset="-122"/>
                <a:ea typeface="微软雅黑" panose="020B0503020204020204" charset="-122"/>
              </a:rPr>
              <a:t>扣发绩效薪金</a:t>
            </a:r>
          </a:p>
          <a:p>
            <a:pPr marL="342900" indent="-342900" algn="dist" eaLnBrk="1" hangingPunct="1">
              <a:lnSpc>
                <a:spcPct val="150000"/>
              </a:lnSpc>
              <a:buFont typeface="Wingdings" panose="05000000000000000000" pitchFamily="2" charset="2"/>
              <a:buChar char="n"/>
            </a:pPr>
            <a:r>
              <a:rPr lang="zh-CN" altLang="en-US" sz="2400" dirty="0">
                <a:solidFill>
                  <a:schemeClr val="bg1"/>
                </a:solidFill>
                <a:latin typeface="微软雅黑" panose="020B0503020204020204" charset="-122"/>
                <a:ea typeface="微软雅黑" panose="020B0503020204020204" charset="-122"/>
              </a:rPr>
              <a:t>扣发绩效奖金</a:t>
            </a:r>
          </a:p>
        </p:txBody>
      </p:sp>
      <p:sp>
        <p:nvSpPr>
          <p:cNvPr id="80913" name="矩形 18"/>
          <p:cNvSpPr/>
          <p:nvPr/>
        </p:nvSpPr>
        <p:spPr>
          <a:xfrm>
            <a:off x="8020685" y="3158173"/>
            <a:ext cx="2711450" cy="1938020"/>
          </a:xfrm>
          <a:prstGeom prst="rect">
            <a:avLst/>
          </a:prstGeom>
          <a:noFill/>
          <a:ln w="9525">
            <a:noFill/>
          </a:ln>
        </p:spPr>
        <p:txBody>
          <a:bodyPr>
            <a:spAutoFit/>
          </a:bodyPr>
          <a:lstStyle/>
          <a:p>
            <a:pPr marL="342900" indent="-342900" eaLnBrk="1" hangingPunct="1">
              <a:buFont typeface="Wingdings" panose="05000000000000000000" pitchFamily="2" charset="2"/>
              <a:buChar char="n"/>
            </a:pPr>
            <a:r>
              <a:rPr lang="zh-CN" altLang="en-US" sz="2400" dirty="0">
                <a:solidFill>
                  <a:schemeClr val="bg1"/>
                </a:solidFill>
                <a:latin typeface="微软雅黑" panose="020B0503020204020204" charset="-122"/>
                <a:ea typeface="微软雅黑" panose="020B0503020204020204" charset="-122"/>
              </a:rPr>
              <a:t>清退获取的不正当经济利益</a:t>
            </a:r>
          </a:p>
          <a:p>
            <a:pPr indent="0" eaLnBrk="1" hangingPunct="1">
              <a:buFont typeface="Wingdings" panose="05000000000000000000" pitchFamily="2" charset="2"/>
              <a:buNone/>
            </a:pPr>
            <a:endParaRPr lang="zh-CN" altLang="en-US" sz="2400" dirty="0">
              <a:solidFill>
                <a:schemeClr val="bg1"/>
              </a:solidFill>
              <a:latin typeface="微软雅黑" panose="020B0503020204020204" charset="-122"/>
              <a:ea typeface="微软雅黑" panose="020B0503020204020204" charset="-122"/>
            </a:endParaRPr>
          </a:p>
          <a:p>
            <a:pPr marL="342900" indent="-342900" eaLnBrk="1" hangingPunct="1">
              <a:buFont typeface="Wingdings" panose="05000000000000000000" pitchFamily="2" charset="2"/>
              <a:buChar char="n"/>
            </a:pPr>
            <a:r>
              <a:rPr lang="zh-CN" altLang="en-US" sz="2400" dirty="0">
                <a:solidFill>
                  <a:schemeClr val="bg1"/>
                </a:solidFill>
                <a:latin typeface="微软雅黑" panose="020B0503020204020204" charset="-122"/>
                <a:ea typeface="微软雅黑" panose="020B0503020204020204" charset="-122"/>
              </a:rPr>
              <a:t>赔偿对国有企业造成的经济损失</a:t>
            </a:r>
          </a:p>
        </p:txBody>
      </p:sp>
    </p:spTree>
  </p:cSld>
  <p:clrMapOvr>
    <a:masterClrMapping/>
  </p:clrMapOvr>
  <mc:AlternateContent xmlns:mc="http://schemas.openxmlformats.org/markup-compatibility/2006">
    <mc:Choice xmlns:p14="http://schemas.microsoft.com/office/powerpoint/2010/main" Requires="p14">
      <p:transition spd="slow" p14:dur="1600" advTm="1361">
        <p:blinds dir="vert"/>
      </p:transition>
    </mc:Choice>
    <mc:Fallback>
      <p:transition spd="slow" advTm="136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80902"/>
                                        </p:tgtEl>
                                        <p:attrNameLst>
                                          <p:attrName>style.visibility</p:attrName>
                                        </p:attrNameLst>
                                      </p:cBhvr>
                                      <p:to>
                                        <p:strVal val="visible"/>
                                      </p:to>
                                    </p:set>
                                    <p:animEffect transition="in" filter="fade">
                                      <p:cBhvr>
                                        <p:cTn id="47" dur="1000"/>
                                        <p:tgtEl>
                                          <p:spTgt spid="80902"/>
                                        </p:tgtEl>
                                      </p:cBhvr>
                                    </p:animEffect>
                                    <p:anim calcmode="lin" valueType="num">
                                      <p:cBhvr>
                                        <p:cTn id="48" dur="1000" fill="hold"/>
                                        <p:tgtEl>
                                          <p:spTgt spid="80902"/>
                                        </p:tgtEl>
                                        <p:attrNameLst>
                                          <p:attrName>ppt_x</p:attrName>
                                        </p:attrNameLst>
                                      </p:cBhvr>
                                      <p:tavLst>
                                        <p:tav tm="0">
                                          <p:val>
                                            <p:strVal val="#ppt_x"/>
                                          </p:val>
                                        </p:tav>
                                        <p:tav tm="100000">
                                          <p:val>
                                            <p:strVal val="#ppt_x"/>
                                          </p:val>
                                        </p:tav>
                                      </p:tavLst>
                                    </p:anim>
                                    <p:anim calcmode="lin" valueType="num">
                                      <p:cBhvr>
                                        <p:cTn id="49" dur="1000" fill="hold"/>
                                        <p:tgtEl>
                                          <p:spTgt spid="8090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80903"/>
                                        </p:tgtEl>
                                        <p:attrNameLst>
                                          <p:attrName>style.visibility</p:attrName>
                                        </p:attrNameLst>
                                      </p:cBhvr>
                                      <p:to>
                                        <p:strVal val="visible"/>
                                      </p:to>
                                    </p:set>
                                    <p:animEffect transition="in" filter="fade">
                                      <p:cBhvr>
                                        <p:cTn id="52" dur="1000"/>
                                        <p:tgtEl>
                                          <p:spTgt spid="80903"/>
                                        </p:tgtEl>
                                      </p:cBhvr>
                                    </p:animEffect>
                                    <p:anim calcmode="lin" valueType="num">
                                      <p:cBhvr>
                                        <p:cTn id="53" dur="1000" fill="hold"/>
                                        <p:tgtEl>
                                          <p:spTgt spid="80903"/>
                                        </p:tgtEl>
                                        <p:attrNameLst>
                                          <p:attrName>ppt_x</p:attrName>
                                        </p:attrNameLst>
                                      </p:cBhvr>
                                      <p:tavLst>
                                        <p:tav tm="0">
                                          <p:val>
                                            <p:strVal val="#ppt_x"/>
                                          </p:val>
                                        </p:tav>
                                        <p:tav tm="100000">
                                          <p:val>
                                            <p:strVal val="#ppt_x"/>
                                          </p:val>
                                        </p:tav>
                                      </p:tavLst>
                                    </p:anim>
                                    <p:anim calcmode="lin" valueType="num">
                                      <p:cBhvr>
                                        <p:cTn id="54" dur="1000" fill="hold"/>
                                        <p:tgtEl>
                                          <p:spTgt spid="80903"/>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80904"/>
                                        </p:tgtEl>
                                        <p:attrNameLst>
                                          <p:attrName>style.visibility</p:attrName>
                                        </p:attrNameLst>
                                      </p:cBhvr>
                                      <p:to>
                                        <p:strVal val="visible"/>
                                      </p:to>
                                    </p:set>
                                    <p:animEffect transition="in" filter="fade">
                                      <p:cBhvr>
                                        <p:cTn id="57" dur="1000"/>
                                        <p:tgtEl>
                                          <p:spTgt spid="80904"/>
                                        </p:tgtEl>
                                      </p:cBhvr>
                                    </p:animEffect>
                                    <p:anim calcmode="lin" valueType="num">
                                      <p:cBhvr>
                                        <p:cTn id="58" dur="1000" fill="hold"/>
                                        <p:tgtEl>
                                          <p:spTgt spid="80904"/>
                                        </p:tgtEl>
                                        <p:attrNameLst>
                                          <p:attrName>ppt_x</p:attrName>
                                        </p:attrNameLst>
                                      </p:cBhvr>
                                      <p:tavLst>
                                        <p:tav tm="0">
                                          <p:val>
                                            <p:strVal val="#ppt_x"/>
                                          </p:val>
                                        </p:tav>
                                        <p:tav tm="100000">
                                          <p:val>
                                            <p:strVal val="#ppt_x"/>
                                          </p:val>
                                        </p:tav>
                                      </p:tavLst>
                                    </p:anim>
                                    <p:anim calcmode="lin" valueType="num">
                                      <p:cBhvr>
                                        <p:cTn id="59" dur="1000" fill="hold"/>
                                        <p:tgtEl>
                                          <p:spTgt spid="80904"/>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80905"/>
                                        </p:tgtEl>
                                        <p:attrNameLst>
                                          <p:attrName>style.visibility</p:attrName>
                                        </p:attrNameLst>
                                      </p:cBhvr>
                                      <p:to>
                                        <p:strVal val="visible"/>
                                      </p:to>
                                    </p:set>
                                    <p:animEffect transition="in" filter="fade">
                                      <p:cBhvr>
                                        <p:cTn id="62" dur="1000"/>
                                        <p:tgtEl>
                                          <p:spTgt spid="80905"/>
                                        </p:tgtEl>
                                      </p:cBhvr>
                                    </p:animEffect>
                                    <p:anim calcmode="lin" valueType="num">
                                      <p:cBhvr>
                                        <p:cTn id="63" dur="1000" fill="hold"/>
                                        <p:tgtEl>
                                          <p:spTgt spid="80905"/>
                                        </p:tgtEl>
                                        <p:attrNameLst>
                                          <p:attrName>ppt_x</p:attrName>
                                        </p:attrNameLst>
                                      </p:cBhvr>
                                      <p:tavLst>
                                        <p:tav tm="0">
                                          <p:val>
                                            <p:strVal val="#ppt_x"/>
                                          </p:val>
                                        </p:tav>
                                        <p:tav tm="100000">
                                          <p:val>
                                            <p:strVal val="#ppt_x"/>
                                          </p:val>
                                        </p:tav>
                                      </p:tavLst>
                                    </p:anim>
                                    <p:anim calcmode="lin" valueType="num">
                                      <p:cBhvr>
                                        <p:cTn id="64" dur="1000" fill="hold"/>
                                        <p:tgtEl>
                                          <p:spTgt spid="8090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80906"/>
                                        </p:tgtEl>
                                        <p:attrNameLst>
                                          <p:attrName>style.visibility</p:attrName>
                                        </p:attrNameLst>
                                      </p:cBhvr>
                                      <p:to>
                                        <p:strVal val="visible"/>
                                      </p:to>
                                    </p:set>
                                    <p:animEffect transition="in" filter="fade">
                                      <p:cBhvr>
                                        <p:cTn id="67" dur="1000"/>
                                        <p:tgtEl>
                                          <p:spTgt spid="80906"/>
                                        </p:tgtEl>
                                      </p:cBhvr>
                                    </p:animEffect>
                                    <p:anim calcmode="lin" valueType="num">
                                      <p:cBhvr>
                                        <p:cTn id="68" dur="1000" fill="hold"/>
                                        <p:tgtEl>
                                          <p:spTgt spid="80906"/>
                                        </p:tgtEl>
                                        <p:attrNameLst>
                                          <p:attrName>ppt_x</p:attrName>
                                        </p:attrNameLst>
                                      </p:cBhvr>
                                      <p:tavLst>
                                        <p:tav tm="0">
                                          <p:val>
                                            <p:strVal val="#ppt_x"/>
                                          </p:val>
                                        </p:tav>
                                        <p:tav tm="100000">
                                          <p:val>
                                            <p:strVal val="#ppt_x"/>
                                          </p:val>
                                        </p:tav>
                                      </p:tavLst>
                                    </p:anim>
                                    <p:anim calcmode="lin" valueType="num">
                                      <p:cBhvr>
                                        <p:cTn id="69" dur="1000" fill="hold"/>
                                        <p:tgtEl>
                                          <p:spTgt spid="80906"/>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80907"/>
                                        </p:tgtEl>
                                        <p:attrNameLst>
                                          <p:attrName>style.visibility</p:attrName>
                                        </p:attrNameLst>
                                      </p:cBhvr>
                                      <p:to>
                                        <p:strVal val="visible"/>
                                      </p:to>
                                    </p:set>
                                    <p:animEffect transition="in" filter="fade">
                                      <p:cBhvr>
                                        <p:cTn id="72" dur="1000"/>
                                        <p:tgtEl>
                                          <p:spTgt spid="80907"/>
                                        </p:tgtEl>
                                      </p:cBhvr>
                                    </p:animEffect>
                                    <p:anim calcmode="lin" valueType="num">
                                      <p:cBhvr>
                                        <p:cTn id="73" dur="1000" fill="hold"/>
                                        <p:tgtEl>
                                          <p:spTgt spid="80907"/>
                                        </p:tgtEl>
                                        <p:attrNameLst>
                                          <p:attrName>ppt_x</p:attrName>
                                        </p:attrNameLst>
                                      </p:cBhvr>
                                      <p:tavLst>
                                        <p:tav tm="0">
                                          <p:val>
                                            <p:strVal val="#ppt_x"/>
                                          </p:val>
                                        </p:tav>
                                        <p:tav tm="100000">
                                          <p:val>
                                            <p:strVal val="#ppt_x"/>
                                          </p:val>
                                        </p:tav>
                                      </p:tavLst>
                                    </p:anim>
                                    <p:anim calcmode="lin" valueType="num">
                                      <p:cBhvr>
                                        <p:cTn id="74" dur="1000" fill="hold"/>
                                        <p:tgtEl>
                                          <p:spTgt spid="80907"/>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80908"/>
                                        </p:tgtEl>
                                        <p:attrNameLst>
                                          <p:attrName>style.visibility</p:attrName>
                                        </p:attrNameLst>
                                      </p:cBhvr>
                                      <p:to>
                                        <p:strVal val="visible"/>
                                      </p:to>
                                    </p:set>
                                    <p:animEffect transition="in" filter="fade">
                                      <p:cBhvr>
                                        <p:cTn id="77" dur="1000"/>
                                        <p:tgtEl>
                                          <p:spTgt spid="80908"/>
                                        </p:tgtEl>
                                      </p:cBhvr>
                                    </p:animEffect>
                                    <p:anim calcmode="lin" valueType="num">
                                      <p:cBhvr>
                                        <p:cTn id="78" dur="1000" fill="hold"/>
                                        <p:tgtEl>
                                          <p:spTgt spid="80908"/>
                                        </p:tgtEl>
                                        <p:attrNameLst>
                                          <p:attrName>ppt_x</p:attrName>
                                        </p:attrNameLst>
                                      </p:cBhvr>
                                      <p:tavLst>
                                        <p:tav tm="0">
                                          <p:val>
                                            <p:strVal val="#ppt_x"/>
                                          </p:val>
                                        </p:tav>
                                        <p:tav tm="100000">
                                          <p:val>
                                            <p:strVal val="#ppt_x"/>
                                          </p:val>
                                        </p:tav>
                                      </p:tavLst>
                                    </p:anim>
                                    <p:anim calcmode="lin" valueType="num">
                                      <p:cBhvr>
                                        <p:cTn id="79" dur="1000" fill="hold"/>
                                        <p:tgtEl>
                                          <p:spTgt spid="8090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80909"/>
                                        </p:tgtEl>
                                        <p:attrNameLst>
                                          <p:attrName>style.visibility</p:attrName>
                                        </p:attrNameLst>
                                      </p:cBhvr>
                                      <p:to>
                                        <p:strVal val="visible"/>
                                      </p:to>
                                    </p:set>
                                    <p:animEffect transition="in" filter="fade">
                                      <p:cBhvr>
                                        <p:cTn id="82" dur="1000"/>
                                        <p:tgtEl>
                                          <p:spTgt spid="80909"/>
                                        </p:tgtEl>
                                      </p:cBhvr>
                                    </p:animEffect>
                                    <p:anim calcmode="lin" valueType="num">
                                      <p:cBhvr>
                                        <p:cTn id="83" dur="1000" fill="hold"/>
                                        <p:tgtEl>
                                          <p:spTgt spid="80909"/>
                                        </p:tgtEl>
                                        <p:attrNameLst>
                                          <p:attrName>ppt_x</p:attrName>
                                        </p:attrNameLst>
                                      </p:cBhvr>
                                      <p:tavLst>
                                        <p:tav tm="0">
                                          <p:val>
                                            <p:strVal val="#ppt_x"/>
                                          </p:val>
                                        </p:tav>
                                        <p:tav tm="100000">
                                          <p:val>
                                            <p:strVal val="#ppt_x"/>
                                          </p:val>
                                        </p:tav>
                                      </p:tavLst>
                                    </p:anim>
                                    <p:anim calcmode="lin" valueType="num">
                                      <p:cBhvr>
                                        <p:cTn id="84" dur="1000" fill="hold"/>
                                        <p:tgtEl>
                                          <p:spTgt spid="80909"/>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80910"/>
                                        </p:tgtEl>
                                        <p:attrNameLst>
                                          <p:attrName>style.visibility</p:attrName>
                                        </p:attrNameLst>
                                      </p:cBhvr>
                                      <p:to>
                                        <p:strVal val="visible"/>
                                      </p:to>
                                    </p:set>
                                    <p:animEffect transition="in" filter="fade">
                                      <p:cBhvr>
                                        <p:cTn id="87" dur="1000"/>
                                        <p:tgtEl>
                                          <p:spTgt spid="80910"/>
                                        </p:tgtEl>
                                      </p:cBhvr>
                                    </p:animEffect>
                                    <p:anim calcmode="lin" valueType="num">
                                      <p:cBhvr>
                                        <p:cTn id="88" dur="1000" fill="hold"/>
                                        <p:tgtEl>
                                          <p:spTgt spid="80910"/>
                                        </p:tgtEl>
                                        <p:attrNameLst>
                                          <p:attrName>ppt_x</p:attrName>
                                        </p:attrNameLst>
                                      </p:cBhvr>
                                      <p:tavLst>
                                        <p:tav tm="0">
                                          <p:val>
                                            <p:strVal val="#ppt_x"/>
                                          </p:val>
                                        </p:tav>
                                        <p:tav tm="100000">
                                          <p:val>
                                            <p:strVal val="#ppt_x"/>
                                          </p:val>
                                        </p:tav>
                                      </p:tavLst>
                                    </p:anim>
                                    <p:anim calcmode="lin" valueType="num">
                                      <p:cBhvr>
                                        <p:cTn id="89" dur="1000" fill="hold"/>
                                        <p:tgtEl>
                                          <p:spTgt spid="80910"/>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80911"/>
                                        </p:tgtEl>
                                        <p:attrNameLst>
                                          <p:attrName>style.visibility</p:attrName>
                                        </p:attrNameLst>
                                      </p:cBhvr>
                                      <p:to>
                                        <p:strVal val="visible"/>
                                      </p:to>
                                    </p:set>
                                    <p:animEffect transition="in" filter="fade">
                                      <p:cBhvr>
                                        <p:cTn id="92" dur="1000"/>
                                        <p:tgtEl>
                                          <p:spTgt spid="80911"/>
                                        </p:tgtEl>
                                      </p:cBhvr>
                                    </p:animEffect>
                                    <p:anim calcmode="lin" valueType="num">
                                      <p:cBhvr>
                                        <p:cTn id="93" dur="1000" fill="hold"/>
                                        <p:tgtEl>
                                          <p:spTgt spid="80911"/>
                                        </p:tgtEl>
                                        <p:attrNameLst>
                                          <p:attrName>ppt_x</p:attrName>
                                        </p:attrNameLst>
                                      </p:cBhvr>
                                      <p:tavLst>
                                        <p:tav tm="0">
                                          <p:val>
                                            <p:strVal val="#ppt_x"/>
                                          </p:val>
                                        </p:tav>
                                        <p:tav tm="100000">
                                          <p:val>
                                            <p:strVal val="#ppt_x"/>
                                          </p:val>
                                        </p:tav>
                                      </p:tavLst>
                                    </p:anim>
                                    <p:anim calcmode="lin" valueType="num">
                                      <p:cBhvr>
                                        <p:cTn id="94" dur="1000" fill="hold"/>
                                        <p:tgtEl>
                                          <p:spTgt spid="80911"/>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80912"/>
                                        </p:tgtEl>
                                        <p:attrNameLst>
                                          <p:attrName>style.visibility</p:attrName>
                                        </p:attrNameLst>
                                      </p:cBhvr>
                                      <p:to>
                                        <p:strVal val="visible"/>
                                      </p:to>
                                    </p:set>
                                    <p:animEffect transition="in" filter="fade">
                                      <p:cBhvr>
                                        <p:cTn id="97" dur="1000"/>
                                        <p:tgtEl>
                                          <p:spTgt spid="80912"/>
                                        </p:tgtEl>
                                      </p:cBhvr>
                                    </p:animEffect>
                                    <p:anim calcmode="lin" valueType="num">
                                      <p:cBhvr>
                                        <p:cTn id="98" dur="1000" fill="hold"/>
                                        <p:tgtEl>
                                          <p:spTgt spid="80912"/>
                                        </p:tgtEl>
                                        <p:attrNameLst>
                                          <p:attrName>ppt_x</p:attrName>
                                        </p:attrNameLst>
                                      </p:cBhvr>
                                      <p:tavLst>
                                        <p:tav tm="0">
                                          <p:val>
                                            <p:strVal val="#ppt_x"/>
                                          </p:val>
                                        </p:tav>
                                        <p:tav tm="100000">
                                          <p:val>
                                            <p:strVal val="#ppt_x"/>
                                          </p:val>
                                        </p:tav>
                                      </p:tavLst>
                                    </p:anim>
                                    <p:anim calcmode="lin" valueType="num">
                                      <p:cBhvr>
                                        <p:cTn id="99" dur="1000" fill="hold"/>
                                        <p:tgtEl>
                                          <p:spTgt spid="80912"/>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80913"/>
                                        </p:tgtEl>
                                        <p:attrNameLst>
                                          <p:attrName>style.visibility</p:attrName>
                                        </p:attrNameLst>
                                      </p:cBhvr>
                                      <p:to>
                                        <p:strVal val="visible"/>
                                      </p:to>
                                    </p:set>
                                    <p:animEffect transition="in" filter="fade">
                                      <p:cBhvr>
                                        <p:cTn id="102" dur="1000"/>
                                        <p:tgtEl>
                                          <p:spTgt spid="80913"/>
                                        </p:tgtEl>
                                      </p:cBhvr>
                                    </p:animEffect>
                                    <p:anim calcmode="lin" valueType="num">
                                      <p:cBhvr>
                                        <p:cTn id="103" dur="1000" fill="hold"/>
                                        <p:tgtEl>
                                          <p:spTgt spid="80913"/>
                                        </p:tgtEl>
                                        <p:attrNameLst>
                                          <p:attrName>ppt_x</p:attrName>
                                        </p:attrNameLst>
                                      </p:cBhvr>
                                      <p:tavLst>
                                        <p:tav tm="0">
                                          <p:val>
                                            <p:strVal val="#ppt_x"/>
                                          </p:val>
                                        </p:tav>
                                        <p:tav tm="100000">
                                          <p:val>
                                            <p:strVal val="#ppt_x"/>
                                          </p:val>
                                        </p:tav>
                                      </p:tavLst>
                                    </p:anim>
                                    <p:anim calcmode="lin" valueType="num">
                                      <p:cBhvr>
                                        <p:cTn id="104" dur="1000" fill="hold"/>
                                        <p:tgtEl>
                                          <p:spTgt spid="80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1" grpId="0" animBg="1"/>
      <p:bldP spid="12" grpId="0" animBg="1"/>
      <p:bldP spid="2" grpId="0" animBg="1"/>
      <p:bldP spid="3" grpId="0" animBg="1"/>
      <p:bldP spid="9" grpId="0" animBg="1"/>
      <p:bldP spid="10" grpId="0" animBg="1"/>
      <p:bldP spid="80902" grpId="0" animBg="1"/>
      <p:bldP spid="80903" grpId="0" animBg="1"/>
      <p:bldP spid="80904" grpId="0" animBg="1"/>
      <p:bldP spid="80905" grpId="0" animBg="1"/>
      <p:bldP spid="80906" grpId="0" animBg="1"/>
      <p:bldP spid="80907" grpId="0" animBg="1"/>
      <p:bldP spid="80908" grpId="0"/>
      <p:bldP spid="80909" grpId="0"/>
      <p:bldP spid="80910" grpId="0"/>
      <p:bldP spid="80911" grpId="0"/>
      <p:bldP spid="80912" grpId="0"/>
      <p:bldP spid="809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36700" y="2984500"/>
            <a:ext cx="2480945" cy="2218055"/>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840605" y="2984500"/>
            <a:ext cx="2480945" cy="2218055"/>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142605" y="2984500"/>
            <a:ext cx="2480945" cy="2218055"/>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5" name="图片 4"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6" name="直接连接符 5"/>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四、《若干规定》解读—实施与监督</a:t>
            </a:r>
          </a:p>
        </p:txBody>
      </p:sp>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sp>
        <p:nvSpPr>
          <p:cNvPr id="82950" name="矩形 7"/>
          <p:cNvSpPr/>
          <p:nvPr/>
        </p:nvSpPr>
        <p:spPr>
          <a:xfrm>
            <a:off x="1327150" y="1926273"/>
            <a:ext cx="2900363" cy="3600450"/>
          </a:xfrm>
          <a:prstGeom prst="rect">
            <a:avLst/>
          </a:prstGeom>
          <a:noFill/>
          <a:ln w="28575" cap="flat" cmpd="dbl">
            <a:solidFill>
              <a:srgbClr val="C00000"/>
            </a:solidFill>
            <a:prstDash val="sysDot"/>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2951" name="椭圆 8"/>
          <p:cNvSpPr/>
          <p:nvPr/>
        </p:nvSpPr>
        <p:spPr>
          <a:xfrm>
            <a:off x="1912938" y="1062673"/>
            <a:ext cx="1728787" cy="1727200"/>
          </a:xfrm>
          <a:prstGeom prst="ellipse">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2952" name="矩形 9"/>
          <p:cNvSpPr/>
          <p:nvPr/>
        </p:nvSpPr>
        <p:spPr>
          <a:xfrm>
            <a:off x="4630738" y="1926273"/>
            <a:ext cx="2898775" cy="3600450"/>
          </a:xfrm>
          <a:prstGeom prst="rect">
            <a:avLst/>
          </a:prstGeom>
          <a:noFill/>
          <a:ln w="28575" cap="flat" cmpd="dbl">
            <a:solidFill>
              <a:srgbClr val="C00000"/>
            </a:solidFill>
            <a:prstDash val="sysDot"/>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2953" name="椭圆 10"/>
          <p:cNvSpPr/>
          <p:nvPr/>
        </p:nvSpPr>
        <p:spPr>
          <a:xfrm>
            <a:off x="5216525" y="1062673"/>
            <a:ext cx="1727200" cy="1727200"/>
          </a:xfrm>
          <a:prstGeom prst="ellipse">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2954" name="矩形 11"/>
          <p:cNvSpPr/>
          <p:nvPr/>
        </p:nvSpPr>
        <p:spPr>
          <a:xfrm>
            <a:off x="7932738" y="1926273"/>
            <a:ext cx="2900362" cy="3600450"/>
          </a:xfrm>
          <a:prstGeom prst="rect">
            <a:avLst/>
          </a:prstGeom>
          <a:noFill/>
          <a:ln w="28575" cap="flat" cmpd="dbl">
            <a:solidFill>
              <a:srgbClr val="C00000"/>
            </a:solidFill>
            <a:prstDash val="sysDot"/>
            <a:round/>
            <a:headEnd type="none" w="med" len="med"/>
            <a:tailEnd type="none" w="med" len="med"/>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2955" name="椭圆 12"/>
          <p:cNvSpPr/>
          <p:nvPr/>
        </p:nvSpPr>
        <p:spPr>
          <a:xfrm>
            <a:off x="8518525" y="1062673"/>
            <a:ext cx="1728788" cy="1727200"/>
          </a:xfrm>
          <a:prstGeom prst="ellipse">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微软雅黑" panose="020B0503020204020204" charset="-122"/>
              <a:ea typeface="微软雅黑" panose="020B0503020204020204" charset="-122"/>
            </a:endParaRPr>
          </a:p>
        </p:txBody>
      </p:sp>
      <p:sp>
        <p:nvSpPr>
          <p:cNvPr id="82956" name="矩形 13"/>
          <p:cNvSpPr/>
          <p:nvPr/>
        </p:nvSpPr>
        <p:spPr>
          <a:xfrm>
            <a:off x="2171700" y="1326198"/>
            <a:ext cx="1212850" cy="1200150"/>
          </a:xfrm>
          <a:prstGeom prst="rect">
            <a:avLst/>
          </a:prstGeom>
          <a:noFill/>
          <a:ln w="9525">
            <a:noFill/>
          </a:ln>
        </p:spPr>
        <p:txBody>
          <a:bodyPr>
            <a:spAutoFit/>
          </a:bodyPr>
          <a:lstStyle/>
          <a:p>
            <a:pPr algn="ctr" eaLnBrk="1" hangingPunct="1"/>
            <a:r>
              <a:rPr lang="zh-CN" altLang="en-US" sz="3600" b="1" dirty="0">
                <a:solidFill>
                  <a:schemeClr val="bg1"/>
                </a:solidFill>
                <a:latin typeface="微软雅黑" panose="020B0503020204020204" charset="-122"/>
                <a:ea typeface="微软雅黑" panose="020B0503020204020204" charset="-122"/>
              </a:rPr>
              <a:t>纪律处分</a:t>
            </a:r>
          </a:p>
        </p:txBody>
      </p:sp>
      <p:sp>
        <p:nvSpPr>
          <p:cNvPr id="82957" name="矩形 14"/>
          <p:cNvSpPr/>
          <p:nvPr/>
        </p:nvSpPr>
        <p:spPr>
          <a:xfrm>
            <a:off x="5487988" y="1326198"/>
            <a:ext cx="1212850" cy="1200150"/>
          </a:xfrm>
          <a:prstGeom prst="rect">
            <a:avLst/>
          </a:prstGeom>
          <a:noFill/>
          <a:ln w="9525">
            <a:noFill/>
          </a:ln>
        </p:spPr>
        <p:txBody>
          <a:bodyPr>
            <a:spAutoFit/>
          </a:bodyPr>
          <a:lstStyle/>
          <a:p>
            <a:pPr algn="ctr" eaLnBrk="1" hangingPunct="1"/>
            <a:r>
              <a:rPr lang="zh-CN" altLang="en-US" sz="3600" b="1" dirty="0">
                <a:solidFill>
                  <a:schemeClr val="bg1"/>
                </a:solidFill>
                <a:latin typeface="微软雅黑" panose="020B0503020204020204" charset="-122"/>
                <a:ea typeface="微软雅黑" panose="020B0503020204020204" charset="-122"/>
              </a:rPr>
              <a:t>职业禁入</a:t>
            </a:r>
          </a:p>
        </p:txBody>
      </p:sp>
      <p:sp>
        <p:nvSpPr>
          <p:cNvPr id="82958" name="矩形 15"/>
          <p:cNvSpPr/>
          <p:nvPr/>
        </p:nvSpPr>
        <p:spPr>
          <a:xfrm>
            <a:off x="8804275" y="1326198"/>
            <a:ext cx="1212850" cy="1200150"/>
          </a:xfrm>
          <a:prstGeom prst="rect">
            <a:avLst/>
          </a:prstGeom>
          <a:noFill/>
          <a:ln w="9525">
            <a:noFill/>
          </a:ln>
        </p:spPr>
        <p:txBody>
          <a:bodyPr>
            <a:spAutoFit/>
          </a:bodyPr>
          <a:lstStyle/>
          <a:p>
            <a:pPr algn="ctr" eaLnBrk="1" hangingPunct="1"/>
            <a:r>
              <a:rPr lang="zh-CN" altLang="en-US" sz="3600" b="1" dirty="0">
                <a:solidFill>
                  <a:schemeClr val="bg1"/>
                </a:solidFill>
                <a:latin typeface="微软雅黑" panose="020B0503020204020204" charset="-122"/>
                <a:ea typeface="微软雅黑" panose="020B0503020204020204" charset="-122"/>
              </a:rPr>
              <a:t>司法处理</a:t>
            </a:r>
          </a:p>
        </p:txBody>
      </p:sp>
      <p:sp>
        <p:nvSpPr>
          <p:cNvPr id="82959" name="矩形 16"/>
          <p:cNvSpPr/>
          <p:nvPr/>
        </p:nvSpPr>
        <p:spPr>
          <a:xfrm>
            <a:off x="1536700" y="3389313"/>
            <a:ext cx="2481263" cy="1322070"/>
          </a:xfrm>
          <a:prstGeom prst="rect">
            <a:avLst/>
          </a:prstGeom>
          <a:noFill/>
          <a:ln w="9525">
            <a:noFill/>
          </a:ln>
        </p:spPr>
        <p:txBody>
          <a:bodyPr>
            <a:spAutoFit/>
          </a:bodyPr>
          <a:lstStyle/>
          <a:p>
            <a:pPr eaLnBrk="1" hangingPunct="1">
              <a:lnSpc>
                <a:spcPct val="100000"/>
              </a:lnSpc>
            </a:pPr>
            <a:r>
              <a:rPr lang="zh-CN" altLang="en-US" sz="2000" dirty="0">
                <a:solidFill>
                  <a:schemeClr val="bg1"/>
                </a:solidFill>
                <a:effectLst/>
                <a:latin typeface="微软雅黑" panose="020B0503020204020204" charset="-122"/>
                <a:ea typeface="微软雅黑" panose="020B0503020204020204" charset="-122"/>
              </a:rPr>
              <a:t>依照</a:t>
            </a:r>
            <a:r>
              <a:rPr lang="en-US" altLang="zh-CN" sz="2000" dirty="0">
                <a:solidFill>
                  <a:schemeClr val="bg1"/>
                </a:solidFill>
                <a:effectLst/>
                <a:latin typeface="微软雅黑" panose="020B0503020204020204" charset="-122"/>
                <a:ea typeface="微软雅黑" panose="020B0503020204020204" charset="-122"/>
              </a:rPr>
              <a:t>《</a:t>
            </a:r>
            <a:r>
              <a:rPr lang="zh-CN" altLang="en-US" sz="2000" dirty="0">
                <a:solidFill>
                  <a:schemeClr val="bg1"/>
                </a:solidFill>
                <a:effectLst/>
                <a:latin typeface="微软雅黑" panose="020B0503020204020204" charset="-122"/>
                <a:ea typeface="微软雅黑" panose="020B0503020204020204" charset="-122"/>
              </a:rPr>
              <a:t>中国共产党纪律处分条例</a:t>
            </a:r>
            <a:r>
              <a:rPr lang="en-US" altLang="zh-CN" sz="2000" dirty="0">
                <a:solidFill>
                  <a:schemeClr val="bg1"/>
                </a:solidFill>
                <a:effectLst/>
                <a:latin typeface="微软雅黑" panose="020B0503020204020204" charset="-122"/>
                <a:ea typeface="微软雅黑" panose="020B0503020204020204" charset="-122"/>
              </a:rPr>
              <a:t>》</a:t>
            </a:r>
            <a:r>
              <a:rPr lang="zh-CN" altLang="en-US" sz="2000" dirty="0">
                <a:solidFill>
                  <a:schemeClr val="bg1"/>
                </a:solidFill>
                <a:effectLst/>
                <a:latin typeface="微软雅黑" panose="020B0503020204020204" charset="-122"/>
                <a:ea typeface="微软雅黑" panose="020B0503020204020204" charset="-122"/>
              </a:rPr>
              <a:t>、</a:t>
            </a:r>
            <a:r>
              <a:rPr lang="en-US" altLang="zh-CN" sz="2000" dirty="0">
                <a:solidFill>
                  <a:schemeClr val="bg1"/>
                </a:solidFill>
                <a:effectLst/>
                <a:latin typeface="微软雅黑" panose="020B0503020204020204" charset="-122"/>
                <a:ea typeface="微软雅黑" panose="020B0503020204020204" charset="-122"/>
              </a:rPr>
              <a:t>《</a:t>
            </a:r>
            <a:r>
              <a:rPr lang="zh-CN" altLang="en-US" sz="2000" dirty="0">
                <a:solidFill>
                  <a:schemeClr val="bg1"/>
                </a:solidFill>
                <a:effectLst/>
                <a:latin typeface="微软雅黑" panose="020B0503020204020204" charset="-122"/>
                <a:ea typeface="微软雅黑" panose="020B0503020204020204" charset="-122"/>
              </a:rPr>
              <a:t>行政机关公务员处分条例</a:t>
            </a:r>
            <a:r>
              <a:rPr lang="en-US" altLang="zh-CN" sz="2000" dirty="0">
                <a:solidFill>
                  <a:schemeClr val="bg1"/>
                </a:solidFill>
                <a:effectLst/>
                <a:latin typeface="微软雅黑" panose="020B0503020204020204" charset="-122"/>
                <a:ea typeface="微软雅黑" panose="020B0503020204020204" charset="-122"/>
              </a:rPr>
              <a:t>》</a:t>
            </a:r>
            <a:r>
              <a:rPr lang="zh-CN" altLang="en-US" sz="2000" dirty="0">
                <a:solidFill>
                  <a:schemeClr val="bg1"/>
                </a:solidFill>
                <a:effectLst/>
                <a:latin typeface="微软雅黑" panose="020B0503020204020204" charset="-122"/>
                <a:ea typeface="微软雅黑" panose="020B0503020204020204" charset="-122"/>
              </a:rPr>
              <a:t>处分</a:t>
            </a:r>
          </a:p>
        </p:txBody>
      </p:sp>
      <p:sp>
        <p:nvSpPr>
          <p:cNvPr id="82960" name="矩形 17"/>
          <p:cNvSpPr/>
          <p:nvPr/>
        </p:nvSpPr>
        <p:spPr>
          <a:xfrm>
            <a:off x="4827588" y="3109278"/>
            <a:ext cx="2700337" cy="1938020"/>
          </a:xfrm>
          <a:prstGeom prst="rect">
            <a:avLst/>
          </a:prstGeom>
          <a:noFill/>
          <a:ln w="9525">
            <a:noFill/>
          </a:ln>
        </p:spPr>
        <p:txBody>
          <a:bodyPr>
            <a:spAutoFit/>
          </a:bodyPr>
          <a:lstStyle/>
          <a:p>
            <a:pPr eaLnBrk="1" hangingPunct="1">
              <a:lnSpc>
                <a:spcPct val="100000"/>
              </a:lnSpc>
            </a:pPr>
            <a:r>
              <a:rPr lang="zh-CN" altLang="en-US" sz="2000" dirty="0">
                <a:solidFill>
                  <a:schemeClr val="bg1"/>
                </a:solidFill>
                <a:effectLst/>
                <a:latin typeface="微软雅黑" panose="020B0503020204020204" charset="-122"/>
                <a:ea typeface="微软雅黑" panose="020B0503020204020204" charset="-122"/>
              </a:rPr>
              <a:t>受到降职、免职、违法获刑处分的依情节轻重在</a:t>
            </a:r>
            <a:r>
              <a:rPr lang="en-US" altLang="zh-CN" sz="2000" dirty="0">
                <a:solidFill>
                  <a:schemeClr val="bg1"/>
                </a:solidFill>
                <a:effectLst/>
                <a:latin typeface="微软雅黑" panose="020B0503020204020204" charset="-122"/>
                <a:ea typeface="微软雅黑" panose="020B0503020204020204" charset="-122"/>
              </a:rPr>
              <a:t>2</a:t>
            </a:r>
            <a:r>
              <a:rPr lang="zh-CN" altLang="en-US" sz="2000" dirty="0">
                <a:solidFill>
                  <a:schemeClr val="bg1"/>
                </a:solidFill>
                <a:effectLst/>
                <a:latin typeface="微软雅黑" panose="020B0503020204020204" charset="-122"/>
                <a:ea typeface="微软雅黑" panose="020B0503020204020204" charset="-122"/>
              </a:rPr>
              <a:t>－</a:t>
            </a:r>
            <a:r>
              <a:rPr lang="en-US" altLang="zh-CN" sz="2000" dirty="0">
                <a:solidFill>
                  <a:schemeClr val="bg1"/>
                </a:solidFill>
                <a:effectLst/>
                <a:latin typeface="微软雅黑" panose="020B0503020204020204" charset="-122"/>
                <a:ea typeface="微软雅黑" panose="020B0503020204020204" charset="-122"/>
              </a:rPr>
              <a:t>5</a:t>
            </a:r>
            <a:r>
              <a:rPr lang="zh-CN" altLang="en-US" sz="2000" dirty="0">
                <a:solidFill>
                  <a:schemeClr val="bg1"/>
                </a:solidFill>
                <a:effectLst/>
                <a:latin typeface="微软雅黑" panose="020B0503020204020204" charset="-122"/>
                <a:ea typeface="微软雅黑" panose="020B0503020204020204" charset="-122"/>
              </a:rPr>
              <a:t>年不得担任相应领导职务，或终身不得担任国企领导职务。</a:t>
            </a:r>
          </a:p>
        </p:txBody>
      </p:sp>
      <p:sp>
        <p:nvSpPr>
          <p:cNvPr id="82961" name="矩形 18"/>
          <p:cNvSpPr/>
          <p:nvPr/>
        </p:nvSpPr>
        <p:spPr>
          <a:xfrm>
            <a:off x="8293735" y="3627438"/>
            <a:ext cx="2441575" cy="706755"/>
          </a:xfrm>
          <a:prstGeom prst="rect">
            <a:avLst/>
          </a:prstGeom>
          <a:noFill/>
          <a:ln w="9525">
            <a:noFill/>
          </a:ln>
        </p:spPr>
        <p:txBody>
          <a:bodyPr>
            <a:spAutoFit/>
          </a:bodyPr>
          <a:lstStyle/>
          <a:p>
            <a:pPr eaLnBrk="1" hangingPunct="1">
              <a:lnSpc>
                <a:spcPct val="100000"/>
              </a:lnSpc>
            </a:pPr>
            <a:r>
              <a:rPr lang="zh-CN" altLang="en-US" sz="2000" dirty="0">
                <a:solidFill>
                  <a:schemeClr val="bg1"/>
                </a:solidFill>
                <a:effectLst/>
                <a:latin typeface="微软雅黑" panose="020B0503020204020204" charset="-122"/>
                <a:ea typeface="微软雅黑" panose="020B0503020204020204" charset="-122"/>
              </a:rPr>
              <a:t>涉嫌犯罪的，依法移送司法机关处理。</a:t>
            </a:r>
          </a:p>
        </p:txBody>
      </p:sp>
    </p:spTree>
  </p:cSld>
  <p:clrMapOvr>
    <a:masterClrMapping/>
  </p:clrMapOvr>
  <mc:AlternateContent xmlns:mc="http://schemas.openxmlformats.org/markup-compatibility/2006">
    <mc:Choice xmlns:p14="http://schemas.microsoft.com/office/powerpoint/2010/main" Requires="p14">
      <p:transition spd="slow" p14:dur="1600" advTm="999">
        <p:blinds dir="vert"/>
      </p:transition>
    </mc:Choice>
    <mc:Fallback>
      <p:transition spd="slow" advTm="99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82950"/>
                                        </p:tgtEl>
                                        <p:attrNameLst>
                                          <p:attrName>style.visibility</p:attrName>
                                        </p:attrNameLst>
                                      </p:cBhvr>
                                      <p:to>
                                        <p:strVal val="visible"/>
                                      </p:to>
                                    </p:set>
                                    <p:animEffect transition="in" filter="wipe(up)">
                                      <p:cBhvr>
                                        <p:cTn id="16" dur="500"/>
                                        <p:tgtEl>
                                          <p:spTgt spid="82950"/>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2951"/>
                                        </p:tgtEl>
                                        <p:attrNameLst>
                                          <p:attrName>style.visibility</p:attrName>
                                        </p:attrNameLst>
                                      </p:cBhvr>
                                      <p:to>
                                        <p:strVal val="visible"/>
                                      </p:to>
                                    </p:set>
                                    <p:animEffect transition="in" filter="wipe(up)">
                                      <p:cBhvr>
                                        <p:cTn id="19" dur="500"/>
                                        <p:tgtEl>
                                          <p:spTgt spid="8295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82952"/>
                                        </p:tgtEl>
                                        <p:attrNameLst>
                                          <p:attrName>style.visibility</p:attrName>
                                        </p:attrNameLst>
                                      </p:cBhvr>
                                      <p:to>
                                        <p:strVal val="visible"/>
                                      </p:to>
                                    </p:set>
                                    <p:animEffect transition="in" filter="wipe(up)">
                                      <p:cBhvr>
                                        <p:cTn id="22" dur="500"/>
                                        <p:tgtEl>
                                          <p:spTgt spid="8295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82953"/>
                                        </p:tgtEl>
                                        <p:attrNameLst>
                                          <p:attrName>style.visibility</p:attrName>
                                        </p:attrNameLst>
                                      </p:cBhvr>
                                      <p:to>
                                        <p:strVal val="visible"/>
                                      </p:to>
                                    </p:set>
                                    <p:animEffect transition="in" filter="wipe(up)">
                                      <p:cBhvr>
                                        <p:cTn id="25" dur="500"/>
                                        <p:tgtEl>
                                          <p:spTgt spid="82953"/>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82954"/>
                                        </p:tgtEl>
                                        <p:attrNameLst>
                                          <p:attrName>style.visibility</p:attrName>
                                        </p:attrNameLst>
                                      </p:cBhvr>
                                      <p:to>
                                        <p:strVal val="visible"/>
                                      </p:to>
                                    </p:set>
                                    <p:animEffect transition="in" filter="wipe(up)">
                                      <p:cBhvr>
                                        <p:cTn id="28" dur="500"/>
                                        <p:tgtEl>
                                          <p:spTgt spid="8295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82955"/>
                                        </p:tgtEl>
                                        <p:attrNameLst>
                                          <p:attrName>style.visibility</p:attrName>
                                        </p:attrNameLst>
                                      </p:cBhvr>
                                      <p:to>
                                        <p:strVal val="visible"/>
                                      </p:to>
                                    </p:set>
                                    <p:animEffect transition="in" filter="wipe(up)">
                                      <p:cBhvr>
                                        <p:cTn id="31" dur="500"/>
                                        <p:tgtEl>
                                          <p:spTgt spid="82955"/>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82956"/>
                                        </p:tgtEl>
                                        <p:attrNameLst>
                                          <p:attrName>style.visibility</p:attrName>
                                        </p:attrNameLst>
                                      </p:cBhvr>
                                      <p:to>
                                        <p:strVal val="visible"/>
                                      </p:to>
                                    </p:set>
                                    <p:animEffect transition="in" filter="wipe(up)">
                                      <p:cBhvr>
                                        <p:cTn id="34" dur="500"/>
                                        <p:tgtEl>
                                          <p:spTgt spid="82956"/>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82957"/>
                                        </p:tgtEl>
                                        <p:attrNameLst>
                                          <p:attrName>style.visibility</p:attrName>
                                        </p:attrNameLst>
                                      </p:cBhvr>
                                      <p:to>
                                        <p:strVal val="visible"/>
                                      </p:to>
                                    </p:set>
                                    <p:animEffect transition="in" filter="wipe(up)">
                                      <p:cBhvr>
                                        <p:cTn id="37" dur="500"/>
                                        <p:tgtEl>
                                          <p:spTgt spid="82957"/>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82958"/>
                                        </p:tgtEl>
                                        <p:attrNameLst>
                                          <p:attrName>style.visibility</p:attrName>
                                        </p:attrNameLst>
                                      </p:cBhvr>
                                      <p:to>
                                        <p:strVal val="visible"/>
                                      </p:to>
                                    </p:set>
                                    <p:animEffect transition="in" filter="wipe(up)">
                                      <p:cBhvr>
                                        <p:cTn id="40" dur="500"/>
                                        <p:tgtEl>
                                          <p:spTgt spid="8295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82959"/>
                                        </p:tgtEl>
                                        <p:attrNameLst>
                                          <p:attrName>style.visibility</p:attrName>
                                        </p:attrNameLst>
                                      </p:cBhvr>
                                      <p:to>
                                        <p:strVal val="visible"/>
                                      </p:to>
                                    </p:set>
                                    <p:animEffect transition="in" filter="wipe(up)">
                                      <p:cBhvr>
                                        <p:cTn id="43" dur="500"/>
                                        <p:tgtEl>
                                          <p:spTgt spid="82959"/>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82960"/>
                                        </p:tgtEl>
                                        <p:attrNameLst>
                                          <p:attrName>style.visibility</p:attrName>
                                        </p:attrNameLst>
                                      </p:cBhvr>
                                      <p:to>
                                        <p:strVal val="visible"/>
                                      </p:to>
                                    </p:set>
                                    <p:animEffect transition="in" filter="wipe(up)">
                                      <p:cBhvr>
                                        <p:cTn id="46" dur="500"/>
                                        <p:tgtEl>
                                          <p:spTgt spid="8296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82961"/>
                                        </p:tgtEl>
                                        <p:attrNameLst>
                                          <p:attrName>style.visibility</p:attrName>
                                        </p:attrNameLst>
                                      </p:cBhvr>
                                      <p:to>
                                        <p:strVal val="visible"/>
                                      </p:to>
                                    </p:set>
                                    <p:animEffect transition="in" filter="wipe(up)">
                                      <p:cBhvr>
                                        <p:cTn id="49" dur="500"/>
                                        <p:tgtEl>
                                          <p:spTgt spid="829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82950" grpId="0" animBg="1"/>
      <p:bldP spid="82951" grpId="0" animBg="1"/>
      <p:bldP spid="82952" grpId="0" animBg="1"/>
      <p:bldP spid="82953" grpId="0" animBg="1"/>
      <p:bldP spid="82954" grpId="0" animBg="1"/>
      <p:bldP spid="82955" grpId="0" animBg="1"/>
      <p:bldP spid="82956" grpId="0"/>
      <p:bldP spid="82957" grpId="0"/>
      <p:bldP spid="82958" grpId="0"/>
      <p:bldP spid="82959" grpId="0"/>
      <p:bldP spid="82960" grpId="0"/>
      <p:bldP spid="8296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4191771" y="2501979"/>
            <a:ext cx="5708293" cy="783590"/>
          </a:xfrm>
          <a:prstGeom prst="rect">
            <a:avLst/>
          </a:prstGeom>
          <a:noFill/>
        </p:spPr>
        <p:txBody>
          <a:bodyPr wrap="square" rtlCol="0">
            <a:spAutoFit/>
          </a:bodyPr>
          <a:lstStyle/>
          <a:p>
            <a:pPr>
              <a:lnSpc>
                <a:spcPct val="150000"/>
              </a:lnSpc>
            </a:pPr>
            <a:r>
              <a:rPr lang="en-US" altLang="zh-CN" sz="30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01.</a:t>
            </a:r>
            <a:r>
              <a:rPr lang="zh-CN" altLang="en-US" sz="30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认识新形势反腐败斗争的形势</a:t>
            </a:r>
          </a:p>
        </p:txBody>
      </p:sp>
      <p:sp>
        <p:nvSpPr>
          <p:cNvPr id="22" name="文本框 21"/>
          <p:cNvSpPr txBox="1"/>
          <p:nvPr/>
        </p:nvSpPr>
        <p:spPr>
          <a:xfrm>
            <a:off x="4191635" y="3285490"/>
            <a:ext cx="6357620" cy="829945"/>
          </a:xfrm>
          <a:prstGeom prst="rect">
            <a:avLst/>
          </a:prstGeom>
          <a:noFill/>
        </p:spPr>
        <p:txBody>
          <a:bodyPr wrap="square" rtlCol="0">
            <a:spAutoFit/>
          </a:bodyPr>
          <a:lstStyle/>
          <a:p>
            <a:pPr>
              <a:lnSpc>
                <a:spcPct val="100000"/>
              </a:lnSpc>
            </a:pPr>
            <a:r>
              <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rPr>
              <a:t>Professional custom all kinds of industry ppt template, this work belongs to fly impression design original, do not download after the network communication.</a:t>
            </a:r>
          </a:p>
        </p:txBody>
      </p:sp>
      <p:pic>
        <p:nvPicPr>
          <p:cNvPr id="29" name="图片 28" descr="党政建设宣传栏展板背景"/>
          <p:cNvPicPr>
            <a:picLocks noChangeAspect="1"/>
          </p:cNvPicPr>
          <p:nvPr/>
        </p:nvPicPr>
        <p:blipFill>
          <a:blip r:embed="rId4"/>
          <a:stretch>
            <a:fillRect/>
          </a:stretch>
        </p:blipFill>
        <p:spPr>
          <a:xfrm>
            <a:off x="1575435" y="2147570"/>
            <a:ext cx="3053715" cy="2390140"/>
          </a:xfrm>
          <a:prstGeom prst="rect">
            <a:avLst/>
          </a:prstGeom>
        </p:spPr>
      </p:pic>
      <p:pic>
        <p:nvPicPr>
          <p:cNvPr id="4" name="图片 3" descr="7c8afeea83d6684267e8aa095961cf26(1)"/>
          <p:cNvPicPr>
            <a:picLocks noChangeAspect="1"/>
          </p:cNvPicPr>
          <p:nvPr/>
        </p:nvPicPr>
        <p:blipFill>
          <a:blip r:embed="rId5"/>
          <a:stretch>
            <a:fillRect/>
          </a:stretch>
        </p:blipFill>
        <p:spPr>
          <a:xfrm>
            <a:off x="9191625" y="400685"/>
            <a:ext cx="2846070" cy="2846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3911">
        <p:blinds dir="vert"/>
      </p:transition>
    </mc:Choice>
    <mc:Fallback>
      <p:transition spd="slow" advTm="391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1"/>
                                        </p:tgtEl>
                                        <p:attrNameLst>
                                          <p:attrName>ppt_y</p:attrName>
                                        </p:attrNameLst>
                                      </p:cBhvr>
                                      <p:tavLst>
                                        <p:tav tm="0">
                                          <p:val>
                                            <p:strVal val="#ppt_y"/>
                                          </p:val>
                                        </p:tav>
                                        <p:tav tm="100000">
                                          <p:val>
                                            <p:strVal val="#ppt_y"/>
                                          </p:val>
                                        </p:tav>
                                      </p:tavLst>
                                    </p:anim>
                                    <p:anim calcmode="lin" valueType="num">
                                      <p:cBhvr>
                                        <p:cTn id="1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1"/>
                                        </p:tgtEl>
                                      </p:cBhvr>
                                    </p:animEffect>
                                  </p:childTnLst>
                                </p:cTn>
                              </p:par>
                            </p:childTnLst>
                          </p:cTn>
                        </p:par>
                        <p:par>
                          <p:cTn id="18" fill="hold">
                            <p:stCondLst>
                              <p:cond delay="2250"/>
                            </p:stCondLst>
                            <p:childTnLst>
                              <p:par>
                                <p:cTn id="19" presetID="47"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4191635" y="2520315"/>
            <a:ext cx="6159500" cy="737235"/>
          </a:xfrm>
          <a:prstGeom prst="rect">
            <a:avLst/>
          </a:prstGeom>
          <a:noFill/>
        </p:spPr>
        <p:txBody>
          <a:bodyPr wrap="square" rtlCol="0">
            <a:spAutoFit/>
          </a:bodyPr>
          <a:lstStyle/>
          <a:p>
            <a:pPr>
              <a:lnSpc>
                <a:spcPct val="150000"/>
              </a:lnSpc>
            </a:pPr>
            <a:r>
              <a:rPr lang="en-US" altLang="zh-CN" sz="28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04.</a:t>
            </a:r>
            <a:r>
              <a:rPr lang="zh-CN" altLang="en-US" sz="28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增强党员领导干部拒腐防变的能力</a:t>
            </a:r>
          </a:p>
        </p:txBody>
      </p:sp>
      <p:sp>
        <p:nvSpPr>
          <p:cNvPr id="22" name="文本框 21"/>
          <p:cNvSpPr txBox="1"/>
          <p:nvPr/>
        </p:nvSpPr>
        <p:spPr>
          <a:xfrm>
            <a:off x="4191635" y="3173730"/>
            <a:ext cx="6357620" cy="829945"/>
          </a:xfrm>
          <a:prstGeom prst="rect">
            <a:avLst/>
          </a:prstGeom>
          <a:noFill/>
        </p:spPr>
        <p:txBody>
          <a:bodyPr wrap="square" rtlCol="0">
            <a:spAutoFit/>
          </a:bodyPr>
          <a:lstStyle/>
          <a:p>
            <a:pPr>
              <a:lnSpc>
                <a:spcPct val="100000"/>
              </a:lnSpc>
            </a:pPr>
            <a:r>
              <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rPr>
              <a:t>Professional custom all kinds of industry ppt template, this work belongs to fly impression design original, do not download after the network communication.</a:t>
            </a:r>
          </a:p>
        </p:txBody>
      </p:sp>
      <p:pic>
        <p:nvPicPr>
          <p:cNvPr id="29" name="图片 28" descr="党政建设宣传栏展板背景"/>
          <p:cNvPicPr>
            <a:picLocks noChangeAspect="1"/>
          </p:cNvPicPr>
          <p:nvPr/>
        </p:nvPicPr>
        <p:blipFill>
          <a:blip r:embed="rId4"/>
          <a:stretch>
            <a:fillRect/>
          </a:stretch>
        </p:blipFill>
        <p:spPr>
          <a:xfrm>
            <a:off x="1575435" y="2147570"/>
            <a:ext cx="3053715" cy="2390140"/>
          </a:xfrm>
          <a:prstGeom prst="rect">
            <a:avLst/>
          </a:prstGeom>
        </p:spPr>
      </p:pic>
      <p:pic>
        <p:nvPicPr>
          <p:cNvPr id="4" name="图片 3" descr="7c8afeea83d6684267e8aa095961cf26(1)"/>
          <p:cNvPicPr>
            <a:picLocks noChangeAspect="1"/>
          </p:cNvPicPr>
          <p:nvPr/>
        </p:nvPicPr>
        <p:blipFill>
          <a:blip r:embed="rId5"/>
          <a:stretch>
            <a:fillRect/>
          </a:stretch>
        </p:blipFill>
        <p:spPr>
          <a:xfrm>
            <a:off x="9191625" y="400685"/>
            <a:ext cx="2846070" cy="2846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3863">
        <p:blinds dir="vert"/>
      </p:transition>
    </mc:Choice>
    <mc:Fallback>
      <p:transition spd="slow" advTm="386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1"/>
                                        </p:tgtEl>
                                        <p:attrNameLst>
                                          <p:attrName>ppt_y</p:attrName>
                                        </p:attrNameLst>
                                      </p:cBhvr>
                                      <p:tavLst>
                                        <p:tav tm="0">
                                          <p:val>
                                            <p:strVal val="#ppt_y"/>
                                          </p:val>
                                        </p:tav>
                                        <p:tav tm="100000">
                                          <p:val>
                                            <p:strVal val="#ppt_y"/>
                                          </p:val>
                                        </p:tav>
                                      </p:tavLst>
                                    </p:anim>
                                    <p:anim calcmode="lin" valueType="num">
                                      <p:cBhvr>
                                        <p:cTn id="1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1"/>
                                        </p:tgtEl>
                                      </p:cBhvr>
                                    </p:animEffect>
                                  </p:childTnLst>
                                </p:cTn>
                              </p:par>
                            </p:childTnLst>
                          </p:cTn>
                        </p:par>
                        <p:par>
                          <p:cTn id="18" fill="hold">
                            <p:stCondLst>
                              <p:cond delay="2349"/>
                            </p:stCondLst>
                            <p:childTnLst>
                              <p:par>
                                <p:cTn id="19" presetID="47"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1+#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e3eb0796e31373b8d7d004e462a41497"/>
          <p:cNvPicPr>
            <a:picLocks noChangeAspect="1"/>
          </p:cNvPicPr>
          <p:nvPr/>
        </p:nvPicPr>
        <p:blipFill>
          <a:blip r:embed="rId3"/>
          <a:stretch>
            <a:fillRect/>
          </a:stretch>
        </p:blipFill>
        <p:spPr>
          <a:xfrm>
            <a:off x="5526405" y="792480"/>
            <a:ext cx="6671310" cy="5720080"/>
          </a:xfrm>
          <a:prstGeom prst="rect">
            <a:avLst/>
          </a:prstGeom>
        </p:spPr>
      </p:pic>
      <p:pic>
        <p:nvPicPr>
          <p:cNvPr id="4" name="图片 3" descr="246de5d3ff26528e22228fd3489e033c"/>
          <p:cNvPicPr>
            <a:picLocks noChangeAspect="1"/>
          </p:cNvPicPr>
          <p:nvPr/>
        </p:nvPicPr>
        <p:blipFill>
          <a:blip r:embed="rId4"/>
          <a:stretch>
            <a:fillRect/>
          </a:stretch>
        </p:blipFill>
        <p:spPr>
          <a:xfrm>
            <a:off x="-36195" y="5659755"/>
            <a:ext cx="12233910" cy="1209040"/>
          </a:xfrm>
          <a:prstGeom prst="rect">
            <a:avLst/>
          </a:prstGeom>
        </p:spPr>
      </p:pic>
      <p:pic>
        <p:nvPicPr>
          <p:cNvPr id="3" name="图片 2"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8" name="直接连接符 7"/>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增强党员领导干部拒腐防变的能力</a:t>
            </a:r>
          </a:p>
        </p:txBody>
      </p:sp>
      <p:pic>
        <p:nvPicPr>
          <p:cNvPr id="29" name="图片 28" descr="党政建设宣传栏展板背景"/>
          <p:cNvPicPr>
            <a:picLocks noChangeAspect="1"/>
          </p:cNvPicPr>
          <p:nvPr/>
        </p:nvPicPr>
        <p:blipFill>
          <a:blip r:embed="rId6"/>
          <a:stretch>
            <a:fillRect/>
          </a:stretch>
        </p:blipFill>
        <p:spPr>
          <a:xfrm>
            <a:off x="-36195" y="45720"/>
            <a:ext cx="953770" cy="746760"/>
          </a:xfrm>
          <a:prstGeom prst="rect">
            <a:avLst/>
          </a:prstGeom>
        </p:spPr>
      </p:pic>
      <p:sp>
        <p:nvSpPr>
          <p:cNvPr id="2" name="Rectangle 6"/>
          <p:cNvSpPr/>
          <p:nvPr/>
        </p:nvSpPr>
        <p:spPr>
          <a:xfrm>
            <a:off x="1083152" y="2087563"/>
            <a:ext cx="5329237" cy="522287"/>
          </a:xfrm>
          <a:prstGeom prst="rect">
            <a:avLst/>
          </a:prstGeom>
          <a:noFill/>
          <a:ln w="9525">
            <a:noFill/>
          </a:ln>
        </p:spPr>
        <p:txBody>
          <a:bodyPr>
            <a:spAutoFit/>
          </a:bodyPr>
          <a:lstStyle/>
          <a:p>
            <a:pPr algn="just" eaLnBrk="1" hangingPunct="1"/>
            <a:r>
              <a:rPr lang="zh-CN" altLang="en-US" sz="2800" dirty="0">
                <a:solidFill>
                  <a:schemeClr val="tx1"/>
                </a:solidFill>
                <a:latin typeface="微软雅黑" panose="020B0503020204020204" charset="-122"/>
                <a:ea typeface="微软雅黑" panose="020B0503020204020204" charset="-122"/>
              </a:rPr>
              <a:t>修身成就梦想   品德决定命运</a:t>
            </a:r>
          </a:p>
        </p:txBody>
      </p:sp>
      <p:sp>
        <p:nvSpPr>
          <p:cNvPr id="5" name="矩形 8"/>
          <p:cNvSpPr/>
          <p:nvPr/>
        </p:nvSpPr>
        <p:spPr>
          <a:xfrm>
            <a:off x="728345" y="2623820"/>
            <a:ext cx="5499100" cy="3060700"/>
          </a:xfrm>
          <a:prstGeom prst="rect">
            <a:avLst/>
          </a:prstGeom>
          <a:noFill/>
          <a:ln w="9525">
            <a:noFill/>
          </a:ln>
        </p:spPr>
        <p:txBody>
          <a:bodyPr/>
          <a:lstStyle/>
          <a:p>
            <a:pPr algn="just" eaLnBrk="1" hangingPunct="1">
              <a:lnSpc>
                <a:spcPct val="150000"/>
              </a:lnSpc>
              <a:spcBef>
                <a:spcPct val="20000"/>
              </a:spcBef>
            </a:pPr>
            <a:r>
              <a:rPr lang="zh-CN" altLang="en-US" sz="2400" dirty="0">
                <a:solidFill>
                  <a:schemeClr val="tx1"/>
                </a:solidFill>
                <a:latin typeface="微软雅黑" panose="020B0503020204020204" charset="-122"/>
                <a:ea typeface="微软雅黑" panose="020B0503020204020204" charset="-122"/>
              </a:rPr>
              <a:t>党员干部如何加强反腐倡廉？我认为应该树立“三观”，提倡“五讲”，做到“四严禁”、“六不准”，算好人生七笔帐，特别是要提高个人修养，重点牢记“五慎”。</a:t>
            </a:r>
          </a:p>
        </p:txBody>
      </p:sp>
      <p:sp>
        <p:nvSpPr>
          <p:cNvPr id="6" name="矩形 9"/>
          <p:cNvSpPr/>
          <p:nvPr/>
        </p:nvSpPr>
        <p:spPr>
          <a:xfrm>
            <a:off x="1900397" y="1317625"/>
            <a:ext cx="3024187" cy="769938"/>
          </a:xfrm>
          <a:prstGeom prst="rect">
            <a:avLst/>
          </a:prstGeom>
          <a:noFill/>
          <a:ln w="9525">
            <a:noFill/>
          </a:ln>
        </p:spPr>
        <p:txBody>
          <a:bodyPr>
            <a:spAutoFit/>
          </a:bodyPr>
          <a:lstStyle/>
          <a:p>
            <a:pPr algn="ctr" eaLnBrk="1" hangingPunct="1"/>
            <a:r>
              <a:rPr lang="zh-CN" altLang="en-US" sz="4400" b="1" dirty="0">
                <a:solidFill>
                  <a:srgbClr val="C00000"/>
                </a:solidFill>
                <a:latin typeface="微软雅黑" panose="020B0503020204020204" charset="-122"/>
                <a:ea typeface="微软雅黑" panose="020B0503020204020204" charset="-122"/>
              </a:rPr>
              <a:t>廉洁修身</a:t>
            </a:r>
          </a:p>
        </p:txBody>
      </p:sp>
    </p:spTree>
  </p:cSld>
  <p:clrMapOvr>
    <a:masterClrMapping/>
  </p:clrMapOvr>
  <mc:AlternateContent xmlns:mc="http://schemas.openxmlformats.org/markup-compatibility/2006">
    <mc:Choice xmlns:p14="http://schemas.microsoft.com/office/powerpoint/2010/main" Requires="p14">
      <p:transition spd="slow" p14:dur="1600" advTm="1482">
        <p:blinds dir="vert"/>
      </p:transition>
    </mc:Choice>
    <mc:Fallback>
      <p:transition spd="slow" advTm="148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42"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3" name="图片 2"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8" name="直接连接符 7"/>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一、三观、五讲</a:t>
            </a:r>
          </a:p>
        </p:txBody>
      </p:sp>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sp>
        <p:nvSpPr>
          <p:cNvPr id="220" name=" 220"/>
          <p:cNvSpPr/>
          <p:nvPr/>
        </p:nvSpPr>
        <p:spPr>
          <a:xfrm>
            <a:off x="1451610" y="1268730"/>
            <a:ext cx="707390" cy="1527810"/>
          </a:xfrm>
          <a:prstGeom prst="homePlate">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 220"/>
          <p:cNvSpPr/>
          <p:nvPr/>
        </p:nvSpPr>
        <p:spPr>
          <a:xfrm>
            <a:off x="1451610" y="3729990"/>
            <a:ext cx="707390" cy="1527810"/>
          </a:xfrm>
          <a:prstGeom prst="homePlate">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9097" name="矩形 11"/>
          <p:cNvSpPr/>
          <p:nvPr/>
        </p:nvSpPr>
        <p:spPr>
          <a:xfrm>
            <a:off x="2441893" y="1196340"/>
            <a:ext cx="954087"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法纪观</a:t>
            </a:r>
          </a:p>
        </p:txBody>
      </p:sp>
      <p:sp>
        <p:nvSpPr>
          <p:cNvPr id="89098" name="矩形 12"/>
          <p:cNvSpPr/>
          <p:nvPr/>
        </p:nvSpPr>
        <p:spPr>
          <a:xfrm>
            <a:off x="2441893" y="1799590"/>
            <a:ext cx="954087"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道德观</a:t>
            </a:r>
          </a:p>
        </p:txBody>
      </p:sp>
      <p:sp>
        <p:nvSpPr>
          <p:cNvPr id="89099" name="矩形 13"/>
          <p:cNvSpPr/>
          <p:nvPr/>
        </p:nvSpPr>
        <p:spPr>
          <a:xfrm>
            <a:off x="2441893" y="2452053"/>
            <a:ext cx="954087"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荣辱观</a:t>
            </a:r>
          </a:p>
        </p:txBody>
      </p:sp>
      <p:sp>
        <p:nvSpPr>
          <p:cNvPr id="89100" name="矩形 14"/>
          <p:cNvSpPr/>
          <p:nvPr/>
        </p:nvSpPr>
        <p:spPr>
          <a:xfrm>
            <a:off x="3338830" y="1064578"/>
            <a:ext cx="7213600" cy="646112"/>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自觉遵守国家法律法规和党纪党规，自觉遵守</a:t>
            </a:r>
            <a:r>
              <a:rPr lang="en-US" altLang="zh-CN" dirty="0">
                <a:solidFill>
                  <a:schemeClr val="tx1"/>
                </a:solidFill>
                <a:latin typeface="微软雅黑" panose="020B0503020204020204" charset="-122"/>
                <a:ea typeface="微软雅黑" panose="020B0503020204020204" charset="-122"/>
              </a:rPr>
              <a:t>《</a:t>
            </a:r>
            <a:r>
              <a:rPr lang="zh-CN" altLang="en-US" dirty="0">
                <a:solidFill>
                  <a:schemeClr val="tx1"/>
                </a:solidFill>
                <a:latin typeface="微软雅黑" panose="020B0503020204020204" charset="-122"/>
                <a:ea typeface="微软雅黑" panose="020B0503020204020204" charset="-122"/>
              </a:rPr>
              <a:t>员工手册</a:t>
            </a:r>
            <a:r>
              <a:rPr lang="en-US" altLang="zh-CN" dirty="0">
                <a:solidFill>
                  <a:schemeClr val="tx1"/>
                </a:solidFill>
                <a:latin typeface="微软雅黑" panose="020B0503020204020204" charset="-122"/>
                <a:ea typeface="微软雅黑" panose="020B0503020204020204" charset="-122"/>
              </a:rPr>
              <a:t>》</a:t>
            </a:r>
            <a:r>
              <a:rPr lang="zh-CN" altLang="en-US" dirty="0">
                <a:solidFill>
                  <a:schemeClr val="tx1"/>
                </a:solidFill>
                <a:latin typeface="微软雅黑" panose="020B0503020204020204" charset="-122"/>
                <a:ea typeface="微软雅黑" panose="020B0503020204020204" charset="-122"/>
              </a:rPr>
              <a:t>和公司规章制度、管理标准。</a:t>
            </a:r>
          </a:p>
        </p:txBody>
      </p:sp>
      <p:sp>
        <p:nvSpPr>
          <p:cNvPr id="89101" name="矩形 15"/>
          <p:cNvSpPr/>
          <p:nvPr/>
        </p:nvSpPr>
        <p:spPr>
          <a:xfrm>
            <a:off x="3338830" y="1817053"/>
            <a:ext cx="7213600" cy="369887"/>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自觉遵守职业道德、社会公德、家庭美德。</a:t>
            </a:r>
          </a:p>
        </p:txBody>
      </p:sp>
      <p:sp>
        <p:nvSpPr>
          <p:cNvPr id="89102" name="矩形 16"/>
          <p:cNvSpPr/>
          <p:nvPr/>
        </p:nvSpPr>
        <p:spPr>
          <a:xfrm>
            <a:off x="3338830" y="2363153"/>
            <a:ext cx="7213600" cy="646112"/>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自觉把团队和企业的荣誉视为个人最高荣誉，注重细节，严格约束自己。</a:t>
            </a:r>
          </a:p>
        </p:txBody>
      </p:sp>
      <p:sp>
        <p:nvSpPr>
          <p:cNvPr id="89104" name="矩形 18"/>
          <p:cNvSpPr/>
          <p:nvPr/>
        </p:nvSpPr>
        <p:spPr>
          <a:xfrm>
            <a:off x="2441893" y="3291205"/>
            <a:ext cx="954087" cy="401638"/>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讲正气</a:t>
            </a:r>
          </a:p>
        </p:txBody>
      </p:sp>
      <p:sp>
        <p:nvSpPr>
          <p:cNvPr id="89105" name="矩形 19"/>
          <p:cNvSpPr/>
          <p:nvPr/>
        </p:nvSpPr>
        <p:spPr>
          <a:xfrm>
            <a:off x="2441893" y="3793173"/>
            <a:ext cx="954087" cy="401637"/>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讲规矩</a:t>
            </a:r>
          </a:p>
        </p:txBody>
      </p:sp>
      <p:sp>
        <p:nvSpPr>
          <p:cNvPr id="89106" name="矩形 20"/>
          <p:cNvSpPr/>
          <p:nvPr/>
        </p:nvSpPr>
        <p:spPr>
          <a:xfrm>
            <a:off x="2441893" y="4293870"/>
            <a:ext cx="954087"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讲大局</a:t>
            </a:r>
          </a:p>
        </p:txBody>
      </p:sp>
      <p:sp>
        <p:nvSpPr>
          <p:cNvPr id="89107" name="矩形 21"/>
          <p:cNvSpPr/>
          <p:nvPr/>
        </p:nvSpPr>
        <p:spPr>
          <a:xfrm>
            <a:off x="3338830" y="3159443"/>
            <a:ext cx="7213600" cy="646112"/>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遇事讲原则，敢于坚持正确的立场和主张，不做对工作、对企业毫无意义的事情。</a:t>
            </a:r>
          </a:p>
        </p:txBody>
      </p:sp>
      <p:sp>
        <p:nvSpPr>
          <p:cNvPr id="89108" name="矩形 23"/>
          <p:cNvSpPr/>
          <p:nvPr/>
        </p:nvSpPr>
        <p:spPr>
          <a:xfrm>
            <a:off x="3338830" y="3810635"/>
            <a:ext cx="7213600" cy="369888"/>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办事讲标准、讲程序，明白职责、权限和工作流程。</a:t>
            </a:r>
          </a:p>
        </p:txBody>
      </p:sp>
      <p:sp>
        <p:nvSpPr>
          <p:cNvPr id="89109" name="矩形 24"/>
          <p:cNvSpPr/>
          <p:nvPr/>
        </p:nvSpPr>
        <p:spPr>
          <a:xfrm>
            <a:off x="3338830" y="4204970"/>
            <a:ext cx="7213600" cy="646113"/>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遇事以大局为重，不推诿扯皮，个人利益必须服从集体利益，小团队利益必须服从企业整体利益。</a:t>
            </a:r>
          </a:p>
        </p:txBody>
      </p:sp>
      <p:sp>
        <p:nvSpPr>
          <p:cNvPr id="89110" name="矩形 25"/>
          <p:cNvSpPr/>
          <p:nvPr/>
        </p:nvSpPr>
        <p:spPr>
          <a:xfrm>
            <a:off x="2441893" y="4917123"/>
            <a:ext cx="954087"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讲学习</a:t>
            </a:r>
          </a:p>
        </p:txBody>
      </p:sp>
      <p:sp>
        <p:nvSpPr>
          <p:cNvPr id="89111" name="矩形 26"/>
          <p:cNvSpPr/>
          <p:nvPr/>
        </p:nvSpPr>
        <p:spPr>
          <a:xfrm>
            <a:off x="2441893" y="5548948"/>
            <a:ext cx="954087" cy="400050"/>
          </a:xfrm>
          <a:prstGeom prst="rect">
            <a:avLst/>
          </a:prstGeom>
          <a:noFill/>
          <a:ln w="9525">
            <a:noFill/>
          </a:ln>
        </p:spPr>
        <p:txBody>
          <a:bodyPr>
            <a:spAutoFit/>
          </a:bodyPr>
          <a:lstStyle/>
          <a:p>
            <a:pPr eaLnBrk="1" hangingPunct="1"/>
            <a:r>
              <a:rPr lang="zh-CN" altLang="en-US" sz="2000" b="1" dirty="0">
                <a:solidFill>
                  <a:srgbClr val="C00000"/>
                </a:solidFill>
                <a:latin typeface="微软雅黑" panose="020B0503020204020204" charset="-122"/>
                <a:ea typeface="微软雅黑" panose="020B0503020204020204" charset="-122"/>
              </a:rPr>
              <a:t>讲效率</a:t>
            </a:r>
          </a:p>
        </p:txBody>
      </p:sp>
      <p:sp>
        <p:nvSpPr>
          <p:cNvPr id="89112" name="矩形 27"/>
          <p:cNvSpPr/>
          <p:nvPr/>
        </p:nvSpPr>
        <p:spPr>
          <a:xfrm>
            <a:off x="3338830" y="4869498"/>
            <a:ext cx="7213600" cy="646112"/>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爱学习、肯钻研，不求博览群书，但求学习急需、与工作有关的业务流程及相关知识，提高统揽全局的能力。</a:t>
            </a:r>
          </a:p>
        </p:txBody>
      </p:sp>
      <p:sp>
        <p:nvSpPr>
          <p:cNvPr id="89113" name="矩形 29"/>
          <p:cNvSpPr/>
          <p:nvPr/>
        </p:nvSpPr>
        <p:spPr>
          <a:xfrm>
            <a:off x="3338830" y="5582285"/>
            <a:ext cx="7213600" cy="369888"/>
          </a:xfrm>
          <a:prstGeom prst="rect">
            <a:avLst/>
          </a:prstGeom>
          <a:noFill/>
          <a:ln w="9525">
            <a:noFill/>
          </a:ln>
        </p:spPr>
        <p:txBody>
          <a:bodyPr>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提高执行力，每天高效工作</a:t>
            </a:r>
            <a:r>
              <a:rPr lang="en-US" altLang="zh-CN" dirty="0">
                <a:solidFill>
                  <a:schemeClr val="tx1"/>
                </a:solidFill>
                <a:latin typeface="微软雅黑" panose="020B0503020204020204" charset="-122"/>
                <a:ea typeface="微软雅黑" panose="020B0503020204020204" charset="-122"/>
              </a:rPr>
              <a:t>8</a:t>
            </a:r>
            <a:r>
              <a:rPr lang="zh-CN" altLang="en-US" dirty="0">
                <a:solidFill>
                  <a:schemeClr val="tx1"/>
                </a:solidFill>
                <a:latin typeface="微软雅黑" panose="020B0503020204020204" charset="-122"/>
                <a:ea typeface="微软雅黑" panose="020B0503020204020204" charset="-122"/>
              </a:rPr>
              <a:t>小时。</a:t>
            </a:r>
          </a:p>
        </p:txBody>
      </p:sp>
      <p:cxnSp>
        <p:nvCxnSpPr>
          <p:cNvPr id="31" name="直接连接符 30"/>
          <p:cNvCxnSpPr/>
          <p:nvPr/>
        </p:nvCxnSpPr>
        <p:spPr bwMode="auto">
          <a:xfrm flipH="1">
            <a:off x="2441893" y="3087053"/>
            <a:ext cx="8326438" cy="0"/>
          </a:xfrm>
          <a:prstGeom prst="line">
            <a:avLst/>
          </a:prstGeom>
          <a:solidFill>
            <a:schemeClr val="accent1"/>
          </a:solidFill>
          <a:ln w="12700"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9096" name="矩形 10"/>
          <p:cNvSpPr/>
          <p:nvPr/>
        </p:nvSpPr>
        <p:spPr>
          <a:xfrm>
            <a:off x="1016635" y="1557020"/>
            <a:ext cx="1419225" cy="860425"/>
          </a:xfrm>
          <a:prstGeom prst="rect">
            <a:avLst/>
          </a:prstGeom>
          <a:noFill/>
          <a:ln w="9525">
            <a:noFill/>
          </a:ln>
        </p:spPr>
        <p:txBody>
          <a:bodyPr>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三</a:t>
            </a:r>
          </a:p>
          <a:p>
            <a:pPr algn="ctr" eaLnBrk="1" hangingPunct="1"/>
            <a:r>
              <a:rPr lang="zh-CN" altLang="en-US" sz="2500" b="1" dirty="0">
                <a:solidFill>
                  <a:schemeClr val="bg1"/>
                </a:solidFill>
                <a:latin typeface="微软雅黑" panose="020B0503020204020204" charset="-122"/>
                <a:ea typeface="微软雅黑" panose="020B0503020204020204" charset="-122"/>
              </a:rPr>
              <a:t>观</a:t>
            </a:r>
          </a:p>
        </p:txBody>
      </p:sp>
      <p:sp>
        <p:nvSpPr>
          <p:cNvPr id="89103" name="矩形 17"/>
          <p:cNvSpPr/>
          <p:nvPr/>
        </p:nvSpPr>
        <p:spPr>
          <a:xfrm>
            <a:off x="1016635" y="4046855"/>
            <a:ext cx="1419225" cy="860425"/>
          </a:xfrm>
          <a:prstGeom prst="rect">
            <a:avLst/>
          </a:prstGeom>
          <a:noFill/>
          <a:ln w="9525">
            <a:noFill/>
          </a:ln>
        </p:spPr>
        <p:txBody>
          <a:bodyPr>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五</a:t>
            </a:r>
          </a:p>
          <a:p>
            <a:pPr algn="ctr" eaLnBrk="1" hangingPunct="1"/>
            <a:r>
              <a:rPr lang="zh-CN" altLang="en-US" sz="2500" b="1" dirty="0">
                <a:solidFill>
                  <a:schemeClr val="bg1"/>
                </a:solidFill>
                <a:latin typeface="微软雅黑" panose="020B0503020204020204" charset="-122"/>
                <a:ea typeface="微软雅黑" panose="020B0503020204020204" charset="-122"/>
              </a:rPr>
              <a:t>讲</a:t>
            </a:r>
          </a:p>
        </p:txBody>
      </p:sp>
      <p:pic>
        <p:nvPicPr>
          <p:cNvPr id="6" name="图片 5" descr="933915c406a4de60a5b7a646797f4595"/>
          <p:cNvPicPr>
            <a:picLocks noChangeAspect="1"/>
          </p:cNvPicPr>
          <p:nvPr/>
        </p:nvPicPr>
        <p:blipFill>
          <a:blip r:embed="rId4"/>
          <a:stretch>
            <a:fillRect/>
          </a:stretch>
        </p:blipFill>
        <p:spPr>
          <a:xfrm>
            <a:off x="8416290" y="4693920"/>
            <a:ext cx="3781425" cy="2385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61">
        <p:blinds dir="vert"/>
      </p:transition>
    </mc:Choice>
    <mc:Fallback>
      <p:transition spd="slow" advTm="106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0"/>
                                        </p:tgtEl>
                                        <p:attrNameLst>
                                          <p:attrName>style.visibility</p:attrName>
                                        </p:attrNameLst>
                                      </p:cBhvr>
                                      <p:to>
                                        <p:strVal val="visible"/>
                                      </p:to>
                                    </p:set>
                                    <p:anim calcmode="lin" valueType="num">
                                      <p:cBhvr additive="base">
                                        <p:cTn id="7" dur="500" fill="hold"/>
                                        <p:tgtEl>
                                          <p:spTgt spid="220"/>
                                        </p:tgtEl>
                                        <p:attrNameLst>
                                          <p:attrName>ppt_x</p:attrName>
                                        </p:attrNameLst>
                                      </p:cBhvr>
                                      <p:tavLst>
                                        <p:tav tm="0">
                                          <p:val>
                                            <p:strVal val="0-#ppt_w/2"/>
                                          </p:val>
                                        </p:tav>
                                        <p:tav tm="100000">
                                          <p:val>
                                            <p:strVal val="#ppt_x"/>
                                          </p:val>
                                        </p:tav>
                                      </p:tavLst>
                                    </p:anim>
                                    <p:anim calcmode="lin" valueType="num">
                                      <p:cBhvr additive="base">
                                        <p:cTn id="8" dur="500" fill="hold"/>
                                        <p:tgtEl>
                                          <p:spTgt spid="2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9097"/>
                                        </p:tgtEl>
                                        <p:attrNameLst>
                                          <p:attrName>style.visibility</p:attrName>
                                        </p:attrNameLst>
                                      </p:cBhvr>
                                      <p:to>
                                        <p:strVal val="visible"/>
                                      </p:to>
                                    </p:set>
                                    <p:anim calcmode="lin" valueType="num">
                                      <p:cBhvr additive="base">
                                        <p:cTn id="15" dur="500" fill="hold"/>
                                        <p:tgtEl>
                                          <p:spTgt spid="89097"/>
                                        </p:tgtEl>
                                        <p:attrNameLst>
                                          <p:attrName>ppt_x</p:attrName>
                                        </p:attrNameLst>
                                      </p:cBhvr>
                                      <p:tavLst>
                                        <p:tav tm="0">
                                          <p:val>
                                            <p:strVal val="0-#ppt_w/2"/>
                                          </p:val>
                                        </p:tav>
                                        <p:tav tm="100000">
                                          <p:val>
                                            <p:strVal val="#ppt_x"/>
                                          </p:val>
                                        </p:tav>
                                      </p:tavLst>
                                    </p:anim>
                                    <p:anim calcmode="lin" valueType="num">
                                      <p:cBhvr additive="base">
                                        <p:cTn id="16" dur="500" fill="hold"/>
                                        <p:tgtEl>
                                          <p:spTgt spid="8909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9098"/>
                                        </p:tgtEl>
                                        <p:attrNameLst>
                                          <p:attrName>style.visibility</p:attrName>
                                        </p:attrNameLst>
                                      </p:cBhvr>
                                      <p:to>
                                        <p:strVal val="visible"/>
                                      </p:to>
                                    </p:set>
                                    <p:anim calcmode="lin" valueType="num">
                                      <p:cBhvr additive="base">
                                        <p:cTn id="19" dur="500" fill="hold"/>
                                        <p:tgtEl>
                                          <p:spTgt spid="89098"/>
                                        </p:tgtEl>
                                        <p:attrNameLst>
                                          <p:attrName>ppt_x</p:attrName>
                                        </p:attrNameLst>
                                      </p:cBhvr>
                                      <p:tavLst>
                                        <p:tav tm="0">
                                          <p:val>
                                            <p:strVal val="0-#ppt_w/2"/>
                                          </p:val>
                                        </p:tav>
                                        <p:tav tm="100000">
                                          <p:val>
                                            <p:strVal val="#ppt_x"/>
                                          </p:val>
                                        </p:tav>
                                      </p:tavLst>
                                    </p:anim>
                                    <p:anim calcmode="lin" valueType="num">
                                      <p:cBhvr additive="base">
                                        <p:cTn id="20" dur="500" fill="hold"/>
                                        <p:tgtEl>
                                          <p:spTgt spid="8909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9099"/>
                                        </p:tgtEl>
                                        <p:attrNameLst>
                                          <p:attrName>style.visibility</p:attrName>
                                        </p:attrNameLst>
                                      </p:cBhvr>
                                      <p:to>
                                        <p:strVal val="visible"/>
                                      </p:to>
                                    </p:set>
                                    <p:anim calcmode="lin" valueType="num">
                                      <p:cBhvr additive="base">
                                        <p:cTn id="23" dur="500" fill="hold"/>
                                        <p:tgtEl>
                                          <p:spTgt spid="89099"/>
                                        </p:tgtEl>
                                        <p:attrNameLst>
                                          <p:attrName>ppt_x</p:attrName>
                                        </p:attrNameLst>
                                      </p:cBhvr>
                                      <p:tavLst>
                                        <p:tav tm="0">
                                          <p:val>
                                            <p:strVal val="0-#ppt_w/2"/>
                                          </p:val>
                                        </p:tav>
                                        <p:tav tm="100000">
                                          <p:val>
                                            <p:strVal val="#ppt_x"/>
                                          </p:val>
                                        </p:tav>
                                      </p:tavLst>
                                    </p:anim>
                                    <p:anim calcmode="lin" valueType="num">
                                      <p:cBhvr additive="base">
                                        <p:cTn id="24" dur="500" fill="hold"/>
                                        <p:tgtEl>
                                          <p:spTgt spid="8909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9100"/>
                                        </p:tgtEl>
                                        <p:attrNameLst>
                                          <p:attrName>style.visibility</p:attrName>
                                        </p:attrNameLst>
                                      </p:cBhvr>
                                      <p:to>
                                        <p:strVal val="visible"/>
                                      </p:to>
                                    </p:set>
                                    <p:anim calcmode="lin" valueType="num">
                                      <p:cBhvr additive="base">
                                        <p:cTn id="27" dur="500" fill="hold"/>
                                        <p:tgtEl>
                                          <p:spTgt spid="89100"/>
                                        </p:tgtEl>
                                        <p:attrNameLst>
                                          <p:attrName>ppt_x</p:attrName>
                                        </p:attrNameLst>
                                      </p:cBhvr>
                                      <p:tavLst>
                                        <p:tav tm="0">
                                          <p:val>
                                            <p:strVal val="0-#ppt_w/2"/>
                                          </p:val>
                                        </p:tav>
                                        <p:tav tm="100000">
                                          <p:val>
                                            <p:strVal val="#ppt_x"/>
                                          </p:val>
                                        </p:tav>
                                      </p:tavLst>
                                    </p:anim>
                                    <p:anim calcmode="lin" valueType="num">
                                      <p:cBhvr additive="base">
                                        <p:cTn id="28" dur="500" fill="hold"/>
                                        <p:tgtEl>
                                          <p:spTgt spid="8910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89101"/>
                                        </p:tgtEl>
                                        <p:attrNameLst>
                                          <p:attrName>style.visibility</p:attrName>
                                        </p:attrNameLst>
                                      </p:cBhvr>
                                      <p:to>
                                        <p:strVal val="visible"/>
                                      </p:to>
                                    </p:set>
                                    <p:anim calcmode="lin" valueType="num">
                                      <p:cBhvr additive="base">
                                        <p:cTn id="31" dur="500" fill="hold"/>
                                        <p:tgtEl>
                                          <p:spTgt spid="89101"/>
                                        </p:tgtEl>
                                        <p:attrNameLst>
                                          <p:attrName>ppt_x</p:attrName>
                                        </p:attrNameLst>
                                      </p:cBhvr>
                                      <p:tavLst>
                                        <p:tav tm="0">
                                          <p:val>
                                            <p:strVal val="0-#ppt_w/2"/>
                                          </p:val>
                                        </p:tav>
                                        <p:tav tm="100000">
                                          <p:val>
                                            <p:strVal val="#ppt_x"/>
                                          </p:val>
                                        </p:tav>
                                      </p:tavLst>
                                    </p:anim>
                                    <p:anim calcmode="lin" valueType="num">
                                      <p:cBhvr additive="base">
                                        <p:cTn id="32" dur="500" fill="hold"/>
                                        <p:tgtEl>
                                          <p:spTgt spid="8910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89102"/>
                                        </p:tgtEl>
                                        <p:attrNameLst>
                                          <p:attrName>style.visibility</p:attrName>
                                        </p:attrNameLst>
                                      </p:cBhvr>
                                      <p:to>
                                        <p:strVal val="visible"/>
                                      </p:to>
                                    </p:set>
                                    <p:anim calcmode="lin" valueType="num">
                                      <p:cBhvr additive="base">
                                        <p:cTn id="35" dur="500" fill="hold"/>
                                        <p:tgtEl>
                                          <p:spTgt spid="89102"/>
                                        </p:tgtEl>
                                        <p:attrNameLst>
                                          <p:attrName>ppt_x</p:attrName>
                                        </p:attrNameLst>
                                      </p:cBhvr>
                                      <p:tavLst>
                                        <p:tav tm="0">
                                          <p:val>
                                            <p:strVal val="0-#ppt_w/2"/>
                                          </p:val>
                                        </p:tav>
                                        <p:tav tm="100000">
                                          <p:val>
                                            <p:strVal val="#ppt_x"/>
                                          </p:val>
                                        </p:tav>
                                      </p:tavLst>
                                    </p:anim>
                                    <p:anim calcmode="lin" valueType="num">
                                      <p:cBhvr additive="base">
                                        <p:cTn id="36" dur="500" fill="hold"/>
                                        <p:tgtEl>
                                          <p:spTgt spid="8910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89104"/>
                                        </p:tgtEl>
                                        <p:attrNameLst>
                                          <p:attrName>style.visibility</p:attrName>
                                        </p:attrNameLst>
                                      </p:cBhvr>
                                      <p:to>
                                        <p:strVal val="visible"/>
                                      </p:to>
                                    </p:set>
                                    <p:anim calcmode="lin" valueType="num">
                                      <p:cBhvr additive="base">
                                        <p:cTn id="39" dur="500" fill="hold"/>
                                        <p:tgtEl>
                                          <p:spTgt spid="89104"/>
                                        </p:tgtEl>
                                        <p:attrNameLst>
                                          <p:attrName>ppt_x</p:attrName>
                                        </p:attrNameLst>
                                      </p:cBhvr>
                                      <p:tavLst>
                                        <p:tav tm="0">
                                          <p:val>
                                            <p:strVal val="0-#ppt_w/2"/>
                                          </p:val>
                                        </p:tav>
                                        <p:tav tm="100000">
                                          <p:val>
                                            <p:strVal val="#ppt_x"/>
                                          </p:val>
                                        </p:tav>
                                      </p:tavLst>
                                    </p:anim>
                                    <p:anim calcmode="lin" valueType="num">
                                      <p:cBhvr additive="base">
                                        <p:cTn id="40" dur="500" fill="hold"/>
                                        <p:tgtEl>
                                          <p:spTgt spid="8910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89105"/>
                                        </p:tgtEl>
                                        <p:attrNameLst>
                                          <p:attrName>style.visibility</p:attrName>
                                        </p:attrNameLst>
                                      </p:cBhvr>
                                      <p:to>
                                        <p:strVal val="visible"/>
                                      </p:to>
                                    </p:set>
                                    <p:anim calcmode="lin" valueType="num">
                                      <p:cBhvr additive="base">
                                        <p:cTn id="43" dur="500" fill="hold"/>
                                        <p:tgtEl>
                                          <p:spTgt spid="89105"/>
                                        </p:tgtEl>
                                        <p:attrNameLst>
                                          <p:attrName>ppt_x</p:attrName>
                                        </p:attrNameLst>
                                      </p:cBhvr>
                                      <p:tavLst>
                                        <p:tav tm="0">
                                          <p:val>
                                            <p:strVal val="0-#ppt_w/2"/>
                                          </p:val>
                                        </p:tav>
                                        <p:tav tm="100000">
                                          <p:val>
                                            <p:strVal val="#ppt_x"/>
                                          </p:val>
                                        </p:tav>
                                      </p:tavLst>
                                    </p:anim>
                                    <p:anim calcmode="lin" valueType="num">
                                      <p:cBhvr additive="base">
                                        <p:cTn id="44" dur="500" fill="hold"/>
                                        <p:tgtEl>
                                          <p:spTgt spid="89105"/>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89106"/>
                                        </p:tgtEl>
                                        <p:attrNameLst>
                                          <p:attrName>style.visibility</p:attrName>
                                        </p:attrNameLst>
                                      </p:cBhvr>
                                      <p:to>
                                        <p:strVal val="visible"/>
                                      </p:to>
                                    </p:set>
                                    <p:anim calcmode="lin" valueType="num">
                                      <p:cBhvr additive="base">
                                        <p:cTn id="47" dur="500" fill="hold"/>
                                        <p:tgtEl>
                                          <p:spTgt spid="89106"/>
                                        </p:tgtEl>
                                        <p:attrNameLst>
                                          <p:attrName>ppt_x</p:attrName>
                                        </p:attrNameLst>
                                      </p:cBhvr>
                                      <p:tavLst>
                                        <p:tav tm="0">
                                          <p:val>
                                            <p:strVal val="0-#ppt_w/2"/>
                                          </p:val>
                                        </p:tav>
                                        <p:tav tm="100000">
                                          <p:val>
                                            <p:strVal val="#ppt_x"/>
                                          </p:val>
                                        </p:tav>
                                      </p:tavLst>
                                    </p:anim>
                                    <p:anim calcmode="lin" valueType="num">
                                      <p:cBhvr additive="base">
                                        <p:cTn id="48" dur="500" fill="hold"/>
                                        <p:tgtEl>
                                          <p:spTgt spid="8910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89107"/>
                                        </p:tgtEl>
                                        <p:attrNameLst>
                                          <p:attrName>style.visibility</p:attrName>
                                        </p:attrNameLst>
                                      </p:cBhvr>
                                      <p:to>
                                        <p:strVal val="visible"/>
                                      </p:to>
                                    </p:set>
                                    <p:anim calcmode="lin" valueType="num">
                                      <p:cBhvr additive="base">
                                        <p:cTn id="51" dur="500" fill="hold"/>
                                        <p:tgtEl>
                                          <p:spTgt spid="89107"/>
                                        </p:tgtEl>
                                        <p:attrNameLst>
                                          <p:attrName>ppt_x</p:attrName>
                                        </p:attrNameLst>
                                      </p:cBhvr>
                                      <p:tavLst>
                                        <p:tav tm="0">
                                          <p:val>
                                            <p:strVal val="0-#ppt_w/2"/>
                                          </p:val>
                                        </p:tav>
                                        <p:tav tm="100000">
                                          <p:val>
                                            <p:strVal val="#ppt_x"/>
                                          </p:val>
                                        </p:tav>
                                      </p:tavLst>
                                    </p:anim>
                                    <p:anim calcmode="lin" valueType="num">
                                      <p:cBhvr additive="base">
                                        <p:cTn id="52" dur="500" fill="hold"/>
                                        <p:tgtEl>
                                          <p:spTgt spid="89107"/>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9108"/>
                                        </p:tgtEl>
                                        <p:attrNameLst>
                                          <p:attrName>style.visibility</p:attrName>
                                        </p:attrNameLst>
                                      </p:cBhvr>
                                      <p:to>
                                        <p:strVal val="visible"/>
                                      </p:to>
                                    </p:set>
                                    <p:anim calcmode="lin" valueType="num">
                                      <p:cBhvr additive="base">
                                        <p:cTn id="55" dur="500" fill="hold"/>
                                        <p:tgtEl>
                                          <p:spTgt spid="89108"/>
                                        </p:tgtEl>
                                        <p:attrNameLst>
                                          <p:attrName>ppt_x</p:attrName>
                                        </p:attrNameLst>
                                      </p:cBhvr>
                                      <p:tavLst>
                                        <p:tav tm="0">
                                          <p:val>
                                            <p:strVal val="0-#ppt_w/2"/>
                                          </p:val>
                                        </p:tav>
                                        <p:tav tm="100000">
                                          <p:val>
                                            <p:strVal val="#ppt_x"/>
                                          </p:val>
                                        </p:tav>
                                      </p:tavLst>
                                    </p:anim>
                                    <p:anim calcmode="lin" valueType="num">
                                      <p:cBhvr additive="base">
                                        <p:cTn id="56" dur="500" fill="hold"/>
                                        <p:tgtEl>
                                          <p:spTgt spid="8910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89109"/>
                                        </p:tgtEl>
                                        <p:attrNameLst>
                                          <p:attrName>style.visibility</p:attrName>
                                        </p:attrNameLst>
                                      </p:cBhvr>
                                      <p:to>
                                        <p:strVal val="visible"/>
                                      </p:to>
                                    </p:set>
                                    <p:anim calcmode="lin" valueType="num">
                                      <p:cBhvr additive="base">
                                        <p:cTn id="59" dur="500" fill="hold"/>
                                        <p:tgtEl>
                                          <p:spTgt spid="89109"/>
                                        </p:tgtEl>
                                        <p:attrNameLst>
                                          <p:attrName>ppt_x</p:attrName>
                                        </p:attrNameLst>
                                      </p:cBhvr>
                                      <p:tavLst>
                                        <p:tav tm="0">
                                          <p:val>
                                            <p:strVal val="0-#ppt_w/2"/>
                                          </p:val>
                                        </p:tav>
                                        <p:tav tm="100000">
                                          <p:val>
                                            <p:strVal val="#ppt_x"/>
                                          </p:val>
                                        </p:tav>
                                      </p:tavLst>
                                    </p:anim>
                                    <p:anim calcmode="lin" valueType="num">
                                      <p:cBhvr additive="base">
                                        <p:cTn id="60" dur="500" fill="hold"/>
                                        <p:tgtEl>
                                          <p:spTgt spid="89109"/>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89110"/>
                                        </p:tgtEl>
                                        <p:attrNameLst>
                                          <p:attrName>style.visibility</p:attrName>
                                        </p:attrNameLst>
                                      </p:cBhvr>
                                      <p:to>
                                        <p:strVal val="visible"/>
                                      </p:to>
                                    </p:set>
                                    <p:anim calcmode="lin" valueType="num">
                                      <p:cBhvr additive="base">
                                        <p:cTn id="63" dur="500" fill="hold"/>
                                        <p:tgtEl>
                                          <p:spTgt spid="89110"/>
                                        </p:tgtEl>
                                        <p:attrNameLst>
                                          <p:attrName>ppt_x</p:attrName>
                                        </p:attrNameLst>
                                      </p:cBhvr>
                                      <p:tavLst>
                                        <p:tav tm="0">
                                          <p:val>
                                            <p:strVal val="0-#ppt_w/2"/>
                                          </p:val>
                                        </p:tav>
                                        <p:tav tm="100000">
                                          <p:val>
                                            <p:strVal val="#ppt_x"/>
                                          </p:val>
                                        </p:tav>
                                      </p:tavLst>
                                    </p:anim>
                                    <p:anim calcmode="lin" valueType="num">
                                      <p:cBhvr additive="base">
                                        <p:cTn id="64" dur="500" fill="hold"/>
                                        <p:tgtEl>
                                          <p:spTgt spid="8911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9111"/>
                                        </p:tgtEl>
                                        <p:attrNameLst>
                                          <p:attrName>style.visibility</p:attrName>
                                        </p:attrNameLst>
                                      </p:cBhvr>
                                      <p:to>
                                        <p:strVal val="visible"/>
                                      </p:to>
                                    </p:set>
                                    <p:anim calcmode="lin" valueType="num">
                                      <p:cBhvr additive="base">
                                        <p:cTn id="67" dur="500" fill="hold"/>
                                        <p:tgtEl>
                                          <p:spTgt spid="89111"/>
                                        </p:tgtEl>
                                        <p:attrNameLst>
                                          <p:attrName>ppt_x</p:attrName>
                                        </p:attrNameLst>
                                      </p:cBhvr>
                                      <p:tavLst>
                                        <p:tav tm="0">
                                          <p:val>
                                            <p:strVal val="0-#ppt_w/2"/>
                                          </p:val>
                                        </p:tav>
                                        <p:tav tm="100000">
                                          <p:val>
                                            <p:strVal val="#ppt_x"/>
                                          </p:val>
                                        </p:tav>
                                      </p:tavLst>
                                    </p:anim>
                                    <p:anim calcmode="lin" valueType="num">
                                      <p:cBhvr additive="base">
                                        <p:cTn id="68" dur="500" fill="hold"/>
                                        <p:tgtEl>
                                          <p:spTgt spid="8911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9112"/>
                                        </p:tgtEl>
                                        <p:attrNameLst>
                                          <p:attrName>style.visibility</p:attrName>
                                        </p:attrNameLst>
                                      </p:cBhvr>
                                      <p:to>
                                        <p:strVal val="visible"/>
                                      </p:to>
                                    </p:set>
                                    <p:anim calcmode="lin" valueType="num">
                                      <p:cBhvr additive="base">
                                        <p:cTn id="71" dur="500" fill="hold"/>
                                        <p:tgtEl>
                                          <p:spTgt spid="89112"/>
                                        </p:tgtEl>
                                        <p:attrNameLst>
                                          <p:attrName>ppt_x</p:attrName>
                                        </p:attrNameLst>
                                      </p:cBhvr>
                                      <p:tavLst>
                                        <p:tav tm="0">
                                          <p:val>
                                            <p:strVal val="0-#ppt_w/2"/>
                                          </p:val>
                                        </p:tav>
                                        <p:tav tm="100000">
                                          <p:val>
                                            <p:strVal val="#ppt_x"/>
                                          </p:val>
                                        </p:tav>
                                      </p:tavLst>
                                    </p:anim>
                                    <p:anim calcmode="lin" valueType="num">
                                      <p:cBhvr additive="base">
                                        <p:cTn id="72" dur="500" fill="hold"/>
                                        <p:tgtEl>
                                          <p:spTgt spid="8911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9113"/>
                                        </p:tgtEl>
                                        <p:attrNameLst>
                                          <p:attrName>style.visibility</p:attrName>
                                        </p:attrNameLst>
                                      </p:cBhvr>
                                      <p:to>
                                        <p:strVal val="visible"/>
                                      </p:to>
                                    </p:set>
                                    <p:anim calcmode="lin" valueType="num">
                                      <p:cBhvr additive="base">
                                        <p:cTn id="75" dur="500" fill="hold"/>
                                        <p:tgtEl>
                                          <p:spTgt spid="89113"/>
                                        </p:tgtEl>
                                        <p:attrNameLst>
                                          <p:attrName>ppt_x</p:attrName>
                                        </p:attrNameLst>
                                      </p:cBhvr>
                                      <p:tavLst>
                                        <p:tav tm="0">
                                          <p:val>
                                            <p:strVal val="0-#ppt_w/2"/>
                                          </p:val>
                                        </p:tav>
                                        <p:tav tm="100000">
                                          <p:val>
                                            <p:strVal val="#ppt_x"/>
                                          </p:val>
                                        </p:tav>
                                      </p:tavLst>
                                    </p:anim>
                                    <p:anim calcmode="lin" valueType="num">
                                      <p:cBhvr additive="base">
                                        <p:cTn id="76" dur="500" fill="hold"/>
                                        <p:tgtEl>
                                          <p:spTgt spid="89113"/>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0-#ppt_w/2"/>
                                          </p:val>
                                        </p:tav>
                                        <p:tav tm="100000">
                                          <p:val>
                                            <p:strVal val="#ppt_x"/>
                                          </p:val>
                                        </p:tav>
                                      </p:tavLst>
                                    </p:anim>
                                    <p:anim calcmode="lin" valueType="num">
                                      <p:cBhvr additive="base">
                                        <p:cTn id="8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 grpId="0" animBg="1"/>
      <p:bldP spid="2" grpId="0" animBg="1"/>
      <p:bldP spid="89097" grpId="0"/>
      <p:bldP spid="89098" grpId="0"/>
      <p:bldP spid="89099" grpId="0"/>
      <p:bldP spid="89100" grpId="0"/>
      <p:bldP spid="89101" grpId="0"/>
      <p:bldP spid="89102" grpId="0"/>
      <p:bldP spid="89104" grpId="0"/>
      <p:bldP spid="89105" grpId="0"/>
      <p:bldP spid="89106" grpId="0"/>
      <p:bldP spid="89107" grpId="0"/>
      <p:bldP spid="89108" grpId="0"/>
      <p:bldP spid="89109" grpId="0"/>
      <p:bldP spid="89110" grpId="0"/>
      <p:bldP spid="89111" grpId="0"/>
      <p:bldP spid="89112" grpId="0"/>
      <p:bldP spid="891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3" name="图片 2"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8" name="直接连接符 7"/>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二、四严禁、六不准</a:t>
            </a:r>
          </a:p>
        </p:txBody>
      </p:sp>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sp>
        <p:nvSpPr>
          <p:cNvPr id="91142" name="矩形 7"/>
          <p:cNvSpPr/>
          <p:nvPr/>
        </p:nvSpPr>
        <p:spPr>
          <a:xfrm>
            <a:off x="1028700" y="1239203"/>
            <a:ext cx="5256213" cy="1576387"/>
          </a:xfrm>
          <a:prstGeom prst="rect">
            <a:avLst/>
          </a:prstGeom>
          <a:noFill/>
          <a:ln w="28575" cap="flat" cmpd="sng">
            <a:solidFill>
              <a:srgbClr val="C00000"/>
            </a:solidFill>
            <a:prstDash val="sysDot"/>
            <a:round/>
            <a:headEnd type="none" w="med" len="med"/>
            <a:tailEnd type="none" w="med" len="med"/>
          </a:ln>
        </p:spPr>
        <p:txBody>
          <a:bodyPr/>
          <a:lstStyle/>
          <a:p>
            <a:pPr eaLnBrk="1" hangingPunct="1"/>
            <a:endParaRPr lang="zh-CN" altLang="en-US" dirty="0">
              <a:latin typeface="Arial" panose="020B0604020202020204" pitchFamily="34" charset="0"/>
            </a:endParaRPr>
          </a:p>
        </p:txBody>
      </p:sp>
      <p:grpSp>
        <p:nvGrpSpPr>
          <p:cNvPr id="91144" name="组合 10"/>
          <p:cNvGrpSpPr/>
          <p:nvPr/>
        </p:nvGrpSpPr>
        <p:grpSpPr>
          <a:xfrm>
            <a:off x="1160463" y="1086803"/>
            <a:ext cx="3408362" cy="492125"/>
            <a:chOff x="1159891" y="1268760"/>
            <a:chExt cx="3408980" cy="491110"/>
          </a:xfrm>
        </p:grpSpPr>
        <p:sp>
          <p:nvSpPr>
            <p:cNvPr id="91151" name="圆角矩形 26"/>
            <p:cNvSpPr/>
            <p:nvPr/>
          </p:nvSpPr>
          <p:spPr>
            <a:xfrm>
              <a:off x="1159891" y="1268760"/>
              <a:ext cx="3408980" cy="491110"/>
            </a:xfrm>
            <a:prstGeom prst="roundRect">
              <a:avLst>
                <a:gd name="adj" fmla="val 16667"/>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Arial" panose="020B0604020202020204" pitchFamily="34" charset="0"/>
              </a:endParaRPr>
            </a:p>
          </p:txBody>
        </p:sp>
        <p:sp>
          <p:nvSpPr>
            <p:cNvPr id="91152" name="矩形 12"/>
            <p:cNvSpPr/>
            <p:nvPr/>
          </p:nvSpPr>
          <p:spPr>
            <a:xfrm>
              <a:off x="1460903" y="1314775"/>
              <a:ext cx="1159395" cy="400110"/>
            </a:xfrm>
            <a:prstGeom prst="rect">
              <a:avLst/>
            </a:prstGeom>
            <a:noFill/>
            <a:ln w="9525">
              <a:noFill/>
            </a:ln>
          </p:spPr>
          <p:txBody>
            <a:bodyPr>
              <a:spAutoFit/>
            </a:bodyPr>
            <a:lstStyle/>
            <a:p>
              <a:pPr eaLnBrk="1" hangingPunct="1"/>
              <a:r>
                <a:rPr lang="zh-CN" altLang="en-US" sz="2000" b="1" dirty="0">
                  <a:solidFill>
                    <a:schemeClr val="bg1"/>
                  </a:solidFill>
                  <a:latin typeface="微软雅黑" panose="020B0503020204020204" charset="-122"/>
                  <a:ea typeface="微软雅黑" panose="020B0503020204020204" charset="-122"/>
                </a:rPr>
                <a:t>四严禁</a:t>
              </a:r>
            </a:p>
          </p:txBody>
        </p:sp>
      </p:grpSp>
      <p:sp>
        <p:nvSpPr>
          <p:cNvPr id="91145" name="矩形 13"/>
          <p:cNvSpPr/>
          <p:nvPr/>
        </p:nvSpPr>
        <p:spPr>
          <a:xfrm>
            <a:off x="1281113" y="1674178"/>
            <a:ext cx="4500562" cy="1016000"/>
          </a:xfrm>
          <a:prstGeom prst="rect">
            <a:avLst/>
          </a:prstGeom>
          <a:noFill/>
          <a:ln w="9525">
            <a:noFill/>
          </a:ln>
        </p:spPr>
        <p:txBody>
          <a:bodyPr>
            <a:spAutoFit/>
          </a:bodyPr>
          <a:lstStyle/>
          <a:p>
            <a:pPr algn="just" eaLnBrk="1" hangingPunct="1">
              <a:lnSpc>
                <a:spcPct val="150000"/>
              </a:lnSpc>
            </a:pPr>
            <a:r>
              <a:rPr lang="zh-CN" altLang="en-US" sz="2000" dirty="0">
                <a:solidFill>
                  <a:schemeClr val="tx1"/>
                </a:solidFill>
                <a:latin typeface="微软雅黑" panose="020B0503020204020204" charset="-122"/>
                <a:ea typeface="微软雅黑" panose="020B0503020204020204" charset="-122"/>
              </a:rPr>
              <a:t>严禁损公利己，严禁吃拿卡要，</a:t>
            </a:r>
          </a:p>
          <a:p>
            <a:pPr algn="just" eaLnBrk="1" hangingPunct="1">
              <a:lnSpc>
                <a:spcPct val="150000"/>
              </a:lnSpc>
            </a:pPr>
            <a:r>
              <a:rPr lang="zh-CN" altLang="en-US" sz="2000" dirty="0">
                <a:solidFill>
                  <a:schemeClr val="tx1"/>
                </a:solidFill>
                <a:latin typeface="微软雅黑" panose="020B0503020204020204" charset="-122"/>
                <a:ea typeface="微软雅黑" panose="020B0503020204020204" charset="-122"/>
              </a:rPr>
              <a:t>严禁滥用职权，严禁铺张浪费。</a:t>
            </a:r>
          </a:p>
        </p:txBody>
      </p:sp>
      <p:sp>
        <p:nvSpPr>
          <p:cNvPr id="91146" name="矩形 14"/>
          <p:cNvSpPr/>
          <p:nvPr/>
        </p:nvSpPr>
        <p:spPr>
          <a:xfrm>
            <a:off x="1028700" y="3201035"/>
            <a:ext cx="5256213" cy="2728913"/>
          </a:xfrm>
          <a:prstGeom prst="rect">
            <a:avLst/>
          </a:prstGeom>
          <a:noFill/>
          <a:ln w="28575" cap="flat" cmpd="sng">
            <a:solidFill>
              <a:srgbClr val="C00000"/>
            </a:solidFill>
            <a:prstDash val="sysDot"/>
            <a:round/>
            <a:headEnd type="none" w="med" len="med"/>
            <a:tailEnd type="none" w="med" len="med"/>
          </a:ln>
        </p:spPr>
        <p:txBody>
          <a:bodyPr/>
          <a:lstStyle/>
          <a:p>
            <a:pPr eaLnBrk="1" hangingPunct="1"/>
            <a:endParaRPr lang="zh-CN" altLang="en-US" dirty="0">
              <a:latin typeface="Arial" panose="020B0604020202020204" pitchFamily="34" charset="0"/>
            </a:endParaRPr>
          </a:p>
        </p:txBody>
      </p:sp>
      <p:grpSp>
        <p:nvGrpSpPr>
          <p:cNvPr id="91147" name="组合 15"/>
          <p:cNvGrpSpPr/>
          <p:nvPr/>
        </p:nvGrpSpPr>
        <p:grpSpPr>
          <a:xfrm>
            <a:off x="1160463" y="3050223"/>
            <a:ext cx="3408362" cy="490537"/>
            <a:chOff x="1159891" y="3356867"/>
            <a:chExt cx="3408980" cy="491110"/>
          </a:xfrm>
        </p:grpSpPr>
        <p:sp>
          <p:nvSpPr>
            <p:cNvPr id="91149" name="圆角矩形 26"/>
            <p:cNvSpPr/>
            <p:nvPr/>
          </p:nvSpPr>
          <p:spPr>
            <a:xfrm>
              <a:off x="1159891" y="3356867"/>
              <a:ext cx="3408980" cy="491110"/>
            </a:xfrm>
            <a:prstGeom prst="roundRect">
              <a:avLst>
                <a:gd name="adj" fmla="val 16667"/>
              </a:avLst>
            </a:prstGeom>
            <a:gradFill>
              <a:gsLst>
                <a:gs pos="89000">
                  <a:srgbClr val="C00000"/>
                </a:gs>
                <a:gs pos="35000">
                  <a:srgbClr val="FF3300"/>
                </a:gs>
              </a:gsLst>
              <a:lin ang="5400000" scaled="0"/>
            </a:gradFill>
            <a:ln w="9525">
              <a:noFill/>
            </a:ln>
          </p:spPr>
          <p:txBody>
            <a:bodyPr/>
            <a:lstStyle/>
            <a:p>
              <a:pPr eaLnBrk="1" hangingPunct="1"/>
              <a:endParaRPr lang="zh-CN" altLang="en-US" dirty="0">
                <a:latin typeface="Arial" panose="020B0604020202020204" pitchFamily="34" charset="0"/>
              </a:endParaRPr>
            </a:p>
          </p:txBody>
        </p:sp>
        <p:sp>
          <p:nvSpPr>
            <p:cNvPr id="91150" name="矩形 17"/>
            <p:cNvSpPr/>
            <p:nvPr/>
          </p:nvSpPr>
          <p:spPr>
            <a:xfrm>
              <a:off x="1460903" y="3402882"/>
              <a:ext cx="1159395" cy="400110"/>
            </a:xfrm>
            <a:prstGeom prst="rect">
              <a:avLst/>
            </a:prstGeom>
            <a:noFill/>
            <a:ln w="9525">
              <a:noFill/>
            </a:ln>
          </p:spPr>
          <p:txBody>
            <a:bodyPr>
              <a:spAutoFit/>
            </a:bodyPr>
            <a:lstStyle/>
            <a:p>
              <a:pPr eaLnBrk="1" hangingPunct="1"/>
              <a:r>
                <a:rPr lang="zh-CN" altLang="en-US" sz="2000" b="1" dirty="0">
                  <a:solidFill>
                    <a:schemeClr val="bg1"/>
                  </a:solidFill>
                  <a:latin typeface="微软雅黑" panose="020B0503020204020204" charset="-122"/>
                  <a:ea typeface="微软雅黑" panose="020B0503020204020204" charset="-122"/>
                </a:rPr>
                <a:t>六不准</a:t>
              </a:r>
            </a:p>
          </p:txBody>
        </p:sp>
      </p:grpSp>
      <p:sp>
        <p:nvSpPr>
          <p:cNvPr id="91148" name="矩形 18"/>
          <p:cNvSpPr/>
          <p:nvPr/>
        </p:nvSpPr>
        <p:spPr>
          <a:xfrm>
            <a:off x="1281113" y="3793173"/>
            <a:ext cx="4500562" cy="1938337"/>
          </a:xfrm>
          <a:prstGeom prst="rect">
            <a:avLst/>
          </a:prstGeom>
          <a:noFill/>
          <a:ln w="9525">
            <a:noFill/>
          </a:ln>
        </p:spPr>
        <p:txBody>
          <a:bodyPr>
            <a:spAutoFit/>
          </a:bodyPr>
          <a:lstStyle/>
          <a:p>
            <a:pPr algn="just" eaLnBrk="1" hangingPunct="1"/>
            <a:r>
              <a:rPr lang="zh-CN" altLang="en-US" sz="2000" dirty="0">
                <a:solidFill>
                  <a:schemeClr val="tx1"/>
                </a:solidFill>
                <a:latin typeface="微软雅黑" panose="020B0503020204020204" charset="-122"/>
                <a:ea typeface="微软雅黑" panose="020B0503020204020204" charset="-122"/>
              </a:rPr>
              <a:t>不准将个人利益凌驾于组织之上；</a:t>
            </a:r>
          </a:p>
          <a:p>
            <a:pPr algn="just" eaLnBrk="1" hangingPunct="1"/>
            <a:r>
              <a:rPr lang="zh-CN" altLang="en-US" sz="2000" dirty="0">
                <a:solidFill>
                  <a:schemeClr val="tx1"/>
                </a:solidFill>
                <a:latin typeface="微软雅黑" panose="020B0503020204020204" charset="-122"/>
                <a:ea typeface="微软雅黑" panose="020B0503020204020204" charset="-122"/>
              </a:rPr>
              <a:t>不准将小集体利益置于工厂之上；</a:t>
            </a:r>
          </a:p>
          <a:p>
            <a:pPr algn="just" eaLnBrk="1" hangingPunct="1"/>
            <a:r>
              <a:rPr lang="zh-CN" altLang="en-US" sz="2000" dirty="0">
                <a:solidFill>
                  <a:schemeClr val="tx1"/>
                </a:solidFill>
                <a:latin typeface="微软雅黑" panose="020B0503020204020204" charset="-122"/>
                <a:ea typeface="微软雅黑" panose="020B0503020204020204" charset="-122"/>
              </a:rPr>
              <a:t>不准阳奉阴违、口是心非；</a:t>
            </a:r>
          </a:p>
          <a:p>
            <a:pPr algn="just" eaLnBrk="1" hangingPunct="1"/>
            <a:r>
              <a:rPr lang="zh-CN" altLang="en-US" sz="2000" dirty="0">
                <a:solidFill>
                  <a:schemeClr val="tx1"/>
                </a:solidFill>
                <a:latin typeface="微软雅黑" panose="020B0503020204020204" charset="-122"/>
                <a:ea typeface="微软雅黑" panose="020B0503020204020204" charset="-122"/>
              </a:rPr>
              <a:t>不准凭感情、义气办事；</a:t>
            </a:r>
          </a:p>
          <a:p>
            <a:pPr algn="just" eaLnBrk="1" hangingPunct="1"/>
            <a:r>
              <a:rPr lang="zh-CN" altLang="en-US" sz="2000" dirty="0">
                <a:solidFill>
                  <a:schemeClr val="tx1"/>
                </a:solidFill>
                <a:latin typeface="微软雅黑" panose="020B0503020204020204" charset="-122"/>
                <a:ea typeface="微软雅黑" panose="020B0503020204020204" charset="-122"/>
              </a:rPr>
              <a:t>不准打击报复举报人、排斥异已；</a:t>
            </a:r>
          </a:p>
          <a:p>
            <a:pPr algn="just" eaLnBrk="1" hangingPunct="1"/>
            <a:r>
              <a:rPr lang="zh-CN" altLang="en-US" sz="2000" dirty="0">
                <a:solidFill>
                  <a:schemeClr val="tx1"/>
                </a:solidFill>
                <a:latin typeface="微软雅黑" panose="020B0503020204020204" charset="-122"/>
                <a:ea typeface="微软雅黑" panose="020B0503020204020204" charset="-122"/>
              </a:rPr>
              <a:t>不准参与赌博及其它违法乱纪活动。</a:t>
            </a:r>
          </a:p>
        </p:txBody>
      </p:sp>
      <p:pic>
        <p:nvPicPr>
          <p:cNvPr id="2" name="图片 1" descr="ab564ae0bec1ccd1a209d80030cb42ab"/>
          <p:cNvPicPr>
            <a:picLocks noChangeAspect="1"/>
          </p:cNvPicPr>
          <p:nvPr/>
        </p:nvPicPr>
        <p:blipFill>
          <a:blip r:embed="rId6"/>
          <a:stretch>
            <a:fillRect/>
          </a:stretch>
        </p:blipFill>
        <p:spPr>
          <a:xfrm>
            <a:off x="6972300" y="797560"/>
            <a:ext cx="5225415" cy="58439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507">
        <p:blinds dir="vert"/>
      </p:transition>
    </mc:Choice>
    <mc:Fallback>
      <p:transition spd="slow" advTm="150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1142"/>
                                        </p:tgtEl>
                                        <p:attrNameLst>
                                          <p:attrName>style.visibility</p:attrName>
                                        </p:attrNameLst>
                                      </p:cBhvr>
                                      <p:to>
                                        <p:strVal val="visible"/>
                                      </p:to>
                                    </p:set>
                                    <p:animEffect transition="in" filter="wipe(up)">
                                      <p:cBhvr>
                                        <p:cTn id="7" dur="500"/>
                                        <p:tgtEl>
                                          <p:spTgt spid="91142"/>
                                        </p:tgtEl>
                                      </p:cBhvr>
                                    </p:animEffect>
                                  </p:childTnLst>
                                </p:cTn>
                              </p:par>
                              <p:par>
                                <p:cTn id="8" presetID="22" presetClass="entr" presetSubtype="1" fill="hold" nodeType="withEffect">
                                  <p:stCondLst>
                                    <p:cond delay="0"/>
                                  </p:stCondLst>
                                  <p:childTnLst>
                                    <p:set>
                                      <p:cBhvr>
                                        <p:cTn id="9" dur="1" fill="hold">
                                          <p:stCondLst>
                                            <p:cond delay="0"/>
                                          </p:stCondLst>
                                        </p:cTn>
                                        <p:tgtEl>
                                          <p:spTgt spid="91144"/>
                                        </p:tgtEl>
                                        <p:attrNameLst>
                                          <p:attrName>style.visibility</p:attrName>
                                        </p:attrNameLst>
                                      </p:cBhvr>
                                      <p:to>
                                        <p:strVal val="visible"/>
                                      </p:to>
                                    </p:set>
                                    <p:animEffect transition="in" filter="wipe(up)">
                                      <p:cBhvr>
                                        <p:cTn id="10" dur="500"/>
                                        <p:tgtEl>
                                          <p:spTgt spid="911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1145"/>
                                        </p:tgtEl>
                                        <p:attrNameLst>
                                          <p:attrName>style.visibility</p:attrName>
                                        </p:attrNameLst>
                                      </p:cBhvr>
                                      <p:to>
                                        <p:strVal val="visible"/>
                                      </p:to>
                                    </p:set>
                                    <p:animEffect transition="in" filter="wipe(up)">
                                      <p:cBhvr>
                                        <p:cTn id="13" dur="500"/>
                                        <p:tgtEl>
                                          <p:spTgt spid="9114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91146"/>
                                        </p:tgtEl>
                                        <p:attrNameLst>
                                          <p:attrName>style.visibility</p:attrName>
                                        </p:attrNameLst>
                                      </p:cBhvr>
                                      <p:to>
                                        <p:strVal val="visible"/>
                                      </p:to>
                                    </p:set>
                                    <p:animEffect transition="in" filter="wipe(up)">
                                      <p:cBhvr>
                                        <p:cTn id="16" dur="500"/>
                                        <p:tgtEl>
                                          <p:spTgt spid="91146"/>
                                        </p:tgtEl>
                                      </p:cBhvr>
                                    </p:animEffect>
                                  </p:childTnLst>
                                </p:cTn>
                              </p:par>
                              <p:par>
                                <p:cTn id="17" presetID="22" presetClass="entr" presetSubtype="1" fill="hold" nodeType="withEffect">
                                  <p:stCondLst>
                                    <p:cond delay="0"/>
                                  </p:stCondLst>
                                  <p:childTnLst>
                                    <p:set>
                                      <p:cBhvr>
                                        <p:cTn id="18" dur="1" fill="hold">
                                          <p:stCondLst>
                                            <p:cond delay="0"/>
                                          </p:stCondLst>
                                        </p:cTn>
                                        <p:tgtEl>
                                          <p:spTgt spid="91147"/>
                                        </p:tgtEl>
                                        <p:attrNameLst>
                                          <p:attrName>style.visibility</p:attrName>
                                        </p:attrNameLst>
                                      </p:cBhvr>
                                      <p:to>
                                        <p:strVal val="visible"/>
                                      </p:to>
                                    </p:set>
                                    <p:animEffect transition="in" filter="wipe(up)">
                                      <p:cBhvr>
                                        <p:cTn id="19" dur="500"/>
                                        <p:tgtEl>
                                          <p:spTgt spid="9114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1148"/>
                                        </p:tgtEl>
                                        <p:attrNameLst>
                                          <p:attrName>style.visibility</p:attrName>
                                        </p:attrNameLst>
                                      </p:cBhvr>
                                      <p:to>
                                        <p:strVal val="visible"/>
                                      </p:to>
                                    </p:set>
                                    <p:animEffect transition="in" filter="wipe(up)">
                                      <p:cBhvr>
                                        <p:cTn id="22" dur="500"/>
                                        <p:tgtEl>
                                          <p:spTgt spid="91148"/>
                                        </p:tgtEl>
                                      </p:cBhvr>
                                    </p:animEffect>
                                  </p:childTnLst>
                                </p:cTn>
                              </p:par>
                            </p:childTnLst>
                          </p:cTn>
                        </p:par>
                        <p:par>
                          <p:cTn id="23" fill="hold">
                            <p:stCondLst>
                              <p:cond delay="500"/>
                            </p:stCondLst>
                            <p:childTnLst>
                              <p:par>
                                <p:cTn id="24" presetID="2" presetClass="entr" presetSubtype="2"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2" grpId="0" animBg="1"/>
      <p:bldP spid="91145" grpId="0"/>
      <p:bldP spid="91146" grpId="0" animBg="1"/>
      <p:bldP spid="9114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3" name="图片 2"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8" name="直接连接符 7"/>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三、算好人生七笔账</a:t>
            </a:r>
          </a:p>
        </p:txBody>
      </p:sp>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sp>
        <p:nvSpPr>
          <p:cNvPr id="93191" name="矩形 9"/>
          <p:cNvSpPr/>
          <p:nvPr/>
        </p:nvSpPr>
        <p:spPr>
          <a:xfrm>
            <a:off x="866775" y="1016000"/>
            <a:ext cx="9770110" cy="645160"/>
          </a:xfrm>
          <a:prstGeom prst="rect">
            <a:avLst/>
          </a:prstGeom>
          <a:noFill/>
          <a:ln w="9525">
            <a:noFill/>
          </a:ln>
        </p:spPr>
        <p:txBody>
          <a:bodyPr wrap="square">
            <a:spAutoFit/>
          </a:bodyPr>
          <a:lstStyle/>
          <a:p>
            <a:pPr algn="just" eaLnBrk="1" hangingPunct="1"/>
            <a:r>
              <a:rPr lang="zh-CN" altLang="en-US" dirty="0">
                <a:solidFill>
                  <a:schemeClr val="tx1"/>
                </a:solidFill>
                <a:latin typeface="微软雅黑" panose="020B0503020204020204" charset="-122"/>
                <a:ea typeface="微软雅黑" panose="020B0503020204020204" charset="-122"/>
              </a:rPr>
              <a:t>腐败份子自毁前程、身败名裂的深刻教训和对自由、新情的切身感悟，警示世人务要记取防范腐败犯罪的七笔账：</a:t>
            </a:r>
          </a:p>
        </p:txBody>
      </p:sp>
      <p:sp>
        <p:nvSpPr>
          <p:cNvPr id="2" name="对角圆角矩形 1"/>
          <p:cNvSpPr/>
          <p:nvPr/>
        </p:nvSpPr>
        <p:spPr>
          <a:xfrm>
            <a:off x="933450" y="1760220"/>
            <a:ext cx="1259840" cy="111760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对角圆角矩形 4"/>
          <p:cNvSpPr/>
          <p:nvPr/>
        </p:nvSpPr>
        <p:spPr>
          <a:xfrm>
            <a:off x="2362200" y="1760220"/>
            <a:ext cx="1259840" cy="111760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对角圆角矩形 5"/>
          <p:cNvSpPr/>
          <p:nvPr/>
        </p:nvSpPr>
        <p:spPr>
          <a:xfrm>
            <a:off x="3775710" y="1760220"/>
            <a:ext cx="1259840" cy="111760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对角圆角矩形 6"/>
          <p:cNvSpPr/>
          <p:nvPr/>
        </p:nvSpPr>
        <p:spPr>
          <a:xfrm>
            <a:off x="5147945" y="1760220"/>
            <a:ext cx="1259840" cy="111760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对角圆角矩形 9"/>
          <p:cNvSpPr/>
          <p:nvPr/>
        </p:nvSpPr>
        <p:spPr>
          <a:xfrm>
            <a:off x="6534785" y="1760220"/>
            <a:ext cx="1259840" cy="111760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对角圆角矩形 10"/>
          <p:cNvSpPr/>
          <p:nvPr/>
        </p:nvSpPr>
        <p:spPr>
          <a:xfrm>
            <a:off x="7948295" y="1760220"/>
            <a:ext cx="1259840" cy="111760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对角圆角矩形 14"/>
          <p:cNvSpPr/>
          <p:nvPr/>
        </p:nvSpPr>
        <p:spPr>
          <a:xfrm>
            <a:off x="9349740" y="1760220"/>
            <a:ext cx="1259840" cy="111760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同侧圆角矩形 15"/>
          <p:cNvSpPr/>
          <p:nvPr/>
        </p:nvSpPr>
        <p:spPr>
          <a:xfrm flipV="1">
            <a:off x="933450" y="2924810"/>
            <a:ext cx="1259840" cy="2502535"/>
          </a:xfrm>
          <a:prstGeom prst="round2SameRect">
            <a:avLst/>
          </a:prstGeom>
          <a:noFill/>
          <a:ln w="28575" cmpd="dbl">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同侧圆角矩形 16"/>
          <p:cNvSpPr/>
          <p:nvPr/>
        </p:nvSpPr>
        <p:spPr>
          <a:xfrm flipV="1">
            <a:off x="2362200" y="2924810"/>
            <a:ext cx="1259840" cy="2502535"/>
          </a:xfrm>
          <a:prstGeom prst="round2SameRect">
            <a:avLst/>
          </a:prstGeom>
          <a:noFill/>
          <a:ln w="28575" cmpd="dbl">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同侧圆角矩形 17"/>
          <p:cNvSpPr/>
          <p:nvPr/>
        </p:nvSpPr>
        <p:spPr>
          <a:xfrm flipV="1">
            <a:off x="3775710" y="2924810"/>
            <a:ext cx="1259840" cy="2502535"/>
          </a:xfrm>
          <a:prstGeom prst="round2SameRect">
            <a:avLst/>
          </a:prstGeom>
          <a:noFill/>
          <a:ln w="28575" cmpd="dbl">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同侧圆角矩形 18"/>
          <p:cNvSpPr/>
          <p:nvPr/>
        </p:nvSpPr>
        <p:spPr>
          <a:xfrm flipV="1">
            <a:off x="5147945" y="2924810"/>
            <a:ext cx="1259840" cy="2502535"/>
          </a:xfrm>
          <a:prstGeom prst="round2SameRect">
            <a:avLst/>
          </a:prstGeom>
          <a:noFill/>
          <a:ln w="28575" cmpd="dbl">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同侧圆角矩形 19"/>
          <p:cNvSpPr/>
          <p:nvPr/>
        </p:nvSpPr>
        <p:spPr>
          <a:xfrm flipV="1">
            <a:off x="6534785" y="2924810"/>
            <a:ext cx="1259840" cy="2502535"/>
          </a:xfrm>
          <a:prstGeom prst="round2SameRect">
            <a:avLst/>
          </a:prstGeom>
          <a:noFill/>
          <a:ln w="28575" cmpd="dbl">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同侧圆角矩形 20"/>
          <p:cNvSpPr/>
          <p:nvPr/>
        </p:nvSpPr>
        <p:spPr>
          <a:xfrm flipV="1">
            <a:off x="7948295" y="2924810"/>
            <a:ext cx="1259840" cy="2502535"/>
          </a:xfrm>
          <a:prstGeom prst="round2SameRect">
            <a:avLst/>
          </a:prstGeom>
          <a:noFill/>
          <a:ln w="28575" cmpd="dbl">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同侧圆角矩形 21"/>
          <p:cNvSpPr/>
          <p:nvPr/>
        </p:nvSpPr>
        <p:spPr>
          <a:xfrm flipV="1">
            <a:off x="9349740" y="2924810"/>
            <a:ext cx="1259840" cy="2502535"/>
          </a:xfrm>
          <a:prstGeom prst="round2SameRect">
            <a:avLst/>
          </a:prstGeom>
          <a:noFill/>
          <a:ln w="28575" cmpd="dbl">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033780" y="1842135"/>
            <a:ext cx="1117600" cy="866140"/>
          </a:xfrm>
          <a:prstGeom prst="rect">
            <a:avLst/>
          </a:prstGeom>
        </p:spPr>
        <p:txBody>
          <a:bodyPr wrap="square">
            <a:spAutoFit/>
          </a:bodyPr>
          <a:lstStyle/>
          <a:p>
            <a:pPr algn="just" defTabSz="914400">
              <a:lnSpc>
                <a:spcPct val="120000"/>
              </a:lnSpc>
            </a:pPr>
            <a:r>
              <a:rPr sz="1400" b="1" dirty="0">
                <a:solidFill>
                  <a:schemeClr val="bg1"/>
                </a:solidFill>
                <a:latin typeface="微软雅黑" panose="020B0503020204020204" charset="-122"/>
                <a:ea typeface="微软雅黑" panose="020B0503020204020204" charset="-122"/>
              </a:rPr>
              <a:t>一算“政治帐”不要自毁前程 </a:t>
            </a:r>
          </a:p>
        </p:txBody>
      </p:sp>
      <p:sp>
        <p:nvSpPr>
          <p:cNvPr id="23" name="矩形 22"/>
          <p:cNvSpPr/>
          <p:nvPr/>
        </p:nvSpPr>
        <p:spPr>
          <a:xfrm>
            <a:off x="2433320" y="1858010"/>
            <a:ext cx="1117600" cy="866140"/>
          </a:xfrm>
          <a:prstGeom prst="rect">
            <a:avLst/>
          </a:prstGeom>
        </p:spPr>
        <p:txBody>
          <a:bodyPr wrap="square">
            <a:spAutoFit/>
          </a:bodyPr>
          <a:lstStyle/>
          <a:p>
            <a:pPr algn="just" defTabSz="914400">
              <a:lnSpc>
                <a:spcPct val="120000"/>
              </a:lnSpc>
            </a:pPr>
            <a:r>
              <a:rPr sz="1400" b="1" dirty="0">
                <a:solidFill>
                  <a:schemeClr val="bg1"/>
                </a:solidFill>
                <a:latin typeface="微软雅黑" panose="020B0503020204020204" charset="-122"/>
                <a:ea typeface="微软雅黑" panose="020B0503020204020204" charset="-122"/>
              </a:rPr>
              <a:t>二算“经济帐”，不要倾家荡产 </a:t>
            </a:r>
          </a:p>
        </p:txBody>
      </p:sp>
      <p:sp>
        <p:nvSpPr>
          <p:cNvPr id="24" name="矩形 23"/>
          <p:cNvSpPr/>
          <p:nvPr/>
        </p:nvSpPr>
        <p:spPr>
          <a:xfrm>
            <a:off x="3848735" y="1842135"/>
            <a:ext cx="1117600" cy="866140"/>
          </a:xfrm>
          <a:prstGeom prst="rect">
            <a:avLst/>
          </a:prstGeom>
        </p:spPr>
        <p:txBody>
          <a:bodyPr wrap="square">
            <a:spAutoFit/>
          </a:bodyPr>
          <a:lstStyle/>
          <a:p>
            <a:pPr algn="just" defTabSz="914400">
              <a:lnSpc>
                <a:spcPct val="120000"/>
              </a:lnSpc>
            </a:pPr>
            <a:r>
              <a:rPr sz="1400" b="1" dirty="0">
                <a:solidFill>
                  <a:schemeClr val="bg1"/>
                </a:solidFill>
                <a:latin typeface="微软雅黑" panose="020B0503020204020204" charset="-122"/>
                <a:ea typeface="微软雅黑" panose="020B0503020204020204" charset="-122"/>
              </a:rPr>
              <a:t>三算“名誉帐”，不要身败名裂 </a:t>
            </a:r>
          </a:p>
        </p:txBody>
      </p:sp>
      <p:sp>
        <p:nvSpPr>
          <p:cNvPr id="25" name="矩形 24"/>
          <p:cNvSpPr/>
          <p:nvPr/>
        </p:nvSpPr>
        <p:spPr>
          <a:xfrm>
            <a:off x="5248275" y="1858010"/>
            <a:ext cx="1117600" cy="866140"/>
          </a:xfrm>
          <a:prstGeom prst="rect">
            <a:avLst/>
          </a:prstGeom>
        </p:spPr>
        <p:txBody>
          <a:bodyPr wrap="square">
            <a:spAutoFit/>
          </a:bodyPr>
          <a:lstStyle/>
          <a:p>
            <a:pPr algn="just" defTabSz="914400">
              <a:lnSpc>
                <a:spcPct val="120000"/>
              </a:lnSpc>
            </a:pPr>
            <a:r>
              <a:rPr sz="1400" b="1" dirty="0">
                <a:solidFill>
                  <a:schemeClr val="bg1"/>
                </a:solidFill>
                <a:latin typeface="微软雅黑" panose="020B0503020204020204" charset="-122"/>
                <a:ea typeface="微软雅黑" panose="020B0503020204020204" charset="-122"/>
              </a:rPr>
              <a:t>四算“家庭帐”，不要妻离子散 </a:t>
            </a:r>
          </a:p>
        </p:txBody>
      </p:sp>
      <p:sp>
        <p:nvSpPr>
          <p:cNvPr id="26" name="矩形 25"/>
          <p:cNvSpPr/>
          <p:nvPr/>
        </p:nvSpPr>
        <p:spPr>
          <a:xfrm>
            <a:off x="6619875" y="1842135"/>
            <a:ext cx="1117600" cy="866140"/>
          </a:xfrm>
          <a:prstGeom prst="rect">
            <a:avLst/>
          </a:prstGeom>
        </p:spPr>
        <p:txBody>
          <a:bodyPr wrap="square">
            <a:spAutoFit/>
          </a:bodyPr>
          <a:lstStyle/>
          <a:p>
            <a:pPr algn="just" defTabSz="914400">
              <a:lnSpc>
                <a:spcPct val="120000"/>
              </a:lnSpc>
            </a:pPr>
            <a:r>
              <a:rPr sz="1400" b="1" dirty="0">
                <a:solidFill>
                  <a:schemeClr val="bg1"/>
                </a:solidFill>
                <a:latin typeface="微软雅黑" panose="020B0503020204020204" charset="-122"/>
                <a:ea typeface="微软雅黑" panose="020B0503020204020204" charset="-122"/>
              </a:rPr>
              <a:t>五算“亲情帐”，不要众叛亲离 </a:t>
            </a:r>
          </a:p>
        </p:txBody>
      </p:sp>
      <p:sp>
        <p:nvSpPr>
          <p:cNvPr id="27" name="矩形 26"/>
          <p:cNvSpPr/>
          <p:nvPr/>
        </p:nvSpPr>
        <p:spPr>
          <a:xfrm>
            <a:off x="8019415" y="1858010"/>
            <a:ext cx="1117600" cy="866140"/>
          </a:xfrm>
          <a:prstGeom prst="rect">
            <a:avLst/>
          </a:prstGeom>
        </p:spPr>
        <p:txBody>
          <a:bodyPr wrap="square">
            <a:spAutoFit/>
          </a:bodyPr>
          <a:lstStyle/>
          <a:p>
            <a:pPr algn="just" defTabSz="914400">
              <a:lnSpc>
                <a:spcPct val="120000"/>
              </a:lnSpc>
            </a:pPr>
            <a:r>
              <a:rPr sz="1400" b="1" dirty="0">
                <a:solidFill>
                  <a:schemeClr val="bg1"/>
                </a:solidFill>
                <a:latin typeface="微软雅黑" panose="020B0503020204020204" charset="-122"/>
                <a:ea typeface="微软雅黑" panose="020B0503020204020204" charset="-122"/>
              </a:rPr>
              <a:t>六算“自由帐”，不要身陷囹圄</a:t>
            </a:r>
          </a:p>
        </p:txBody>
      </p:sp>
      <p:sp>
        <p:nvSpPr>
          <p:cNvPr id="28" name="矩形 27"/>
          <p:cNvSpPr/>
          <p:nvPr/>
        </p:nvSpPr>
        <p:spPr>
          <a:xfrm>
            <a:off x="9420860" y="1885950"/>
            <a:ext cx="1117600" cy="866140"/>
          </a:xfrm>
          <a:prstGeom prst="rect">
            <a:avLst/>
          </a:prstGeom>
        </p:spPr>
        <p:txBody>
          <a:bodyPr wrap="square">
            <a:spAutoFit/>
          </a:bodyPr>
          <a:lstStyle/>
          <a:p>
            <a:pPr algn="just" defTabSz="914400">
              <a:lnSpc>
                <a:spcPct val="120000"/>
              </a:lnSpc>
            </a:pPr>
            <a:r>
              <a:rPr lang="en-US" sz="1400" b="1" dirty="0">
                <a:solidFill>
                  <a:schemeClr val="bg1"/>
                </a:solidFill>
                <a:latin typeface="微软雅黑" panose="020B0503020204020204" charset="-122"/>
                <a:ea typeface="微软雅黑" panose="020B0503020204020204" charset="-122"/>
              </a:rPr>
              <a:t>七算“健康帐”，不要身心交瘁 </a:t>
            </a:r>
          </a:p>
        </p:txBody>
      </p:sp>
      <p:sp>
        <p:nvSpPr>
          <p:cNvPr id="30" name="矩形 29"/>
          <p:cNvSpPr/>
          <p:nvPr/>
        </p:nvSpPr>
        <p:spPr>
          <a:xfrm>
            <a:off x="994410" y="3164205"/>
            <a:ext cx="1073150" cy="2030095"/>
          </a:xfrm>
          <a:prstGeom prst="rect">
            <a:avLst/>
          </a:prstGeom>
        </p:spPr>
        <p:txBody>
          <a:bodyPr wrap="square">
            <a:spAutoFit/>
          </a:bodyPr>
          <a:lstStyle/>
          <a:p>
            <a:pPr algn="just" defTabSz="914400">
              <a:lnSpc>
                <a:spcPct val="120000"/>
              </a:lnSpc>
            </a:pPr>
            <a:r>
              <a:rPr sz="1500" dirty="0">
                <a:latin typeface="微软雅黑" panose="020B0503020204020204" charset="-122"/>
                <a:ea typeface="微软雅黑" panose="020B0503020204020204" charset="-122"/>
              </a:rPr>
              <a:t>职务犯罪，丢了公职党籍，积累的一切化为乌有，断送的是事业前程。</a:t>
            </a:r>
          </a:p>
        </p:txBody>
      </p:sp>
      <p:sp>
        <p:nvSpPr>
          <p:cNvPr id="32" name="矩形 31"/>
          <p:cNvSpPr/>
          <p:nvPr/>
        </p:nvSpPr>
        <p:spPr>
          <a:xfrm>
            <a:off x="2455545" y="3140710"/>
            <a:ext cx="1073150" cy="2306955"/>
          </a:xfrm>
          <a:prstGeom prst="rect">
            <a:avLst/>
          </a:prstGeom>
        </p:spPr>
        <p:txBody>
          <a:bodyPr wrap="square">
            <a:spAutoFit/>
          </a:bodyPr>
          <a:lstStyle/>
          <a:p>
            <a:pPr algn="just" defTabSz="914400">
              <a:lnSpc>
                <a:spcPct val="120000"/>
              </a:lnSpc>
            </a:pPr>
            <a:r>
              <a:rPr sz="1500" dirty="0">
                <a:latin typeface="微软雅黑" panose="020B0503020204020204" charset="-122"/>
                <a:ea typeface="微软雅黑" panose="020B0503020204020204" charset="-122"/>
              </a:rPr>
              <a:t>由于职务犯罪，葬送了自己所有的积蓄积累，还要退赔脏款累及家人。</a:t>
            </a:r>
          </a:p>
        </p:txBody>
      </p:sp>
      <p:sp>
        <p:nvSpPr>
          <p:cNvPr id="33" name="矩形 32"/>
          <p:cNvSpPr/>
          <p:nvPr/>
        </p:nvSpPr>
        <p:spPr>
          <a:xfrm>
            <a:off x="3873500" y="3131820"/>
            <a:ext cx="1073150" cy="2030095"/>
          </a:xfrm>
          <a:prstGeom prst="rect">
            <a:avLst/>
          </a:prstGeom>
        </p:spPr>
        <p:txBody>
          <a:bodyPr wrap="square">
            <a:spAutoFit/>
          </a:bodyPr>
          <a:lstStyle/>
          <a:p>
            <a:pPr algn="just" defTabSz="914400">
              <a:lnSpc>
                <a:spcPct val="120000"/>
              </a:lnSpc>
            </a:pPr>
            <a:r>
              <a:rPr sz="1500" dirty="0">
                <a:latin typeface="微软雅黑" panose="020B0503020204020204" charset="-122"/>
                <a:ea typeface="微软雅黑" panose="020B0503020204020204" charset="-122"/>
              </a:rPr>
              <a:t>职务犯罪，腐蚀了曾经努力获得的肯定和荣誉，为人所唾弃。</a:t>
            </a:r>
          </a:p>
        </p:txBody>
      </p:sp>
      <p:sp>
        <p:nvSpPr>
          <p:cNvPr id="34" name="矩形 33"/>
          <p:cNvSpPr/>
          <p:nvPr/>
        </p:nvSpPr>
        <p:spPr>
          <a:xfrm>
            <a:off x="5250815" y="3108325"/>
            <a:ext cx="1073150" cy="2030095"/>
          </a:xfrm>
          <a:prstGeom prst="rect">
            <a:avLst/>
          </a:prstGeom>
        </p:spPr>
        <p:txBody>
          <a:bodyPr wrap="square">
            <a:spAutoFit/>
          </a:bodyPr>
          <a:lstStyle/>
          <a:p>
            <a:pPr algn="just" defTabSz="914400">
              <a:lnSpc>
                <a:spcPct val="120000"/>
              </a:lnSpc>
            </a:pPr>
            <a:r>
              <a:rPr sz="1500" dirty="0">
                <a:latin typeface="微软雅黑" panose="020B0503020204020204" charset="-122"/>
                <a:ea typeface="微软雅黑" panose="020B0503020204020204" charset="-122"/>
              </a:rPr>
              <a:t>职务犯罪葬送家庭，给亲人带来极大的痛苦和伤害，愧对父母妻儿。</a:t>
            </a:r>
          </a:p>
        </p:txBody>
      </p:sp>
      <p:sp>
        <p:nvSpPr>
          <p:cNvPr id="35" name="矩形 34"/>
          <p:cNvSpPr/>
          <p:nvPr/>
        </p:nvSpPr>
        <p:spPr>
          <a:xfrm>
            <a:off x="6645910" y="3103880"/>
            <a:ext cx="1073150" cy="1753235"/>
          </a:xfrm>
          <a:prstGeom prst="rect">
            <a:avLst/>
          </a:prstGeom>
        </p:spPr>
        <p:txBody>
          <a:bodyPr wrap="square">
            <a:spAutoFit/>
          </a:bodyPr>
          <a:lstStyle/>
          <a:p>
            <a:pPr algn="just" defTabSz="914400">
              <a:lnSpc>
                <a:spcPct val="120000"/>
              </a:lnSpc>
            </a:pPr>
            <a:r>
              <a:rPr sz="1500" dirty="0">
                <a:latin typeface="微软雅黑" panose="020B0503020204020204" charset="-122"/>
                <a:ea typeface="微软雅黑" panose="020B0503020204020204" charset="-122"/>
              </a:rPr>
              <a:t>原本和谐的姻亲、血亲关系，因遭受腐败伤害而支离破碎。</a:t>
            </a:r>
          </a:p>
        </p:txBody>
      </p:sp>
      <p:sp>
        <p:nvSpPr>
          <p:cNvPr id="36" name="矩形 35"/>
          <p:cNvSpPr/>
          <p:nvPr/>
        </p:nvSpPr>
        <p:spPr>
          <a:xfrm>
            <a:off x="8065135" y="3080385"/>
            <a:ext cx="1073150" cy="1753235"/>
          </a:xfrm>
          <a:prstGeom prst="rect">
            <a:avLst/>
          </a:prstGeom>
        </p:spPr>
        <p:txBody>
          <a:bodyPr wrap="square">
            <a:spAutoFit/>
          </a:bodyPr>
          <a:lstStyle/>
          <a:p>
            <a:pPr algn="just" defTabSz="914400">
              <a:lnSpc>
                <a:spcPct val="120000"/>
              </a:lnSpc>
            </a:pPr>
            <a:r>
              <a:rPr sz="1500" dirty="0">
                <a:latin typeface="微软雅黑" panose="020B0503020204020204" charset="-122"/>
                <a:ea typeface="微软雅黑" panose="020B0503020204020204" charset="-122"/>
              </a:rPr>
              <a:t>职务犯罪人身陷囹圄后，对自由无价有切肤之感。</a:t>
            </a:r>
          </a:p>
        </p:txBody>
      </p:sp>
      <p:sp>
        <p:nvSpPr>
          <p:cNvPr id="37" name="矩形 36"/>
          <p:cNvSpPr/>
          <p:nvPr/>
        </p:nvSpPr>
        <p:spPr>
          <a:xfrm>
            <a:off x="9443085" y="3131820"/>
            <a:ext cx="1073150" cy="2030095"/>
          </a:xfrm>
          <a:prstGeom prst="rect">
            <a:avLst/>
          </a:prstGeom>
        </p:spPr>
        <p:txBody>
          <a:bodyPr wrap="square">
            <a:spAutoFit/>
          </a:bodyPr>
          <a:lstStyle/>
          <a:p>
            <a:pPr algn="just" defTabSz="914400">
              <a:lnSpc>
                <a:spcPct val="120000"/>
              </a:lnSpc>
            </a:pPr>
            <a:r>
              <a:rPr sz="1500" dirty="0">
                <a:latin typeface="微软雅黑" panose="020B0503020204020204" charset="-122"/>
                <a:ea typeface="微软雅黑" panose="020B0503020204020204" charset="-122"/>
              </a:rPr>
              <a:t>职务犯罪人胆战心惊、寝食难安中。巨大的压力而身心俱疲。</a:t>
            </a:r>
          </a:p>
        </p:txBody>
      </p:sp>
    </p:spTree>
  </p:cSld>
  <p:clrMapOvr>
    <a:masterClrMapping/>
  </p:clrMapOvr>
  <mc:AlternateContent xmlns:mc="http://schemas.openxmlformats.org/markup-compatibility/2006">
    <mc:Choice xmlns:p14="http://schemas.microsoft.com/office/powerpoint/2010/main" Requires="p14">
      <p:transition spd="slow" p14:dur="1600" advTm="1148">
        <p:blinds dir="vert"/>
      </p:transition>
    </mc:Choice>
    <mc:Fallback>
      <p:transition spd="slow" advTm="114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3191"/>
                                        </p:tgtEl>
                                        <p:attrNameLst>
                                          <p:attrName>style.visibility</p:attrName>
                                        </p:attrNameLst>
                                      </p:cBhvr>
                                      <p:to>
                                        <p:strVal val="visible"/>
                                      </p:to>
                                    </p:set>
                                    <p:animEffect transition="in" filter="wipe(up)">
                                      <p:cBhvr>
                                        <p:cTn id="7" dur="500"/>
                                        <p:tgtEl>
                                          <p:spTgt spid="93191"/>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up)">
                                      <p:cBhvr>
                                        <p:cTn id="25" dur="500"/>
                                        <p:tgtEl>
                                          <p:spTgt spid="11"/>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500"/>
                                        <p:tgtEl>
                                          <p:spTgt spid="17"/>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500"/>
                                        <p:tgtEl>
                                          <p:spTgt spid="1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up)">
                                      <p:cBhvr>
                                        <p:cTn id="49" dur="500"/>
                                        <p:tgtEl>
                                          <p:spTgt spid="22"/>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up)">
                                      <p:cBhvr>
                                        <p:cTn id="52" dur="500"/>
                                        <p:tgtEl>
                                          <p:spTgt spid="31"/>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up)">
                                      <p:cBhvr>
                                        <p:cTn id="55" dur="500"/>
                                        <p:tgtEl>
                                          <p:spTgt spid="23"/>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up)">
                                      <p:cBhvr>
                                        <p:cTn id="58" dur="500"/>
                                        <p:tgtEl>
                                          <p:spTgt spid="24"/>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up)">
                                      <p:cBhvr>
                                        <p:cTn id="61" dur="500"/>
                                        <p:tgtEl>
                                          <p:spTgt spid="25"/>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up)">
                                      <p:cBhvr>
                                        <p:cTn id="70" dur="500"/>
                                        <p:tgtEl>
                                          <p:spTgt spid="2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up)">
                                      <p:cBhvr>
                                        <p:cTn id="73" dur="500"/>
                                        <p:tgtEl>
                                          <p:spTgt spid="30"/>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up)">
                                      <p:cBhvr>
                                        <p:cTn id="76" dur="500"/>
                                        <p:tgtEl>
                                          <p:spTgt spid="3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ipe(up)">
                                      <p:cBhvr>
                                        <p:cTn id="79" dur="500"/>
                                        <p:tgtEl>
                                          <p:spTgt spid="33"/>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wipe(up)">
                                      <p:cBhvr>
                                        <p:cTn id="82" dur="500"/>
                                        <p:tgtEl>
                                          <p:spTgt spid="34"/>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wipe(up)">
                                      <p:cBhvr>
                                        <p:cTn id="85" dur="500"/>
                                        <p:tgtEl>
                                          <p:spTgt spid="35"/>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up)">
                                      <p:cBhvr>
                                        <p:cTn id="88" dur="500"/>
                                        <p:tgtEl>
                                          <p:spTgt spid="3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1" grpId="0"/>
      <p:bldP spid="2" grpId="0" animBg="1"/>
      <p:bldP spid="5" grpId="0" animBg="1"/>
      <p:bldP spid="6" grpId="0" animBg="1"/>
      <p:bldP spid="7" grpId="0" animBg="1"/>
      <p:bldP spid="10" grpId="0" animBg="1"/>
      <p:bldP spid="11" grpId="0" animBg="1"/>
      <p:bldP spid="15" grpId="0" animBg="1"/>
      <p:bldP spid="16" grpId="0" animBg="1"/>
      <p:bldP spid="17" grpId="0" animBg="1"/>
      <p:bldP spid="18" grpId="0" animBg="1"/>
      <p:bldP spid="19" grpId="0" animBg="1"/>
      <p:bldP spid="20" grpId="0" animBg="1"/>
      <p:bldP spid="21" grpId="0" animBg="1"/>
      <p:bldP spid="22" grpId="0" animBg="1"/>
      <p:bldP spid="31" grpId="0"/>
      <p:bldP spid="23" grpId="0"/>
      <p:bldP spid="24" grpId="0"/>
      <p:bldP spid="25" grpId="0"/>
      <p:bldP spid="26" grpId="0"/>
      <p:bldP spid="27" grpId="0"/>
      <p:bldP spid="28" grpId="0"/>
      <p:bldP spid="30" grpId="0"/>
      <p:bldP spid="32" grpId="0"/>
      <p:bldP spid="33" grpId="0"/>
      <p:bldP spid="34" grpId="0"/>
      <p:bldP spid="35" grpId="0"/>
      <p:bldP spid="36" grpId="0"/>
      <p:bldP spid="3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3" name="图片 2"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8" name="直接连接符 7"/>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四、牢记“五慎”</a:t>
            </a:r>
          </a:p>
        </p:txBody>
      </p:sp>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sp>
        <p:nvSpPr>
          <p:cNvPr id="2" name="对角圆角矩形 1"/>
          <p:cNvSpPr/>
          <p:nvPr/>
        </p:nvSpPr>
        <p:spPr>
          <a:xfrm>
            <a:off x="1060450" y="1595120"/>
            <a:ext cx="3084195" cy="56515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对角圆角矩形 4"/>
          <p:cNvSpPr/>
          <p:nvPr/>
        </p:nvSpPr>
        <p:spPr>
          <a:xfrm>
            <a:off x="1060450" y="2343785"/>
            <a:ext cx="3084195" cy="56515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对角圆角矩形 5"/>
          <p:cNvSpPr/>
          <p:nvPr/>
        </p:nvSpPr>
        <p:spPr>
          <a:xfrm>
            <a:off x="1060450" y="3091815"/>
            <a:ext cx="3084195" cy="56515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对角圆角矩形 6"/>
          <p:cNvSpPr/>
          <p:nvPr/>
        </p:nvSpPr>
        <p:spPr>
          <a:xfrm>
            <a:off x="1060450" y="3826510"/>
            <a:ext cx="3084195" cy="56515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对角圆角矩形 9"/>
          <p:cNvSpPr/>
          <p:nvPr/>
        </p:nvSpPr>
        <p:spPr>
          <a:xfrm>
            <a:off x="1060450" y="4575810"/>
            <a:ext cx="3084195" cy="56515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5238" name="Picture 11"/>
          <p:cNvPicPr>
            <a:picLocks noChangeAspect="1"/>
          </p:cNvPicPr>
          <p:nvPr/>
        </p:nvPicPr>
        <p:blipFill>
          <a:blip r:embed="rId6"/>
          <a:srcRect r="1530"/>
          <a:stretch>
            <a:fillRect/>
          </a:stretch>
        </p:blipFill>
        <p:spPr>
          <a:xfrm>
            <a:off x="4338955" y="1595120"/>
            <a:ext cx="6408420" cy="3586480"/>
          </a:xfrm>
          <a:prstGeom prst="rect">
            <a:avLst/>
          </a:prstGeom>
          <a:noFill/>
          <a:ln w="9525">
            <a:noFill/>
          </a:ln>
        </p:spPr>
      </p:pic>
      <p:sp>
        <p:nvSpPr>
          <p:cNvPr id="95244" name="矩形 14"/>
          <p:cNvSpPr/>
          <p:nvPr/>
        </p:nvSpPr>
        <p:spPr>
          <a:xfrm>
            <a:off x="2036763" y="1639253"/>
            <a:ext cx="912495"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 权</a:t>
            </a:r>
          </a:p>
        </p:txBody>
      </p:sp>
      <p:sp>
        <p:nvSpPr>
          <p:cNvPr id="95245" name="矩形 15"/>
          <p:cNvSpPr/>
          <p:nvPr/>
        </p:nvSpPr>
        <p:spPr>
          <a:xfrm>
            <a:off x="2036763" y="2343468"/>
            <a:ext cx="912495"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 欲</a:t>
            </a:r>
          </a:p>
        </p:txBody>
      </p:sp>
      <p:sp>
        <p:nvSpPr>
          <p:cNvPr id="95246" name="矩形 16"/>
          <p:cNvSpPr/>
          <p:nvPr/>
        </p:nvSpPr>
        <p:spPr>
          <a:xfrm>
            <a:off x="2036763" y="3136265"/>
            <a:ext cx="912495"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 微</a:t>
            </a:r>
          </a:p>
        </p:txBody>
      </p:sp>
      <p:sp>
        <p:nvSpPr>
          <p:cNvPr id="95247" name="矩形 17"/>
          <p:cNvSpPr/>
          <p:nvPr/>
        </p:nvSpPr>
        <p:spPr>
          <a:xfrm>
            <a:off x="2036763" y="3870643"/>
            <a:ext cx="912495"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 独</a:t>
            </a:r>
          </a:p>
        </p:txBody>
      </p:sp>
      <p:sp>
        <p:nvSpPr>
          <p:cNvPr id="95248" name="矩形 18"/>
          <p:cNvSpPr/>
          <p:nvPr/>
        </p:nvSpPr>
        <p:spPr>
          <a:xfrm>
            <a:off x="5687060" y="5570538"/>
            <a:ext cx="817880"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慎友</a:t>
            </a:r>
          </a:p>
        </p:txBody>
      </p:sp>
      <p:sp>
        <p:nvSpPr>
          <p:cNvPr id="11" name="矩形 18"/>
          <p:cNvSpPr/>
          <p:nvPr/>
        </p:nvSpPr>
        <p:spPr>
          <a:xfrm>
            <a:off x="2037080" y="4575493"/>
            <a:ext cx="912495"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 友</a:t>
            </a:r>
          </a:p>
        </p:txBody>
      </p:sp>
    </p:spTree>
  </p:cSld>
  <p:clrMapOvr>
    <a:masterClrMapping/>
  </p:clrMapOvr>
  <mc:AlternateContent xmlns:mc="http://schemas.openxmlformats.org/markup-compatibility/2006">
    <mc:Choice xmlns:p14="http://schemas.microsoft.com/office/powerpoint/2010/main" Requires="p14">
      <p:transition spd="slow" p14:dur="1600" advTm="1405">
        <p:blinds dir="vert"/>
      </p:transition>
    </mc:Choice>
    <mc:Fallback>
      <p:transition spd="slow" advTm="140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5238"/>
                                        </p:tgtEl>
                                        <p:attrNameLst>
                                          <p:attrName>style.visibility</p:attrName>
                                        </p:attrNameLst>
                                      </p:cBhvr>
                                      <p:to>
                                        <p:strVal val="visible"/>
                                      </p:to>
                                    </p:set>
                                    <p:animEffect transition="in" filter="fade">
                                      <p:cBhvr>
                                        <p:cTn id="32" dur="1000"/>
                                        <p:tgtEl>
                                          <p:spTgt spid="95238"/>
                                        </p:tgtEl>
                                      </p:cBhvr>
                                    </p:animEffect>
                                    <p:anim calcmode="lin" valueType="num">
                                      <p:cBhvr>
                                        <p:cTn id="33" dur="1000" fill="hold"/>
                                        <p:tgtEl>
                                          <p:spTgt spid="95238"/>
                                        </p:tgtEl>
                                        <p:attrNameLst>
                                          <p:attrName>ppt_x</p:attrName>
                                        </p:attrNameLst>
                                      </p:cBhvr>
                                      <p:tavLst>
                                        <p:tav tm="0">
                                          <p:val>
                                            <p:strVal val="#ppt_x"/>
                                          </p:val>
                                        </p:tav>
                                        <p:tav tm="100000">
                                          <p:val>
                                            <p:strVal val="#ppt_x"/>
                                          </p:val>
                                        </p:tav>
                                      </p:tavLst>
                                    </p:anim>
                                    <p:anim calcmode="lin" valueType="num">
                                      <p:cBhvr>
                                        <p:cTn id="34" dur="1000" fill="hold"/>
                                        <p:tgtEl>
                                          <p:spTgt spid="9523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5244"/>
                                        </p:tgtEl>
                                        <p:attrNameLst>
                                          <p:attrName>style.visibility</p:attrName>
                                        </p:attrNameLst>
                                      </p:cBhvr>
                                      <p:to>
                                        <p:strVal val="visible"/>
                                      </p:to>
                                    </p:set>
                                    <p:animEffect transition="in" filter="fade">
                                      <p:cBhvr>
                                        <p:cTn id="37" dur="1000"/>
                                        <p:tgtEl>
                                          <p:spTgt spid="95244"/>
                                        </p:tgtEl>
                                      </p:cBhvr>
                                    </p:animEffect>
                                    <p:anim calcmode="lin" valueType="num">
                                      <p:cBhvr>
                                        <p:cTn id="38" dur="1000" fill="hold"/>
                                        <p:tgtEl>
                                          <p:spTgt spid="95244"/>
                                        </p:tgtEl>
                                        <p:attrNameLst>
                                          <p:attrName>ppt_x</p:attrName>
                                        </p:attrNameLst>
                                      </p:cBhvr>
                                      <p:tavLst>
                                        <p:tav tm="0">
                                          <p:val>
                                            <p:strVal val="#ppt_x"/>
                                          </p:val>
                                        </p:tav>
                                        <p:tav tm="100000">
                                          <p:val>
                                            <p:strVal val="#ppt_x"/>
                                          </p:val>
                                        </p:tav>
                                      </p:tavLst>
                                    </p:anim>
                                    <p:anim calcmode="lin" valueType="num">
                                      <p:cBhvr>
                                        <p:cTn id="39" dur="1000" fill="hold"/>
                                        <p:tgtEl>
                                          <p:spTgt spid="9524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5245"/>
                                        </p:tgtEl>
                                        <p:attrNameLst>
                                          <p:attrName>style.visibility</p:attrName>
                                        </p:attrNameLst>
                                      </p:cBhvr>
                                      <p:to>
                                        <p:strVal val="visible"/>
                                      </p:to>
                                    </p:set>
                                    <p:animEffect transition="in" filter="fade">
                                      <p:cBhvr>
                                        <p:cTn id="42" dur="1000"/>
                                        <p:tgtEl>
                                          <p:spTgt spid="95245"/>
                                        </p:tgtEl>
                                      </p:cBhvr>
                                    </p:animEffect>
                                    <p:anim calcmode="lin" valueType="num">
                                      <p:cBhvr>
                                        <p:cTn id="43" dur="1000" fill="hold"/>
                                        <p:tgtEl>
                                          <p:spTgt spid="95245"/>
                                        </p:tgtEl>
                                        <p:attrNameLst>
                                          <p:attrName>ppt_x</p:attrName>
                                        </p:attrNameLst>
                                      </p:cBhvr>
                                      <p:tavLst>
                                        <p:tav tm="0">
                                          <p:val>
                                            <p:strVal val="#ppt_x"/>
                                          </p:val>
                                        </p:tav>
                                        <p:tav tm="100000">
                                          <p:val>
                                            <p:strVal val="#ppt_x"/>
                                          </p:val>
                                        </p:tav>
                                      </p:tavLst>
                                    </p:anim>
                                    <p:anim calcmode="lin" valueType="num">
                                      <p:cBhvr>
                                        <p:cTn id="44" dur="1000" fill="hold"/>
                                        <p:tgtEl>
                                          <p:spTgt spid="9524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5246"/>
                                        </p:tgtEl>
                                        <p:attrNameLst>
                                          <p:attrName>style.visibility</p:attrName>
                                        </p:attrNameLst>
                                      </p:cBhvr>
                                      <p:to>
                                        <p:strVal val="visible"/>
                                      </p:to>
                                    </p:set>
                                    <p:animEffect transition="in" filter="fade">
                                      <p:cBhvr>
                                        <p:cTn id="47" dur="1000"/>
                                        <p:tgtEl>
                                          <p:spTgt spid="95246"/>
                                        </p:tgtEl>
                                      </p:cBhvr>
                                    </p:animEffect>
                                    <p:anim calcmode="lin" valueType="num">
                                      <p:cBhvr>
                                        <p:cTn id="48" dur="1000" fill="hold"/>
                                        <p:tgtEl>
                                          <p:spTgt spid="95246"/>
                                        </p:tgtEl>
                                        <p:attrNameLst>
                                          <p:attrName>ppt_x</p:attrName>
                                        </p:attrNameLst>
                                      </p:cBhvr>
                                      <p:tavLst>
                                        <p:tav tm="0">
                                          <p:val>
                                            <p:strVal val="#ppt_x"/>
                                          </p:val>
                                        </p:tav>
                                        <p:tav tm="100000">
                                          <p:val>
                                            <p:strVal val="#ppt_x"/>
                                          </p:val>
                                        </p:tav>
                                      </p:tavLst>
                                    </p:anim>
                                    <p:anim calcmode="lin" valueType="num">
                                      <p:cBhvr>
                                        <p:cTn id="49" dur="1000" fill="hold"/>
                                        <p:tgtEl>
                                          <p:spTgt spid="95246"/>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95247"/>
                                        </p:tgtEl>
                                        <p:attrNameLst>
                                          <p:attrName>style.visibility</p:attrName>
                                        </p:attrNameLst>
                                      </p:cBhvr>
                                      <p:to>
                                        <p:strVal val="visible"/>
                                      </p:to>
                                    </p:set>
                                    <p:animEffect transition="in" filter="fade">
                                      <p:cBhvr>
                                        <p:cTn id="52" dur="1000"/>
                                        <p:tgtEl>
                                          <p:spTgt spid="95247"/>
                                        </p:tgtEl>
                                      </p:cBhvr>
                                    </p:animEffect>
                                    <p:anim calcmode="lin" valueType="num">
                                      <p:cBhvr>
                                        <p:cTn id="53" dur="1000" fill="hold"/>
                                        <p:tgtEl>
                                          <p:spTgt spid="95247"/>
                                        </p:tgtEl>
                                        <p:attrNameLst>
                                          <p:attrName>ppt_x</p:attrName>
                                        </p:attrNameLst>
                                      </p:cBhvr>
                                      <p:tavLst>
                                        <p:tav tm="0">
                                          <p:val>
                                            <p:strVal val="#ppt_x"/>
                                          </p:val>
                                        </p:tav>
                                        <p:tav tm="100000">
                                          <p:val>
                                            <p:strVal val="#ppt_x"/>
                                          </p:val>
                                        </p:tav>
                                      </p:tavLst>
                                    </p:anim>
                                    <p:anim calcmode="lin" valueType="num">
                                      <p:cBhvr>
                                        <p:cTn id="54" dur="1000" fill="hold"/>
                                        <p:tgtEl>
                                          <p:spTgt spid="95247"/>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10" grpId="0" animBg="1"/>
      <p:bldP spid="95244" grpId="0"/>
      <p:bldP spid="95245" grpId="0"/>
      <p:bldP spid="95246" grpId="0"/>
      <p:bldP spid="95247" grpId="0"/>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3" name="图片 2"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8" name="直接连接符 7"/>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四、牢记“五慎”</a:t>
            </a:r>
          </a:p>
        </p:txBody>
      </p:sp>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sp>
        <p:nvSpPr>
          <p:cNvPr id="2" name="对角圆角矩形 1"/>
          <p:cNvSpPr/>
          <p:nvPr/>
        </p:nvSpPr>
        <p:spPr>
          <a:xfrm>
            <a:off x="1060450" y="1071880"/>
            <a:ext cx="6294120" cy="56515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244" name="矩形 14"/>
          <p:cNvSpPr/>
          <p:nvPr/>
        </p:nvSpPr>
        <p:spPr>
          <a:xfrm>
            <a:off x="3488691" y="1116013"/>
            <a:ext cx="1007110"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  权</a:t>
            </a:r>
          </a:p>
        </p:txBody>
      </p:sp>
      <p:sp>
        <p:nvSpPr>
          <p:cNvPr id="97291" name="矩形 27"/>
          <p:cNvSpPr/>
          <p:nvPr/>
        </p:nvSpPr>
        <p:spPr>
          <a:xfrm>
            <a:off x="1156335" y="1839595"/>
            <a:ext cx="6068695" cy="3692525"/>
          </a:xfrm>
          <a:prstGeom prst="rect">
            <a:avLst/>
          </a:prstGeom>
          <a:noFill/>
          <a:ln w="9525">
            <a:noFill/>
          </a:ln>
        </p:spPr>
        <p:txBody>
          <a:bodyPr wrap="square">
            <a:spAutoFit/>
          </a:bodyPr>
          <a:lstStyle/>
          <a:p>
            <a:pPr algn="just" eaLnBrk="1" hangingPunct="1">
              <a:lnSpc>
                <a:spcPct val="130000"/>
              </a:lnSpc>
            </a:pPr>
            <a:r>
              <a:rPr lang="zh-CN" altLang="en-US" sz="2000" dirty="0">
                <a:solidFill>
                  <a:schemeClr val="tx1"/>
                </a:solidFill>
                <a:latin typeface="微软雅黑" panose="020B0503020204020204" charset="-122"/>
                <a:ea typeface="微软雅黑" panose="020B0503020204020204" charset="-122"/>
                <a:sym typeface="宋体" panose="02010600030101010101" pitchFamily="2" charset="-122"/>
              </a:rPr>
              <a:t>    “权”是把“双刀剑”：用权为公，可以赢得赞誉；用权为私最终必然导致身败名裂。</a:t>
            </a:r>
          </a:p>
          <a:p>
            <a:pPr algn="just" eaLnBrk="1" hangingPunct="1">
              <a:lnSpc>
                <a:spcPct val="130000"/>
              </a:lnSpc>
            </a:pPr>
            <a:r>
              <a:rPr lang="zh-CN" altLang="en-US" sz="2000" dirty="0">
                <a:solidFill>
                  <a:schemeClr val="tx1"/>
                </a:solidFill>
                <a:latin typeface="微软雅黑" panose="020B0503020204020204" charset="-122"/>
                <a:ea typeface="微软雅黑" panose="020B0503020204020204" charset="-122"/>
                <a:sym typeface="宋体" panose="02010600030101010101" pitchFamily="2" charset="-122"/>
              </a:rPr>
              <a:t>对于干部个人来说，权力越大，腐败的危险就越大，防腐败的警惕性就要越高。如果利用手中的权利，搞权权交易、权钱交易、权色交易，最终就会成为“铁窗村”的一员，成为历史的罪人。</a:t>
            </a:r>
          </a:p>
          <a:p>
            <a:pPr algn="just" eaLnBrk="1" hangingPunct="1">
              <a:lnSpc>
                <a:spcPct val="130000"/>
              </a:lnSpc>
            </a:pPr>
            <a:r>
              <a:rPr lang="zh-CN" altLang="en-US" sz="2000" dirty="0">
                <a:solidFill>
                  <a:schemeClr val="tx1"/>
                </a:solidFill>
                <a:latin typeface="微软雅黑" panose="020B0503020204020204" charset="-122"/>
                <a:ea typeface="微软雅黑" panose="020B0503020204020204" charset="-122"/>
                <a:sym typeface="宋体" panose="02010600030101010101" pitchFamily="2" charset="-122"/>
              </a:rPr>
              <a:t>       所以每一名员工，每一名党员特别是领导干部都要牢固树立正确的权力观、地位观、利益观，真正认识手中的权，用权为公！</a:t>
            </a:r>
          </a:p>
        </p:txBody>
      </p:sp>
      <p:pic>
        <p:nvPicPr>
          <p:cNvPr id="97294" name="Picture 6"/>
          <p:cNvPicPr>
            <a:picLocks noChangeAspect="1"/>
          </p:cNvPicPr>
          <p:nvPr/>
        </p:nvPicPr>
        <p:blipFill>
          <a:blip r:embed="rId6"/>
          <a:srcRect r="8330"/>
          <a:stretch>
            <a:fillRect/>
          </a:stretch>
        </p:blipFill>
        <p:spPr>
          <a:xfrm>
            <a:off x="7674610" y="1071880"/>
            <a:ext cx="2967355" cy="2216150"/>
          </a:xfrm>
          <a:prstGeom prst="rect">
            <a:avLst/>
          </a:prstGeom>
          <a:noFill/>
          <a:ln w="9525">
            <a:noFill/>
          </a:ln>
        </p:spPr>
      </p:pic>
      <p:pic>
        <p:nvPicPr>
          <p:cNvPr id="97295" name="Picture 9" descr="http://zy.gsaic.gov.cn/upload/zy.gsaic.gov.cn/image/2010/08/16/1281949013640.jpg"/>
          <p:cNvPicPr>
            <a:picLocks noChangeAspect="1"/>
          </p:cNvPicPr>
          <p:nvPr/>
        </p:nvPicPr>
        <p:blipFill>
          <a:blip r:embed="rId7"/>
          <a:stretch>
            <a:fillRect/>
          </a:stretch>
        </p:blipFill>
        <p:spPr>
          <a:xfrm>
            <a:off x="7674610" y="3231515"/>
            <a:ext cx="2967355" cy="22561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1541">
        <p:blinds dir="vert"/>
      </p:transition>
    </mc:Choice>
    <mc:Fallback>
      <p:transition spd="slow" advTm="154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97294"/>
                                        </p:tgtEl>
                                        <p:attrNameLst>
                                          <p:attrName>style.visibility</p:attrName>
                                        </p:attrNameLst>
                                      </p:cBhvr>
                                      <p:to>
                                        <p:strVal val="visible"/>
                                      </p:to>
                                    </p:set>
                                    <p:anim calcmode="lin" valueType="num">
                                      <p:cBhvr>
                                        <p:cTn id="17" dur="500" fill="hold"/>
                                        <p:tgtEl>
                                          <p:spTgt spid="97294"/>
                                        </p:tgtEl>
                                        <p:attrNameLst>
                                          <p:attrName>ppt_w</p:attrName>
                                        </p:attrNameLst>
                                      </p:cBhvr>
                                      <p:tavLst>
                                        <p:tav tm="0">
                                          <p:val>
                                            <p:fltVal val="0"/>
                                          </p:val>
                                        </p:tav>
                                        <p:tav tm="100000">
                                          <p:val>
                                            <p:strVal val="#ppt_w"/>
                                          </p:val>
                                        </p:tav>
                                      </p:tavLst>
                                    </p:anim>
                                    <p:anim calcmode="lin" valueType="num">
                                      <p:cBhvr>
                                        <p:cTn id="18" dur="500" fill="hold"/>
                                        <p:tgtEl>
                                          <p:spTgt spid="97294"/>
                                        </p:tgtEl>
                                        <p:attrNameLst>
                                          <p:attrName>ppt_h</p:attrName>
                                        </p:attrNameLst>
                                      </p:cBhvr>
                                      <p:tavLst>
                                        <p:tav tm="0">
                                          <p:val>
                                            <p:fltVal val="0"/>
                                          </p:val>
                                        </p:tav>
                                        <p:tav tm="100000">
                                          <p:val>
                                            <p:strVal val="#ppt_h"/>
                                          </p:val>
                                        </p:tav>
                                      </p:tavLst>
                                    </p:anim>
                                    <p:animEffect transition="in" filter="fade">
                                      <p:cBhvr>
                                        <p:cTn id="19" dur="500"/>
                                        <p:tgtEl>
                                          <p:spTgt spid="97294"/>
                                        </p:tgtEl>
                                      </p:cBhvr>
                                    </p:animEffect>
                                  </p:childTnLst>
                                </p:cTn>
                              </p:par>
                              <p:par>
                                <p:cTn id="20" presetID="53" presetClass="entr" presetSubtype="16" fill="hold" nodeType="withEffect">
                                  <p:stCondLst>
                                    <p:cond delay="0"/>
                                  </p:stCondLst>
                                  <p:childTnLst>
                                    <p:set>
                                      <p:cBhvr>
                                        <p:cTn id="21" dur="1" fill="hold">
                                          <p:stCondLst>
                                            <p:cond delay="0"/>
                                          </p:stCondLst>
                                        </p:cTn>
                                        <p:tgtEl>
                                          <p:spTgt spid="97295"/>
                                        </p:tgtEl>
                                        <p:attrNameLst>
                                          <p:attrName>style.visibility</p:attrName>
                                        </p:attrNameLst>
                                      </p:cBhvr>
                                      <p:to>
                                        <p:strVal val="visible"/>
                                      </p:to>
                                    </p:set>
                                    <p:anim calcmode="lin" valueType="num">
                                      <p:cBhvr>
                                        <p:cTn id="22" dur="500" fill="hold"/>
                                        <p:tgtEl>
                                          <p:spTgt spid="97295"/>
                                        </p:tgtEl>
                                        <p:attrNameLst>
                                          <p:attrName>ppt_w</p:attrName>
                                        </p:attrNameLst>
                                      </p:cBhvr>
                                      <p:tavLst>
                                        <p:tav tm="0">
                                          <p:val>
                                            <p:fltVal val="0"/>
                                          </p:val>
                                        </p:tav>
                                        <p:tav tm="100000">
                                          <p:val>
                                            <p:strVal val="#ppt_w"/>
                                          </p:val>
                                        </p:tav>
                                      </p:tavLst>
                                    </p:anim>
                                    <p:anim calcmode="lin" valueType="num">
                                      <p:cBhvr>
                                        <p:cTn id="23" dur="500" fill="hold"/>
                                        <p:tgtEl>
                                          <p:spTgt spid="97295"/>
                                        </p:tgtEl>
                                        <p:attrNameLst>
                                          <p:attrName>ppt_h</p:attrName>
                                        </p:attrNameLst>
                                      </p:cBhvr>
                                      <p:tavLst>
                                        <p:tav tm="0">
                                          <p:val>
                                            <p:fltVal val="0"/>
                                          </p:val>
                                        </p:tav>
                                        <p:tav tm="100000">
                                          <p:val>
                                            <p:strVal val="#ppt_h"/>
                                          </p:val>
                                        </p:tav>
                                      </p:tavLst>
                                    </p:anim>
                                    <p:animEffect transition="in" filter="fade">
                                      <p:cBhvr>
                                        <p:cTn id="24" dur="500"/>
                                        <p:tgtEl>
                                          <p:spTgt spid="97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5244" grpId="0"/>
      <p:bldP spid="9729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sp>
        <p:nvSpPr>
          <p:cNvPr id="2" name="对角圆角矩形 1"/>
          <p:cNvSpPr/>
          <p:nvPr/>
        </p:nvSpPr>
        <p:spPr>
          <a:xfrm>
            <a:off x="1060450" y="1071880"/>
            <a:ext cx="6294120" cy="56515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244" name="矩形 14"/>
          <p:cNvSpPr/>
          <p:nvPr/>
        </p:nvSpPr>
        <p:spPr>
          <a:xfrm>
            <a:off x="3488691" y="1116013"/>
            <a:ext cx="1007110"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  欲</a:t>
            </a:r>
          </a:p>
        </p:txBody>
      </p:sp>
      <p:sp>
        <p:nvSpPr>
          <p:cNvPr id="97291" name="矩形 27"/>
          <p:cNvSpPr/>
          <p:nvPr/>
        </p:nvSpPr>
        <p:spPr>
          <a:xfrm>
            <a:off x="1156335" y="1839595"/>
            <a:ext cx="6068695" cy="3538220"/>
          </a:xfrm>
          <a:prstGeom prst="rect">
            <a:avLst/>
          </a:prstGeom>
          <a:noFill/>
          <a:ln w="9525">
            <a:noFill/>
          </a:ln>
        </p:spPr>
        <p:txBody>
          <a:bodyPr wrap="square">
            <a:spAutoFit/>
          </a:bodyPr>
          <a:lstStyle/>
          <a:p>
            <a:pPr algn="just" eaLnBrk="1" hangingPunct="1">
              <a:lnSpc>
                <a:spcPct val="140000"/>
              </a:lnSpc>
            </a:pPr>
            <a:r>
              <a:rPr lang="en-US" altLang="zh-CN" sz="2000" dirty="0">
                <a:solidFill>
                  <a:schemeClr val="tx1"/>
                </a:solidFill>
                <a:latin typeface="微软雅黑" panose="020B0503020204020204" charset="-122"/>
                <a:ea typeface="微软雅黑" panose="020B0503020204020204" charset="-122"/>
                <a:sym typeface="宋体" panose="02010600030101010101" pitchFamily="2" charset="-122"/>
              </a:rPr>
              <a:t>     </a:t>
            </a:r>
            <a:r>
              <a:rPr lang="zh-CN" altLang="en-US" sz="2000" dirty="0">
                <a:solidFill>
                  <a:schemeClr val="tx1"/>
                </a:solidFill>
                <a:latin typeface="微软雅黑" panose="020B0503020204020204" charset="-122"/>
                <a:ea typeface="微软雅黑" panose="020B0503020204020204" charset="-122"/>
                <a:sym typeface="宋体" panose="02010600030101010101" pitchFamily="2" charset="-122"/>
              </a:rPr>
              <a:t>人有七情六欲，本无可厚非。共产党人也不是禁欲主义者，但对欲望有着科学的解释。不能谋取规定之外的特殊利益，不能放纵欲望。</a:t>
            </a:r>
          </a:p>
          <a:p>
            <a:pPr algn="just" eaLnBrk="1" hangingPunct="1">
              <a:lnSpc>
                <a:spcPct val="140000"/>
              </a:lnSpc>
            </a:pPr>
            <a:r>
              <a:rPr lang="zh-CN" altLang="en-US" sz="2000" dirty="0">
                <a:solidFill>
                  <a:schemeClr val="tx1"/>
                </a:solidFill>
                <a:latin typeface="微软雅黑" panose="020B0503020204020204" charset="-122"/>
                <a:ea typeface="微软雅黑" panose="020B0503020204020204" charset="-122"/>
                <a:sym typeface="宋体" panose="02010600030101010101" pitchFamily="2" charset="-122"/>
              </a:rPr>
              <a:t>      我们党历来坚决反对腐败。不贪吃喝、不贪金钱、不贪美色、不贪名利和地位，才能干干净净的做人、干干净净地做事。这也是古人所谓的“无欲则刚”。对于我们来说，要抵制腐朽思想文化的影响，不为声色犬马、灯红酒绿所动。 </a:t>
            </a:r>
          </a:p>
        </p:txBody>
      </p:sp>
      <p:pic>
        <p:nvPicPr>
          <p:cNvPr id="99337" name="Picture 6"/>
          <p:cNvPicPr>
            <a:picLocks noChangeAspect="1"/>
          </p:cNvPicPr>
          <p:nvPr/>
        </p:nvPicPr>
        <p:blipFill>
          <a:blip r:embed="rId4"/>
          <a:srcRect r="1981" b="4906"/>
          <a:stretch>
            <a:fillRect/>
          </a:stretch>
        </p:blipFill>
        <p:spPr>
          <a:xfrm>
            <a:off x="7664450" y="1071880"/>
            <a:ext cx="3253740" cy="4358005"/>
          </a:xfrm>
          <a:prstGeom prst="rect">
            <a:avLst/>
          </a:prstGeom>
          <a:noFill/>
          <a:ln w="9525">
            <a:noFill/>
          </a:ln>
        </p:spPr>
      </p:pic>
      <p:pic>
        <p:nvPicPr>
          <p:cNvPr id="3" name="图片 2"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8" name="直接连接符 7"/>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增强党员领导干部拒腐防变的能力</a:t>
            </a:r>
          </a:p>
        </p:txBody>
      </p:sp>
      <p:pic>
        <p:nvPicPr>
          <p:cNvPr id="29" name="图片 28" descr="党政建设宣传栏展板背景"/>
          <p:cNvPicPr>
            <a:picLocks noChangeAspect="1"/>
          </p:cNvPicPr>
          <p:nvPr/>
        </p:nvPicPr>
        <p:blipFill>
          <a:blip r:embed="rId6"/>
          <a:stretch>
            <a:fillRect/>
          </a:stretch>
        </p:blipFill>
        <p:spPr>
          <a:xfrm>
            <a:off x="-36195" y="45720"/>
            <a:ext cx="953770" cy="74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024">
        <p:blinds dir="vert"/>
      </p:transition>
    </mc:Choice>
    <mc:Fallback>
      <p:transition spd="slow" advTm="102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par>
                                <p:cTn id="14" presetID="53" presetClass="entr" presetSubtype="16" fill="hold" nodeType="withEffect">
                                  <p:stCondLst>
                                    <p:cond delay="0"/>
                                  </p:stCondLst>
                                  <p:childTnLst>
                                    <p:set>
                                      <p:cBhvr>
                                        <p:cTn id="15" dur="1" fill="hold">
                                          <p:stCondLst>
                                            <p:cond delay="0"/>
                                          </p:stCondLst>
                                        </p:cTn>
                                        <p:tgtEl>
                                          <p:spTgt spid="99337"/>
                                        </p:tgtEl>
                                        <p:attrNameLst>
                                          <p:attrName>style.visibility</p:attrName>
                                        </p:attrNameLst>
                                      </p:cBhvr>
                                      <p:to>
                                        <p:strVal val="visible"/>
                                      </p:to>
                                    </p:set>
                                    <p:anim calcmode="lin" valueType="num">
                                      <p:cBhvr>
                                        <p:cTn id="16" dur="500" fill="hold"/>
                                        <p:tgtEl>
                                          <p:spTgt spid="99337"/>
                                        </p:tgtEl>
                                        <p:attrNameLst>
                                          <p:attrName>ppt_w</p:attrName>
                                        </p:attrNameLst>
                                      </p:cBhvr>
                                      <p:tavLst>
                                        <p:tav tm="0">
                                          <p:val>
                                            <p:fltVal val="0"/>
                                          </p:val>
                                        </p:tav>
                                        <p:tav tm="100000">
                                          <p:val>
                                            <p:strVal val="#ppt_w"/>
                                          </p:val>
                                        </p:tav>
                                      </p:tavLst>
                                    </p:anim>
                                    <p:anim calcmode="lin" valueType="num">
                                      <p:cBhvr>
                                        <p:cTn id="17" dur="500" fill="hold"/>
                                        <p:tgtEl>
                                          <p:spTgt spid="99337"/>
                                        </p:tgtEl>
                                        <p:attrNameLst>
                                          <p:attrName>ppt_h</p:attrName>
                                        </p:attrNameLst>
                                      </p:cBhvr>
                                      <p:tavLst>
                                        <p:tav tm="0">
                                          <p:val>
                                            <p:fltVal val="0"/>
                                          </p:val>
                                        </p:tav>
                                        <p:tav tm="100000">
                                          <p:val>
                                            <p:strVal val="#ppt_h"/>
                                          </p:val>
                                        </p:tav>
                                      </p:tavLst>
                                    </p:anim>
                                    <p:animEffect transition="in" filter="fade">
                                      <p:cBhvr>
                                        <p:cTn id="18" dur="500"/>
                                        <p:tgtEl>
                                          <p:spTgt spid="99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5244" grpId="0"/>
      <p:bldP spid="9729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3" name="图片 2"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8" name="直接连接符 7"/>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增强党员领导干部拒腐防变的能力</a:t>
            </a:r>
          </a:p>
        </p:txBody>
      </p:sp>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sp>
        <p:nvSpPr>
          <p:cNvPr id="2" name="对角圆角矩形 1"/>
          <p:cNvSpPr/>
          <p:nvPr/>
        </p:nvSpPr>
        <p:spPr>
          <a:xfrm>
            <a:off x="1060450" y="1071880"/>
            <a:ext cx="6294120" cy="56515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244" name="矩形 14"/>
          <p:cNvSpPr/>
          <p:nvPr/>
        </p:nvSpPr>
        <p:spPr>
          <a:xfrm>
            <a:off x="3488691" y="1116013"/>
            <a:ext cx="1007110"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  微</a:t>
            </a:r>
          </a:p>
        </p:txBody>
      </p:sp>
      <p:sp>
        <p:nvSpPr>
          <p:cNvPr id="97291" name="矩形 27"/>
          <p:cNvSpPr/>
          <p:nvPr/>
        </p:nvSpPr>
        <p:spPr>
          <a:xfrm>
            <a:off x="1156335" y="1671955"/>
            <a:ext cx="6068695" cy="4182110"/>
          </a:xfrm>
          <a:prstGeom prst="rect">
            <a:avLst/>
          </a:prstGeom>
          <a:noFill/>
          <a:ln w="9525">
            <a:noFill/>
          </a:ln>
        </p:spPr>
        <p:txBody>
          <a:bodyPr wrap="square">
            <a:spAutoFit/>
          </a:bodyPr>
          <a:lstStyle/>
          <a:p>
            <a:pPr algn="just" eaLnBrk="1" hangingPunct="1">
              <a:lnSpc>
                <a:spcPct val="140000"/>
              </a:lnSpc>
            </a:pPr>
            <a:r>
              <a:rPr lang="en-US" altLang="zh-CN" sz="1900" dirty="0">
                <a:solidFill>
                  <a:schemeClr val="tx1"/>
                </a:solidFill>
                <a:latin typeface="微软雅黑" panose="020B0503020204020204" charset="-122"/>
                <a:ea typeface="微软雅黑" panose="020B0503020204020204" charset="-122"/>
                <a:sym typeface="宋体" panose="02010600030101010101" pitchFamily="2" charset="-122"/>
              </a:rPr>
              <a:t>     </a:t>
            </a:r>
            <a:r>
              <a:rPr lang="zh-CN" altLang="en-US" sz="1900" dirty="0">
                <a:solidFill>
                  <a:schemeClr val="tx1"/>
                </a:solidFill>
                <a:latin typeface="微软雅黑" panose="020B0503020204020204" charset="-122"/>
                <a:ea typeface="微软雅黑" panose="020B0503020204020204" charset="-122"/>
                <a:sym typeface="宋体" panose="02010600030101010101" pitchFamily="2" charset="-122"/>
              </a:rPr>
              <a:t>古人云：“勿以恶小而为之，勿以善小而不为。”因此不要认为吃吃喝喝，收受礼品是小事—桩，不过是生活小节问题，只要在大是大非上别出纰漏就行。这种想法是非常危险的。</a:t>
            </a:r>
          </a:p>
          <a:p>
            <a:pPr algn="just" eaLnBrk="1" hangingPunct="1">
              <a:lnSpc>
                <a:spcPct val="140000"/>
              </a:lnSpc>
            </a:pPr>
            <a:r>
              <a:rPr lang="zh-CN" altLang="en-US" sz="1900" dirty="0">
                <a:solidFill>
                  <a:schemeClr val="tx1"/>
                </a:solidFill>
                <a:latin typeface="微软雅黑" panose="020B0503020204020204" charset="-122"/>
                <a:ea typeface="微软雅黑" panose="020B0503020204020204" charset="-122"/>
                <a:sym typeface="宋体" panose="02010600030101010101" pitchFamily="2" charset="-122"/>
              </a:rPr>
              <a:t>      公司员工特别是领导干部，一言一行都会给企业的事业带来或积极或消极的影响。生活无小事，人生无小事。骄纵起于奢侈，危亡起于细微，事物总是从量变到质变的。所以，我们必须注意从点滴小事上开始，对自己高标准、严要求，自觉地防微杜渐，防止因小节不保而酿成大错。</a:t>
            </a:r>
          </a:p>
        </p:txBody>
      </p:sp>
      <p:pic>
        <p:nvPicPr>
          <p:cNvPr id="101385" name="图片 14" descr="慎微.jpg"/>
          <p:cNvPicPr>
            <a:picLocks noChangeAspect="1"/>
          </p:cNvPicPr>
          <p:nvPr/>
        </p:nvPicPr>
        <p:blipFill>
          <a:blip r:embed="rId6"/>
          <a:srcRect l="14900"/>
          <a:stretch>
            <a:fillRect/>
          </a:stretch>
        </p:blipFill>
        <p:spPr>
          <a:xfrm>
            <a:off x="7576185" y="1071880"/>
            <a:ext cx="3644900" cy="45878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1417">
        <p:blinds dir="vert"/>
      </p:transition>
    </mc:Choice>
    <mc:Fallback>
      <p:transition spd="slow" advTm="141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1385"/>
                                        </p:tgtEl>
                                        <p:attrNameLst>
                                          <p:attrName>style.visibility</p:attrName>
                                        </p:attrNameLst>
                                      </p:cBhvr>
                                      <p:to>
                                        <p:strVal val="visible"/>
                                      </p:to>
                                    </p:set>
                                    <p:anim calcmode="lin" valueType="num">
                                      <p:cBhvr>
                                        <p:cTn id="17" dur="500" fill="hold"/>
                                        <p:tgtEl>
                                          <p:spTgt spid="101385"/>
                                        </p:tgtEl>
                                        <p:attrNameLst>
                                          <p:attrName>ppt_w</p:attrName>
                                        </p:attrNameLst>
                                      </p:cBhvr>
                                      <p:tavLst>
                                        <p:tav tm="0">
                                          <p:val>
                                            <p:fltVal val="0"/>
                                          </p:val>
                                        </p:tav>
                                        <p:tav tm="100000">
                                          <p:val>
                                            <p:strVal val="#ppt_w"/>
                                          </p:val>
                                        </p:tav>
                                      </p:tavLst>
                                    </p:anim>
                                    <p:anim calcmode="lin" valueType="num">
                                      <p:cBhvr>
                                        <p:cTn id="18" dur="500" fill="hold"/>
                                        <p:tgtEl>
                                          <p:spTgt spid="101385"/>
                                        </p:tgtEl>
                                        <p:attrNameLst>
                                          <p:attrName>ppt_h</p:attrName>
                                        </p:attrNameLst>
                                      </p:cBhvr>
                                      <p:tavLst>
                                        <p:tav tm="0">
                                          <p:val>
                                            <p:fltVal val="0"/>
                                          </p:val>
                                        </p:tav>
                                        <p:tav tm="100000">
                                          <p:val>
                                            <p:strVal val="#ppt_h"/>
                                          </p:val>
                                        </p:tav>
                                      </p:tavLst>
                                    </p:anim>
                                    <p:animEffect transition="in" filter="fade">
                                      <p:cBhvr>
                                        <p:cTn id="19" dur="500"/>
                                        <p:tgtEl>
                                          <p:spTgt spid="10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5244" grpId="0"/>
      <p:bldP spid="9729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3" name="图片 2"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8" name="直接连接符 7"/>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增强党员领导干部拒腐防变的能力</a:t>
            </a:r>
          </a:p>
        </p:txBody>
      </p:sp>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sp>
        <p:nvSpPr>
          <p:cNvPr id="2" name="对角圆角矩形 1"/>
          <p:cNvSpPr/>
          <p:nvPr/>
        </p:nvSpPr>
        <p:spPr>
          <a:xfrm>
            <a:off x="1060450" y="1071880"/>
            <a:ext cx="6294120" cy="56515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244" name="矩形 14"/>
          <p:cNvSpPr/>
          <p:nvPr/>
        </p:nvSpPr>
        <p:spPr>
          <a:xfrm>
            <a:off x="3488691" y="1116013"/>
            <a:ext cx="1007110"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  独</a:t>
            </a:r>
          </a:p>
        </p:txBody>
      </p:sp>
      <p:sp>
        <p:nvSpPr>
          <p:cNvPr id="97291" name="矩形 27"/>
          <p:cNvSpPr/>
          <p:nvPr/>
        </p:nvSpPr>
        <p:spPr>
          <a:xfrm>
            <a:off x="1156335" y="1839595"/>
            <a:ext cx="6068695" cy="3964305"/>
          </a:xfrm>
          <a:prstGeom prst="rect">
            <a:avLst/>
          </a:prstGeom>
          <a:noFill/>
          <a:ln w="9525">
            <a:noFill/>
          </a:ln>
        </p:spPr>
        <p:txBody>
          <a:bodyPr wrap="square">
            <a:spAutoFit/>
          </a:bodyPr>
          <a:lstStyle/>
          <a:p>
            <a:pPr algn="just" eaLnBrk="1" hangingPunct="1">
              <a:lnSpc>
                <a:spcPct val="140000"/>
              </a:lnSpc>
            </a:pPr>
            <a:r>
              <a:rPr lang="en-US" altLang="zh-CN" dirty="0">
                <a:solidFill>
                  <a:schemeClr val="tx1"/>
                </a:solidFill>
                <a:latin typeface="微软雅黑" panose="020B0503020204020204" charset="-122"/>
                <a:ea typeface="微软雅黑" panose="020B0503020204020204" charset="-122"/>
                <a:sym typeface="宋体" panose="02010600030101010101" pitchFamily="2" charset="-122"/>
              </a:rPr>
              <a:t>     </a:t>
            </a:r>
            <a:r>
              <a:rPr lang="zh-CN" altLang="en-US" dirty="0">
                <a:solidFill>
                  <a:schemeClr val="tx1"/>
                </a:solidFill>
                <a:latin typeface="微软雅黑" panose="020B0503020204020204" charset="-122"/>
                <a:ea typeface="微软雅黑" panose="020B0503020204020204" charset="-122"/>
                <a:sym typeface="宋体" panose="02010600030101010101" pitchFamily="2" charset="-122"/>
              </a:rPr>
              <a:t>就是说一个人在单独处事的时候要更加谨慎，能够做到自我约束和规范行为，审慎地对待欲望和诱惑。</a:t>
            </a:r>
          </a:p>
          <a:p>
            <a:pPr algn="just" eaLnBrk="1" hangingPunct="1">
              <a:lnSpc>
                <a:spcPct val="140000"/>
              </a:lnSpc>
            </a:pPr>
            <a:r>
              <a:rPr lang="zh-CN" altLang="en-US" dirty="0">
                <a:solidFill>
                  <a:schemeClr val="tx1"/>
                </a:solidFill>
                <a:latin typeface="微软雅黑" panose="020B0503020204020204" charset="-122"/>
                <a:ea typeface="微软雅黑" panose="020B0503020204020204" charset="-122"/>
                <a:sym typeface="宋体" panose="02010600030101010101" pitchFamily="2" charset="-122"/>
              </a:rPr>
              <a:t>  古代有个“太守拒金”的故事。东汉永初年间，东莱太守杨震到昌邑视察，县令是他当年的学生，由他举荐为官。为避人耳目，深夜送重金相谢。杨震不为所动，拒重金于门外并批评学生说：“为官要正，不能贪人钱财，你以为无人知晓，但此事天知、地知、你知、我知，乃为‘四知’”。</a:t>
            </a:r>
          </a:p>
          <a:p>
            <a:pPr algn="just" eaLnBrk="1" hangingPunct="1">
              <a:lnSpc>
                <a:spcPct val="140000"/>
              </a:lnSpc>
            </a:pPr>
            <a:r>
              <a:rPr lang="zh-CN" altLang="en-US" dirty="0">
                <a:solidFill>
                  <a:schemeClr val="tx1"/>
                </a:solidFill>
                <a:latin typeface="微软雅黑" panose="020B0503020204020204" charset="-122"/>
                <a:ea typeface="微软雅黑" panose="020B0503020204020204" charset="-122"/>
                <a:sym typeface="宋体" panose="02010600030101010101" pitchFamily="2" charset="-122"/>
              </a:rPr>
              <a:t>因此，我们领导干部要有自觉接受组织和群众监督的意识，自我约束自己，努力做到襟怀坦白，清清白白。</a:t>
            </a:r>
          </a:p>
        </p:txBody>
      </p:sp>
      <p:pic>
        <p:nvPicPr>
          <p:cNvPr id="103433" name="Picture 4" descr="09070314521744"/>
          <p:cNvPicPr>
            <a:picLocks noChangeAspect="1"/>
          </p:cNvPicPr>
          <p:nvPr/>
        </p:nvPicPr>
        <p:blipFill>
          <a:blip r:embed="rId6"/>
          <a:stretch>
            <a:fillRect/>
          </a:stretch>
        </p:blipFill>
        <p:spPr>
          <a:xfrm>
            <a:off x="7566025" y="1071880"/>
            <a:ext cx="3217545" cy="502856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1471">
        <p:blinds dir="vert"/>
      </p:transition>
    </mc:Choice>
    <mc:Fallback>
      <p:transition spd="slow" advTm="147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3433"/>
                                        </p:tgtEl>
                                        <p:attrNameLst>
                                          <p:attrName>style.visibility</p:attrName>
                                        </p:attrNameLst>
                                      </p:cBhvr>
                                      <p:to>
                                        <p:strVal val="visible"/>
                                      </p:to>
                                    </p:set>
                                    <p:anim calcmode="lin" valueType="num">
                                      <p:cBhvr>
                                        <p:cTn id="17" dur="500" fill="hold"/>
                                        <p:tgtEl>
                                          <p:spTgt spid="103433"/>
                                        </p:tgtEl>
                                        <p:attrNameLst>
                                          <p:attrName>ppt_w</p:attrName>
                                        </p:attrNameLst>
                                      </p:cBhvr>
                                      <p:tavLst>
                                        <p:tav tm="0">
                                          <p:val>
                                            <p:fltVal val="0"/>
                                          </p:val>
                                        </p:tav>
                                        <p:tav tm="100000">
                                          <p:val>
                                            <p:strVal val="#ppt_w"/>
                                          </p:val>
                                        </p:tav>
                                      </p:tavLst>
                                    </p:anim>
                                    <p:anim calcmode="lin" valueType="num">
                                      <p:cBhvr>
                                        <p:cTn id="18" dur="500" fill="hold"/>
                                        <p:tgtEl>
                                          <p:spTgt spid="103433"/>
                                        </p:tgtEl>
                                        <p:attrNameLst>
                                          <p:attrName>ppt_h</p:attrName>
                                        </p:attrNameLst>
                                      </p:cBhvr>
                                      <p:tavLst>
                                        <p:tav tm="0">
                                          <p:val>
                                            <p:fltVal val="0"/>
                                          </p:val>
                                        </p:tav>
                                        <p:tav tm="100000">
                                          <p:val>
                                            <p:strVal val="#ppt_h"/>
                                          </p:val>
                                        </p:tav>
                                      </p:tavLst>
                                    </p:anim>
                                    <p:animEffect transition="in" filter="fade">
                                      <p:cBhvr>
                                        <p:cTn id="19" dur="500"/>
                                        <p:tgtEl>
                                          <p:spTgt spid="1034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5244" grpId="0"/>
      <p:bldP spid="9729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descr="党政建设宣传栏展板背景"/>
          <p:cNvPicPr>
            <a:picLocks noChangeAspect="1"/>
          </p:cNvPicPr>
          <p:nvPr/>
        </p:nvPicPr>
        <p:blipFill>
          <a:blip r:embed="rId3"/>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一、十八大以来反腐败斗争始终保持高压态势</a:t>
            </a:r>
          </a:p>
        </p:txBody>
      </p:sp>
      <p:pic>
        <p:nvPicPr>
          <p:cNvPr id="4" name="图片 3" descr="246de5d3ff26528e22228fd3489e033c"/>
          <p:cNvPicPr>
            <a:picLocks noChangeAspect="1"/>
          </p:cNvPicPr>
          <p:nvPr/>
        </p:nvPicPr>
        <p:blipFill>
          <a:blip r:embed="rId5"/>
          <a:stretch>
            <a:fillRect/>
          </a:stretch>
        </p:blipFill>
        <p:spPr>
          <a:xfrm>
            <a:off x="-36195" y="5659755"/>
            <a:ext cx="12233910" cy="1209040"/>
          </a:xfrm>
          <a:prstGeom prst="rect">
            <a:avLst/>
          </a:prstGeom>
        </p:spPr>
      </p:pic>
      <p:sp>
        <p:nvSpPr>
          <p:cNvPr id="13317" name="矩形 18"/>
          <p:cNvSpPr/>
          <p:nvPr/>
        </p:nvSpPr>
        <p:spPr>
          <a:xfrm>
            <a:off x="1106805" y="1595120"/>
            <a:ext cx="5708650" cy="3441700"/>
          </a:xfrm>
          <a:prstGeom prst="rect">
            <a:avLst/>
          </a:prstGeom>
          <a:noFill/>
          <a:ln w="9525">
            <a:noFill/>
          </a:ln>
        </p:spPr>
        <p:txBody>
          <a:bodyPr wrap="square">
            <a:spAutoFit/>
          </a:bodyPr>
          <a:lstStyle/>
          <a:p>
            <a:pPr algn="just" eaLnBrk="1" hangingPunct="1">
              <a:lnSpc>
                <a:spcPct val="110000"/>
              </a:lnSpc>
            </a:pPr>
            <a:r>
              <a:rPr lang="en-US" altLang="zh-CN" dirty="0">
                <a:solidFill>
                  <a:schemeClr val="tx1">
                    <a:lumMod val="75000"/>
                    <a:lumOff val="25000"/>
                  </a:schemeClr>
                </a:solidFill>
                <a:latin typeface="微软雅黑" panose="020B0503020204020204" charset="-122"/>
                <a:ea typeface="微软雅黑" panose="020B0503020204020204" charset="-122"/>
              </a:rPr>
              <a:t>      </a:t>
            </a:r>
            <a:r>
              <a:rPr lang="zh-CN" altLang="en-US" dirty="0">
                <a:solidFill>
                  <a:schemeClr val="tx1">
                    <a:lumMod val="75000"/>
                    <a:lumOff val="25000"/>
                  </a:schemeClr>
                </a:solidFill>
                <a:latin typeface="微软雅黑" panose="020B0503020204020204" charset="-122"/>
                <a:ea typeface="微软雅黑" panose="020B0503020204020204" charset="-122"/>
              </a:rPr>
              <a:t>中共十八大以来，在习近平主导下，新一届中央领导集体以前所未有的忧患和紧迫感，掀起了新中国成立以来规模最大、涉及层级最高、形势最复杂而成效也最显着的反腐败斗争。据初步统计，迄今有近160名党政军高官应声落马，薄熙来、周永康、令计划、徐才厚、郭伯雄、苏荣等“超级大老虎”被缚，不到四年查处省部级官员总数超过之前60余年的总和。此外，铁腕惩贪的同时，中央亦以雷厉风行的姿态革新吏治，痛击官僚主义、形式主义的沉痾顽疾，并积极推进法治反腐、制度反腐，“不敢腐、不能腐、不想腐”的官场新生态正在逐渐形成。</a:t>
            </a:r>
          </a:p>
        </p:txBody>
      </p:sp>
      <p:pic>
        <p:nvPicPr>
          <p:cNvPr id="5" name="图片 4" descr="QQ截图20170918184520"/>
          <p:cNvPicPr>
            <a:picLocks noChangeAspect="1"/>
          </p:cNvPicPr>
          <p:nvPr/>
        </p:nvPicPr>
        <p:blipFill>
          <a:blip r:embed="rId6"/>
          <a:stretch>
            <a:fillRect/>
          </a:stretch>
        </p:blipFill>
        <p:spPr>
          <a:xfrm>
            <a:off x="7277735" y="1729740"/>
            <a:ext cx="3277870" cy="31324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503">
        <p:blinds dir="vert"/>
      </p:transition>
    </mc:Choice>
    <mc:Fallback>
      <p:transition spd="slow" advTm="150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3317"/>
                                        </p:tgtEl>
                                        <p:attrNameLst>
                                          <p:attrName>style.visibility</p:attrName>
                                        </p:attrNameLst>
                                      </p:cBhvr>
                                      <p:to>
                                        <p:strVal val="visible"/>
                                      </p:to>
                                    </p:set>
                                    <p:animEffect transition="in" filter="wipe(up)">
                                      <p:cBhvr>
                                        <p:cTn id="13"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3" name="图片 2" descr="933915c406a4de60a5b7a646797f4595"/>
          <p:cNvPicPr>
            <a:picLocks noChangeAspect="1"/>
          </p:cNvPicPr>
          <p:nvPr/>
        </p:nvPicPr>
        <p:blipFill>
          <a:blip r:embed="rId4"/>
          <a:stretch>
            <a:fillRect/>
          </a:stretch>
        </p:blipFill>
        <p:spPr>
          <a:xfrm>
            <a:off x="10978515" y="-99695"/>
            <a:ext cx="1219200" cy="768985"/>
          </a:xfrm>
          <a:prstGeom prst="rect">
            <a:avLst/>
          </a:prstGeom>
        </p:spPr>
      </p:pic>
      <p:cxnSp>
        <p:nvCxnSpPr>
          <p:cNvPr id="8" name="直接连接符 7"/>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增强党员领导干部拒腐防变的能力</a:t>
            </a:r>
          </a:p>
        </p:txBody>
      </p:sp>
      <p:pic>
        <p:nvPicPr>
          <p:cNvPr id="29" name="图片 28" descr="党政建设宣传栏展板背景"/>
          <p:cNvPicPr>
            <a:picLocks noChangeAspect="1"/>
          </p:cNvPicPr>
          <p:nvPr/>
        </p:nvPicPr>
        <p:blipFill>
          <a:blip r:embed="rId5"/>
          <a:stretch>
            <a:fillRect/>
          </a:stretch>
        </p:blipFill>
        <p:spPr>
          <a:xfrm>
            <a:off x="-36195" y="45720"/>
            <a:ext cx="953770" cy="746760"/>
          </a:xfrm>
          <a:prstGeom prst="rect">
            <a:avLst/>
          </a:prstGeom>
        </p:spPr>
      </p:pic>
      <p:sp>
        <p:nvSpPr>
          <p:cNvPr id="2" name="对角圆角矩形 1"/>
          <p:cNvSpPr/>
          <p:nvPr/>
        </p:nvSpPr>
        <p:spPr>
          <a:xfrm>
            <a:off x="1060450" y="1382395"/>
            <a:ext cx="6294120" cy="565150"/>
          </a:xfrm>
          <a:prstGeom prst="round2Diag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244" name="矩形 14"/>
          <p:cNvSpPr/>
          <p:nvPr/>
        </p:nvSpPr>
        <p:spPr>
          <a:xfrm>
            <a:off x="3488691" y="1426528"/>
            <a:ext cx="1007110" cy="475615"/>
          </a:xfrm>
          <a:prstGeom prst="rect">
            <a:avLst/>
          </a:prstGeom>
          <a:noFill/>
          <a:ln w="9525">
            <a:noFill/>
          </a:ln>
        </p:spPr>
        <p:txBody>
          <a:bodyPr wrap="none">
            <a:spAutoFit/>
          </a:bodyPr>
          <a:lstStyle/>
          <a:p>
            <a:pPr algn="ctr" eaLnBrk="1" hangingPunct="1"/>
            <a:r>
              <a:rPr lang="zh-CN" altLang="en-US" sz="2500" b="1" dirty="0">
                <a:solidFill>
                  <a:schemeClr val="bg1"/>
                </a:solidFill>
                <a:latin typeface="微软雅黑" panose="020B0503020204020204" charset="-122"/>
                <a:ea typeface="微软雅黑" panose="020B0503020204020204" charset="-122"/>
              </a:rPr>
              <a:t>慎  友</a:t>
            </a:r>
          </a:p>
        </p:txBody>
      </p:sp>
      <p:sp>
        <p:nvSpPr>
          <p:cNvPr id="97291" name="矩形 27"/>
          <p:cNvSpPr/>
          <p:nvPr/>
        </p:nvSpPr>
        <p:spPr>
          <a:xfrm>
            <a:off x="1156335" y="2150110"/>
            <a:ext cx="6068695" cy="3107690"/>
          </a:xfrm>
          <a:prstGeom prst="rect">
            <a:avLst/>
          </a:prstGeom>
          <a:noFill/>
          <a:ln w="9525">
            <a:noFill/>
          </a:ln>
        </p:spPr>
        <p:txBody>
          <a:bodyPr wrap="square">
            <a:spAutoFit/>
          </a:bodyPr>
          <a:lstStyle/>
          <a:p>
            <a:pPr algn="just" eaLnBrk="1" hangingPunct="1">
              <a:lnSpc>
                <a:spcPct val="140000"/>
              </a:lnSpc>
            </a:pPr>
            <a:r>
              <a:rPr lang="en-US" altLang="zh-CN" sz="2000" dirty="0">
                <a:solidFill>
                  <a:schemeClr val="tx1"/>
                </a:solidFill>
                <a:latin typeface="微软雅黑" panose="020B0503020204020204" charset="-122"/>
                <a:ea typeface="微软雅黑" panose="020B0503020204020204" charset="-122"/>
                <a:sym typeface="宋体" panose="02010600030101010101" pitchFamily="2" charset="-122"/>
              </a:rPr>
              <a:t>      明代一位学者曾把朋友分为四类： 畏友、密友、昵友，贼友。“道义相砥，过失相规，畏友也；缓急可共，死生可托，密友也；甘言如饴， 游戏征逐， 昵友也； 利则相攘，患则相倾， 贼友也。”</a:t>
            </a:r>
          </a:p>
          <a:p>
            <a:pPr algn="just" eaLnBrk="1" hangingPunct="1">
              <a:lnSpc>
                <a:spcPct val="140000"/>
              </a:lnSpc>
            </a:pPr>
            <a:r>
              <a:rPr lang="en-US" altLang="zh-CN" sz="2000" dirty="0">
                <a:solidFill>
                  <a:schemeClr val="tx1"/>
                </a:solidFill>
                <a:latin typeface="微软雅黑" panose="020B0503020204020204" charset="-122"/>
                <a:ea typeface="微软雅黑" panose="020B0503020204020204" charset="-122"/>
                <a:sym typeface="宋体" panose="02010600030101010101" pitchFamily="2" charset="-122"/>
              </a:rPr>
              <a:t>  —个人在一生中，诸类朋友或多或少都会有一些，对我们每个人而言，交友一定要有原则，要慎重，警惕“贼友”，真正做到“交不为利，仕不谋禄”。</a:t>
            </a:r>
          </a:p>
        </p:txBody>
      </p:sp>
      <p:pic>
        <p:nvPicPr>
          <p:cNvPr id="105481" name="Picture 6"/>
          <p:cNvPicPr>
            <a:picLocks noChangeAspect="1"/>
          </p:cNvPicPr>
          <p:nvPr/>
        </p:nvPicPr>
        <p:blipFill>
          <a:blip r:embed="rId6"/>
          <a:stretch>
            <a:fillRect/>
          </a:stretch>
        </p:blipFill>
        <p:spPr>
          <a:xfrm>
            <a:off x="7831455" y="1241425"/>
            <a:ext cx="3018155" cy="39573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1459">
        <p:blinds dir="vert"/>
      </p:transition>
    </mc:Choice>
    <mc:Fallback>
      <p:transition spd="slow" advTm="145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5244"/>
                                        </p:tgtEl>
                                        <p:attrNameLst>
                                          <p:attrName>style.visibility</p:attrName>
                                        </p:attrNameLst>
                                      </p:cBhvr>
                                      <p:to>
                                        <p:strVal val="visible"/>
                                      </p:to>
                                    </p:set>
                                    <p:animEffect transition="in" filter="wipe(up)">
                                      <p:cBhvr>
                                        <p:cTn id="10" dur="500"/>
                                        <p:tgtEl>
                                          <p:spTgt spid="95244"/>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97291"/>
                                        </p:tgtEl>
                                        <p:attrNameLst>
                                          <p:attrName>style.visibility</p:attrName>
                                        </p:attrNameLst>
                                      </p:cBhvr>
                                      <p:to>
                                        <p:strVal val="visible"/>
                                      </p:to>
                                    </p:set>
                                    <p:animEffect transition="in" filter="wipe(up)">
                                      <p:cBhvr>
                                        <p:cTn id="13" dur="500"/>
                                        <p:tgtEl>
                                          <p:spTgt spid="97291"/>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5481"/>
                                        </p:tgtEl>
                                        <p:attrNameLst>
                                          <p:attrName>style.visibility</p:attrName>
                                        </p:attrNameLst>
                                      </p:cBhvr>
                                      <p:to>
                                        <p:strVal val="visible"/>
                                      </p:to>
                                    </p:set>
                                    <p:anim calcmode="lin" valueType="num">
                                      <p:cBhvr>
                                        <p:cTn id="17" dur="500" fill="hold"/>
                                        <p:tgtEl>
                                          <p:spTgt spid="105481"/>
                                        </p:tgtEl>
                                        <p:attrNameLst>
                                          <p:attrName>ppt_w</p:attrName>
                                        </p:attrNameLst>
                                      </p:cBhvr>
                                      <p:tavLst>
                                        <p:tav tm="0">
                                          <p:val>
                                            <p:fltVal val="0"/>
                                          </p:val>
                                        </p:tav>
                                        <p:tav tm="100000">
                                          <p:val>
                                            <p:strVal val="#ppt_w"/>
                                          </p:val>
                                        </p:tav>
                                      </p:tavLst>
                                    </p:anim>
                                    <p:anim calcmode="lin" valueType="num">
                                      <p:cBhvr>
                                        <p:cTn id="18" dur="500" fill="hold"/>
                                        <p:tgtEl>
                                          <p:spTgt spid="105481"/>
                                        </p:tgtEl>
                                        <p:attrNameLst>
                                          <p:attrName>ppt_h</p:attrName>
                                        </p:attrNameLst>
                                      </p:cBhvr>
                                      <p:tavLst>
                                        <p:tav tm="0">
                                          <p:val>
                                            <p:fltVal val="0"/>
                                          </p:val>
                                        </p:tav>
                                        <p:tav tm="100000">
                                          <p:val>
                                            <p:strVal val="#ppt_h"/>
                                          </p:val>
                                        </p:tav>
                                      </p:tavLst>
                                    </p:anim>
                                    <p:animEffect transition="in" filter="fade">
                                      <p:cBhvr>
                                        <p:cTn id="19" dur="500"/>
                                        <p:tgtEl>
                                          <p:spTgt spid="105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5244" grpId="0"/>
      <p:bldP spid="97291"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6" name="矩形 35"/>
          <p:cNvSpPr/>
          <p:nvPr/>
        </p:nvSpPr>
        <p:spPr>
          <a:xfrm>
            <a:off x="1967865" y="2035810"/>
            <a:ext cx="8841740" cy="2859405"/>
          </a:xfrm>
          <a:prstGeom prst="rect">
            <a:avLst/>
          </a:prstGeom>
          <a:noFill/>
          <a:ln w="9525">
            <a:noFill/>
          </a:ln>
        </p:spPr>
        <p:txBody>
          <a:bodyPr wrap="square">
            <a:spAutoFit/>
          </a:bodyPr>
          <a:lstStyle/>
          <a:p>
            <a:pPr algn="just" eaLnBrk="1" hangingPunct="1">
              <a:lnSpc>
                <a:spcPct val="120000"/>
              </a:lnSpc>
            </a:pPr>
            <a:r>
              <a:rPr lang="en-US" altLang="zh-CN" b="1" dirty="0">
                <a:solidFill>
                  <a:schemeClr val="bg1"/>
                </a:solidFill>
                <a:latin typeface="微软雅黑" panose="020B0503020204020204" charset="-122"/>
                <a:ea typeface="微软雅黑" panose="020B0503020204020204" charset="-122"/>
              </a:rPr>
              <a:t>       </a:t>
            </a:r>
            <a:r>
              <a:rPr lang="zh-CN" altLang="en-US" b="1" dirty="0">
                <a:solidFill>
                  <a:schemeClr val="bg1"/>
                </a:solidFill>
                <a:latin typeface="微软雅黑" panose="020B0503020204020204" charset="-122"/>
                <a:ea typeface="微软雅黑" panose="020B0503020204020204" charset="-122"/>
              </a:rPr>
              <a:t>一个懂得“慎”的人，不一定就是“完人”；但是一个不懂得“慎”的人，一定是“瑕人”。 慎权、慎欲、慎微、慎独、慎友，作为人格的主动内省自律方法，互相渗透、互为补充，对于党员干部和每一个社会人，都是一剂治病防病的良方，护我们远离贪欲，驻守清本，安得自在。</a:t>
            </a:r>
          </a:p>
          <a:p>
            <a:pPr algn="ctr" eaLnBrk="1" hangingPunct="1">
              <a:lnSpc>
                <a:spcPct val="120000"/>
              </a:lnSpc>
            </a:pPr>
            <a:r>
              <a:rPr lang="zh-CN" altLang="en-US" sz="2400" b="1" dirty="0">
                <a:solidFill>
                  <a:schemeClr val="bg1"/>
                </a:solidFill>
                <a:latin typeface="微软雅黑" panose="020B0503020204020204" charset="-122"/>
                <a:ea typeface="微软雅黑" panose="020B0503020204020204" charset="-122"/>
              </a:rPr>
              <a:t>秉持底线思维</a:t>
            </a:r>
          </a:p>
          <a:p>
            <a:pPr algn="ctr" eaLnBrk="1" hangingPunct="1">
              <a:lnSpc>
                <a:spcPct val="120000"/>
              </a:lnSpc>
            </a:pPr>
            <a:r>
              <a:rPr lang="zh-CN" altLang="en-US" b="1" dirty="0">
                <a:solidFill>
                  <a:schemeClr val="bg1"/>
                </a:solidFill>
                <a:latin typeface="微软雅黑" panose="020B0503020204020204" charset="-122"/>
                <a:ea typeface="微软雅黑" panose="020B0503020204020204" charset="-122"/>
              </a:rPr>
              <a:t>权衡好：自己的追求、工作的美好、未来的名声</a:t>
            </a:r>
          </a:p>
          <a:p>
            <a:pPr algn="ctr" eaLnBrk="1" hangingPunct="1">
              <a:lnSpc>
                <a:spcPct val="120000"/>
              </a:lnSpc>
            </a:pPr>
            <a:r>
              <a:rPr lang="zh-CN" altLang="en-US" b="1" dirty="0">
                <a:solidFill>
                  <a:schemeClr val="bg1"/>
                </a:solidFill>
                <a:latin typeface="微软雅黑" panose="020B0503020204020204" charset="-122"/>
                <a:ea typeface="微软雅黑" panose="020B0503020204020204" charset="-122"/>
              </a:rPr>
              <a:t>经营好：亲情、友情、爱情</a:t>
            </a:r>
          </a:p>
          <a:p>
            <a:pPr algn="ctr" eaLnBrk="1" hangingPunct="1">
              <a:lnSpc>
                <a:spcPct val="120000"/>
              </a:lnSpc>
            </a:pPr>
            <a:r>
              <a:rPr lang="zh-CN" altLang="en-US" b="1" dirty="0">
                <a:solidFill>
                  <a:schemeClr val="bg1"/>
                </a:solidFill>
                <a:latin typeface="微软雅黑" panose="020B0503020204020204" charset="-122"/>
                <a:ea typeface="微软雅黑" panose="020B0503020204020204" charset="-122"/>
              </a:rPr>
              <a:t>排除掉：小圈子、小嗜好、小兄弟</a:t>
            </a:r>
          </a:p>
        </p:txBody>
      </p:sp>
      <p:sp>
        <p:nvSpPr>
          <p:cNvPr id="5" name="文本框 4"/>
          <p:cNvSpPr txBox="1"/>
          <p:nvPr/>
        </p:nvSpPr>
        <p:spPr>
          <a:xfrm>
            <a:off x="5359400" y="1252528"/>
            <a:ext cx="1897380" cy="783590"/>
          </a:xfrm>
          <a:prstGeom prst="rect">
            <a:avLst/>
          </a:prstGeom>
          <a:noFill/>
          <a:ln w="9525">
            <a:noFill/>
          </a:ln>
        </p:spPr>
        <p:txBody>
          <a:bodyPr wrap="none">
            <a:spAutoFit/>
          </a:bodyPr>
          <a:lstStyle/>
          <a:p>
            <a:pPr eaLnBrk="1" hangingPunct="1"/>
            <a:r>
              <a:rPr lang="zh-CN" altLang="en-US" sz="4500" b="1" dirty="0">
                <a:solidFill>
                  <a:schemeClr val="bg1"/>
                </a:solidFill>
                <a:latin typeface="微软雅黑" panose="020B0503020204020204" charset="-122"/>
                <a:ea typeface="微软雅黑" panose="020B0503020204020204" charset="-122"/>
              </a:rPr>
              <a:t>结束语</a:t>
            </a:r>
          </a:p>
        </p:txBody>
      </p:sp>
      <p:pic>
        <p:nvPicPr>
          <p:cNvPr id="6" name="图片 5" descr="党政建设宣传栏展板背景"/>
          <p:cNvPicPr>
            <a:picLocks noChangeAspect="1"/>
          </p:cNvPicPr>
          <p:nvPr/>
        </p:nvPicPr>
        <p:blipFill>
          <a:blip r:embed="rId4"/>
          <a:stretch>
            <a:fillRect/>
          </a:stretch>
        </p:blipFill>
        <p:spPr>
          <a:xfrm>
            <a:off x="7106285" y="1289050"/>
            <a:ext cx="953770" cy="746760"/>
          </a:xfrm>
          <a:prstGeom prst="rect">
            <a:avLst/>
          </a:prstGeom>
        </p:spPr>
      </p:pic>
      <p:pic>
        <p:nvPicPr>
          <p:cNvPr id="7" name="图片 6" descr="党政建设宣传栏展板背景"/>
          <p:cNvPicPr>
            <a:picLocks noChangeAspect="1"/>
          </p:cNvPicPr>
          <p:nvPr/>
        </p:nvPicPr>
        <p:blipFill>
          <a:blip r:embed="rId4"/>
          <a:stretch>
            <a:fillRect/>
          </a:stretch>
        </p:blipFill>
        <p:spPr>
          <a:xfrm flipH="1">
            <a:off x="4608195" y="1289050"/>
            <a:ext cx="927735" cy="746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195">
        <p:blinds dir="vert"/>
      </p:transition>
    </mc:Choice>
    <mc:Fallback>
      <p:transition spd="slow" advTm="219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53" presetClass="entr" presetSubtype="16"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200"/>
                            </p:stCondLst>
                            <p:childTnLst>
                              <p:par>
                                <p:cTn id="22" presetID="22" presetClass="entr" presetSubtype="1"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up)">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3587433" y="2917087"/>
            <a:ext cx="5212080" cy="1106805"/>
          </a:xfrm>
          <a:prstGeom prst="rect">
            <a:avLst/>
          </a:prstGeom>
          <a:noFill/>
        </p:spPr>
        <p:txBody>
          <a:bodyPr wrap="none" rtlCol="0">
            <a:spAutoFit/>
          </a:bodyPr>
          <a:lstStyle/>
          <a:p>
            <a:pPr algn="ctr"/>
            <a:r>
              <a:rPr lang="zh-CN" altLang="en-US" sz="66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cs typeface="+mn-ea"/>
                <a:sym typeface="Arial" panose="020B0604020202020204" pitchFamily="34" charset="0"/>
              </a:rPr>
              <a:t>感谢您的观看</a:t>
            </a:r>
          </a:p>
        </p:txBody>
      </p:sp>
      <p:sp>
        <p:nvSpPr>
          <p:cNvPr id="7" name="圆角矩形 6"/>
          <p:cNvSpPr/>
          <p:nvPr/>
        </p:nvSpPr>
        <p:spPr>
          <a:xfrm>
            <a:off x="3188384" y="4108736"/>
            <a:ext cx="6066162" cy="41389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nvSpPr>
        <p:spPr>
          <a:xfrm>
            <a:off x="2973792" y="4092439"/>
            <a:ext cx="6439361" cy="461665"/>
          </a:xfrm>
          <a:prstGeom prst="rect">
            <a:avLst/>
          </a:prstGeom>
        </p:spPr>
        <p:txBody>
          <a:bodyPr wrap="square">
            <a:spAutoFit/>
          </a:bodyPr>
          <a:lstStyle/>
          <a:p>
            <a:pPr algn="ctr"/>
            <a:r>
              <a:rPr lang="en-US" altLang="zh-CN" sz="2400"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POWERPOINT OF GRADUATION TEPLY</a:t>
            </a:r>
          </a:p>
        </p:txBody>
      </p:sp>
      <p:sp>
        <p:nvSpPr>
          <p:cNvPr id="9" name="椭圆 8"/>
          <p:cNvSpPr/>
          <p:nvPr/>
        </p:nvSpPr>
        <p:spPr>
          <a:xfrm>
            <a:off x="5134157" y="4650087"/>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charset="-122"/>
              <a:sym typeface="Arial" panose="020B0604020202020204" pitchFamily="34" charset="0"/>
            </a:endParaRPr>
          </a:p>
        </p:txBody>
      </p:sp>
      <p:sp useBgFill="1">
        <p:nvSpPr>
          <p:cNvPr id="10" name="KSO_Shape"/>
          <p:cNvSpPr/>
          <p:nvPr/>
        </p:nvSpPr>
        <p:spPr bwMode="auto">
          <a:xfrm>
            <a:off x="5201382" y="4692630"/>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nvSpPr>
        <p:spPr>
          <a:xfrm>
            <a:off x="5441933" y="4619308"/>
            <a:ext cx="1783080" cy="368300"/>
          </a:xfrm>
          <a:prstGeom prst="rect">
            <a:avLst/>
          </a:prstGeom>
          <a:noFill/>
        </p:spPr>
        <p:txBody>
          <a:bodyPr wrap="none" rtlCol="0">
            <a:spAutoFit/>
          </a:bodyPr>
          <a:lstStyle/>
          <a:p>
            <a:r>
              <a:rPr lang="zh-CN" altLang="en-US"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汇报人：代用名</a:t>
            </a:r>
          </a:p>
        </p:txBody>
      </p:sp>
      <p:pic>
        <p:nvPicPr>
          <p:cNvPr id="4" name="图片 3" descr="党政建设宣传栏展板背景"/>
          <p:cNvPicPr>
            <a:picLocks noChangeAspect="1"/>
          </p:cNvPicPr>
          <p:nvPr/>
        </p:nvPicPr>
        <p:blipFill>
          <a:blip r:embed="rId4"/>
          <a:stretch>
            <a:fillRect/>
          </a:stretch>
        </p:blipFill>
        <p:spPr>
          <a:xfrm>
            <a:off x="4453890" y="836295"/>
            <a:ext cx="3053715" cy="2390140"/>
          </a:xfrm>
          <a:prstGeom prst="rect">
            <a:avLst/>
          </a:prstGeom>
        </p:spPr>
      </p:pic>
      <p:pic>
        <p:nvPicPr>
          <p:cNvPr id="2" name="图片 1" descr="7c8afeea83d6684267e8aa095961cf26(1)"/>
          <p:cNvPicPr>
            <a:picLocks noChangeAspect="1"/>
          </p:cNvPicPr>
          <p:nvPr/>
        </p:nvPicPr>
        <p:blipFill>
          <a:blip r:embed="rId5"/>
          <a:stretch>
            <a:fillRect/>
          </a:stretch>
        </p:blipFill>
        <p:spPr>
          <a:xfrm>
            <a:off x="9191625" y="400685"/>
            <a:ext cx="2846070" cy="28460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3262">
        <p14:vortex dir="r"/>
      </p:transition>
    </mc:Choice>
    <mc:Fallback>
      <p:transition spd="slow" advTm="32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anim calcmode="lin" valueType="num">
                                      <p:cBhvr>
                                        <p:cTn id="1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
                                        </p:tgtEl>
                                      </p:cBhvr>
                                    </p:animEffect>
                                  </p:childTnLst>
                                </p:cTn>
                              </p:par>
                            </p:childTnLst>
                          </p:cTn>
                        </p:par>
                        <p:par>
                          <p:cTn id="18" fill="hold">
                            <p:stCondLst>
                              <p:cond delay="175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additive="base">
                                        <p:cTn id="42" dur="500" fill="hold"/>
                                        <p:tgtEl>
                                          <p:spTgt spid="2"/>
                                        </p:tgtEl>
                                        <p:attrNameLst>
                                          <p:attrName>ppt_x</p:attrName>
                                        </p:attrNameLst>
                                      </p:cBhvr>
                                      <p:tavLst>
                                        <p:tav tm="0">
                                          <p:val>
                                            <p:strVal val="1+#ppt_w/2"/>
                                          </p:val>
                                        </p:tav>
                                        <p:tav tm="100000">
                                          <p:val>
                                            <p:strVal val="#ppt_x"/>
                                          </p:val>
                                        </p:tav>
                                      </p:tavLst>
                                    </p:anim>
                                    <p:anim calcmode="lin" valueType="num">
                                      <p:cBhvr additive="base">
                                        <p:cTn id="4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bldLvl="0" animBg="1"/>
      <p:bldP spid="10" grpId="0" bldLvl="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1"/>
          <p:cNvPicPr>
            <a:picLocks noChangeAspect="1"/>
          </p:cNvPicPr>
          <p:nvPr/>
        </p:nvPicPr>
        <p:blipFill>
          <a:blip r:embed="rId3"/>
          <a:stretch>
            <a:fillRect/>
          </a:stretch>
        </p:blipFill>
        <p:spPr>
          <a:xfrm flipH="1">
            <a:off x="3073400" y="4239895"/>
            <a:ext cx="9124315" cy="2322195"/>
          </a:xfrm>
          <a:prstGeom prst="rect">
            <a:avLst/>
          </a:prstGeom>
        </p:spPr>
      </p:pic>
      <p:pic>
        <p:nvPicPr>
          <p:cNvPr id="6" name="图片 5" descr="2"/>
          <p:cNvPicPr>
            <a:picLocks noChangeAspect="1"/>
          </p:cNvPicPr>
          <p:nvPr/>
        </p:nvPicPr>
        <p:blipFill>
          <a:blip r:embed="rId4"/>
          <a:stretch>
            <a:fillRect/>
          </a:stretch>
        </p:blipFill>
        <p:spPr>
          <a:xfrm>
            <a:off x="-36195" y="4282440"/>
            <a:ext cx="3637280" cy="2237105"/>
          </a:xfrm>
          <a:prstGeom prst="rect">
            <a:avLst/>
          </a:prstGeom>
        </p:spPr>
      </p:pic>
      <p:pic>
        <p:nvPicPr>
          <p:cNvPr id="4" name="图片 3" descr="246de5d3ff26528e22228fd3489e033c"/>
          <p:cNvPicPr>
            <a:picLocks noChangeAspect="1"/>
          </p:cNvPicPr>
          <p:nvPr/>
        </p:nvPicPr>
        <p:blipFill>
          <a:blip r:embed="rId5"/>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6"/>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7"/>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一、十八大以来反腐败斗争始终保持高压态势</a:t>
            </a:r>
          </a:p>
        </p:txBody>
      </p:sp>
      <p:sp>
        <p:nvSpPr>
          <p:cNvPr id="15365" name="矩形 10"/>
          <p:cNvSpPr/>
          <p:nvPr/>
        </p:nvSpPr>
        <p:spPr>
          <a:xfrm>
            <a:off x="1282700" y="3272155"/>
            <a:ext cx="9228455" cy="1106805"/>
          </a:xfrm>
          <a:prstGeom prst="rect">
            <a:avLst/>
          </a:prstGeom>
          <a:noFill/>
          <a:ln w="9525">
            <a:noFill/>
          </a:ln>
        </p:spPr>
        <p:txBody>
          <a:bodyPr wrap="square">
            <a:spAutoFit/>
          </a:bodyPr>
          <a:lstStyle/>
          <a:p>
            <a:pPr algn="l" eaLnBrk="1" hangingPunct="1">
              <a:lnSpc>
                <a:spcPct val="110000"/>
              </a:lnSpc>
            </a:pPr>
            <a:r>
              <a:rPr lang="zh-CN" altLang="en-US" sz="2000" dirty="0">
                <a:solidFill>
                  <a:schemeClr val="tx1">
                    <a:lumMod val="75000"/>
                    <a:lumOff val="25000"/>
                  </a:schemeClr>
                </a:solidFill>
                <a:latin typeface="楷体" panose="02010609060101010101" pitchFamily="49" charset="-122"/>
                <a:ea typeface="楷体" panose="02010609060101010101" pitchFamily="49" charset="-122"/>
              </a:rPr>
              <a:t>全党必须增强忧患意识、风险意识、责任意识，既要坚定果断刹风整纪，坚决遏制腐败现象蔓延势头；又要树立长期作战思想，逐步铲除滋生腐败的土壤和条件，不断以反腐倡廉实际成效推进廉洁政治建设。</a:t>
            </a:r>
          </a:p>
        </p:txBody>
      </p:sp>
      <p:sp>
        <p:nvSpPr>
          <p:cNvPr id="15368" name="矩形 17"/>
          <p:cNvSpPr/>
          <p:nvPr/>
        </p:nvSpPr>
        <p:spPr>
          <a:xfrm>
            <a:off x="1282700" y="1566228"/>
            <a:ext cx="9351963" cy="1198880"/>
          </a:xfrm>
          <a:prstGeom prst="rect">
            <a:avLst/>
          </a:prstGeom>
          <a:noFill/>
          <a:ln w="9525">
            <a:noFill/>
          </a:ln>
        </p:spPr>
        <p:txBody>
          <a:bodyPr>
            <a:spAutoFit/>
          </a:bodyPr>
          <a:lstStyle/>
          <a:p>
            <a:pPr algn="l" eaLnBrk="1" hangingPunct="1">
              <a:lnSpc>
                <a:spcPct val="120000"/>
              </a:lnSpc>
            </a:pPr>
            <a:r>
              <a:rPr lang="zh-CN" altLang="en-US" sz="2000" b="1" dirty="0">
                <a:solidFill>
                  <a:srgbClr val="C00000"/>
                </a:solidFill>
                <a:latin typeface="微软雅黑" panose="020B0503020204020204" charset="-122"/>
                <a:ea typeface="微软雅黑" panose="020B0503020204020204" charset="-122"/>
              </a:rPr>
              <a:t>党的十八大报告提出：</a:t>
            </a:r>
            <a:r>
              <a:rPr lang="zh-CN" altLang="en-US" sz="2000" dirty="0">
                <a:latin typeface="微软雅黑" panose="020B0503020204020204" charset="-122"/>
                <a:ea typeface="微软雅黑" panose="020B0503020204020204" charset="-122"/>
              </a:rPr>
              <a:t>“要坚定不移反对腐败，永葆共产党人清正廉洁的政治本色。反对腐败、建设廉洁政治，是党一贯坚持的鲜明政治立场，是人民关注的重大政治问题。这个问题解决不好，就会对党造成致命伤害，甚至亡党亡国。”</a:t>
            </a:r>
          </a:p>
        </p:txBody>
      </p:sp>
      <p:sp>
        <p:nvSpPr>
          <p:cNvPr id="15369" name="矩形 24"/>
          <p:cNvSpPr/>
          <p:nvPr/>
        </p:nvSpPr>
        <p:spPr>
          <a:xfrm>
            <a:off x="1282700" y="2872740"/>
            <a:ext cx="9229090" cy="368300"/>
          </a:xfrm>
          <a:prstGeom prst="rect">
            <a:avLst/>
          </a:prstGeom>
          <a:noFill/>
          <a:ln w="9525">
            <a:noFill/>
          </a:ln>
        </p:spPr>
        <p:txBody>
          <a:bodyPr wrap="square">
            <a:spAutoFit/>
          </a:bodyPr>
          <a:lstStyle/>
          <a:p>
            <a:pPr algn="l" eaLnBrk="1" hangingPunct="1"/>
            <a:r>
              <a:rPr lang="zh-CN" altLang="en-US" dirty="0">
                <a:latin typeface="微软雅黑" panose="020B0503020204020204" charset="-122"/>
                <a:ea typeface="微软雅黑" panose="020B0503020204020204" charset="-122"/>
              </a:rPr>
              <a:t>习近平在</a:t>
            </a:r>
            <a:r>
              <a:rPr lang="en-US" altLang="zh-CN" dirty="0">
                <a:latin typeface="微软雅黑" panose="020B0503020204020204" charset="-122"/>
                <a:ea typeface="微软雅黑" panose="020B0503020204020204" charset="-122"/>
              </a:rPr>
              <a:t>2012</a:t>
            </a:r>
            <a:r>
              <a:rPr lang="zh-CN" altLang="en-US" dirty="0">
                <a:latin typeface="微软雅黑" panose="020B0503020204020204" charset="-122"/>
                <a:ea typeface="微软雅黑" panose="020B0503020204020204" charset="-122"/>
              </a:rPr>
              <a:t>年</a:t>
            </a:r>
            <a:r>
              <a:rPr lang="en-US" altLang="zh-CN" dirty="0">
                <a:latin typeface="微软雅黑" panose="020B0503020204020204" charset="-122"/>
                <a:ea typeface="微软雅黑" panose="020B0503020204020204" charset="-122"/>
              </a:rPr>
              <a:t>12</a:t>
            </a:r>
            <a:r>
              <a:rPr lang="zh-CN" altLang="en-US" dirty="0">
                <a:latin typeface="微软雅黑" panose="020B0503020204020204" charset="-122"/>
                <a:ea typeface="微软雅黑" panose="020B0503020204020204" charset="-122"/>
              </a:rPr>
              <a:t>月政治局会议听取中央纪律检查委员会工作汇报时说：</a:t>
            </a:r>
          </a:p>
        </p:txBody>
      </p:sp>
      <p:pic>
        <p:nvPicPr>
          <p:cNvPr id="7" name="图片 6" descr="4"/>
          <p:cNvPicPr>
            <a:picLocks noChangeAspect="1"/>
          </p:cNvPicPr>
          <p:nvPr/>
        </p:nvPicPr>
        <p:blipFill>
          <a:blip r:embed="rId8"/>
          <a:stretch>
            <a:fillRect/>
          </a:stretch>
        </p:blipFill>
        <p:spPr>
          <a:xfrm>
            <a:off x="10818495" y="3688080"/>
            <a:ext cx="1033145" cy="8566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83">
        <p:blinds dir="vert"/>
      </p:transition>
    </mc:Choice>
    <mc:Fallback>
      <p:transition spd="slow" advTm="208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15368"/>
                                        </p:tgtEl>
                                        <p:attrNameLst>
                                          <p:attrName>style.visibility</p:attrName>
                                        </p:attrNameLst>
                                      </p:cBhvr>
                                      <p:to>
                                        <p:strVal val="visible"/>
                                      </p:to>
                                    </p:set>
                                    <p:animEffect transition="in" filter="wipe(up)">
                                      <p:cBhvr>
                                        <p:cTn id="23" dur="500"/>
                                        <p:tgtEl>
                                          <p:spTgt spid="15368"/>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5369"/>
                                        </p:tgtEl>
                                        <p:attrNameLst>
                                          <p:attrName>style.visibility</p:attrName>
                                        </p:attrNameLst>
                                      </p:cBhvr>
                                      <p:to>
                                        <p:strVal val="visible"/>
                                      </p:to>
                                    </p:set>
                                    <p:animEffect transition="in" filter="wipe(up)">
                                      <p:cBhvr>
                                        <p:cTn id="26" dur="500"/>
                                        <p:tgtEl>
                                          <p:spTgt spid="15369"/>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5365"/>
                                        </p:tgtEl>
                                        <p:attrNameLst>
                                          <p:attrName>style.visibility</p:attrName>
                                        </p:attrNameLst>
                                      </p:cBhvr>
                                      <p:to>
                                        <p:strVal val="visible"/>
                                      </p:to>
                                    </p:set>
                                    <p:animEffect transition="in" filter="wipe(up)">
                                      <p:cBhvr>
                                        <p:cTn id="29"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8" grpId="0"/>
      <p:bldP spid="153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一、十八大以来反腐败斗争始终保持高压态势</a:t>
            </a:r>
          </a:p>
        </p:txBody>
      </p:sp>
      <p:sp>
        <p:nvSpPr>
          <p:cNvPr id="45" name="矩形 44"/>
          <p:cNvSpPr/>
          <p:nvPr/>
        </p:nvSpPr>
        <p:spPr>
          <a:xfrm rot="153902">
            <a:off x="1721485" y="1303020"/>
            <a:ext cx="3220085" cy="4121150"/>
          </a:xfrm>
          <a:prstGeom prst="rect">
            <a:avLst/>
          </a:prstGeom>
          <a:gradFill>
            <a:gsLst>
              <a:gs pos="89000">
                <a:srgbClr val="C00000"/>
              </a:gs>
              <a:gs pos="35000">
                <a:srgbClr val="FF3300"/>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46" name="矩形 45"/>
          <p:cNvSpPr/>
          <p:nvPr/>
        </p:nvSpPr>
        <p:spPr>
          <a:xfrm>
            <a:off x="1795780" y="1431290"/>
            <a:ext cx="3105785" cy="4003040"/>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5" name="矩形 4"/>
          <p:cNvSpPr/>
          <p:nvPr/>
        </p:nvSpPr>
        <p:spPr>
          <a:xfrm rot="153902">
            <a:off x="7308215" y="1372235"/>
            <a:ext cx="3220085" cy="4121150"/>
          </a:xfrm>
          <a:prstGeom prst="rect">
            <a:avLst/>
          </a:prstGeom>
          <a:gradFill>
            <a:gsLst>
              <a:gs pos="89000">
                <a:srgbClr val="C00000"/>
              </a:gs>
              <a:gs pos="35000">
                <a:srgbClr val="FF3300"/>
              </a:gs>
            </a:gsLst>
            <a:lin ang="5400000" scaled="0"/>
          </a:gradFill>
          <a:ln w="25400"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6" name="矩形 5"/>
          <p:cNvSpPr/>
          <p:nvPr/>
        </p:nvSpPr>
        <p:spPr>
          <a:xfrm>
            <a:off x="7369810" y="1496695"/>
            <a:ext cx="3105785" cy="4003040"/>
          </a:xfrm>
          <a:prstGeom prst="rect">
            <a:avLst/>
          </a:prstGeom>
          <a:solidFill>
            <a:srgbClr val="FFFFFF"/>
          </a:solidFill>
          <a:ln w="25400" cap="flat" cmpd="sng" algn="ctr">
            <a:solidFill>
              <a:srgbClr val="E71E17"/>
            </a:solid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B2B2B2"/>
              </a:solidFill>
              <a:effectLst/>
              <a:uLnTx/>
              <a:uFillTx/>
              <a:latin typeface="Ping Hei"/>
            </a:endParaRPr>
          </a:p>
        </p:txBody>
      </p:sp>
      <p:sp>
        <p:nvSpPr>
          <p:cNvPr id="49" name="矩形 48"/>
          <p:cNvSpPr/>
          <p:nvPr/>
        </p:nvSpPr>
        <p:spPr>
          <a:xfrm>
            <a:off x="1783080" y="2284095"/>
            <a:ext cx="3118485" cy="2599690"/>
          </a:xfrm>
          <a:prstGeom prst="rect">
            <a:avLst/>
          </a:prstGeom>
        </p:spPr>
        <p:txBody>
          <a:bodyPr wrap="square">
            <a:spAutoFit/>
          </a:bodyPr>
          <a:lstStyle/>
          <a:p>
            <a:pPr algn="just" defTabSz="914400" fontAlgn="base">
              <a:lnSpc>
                <a:spcPct val="170000"/>
              </a:lnSpc>
              <a:spcBef>
                <a:spcPct val="0"/>
              </a:spcBef>
              <a:spcAft>
                <a:spcPct val="0"/>
              </a:spcAft>
            </a:pPr>
            <a:r>
              <a:rPr sz="1200" dirty="0">
                <a:solidFill>
                  <a:schemeClr val="tx1"/>
                </a:solidFill>
                <a:latin typeface="微软雅黑" panose="020B0503020204020204" charset="-122"/>
                <a:ea typeface="微软雅黑" panose="020B0503020204020204" charset="-122"/>
              </a:rPr>
              <a:t>1、更加科学有效地防治腐败</a:t>
            </a:r>
          </a:p>
          <a:p>
            <a:pPr algn="just" defTabSz="914400" fontAlgn="base">
              <a:lnSpc>
                <a:spcPct val="170000"/>
              </a:lnSpc>
              <a:spcBef>
                <a:spcPct val="0"/>
              </a:spcBef>
              <a:spcAft>
                <a:spcPct val="0"/>
              </a:spcAft>
            </a:pPr>
            <a:r>
              <a:rPr sz="1200" dirty="0">
                <a:solidFill>
                  <a:schemeClr val="tx1"/>
                </a:solidFill>
                <a:latin typeface="微软雅黑" panose="020B0503020204020204" charset="-122"/>
                <a:ea typeface="微软雅黑" panose="020B0503020204020204" charset="-122"/>
              </a:rPr>
              <a:t>2、有腐必反、有贪必肃</a:t>
            </a:r>
          </a:p>
          <a:p>
            <a:pPr algn="just" defTabSz="914400" fontAlgn="base">
              <a:lnSpc>
                <a:spcPct val="170000"/>
              </a:lnSpc>
              <a:spcBef>
                <a:spcPct val="0"/>
              </a:spcBef>
              <a:spcAft>
                <a:spcPct val="0"/>
              </a:spcAft>
            </a:pPr>
            <a:r>
              <a:rPr sz="1200" dirty="0">
                <a:solidFill>
                  <a:schemeClr val="tx1"/>
                </a:solidFill>
                <a:latin typeface="微软雅黑" panose="020B0503020204020204" charset="-122"/>
                <a:ea typeface="微软雅黑" panose="020B0503020204020204" charset="-122"/>
              </a:rPr>
              <a:t>3、坚持“老虎”、“苍蝇”一起打</a:t>
            </a:r>
          </a:p>
          <a:p>
            <a:pPr algn="just" defTabSz="914400" fontAlgn="base">
              <a:lnSpc>
                <a:spcPct val="170000"/>
              </a:lnSpc>
              <a:spcBef>
                <a:spcPct val="0"/>
              </a:spcBef>
              <a:spcAft>
                <a:spcPct val="0"/>
              </a:spcAft>
            </a:pPr>
            <a:r>
              <a:rPr sz="1200" dirty="0">
                <a:solidFill>
                  <a:schemeClr val="tx1"/>
                </a:solidFill>
                <a:latin typeface="微软雅黑" panose="020B0503020204020204" charset="-122"/>
                <a:ea typeface="微软雅黑" panose="020B0503020204020204" charset="-122"/>
              </a:rPr>
              <a:t>4、把权力关进制度的笼子里</a:t>
            </a:r>
          </a:p>
          <a:p>
            <a:pPr algn="just" defTabSz="914400" fontAlgn="base">
              <a:lnSpc>
                <a:spcPct val="170000"/>
              </a:lnSpc>
              <a:spcBef>
                <a:spcPct val="0"/>
              </a:spcBef>
              <a:spcAft>
                <a:spcPct val="0"/>
              </a:spcAft>
            </a:pPr>
            <a:r>
              <a:rPr sz="1200" dirty="0">
                <a:solidFill>
                  <a:schemeClr val="tx1"/>
                </a:solidFill>
                <a:latin typeface="微软雅黑" panose="020B0503020204020204" charset="-122"/>
                <a:ea typeface="微软雅黑" panose="020B0503020204020204" charset="-122"/>
              </a:rPr>
              <a:t>5、决不允许“上有政策、下有对策”</a:t>
            </a:r>
          </a:p>
          <a:p>
            <a:pPr algn="just" defTabSz="914400" fontAlgn="base">
              <a:lnSpc>
                <a:spcPct val="170000"/>
              </a:lnSpc>
              <a:spcBef>
                <a:spcPct val="0"/>
              </a:spcBef>
              <a:spcAft>
                <a:spcPct val="0"/>
              </a:spcAft>
            </a:pPr>
            <a:r>
              <a:rPr sz="1200" dirty="0">
                <a:solidFill>
                  <a:schemeClr val="tx1"/>
                </a:solidFill>
                <a:latin typeface="微软雅黑" panose="020B0503020204020204" charset="-122"/>
                <a:ea typeface="微软雅黑" panose="020B0503020204020204" charset="-122"/>
              </a:rPr>
              <a:t>6、工作作风上的问题绝对不是小事</a:t>
            </a:r>
          </a:p>
          <a:p>
            <a:pPr algn="just" defTabSz="914400" fontAlgn="base">
              <a:lnSpc>
                <a:spcPct val="170000"/>
              </a:lnSpc>
              <a:spcBef>
                <a:spcPct val="0"/>
              </a:spcBef>
              <a:spcAft>
                <a:spcPct val="0"/>
              </a:spcAft>
            </a:pPr>
            <a:r>
              <a:rPr sz="1200" dirty="0">
                <a:solidFill>
                  <a:schemeClr val="tx1"/>
                </a:solidFill>
                <a:latin typeface="微软雅黑" panose="020B0503020204020204" charset="-122"/>
                <a:ea typeface="微软雅黑" panose="020B0503020204020204" charset="-122"/>
              </a:rPr>
              <a:t>7、坚决反对讲排场比阔气</a:t>
            </a:r>
          </a:p>
          <a:p>
            <a:pPr algn="just" defTabSz="914400" fontAlgn="base">
              <a:lnSpc>
                <a:spcPct val="170000"/>
              </a:lnSpc>
              <a:spcBef>
                <a:spcPct val="0"/>
              </a:spcBef>
              <a:spcAft>
                <a:spcPct val="0"/>
              </a:spcAft>
            </a:pPr>
            <a:r>
              <a:rPr sz="1200" dirty="0">
                <a:solidFill>
                  <a:schemeClr val="tx1"/>
                </a:solidFill>
                <a:latin typeface="微软雅黑" panose="020B0503020204020204" charset="-122"/>
                <a:ea typeface="微软雅黑" panose="020B0503020204020204" charset="-122"/>
              </a:rPr>
              <a:t>8、要以踏石留印、抓铁有痕的劲头抓作风</a:t>
            </a:r>
          </a:p>
        </p:txBody>
      </p:sp>
      <p:sp>
        <p:nvSpPr>
          <p:cNvPr id="17416" name="矩形 10"/>
          <p:cNvSpPr/>
          <p:nvPr/>
        </p:nvSpPr>
        <p:spPr>
          <a:xfrm>
            <a:off x="1927225" y="1887855"/>
            <a:ext cx="2807970" cy="368300"/>
          </a:xfrm>
          <a:prstGeom prst="rect">
            <a:avLst/>
          </a:prstGeom>
          <a:gradFill>
            <a:gsLst>
              <a:gs pos="89000">
                <a:srgbClr val="C00000"/>
              </a:gs>
              <a:gs pos="35000">
                <a:srgbClr val="FF3300"/>
              </a:gs>
            </a:gsLst>
            <a:lin ang="5400000" scaled="0"/>
          </a:gradFill>
          <a:ln w="9525">
            <a:noFill/>
          </a:ln>
        </p:spPr>
        <p:txBody>
          <a:bodyPr wrap="square">
            <a:spAutoFit/>
          </a:bodyPr>
          <a:lstStyle/>
          <a:p>
            <a:pPr algn="ctr" eaLnBrk="1" hangingPunct="1"/>
            <a:r>
              <a:rPr b="1" dirty="0">
                <a:solidFill>
                  <a:schemeClr val="bg1"/>
                </a:solidFill>
                <a:latin typeface="微软雅黑" panose="020B0503020204020204" charset="-122"/>
                <a:ea typeface="微软雅黑" panose="020B0503020204020204" charset="-122"/>
              </a:rPr>
              <a:t>党中央对反腐提出的要求：</a:t>
            </a:r>
          </a:p>
        </p:txBody>
      </p:sp>
      <p:sp>
        <p:nvSpPr>
          <p:cNvPr id="7" name="矩形 6"/>
          <p:cNvSpPr/>
          <p:nvPr/>
        </p:nvSpPr>
        <p:spPr>
          <a:xfrm>
            <a:off x="7561580" y="2440940"/>
            <a:ext cx="2637790" cy="2286000"/>
          </a:xfrm>
          <a:prstGeom prst="rect">
            <a:avLst/>
          </a:prstGeom>
        </p:spPr>
        <p:txBody>
          <a:bodyPr wrap="square">
            <a:spAutoFit/>
          </a:bodyPr>
          <a:lstStyle/>
          <a:p>
            <a:pPr algn="just" defTabSz="914400" fontAlgn="base">
              <a:lnSpc>
                <a:spcPct val="170000"/>
              </a:lnSpc>
              <a:spcBef>
                <a:spcPct val="0"/>
              </a:spcBef>
              <a:spcAft>
                <a:spcPct val="0"/>
              </a:spcAft>
            </a:pPr>
            <a:r>
              <a:rPr sz="1200" dirty="0">
                <a:solidFill>
                  <a:schemeClr val="tx1"/>
                </a:solidFill>
                <a:latin typeface="微软雅黑" panose="020B0503020204020204" charset="-122"/>
                <a:ea typeface="微软雅黑" panose="020B0503020204020204" charset="-122"/>
              </a:rPr>
              <a:t>中央纪委、监察部和各级纪检监察机关要加大检查监督力度，执好纪、问好责、把好关  。要以踏石留印、抓铁有痕的劲头抓下去，善始善终、善做善成，防止虎头蛇尾，让全党全体人民来监督，让人民群众不断看到实实在在的成效和变化。</a:t>
            </a:r>
          </a:p>
        </p:txBody>
      </p:sp>
      <p:sp>
        <p:nvSpPr>
          <p:cNvPr id="8" name="矩形 10"/>
          <p:cNvSpPr/>
          <p:nvPr/>
        </p:nvSpPr>
        <p:spPr>
          <a:xfrm>
            <a:off x="7519035" y="1887855"/>
            <a:ext cx="2807970" cy="368300"/>
          </a:xfrm>
          <a:prstGeom prst="rect">
            <a:avLst/>
          </a:prstGeom>
          <a:gradFill>
            <a:gsLst>
              <a:gs pos="89000">
                <a:srgbClr val="C00000"/>
              </a:gs>
              <a:gs pos="35000">
                <a:srgbClr val="FF3300"/>
              </a:gs>
            </a:gsLst>
            <a:lin ang="5400000" scaled="0"/>
          </a:gradFill>
          <a:ln w="9525">
            <a:noFill/>
          </a:ln>
        </p:spPr>
        <p:txBody>
          <a:bodyPr wrap="square">
            <a:spAutoFit/>
          </a:bodyPr>
          <a:lstStyle/>
          <a:p>
            <a:pPr algn="ctr" eaLnBrk="1" hangingPunct="1"/>
            <a:r>
              <a:rPr b="1" dirty="0">
                <a:solidFill>
                  <a:schemeClr val="bg1"/>
                </a:solidFill>
                <a:latin typeface="微软雅黑" panose="020B0503020204020204" charset="-122"/>
                <a:ea typeface="微软雅黑" panose="020B0503020204020204" charset="-122"/>
              </a:rPr>
              <a:t>党中央对反腐提出的要求：</a:t>
            </a:r>
          </a:p>
        </p:txBody>
      </p:sp>
      <p:pic>
        <p:nvPicPr>
          <p:cNvPr id="9" name="图片 8" descr="fcfd8b3120a0cf5026ffb0a9b16eca89"/>
          <p:cNvPicPr>
            <a:picLocks noChangeAspect="1"/>
          </p:cNvPicPr>
          <p:nvPr/>
        </p:nvPicPr>
        <p:blipFill>
          <a:blip r:embed="rId6"/>
          <a:stretch>
            <a:fillRect/>
          </a:stretch>
        </p:blipFill>
        <p:spPr>
          <a:xfrm>
            <a:off x="4268470" y="1047115"/>
            <a:ext cx="3101340" cy="4387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676">
        <p:blinds dir="vert"/>
      </p:transition>
    </mc:Choice>
    <mc:Fallback>
      <p:transition spd="slow" advTm="267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750" fill="hold"/>
                                        <p:tgtEl>
                                          <p:spTgt spid="46"/>
                                        </p:tgtEl>
                                        <p:attrNameLst>
                                          <p:attrName>ppt_x</p:attrName>
                                        </p:attrNameLst>
                                      </p:cBhvr>
                                      <p:tavLst>
                                        <p:tav tm="0">
                                          <p:val>
                                            <p:strVal val="0-#ppt_w/2"/>
                                          </p:val>
                                        </p:tav>
                                        <p:tav tm="100000">
                                          <p:val>
                                            <p:strVal val="#ppt_x"/>
                                          </p:val>
                                        </p:tav>
                                      </p:tavLst>
                                    </p:anim>
                                    <p:anim calcmode="lin" valueType="num">
                                      <p:cBhvr additive="base">
                                        <p:cTn id="8" dur="75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750" fill="hold"/>
                                        <p:tgtEl>
                                          <p:spTgt spid="45"/>
                                        </p:tgtEl>
                                        <p:attrNameLst>
                                          <p:attrName>ppt_x</p:attrName>
                                        </p:attrNameLst>
                                      </p:cBhvr>
                                      <p:tavLst>
                                        <p:tav tm="0">
                                          <p:val>
                                            <p:strVal val="0-#ppt_w/2"/>
                                          </p:val>
                                        </p:tav>
                                        <p:tav tm="100000">
                                          <p:val>
                                            <p:strVal val="#ppt_x"/>
                                          </p:val>
                                        </p:tav>
                                      </p:tavLst>
                                    </p:anim>
                                    <p:anim calcmode="lin" valueType="num">
                                      <p:cBhvr additive="base">
                                        <p:cTn id="12" dur="750" fill="hold"/>
                                        <p:tgtEl>
                                          <p:spTgt spid="4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750" fill="hold"/>
                                        <p:tgtEl>
                                          <p:spTgt spid="6"/>
                                        </p:tgtEl>
                                        <p:attrNameLst>
                                          <p:attrName>ppt_x</p:attrName>
                                        </p:attrNameLst>
                                      </p:cBhvr>
                                      <p:tavLst>
                                        <p:tav tm="0">
                                          <p:val>
                                            <p:strVal val="0-#ppt_w/2"/>
                                          </p:val>
                                        </p:tav>
                                        <p:tav tm="100000">
                                          <p:val>
                                            <p:strVal val="#ppt_x"/>
                                          </p:val>
                                        </p:tav>
                                      </p:tavLst>
                                    </p:anim>
                                    <p:anim calcmode="lin" valueType="num">
                                      <p:cBhvr additive="base">
                                        <p:cTn id="17" dur="75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750" fill="hold"/>
                                        <p:tgtEl>
                                          <p:spTgt spid="5"/>
                                        </p:tgtEl>
                                        <p:attrNameLst>
                                          <p:attrName>ppt_x</p:attrName>
                                        </p:attrNameLst>
                                      </p:cBhvr>
                                      <p:tavLst>
                                        <p:tav tm="0">
                                          <p:val>
                                            <p:strVal val="0-#ppt_w/2"/>
                                          </p:val>
                                        </p:tav>
                                        <p:tav tm="100000">
                                          <p:val>
                                            <p:strVal val="#ppt_x"/>
                                          </p:val>
                                        </p:tav>
                                      </p:tavLst>
                                    </p:anim>
                                    <p:anim calcmode="lin" valueType="num">
                                      <p:cBhvr additive="base">
                                        <p:cTn id="21" dur="750" fill="hold"/>
                                        <p:tgtEl>
                                          <p:spTgt spid="5"/>
                                        </p:tgtEl>
                                        <p:attrNameLst>
                                          <p:attrName>ppt_y</p:attrName>
                                        </p:attrNameLst>
                                      </p:cBhvr>
                                      <p:tavLst>
                                        <p:tav tm="0">
                                          <p:val>
                                            <p:strVal val="#ppt_y"/>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bldLvl="0" animBg="1"/>
      <p:bldP spid="5" grpId="0" bldLvl="0" animBg="1"/>
      <p:bldP spid="6"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36195" y="5659755"/>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一、十八大以来反腐败斗争始终保持高压态势</a:t>
            </a:r>
          </a:p>
        </p:txBody>
      </p:sp>
      <p:sp>
        <p:nvSpPr>
          <p:cNvPr id="19461" name="矩形 7"/>
          <p:cNvSpPr/>
          <p:nvPr/>
        </p:nvSpPr>
        <p:spPr>
          <a:xfrm>
            <a:off x="1421765" y="1381125"/>
            <a:ext cx="582930" cy="3496945"/>
          </a:xfrm>
          <a:prstGeom prst="rect">
            <a:avLst/>
          </a:prstGeom>
          <a:noFill/>
          <a:ln w="9525">
            <a:noFill/>
          </a:ln>
        </p:spPr>
        <p:txBody>
          <a:bodyPr vert="eaVert" wrap="square">
            <a:spAutoFit/>
          </a:bodyPr>
          <a:lstStyle/>
          <a:p>
            <a:pPr algn="dist" eaLnBrk="1" hangingPunct="1"/>
            <a:r>
              <a:rPr lang="zh-CN" altLang="en-US" sz="2600" b="1" dirty="0">
                <a:solidFill>
                  <a:srgbClr val="C00000"/>
                </a:solidFill>
                <a:latin typeface="微软雅黑" panose="020B0503020204020204" charset="-122"/>
                <a:ea typeface="微软雅黑" panose="020B0503020204020204" charset="-122"/>
              </a:rPr>
              <a:t>反腐败的发展趋势</a:t>
            </a:r>
          </a:p>
        </p:txBody>
      </p:sp>
      <p:sp>
        <p:nvSpPr>
          <p:cNvPr id="5" name="矩形 4"/>
          <p:cNvSpPr/>
          <p:nvPr/>
        </p:nvSpPr>
        <p:spPr>
          <a:xfrm>
            <a:off x="4468495" y="1174115"/>
            <a:ext cx="6362700" cy="108839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6" name="矩形 5"/>
          <p:cNvSpPr/>
          <p:nvPr/>
        </p:nvSpPr>
        <p:spPr>
          <a:xfrm>
            <a:off x="5300366" y="960141"/>
            <a:ext cx="4687372" cy="463462"/>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2200" b="1">
                <a:latin typeface="微软雅黑" panose="020B0503020204020204" charset="-122"/>
                <a:ea typeface="微软雅黑" panose="020B0503020204020204" charset="-122"/>
              </a:rPr>
              <a:t>态度方面</a:t>
            </a:r>
          </a:p>
        </p:txBody>
      </p:sp>
      <p:sp>
        <p:nvSpPr>
          <p:cNvPr id="7" name="六边形 6"/>
          <p:cNvSpPr/>
          <p:nvPr/>
        </p:nvSpPr>
        <p:spPr>
          <a:xfrm>
            <a:off x="1982041" y="2592357"/>
            <a:ext cx="1587419" cy="1367891"/>
          </a:xfrm>
          <a:prstGeom prst="hexagon">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3200" b="1" dirty="0">
                <a:latin typeface="微软雅黑" panose="020B0503020204020204" charset="-122"/>
                <a:ea typeface="微软雅黑" panose="020B0503020204020204" charset="-122"/>
              </a:rPr>
              <a:t>三个方面</a:t>
            </a:r>
          </a:p>
        </p:txBody>
      </p:sp>
      <p:cxnSp>
        <p:nvCxnSpPr>
          <p:cNvPr id="8" name="直接箭头连接符 7"/>
          <p:cNvCxnSpPr>
            <a:stCxn id="7" idx="5"/>
          </p:cNvCxnSpPr>
          <p:nvPr/>
        </p:nvCxnSpPr>
        <p:spPr>
          <a:xfrm flipV="1">
            <a:off x="3227979" y="1656432"/>
            <a:ext cx="1240982" cy="93592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7" idx="0"/>
          </p:cNvCxnSpPr>
          <p:nvPr/>
        </p:nvCxnSpPr>
        <p:spPr>
          <a:xfrm>
            <a:off x="3569461" y="3275668"/>
            <a:ext cx="89886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7" idx="1"/>
          </p:cNvCxnSpPr>
          <p:nvPr/>
        </p:nvCxnSpPr>
        <p:spPr>
          <a:xfrm>
            <a:off x="3227979" y="3959613"/>
            <a:ext cx="1240982" cy="93592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1" name="TextBox 9"/>
          <p:cNvSpPr txBox="1"/>
          <p:nvPr/>
        </p:nvSpPr>
        <p:spPr>
          <a:xfrm>
            <a:off x="4684395" y="1464310"/>
            <a:ext cx="5640705" cy="705485"/>
          </a:xfrm>
          <a:prstGeom prst="rect">
            <a:avLst/>
          </a:prstGeom>
          <a:noFill/>
        </p:spPr>
        <p:txBody>
          <a:bodyPr wrap="square" lIns="91433" tIns="45716" rIns="91433" bIns="45716" rtlCol="0">
            <a:spAutoFit/>
          </a:bodyPr>
          <a:lstStyle/>
          <a:p>
            <a:pPr>
              <a:lnSpc>
                <a:spcPct val="100000"/>
              </a:lnSpc>
            </a:pPr>
            <a:r>
              <a:rPr lang="zh-CN" altLang="en-US" sz="2000" dirty="0">
                <a:solidFill>
                  <a:sysClr val="windowText" lastClr="000000"/>
                </a:solidFill>
                <a:latin typeface="微软雅黑" panose="020B0503020204020204" charset="-122"/>
                <a:ea typeface="微软雅黑" panose="020B0503020204020204" charset="-122"/>
              </a:rPr>
              <a:t>十八大以来，我国中央领导人密集发声反腐，态度坚决。</a:t>
            </a:r>
          </a:p>
        </p:txBody>
      </p:sp>
      <p:sp>
        <p:nvSpPr>
          <p:cNvPr id="12" name="矩形 11"/>
          <p:cNvSpPr/>
          <p:nvPr/>
        </p:nvSpPr>
        <p:spPr>
          <a:xfrm>
            <a:off x="4468495" y="2806065"/>
            <a:ext cx="6362700" cy="108839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3" name="矩形 12"/>
          <p:cNvSpPr/>
          <p:nvPr/>
        </p:nvSpPr>
        <p:spPr>
          <a:xfrm>
            <a:off x="5300366" y="2592358"/>
            <a:ext cx="4687372" cy="463462"/>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2200" b="1">
                <a:latin typeface="微软雅黑" panose="020B0503020204020204" charset="-122"/>
                <a:ea typeface="微软雅黑" panose="020B0503020204020204" charset="-122"/>
              </a:rPr>
              <a:t>本质方面</a:t>
            </a:r>
          </a:p>
        </p:txBody>
      </p:sp>
      <p:sp>
        <p:nvSpPr>
          <p:cNvPr id="14" name="TextBox 12"/>
          <p:cNvSpPr txBox="1"/>
          <p:nvPr/>
        </p:nvSpPr>
        <p:spPr>
          <a:xfrm>
            <a:off x="4684395" y="3096260"/>
            <a:ext cx="5640705" cy="705485"/>
          </a:xfrm>
          <a:prstGeom prst="rect">
            <a:avLst/>
          </a:prstGeom>
          <a:noFill/>
        </p:spPr>
        <p:txBody>
          <a:bodyPr wrap="square" lIns="91433" tIns="45716" rIns="91433" bIns="45716" rtlCol="0">
            <a:spAutoFit/>
          </a:bodyPr>
          <a:lstStyle/>
          <a:p>
            <a:pPr>
              <a:lnSpc>
                <a:spcPct val="100000"/>
              </a:lnSpc>
            </a:pPr>
            <a:r>
              <a:rPr lang="zh-CN" altLang="en-US" sz="2000">
                <a:solidFill>
                  <a:sysClr val="windowText" lastClr="000000"/>
                </a:solidFill>
                <a:latin typeface="微软雅黑" panose="020B0503020204020204" charset="-122"/>
                <a:ea typeface="微软雅黑" panose="020B0503020204020204" charset="-122"/>
              </a:rPr>
              <a:t>消极腐败现象同我们党的性质和宗旨是水火不容的</a:t>
            </a:r>
          </a:p>
        </p:txBody>
      </p:sp>
      <p:sp>
        <p:nvSpPr>
          <p:cNvPr id="15" name="矩形 14"/>
          <p:cNvSpPr/>
          <p:nvPr/>
        </p:nvSpPr>
        <p:spPr>
          <a:xfrm>
            <a:off x="4468495" y="4438015"/>
            <a:ext cx="6362700" cy="130492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6" name="矩形 15"/>
          <p:cNvSpPr/>
          <p:nvPr/>
        </p:nvSpPr>
        <p:spPr>
          <a:xfrm>
            <a:off x="5300366" y="4224574"/>
            <a:ext cx="4687372" cy="463462"/>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r>
              <a:rPr lang="zh-CN" altLang="en-US" sz="2200" b="1">
                <a:latin typeface="微软雅黑" panose="020B0503020204020204" charset="-122"/>
                <a:ea typeface="微软雅黑" panose="020B0503020204020204" charset="-122"/>
              </a:rPr>
              <a:t>国情方面</a:t>
            </a:r>
          </a:p>
        </p:txBody>
      </p:sp>
      <p:sp>
        <p:nvSpPr>
          <p:cNvPr id="17" name="TextBox 15"/>
          <p:cNvSpPr txBox="1"/>
          <p:nvPr/>
        </p:nvSpPr>
        <p:spPr>
          <a:xfrm>
            <a:off x="4684395" y="4728845"/>
            <a:ext cx="5640705" cy="1013460"/>
          </a:xfrm>
          <a:prstGeom prst="rect">
            <a:avLst/>
          </a:prstGeom>
          <a:noFill/>
        </p:spPr>
        <p:txBody>
          <a:bodyPr wrap="square" lIns="91433" tIns="45716" rIns="91433" bIns="45716" rtlCol="0">
            <a:spAutoFit/>
          </a:bodyPr>
          <a:lstStyle/>
          <a:p>
            <a:pPr>
              <a:lnSpc>
                <a:spcPct val="100000"/>
              </a:lnSpc>
            </a:pPr>
            <a:r>
              <a:rPr lang="zh-CN" altLang="en-US" sz="2000">
                <a:solidFill>
                  <a:sysClr val="windowText" lastClr="000000"/>
                </a:solidFill>
                <a:latin typeface="微软雅黑" panose="020B0503020204020204" charset="-122"/>
                <a:ea typeface="微软雅黑" panose="020B0503020204020204" charset="-122"/>
              </a:rPr>
              <a:t>当前我国还处在经济体制深刻变革、社会结构深刻变动、利益格局深刻调整、思想观念深刻变化这样一个历史时期</a:t>
            </a:r>
          </a:p>
        </p:txBody>
      </p:sp>
    </p:spTree>
  </p:cSld>
  <p:clrMapOvr>
    <a:masterClrMapping/>
  </p:clrMapOvr>
  <mc:AlternateContent xmlns:mc="http://schemas.openxmlformats.org/markup-compatibility/2006">
    <mc:Choice xmlns:p14="http://schemas.microsoft.com/office/powerpoint/2010/main" Requires="p14">
      <p:transition spd="slow" p14:dur="1600" advTm="1520">
        <p:blinds dir="vert"/>
      </p:transition>
    </mc:Choice>
    <mc:Fallback>
      <p:transition spd="slow" advTm="152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additive="base">
                                        <p:cTn id="7" dur="500" fill="hold"/>
                                        <p:tgtEl>
                                          <p:spTgt spid="19461"/>
                                        </p:tgtEl>
                                        <p:attrNameLst>
                                          <p:attrName>ppt_x</p:attrName>
                                        </p:attrNameLst>
                                      </p:cBhvr>
                                      <p:tavLst>
                                        <p:tav tm="0">
                                          <p:val>
                                            <p:strVal val="0-#ppt_w/2"/>
                                          </p:val>
                                        </p:tav>
                                        <p:tav tm="100000">
                                          <p:val>
                                            <p:strVal val="#ppt_x"/>
                                          </p:val>
                                        </p:tav>
                                      </p:tavLst>
                                    </p:anim>
                                    <p:anim calcmode="lin" valueType="num">
                                      <p:cBhvr additive="base">
                                        <p:cTn id="8" dur="500" fill="hold"/>
                                        <p:tgtEl>
                                          <p:spTgt spid="1946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up)">
                                      <p:cBhvr>
                                        <p:cTn id="40" dur="500"/>
                                        <p:tgtEl>
                                          <p:spTgt spid="1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up)">
                                      <p:cBhvr>
                                        <p:cTn id="46" dur="500"/>
                                        <p:tgtEl>
                                          <p:spTgt spid="15"/>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up)">
                                      <p:cBhvr>
                                        <p:cTn id="49" dur="500"/>
                                        <p:tgtEl>
                                          <p:spTgt spid="16"/>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5" grpId="0" animBg="1"/>
      <p:bldP spid="6" grpId="0" animBg="1"/>
      <p:bldP spid="7" grpId="0" animBg="1"/>
      <p:bldP spid="11" grpId="0"/>
      <p:bldP spid="12" grpId="0" animBg="1"/>
      <p:bldP spid="13" grpId="0" animBg="1"/>
      <p:bldP spid="14" grpId="0"/>
      <p:bldP spid="15" grpId="0" animBg="1"/>
      <p:bldP spid="16" grpId="0" animBg="1"/>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3"/>
          <a:stretch>
            <a:fillRect/>
          </a:stretch>
        </p:blipFill>
        <p:spPr>
          <a:xfrm>
            <a:off x="-20955" y="5518150"/>
            <a:ext cx="12233910" cy="1209040"/>
          </a:xfrm>
          <a:prstGeom prst="rect">
            <a:avLst/>
          </a:prstGeom>
        </p:spPr>
      </p:pic>
      <p:pic>
        <p:nvPicPr>
          <p:cNvPr id="29" name="图片 28" descr="党政建设宣传栏展板背景"/>
          <p:cNvPicPr>
            <a:picLocks noChangeAspect="1"/>
          </p:cNvPicPr>
          <p:nvPr/>
        </p:nvPicPr>
        <p:blipFill>
          <a:blip r:embed="rId4"/>
          <a:stretch>
            <a:fillRect/>
          </a:stretch>
        </p:blipFill>
        <p:spPr>
          <a:xfrm>
            <a:off x="-36195" y="45720"/>
            <a:ext cx="953770" cy="746760"/>
          </a:xfrm>
          <a:prstGeom prst="rect">
            <a:avLst/>
          </a:prstGeom>
        </p:spPr>
      </p:pic>
      <p:pic>
        <p:nvPicPr>
          <p:cNvPr id="2" name="图片 1" descr="933915c406a4de60a5b7a646797f4595"/>
          <p:cNvPicPr>
            <a:picLocks noChangeAspect="1"/>
          </p:cNvPicPr>
          <p:nvPr/>
        </p:nvPicPr>
        <p:blipFill>
          <a:blip r:embed="rId5"/>
          <a:stretch>
            <a:fillRect/>
          </a:stretch>
        </p:blipFill>
        <p:spPr>
          <a:xfrm>
            <a:off x="10978515" y="-99695"/>
            <a:ext cx="1219200" cy="768985"/>
          </a:xfrm>
          <a:prstGeom prst="rect">
            <a:avLst/>
          </a:prstGeom>
        </p:spPr>
      </p:pic>
      <p:cxnSp>
        <p:nvCxnSpPr>
          <p:cNvPr id="3" name="直接连接符 2"/>
          <p:cNvCxnSpPr/>
          <p:nvPr/>
        </p:nvCxnSpPr>
        <p:spPr>
          <a:xfrm>
            <a:off x="832485" y="599440"/>
            <a:ext cx="10805795"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3319" name="TextBox 3"/>
          <p:cNvSpPr txBox="1"/>
          <p:nvPr/>
        </p:nvSpPr>
        <p:spPr>
          <a:xfrm>
            <a:off x="796918" y="195013"/>
            <a:ext cx="8231743" cy="398780"/>
          </a:xfrm>
          <a:prstGeom prst="rect">
            <a:avLst/>
          </a:prstGeom>
          <a:noFill/>
          <a:ln w="9525">
            <a:noFill/>
          </a:ln>
        </p:spPr>
        <p:txBody>
          <a:bodyPr>
            <a:spAutoFit/>
          </a:bodyPr>
          <a:lstStyle/>
          <a:p>
            <a:pPr eaLnBrk="1" hangingPunct="1"/>
            <a:r>
              <a:rPr lang="zh-CN" altLang="en-US" sz="2000" dirty="0">
                <a:solidFill>
                  <a:srgbClr val="C00000"/>
                </a:solidFill>
                <a:latin typeface="微软雅黑" panose="020B0503020204020204" charset="-122"/>
                <a:ea typeface="微软雅黑" panose="020B0503020204020204" charset="-122"/>
              </a:rPr>
              <a:t>二、如何看待当前的反腐斗争新形势</a:t>
            </a:r>
          </a:p>
        </p:txBody>
      </p:sp>
      <p:grpSp>
        <p:nvGrpSpPr>
          <p:cNvPr id="5" name="组合 4"/>
          <p:cNvGrpSpPr/>
          <p:nvPr/>
        </p:nvGrpSpPr>
        <p:grpSpPr>
          <a:xfrm>
            <a:off x="1158240" y="1776730"/>
            <a:ext cx="3159760" cy="1144905"/>
            <a:chOff x="1827008" y="2120901"/>
            <a:chExt cx="2298700" cy="1274087"/>
          </a:xfrm>
        </p:grpSpPr>
        <p:sp>
          <p:nvSpPr>
            <p:cNvPr id="6" name="矩形 5"/>
            <p:cNvSpPr/>
            <p:nvPr/>
          </p:nvSpPr>
          <p:spPr>
            <a:xfrm>
              <a:off x="1827008" y="2120901"/>
              <a:ext cx="2298700" cy="44450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7" name="矩形 6"/>
            <p:cNvSpPr/>
            <p:nvPr/>
          </p:nvSpPr>
          <p:spPr>
            <a:xfrm>
              <a:off x="1827008" y="2565383"/>
              <a:ext cx="2298700" cy="82960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903901" y="1748669"/>
            <a:ext cx="1668438" cy="475615"/>
          </a:xfrm>
          <a:prstGeom prst="rect">
            <a:avLst/>
          </a:prstGeom>
          <a:noFill/>
        </p:spPr>
        <p:txBody>
          <a:bodyPr wrap="square" rtlCol="0">
            <a:spAutoFit/>
          </a:bodyPr>
          <a:lstStyle/>
          <a:p>
            <a:pPr algn="ctr"/>
            <a:r>
              <a:rPr lang="zh-CN" altLang="en-US" sz="2500" dirty="0">
                <a:solidFill>
                  <a:schemeClr val="bg1"/>
                </a:solidFill>
                <a:latin typeface="微软雅黑" panose="020B0503020204020204" charset="-122"/>
                <a:ea typeface="微软雅黑" panose="020B0503020204020204" charset="-122"/>
              </a:rPr>
              <a:t>结论1</a:t>
            </a:r>
          </a:p>
        </p:txBody>
      </p:sp>
      <p:sp>
        <p:nvSpPr>
          <p:cNvPr id="25" name="文本框 33"/>
          <p:cNvSpPr txBox="1"/>
          <p:nvPr/>
        </p:nvSpPr>
        <p:spPr>
          <a:xfrm>
            <a:off x="1369695" y="2176145"/>
            <a:ext cx="2573020" cy="706755"/>
          </a:xfrm>
          <a:prstGeom prst="rect">
            <a:avLst/>
          </a:prstGeom>
          <a:noFill/>
        </p:spPr>
        <p:txBody>
          <a:bodyPr wrap="square" rtlCol="0">
            <a:spAutoFit/>
          </a:bodyPr>
          <a:lstStyle/>
          <a:p>
            <a:pPr algn="just"/>
            <a:r>
              <a:rPr lang="zh-CN" altLang="en-US" sz="2000" dirty="0">
                <a:solidFill>
                  <a:schemeClr val="tx1">
                    <a:lumMod val="85000"/>
                    <a:lumOff val="15000"/>
                  </a:schemeClr>
                </a:solidFill>
                <a:latin typeface="微软雅黑" panose="020B0503020204020204" charset="-122"/>
                <a:ea typeface="微软雅黑" panose="020B0503020204020204" charset="-122"/>
              </a:rPr>
              <a:t>反腐败斗争仍是一项长期的艰巨的任务</a:t>
            </a:r>
          </a:p>
        </p:txBody>
      </p:sp>
      <p:grpSp>
        <p:nvGrpSpPr>
          <p:cNvPr id="8" name="组合 7"/>
          <p:cNvGrpSpPr/>
          <p:nvPr/>
        </p:nvGrpSpPr>
        <p:grpSpPr>
          <a:xfrm>
            <a:off x="1157605" y="3473450"/>
            <a:ext cx="3159760" cy="1130300"/>
            <a:chOff x="1827008" y="2120901"/>
            <a:chExt cx="2298700" cy="1257834"/>
          </a:xfrm>
        </p:grpSpPr>
        <p:sp>
          <p:nvSpPr>
            <p:cNvPr id="9" name="矩形 8"/>
            <p:cNvSpPr/>
            <p:nvPr/>
          </p:nvSpPr>
          <p:spPr>
            <a:xfrm>
              <a:off x="1827008" y="2120901"/>
              <a:ext cx="2298700" cy="444500"/>
            </a:xfrm>
            <a:prstGeom prst="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10" name="矩形 9"/>
            <p:cNvSpPr/>
            <p:nvPr/>
          </p:nvSpPr>
          <p:spPr>
            <a:xfrm>
              <a:off x="1827008" y="2565383"/>
              <a:ext cx="2298700" cy="8133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11" name="文本框 29"/>
          <p:cNvSpPr txBox="1"/>
          <p:nvPr/>
        </p:nvSpPr>
        <p:spPr>
          <a:xfrm>
            <a:off x="1903266" y="3445389"/>
            <a:ext cx="1668438" cy="475615"/>
          </a:xfrm>
          <a:prstGeom prst="rect">
            <a:avLst/>
          </a:prstGeom>
          <a:noFill/>
        </p:spPr>
        <p:txBody>
          <a:bodyPr wrap="square" rtlCol="0">
            <a:spAutoFit/>
          </a:bodyPr>
          <a:lstStyle/>
          <a:p>
            <a:pPr algn="ctr"/>
            <a:r>
              <a:rPr lang="zh-CN" altLang="en-US" sz="2500" dirty="0">
                <a:solidFill>
                  <a:schemeClr val="bg1"/>
                </a:solidFill>
                <a:latin typeface="微软雅黑" panose="020B0503020204020204" charset="-122"/>
                <a:ea typeface="微软雅黑" panose="020B0503020204020204" charset="-122"/>
              </a:rPr>
              <a:t>结论2</a:t>
            </a:r>
          </a:p>
        </p:txBody>
      </p:sp>
      <p:sp>
        <p:nvSpPr>
          <p:cNvPr id="12" name="文本框 33"/>
          <p:cNvSpPr txBox="1"/>
          <p:nvPr/>
        </p:nvSpPr>
        <p:spPr>
          <a:xfrm>
            <a:off x="1369060" y="3872865"/>
            <a:ext cx="2573020" cy="706755"/>
          </a:xfrm>
          <a:prstGeom prst="rect">
            <a:avLst/>
          </a:prstGeom>
          <a:noFill/>
        </p:spPr>
        <p:txBody>
          <a:bodyPr wrap="square" rtlCol="0">
            <a:spAutoFit/>
          </a:bodyPr>
          <a:lstStyle/>
          <a:p>
            <a:pPr algn="just"/>
            <a:r>
              <a:rPr lang="zh-CN" altLang="en-US" sz="2000" dirty="0">
                <a:solidFill>
                  <a:schemeClr val="tx1">
                    <a:lumMod val="85000"/>
                    <a:lumOff val="15000"/>
                  </a:schemeClr>
                </a:solidFill>
                <a:latin typeface="微软雅黑" panose="020B0503020204020204" charset="-122"/>
                <a:ea typeface="微软雅黑" panose="020B0503020204020204" charset="-122"/>
              </a:rPr>
              <a:t>反腐败斗争关系到党的生死存亡</a:t>
            </a:r>
          </a:p>
        </p:txBody>
      </p:sp>
      <p:sp>
        <p:nvSpPr>
          <p:cNvPr id="21518" name="Freeform 11"/>
          <p:cNvSpPr/>
          <p:nvPr/>
        </p:nvSpPr>
        <p:spPr>
          <a:xfrm rot="10800000">
            <a:off x="4491355" y="1244600"/>
            <a:ext cx="923925" cy="3940175"/>
          </a:xfrm>
          <a:custGeom>
            <a:avLst/>
            <a:gdLst/>
            <a:ahLst/>
            <a:cxnLst>
              <a:cxn ang="0">
                <a:pos x="0" y="57906"/>
              </a:cxn>
              <a:cxn ang="0">
                <a:pos x="0" y="0"/>
              </a:cxn>
              <a:cxn ang="0">
                <a:pos x="199495" y="50138"/>
              </a:cxn>
              <a:cxn ang="0">
                <a:pos x="365154" y="128523"/>
              </a:cxn>
              <a:cxn ang="0">
                <a:pos x="509665" y="259165"/>
              </a:cxn>
              <a:cxn ang="0">
                <a:pos x="608355" y="421585"/>
              </a:cxn>
              <a:cxn ang="0">
                <a:pos x="659110" y="598834"/>
              </a:cxn>
              <a:cxn ang="0">
                <a:pos x="680963" y="805742"/>
              </a:cxn>
              <a:cxn ang="0">
                <a:pos x="656290" y="1059258"/>
              </a:cxn>
              <a:cxn ang="0">
                <a:pos x="603421" y="1293001"/>
              </a:cxn>
              <a:cxn ang="0">
                <a:pos x="583683" y="1536630"/>
              </a:cxn>
              <a:cxn ang="0">
                <a:pos x="612585" y="1766843"/>
              </a:cxn>
              <a:cxn ang="0">
                <a:pos x="677438" y="1897484"/>
              </a:cxn>
              <a:cxn ang="0">
                <a:pos x="782473" y="1987874"/>
              </a:cxn>
              <a:cxn ang="0">
                <a:pos x="876934" y="2040131"/>
              </a:cxn>
              <a:cxn ang="0">
                <a:pos x="995362" y="2062022"/>
              </a:cxn>
              <a:cxn ang="0">
                <a:pos x="995362" y="2174304"/>
              </a:cxn>
              <a:cxn ang="0">
                <a:pos x="814900" y="2234328"/>
              </a:cxn>
              <a:cxn ang="0">
                <a:pos x="704226" y="2324012"/>
              </a:cxn>
              <a:cxn ang="0">
                <a:pos x="620339" y="2477252"/>
              </a:cxn>
              <a:cxn ang="0">
                <a:pos x="582273" y="2686279"/>
              </a:cxn>
              <a:cxn ang="0">
                <a:pos x="599191" y="2960980"/>
              </a:cxn>
              <a:cxn ang="0">
                <a:pos x="623159" y="3143878"/>
              </a:cxn>
              <a:cxn ang="0">
                <a:pos x="659110" y="3355730"/>
              </a:cxn>
              <a:cxn ang="0">
                <a:pos x="665454" y="3563344"/>
              </a:cxn>
              <a:cxn ang="0">
                <a:pos x="629503" y="3764603"/>
              </a:cxn>
              <a:cxn ang="0">
                <a:pos x="558305" y="3921374"/>
              </a:cxn>
              <a:cxn ang="0">
                <a:pos x="450451" y="4051309"/>
              </a:cxn>
              <a:cxn ang="0">
                <a:pos x="322858" y="4151586"/>
              </a:cxn>
              <a:cxn ang="0">
                <a:pos x="218528" y="4213729"/>
              </a:cxn>
              <a:cxn ang="0">
                <a:pos x="149445" y="4240563"/>
              </a:cxn>
              <a:cxn ang="0">
                <a:pos x="120543" y="4217966"/>
              </a:cxn>
              <a:cxn ang="0">
                <a:pos x="146626" y="4169946"/>
              </a:cxn>
              <a:cxn ang="0">
                <a:pos x="211479" y="4124045"/>
              </a:cxn>
              <a:cxn ang="0">
                <a:pos x="313694" y="4028712"/>
              </a:cxn>
              <a:cxn ang="0">
                <a:pos x="397581" y="3892420"/>
              </a:cxn>
              <a:cxn ang="0">
                <a:pos x="440582" y="3753305"/>
              </a:cxn>
              <a:cxn ang="0">
                <a:pos x="449746" y="3616307"/>
              </a:cxn>
              <a:cxn ang="0">
                <a:pos x="435647" y="3407280"/>
              </a:cxn>
              <a:cxn ang="0">
                <a:pos x="411679" y="3117750"/>
              </a:cxn>
              <a:cxn ang="0">
                <a:pos x="407450" y="2858585"/>
              </a:cxn>
              <a:cxn ang="0">
                <a:pos x="445516" y="2615661"/>
              </a:cxn>
              <a:cxn ang="0">
                <a:pos x="544206" y="2409459"/>
              </a:cxn>
              <a:cxn ang="0">
                <a:pos x="663340" y="2270343"/>
              </a:cxn>
              <a:cxn ang="0">
                <a:pos x="897377" y="2126990"/>
              </a:cxn>
              <a:cxn ang="0">
                <a:pos x="728898" y="2033776"/>
              </a:cxn>
              <a:cxn ang="0">
                <a:pos x="623159" y="1953978"/>
              </a:cxn>
              <a:cxn ang="0">
                <a:pos x="520944" y="1810625"/>
              </a:cxn>
              <a:cxn ang="0">
                <a:pos x="430713" y="1609366"/>
              </a:cxn>
              <a:cxn ang="0">
                <a:pos x="393351" y="1393278"/>
              </a:cxn>
              <a:cxn ang="0">
                <a:pos x="396171" y="1163772"/>
              </a:cxn>
              <a:cxn ang="0">
                <a:pos x="426483" y="923673"/>
              </a:cxn>
              <a:cxn ang="0">
                <a:pos x="455385" y="638380"/>
              </a:cxn>
              <a:cxn ang="0">
                <a:pos x="436352" y="454775"/>
              </a:cxn>
              <a:cxn ang="0">
                <a:pos x="366564" y="311422"/>
              </a:cxn>
              <a:cxn ang="0">
                <a:pos x="240381" y="169481"/>
              </a:cxn>
              <a:cxn ang="0">
                <a:pos x="107149" y="93215"/>
              </a:cxn>
              <a:cxn ang="0">
                <a:pos x="0" y="57906"/>
              </a:cxn>
            </a:cxnLst>
            <a:rect l="0" t="0" r="0" b="0"/>
            <a:pathLst>
              <a:path w="1412" h="6009">
                <a:moveTo>
                  <a:pt x="0" y="82"/>
                </a:moveTo>
                <a:lnTo>
                  <a:pt x="0" y="0"/>
                </a:lnTo>
                <a:cubicBezTo>
                  <a:pt x="108" y="24"/>
                  <a:pt x="202" y="47"/>
                  <a:pt x="283" y="71"/>
                </a:cubicBezTo>
                <a:cubicBezTo>
                  <a:pt x="364" y="95"/>
                  <a:pt x="442" y="132"/>
                  <a:pt x="518" y="182"/>
                </a:cubicBezTo>
                <a:cubicBezTo>
                  <a:pt x="594" y="231"/>
                  <a:pt x="662" y="293"/>
                  <a:pt x="723" y="367"/>
                </a:cubicBezTo>
                <a:cubicBezTo>
                  <a:pt x="784" y="443"/>
                  <a:pt x="830" y="519"/>
                  <a:pt x="863" y="597"/>
                </a:cubicBezTo>
                <a:cubicBezTo>
                  <a:pt x="894" y="675"/>
                  <a:pt x="917" y="759"/>
                  <a:pt x="935" y="848"/>
                </a:cubicBezTo>
                <a:cubicBezTo>
                  <a:pt x="952" y="937"/>
                  <a:pt x="963" y="1036"/>
                  <a:pt x="966" y="1141"/>
                </a:cubicBezTo>
                <a:cubicBezTo>
                  <a:pt x="970" y="1248"/>
                  <a:pt x="959" y="1368"/>
                  <a:pt x="931" y="1500"/>
                </a:cubicBezTo>
                <a:lnTo>
                  <a:pt x="856" y="1831"/>
                </a:lnTo>
                <a:cubicBezTo>
                  <a:pt x="834" y="1941"/>
                  <a:pt x="826" y="2055"/>
                  <a:pt x="828" y="2176"/>
                </a:cubicBezTo>
                <a:cubicBezTo>
                  <a:pt x="828" y="2308"/>
                  <a:pt x="841" y="2417"/>
                  <a:pt x="869" y="2502"/>
                </a:cubicBezTo>
                <a:cubicBezTo>
                  <a:pt x="896" y="2587"/>
                  <a:pt x="926" y="2649"/>
                  <a:pt x="961" y="2687"/>
                </a:cubicBezTo>
                <a:cubicBezTo>
                  <a:pt x="994" y="2724"/>
                  <a:pt x="1044" y="2767"/>
                  <a:pt x="1110" y="2815"/>
                </a:cubicBezTo>
                <a:cubicBezTo>
                  <a:pt x="1176" y="2862"/>
                  <a:pt x="1221" y="2887"/>
                  <a:pt x="1244" y="2889"/>
                </a:cubicBezTo>
                <a:lnTo>
                  <a:pt x="1412" y="2920"/>
                </a:lnTo>
                <a:lnTo>
                  <a:pt x="1412" y="3079"/>
                </a:lnTo>
                <a:cubicBezTo>
                  <a:pt x="1298" y="3106"/>
                  <a:pt x="1213" y="3134"/>
                  <a:pt x="1156" y="3164"/>
                </a:cubicBezTo>
                <a:cubicBezTo>
                  <a:pt x="1099" y="3193"/>
                  <a:pt x="1047" y="3236"/>
                  <a:pt x="999" y="3291"/>
                </a:cubicBezTo>
                <a:cubicBezTo>
                  <a:pt x="952" y="3347"/>
                  <a:pt x="912" y="3419"/>
                  <a:pt x="880" y="3508"/>
                </a:cubicBezTo>
                <a:cubicBezTo>
                  <a:pt x="847" y="3596"/>
                  <a:pt x="829" y="3695"/>
                  <a:pt x="826" y="3804"/>
                </a:cubicBezTo>
                <a:cubicBezTo>
                  <a:pt x="823" y="3914"/>
                  <a:pt x="830" y="4043"/>
                  <a:pt x="850" y="4193"/>
                </a:cubicBezTo>
                <a:cubicBezTo>
                  <a:pt x="860" y="4296"/>
                  <a:pt x="872" y="4383"/>
                  <a:pt x="884" y="4452"/>
                </a:cubicBezTo>
                <a:lnTo>
                  <a:pt x="935" y="4752"/>
                </a:lnTo>
                <a:cubicBezTo>
                  <a:pt x="948" y="4855"/>
                  <a:pt x="951" y="4953"/>
                  <a:pt x="944" y="5046"/>
                </a:cubicBezTo>
                <a:cubicBezTo>
                  <a:pt x="936" y="5150"/>
                  <a:pt x="919" y="5246"/>
                  <a:pt x="893" y="5331"/>
                </a:cubicBezTo>
                <a:cubicBezTo>
                  <a:pt x="866" y="5416"/>
                  <a:pt x="832" y="5491"/>
                  <a:pt x="792" y="5553"/>
                </a:cubicBezTo>
                <a:cubicBezTo>
                  <a:pt x="753" y="5617"/>
                  <a:pt x="702" y="5678"/>
                  <a:pt x="639" y="5737"/>
                </a:cubicBezTo>
                <a:cubicBezTo>
                  <a:pt x="578" y="5796"/>
                  <a:pt x="517" y="5843"/>
                  <a:pt x="458" y="5879"/>
                </a:cubicBezTo>
                <a:lnTo>
                  <a:pt x="310" y="5967"/>
                </a:lnTo>
                <a:cubicBezTo>
                  <a:pt x="268" y="5997"/>
                  <a:pt x="235" y="6009"/>
                  <a:pt x="212" y="6005"/>
                </a:cubicBezTo>
                <a:cubicBezTo>
                  <a:pt x="189" y="6001"/>
                  <a:pt x="175" y="5990"/>
                  <a:pt x="171" y="5973"/>
                </a:cubicBezTo>
                <a:cubicBezTo>
                  <a:pt x="166" y="5954"/>
                  <a:pt x="179" y="5932"/>
                  <a:pt x="208" y="5905"/>
                </a:cubicBezTo>
                <a:cubicBezTo>
                  <a:pt x="219" y="5896"/>
                  <a:pt x="249" y="5874"/>
                  <a:pt x="300" y="5840"/>
                </a:cubicBezTo>
                <a:cubicBezTo>
                  <a:pt x="351" y="5804"/>
                  <a:pt x="399" y="5760"/>
                  <a:pt x="445" y="5705"/>
                </a:cubicBezTo>
                <a:cubicBezTo>
                  <a:pt x="492" y="5650"/>
                  <a:pt x="532" y="5587"/>
                  <a:pt x="564" y="5512"/>
                </a:cubicBezTo>
                <a:cubicBezTo>
                  <a:pt x="596" y="5439"/>
                  <a:pt x="617" y="5373"/>
                  <a:pt x="625" y="5315"/>
                </a:cubicBezTo>
                <a:cubicBezTo>
                  <a:pt x="634" y="5258"/>
                  <a:pt x="638" y="5192"/>
                  <a:pt x="638" y="5121"/>
                </a:cubicBezTo>
                <a:cubicBezTo>
                  <a:pt x="636" y="5058"/>
                  <a:pt x="629" y="4960"/>
                  <a:pt x="618" y="4825"/>
                </a:cubicBezTo>
                <a:cubicBezTo>
                  <a:pt x="606" y="4690"/>
                  <a:pt x="595" y="4553"/>
                  <a:pt x="584" y="4415"/>
                </a:cubicBezTo>
                <a:cubicBezTo>
                  <a:pt x="574" y="4277"/>
                  <a:pt x="572" y="4156"/>
                  <a:pt x="578" y="4048"/>
                </a:cubicBezTo>
                <a:cubicBezTo>
                  <a:pt x="584" y="3907"/>
                  <a:pt x="603" y="3792"/>
                  <a:pt x="632" y="3704"/>
                </a:cubicBezTo>
                <a:cubicBezTo>
                  <a:pt x="661" y="3616"/>
                  <a:pt x="708" y="3518"/>
                  <a:pt x="772" y="3412"/>
                </a:cubicBezTo>
                <a:cubicBezTo>
                  <a:pt x="837" y="3305"/>
                  <a:pt x="893" y="3239"/>
                  <a:pt x="941" y="3215"/>
                </a:cubicBezTo>
                <a:lnTo>
                  <a:pt x="1273" y="3012"/>
                </a:lnTo>
                <a:cubicBezTo>
                  <a:pt x="1174" y="2959"/>
                  <a:pt x="1094" y="2915"/>
                  <a:pt x="1034" y="2880"/>
                </a:cubicBezTo>
                <a:cubicBezTo>
                  <a:pt x="975" y="2844"/>
                  <a:pt x="924" y="2806"/>
                  <a:pt x="884" y="2767"/>
                </a:cubicBezTo>
                <a:cubicBezTo>
                  <a:pt x="844" y="2729"/>
                  <a:pt x="796" y="2661"/>
                  <a:pt x="739" y="2564"/>
                </a:cubicBezTo>
                <a:cubicBezTo>
                  <a:pt x="683" y="2467"/>
                  <a:pt x="639" y="2372"/>
                  <a:pt x="611" y="2279"/>
                </a:cubicBezTo>
                <a:cubicBezTo>
                  <a:pt x="582" y="2187"/>
                  <a:pt x="565" y="2085"/>
                  <a:pt x="558" y="1973"/>
                </a:cubicBezTo>
                <a:cubicBezTo>
                  <a:pt x="550" y="1862"/>
                  <a:pt x="552" y="1753"/>
                  <a:pt x="562" y="1648"/>
                </a:cubicBezTo>
                <a:cubicBezTo>
                  <a:pt x="566" y="1592"/>
                  <a:pt x="580" y="1478"/>
                  <a:pt x="605" y="1308"/>
                </a:cubicBezTo>
                <a:cubicBezTo>
                  <a:pt x="629" y="1139"/>
                  <a:pt x="643" y="1004"/>
                  <a:pt x="646" y="904"/>
                </a:cubicBezTo>
                <a:cubicBezTo>
                  <a:pt x="649" y="805"/>
                  <a:pt x="641" y="718"/>
                  <a:pt x="619" y="644"/>
                </a:cubicBezTo>
                <a:cubicBezTo>
                  <a:pt x="603" y="589"/>
                  <a:pt x="569" y="522"/>
                  <a:pt x="520" y="441"/>
                </a:cubicBezTo>
                <a:cubicBezTo>
                  <a:pt x="470" y="360"/>
                  <a:pt x="411" y="293"/>
                  <a:pt x="341" y="240"/>
                </a:cubicBezTo>
                <a:cubicBezTo>
                  <a:pt x="272" y="187"/>
                  <a:pt x="208" y="152"/>
                  <a:pt x="152" y="132"/>
                </a:cubicBezTo>
                <a:lnTo>
                  <a:pt x="0" y="82"/>
                </a:lnTo>
                <a:close/>
              </a:path>
            </a:pathLst>
          </a:custGeom>
          <a:gradFill>
            <a:gsLst>
              <a:gs pos="89000">
                <a:srgbClr val="C00000"/>
              </a:gs>
              <a:gs pos="35000">
                <a:srgbClr val="FF3300"/>
              </a:gs>
            </a:gsLst>
            <a:lin ang="5400000" scaled="0"/>
          </a:gradFill>
          <a:ln w="9525">
            <a:noFill/>
          </a:ln>
        </p:spPr>
        <p:txBody>
          <a:bodyPr/>
          <a:lstStyle/>
          <a:p>
            <a:endParaRPr lang="zh-CN" altLang="en-US"/>
          </a:p>
        </p:txBody>
      </p:sp>
      <p:sp>
        <p:nvSpPr>
          <p:cNvPr id="21512" name="矩形: 圆角 11"/>
          <p:cNvSpPr/>
          <p:nvPr/>
        </p:nvSpPr>
        <p:spPr>
          <a:xfrm>
            <a:off x="5271135" y="1671320"/>
            <a:ext cx="5278755" cy="582930"/>
          </a:xfrm>
          <a:prstGeom prst="roundRect">
            <a:avLst>
              <a:gd name="adj" fmla="val 16667"/>
            </a:avLst>
          </a:prstGeom>
          <a:gradFill>
            <a:gsLst>
              <a:gs pos="89000">
                <a:srgbClr val="C00000"/>
              </a:gs>
              <a:gs pos="35000">
                <a:srgbClr val="FF3300"/>
              </a:gs>
            </a:gsLst>
            <a:lin ang="5400000" scaled="0"/>
          </a:gradFill>
          <a:ln w="9525" cap="flat" cmpd="sng">
            <a:solidFill>
              <a:schemeClr val="accent2"/>
            </a:solidFill>
            <a:prstDash val="solid"/>
            <a:headEnd type="none" w="med" len="med"/>
            <a:tailEnd type="none" w="med" len="med"/>
          </a:ln>
        </p:spPr>
        <p:txBody>
          <a:bodyPr/>
          <a:lstStyle/>
          <a:p>
            <a:pPr eaLnBrk="1" hangingPunct="1"/>
            <a:endParaRPr lang="zh-CN" altLang="en-US" dirty="0">
              <a:solidFill>
                <a:schemeClr val="bg2"/>
              </a:solidFill>
              <a:latin typeface="Arial" panose="020B0604020202020204" pitchFamily="34" charset="0"/>
            </a:endParaRPr>
          </a:p>
        </p:txBody>
      </p:sp>
      <p:sp>
        <p:nvSpPr>
          <p:cNvPr id="21513" name="矩形: 圆角 12"/>
          <p:cNvSpPr/>
          <p:nvPr/>
        </p:nvSpPr>
        <p:spPr>
          <a:xfrm>
            <a:off x="5271135" y="2957195"/>
            <a:ext cx="5278755" cy="582930"/>
          </a:xfrm>
          <a:prstGeom prst="roundRect">
            <a:avLst>
              <a:gd name="adj" fmla="val 16667"/>
            </a:avLst>
          </a:prstGeom>
          <a:gradFill>
            <a:gsLst>
              <a:gs pos="89000">
                <a:srgbClr val="C00000"/>
              </a:gs>
              <a:gs pos="35000">
                <a:srgbClr val="FF3300"/>
              </a:gs>
            </a:gsLst>
            <a:lin ang="5400000" scaled="0"/>
          </a:gradFill>
          <a:ln w="9525" cap="flat" cmpd="sng">
            <a:solidFill>
              <a:schemeClr val="accent2"/>
            </a:solidFill>
            <a:prstDash val="solid"/>
            <a:headEnd type="none" w="med" len="med"/>
            <a:tailEnd type="none" w="med" len="med"/>
          </a:ln>
        </p:spPr>
        <p:txBody>
          <a:bodyPr/>
          <a:lstStyle/>
          <a:p>
            <a:pPr eaLnBrk="1" hangingPunct="1"/>
            <a:endParaRPr lang="zh-CN" altLang="en-US" dirty="0">
              <a:solidFill>
                <a:schemeClr val="bg2"/>
              </a:solidFill>
              <a:latin typeface="Arial" panose="020B0604020202020204" pitchFamily="34" charset="0"/>
            </a:endParaRPr>
          </a:p>
        </p:txBody>
      </p:sp>
      <p:sp>
        <p:nvSpPr>
          <p:cNvPr id="21514" name="矩形 13"/>
          <p:cNvSpPr/>
          <p:nvPr/>
        </p:nvSpPr>
        <p:spPr>
          <a:xfrm>
            <a:off x="5415280" y="1748790"/>
            <a:ext cx="5082540" cy="398780"/>
          </a:xfrm>
          <a:prstGeom prst="rect">
            <a:avLst/>
          </a:prstGeom>
          <a:noFill/>
          <a:ln w="9525">
            <a:noFill/>
          </a:ln>
        </p:spPr>
        <p:txBody>
          <a:bodyPr wrap="square">
            <a:spAutoFit/>
          </a:bodyPr>
          <a:lstStyle/>
          <a:p>
            <a:pPr algn="just" eaLnBrk="1" hangingPunct="1"/>
            <a:r>
              <a:rPr lang="zh-CN" altLang="en-US" sz="2000" dirty="0">
                <a:solidFill>
                  <a:schemeClr val="bg1"/>
                </a:solidFill>
                <a:latin typeface="微软雅黑" panose="020B0503020204020204" charset="-122"/>
                <a:ea typeface="微软雅黑" panose="020B0503020204020204" charset="-122"/>
              </a:rPr>
              <a:t>中央坚持反腐败、打击腐败的决心没有变；</a:t>
            </a:r>
          </a:p>
        </p:txBody>
      </p:sp>
      <p:sp>
        <p:nvSpPr>
          <p:cNvPr id="21515" name="矩形 14"/>
          <p:cNvSpPr/>
          <p:nvPr/>
        </p:nvSpPr>
        <p:spPr>
          <a:xfrm>
            <a:off x="5415280" y="3044190"/>
            <a:ext cx="5082540" cy="398780"/>
          </a:xfrm>
          <a:prstGeom prst="rect">
            <a:avLst/>
          </a:prstGeom>
          <a:noFill/>
          <a:ln w="9525">
            <a:noFill/>
          </a:ln>
        </p:spPr>
        <p:txBody>
          <a:bodyPr wrap="square">
            <a:spAutoFit/>
          </a:bodyPr>
          <a:lstStyle/>
          <a:p>
            <a:pPr algn="just" eaLnBrk="1" hangingPunct="1"/>
            <a:r>
              <a:rPr lang="zh-CN" altLang="en-US" sz="2000" dirty="0">
                <a:solidFill>
                  <a:schemeClr val="bg1"/>
                </a:solidFill>
                <a:latin typeface="微软雅黑" panose="020B0503020204020204" charset="-122"/>
                <a:ea typeface="微软雅黑" panose="020B0503020204020204" charset="-122"/>
              </a:rPr>
              <a:t>中央对腐败问题的零容忍的态度没有变；</a:t>
            </a:r>
          </a:p>
        </p:txBody>
      </p:sp>
      <p:sp>
        <p:nvSpPr>
          <p:cNvPr id="21516" name="矩形: 圆角 15"/>
          <p:cNvSpPr/>
          <p:nvPr/>
        </p:nvSpPr>
        <p:spPr>
          <a:xfrm>
            <a:off x="5271135" y="4252595"/>
            <a:ext cx="5278755" cy="582930"/>
          </a:xfrm>
          <a:prstGeom prst="roundRect">
            <a:avLst>
              <a:gd name="adj" fmla="val 16667"/>
            </a:avLst>
          </a:prstGeom>
          <a:gradFill>
            <a:gsLst>
              <a:gs pos="89000">
                <a:srgbClr val="C00000"/>
              </a:gs>
              <a:gs pos="35000">
                <a:srgbClr val="FF3300"/>
              </a:gs>
            </a:gsLst>
            <a:lin ang="5400000" scaled="0"/>
          </a:gradFill>
          <a:ln w="9525" cap="flat" cmpd="sng">
            <a:solidFill>
              <a:schemeClr val="accent2"/>
            </a:solidFill>
            <a:prstDash val="solid"/>
            <a:headEnd type="none" w="med" len="med"/>
            <a:tailEnd type="none" w="med" len="med"/>
          </a:ln>
        </p:spPr>
        <p:txBody>
          <a:bodyPr/>
          <a:lstStyle/>
          <a:p>
            <a:pPr eaLnBrk="1" hangingPunct="1"/>
            <a:endParaRPr lang="zh-CN" altLang="en-US" dirty="0">
              <a:solidFill>
                <a:schemeClr val="bg2"/>
              </a:solidFill>
              <a:latin typeface="Arial" panose="020B0604020202020204" pitchFamily="34" charset="0"/>
            </a:endParaRPr>
          </a:p>
        </p:txBody>
      </p:sp>
      <p:sp>
        <p:nvSpPr>
          <p:cNvPr id="21517" name="矩形 16"/>
          <p:cNvSpPr/>
          <p:nvPr/>
        </p:nvSpPr>
        <p:spPr>
          <a:xfrm>
            <a:off x="5412105" y="4344670"/>
            <a:ext cx="4989830" cy="398780"/>
          </a:xfrm>
          <a:prstGeom prst="rect">
            <a:avLst/>
          </a:prstGeom>
          <a:noFill/>
          <a:ln w="9525">
            <a:noFill/>
          </a:ln>
        </p:spPr>
        <p:txBody>
          <a:bodyPr wrap="square">
            <a:spAutoFit/>
          </a:bodyPr>
          <a:lstStyle/>
          <a:p>
            <a:pPr algn="just" eaLnBrk="1" hangingPunct="1"/>
            <a:r>
              <a:rPr lang="zh-CN" altLang="en-US" sz="2000" dirty="0">
                <a:solidFill>
                  <a:schemeClr val="bg1"/>
                </a:solidFill>
                <a:latin typeface="微软雅黑" panose="020B0503020204020204" charset="-122"/>
                <a:ea typeface="微软雅黑" panose="020B0503020204020204" charset="-122"/>
              </a:rPr>
              <a:t>中央对腐败的高压态势没有变；</a:t>
            </a:r>
          </a:p>
        </p:txBody>
      </p:sp>
    </p:spTree>
  </p:cSld>
  <p:clrMapOvr>
    <a:masterClrMapping/>
  </p:clrMapOvr>
  <mc:AlternateContent xmlns:mc="http://schemas.openxmlformats.org/markup-compatibility/2006">
    <mc:Choice xmlns:p14="http://schemas.microsoft.com/office/powerpoint/2010/main" Requires="p14">
      <p:transition spd="slow" p14:dur="1600" advTm="1285">
        <p:blinds dir="vert"/>
      </p:transition>
    </mc:Choice>
    <mc:Fallback>
      <p:transition spd="slow" advTm="128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22" presetClass="entr" presetSubtype="1"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21518"/>
                                        </p:tgtEl>
                                        <p:attrNameLst>
                                          <p:attrName>style.visibility</p:attrName>
                                        </p:attrNameLst>
                                      </p:cBhvr>
                                      <p:to>
                                        <p:strVal val="visible"/>
                                      </p:to>
                                    </p:set>
                                    <p:animEffect transition="in" filter="wipe(up)">
                                      <p:cBhvr>
                                        <p:cTn id="25" dur="500"/>
                                        <p:tgtEl>
                                          <p:spTgt spid="2151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1512"/>
                                        </p:tgtEl>
                                        <p:attrNameLst>
                                          <p:attrName>style.visibility</p:attrName>
                                        </p:attrNameLst>
                                      </p:cBhvr>
                                      <p:to>
                                        <p:strVal val="visible"/>
                                      </p:to>
                                    </p:set>
                                    <p:animEffect transition="in" filter="wipe(up)">
                                      <p:cBhvr>
                                        <p:cTn id="28" dur="500"/>
                                        <p:tgtEl>
                                          <p:spTgt spid="2151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1513"/>
                                        </p:tgtEl>
                                        <p:attrNameLst>
                                          <p:attrName>style.visibility</p:attrName>
                                        </p:attrNameLst>
                                      </p:cBhvr>
                                      <p:to>
                                        <p:strVal val="visible"/>
                                      </p:to>
                                    </p:set>
                                    <p:animEffect transition="in" filter="wipe(up)">
                                      <p:cBhvr>
                                        <p:cTn id="31" dur="500"/>
                                        <p:tgtEl>
                                          <p:spTgt spid="21513"/>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1514"/>
                                        </p:tgtEl>
                                        <p:attrNameLst>
                                          <p:attrName>style.visibility</p:attrName>
                                        </p:attrNameLst>
                                      </p:cBhvr>
                                      <p:to>
                                        <p:strVal val="visible"/>
                                      </p:to>
                                    </p:set>
                                    <p:animEffect transition="in" filter="wipe(up)">
                                      <p:cBhvr>
                                        <p:cTn id="34" dur="500"/>
                                        <p:tgtEl>
                                          <p:spTgt spid="2151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1515"/>
                                        </p:tgtEl>
                                        <p:attrNameLst>
                                          <p:attrName>style.visibility</p:attrName>
                                        </p:attrNameLst>
                                      </p:cBhvr>
                                      <p:to>
                                        <p:strVal val="visible"/>
                                      </p:to>
                                    </p:set>
                                    <p:animEffect transition="in" filter="wipe(up)">
                                      <p:cBhvr>
                                        <p:cTn id="37" dur="500"/>
                                        <p:tgtEl>
                                          <p:spTgt spid="21515"/>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1516"/>
                                        </p:tgtEl>
                                        <p:attrNameLst>
                                          <p:attrName>style.visibility</p:attrName>
                                        </p:attrNameLst>
                                      </p:cBhvr>
                                      <p:to>
                                        <p:strVal val="visible"/>
                                      </p:to>
                                    </p:set>
                                    <p:animEffect transition="in" filter="wipe(up)">
                                      <p:cBhvr>
                                        <p:cTn id="40" dur="500"/>
                                        <p:tgtEl>
                                          <p:spTgt spid="21516"/>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1517"/>
                                        </p:tgtEl>
                                        <p:attrNameLst>
                                          <p:attrName>style.visibility</p:attrName>
                                        </p:attrNameLst>
                                      </p:cBhvr>
                                      <p:to>
                                        <p:strVal val="visible"/>
                                      </p:to>
                                    </p:set>
                                    <p:animEffect transition="in" filter="wipe(up)">
                                      <p:cBhvr>
                                        <p:cTn id="43" dur="500"/>
                                        <p:tgtEl>
                                          <p:spTgt spid="21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11" grpId="0"/>
      <p:bldP spid="12" grpId="0"/>
      <p:bldP spid="21518" grpId="0" animBg="1"/>
      <p:bldP spid="21512" grpId="0" animBg="1"/>
      <p:bldP spid="21513" grpId="0" animBg="1"/>
      <p:bldP spid="21514" grpId="0"/>
      <p:bldP spid="21515" grpId="0"/>
      <p:bldP spid="21516" grpId="0" animBg="1"/>
      <p:bldP spid="215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5564</Words>
  <Application>Microsoft Office PowerPoint</Application>
  <PresentationFormat>宽屏</PresentationFormat>
  <Paragraphs>538</Paragraphs>
  <Slides>52</Slides>
  <Notes>52</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52</vt:i4>
      </vt:variant>
    </vt:vector>
  </HeadingPairs>
  <TitlesOfParts>
    <vt:vector size="64" baseType="lpstr">
      <vt:lpstr>Ping Hei</vt:lpstr>
      <vt:lpstr>华文黑体</vt:lpstr>
      <vt:lpstr>楷体</vt:lpstr>
      <vt:lpstr>宋体</vt:lpstr>
      <vt:lpstr>微软雅黑</vt:lpstr>
      <vt:lpstr>Arial</vt:lpstr>
      <vt:lpstr>Calibri</vt:lpstr>
      <vt:lpstr>Calibri Light</vt:lpstr>
      <vt:lpstr>Impact</vt:lpstr>
      <vt:lpstr>Roboto Condensed</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cp:revision>
  <dcterms:created xsi:type="dcterms:W3CDTF">2017-09-18T04:32:00Z</dcterms:created>
  <dcterms:modified xsi:type="dcterms:W3CDTF">2017-09-18T17:11:47Z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