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7"/>
  </p:notesMasterIdLst>
  <p:sldIdLst>
    <p:sldId id="503" r:id="rId2"/>
    <p:sldId id="504" r:id="rId3"/>
    <p:sldId id="513" r:id="rId4"/>
    <p:sldId id="507" r:id="rId5"/>
    <p:sldId id="505" r:id="rId6"/>
    <p:sldId id="543" r:id="rId7"/>
    <p:sldId id="544" r:id="rId8"/>
    <p:sldId id="546" r:id="rId9"/>
    <p:sldId id="547" r:id="rId10"/>
    <p:sldId id="548" r:id="rId11"/>
    <p:sldId id="549" r:id="rId12"/>
    <p:sldId id="550" r:id="rId13"/>
    <p:sldId id="551" r:id="rId14"/>
    <p:sldId id="552" r:id="rId15"/>
    <p:sldId id="553" r:id="rId16"/>
    <p:sldId id="554" r:id="rId17"/>
    <p:sldId id="555" r:id="rId18"/>
    <p:sldId id="556" r:id="rId19"/>
    <p:sldId id="557" r:id="rId20"/>
    <p:sldId id="561" r:id="rId21"/>
    <p:sldId id="562" r:id="rId22"/>
    <p:sldId id="563" r:id="rId23"/>
    <p:sldId id="564" r:id="rId24"/>
    <p:sldId id="565" r:id="rId25"/>
    <p:sldId id="56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4040"/>
    <a:srgbClr val="E31612"/>
    <a:srgbClr val="FFC000"/>
    <a:srgbClr val="FCF2E6"/>
    <a:srgbClr val="900000"/>
    <a:srgbClr val="5B9BD5"/>
    <a:srgbClr val="1862AA"/>
    <a:srgbClr val="F2F2F2"/>
    <a:srgbClr val="EAA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28" autoAdjust="0"/>
    <p:restoredTop sz="85321" autoAdjust="0"/>
  </p:normalViewPr>
  <p:slideViewPr>
    <p:cSldViewPr snapToGrid="0">
      <p:cViewPr>
        <p:scale>
          <a:sx n="50" d="100"/>
          <a:sy n="50" d="100"/>
        </p:scale>
        <p:origin x="2514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4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68117-D6FF-463C-B4DD-E7B297A7DC7B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CE48B-B581-41B6-935D-38E9143281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4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690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197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46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071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632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00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832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040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2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706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073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12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73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15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633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467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546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4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298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15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98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32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86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701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55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52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0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87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626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1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5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8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2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6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14FD6-AA50-4145-84A6-A2E643B47976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30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baotu.com/ppt/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5755"/>
            <a:ext cx="12192000" cy="4712245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41934" y="1808388"/>
            <a:ext cx="10603654" cy="82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ctr">
              <a:defRPr sz="700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sz="6000" b="1" dirty="0">
                <a:blipFill>
                  <a:blip r:embed="rId8"/>
                  <a:stretch>
                    <a:fillRect/>
                  </a:stretch>
                </a:blip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基层党组织党支部工作汇报</a:t>
            </a:r>
            <a:endParaRPr lang="zh-CN" altLang="zh-CN" sz="6000" b="1" dirty="0">
              <a:blipFill>
                <a:blip r:embed="rId8"/>
                <a:stretch>
                  <a:fillRect/>
                </a:stretch>
              </a:blip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1886" y="3091203"/>
            <a:ext cx="7384917" cy="527608"/>
            <a:chOff x="2431886" y="3091203"/>
            <a:chExt cx="7384917" cy="527608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AAACAA9D-5DB0-441D-BF38-BD1F3F40AD69}"/>
                </a:ext>
              </a:extLst>
            </p:cNvPr>
            <p:cNvSpPr/>
            <p:nvPr/>
          </p:nvSpPr>
          <p:spPr>
            <a:xfrm>
              <a:off x="2714776" y="3091203"/>
              <a:ext cx="1961321" cy="506896"/>
            </a:xfrm>
            <a:prstGeom prst="rect">
              <a:avLst/>
            </a:prstGeom>
            <a:solidFill>
              <a:srgbClr val="D13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6C26F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0012249-5ECC-4464-AB57-0E184F467EC6}"/>
                </a:ext>
              </a:extLst>
            </p:cNvPr>
            <p:cNvSpPr/>
            <p:nvPr/>
          </p:nvSpPr>
          <p:spPr>
            <a:xfrm>
              <a:off x="5069746" y="3091203"/>
              <a:ext cx="1961321" cy="506896"/>
            </a:xfrm>
            <a:prstGeom prst="rect">
              <a:avLst/>
            </a:prstGeom>
            <a:solidFill>
              <a:srgbClr val="D13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6C26F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BE315777-C1E4-4E44-AAEC-7229290C4C2E}"/>
                </a:ext>
              </a:extLst>
            </p:cNvPr>
            <p:cNvSpPr/>
            <p:nvPr/>
          </p:nvSpPr>
          <p:spPr>
            <a:xfrm>
              <a:off x="7471073" y="3111915"/>
              <a:ext cx="1961321" cy="506896"/>
            </a:xfrm>
            <a:prstGeom prst="rect">
              <a:avLst/>
            </a:prstGeom>
            <a:solidFill>
              <a:srgbClr val="D13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6C26F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5039A181-B038-47D5-B1BA-9C9EC23AC51D}"/>
                </a:ext>
              </a:extLst>
            </p:cNvPr>
            <p:cNvSpPr txBox="1"/>
            <p:nvPr/>
          </p:nvSpPr>
          <p:spPr>
            <a:xfrm>
              <a:off x="2431886" y="3106869"/>
              <a:ext cx="2570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深化思想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AD4F4DB1-404F-471E-830C-B005D4DE4DB9}"/>
                </a:ext>
              </a:extLst>
            </p:cNvPr>
            <p:cNvSpPr txBox="1"/>
            <p:nvPr/>
          </p:nvSpPr>
          <p:spPr>
            <a:xfrm>
              <a:off x="4830868" y="3123105"/>
              <a:ext cx="2570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转变作风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53B0570-AA36-4D60-9B10-B336EB819589}"/>
                </a:ext>
              </a:extLst>
            </p:cNvPr>
            <p:cNvSpPr txBox="1"/>
            <p:nvPr/>
          </p:nvSpPr>
          <p:spPr>
            <a:xfrm>
              <a:off x="7245881" y="3137882"/>
              <a:ext cx="2570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加强工作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01533" y="3877775"/>
            <a:ext cx="5879454" cy="461665"/>
            <a:chOff x="3201533" y="3877775"/>
            <a:chExt cx="5879454" cy="461665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5775CBF-1C8F-466D-93DF-89D3EF2B522E}"/>
                </a:ext>
              </a:extLst>
            </p:cNvPr>
            <p:cNvSpPr txBox="1"/>
            <p:nvPr/>
          </p:nvSpPr>
          <p:spPr>
            <a:xfrm>
              <a:off x="4128937" y="3877775"/>
              <a:ext cx="40246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这里输入您的党支部名称</a:t>
              </a:r>
              <a:endPara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9B044B24-509B-4BEF-9E20-DAFBFBEBF57E}"/>
                </a:ext>
              </a:extLst>
            </p:cNvPr>
            <p:cNvCxnSpPr/>
            <p:nvPr/>
          </p:nvCxnSpPr>
          <p:spPr>
            <a:xfrm>
              <a:off x="3201533" y="4120421"/>
              <a:ext cx="847835" cy="0"/>
            </a:xfrm>
            <a:prstGeom prst="line">
              <a:avLst/>
            </a:prstGeom>
            <a:ln w="28575">
              <a:solidFill>
                <a:srgbClr val="CD0A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6D3048EC-5AE6-4916-9BDC-4A18AD32086B}"/>
                </a:ext>
              </a:extLst>
            </p:cNvPr>
            <p:cNvCxnSpPr/>
            <p:nvPr/>
          </p:nvCxnSpPr>
          <p:spPr>
            <a:xfrm>
              <a:off x="8233152" y="4120421"/>
              <a:ext cx="84783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302180" y="4658537"/>
            <a:ext cx="5678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汇报人</a:t>
            </a:r>
            <a:r>
              <a:rPr lang="zh-CN" altLang="en-US" sz="1600" dirty="0" smtClean="0"/>
              <a:t>：小笼包   </a:t>
            </a:r>
            <a:r>
              <a:rPr lang="zh-CN" altLang="en-US" sz="1600" dirty="0"/>
              <a:t>时间：</a:t>
            </a:r>
            <a:r>
              <a:rPr lang="en-US" altLang="zh-CN" sz="1600" dirty="0"/>
              <a:t>XX</a:t>
            </a:r>
            <a:r>
              <a:rPr lang="zh-CN" altLang="en-US" sz="1600" dirty="0"/>
              <a:t>年</a:t>
            </a:r>
            <a:r>
              <a:rPr lang="en-US" altLang="zh-CN" sz="1600" dirty="0"/>
              <a:t>XX</a:t>
            </a:r>
            <a:r>
              <a:rPr lang="zh-CN" altLang="en-US" sz="1600" dirty="0"/>
              <a:t>月</a:t>
            </a:r>
          </a:p>
        </p:txBody>
      </p:sp>
      <p:pic>
        <p:nvPicPr>
          <p:cNvPr id="3" name="背景音乐-祖国啊我亲爱的祖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2471" y="-948379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3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304"/>
            <a:ext cx="12192000" cy="27086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2484587"/>
            <a:ext cx="3072385" cy="19078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1799" y="2475897"/>
            <a:ext cx="492340" cy="19101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"/>
          <p:cNvSpPr txBox="1"/>
          <p:nvPr/>
        </p:nvSpPr>
        <p:spPr>
          <a:xfrm>
            <a:off x="747756" y="308851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占位符 3"/>
          <p:cNvSpPr txBox="1">
            <a:spLocks/>
          </p:cNvSpPr>
          <p:nvPr/>
        </p:nvSpPr>
        <p:spPr>
          <a:xfrm>
            <a:off x="3967238" y="2531886"/>
            <a:ext cx="4593104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15" name="矩形 14"/>
          <p:cNvSpPr/>
          <p:nvPr/>
        </p:nvSpPr>
        <p:spPr>
          <a:xfrm>
            <a:off x="3967238" y="3065658"/>
            <a:ext cx="610945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3"/>
          <p:cNvSpPr txBox="1"/>
          <p:nvPr/>
        </p:nvSpPr>
        <p:spPr>
          <a:xfrm>
            <a:off x="3973196" y="3287371"/>
            <a:ext cx="33846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对党建工作重视程度不够</a:t>
            </a:r>
            <a:endParaRPr lang="en-US" altLang="zh-CN" dirty="0"/>
          </a:p>
          <a:p>
            <a:r>
              <a:rPr lang="zh-CN" altLang="en-US" dirty="0"/>
              <a:t>党务工作者能力不</a:t>
            </a:r>
            <a:r>
              <a:rPr lang="zh-CN" altLang="en-US" dirty="0" smtClean="0"/>
              <a:t>强</a:t>
            </a:r>
            <a:endParaRPr lang="en-US" altLang="zh-CN" dirty="0"/>
          </a:p>
        </p:txBody>
      </p:sp>
      <p:sp>
        <p:nvSpPr>
          <p:cNvPr id="26" name="TextBox 13"/>
          <p:cNvSpPr txBox="1"/>
          <p:nvPr/>
        </p:nvSpPr>
        <p:spPr>
          <a:xfrm>
            <a:off x="7357808" y="3310023"/>
            <a:ext cx="32781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基层</a:t>
            </a:r>
            <a:r>
              <a:rPr lang="zh-CN" altLang="en-US" dirty="0"/>
              <a:t>党组织还比较薄弱</a:t>
            </a:r>
            <a:endParaRPr lang="en-US" altLang="zh-CN" dirty="0"/>
          </a:p>
          <a:p>
            <a:r>
              <a:rPr lang="zh-CN" altLang="en-US" dirty="0"/>
              <a:t>党建工作质量不高</a:t>
            </a:r>
          </a:p>
        </p:txBody>
      </p:sp>
    </p:spTree>
    <p:extLst>
      <p:ext uri="{BB962C8B-B14F-4D97-AF65-F5344CB8AC3E}">
        <p14:creationId xmlns:p14="http://schemas.microsoft.com/office/powerpoint/2010/main" val="15735253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2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 animBg="1"/>
      <p:bldP spid="19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2.1 </a:t>
            </a:r>
            <a:r>
              <a:rPr lang="zh-CN" altLang="en-US" sz="2400" dirty="0" smtClean="0"/>
              <a:t>对</a:t>
            </a:r>
            <a:r>
              <a:rPr lang="zh-CN" altLang="en-US" sz="2400" dirty="0"/>
              <a:t>党建工作重视程度不够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20" name="Rectangle 22"/>
          <p:cNvSpPr/>
          <p:nvPr/>
        </p:nvSpPr>
        <p:spPr>
          <a:xfrm>
            <a:off x="1079350" y="1493172"/>
            <a:ext cx="129679" cy="163795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74"/>
          <p:cNvGrpSpPr/>
          <p:nvPr/>
        </p:nvGrpSpPr>
        <p:grpSpPr>
          <a:xfrm>
            <a:off x="1320288" y="1493172"/>
            <a:ext cx="9736351" cy="1856982"/>
            <a:chOff x="336337" y="2984337"/>
            <a:chExt cx="3268402" cy="2485368"/>
          </a:xfrm>
        </p:grpSpPr>
        <p:sp>
          <p:nvSpPr>
            <p:cNvPr id="22" name="文本框 11"/>
            <p:cNvSpPr txBox="1"/>
            <p:nvPr/>
          </p:nvSpPr>
          <p:spPr>
            <a:xfrm>
              <a:off x="336337" y="2984337"/>
              <a:ext cx="659296" cy="346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R="0" lvl="0" indent="0">
                <a:lnSpc>
                  <a:spcPct val="100000"/>
                </a:lnSpc>
                <a:buClrTx/>
                <a:buSzTx/>
                <a:buFontTx/>
                <a:buNone/>
                <a:defRPr kumimoji="0" sz="240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/>
                <a:t>重  视  不  够</a:t>
              </a:r>
            </a:p>
          </p:txBody>
        </p:sp>
        <p:sp>
          <p:nvSpPr>
            <p:cNvPr id="23" name="矩形 9"/>
            <p:cNvSpPr/>
            <p:nvPr/>
          </p:nvSpPr>
          <p:spPr>
            <a:xfrm>
              <a:off x="336337" y="3476333"/>
              <a:ext cx="3268402" cy="1993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350" y="4075349"/>
            <a:ext cx="4883512" cy="2441756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803766" y="4249064"/>
            <a:ext cx="2790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重发展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367" y="4076337"/>
            <a:ext cx="4883512" cy="244175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879783" y="4250052"/>
            <a:ext cx="2790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600">
                <a:solidFill>
                  <a:schemeClr val="bg1"/>
                </a:solidFill>
                <a:latin typeface="+mj-ea"/>
              </a:defRPr>
            </a:lvl1pPr>
          </a:lstStyle>
          <a:p>
            <a:r>
              <a:rPr lang="zh-CN" altLang="en-US" sz="4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轻党建</a:t>
            </a:r>
          </a:p>
        </p:txBody>
      </p:sp>
    </p:spTree>
    <p:extLst>
      <p:ext uri="{BB962C8B-B14F-4D97-AF65-F5344CB8AC3E}">
        <p14:creationId xmlns:p14="http://schemas.microsoft.com/office/powerpoint/2010/main" val="729009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20"/>
                            </p:stCondLst>
                            <p:childTnLst>
                              <p:par>
                                <p:cTn id="1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2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2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20"/>
                            </p:stCondLst>
                            <p:childTnLst>
                              <p:par>
                                <p:cTn id="2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20"/>
                            </p:stCondLst>
                            <p:childTnLst>
                              <p:par>
                                <p:cTn id="3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0" grpId="1" animBg="1"/>
      <p:bldP spid="34" grpId="0"/>
      <p:bldP spid="34" grpId="1"/>
      <p:bldP spid="36" grpId="0"/>
      <p:bldP spid="3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2.2 </a:t>
            </a:r>
            <a:r>
              <a:rPr lang="zh-CN" altLang="en-US" sz="2400" dirty="0" smtClean="0"/>
              <a:t>基层</a:t>
            </a:r>
            <a:r>
              <a:rPr lang="zh-CN" altLang="en-US" sz="2400" dirty="0"/>
              <a:t>党组织还比较薄弱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 bwMode="auto">
          <a:xfrm>
            <a:off x="2586074" y="1542565"/>
            <a:ext cx="8503333" cy="1842511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2538678" y="1768536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2586073" y="3771928"/>
            <a:ext cx="8503333" cy="185370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9108" y="2126792"/>
            <a:ext cx="7937988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党委下设部门不健全，“三定”之后，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党支部仅分设了党委办公室，没有设立党委组织部、党委宣传部；</a:t>
            </a:r>
          </a:p>
        </p:txBody>
      </p:sp>
      <p:sp>
        <p:nvSpPr>
          <p:cNvPr id="30" name="矩形 29"/>
          <p:cNvSpPr/>
          <p:nvPr/>
        </p:nvSpPr>
        <p:spPr>
          <a:xfrm>
            <a:off x="2856760" y="4311028"/>
            <a:ext cx="8000336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公司党员力量基本集中在某某本部，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机关本部劳动合同制员工数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人，某某公司机关本部党员总数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家县支公司劳动合同制员工总数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人，县支公司党员总数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人；县区级公司领导班子成员总数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人，县区级公司领导班子成员中党员总数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人，党员队伍建设滞后。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935646" y="1719142"/>
            <a:ext cx="45753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配置不完整</a:t>
            </a:r>
          </a:p>
        </p:txBody>
      </p:sp>
      <p:sp>
        <p:nvSpPr>
          <p:cNvPr id="32" name="矩形 31"/>
          <p:cNvSpPr/>
          <p:nvPr/>
        </p:nvSpPr>
        <p:spPr>
          <a:xfrm>
            <a:off x="2873298" y="3910118"/>
            <a:ext cx="45753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队伍建设滞后</a:t>
            </a:r>
          </a:p>
        </p:txBody>
      </p:sp>
      <p:sp>
        <p:nvSpPr>
          <p:cNvPr id="33" name="矩形 32"/>
          <p:cNvSpPr/>
          <p:nvPr/>
        </p:nvSpPr>
        <p:spPr>
          <a:xfrm>
            <a:off x="1143518" y="2703404"/>
            <a:ext cx="54915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组</a:t>
            </a:r>
            <a:endParaRPr lang="en-US" altLang="zh-CN" sz="4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织</a:t>
            </a:r>
            <a:endParaRPr lang="en-US" altLang="zh-CN" sz="4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薄</a:t>
            </a:r>
            <a:endParaRPr lang="en-US" altLang="zh-CN" sz="4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弱</a:t>
            </a:r>
          </a:p>
        </p:txBody>
      </p:sp>
      <p:sp>
        <p:nvSpPr>
          <p:cNvPr id="37" name="矩形 36"/>
          <p:cNvSpPr/>
          <p:nvPr/>
        </p:nvSpPr>
        <p:spPr bwMode="auto">
          <a:xfrm>
            <a:off x="11033768" y="1768536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2531201" y="4006724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11026291" y="4006724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34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8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8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8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8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6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8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 animBg="1"/>
      <p:bldP spid="19" grpId="1" animBg="1"/>
      <p:bldP spid="24" grpId="0" animBg="1"/>
      <p:bldP spid="24" grpId="1" animBg="1"/>
      <p:bldP spid="26" grpId="0" animBg="1"/>
      <p:bldP spid="26" grpId="1" animBg="1"/>
      <p:bldP spid="29" grpId="0"/>
      <p:bldP spid="30" grpId="0"/>
      <p:bldP spid="31" grpId="0"/>
      <p:bldP spid="32" grpId="0"/>
      <p:bldP spid="33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2.3 </a:t>
            </a:r>
            <a:r>
              <a:rPr lang="zh-CN" altLang="en-US" sz="2400" dirty="0" smtClean="0"/>
              <a:t>党</a:t>
            </a:r>
            <a:r>
              <a:rPr lang="zh-CN" altLang="en-US" sz="2400" dirty="0"/>
              <a:t>务工作者能力不强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205163" y="1815691"/>
            <a:ext cx="3638550" cy="3676650"/>
            <a:chOff x="1205163" y="1815691"/>
            <a:chExt cx="3638550" cy="3676650"/>
          </a:xfrm>
        </p:grpSpPr>
        <p:sp>
          <p:nvSpPr>
            <p:cNvPr id="23" name="矩形: 圆角 6"/>
            <p:cNvSpPr/>
            <p:nvPr/>
          </p:nvSpPr>
          <p:spPr>
            <a:xfrm>
              <a:off x="1205163" y="1815691"/>
              <a:ext cx="1905000" cy="190500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862043" y="2522367"/>
              <a:ext cx="631024" cy="505462"/>
              <a:chOff x="9372601" y="3308351"/>
              <a:chExt cx="311150" cy="249237"/>
            </a:xfrm>
            <a:solidFill>
              <a:schemeClr val="bg1"/>
            </a:solidFill>
          </p:grpSpPr>
          <p:sp>
            <p:nvSpPr>
              <p:cNvPr id="27" name="Freeform 325"/>
              <p:cNvSpPr/>
              <p:nvPr/>
            </p:nvSpPr>
            <p:spPr bwMode="auto">
              <a:xfrm>
                <a:off x="9407526" y="3376613"/>
                <a:ext cx="58738" cy="134938"/>
              </a:xfrm>
              <a:custGeom>
                <a:avLst/>
                <a:gdLst>
                  <a:gd name="T0" fmla="*/ 10 w 37"/>
                  <a:gd name="T1" fmla="*/ 86 h 86"/>
                  <a:gd name="T2" fmla="*/ 27 w 37"/>
                  <a:gd name="T3" fmla="*/ 86 h 86"/>
                  <a:gd name="T4" fmla="*/ 37 w 37"/>
                  <a:gd name="T5" fmla="*/ 76 h 86"/>
                  <a:gd name="T6" fmla="*/ 37 w 37"/>
                  <a:gd name="T7" fmla="*/ 9 h 86"/>
                  <a:gd name="T8" fmla="*/ 27 w 37"/>
                  <a:gd name="T9" fmla="*/ 0 h 86"/>
                  <a:gd name="T10" fmla="*/ 10 w 37"/>
                  <a:gd name="T11" fmla="*/ 0 h 86"/>
                  <a:gd name="T12" fmla="*/ 0 w 37"/>
                  <a:gd name="T13" fmla="*/ 9 h 86"/>
                  <a:gd name="T14" fmla="*/ 0 w 37"/>
                  <a:gd name="T15" fmla="*/ 76 h 86"/>
                  <a:gd name="T16" fmla="*/ 10 w 37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86">
                    <a:moveTo>
                      <a:pt x="10" y="86"/>
                    </a:moveTo>
                    <a:cubicBezTo>
                      <a:pt x="27" y="86"/>
                      <a:pt x="27" y="86"/>
                      <a:pt x="27" y="86"/>
                    </a:cubicBezTo>
                    <a:cubicBezTo>
                      <a:pt x="32" y="86"/>
                      <a:pt x="37" y="81"/>
                      <a:pt x="37" y="76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1"/>
                      <a:pt x="5" y="86"/>
                      <a:pt x="1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326"/>
              <p:cNvSpPr/>
              <p:nvPr/>
            </p:nvSpPr>
            <p:spPr bwMode="auto">
              <a:xfrm>
                <a:off x="9496426" y="3433763"/>
                <a:ext cx="57150" cy="77788"/>
              </a:xfrm>
              <a:custGeom>
                <a:avLst/>
                <a:gdLst>
                  <a:gd name="T0" fmla="*/ 10 w 37"/>
                  <a:gd name="T1" fmla="*/ 50 h 50"/>
                  <a:gd name="T2" fmla="*/ 27 w 37"/>
                  <a:gd name="T3" fmla="*/ 50 h 50"/>
                  <a:gd name="T4" fmla="*/ 37 w 37"/>
                  <a:gd name="T5" fmla="*/ 40 h 50"/>
                  <a:gd name="T6" fmla="*/ 37 w 37"/>
                  <a:gd name="T7" fmla="*/ 9 h 50"/>
                  <a:gd name="T8" fmla="*/ 27 w 37"/>
                  <a:gd name="T9" fmla="*/ 0 h 50"/>
                  <a:gd name="T10" fmla="*/ 10 w 37"/>
                  <a:gd name="T11" fmla="*/ 0 h 50"/>
                  <a:gd name="T12" fmla="*/ 0 w 37"/>
                  <a:gd name="T13" fmla="*/ 9 h 50"/>
                  <a:gd name="T14" fmla="*/ 0 w 37"/>
                  <a:gd name="T15" fmla="*/ 40 h 50"/>
                  <a:gd name="T16" fmla="*/ 10 w 37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50">
                    <a:moveTo>
                      <a:pt x="10" y="50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32" y="50"/>
                      <a:pt x="37" y="45"/>
                      <a:pt x="37" y="4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5"/>
                      <a:pt x="5" y="50"/>
                      <a:pt x="1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327"/>
              <p:cNvSpPr/>
              <p:nvPr/>
            </p:nvSpPr>
            <p:spPr bwMode="auto">
              <a:xfrm>
                <a:off x="9583738" y="3308351"/>
                <a:ext cx="57150" cy="203200"/>
              </a:xfrm>
              <a:custGeom>
                <a:avLst/>
                <a:gdLst>
                  <a:gd name="T0" fmla="*/ 10 w 37"/>
                  <a:gd name="T1" fmla="*/ 130 h 130"/>
                  <a:gd name="T2" fmla="*/ 27 w 37"/>
                  <a:gd name="T3" fmla="*/ 130 h 130"/>
                  <a:gd name="T4" fmla="*/ 37 w 37"/>
                  <a:gd name="T5" fmla="*/ 120 h 130"/>
                  <a:gd name="T6" fmla="*/ 37 w 37"/>
                  <a:gd name="T7" fmla="*/ 9 h 130"/>
                  <a:gd name="T8" fmla="*/ 27 w 37"/>
                  <a:gd name="T9" fmla="*/ 0 h 130"/>
                  <a:gd name="T10" fmla="*/ 10 w 37"/>
                  <a:gd name="T11" fmla="*/ 0 h 130"/>
                  <a:gd name="T12" fmla="*/ 0 w 37"/>
                  <a:gd name="T13" fmla="*/ 9 h 130"/>
                  <a:gd name="T14" fmla="*/ 0 w 37"/>
                  <a:gd name="T15" fmla="*/ 120 h 130"/>
                  <a:gd name="T16" fmla="*/ 10 w 37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30">
                    <a:moveTo>
                      <a:pt x="10" y="130"/>
                    </a:moveTo>
                    <a:cubicBezTo>
                      <a:pt x="27" y="130"/>
                      <a:pt x="27" y="130"/>
                      <a:pt x="27" y="130"/>
                    </a:cubicBezTo>
                    <a:cubicBezTo>
                      <a:pt x="32" y="130"/>
                      <a:pt x="37" y="125"/>
                      <a:pt x="37" y="12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5" y="130"/>
                      <a:pt x="10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328"/>
              <p:cNvSpPr/>
              <p:nvPr/>
            </p:nvSpPr>
            <p:spPr bwMode="auto">
              <a:xfrm>
                <a:off x="9372601" y="3532188"/>
                <a:ext cx="311150" cy="25400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矩形: 圆角 13"/>
            <p:cNvSpPr/>
            <p:nvPr/>
          </p:nvSpPr>
          <p:spPr>
            <a:xfrm>
              <a:off x="1490913" y="3873091"/>
              <a:ext cx="1619250" cy="161925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039479" y="4394373"/>
              <a:ext cx="473269" cy="595608"/>
              <a:chOff x="11293476" y="3908426"/>
              <a:chExt cx="233363" cy="293687"/>
            </a:xfrm>
            <a:solidFill>
              <a:schemeClr val="bg1"/>
            </a:solidFill>
          </p:grpSpPr>
          <p:sp>
            <p:nvSpPr>
              <p:cNvPr id="42" name="Freeform 315"/>
              <p:cNvSpPr/>
              <p:nvPr/>
            </p:nvSpPr>
            <p:spPr bwMode="auto">
              <a:xfrm>
                <a:off x="11382376" y="4173538"/>
                <a:ext cx="52388" cy="28575"/>
              </a:xfrm>
              <a:custGeom>
                <a:avLst/>
                <a:gdLst>
                  <a:gd name="T0" fmla="*/ 32 w 34"/>
                  <a:gd name="T1" fmla="*/ 0 h 18"/>
                  <a:gd name="T2" fmla="*/ 2 w 34"/>
                  <a:gd name="T3" fmla="*/ 0 h 18"/>
                  <a:gd name="T4" fmla="*/ 0 w 34"/>
                  <a:gd name="T5" fmla="*/ 2 h 18"/>
                  <a:gd name="T6" fmla="*/ 17 w 34"/>
                  <a:gd name="T7" fmla="*/ 18 h 18"/>
                  <a:gd name="T8" fmla="*/ 34 w 34"/>
                  <a:gd name="T9" fmla="*/ 2 h 18"/>
                  <a:gd name="T10" fmla="*/ 32 w 3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8" y="18"/>
                      <a:pt x="17" y="18"/>
                    </a:cubicBezTo>
                    <a:cubicBezTo>
                      <a:pt x="27" y="18"/>
                      <a:pt x="34" y="11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316"/>
              <p:cNvSpPr/>
              <p:nvPr/>
            </p:nvSpPr>
            <p:spPr bwMode="auto">
              <a:xfrm>
                <a:off x="11293476" y="3908426"/>
                <a:ext cx="233363" cy="246063"/>
              </a:xfrm>
              <a:custGeom>
                <a:avLst/>
                <a:gdLst>
                  <a:gd name="T0" fmla="*/ 124 w 149"/>
                  <a:gd name="T1" fmla="*/ 123 h 157"/>
                  <a:gd name="T2" fmla="*/ 127 w 149"/>
                  <a:gd name="T3" fmla="*/ 108 h 157"/>
                  <a:gd name="T4" fmla="*/ 127 w 149"/>
                  <a:gd name="T5" fmla="*/ 66 h 157"/>
                  <a:gd name="T6" fmla="*/ 91 w 149"/>
                  <a:gd name="T7" fmla="*/ 20 h 157"/>
                  <a:gd name="T8" fmla="*/ 91 w 149"/>
                  <a:gd name="T9" fmla="*/ 16 h 157"/>
                  <a:gd name="T10" fmla="*/ 74 w 149"/>
                  <a:gd name="T11" fmla="*/ 0 h 157"/>
                  <a:gd name="T12" fmla="*/ 57 w 149"/>
                  <a:gd name="T13" fmla="*/ 16 h 157"/>
                  <a:gd name="T14" fmla="*/ 57 w 149"/>
                  <a:gd name="T15" fmla="*/ 20 h 157"/>
                  <a:gd name="T16" fmla="*/ 22 w 149"/>
                  <a:gd name="T17" fmla="*/ 66 h 157"/>
                  <a:gd name="T18" fmla="*/ 22 w 149"/>
                  <a:gd name="T19" fmla="*/ 108 h 157"/>
                  <a:gd name="T20" fmla="*/ 25 w 149"/>
                  <a:gd name="T21" fmla="*/ 123 h 157"/>
                  <a:gd name="T22" fmla="*/ 0 w 149"/>
                  <a:gd name="T23" fmla="*/ 140 h 157"/>
                  <a:gd name="T24" fmla="*/ 0 w 149"/>
                  <a:gd name="T25" fmla="*/ 155 h 157"/>
                  <a:gd name="T26" fmla="*/ 2 w 149"/>
                  <a:gd name="T27" fmla="*/ 157 h 157"/>
                  <a:gd name="T28" fmla="*/ 147 w 149"/>
                  <a:gd name="T29" fmla="*/ 157 h 157"/>
                  <a:gd name="T30" fmla="*/ 149 w 149"/>
                  <a:gd name="T31" fmla="*/ 155 h 157"/>
                  <a:gd name="T32" fmla="*/ 149 w 149"/>
                  <a:gd name="T33" fmla="*/ 140 h 157"/>
                  <a:gd name="T34" fmla="*/ 124 w 149"/>
                  <a:gd name="T35" fmla="*/ 12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9" h="157">
                    <a:moveTo>
                      <a:pt x="124" y="123"/>
                    </a:moveTo>
                    <a:cubicBezTo>
                      <a:pt x="126" y="118"/>
                      <a:pt x="127" y="113"/>
                      <a:pt x="127" y="108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45"/>
                      <a:pt x="113" y="27"/>
                      <a:pt x="91" y="20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1" y="7"/>
                      <a:pt x="84" y="0"/>
                      <a:pt x="74" y="0"/>
                    </a:cubicBezTo>
                    <a:cubicBezTo>
                      <a:pt x="65" y="0"/>
                      <a:pt x="57" y="7"/>
                      <a:pt x="57" y="16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36" y="27"/>
                      <a:pt x="22" y="45"/>
                      <a:pt x="22" y="66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13"/>
                      <a:pt x="23" y="118"/>
                      <a:pt x="25" y="123"/>
                    </a:cubicBezTo>
                    <a:cubicBezTo>
                      <a:pt x="11" y="124"/>
                      <a:pt x="0" y="131"/>
                      <a:pt x="0" y="140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56"/>
                      <a:pt x="1" y="157"/>
                      <a:pt x="2" y="157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48" y="157"/>
                      <a:pt x="149" y="156"/>
                      <a:pt x="149" y="155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31"/>
                      <a:pt x="138" y="124"/>
                      <a:pt x="124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5" name="矩形: 圆角 18"/>
            <p:cNvSpPr/>
            <p:nvPr/>
          </p:nvSpPr>
          <p:spPr>
            <a:xfrm>
              <a:off x="3262563" y="2139541"/>
              <a:ext cx="1581150" cy="158115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738069" y="2609020"/>
              <a:ext cx="692336" cy="639076"/>
              <a:chOff x="8745538" y="2649538"/>
              <a:chExt cx="309563" cy="285750"/>
            </a:xfrm>
            <a:solidFill>
              <a:schemeClr val="bg1"/>
            </a:solidFill>
          </p:grpSpPr>
          <p:sp>
            <p:nvSpPr>
              <p:cNvPr id="47" name="Freeform 313"/>
              <p:cNvSpPr/>
              <p:nvPr/>
            </p:nvSpPr>
            <p:spPr bwMode="auto">
              <a:xfrm>
                <a:off x="8745538" y="2649538"/>
                <a:ext cx="309563" cy="238125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2 w 198"/>
                  <a:gd name="T9" fmla="*/ 103 h 152"/>
                  <a:gd name="T10" fmla="*/ 67 w 198"/>
                  <a:gd name="T11" fmla="*/ 124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7 w 198"/>
                  <a:gd name="T17" fmla="*/ 127 h 152"/>
                  <a:gd name="T18" fmla="*/ 86 w 198"/>
                  <a:gd name="T19" fmla="*/ 129 h 152"/>
                  <a:gd name="T20" fmla="*/ 88 w 198"/>
                  <a:gd name="T21" fmla="*/ 130 h 152"/>
                  <a:gd name="T22" fmla="*/ 160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7" y="0"/>
                      <a:pt x="196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100"/>
                      <a:pt x="0" y="100"/>
                      <a:pt x="0" y="101"/>
                    </a:cubicBezTo>
                    <a:cubicBezTo>
                      <a:pt x="0" y="102"/>
                      <a:pt x="1" y="103"/>
                      <a:pt x="2" y="103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8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6" y="128"/>
                      <a:pt x="86" y="128"/>
                      <a:pt x="86" y="129"/>
                    </a:cubicBezTo>
                    <a:cubicBezTo>
                      <a:pt x="86" y="130"/>
                      <a:pt x="87" y="130"/>
                      <a:pt x="88" y="130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1" y="152"/>
                      <a:pt x="161" y="152"/>
                    </a:cubicBezTo>
                    <a:cubicBezTo>
                      <a:pt x="162" y="152"/>
                      <a:pt x="162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2"/>
                      <a:pt x="198" y="1"/>
                      <a:pt x="1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314"/>
              <p:cNvSpPr/>
              <p:nvPr/>
            </p:nvSpPr>
            <p:spPr bwMode="auto">
              <a:xfrm>
                <a:off x="8880476" y="2868613"/>
                <a:ext cx="36513" cy="66675"/>
              </a:xfrm>
              <a:custGeom>
                <a:avLst/>
                <a:gdLst>
                  <a:gd name="T0" fmla="*/ 23 w 24"/>
                  <a:gd name="T1" fmla="*/ 6 h 42"/>
                  <a:gd name="T2" fmla="*/ 3 w 24"/>
                  <a:gd name="T3" fmla="*/ 0 h 42"/>
                  <a:gd name="T4" fmla="*/ 1 w 24"/>
                  <a:gd name="T5" fmla="*/ 0 h 42"/>
                  <a:gd name="T6" fmla="*/ 0 w 24"/>
                  <a:gd name="T7" fmla="*/ 2 h 42"/>
                  <a:gd name="T8" fmla="*/ 0 w 24"/>
                  <a:gd name="T9" fmla="*/ 40 h 42"/>
                  <a:gd name="T10" fmla="*/ 2 w 24"/>
                  <a:gd name="T11" fmla="*/ 41 h 42"/>
                  <a:gd name="T12" fmla="*/ 2 w 24"/>
                  <a:gd name="T13" fmla="*/ 42 h 42"/>
                  <a:gd name="T14" fmla="*/ 4 w 24"/>
                  <a:gd name="T15" fmla="*/ 41 h 42"/>
                  <a:gd name="T16" fmla="*/ 24 w 24"/>
                  <a:gd name="T17" fmla="*/ 9 h 42"/>
                  <a:gd name="T18" fmla="*/ 24 w 24"/>
                  <a:gd name="T19" fmla="*/ 7 h 42"/>
                  <a:gd name="T20" fmla="*/ 23 w 24"/>
                  <a:gd name="T2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2">
                    <a:moveTo>
                      <a:pt x="23" y="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1"/>
                      <a:pt x="4" y="4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4" y="7"/>
                      <a:pt x="23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0" name="矩形: 圆角 23"/>
            <p:cNvSpPr/>
            <p:nvPr/>
          </p:nvSpPr>
          <p:spPr>
            <a:xfrm>
              <a:off x="3262563" y="3873091"/>
              <a:ext cx="1200150" cy="120015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562685" y="4218781"/>
              <a:ext cx="631026" cy="550537"/>
              <a:chOff x="10625138" y="2655888"/>
              <a:chExt cx="311151" cy="271463"/>
            </a:xfrm>
            <a:solidFill>
              <a:schemeClr val="bg1"/>
            </a:solidFill>
          </p:grpSpPr>
          <p:sp>
            <p:nvSpPr>
              <p:cNvPr id="52" name="Freeform 392"/>
              <p:cNvSpPr>
                <a:spLocks noEditPoints="1"/>
              </p:cNvSpPr>
              <p:nvPr/>
            </p:nvSpPr>
            <p:spPr bwMode="auto">
              <a:xfrm>
                <a:off x="10625138" y="2738438"/>
                <a:ext cx="190500" cy="188913"/>
              </a:xfrm>
              <a:custGeom>
                <a:avLst/>
                <a:gdLst>
                  <a:gd name="T0" fmla="*/ 110 w 121"/>
                  <a:gd name="T1" fmla="*/ 58 h 120"/>
                  <a:gd name="T2" fmla="*/ 114 w 121"/>
                  <a:gd name="T3" fmla="*/ 35 h 120"/>
                  <a:gd name="T4" fmla="*/ 114 w 121"/>
                  <a:gd name="T5" fmla="*/ 32 h 120"/>
                  <a:gd name="T6" fmla="*/ 102 w 121"/>
                  <a:gd name="T7" fmla="*/ 18 h 120"/>
                  <a:gd name="T8" fmla="*/ 94 w 121"/>
                  <a:gd name="T9" fmla="*/ 23 h 120"/>
                  <a:gd name="T10" fmla="*/ 80 w 121"/>
                  <a:gd name="T11" fmla="*/ 5 h 120"/>
                  <a:gd name="T12" fmla="*/ 78 w 121"/>
                  <a:gd name="T13" fmla="*/ 2 h 120"/>
                  <a:gd name="T14" fmla="*/ 60 w 121"/>
                  <a:gd name="T15" fmla="*/ 0 h 120"/>
                  <a:gd name="T16" fmla="*/ 58 w 121"/>
                  <a:gd name="T17" fmla="*/ 10 h 120"/>
                  <a:gd name="T18" fmla="*/ 35 w 121"/>
                  <a:gd name="T19" fmla="*/ 7 h 120"/>
                  <a:gd name="T20" fmla="*/ 19 w 121"/>
                  <a:gd name="T21" fmla="*/ 17 h 120"/>
                  <a:gd name="T22" fmla="*/ 18 w 121"/>
                  <a:gd name="T23" fmla="*/ 20 h 120"/>
                  <a:gd name="T24" fmla="*/ 14 w 121"/>
                  <a:gd name="T25" fmla="*/ 42 h 120"/>
                  <a:gd name="T26" fmla="*/ 4 w 121"/>
                  <a:gd name="T27" fmla="*/ 41 h 120"/>
                  <a:gd name="T28" fmla="*/ 0 w 121"/>
                  <a:gd name="T29" fmla="*/ 59 h 120"/>
                  <a:gd name="T30" fmla="*/ 10 w 121"/>
                  <a:gd name="T31" fmla="*/ 63 h 120"/>
                  <a:gd name="T32" fmla="*/ 8 w 121"/>
                  <a:gd name="T33" fmla="*/ 86 h 120"/>
                  <a:gd name="T34" fmla="*/ 17 w 121"/>
                  <a:gd name="T35" fmla="*/ 102 h 120"/>
                  <a:gd name="T36" fmla="*/ 27 w 121"/>
                  <a:gd name="T37" fmla="*/ 97 h 120"/>
                  <a:gd name="T38" fmla="*/ 41 w 121"/>
                  <a:gd name="T39" fmla="*/ 116 h 120"/>
                  <a:gd name="T40" fmla="*/ 60 w 121"/>
                  <a:gd name="T41" fmla="*/ 120 h 120"/>
                  <a:gd name="T42" fmla="*/ 62 w 121"/>
                  <a:gd name="T43" fmla="*/ 119 h 120"/>
                  <a:gd name="T44" fmla="*/ 80 w 121"/>
                  <a:gd name="T45" fmla="*/ 106 h 120"/>
                  <a:gd name="T46" fmla="*/ 89 w 121"/>
                  <a:gd name="T47" fmla="*/ 114 h 120"/>
                  <a:gd name="T48" fmla="*/ 103 w 121"/>
                  <a:gd name="T49" fmla="*/ 102 h 120"/>
                  <a:gd name="T50" fmla="*/ 97 w 121"/>
                  <a:gd name="T51" fmla="*/ 93 h 120"/>
                  <a:gd name="T52" fmla="*/ 116 w 121"/>
                  <a:gd name="T53" fmla="*/ 80 h 120"/>
                  <a:gd name="T54" fmla="*/ 121 w 121"/>
                  <a:gd name="T55" fmla="*/ 61 h 120"/>
                  <a:gd name="T56" fmla="*/ 73 w 121"/>
                  <a:gd name="T57" fmla="*/ 77 h 120"/>
                  <a:gd name="T58" fmla="*/ 43 w 121"/>
                  <a:gd name="T59" fmla="*/ 73 h 120"/>
                  <a:gd name="T60" fmla="*/ 60 w 121"/>
                  <a:gd name="T61" fmla="*/ 38 h 120"/>
                  <a:gd name="T62" fmla="*/ 73 w 121"/>
                  <a:gd name="T63" fmla="*/ 7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1" h="120">
                    <a:moveTo>
                      <a:pt x="119" y="59"/>
                    </a:move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2"/>
                      <a:pt x="109" y="46"/>
                      <a:pt x="106" y="40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4"/>
                      <a:pt x="114" y="33"/>
                    </a:cubicBezTo>
                    <a:cubicBezTo>
                      <a:pt x="114" y="33"/>
                      <a:pt x="114" y="32"/>
                      <a:pt x="114" y="32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3" y="18"/>
                      <a:pt x="103" y="18"/>
                      <a:pt x="102" y="18"/>
                    </a:cubicBezTo>
                    <a:cubicBezTo>
                      <a:pt x="102" y="17"/>
                      <a:pt x="101" y="18"/>
                      <a:pt x="101" y="18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0" y="19"/>
                      <a:pt x="85" y="16"/>
                      <a:pt x="79" y="13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4"/>
                      <a:pt x="80" y="4"/>
                      <a:pt x="80" y="3"/>
                    </a:cubicBezTo>
                    <a:cubicBezTo>
                      <a:pt x="79" y="3"/>
                      <a:pt x="79" y="2"/>
                      <a:pt x="78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9" y="1"/>
                      <a:pt x="59" y="1"/>
                      <a:pt x="59" y="2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2" y="10"/>
                      <a:pt x="46" y="12"/>
                      <a:pt x="40" y="14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6"/>
                      <a:pt x="33" y="6"/>
                      <a:pt x="32" y="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8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9" y="31"/>
                      <a:pt x="16" y="36"/>
                      <a:pt x="14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3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1" y="62"/>
                      <a:pt x="2" y="62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1" y="69"/>
                      <a:pt x="12" y="75"/>
                      <a:pt x="15" y="8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7" y="86"/>
                      <a:pt x="6" y="88"/>
                      <a:pt x="7" y="89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8" y="103"/>
                      <a:pt x="19" y="103"/>
                      <a:pt x="20" y="103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32" y="101"/>
                      <a:pt x="37" y="104"/>
                      <a:pt x="42" y="106"/>
                    </a:cubicBezTo>
                    <a:cubicBezTo>
                      <a:pt x="41" y="116"/>
                      <a:pt x="41" y="116"/>
                      <a:pt x="41" y="116"/>
                    </a:cubicBezTo>
                    <a:cubicBezTo>
                      <a:pt x="41" y="117"/>
                      <a:pt x="42" y="118"/>
                      <a:pt x="43" y="11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1" y="120"/>
                      <a:pt x="62" y="120"/>
                      <a:pt x="62" y="119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9" y="109"/>
                      <a:pt x="75" y="108"/>
                      <a:pt x="80" y="106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7" y="114"/>
                      <a:pt x="88" y="114"/>
                      <a:pt x="89" y="114"/>
                    </a:cubicBezTo>
                    <a:cubicBezTo>
                      <a:pt x="102" y="104"/>
                      <a:pt x="102" y="104"/>
                      <a:pt x="102" y="104"/>
                    </a:cubicBezTo>
                    <a:cubicBezTo>
                      <a:pt x="103" y="103"/>
                      <a:pt x="103" y="103"/>
                      <a:pt x="103" y="102"/>
                    </a:cubicBezTo>
                    <a:cubicBezTo>
                      <a:pt x="103" y="101"/>
                      <a:pt x="103" y="101"/>
                      <a:pt x="103" y="100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101" y="89"/>
                      <a:pt x="104" y="84"/>
                      <a:pt x="107" y="78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17" y="80"/>
                      <a:pt x="118" y="79"/>
                      <a:pt x="118" y="78"/>
                    </a:cubicBezTo>
                    <a:cubicBezTo>
                      <a:pt x="121" y="61"/>
                      <a:pt x="121" y="61"/>
                      <a:pt x="121" y="61"/>
                    </a:cubicBezTo>
                    <a:cubicBezTo>
                      <a:pt x="121" y="60"/>
                      <a:pt x="120" y="59"/>
                      <a:pt x="119" y="59"/>
                    </a:cubicBezTo>
                    <a:close/>
                    <a:moveTo>
                      <a:pt x="73" y="77"/>
                    </a:moveTo>
                    <a:cubicBezTo>
                      <a:pt x="69" y="80"/>
                      <a:pt x="65" y="81"/>
                      <a:pt x="60" y="81"/>
                    </a:cubicBezTo>
                    <a:cubicBezTo>
                      <a:pt x="53" y="81"/>
                      <a:pt x="47" y="78"/>
                      <a:pt x="43" y="73"/>
                    </a:cubicBezTo>
                    <a:cubicBezTo>
                      <a:pt x="36" y="63"/>
                      <a:pt x="38" y="50"/>
                      <a:pt x="47" y="43"/>
                    </a:cubicBezTo>
                    <a:cubicBezTo>
                      <a:pt x="51" y="40"/>
                      <a:pt x="56" y="38"/>
                      <a:pt x="60" y="38"/>
                    </a:cubicBezTo>
                    <a:cubicBezTo>
                      <a:pt x="67" y="38"/>
                      <a:pt x="73" y="41"/>
                      <a:pt x="77" y="47"/>
                    </a:cubicBezTo>
                    <a:cubicBezTo>
                      <a:pt x="85" y="56"/>
                      <a:pt x="83" y="70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393"/>
              <p:cNvSpPr>
                <a:spLocks noEditPoints="1"/>
              </p:cNvSpPr>
              <p:nvPr/>
            </p:nvSpPr>
            <p:spPr bwMode="auto">
              <a:xfrm>
                <a:off x="10788651" y="2655888"/>
                <a:ext cx="147638" cy="149225"/>
              </a:xfrm>
              <a:custGeom>
                <a:avLst/>
                <a:gdLst>
                  <a:gd name="T0" fmla="*/ 91 w 95"/>
                  <a:gd name="T1" fmla="*/ 30 h 95"/>
                  <a:gd name="T2" fmla="*/ 89 w 95"/>
                  <a:gd name="T3" fmla="*/ 28 h 95"/>
                  <a:gd name="T4" fmla="*/ 75 w 95"/>
                  <a:gd name="T5" fmla="*/ 19 h 95"/>
                  <a:gd name="T6" fmla="*/ 77 w 95"/>
                  <a:gd name="T7" fmla="*/ 11 h 95"/>
                  <a:gd name="T8" fmla="*/ 64 w 95"/>
                  <a:gd name="T9" fmla="*/ 4 h 95"/>
                  <a:gd name="T10" fmla="*/ 60 w 95"/>
                  <a:gd name="T11" fmla="*/ 10 h 95"/>
                  <a:gd name="T12" fmla="*/ 45 w 95"/>
                  <a:gd name="T13" fmla="*/ 2 h 95"/>
                  <a:gd name="T14" fmla="*/ 30 w 95"/>
                  <a:gd name="T15" fmla="*/ 4 h 95"/>
                  <a:gd name="T16" fmla="*/ 30 w 95"/>
                  <a:gd name="T17" fmla="*/ 12 h 95"/>
                  <a:gd name="T18" fmla="*/ 14 w 95"/>
                  <a:gd name="T19" fmla="*/ 17 h 95"/>
                  <a:gd name="T20" fmla="*/ 4 w 95"/>
                  <a:gd name="T21" fmla="*/ 29 h 95"/>
                  <a:gd name="T22" fmla="*/ 5 w 95"/>
                  <a:gd name="T23" fmla="*/ 32 h 95"/>
                  <a:gd name="T24" fmla="*/ 8 w 95"/>
                  <a:gd name="T25" fmla="*/ 48 h 95"/>
                  <a:gd name="T26" fmla="*/ 1 w 95"/>
                  <a:gd name="T27" fmla="*/ 53 h 95"/>
                  <a:gd name="T28" fmla="*/ 5 w 95"/>
                  <a:gd name="T29" fmla="*/ 67 h 95"/>
                  <a:gd name="T30" fmla="*/ 13 w 95"/>
                  <a:gd name="T31" fmla="*/ 65 h 95"/>
                  <a:gd name="T32" fmla="*/ 17 w 95"/>
                  <a:gd name="T33" fmla="*/ 82 h 95"/>
                  <a:gd name="T34" fmla="*/ 29 w 95"/>
                  <a:gd name="T35" fmla="*/ 91 h 95"/>
                  <a:gd name="T36" fmla="*/ 32 w 95"/>
                  <a:gd name="T37" fmla="*/ 90 h 95"/>
                  <a:gd name="T38" fmla="*/ 48 w 95"/>
                  <a:gd name="T39" fmla="*/ 86 h 95"/>
                  <a:gd name="T40" fmla="*/ 52 w 95"/>
                  <a:gd name="T41" fmla="*/ 95 h 95"/>
                  <a:gd name="T42" fmla="*/ 65 w 95"/>
                  <a:gd name="T43" fmla="*/ 91 h 95"/>
                  <a:gd name="T44" fmla="*/ 67 w 95"/>
                  <a:gd name="T45" fmla="*/ 89 h 95"/>
                  <a:gd name="T46" fmla="*/ 76 w 95"/>
                  <a:gd name="T47" fmla="*/ 75 h 95"/>
                  <a:gd name="T48" fmla="*/ 85 w 95"/>
                  <a:gd name="T49" fmla="*/ 77 h 95"/>
                  <a:gd name="T50" fmla="*/ 91 w 95"/>
                  <a:gd name="T51" fmla="*/ 64 h 95"/>
                  <a:gd name="T52" fmla="*/ 85 w 95"/>
                  <a:gd name="T53" fmla="*/ 60 h 95"/>
                  <a:gd name="T54" fmla="*/ 93 w 95"/>
                  <a:gd name="T55" fmla="*/ 45 h 95"/>
                  <a:gd name="T56" fmla="*/ 62 w 95"/>
                  <a:gd name="T57" fmla="*/ 55 h 95"/>
                  <a:gd name="T58" fmla="*/ 48 w 95"/>
                  <a:gd name="T59" fmla="*/ 63 h 95"/>
                  <a:gd name="T60" fmla="*/ 43 w 95"/>
                  <a:gd name="T61" fmla="*/ 32 h 95"/>
                  <a:gd name="T62" fmla="*/ 63 w 95"/>
                  <a:gd name="T63" fmla="*/ 4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95">
                    <a:moveTo>
                      <a:pt x="95" y="43"/>
                    </a:move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29"/>
                      <a:pt x="91" y="29"/>
                      <a:pt x="90" y="29"/>
                    </a:cubicBezTo>
                    <a:cubicBezTo>
                      <a:pt x="90" y="28"/>
                      <a:pt x="89" y="28"/>
                      <a:pt x="89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1" y="26"/>
                      <a:pt x="78" y="22"/>
                      <a:pt x="75" y="19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3"/>
                      <a:pt x="78" y="11"/>
                      <a:pt x="77" y="11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5" y="4"/>
                      <a:pt x="64" y="4"/>
                    </a:cubicBezTo>
                    <a:cubicBezTo>
                      <a:pt x="64" y="4"/>
                      <a:pt x="63" y="5"/>
                      <a:pt x="63" y="5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6" y="9"/>
                      <a:pt x="51" y="8"/>
                      <a:pt x="47" y="8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1"/>
                      <a:pt x="44" y="0"/>
                      <a:pt x="43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4"/>
                      <a:pt x="28" y="6"/>
                      <a:pt x="28" y="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6" y="14"/>
                      <a:pt x="22" y="17"/>
                      <a:pt x="19" y="2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1" y="17"/>
                      <a:pt x="11" y="1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4" y="32"/>
                      <a:pt x="5" y="32"/>
                      <a:pt x="5" y="32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40"/>
                      <a:pt x="8" y="44"/>
                      <a:pt x="8" y="48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2"/>
                      <a:pt x="1" y="53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6"/>
                      <a:pt x="4" y="66"/>
                      <a:pt x="5" y="67"/>
                    </a:cubicBezTo>
                    <a:cubicBezTo>
                      <a:pt x="6" y="67"/>
                      <a:pt x="6" y="67"/>
                      <a:pt x="7" y="67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9"/>
                      <a:pt x="17" y="73"/>
                      <a:pt x="21" y="76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3"/>
                      <a:pt x="17" y="84"/>
                      <a:pt x="18" y="85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30" y="91"/>
                      <a:pt x="30" y="91"/>
                      <a:pt x="31" y="91"/>
                    </a:cubicBezTo>
                    <a:cubicBezTo>
                      <a:pt x="32" y="91"/>
                      <a:pt x="32" y="91"/>
                      <a:pt x="32" y="90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40" y="86"/>
                      <a:pt x="44" y="87"/>
                      <a:pt x="48" y="86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50" y="94"/>
                      <a:pt x="51" y="95"/>
                      <a:pt x="52" y="95"/>
                    </a:cubicBezTo>
                    <a:cubicBezTo>
                      <a:pt x="52" y="95"/>
                      <a:pt x="53" y="95"/>
                      <a:pt x="53" y="95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6" y="91"/>
                      <a:pt x="66" y="91"/>
                      <a:pt x="67" y="90"/>
                    </a:cubicBezTo>
                    <a:cubicBezTo>
                      <a:pt x="67" y="90"/>
                      <a:pt x="67" y="89"/>
                      <a:pt x="67" y="89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0"/>
                      <a:pt x="73" y="78"/>
                      <a:pt x="76" y="75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3" y="79"/>
                      <a:pt x="84" y="78"/>
                      <a:pt x="85" y="77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5"/>
                      <a:pt x="91" y="64"/>
                    </a:cubicBezTo>
                    <a:cubicBezTo>
                      <a:pt x="91" y="64"/>
                      <a:pt x="91" y="63"/>
                      <a:pt x="90" y="63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6"/>
                      <a:pt x="87" y="51"/>
                      <a:pt x="87" y="47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lose/>
                    <a:moveTo>
                      <a:pt x="62" y="55"/>
                    </a:moveTo>
                    <a:cubicBezTo>
                      <a:pt x="59" y="59"/>
                      <a:pt x="56" y="62"/>
                      <a:pt x="52" y="63"/>
                    </a:cubicBezTo>
                    <a:cubicBezTo>
                      <a:pt x="50" y="63"/>
                      <a:pt x="49" y="63"/>
                      <a:pt x="48" y="63"/>
                    </a:cubicBezTo>
                    <a:cubicBezTo>
                      <a:pt x="40" y="63"/>
                      <a:pt x="34" y="59"/>
                      <a:pt x="32" y="51"/>
                    </a:cubicBezTo>
                    <a:cubicBezTo>
                      <a:pt x="30" y="43"/>
                      <a:pt x="35" y="34"/>
                      <a:pt x="43" y="32"/>
                    </a:cubicBezTo>
                    <a:cubicBezTo>
                      <a:pt x="45" y="31"/>
                      <a:pt x="46" y="31"/>
                      <a:pt x="48" y="31"/>
                    </a:cubicBezTo>
                    <a:cubicBezTo>
                      <a:pt x="55" y="31"/>
                      <a:pt x="61" y="36"/>
                      <a:pt x="63" y="43"/>
                    </a:cubicBezTo>
                    <a:cubicBezTo>
                      <a:pt x="64" y="47"/>
                      <a:pt x="64" y="52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092915" y="1735863"/>
            <a:ext cx="311150" cy="249237"/>
            <a:chOff x="9372601" y="3308351"/>
            <a:chExt cx="311150" cy="249237"/>
          </a:xfrm>
          <a:solidFill>
            <a:srgbClr val="C00000"/>
          </a:solidFill>
        </p:grpSpPr>
        <p:sp>
          <p:nvSpPr>
            <p:cNvPr id="55" name="Freeform 325"/>
            <p:cNvSpPr/>
            <p:nvPr/>
          </p:nvSpPr>
          <p:spPr bwMode="auto">
            <a:xfrm>
              <a:off x="9407526" y="3376613"/>
              <a:ext cx="58738" cy="134938"/>
            </a:xfrm>
            <a:custGeom>
              <a:avLst/>
              <a:gdLst>
                <a:gd name="T0" fmla="*/ 10 w 37"/>
                <a:gd name="T1" fmla="*/ 86 h 86"/>
                <a:gd name="T2" fmla="*/ 27 w 37"/>
                <a:gd name="T3" fmla="*/ 86 h 86"/>
                <a:gd name="T4" fmla="*/ 37 w 37"/>
                <a:gd name="T5" fmla="*/ 76 h 86"/>
                <a:gd name="T6" fmla="*/ 37 w 37"/>
                <a:gd name="T7" fmla="*/ 9 h 86"/>
                <a:gd name="T8" fmla="*/ 27 w 37"/>
                <a:gd name="T9" fmla="*/ 0 h 86"/>
                <a:gd name="T10" fmla="*/ 10 w 37"/>
                <a:gd name="T11" fmla="*/ 0 h 86"/>
                <a:gd name="T12" fmla="*/ 0 w 37"/>
                <a:gd name="T13" fmla="*/ 9 h 86"/>
                <a:gd name="T14" fmla="*/ 0 w 37"/>
                <a:gd name="T15" fmla="*/ 76 h 86"/>
                <a:gd name="T16" fmla="*/ 10 w 37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86">
                  <a:moveTo>
                    <a:pt x="10" y="86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32" y="86"/>
                    <a:pt x="37" y="81"/>
                    <a:pt x="37" y="7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326"/>
            <p:cNvSpPr/>
            <p:nvPr/>
          </p:nvSpPr>
          <p:spPr bwMode="auto">
            <a:xfrm>
              <a:off x="9496426" y="3433763"/>
              <a:ext cx="57150" cy="77788"/>
            </a:xfrm>
            <a:custGeom>
              <a:avLst/>
              <a:gdLst>
                <a:gd name="T0" fmla="*/ 10 w 37"/>
                <a:gd name="T1" fmla="*/ 50 h 50"/>
                <a:gd name="T2" fmla="*/ 27 w 37"/>
                <a:gd name="T3" fmla="*/ 50 h 50"/>
                <a:gd name="T4" fmla="*/ 37 w 37"/>
                <a:gd name="T5" fmla="*/ 40 h 50"/>
                <a:gd name="T6" fmla="*/ 37 w 37"/>
                <a:gd name="T7" fmla="*/ 9 h 50"/>
                <a:gd name="T8" fmla="*/ 27 w 37"/>
                <a:gd name="T9" fmla="*/ 0 h 50"/>
                <a:gd name="T10" fmla="*/ 10 w 37"/>
                <a:gd name="T11" fmla="*/ 0 h 50"/>
                <a:gd name="T12" fmla="*/ 0 w 37"/>
                <a:gd name="T13" fmla="*/ 9 h 50"/>
                <a:gd name="T14" fmla="*/ 0 w 37"/>
                <a:gd name="T15" fmla="*/ 40 h 50"/>
                <a:gd name="T16" fmla="*/ 10 w 37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0">
                  <a:moveTo>
                    <a:pt x="10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32" y="50"/>
                    <a:pt x="37" y="45"/>
                    <a:pt x="37" y="4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5" y="50"/>
                    <a:pt x="1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327"/>
            <p:cNvSpPr/>
            <p:nvPr/>
          </p:nvSpPr>
          <p:spPr bwMode="auto">
            <a:xfrm>
              <a:off x="9583738" y="3308351"/>
              <a:ext cx="57150" cy="203200"/>
            </a:xfrm>
            <a:custGeom>
              <a:avLst/>
              <a:gdLst>
                <a:gd name="T0" fmla="*/ 10 w 37"/>
                <a:gd name="T1" fmla="*/ 130 h 130"/>
                <a:gd name="T2" fmla="*/ 27 w 37"/>
                <a:gd name="T3" fmla="*/ 130 h 130"/>
                <a:gd name="T4" fmla="*/ 37 w 37"/>
                <a:gd name="T5" fmla="*/ 120 h 130"/>
                <a:gd name="T6" fmla="*/ 37 w 37"/>
                <a:gd name="T7" fmla="*/ 9 h 130"/>
                <a:gd name="T8" fmla="*/ 27 w 37"/>
                <a:gd name="T9" fmla="*/ 0 h 130"/>
                <a:gd name="T10" fmla="*/ 10 w 37"/>
                <a:gd name="T11" fmla="*/ 0 h 130"/>
                <a:gd name="T12" fmla="*/ 0 w 37"/>
                <a:gd name="T13" fmla="*/ 9 h 130"/>
                <a:gd name="T14" fmla="*/ 0 w 37"/>
                <a:gd name="T15" fmla="*/ 120 h 130"/>
                <a:gd name="T16" fmla="*/ 10 w 37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30">
                  <a:moveTo>
                    <a:pt x="10" y="130"/>
                  </a:moveTo>
                  <a:cubicBezTo>
                    <a:pt x="27" y="130"/>
                    <a:pt x="27" y="130"/>
                    <a:pt x="27" y="130"/>
                  </a:cubicBezTo>
                  <a:cubicBezTo>
                    <a:pt x="32" y="130"/>
                    <a:pt x="37" y="125"/>
                    <a:pt x="37" y="12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5" y="130"/>
                    <a:pt x="1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328"/>
            <p:cNvSpPr/>
            <p:nvPr/>
          </p:nvSpPr>
          <p:spPr bwMode="auto">
            <a:xfrm>
              <a:off x="9372601" y="3532188"/>
              <a:ext cx="311150" cy="25400"/>
            </a:xfrm>
            <a:custGeom>
              <a:avLst/>
              <a:gdLst>
                <a:gd name="T0" fmla="*/ 191 w 199"/>
                <a:gd name="T1" fmla="*/ 0 h 16"/>
                <a:gd name="T2" fmla="*/ 8 w 199"/>
                <a:gd name="T3" fmla="*/ 0 h 16"/>
                <a:gd name="T4" fmla="*/ 0 w 199"/>
                <a:gd name="T5" fmla="*/ 8 h 16"/>
                <a:gd name="T6" fmla="*/ 0 w 199"/>
                <a:gd name="T7" fmla="*/ 8 h 16"/>
                <a:gd name="T8" fmla="*/ 8 w 199"/>
                <a:gd name="T9" fmla="*/ 16 h 16"/>
                <a:gd name="T10" fmla="*/ 191 w 199"/>
                <a:gd name="T11" fmla="*/ 16 h 16"/>
                <a:gd name="T12" fmla="*/ 199 w 199"/>
                <a:gd name="T13" fmla="*/ 8 h 16"/>
                <a:gd name="T14" fmla="*/ 199 w 199"/>
                <a:gd name="T15" fmla="*/ 8 h 16"/>
                <a:gd name="T16" fmla="*/ 191 w 19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31809" y="3071252"/>
            <a:ext cx="233363" cy="293687"/>
            <a:chOff x="11293476" y="3908426"/>
            <a:chExt cx="233363" cy="293687"/>
          </a:xfrm>
          <a:solidFill>
            <a:srgbClr val="C00000"/>
          </a:solidFill>
        </p:grpSpPr>
        <p:sp>
          <p:nvSpPr>
            <p:cNvPr id="60" name="Freeform 315"/>
            <p:cNvSpPr/>
            <p:nvPr/>
          </p:nvSpPr>
          <p:spPr bwMode="auto">
            <a:xfrm>
              <a:off x="11382376" y="4173538"/>
              <a:ext cx="52388" cy="28575"/>
            </a:xfrm>
            <a:custGeom>
              <a:avLst/>
              <a:gdLst>
                <a:gd name="T0" fmla="*/ 32 w 34"/>
                <a:gd name="T1" fmla="*/ 0 h 18"/>
                <a:gd name="T2" fmla="*/ 2 w 34"/>
                <a:gd name="T3" fmla="*/ 0 h 18"/>
                <a:gd name="T4" fmla="*/ 0 w 34"/>
                <a:gd name="T5" fmla="*/ 2 h 18"/>
                <a:gd name="T6" fmla="*/ 17 w 34"/>
                <a:gd name="T7" fmla="*/ 18 h 18"/>
                <a:gd name="T8" fmla="*/ 34 w 34"/>
                <a:gd name="T9" fmla="*/ 2 h 18"/>
                <a:gd name="T10" fmla="*/ 32 w 3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8" y="18"/>
                    <a:pt x="17" y="18"/>
                  </a:cubicBezTo>
                  <a:cubicBezTo>
                    <a:pt x="27" y="18"/>
                    <a:pt x="34" y="11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316"/>
            <p:cNvSpPr/>
            <p:nvPr/>
          </p:nvSpPr>
          <p:spPr bwMode="auto">
            <a:xfrm>
              <a:off x="11293476" y="3908426"/>
              <a:ext cx="233363" cy="246063"/>
            </a:xfrm>
            <a:custGeom>
              <a:avLst/>
              <a:gdLst>
                <a:gd name="T0" fmla="*/ 124 w 149"/>
                <a:gd name="T1" fmla="*/ 123 h 157"/>
                <a:gd name="T2" fmla="*/ 127 w 149"/>
                <a:gd name="T3" fmla="*/ 108 h 157"/>
                <a:gd name="T4" fmla="*/ 127 w 149"/>
                <a:gd name="T5" fmla="*/ 66 h 157"/>
                <a:gd name="T6" fmla="*/ 91 w 149"/>
                <a:gd name="T7" fmla="*/ 20 h 157"/>
                <a:gd name="T8" fmla="*/ 91 w 149"/>
                <a:gd name="T9" fmla="*/ 16 h 157"/>
                <a:gd name="T10" fmla="*/ 74 w 149"/>
                <a:gd name="T11" fmla="*/ 0 h 157"/>
                <a:gd name="T12" fmla="*/ 57 w 149"/>
                <a:gd name="T13" fmla="*/ 16 h 157"/>
                <a:gd name="T14" fmla="*/ 57 w 149"/>
                <a:gd name="T15" fmla="*/ 20 h 157"/>
                <a:gd name="T16" fmla="*/ 22 w 149"/>
                <a:gd name="T17" fmla="*/ 66 h 157"/>
                <a:gd name="T18" fmla="*/ 22 w 149"/>
                <a:gd name="T19" fmla="*/ 108 h 157"/>
                <a:gd name="T20" fmla="*/ 25 w 149"/>
                <a:gd name="T21" fmla="*/ 123 h 157"/>
                <a:gd name="T22" fmla="*/ 0 w 149"/>
                <a:gd name="T23" fmla="*/ 140 h 157"/>
                <a:gd name="T24" fmla="*/ 0 w 149"/>
                <a:gd name="T25" fmla="*/ 155 h 157"/>
                <a:gd name="T26" fmla="*/ 2 w 149"/>
                <a:gd name="T27" fmla="*/ 157 h 157"/>
                <a:gd name="T28" fmla="*/ 147 w 149"/>
                <a:gd name="T29" fmla="*/ 157 h 157"/>
                <a:gd name="T30" fmla="*/ 149 w 149"/>
                <a:gd name="T31" fmla="*/ 155 h 157"/>
                <a:gd name="T32" fmla="*/ 149 w 149"/>
                <a:gd name="T33" fmla="*/ 140 h 157"/>
                <a:gd name="T34" fmla="*/ 124 w 149"/>
                <a:gd name="T35" fmla="*/ 1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57">
                  <a:moveTo>
                    <a:pt x="124" y="123"/>
                  </a:moveTo>
                  <a:cubicBezTo>
                    <a:pt x="126" y="118"/>
                    <a:pt x="127" y="113"/>
                    <a:pt x="127" y="108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45"/>
                    <a:pt x="113" y="27"/>
                    <a:pt x="91" y="2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7"/>
                    <a:pt x="84" y="0"/>
                    <a:pt x="74" y="0"/>
                  </a:cubicBezTo>
                  <a:cubicBezTo>
                    <a:pt x="65" y="0"/>
                    <a:pt x="57" y="7"/>
                    <a:pt x="57" y="16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6" y="27"/>
                    <a:pt x="22" y="45"/>
                    <a:pt x="22" y="66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13"/>
                    <a:pt x="23" y="118"/>
                    <a:pt x="25" y="123"/>
                  </a:cubicBezTo>
                  <a:cubicBezTo>
                    <a:pt x="11" y="124"/>
                    <a:pt x="0" y="131"/>
                    <a:pt x="0" y="14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6"/>
                    <a:pt x="1" y="157"/>
                    <a:pt x="2" y="157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48" y="157"/>
                    <a:pt x="149" y="156"/>
                    <a:pt x="149" y="155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49" y="131"/>
                    <a:pt x="138" y="124"/>
                    <a:pt x="12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77799" y="2408716"/>
            <a:ext cx="341382" cy="315120"/>
            <a:chOff x="8745538" y="2649538"/>
            <a:chExt cx="309563" cy="285750"/>
          </a:xfrm>
          <a:solidFill>
            <a:srgbClr val="C00000"/>
          </a:solidFill>
        </p:grpSpPr>
        <p:sp>
          <p:nvSpPr>
            <p:cNvPr id="63" name="Freeform 313"/>
            <p:cNvSpPr/>
            <p:nvPr/>
          </p:nvSpPr>
          <p:spPr bwMode="auto">
            <a:xfrm>
              <a:off x="8745538" y="2649538"/>
              <a:ext cx="309563" cy="238125"/>
            </a:xfrm>
            <a:custGeom>
              <a:avLst/>
              <a:gdLst>
                <a:gd name="T0" fmla="*/ 197 w 198"/>
                <a:gd name="T1" fmla="*/ 0 h 152"/>
                <a:gd name="T2" fmla="*/ 195 w 198"/>
                <a:gd name="T3" fmla="*/ 0 h 152"/>
                <a:gd name="T4" fmla="*/ 1 w 198"/>
                <a:gd name="T5" fmla="*/ 99 h 152"/>
                <a:gd name="T6" fmla="*/ 0 w 198"/>
                <a:gd name="T7" fmla="*/ 101 h 152"/>
                <a:gd name="T8" fmla="*/ 2 w 198"/>
                <a:gd name="T9" fmla="*/ 103 h 152"/>
                <a:gd name="T10" fmla="*/ 67 w 198"/>
                <a:gd name="T11" fmla="*/ 124 h 152"/>
                <a:gd name="T12" fmla="*/ 68 w 198"/>
                <a:gd name="T13" fmla="*/ 123 h 152"/>
                <a:gd name="T14" fmla="*/ 158 w 198"/>
                <a:gd name="T15" fmla="*/ 42 h 152"/>
                <a:gd name="T16" fmla="*/ 87 w 198"/>
                <a:gd name="T17" fmla="*/ 127 h 152"/>
                <a:gd name="T18" fmla="*/ 86 w 198"/>
                <a:gd name="T19" fmla="*/ 129 h 152"/>
                <a:gd name="T20" fmla="*/ 88 w 198"/>
                <a:gd name="T21" fmla="*/ 130 h 152"/>
                <a:gd name="T22" fmla="*/ 160 w 198"/>
                <a:gd name="T23" fmla="*/ 152 h 152"/>
                <a:gd name="T24" fmla="*/ 160 w 198"/>
                <a:gd name="T25" fmla="*/ 152 h 152"/>
                <a:gd name="T26" fmla="*/ 161 w 198"/>
                <a:gd name="T27" fmla="*/ 152 h 152"/>
                <a:gd name="T28" fmla="*/ 162 w 198"/>
                <a:gd name="T29" fmla="*/ 151 h 152"/>
                <a:gd name="T30" fmla="*/ 198 w 198"/>
                <a:gd name="T31" fmla="*/ 2 h 152"/>
                <a:gd name="T32" fmla="*/ 197 w 198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152">
                  <a:moveTo>
                    <a:pt x="197" y="0"/>
                  </a:moveTo>
                  <a:cubicBezTo>
                    <a:pt x="197" y="0"/>
                    <a:pt x="196" y="0"/>
                    <a:pt x="195" y="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00"/>
                    <a:pt x="0" y="100"/>
                    <a:pt x="0" y="101"/>
                  </a:cubicBezTo>
                  <a:cubicBezTo>
                    <a:pt x="0" y="102"/>
                    <a:pt x="1" y="103"/>
                    <a:pt x="2" y="103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4"/>
                    <a:pt x="68" y="124"/>
                    <a:pt x="68" y="1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87" y="127"/>
                    <a:pt x="87" y="127"/>
                    <a:pt x="87" y="127"/>
                  </a:cubicBezTo>
                  <a:cubicBezTo>
                    <a:pt x="86" y="128"/>
                    <a:pt x="86" y="128"/>
                    <a:pt x="86" y="129"/>
                  </a:cubicBezTo>
                  <a:cubicBezTo>
                    <a:pt x="86" y="130"/>
                    <a:pt x="87" y="130"/>
                    <a:pt x="88" y="130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1" y="152"/>
                    <a:pt x="161" y="152"/>
                    <a:pt x="161" y="152"/>
                  </a:cubicBezTo>
                  <a:cubicBezTo>
                    <a:pt x="162" y="152"/>
                    <a:pt x="162" y="151"/>
                    <a:pt x="162" y="15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2"/>
                    <a:pt x="198" y="1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314"/>
            <p:cNvSpPr/>
            <p:nvPr/>
          </p:nvSpPr>
          <p:spPr bwMode="auto">
            <a:xfrm>
              <a:off x="8880476" y="2868613"/>
              <a:ext cx="36513" cy="66675"/>
            </a:xfrm>
            <a:custGeom>
              <a:avLst/>
              <a:gdLst>
                <a:gd name="T0" fmla="*/ 23 w 24"/>
                <a:gd name="T1" fmla="*/ 6 h 42"/>
                <a:gd name="T2" fmla="*/ 3 w 24"/>
                <a:gd name="T3" fmla="*/ 0 h 42"/>
                <a:gd name="T4" fmla="*/ 1 w 24"/>
                <a:gd name="T5" fmla="*/ 0 h 42"/>
                <a:gd name="T6" fmla="*/ 0 w 24"/>
                <a:gd name="T7" fmla="*/ 2 h 42"/>
                <a:gd name="T8" fmla="*/ 0 w 24"/>
                <a:gd name="T9" fmla="*/ 40 h 42"/>
                <a:gd name="T10" fmla="*/ 2 w 24"/>
                <a:gd name="T11" fmla="*/ 41 h 42"/>
                <a:gd name="T12" fmla="*/ 2 w 24"/>
                <a:gd name="T13" fmla="*/ 42 h 42"/>
                <a:gd name="T14" fmla="*/ 4 w 24"/>
                <a:gd name="T15" fmla="*/ 41 h 42"/>
                <a:gd name="T16" fmla="*/ 24 w 24"/>
                <a:gd name="T17" fmla="*/ 9 h 42"/>
                <a:gd name="T18" fmla="*/ 24 w 24"/>
                <a:gd name="T19" fmla="*/ 7 h 42"/>
                <a:gd name="T20" fmla="*/ 23 w 24"/>
                <a:gd name="T2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2">
                  <a:moveTo>
                    <a:pt x="23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1"/>
                    <a:pt x="4" y="4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92915" y="3693305"/>
            <a:ext cx="311151" cy="271463"/>
            <a:chOff x="10625138" y="2655888"/>
            <a:chExt cx="311151" cy="271463"/>
          </a:xfrm>
          <a:solidFill>
            <a:srgbClr val="C00000"/>
          </a:solidFill>
        </p:grpSpPr>
        <p:sp>
          <p:nvSpPr>
            <p:cNvPr id="66" name="Freeform 392"/>
            <p:cNvSpPr>
              <a:spLocks noEditPoints="1"/>
            </p:cNvSpPr>
            <p:nvPr/>
          </p:nvSpPr>
          <p:spPr bwMode="auto">
            <a:xfrm>
              <a:off x="10625138" y="2738438"/>
              <a:ext cx="190500" cy="188913"/>
            </a:xfrm>
            <a:custGeom>
              <a:avLst/>
              <a:gdLst>
                <a:gd name="T0" fmla="*/ 110 w 121"/>
                <a:gd name="T1" fmla="*/ 58 h 120"/>
                <a:gd name="T2" fmla="*/ 114 w 121"/>
                <a:gd name="T3" fmla="*/ 35 h 120"/>
                <a:gd name="T4" fmla="*/ 114 w 121"/>
                <a:gd name="T5" fmla="*/ 32 h 120"/>
                <a:gd name="T6" fmla="*/ 102 w 121"/>
                <a:gd name="T7" fmla="*/ 18 h 120"/>
                <a:gd name="T8" fmla="*/ 94 w 121"/>
                <a:gd name="T9" fmla="*/ 23 h 120"/>
                <a:gd name="T10" fmla="*/ 80 w 121"/>
                <a:gd name="T11" fmla="*/ 5 h 120"/>
                <a:gd name="T12" fmla="*/ 78 w 121"/>
                <a:gd name="T13" fmla="*/ 2 h 120"/>
                <a:gd name="T14" fmla="*/ 60 w 121"/>
                <a:gd name="T15" fmla="*/ 0 h 120"/>
                <a:gd name="T16" fmla="*/ 58 w 121"/>
                <a:gd name="T17" fmla="*/ 10 h 120"/>
                <a:gd name="T18" fmla="*/ 35 w 121"/>
                <a:gd name="T19" fmla="*/ 7 h 120"/>
                <a:gd name="T20" fmla="*/ 19 w 121"/>
                <a:gd name="T21" fmla="*/ 17 h 120"/>
                <a:gd name="T22" fmla="*/ 18 w 121"/>
                <a:gd name="T23" fmla="*/ 20 h 120"/>
                <a:gd name="T24" fmla="*/ 14 w 121"/>
                <a:gd name="T25" fmla="*/ 42 h 120"/>
                <a:gd name="T26" fmla="*/ 4 w 121"/>
                <a:gd name="T27" fmla="*/ 41 h 120"/>
                <a:gd name="T28" fmla="*/ 0 w 121"/>
                <a:gd name="T29" fmla="*/ 59 h 120"/>
                <a:gd name="T30" fmla="*/ 10 w 121"/>
                <a:gd name="T31" fmla="*/ 63 h 120"/>
                <a:gd name="T32" fmla="*/ 8 w 121"/>
                <a:gd name="T33" fmla="*/ 86 h 120"/>
                <a:gd name="T34" fmla="*/ 17 w 121"/>
                <a:gd name="T35" fmla="*/ 102 h 120"/>
                <a:gd name="T36" fmla="*/ 27 w 121"/>
                <a:gd name="T37" fmla="*/ 97 h 120"/>
                <a:gd name="T38" fmla="*/ 41 w 121"/>
                <a:gd name="T39" fmla="*/ 116 h 120"/>
                <a:gd name="T40" fmla="*/ 60 w 121"/>
                <a:gd name="T41" fmla="*/ 120 h 120"/>
                <a:gd name="T42" fmla="*/ 62 w 121"/>
                <a:gd name="T43" fmla="*/ 119 h 120"/>
                <a:gd name="T44" fmla="*/ 80 w 121"/>
                <a:gd name="T45" fmla="*/ 106 h 120"/>
                <a:gd name="T46" fmla="*/ 89 w 121"/>
                <a:gd name="T47" fmla="*/ 114 h 120"/>
                <a:gd name="T48" fmla="*/ 103 w 121"/>
                <a:gd name="T49" fmla="*/ 102 h 120"/>
                <a:gd name="T50" fmla="*/ 97 w 121"/>
                <a:gd name="T51" fmla="*/ 93 h 120"/>
                <a:gd name="T52" fmla="*/ 116 w 121"/>
                <a:gd name="T53" fmla="*/ 80 h 120"/>
                <a:gd name="T54" fmla="*/ 121 w 121"/>
                <a:gd name="T55" fmla="*/ 61 h 120"/>
                <a:gd name="T56" fmla="*/ 73 w 121"/>
                <a:gd name="T57" fmla="*/ 77 h 120"/>
                <a:gd name="T58" fmla="*/ 43 w 121"/>
                <a:gd name="T59" fmla="*/ 73 h 120"/>
                <a:gd name="T60" fmla="*/ 60 w 121"/>
                <a:gd name="T61" fmla="*/ 38 h 120"/>
                <a:gd name="T62" fmla="*/ 73 w 121"/>
                <a:gd name="T63" fmla="*/ 7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120">
                  <a:moveTo>
                    <a:pt x="119" y="59"/>
                  </a:moveTo>
                  <a:cubicBezTo>
                    <a:pt x="110" y="58"/>
                    <a:pt x="110" y="58"/>
                    <a:pt x="110" y="58"/>
                  </a:cubicBezTo>
                  <a:cubicBezTo>
                    <a:pt x="110" y="52"/>
                    <a:pt x="109" y="46"/>
                    <a:pt x="106" y="40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5"/>
                    <a:pt x="114" y="34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3" y="18"/>
                    <a:pt x="103" y="18"/>
                    <a:pt x="102" y="18"/>
                  </a:cubicBezTo>
                  <a:cubicBezTo>
                    <a:pt x="102" y="17"/>
                    <a:pt x="101" y="18"/>
                    <a:pt x="101" y="18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0" y="19"/>
                    <a:pt x="85" y="16"/>
                    <a:pt x="79" y="13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79" y="3"/>
                    <a:pt x="79" y="2"/>
                    <a:pt x="78" y="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59" y="1"/>
                    <a:pt x="59" y="1"/>
                    <a:pt x="59" y="2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2" y="10"/>
                    <a:pt x="46" y="12"/>
                    <a:pt x="40" y="1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3" y="6"/>
                    <a:pt x="32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9" y="31"/>
                    <a:pt x="16" y="36"/>
                    <a:pt x="14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3" y="42"/>
                    <a:pt x="3" y="42"/>
                    <a:pt x="3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2"/>
                    <a:pt x="2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9"/>
                    <a:pt x="12" y="75"/>
                    <a:pt x="15" y="8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6"/>
                    <a:pt x="6" y="88"/>
                    <a:pt x="7" y="8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3"/>
                    <a:pt x="19" y="103"/>
                    <a:pt x="20" y="103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32" y="101"/>
                    <a:pt x="37" y="104"/>
                    <a:pt x="42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1" y="117"/>
                    <a:pt x="42" y="118"/>
                    <a:pt x="43" y="11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1" y="120"/>
                    <a:pt x="62" y="120"/>
                    <a:pt x="62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9" y="109"/>
                    <a:pt x="75" y="108"/>
                    <a:pt x="80" y="106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14"/>
                    <a:pt x="88" y="114"/>
                    <a:pt x="89" y="11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1"/>
                    <a:pt x="103" y="101"/>
                    <a:pt x="103" y="100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1" y="89"/>
                    <a:pt x="104" y="84"/>
                    <a:pt x="107" y="78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7" y="80"/>
                    <a:pt x="118" y="79"/>
                    <a:pt x="118" y="78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0"/>
                    <a:pt x="120" y="59"/>
                    <a:pt x="119" y="59"/>
                  </a:cubicBezTo>
                  <a:close/>
                  <a:moveTo>
                    <a:pt x="73" y="77"/>
                  </a:moveTo>
                  <a:cubicBezTo>
                    <a:pt x="69" y="80"/>
                    <a:pt x="65" y="81"/>
                    <a:pt x="60" y="81"/>
                  </a:cubicBezTo>
                  <a:cubicBezTo>
                    <a:pt x="53" y="81"/>
                    <a:pt x="47" y="78"/>
                    <a:pt x="43" y="73"/>
                  </a:cubicBezTo>
                  <a:cubicBezTo>
                    <a:pt x="36" y="63"/>
                    <a:pt x="38" y="50"/>
                    <a:pt x="47" y="43"/>
                  </a:cubicBezTo>
                  <a:cubicBezTo>
                    <a:pt x="51" y="40"/>
                    <a:pt x="56" y="38"/>
                    <a:pt x="60" y="38"/>
                  </a:cubicBezTo>
                  <a:cubicBezTo>
                    <a:pt x="67" y="38"/>
                    <a:pt x="73" y="41"/>
                    <a:pt x="77" y="47"/>
                  </a:cubicBezTo>
                  <a:cubicBezTo>
                    <a:pt x="85" y="56"/>
                    <a:pt x="83" y="70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393"/>
            <p:cNvSpPr>
              <a:spLocks noEditPoints="1"/>
            </p:cNvSpPr>
            <p:nvPr/>
          </p:nvSpPr>
          <p:spPr bwMode="auto">
            <a:xfrm>
              <a:off x="10788651" y="2655888"/>
              <a:ext cx="147638" cy="149225"/>
            </a:xfrm>
            <a:custGeom>
              <a:avLst/>
              <a:gdLst>
                <a:gd name="T0" fmla="*/ 91 w 95"/>
                <a:gd name="T1" fmla="*/ 30 h 95"/>
                <a:gd name="T2" fmla="*/ 89 w 95"/>
                <a:gd name="T3" fmla="*/ 28 h 95"/>
                <a:gd name="T4" fmla="*/ 75 w 95"/>
                <a:gd name="T5" fmla="*/ 19 h 95"/>
                <a:gd name="T6" fmla="*/ 77 w 95"/>
                <a:gd name="T7" fmla="*/ 11 h 95"/>
                <a:gd name="T8" fmla="*/ 64 w 95"/>
                <a:gd name="T9" fmla="*/ 4 h 95"/>
                <a:gd name="T10" fmla="*/ 60 w 95"/>
                <a:gd name="T11" fmla="*/ 10 h 95"/>
                <a:gd name="T12" fmla="*/ 45 w 95"/>
                <a:gd name="T13" fmla="*/ 2 h 95"/>
                <a:gd name="T14" fmla="*/ 30 w 95"/>
                <a:gd name="T15" fmla="*/ 4 h 95"/>
                <a:gd name="T16" fmla="*/ 30 w 95"/>
                <a:gd name="T17" fmla="*/ 12 h 95"/>
                <a:gd name="T18" fmla="*/ 14 w 95"/>
                <a:gd name="T19" fmla="*/ 17 h 95"/>
                <a:gd name="T20" fmla="*/ 4 w 95"/>
                <a:gd name="T21" fmla="*/ 29 h 95"/>
                <a:gd name="T22" fmla="*/ 5 w 95"/>
                <a:gd name="T23" fmla="*/ 32 h 95"/>
                <a:gd name="T24" fmla="*/ 8 w 95"/>
                <a:gd name="T25" fmla="*/ 48 h 95"/>
                <a:gd name="T26" fmla="*/ 1 w 95"/>
                <a:gd name="T27" fmla="*/ 53 h 95"/>
                <a:gd name="T28" fmla="*/ 5 w 95"/>
                <a:gd name="T29" fmla="*/ 67 h 95"/>
                <a:gd name="T30" fmla="*/ 13 w 95"/>
                <a:gd name="T31" fmla="*/ 65 h 95"/>
                <a:gd name="T32" fmla="*/ 17 w 95"/>
                <a:gd name="T33" fmla="*/ 82 h 95"/>
                <a:gd name="T34" fmla="*/ 29 w 95"/>
                <a:gd name="T35" fmla="*/ 91 h 95"/>
                <a:gd name="T36" fmla="*/ 32 w 95"/>
                <a:gd name="T37" fmla="*/ 90 h 95"/>
                <a:gd name="T38" fmla="*/ 48 w 95"/>
                <a:gd name="T39" fmla="*/ 86 h 95"/>
                <a:gd name="T40" fmla="*/ 52 w 95"/>
                <a:gd name="T41" fmla="*/ 95 h 95"/>
                <a:gd name="T42" fmla="*/ 65 w 95"/>
                <a:gd name="T43" fmla="*/ 91 h 95"/>
                <a:gd name="T44" fmla="*/ 67 w 95"/>
                <a:gd name="T45" fmla="*/ 89 h 95"/>
                <a:gd name="T46" fmla="*/ 76 w 95"/>
                <a:gd name="T47" fmla="*/ 75 h 95"/>
                <a:gd name="T48" fmla="*/ 85 w 95"/>
                <a:gd name="T49" fmla="*/ 77 h 95"/>
                <a:gd name="T50" fmla="*/ 91 w 95"/>
                <a:gd name="T51" fmla="*/ 64 h 95"/>
                <a:gd name="T52" fmla="*/ 85 w 95"/>
                <a:gd name="T53" fmla="*/ 60 h 95"/>
                <a:gd name="T54" fmla="*/ 93 w 95"/>
                <a:gd name="T55" fmla="*/ 45 h 95"/>
                <a:gd name="T56" fmla="*/ 62 w 95"/>
                <a:gd name="T57" fmla="*/ 55 h 95"/>
                <a:gd name="T58" fmla="*/ 48 w 95"/>
                <a:gd name="T59" fmla="*/ 63 h 95"/>
                <a:gd name="T60" fmla="*/ 43 w 95"/>
                <a:gd name="T61" fmla="*/ 32 h 95"/>
                <a:gd name="T62" fmla="*/ 63 w 95"/>
                <a:gd name="T63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95">
                  <a:moveTo>
                    <a:pt x="95" y="43"/>
                  </a:moveTo>
                  <a:cubicBezTo>
                    <a:pt x="91" y="30"/>
                    <a:pt x="91" y="30"/>
                    <a:pt x="91" y="30"/>
                  </a:cubicBezTo>
                  <a:cubicBezTo>
                    <a:pt x="91" y="29"/>
                    <a:pt x="91" y="29"/>
                    <a:pt x="90" y="29"/>
                  </a:cubicBezTo>
                  <a:cubicBezTo>
                    <a:pt x="90" y="28"/>
                    <a:pt x="89" y="28"/>
                    <a:pt x="89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1" y="26"/>
                    <a:pt x="78" y="22"/>
                    <a:pt x="75" y="1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3"/>
                    <a:pt x="78" y="11"/>
                    <a:pt x="77" y="11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5" y="4"/>
                    <a:pt x="64" y="4"/>
                  </a:cubicBezTo>
                  <a:cubicBezTo>
                    <a:pt x="64" y="4"/>
                    <a:pt x="63" y="5"/>
                    <a:pt x="63" y="5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9"/>
                    <a:pt x="51" y="8"/>
                    <a:pt x="47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1"/>
                    <a:pt x="44" y="0"/>
                    <a:pt x="43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8" y="6"/>
                    <a:pt x="28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6" y="14"/>
                    <a:pt x="22" y="17"/>
                    <a:pt x="19" y="2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1" y="17"/>
                    <a:pt x="11" y="1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2"/>
                    <a:pt x="5" y="32"/>
                    <a:pt x="5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40"/>
                    <a:pt x="8" y="44"/>
                    <a:pt x="8" y="48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2"/>
                    <a:pt x="1" y="53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6"/>
                    <a:pt x="4" y="66"/>
                    <a:pt x="5" y="67"/>
                  </a:cubicBezTo>
                  <a:cubicBezTo>
                    <a:pt x="6" y="67"/>
                    <a:pt x="6" y="67"/>
                    <a:pt x="7" y="67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9"/>
                    <a:pt x="17" y="73"/>
                    <a:pt x="21" y="7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3"/>
                    <a:pt x="17" y="84"/>
                    <a:pt x="18" y="85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0" y="91"/>
                    <a:pt x="30" y="91"/>
                    <a:pt x="31" y="91"/>
                  </a:cubicBezTo>
                  <a:cubicBezTo>
                    <a:pt x="32" y="91"/>
                    <a:pt x="32" y="91"/>
                    <a:pt x="32" y="90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40" y="86"/>
                    <a:pt x="44" y="87"/>
                    <a:pt x="48" y="8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4"/>
                    <a:pt x="51" y="95"/>
                    <a:pt x="52" y="95"/>
                  </a:cubicBezTo>
                  <a:cubicBezTo>
                    <a:pt x="52" y="95"/>
                    <a:pt x="53" y="95"/>
                    <a:pt x="53" y="95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6" y="91"/>
                    <a:pt x="66" y="91"/>
                    <a:pt x="67" y="90"/>
                  </a:cubicBezTo>
                  <a:cubicBezTo>
                    <a:pt x="67" y="90"/>
                    <a:pt x="67" y="89"/>
                    <a:pt x="67" y="89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9" y="80"/>
                    <a:pt x="73" y="78"/>
                    <a:pt x="76" y="75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3" y="79"/>
                    <a:pt x="84" y="78"/>
                    <a:pt x="85" y="77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5"/>
                    <a:pt x="91" y="64"/>
                  </a:cubicBezTo>
                  <a:cubicBezTo>
                    <a:pt x="91" y="64"/>
                    <a:pt x="91" y="63"/>
                    <a:pt x="90" y="63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56"/>
                    <a:pt x="87" y="51"/>
                    <a:pt x="87" y="47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lose/>
                  <a:moveTo>
                    <a:pt x="62" y="55"/>
                  </a:moveTo>
                  <a:cubicBezTo>
                    <a:pt x="59" y="59"/>
                    <a:pt x="56" y="62"/>
                    <a:pt x="52" y="63"/>
                  </a:cubicBezTo>
                  <a:cubicBezTo>
                    <a:pt x="50" y="63"/>
                    <a:pt x="49" y="63"/>
                    <a:pt x="48" y="63"/>
                  </a:cubicBezTo>
                  <a:cubicBezTo>
                    <a:pt x="40" y="63"/>
                    <a:pt x="34" y="59"/>
                    <a:pt x="32" y="51"/>
                  </a:cubicBezTo>
                  <a:cubicBezTo>
                    <a:pt x="30" y="43"/>
                    <a:pt x="35" y="34"/>
                    <a:pt x="43" y="32"/>
                  </a:cubicBezTo>
                  <a:cubicBezTo>
                    <a:pt x="45" y="31"/>
                    <a:pt x="46" y="31"/>
                    <a:pt x="48" y="31"/>
                  </a:cubicBezTo>
                  <a:cubicBezTo>
                    <a:pt x="55" y="31"/>
                    <a:pt x="61" y="36"/>
                    <a:pt x="63" y="43"/>
                  </a:cubicBezTo>
                  <a:cubicBezTo>
                    <a:pt x="64" y="47"/>
                    <a:pt x="64" y="52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571588" y="1630442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人员配置不足</a:t>
            </a:r>
          </a:p>
        </p:txBody>
      </p:sp>
      <p:sp>
        <p:nvSpPr>
          <p:cNvPr id="12" name="矩形 11"/>
          <p:cNvSpPr/>
          <p:nvPr/>
        </p:nvSpPr>
        <p:spPr>
          <a:xfrm>
            <a:off x="6567989" y="2271215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技术能力弱</a:t>
            </a:r>
          </a:p>
        </p:txBody>
      </p:sp>
      <p:sp>
        <p:nvSpPr>
          <p:cNvPr id="13" name="矩形 12"/>
          <p:cNvSpPr/>
          <p:nvPr/>
        </p:nvSpPr>
        <p:spPr>
          <a:xfrm>
            <a:off x="6493646" y="2963450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工作水平不高</a:t>
            </a:r>
          </a:p>
        </p:txBody>
      </p:sp>
      <p:sp>
        <p:nvSpPr>
          <p:cNvPr id="14" name="矩形 13"/>
          <p:cNvSpPr/>
          <p:nvPr/>
        </p:nvSpPr>
        <p:spPr>
          <a:xfrm>
            <a:off x="6493645" y="3572885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工作办法不多</a:t>
            </a:r>
          </a:p>
        </p:txBody>
      </p:sp>
      <p:sp>
        <p:nvSpPr>
          <p:cNvPr id="80" name="矩形 79"/>
          <p:cNvSpPr/>
          <p:nvPr/>
        </p:nvSpPr>
        <p:spPr>
          <a:xfrm>
            <a:off x="4843713" y="4458822"/>
            <a:ext cx="566139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</p:spTree>
    <p:extLst>
      <p:ext uri="{BB962C8B-B14F-4D97-AF65-F5344CB8AC3E}">
        <p14:creationId xmlns:p14="http://schemas.microsoft.com/office/powerpoint/2010/main" val="1596586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9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9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3" grpId="0"/>
      <p:bldP spid="14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2.4 </a:t>
            </a:r>
            <a:r>
              <a:rPr lang="zh-CN" altLang="en-US" sz="2400" dirty="0" smtClean="0"/>
              <a:t>党建</a:t>
            </a:r>
            <a:r>
              <a:rPr lang="zh-CN" altLang="en-US" sz="2400" dirty="0"/>
              <a:t>工作质量不</a:t>
            </a:r>
            <a:r>
              <a:rPr lang="zh-CN" altLang="en-US" sz="2400" dirty="0" smtClean="0"/>
              <a:t>高</a:t>
            </a:r>
            <a:endParaRPr lang="zh-CN" altLang="en-US" sz="24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3390242" y="1980201"/>
            <a:ext cx="130175" cy="12482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390242" y="3270991"/>
            <a:ext cx="130175" cy="809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390242" y="4123162"/>
            <a:ext cx="130175" cy="10178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599157" y="3603096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599157" y="4575916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544293" y="2556743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483077" y="4307005"/>
            <a:ext cx="609727" cy="609727"/>
            <a:chOff x="11219" y="8179"/>
            <a:chExt cx="1372" cy="1372"/>
          </a:xfrm>
        </p:grpSpPr>
        <p:sp>
          <p:nvSpPr>
            <p:cNvPr id="76" name="椭圆 75"/>
            <p:cNvSpPr/>
            <p:nvPr/>
          </p:nvSpPr>
          <p:spPr>
            <a:xfrm>
              <a:off x="11219" y="8179"/>
              <a:ext cx="1372" cy="137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sp>
          <p:nvSpPr>
            <p:cNvPr id="77" name="Freeform 48"/>
            <p:cNvSpPr/>
            <p:nvPr/>
          </p:nvSpPr>
          <p:spPr bwMode="auto">
            <a:xfrm>
              <a:off x="11685" y="8630"/>
              <a:ext cx="472" cy="455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srgbClr val="201C1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398368" y="2272824"/>
            <a:ext cx="609727" cy="609727"/>
            <a:chOff x="11170" y="2829"/>
            <a:chExt cx="1372" cy="1372"/>
          </a:xfrm>
        </p:grpSpPr>
        <p:sp>
          <p:nvSpPr>
            <p:cNvPr id="79" name="椭圆 78"/>
            <p:cNvSpPr/>
            <p:nvPr/>
          </p:nvSpPr>
          <p:spPr>
            <a:xfrm>
              <a:off x="11170" y="2829"/>
              <a:ext cx="1372" cy="137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1631" y="3230"/>
              <a:ext cx="450" cy="571"/>
              <a:chOff x="2889250" y="1241425"/>
              <a:chExt cx="376238" cy="477838"/>
            </a:xfrm>
            <a:solidFill>
              <a:schemeClr val="bg1"/>
            </a:solidFill>
          </p:grpSpPr>
          <p:sp>
            <p:nvSpPr>
              <p:cNvPr id="82" name="Freeform 25"/>
              <p:cNvSpPr/>
              <p:nvPr/>
            </p:nvSpPr>
            <p:spPr bwMode="auto">
              <a:xfrm>
                <a:off x="2889250" y="1241425"/>
                <a:ext cx="376238" cy="477838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83" name="Freeform 26"/>
              <p:cNvSpPr>
                <a:spLocks noEditPoints="1"/>
              </p:cNvSpPr>
              <p:nvPr/>
            </p:nvSpPr>
            <p:spPr bwMode="auto">
              <a:xfrm>
                <a:off x="2889250" y="1244600"/>
                <a:ext cx="315913" cy="314325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4446910" y="3314421"/>
            <a:ext cx="609727" cy="609727"/>
            <a:chOff x="11170" y="5399"/>
            <a:chExt cx="1372" cy="1372"/>
          </a:xfrm>
        </p:grpSpPr>
        <p:sp>
          <p:nvSpPr>
            <p:cNvPr id="85" name="椭圆 84"/>
            <p:cNvSpPr/>
            <p:nvPr/>
          </p:nvSpPr>
          <p:spPr>
            <a:xfrm>
              <a:off x="11170" y="5399"/>
              <a:ext cx="1372" cy="137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684" y="5801"/>
              <a:ext cx="379" cy="566"/>
              <a:chOff x="596900" y="3573463"/>
              <a:chExt cx="317500" cy="474662"/>
            </a:xfrm>
            <a:solidFill>
              <a:srgbClr val="2185B7"/>
            </a:solidFill>
          </p:grpSpPr>
          <p:sp>
            <p:nvSpPr>
              <p:cNvPr id="87" name="Freeform 35"/>
              <p:cNvSpPr/>
              <p:nvPr/>
            </p:nvSpPr>
            <p:spPr bwMode="auto">
              <a:xfrm>
                <a:off x="679537" y="3929063"/>
                <a:ext cx="158750" cy="119062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88" name="Freeform 36"/>
              <p:cNvSpPr>
                <a:spLocks noEditPoints="1"/>
              </p:cNvSpPr>
              <p:nvPr/>
            </p:nvSpPr>
            <p:spPr bwMode="auto">
              <a:xfrm>
                <a:off x="596900" y="3573463"/>
                <a:ext cx="317500" cy="336550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sp>
        <p:nvSpPr>
          <p:cNvPr id="90" name="TextBox 24"/>
          <p:cNvSpPr txBox="1"/>
          <p:nvPr/>
        </p:nvSpPr>
        <p:spPr>
          <a:xfrm>
            <a:off x="5156168" y="2357683"/>
            <a:ext cx="543450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公司党建工作基本为完成省分公司下达的规定动作，自选动作不多</a:t>
            </a:r>
            <a:r>
              <a:rPr lang="en-US" altLang="zh-CN" dirty="0"/>
              <a:t>;</a:t>
            </a:r>
            <a:endParaRPr lang="zh-CN" altLang="en-US" dirty="0"/>
          </a:p>
        </p:txBody>
      </p:sp>
      <p:sp>
        <p:nvSpPr>
          <p:cNvPr id="92" name="TextBox 24"/>
          <p:cNvSpPr txBox="1"/>
          <p:nvPr/>
        </p:nvSpPr>
        <p:spPr>
          <a:xfrm>
            <a:off x="5222320" y="3417959"/>
            <a:ext cx="4493538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学习方式仅限于文件传达，管理制度仅限于照搬照套；</a:t>
            </a:r>
          </a:p>
        </p:txBody>
      </p:sp>
      <p:sp>
        <p:nvSpPr>
          <p:cNvPr id="94" name="TextBox 24"/>
          <p:cNvSpPr txBox="1"/>
          <p:nvPr/>
        </p:nvSpPr>
        <p:spPr>
          <a:xfrm>
            <a:off x="5197475" y="4378738"/>
            <a:ext cx="5393194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组织生活会与行政会、业务会一起开，党组织活动与工会活动一起开展，党建工作形式单一，缺乏创新。</a:t>
            </a:r>
          </a:p>
        </p:txBody>
      </p:sp>
      <p:sp>
        <p:nvSpPr>
          <p:cNvPr id="96" name="TextBox 23"/>
          <p:cNvSpPr txBox="1"/>
          <p:nvPr/>
        </p:nvSpPr>
        <p:spPr>
          <a:xfrm>
            <a:off x="962061" y="3223954"/>
            <a:ext cx="1671255" cy="83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党建工作质量不高</a:t>
            </a:r>
          </a:p>
        </p:txBody>
      </p:sp>
      <p:sp>
        <p:nvSpPr>
          <p:cNvPr id="97" name="矩形 96"/>
          <p:cNvSpPr/>
          <p:nvPr/>
        </p:nvSpPr>
        <p:spPr>
          <a:xfrm>
            <a:off x="2433110" y="3619284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02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8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8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8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8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98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8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8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8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8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8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8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48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8" grpId="0" bldLvl="0" animBg="1"/>
      <p:bldP spid="69" grpId="0" bldLvl="0" animBg="1"/>
      <p:bldP spid="70" grpId="0" bldLvl="0" animBg="1"/>
      <p:bldP spid="72" grpId="0" bldLvl="0" animBg="1"/>
      <p:bldP spid="73" grpId="0" bldLvl="0" animBg="1"/>
      <p:bldP spid="74" grpId="0" bldLvl="0" animBg="1"/>
      <p:bldP spid="90" grpId="0"/>
      <p:bldP spid="92" grpId="0"/>
      <p:bldP spid="94" grpId="0"/>
      <p:bldP spid="96" grpId="0"/>
      <p:bldP spid="9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304"/>
            <a:ext cx="12192000" cy="27086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2484587"/>
            <a:ext cx="3072385" cy="19078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1799" y="2475897"/>
            <a:ext cx="492340" cy="19101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"/>
          <p:cNvSpPr txBox="1"/>
          <p:nvPr/>
        </p:nvSpPr>
        <p:spPr>
          <a:xfrm>
            <a:off x="747756" y="308851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占位符 3"/>
          <p:cNvSpPr txBox="1">
            <a:spLocks/>
          </p:cNvSpPr>
          <p:nvPr/>
        </p:nvSpPr>
        <p:spPr>
          <a:xfrm>
            <a:off x="3967238" y="2531886"/>
            <a:ext cx="4593104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下一步工作思路和措施</a:t>
            </a:r>
          </a:p>
        </p:txBody>
      </p:sp>
      <p:sp>
        <p:nvSpPr>
          <p:cNvPr id="15" name="矩形 14"/>
          <p:cNvSpPr/>
          <p:nvPr/>
        </p:nvSpPr>
        <p:spPr>
          <a:xfrm>
            <a:off x="3967238" y="3065658"/>
            <a:ext cx="610945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3"/>
          <p:cNvSpPr txBox="1"/>
          <p:nvPr/>
        </p:nvSpPr>
        <p:spPr>
          <a:xfrm>
            <a:off x="3973196" y="3287371"/>
            <a:ext cx="33846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加大党建工作力度</a:t>
            </a:r>
          </a:p>
          <a:p>
            <a:r>
              <a:rPr lang="zh-CN" altLang="en-US" dirty="0"/>
              <a:t>注重党组织基础建设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7357808" y="3310023"/>
            <a:ext cx="32781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加强党建能力建设</a:t>
            </a:r>
          </a:p>
          <a:p>
            <a:r>
              <a:rPr lang="zh-CN" altLang="en-US" dirty="0"/>
              <a:t>创新基层党建工作模式</a:t>
            </a:r>
          </a:p>
        </p:txBody>
      </p:sp>
    </p:spTree>
    <p:extLst>
      <p:ext uri="{BB962C8B-B14F-4D97-AF65-F5344CB8AC3E}">
        <p14:creationId xmlns:p14="http://schemas.microsoft.com/office/powerpoint/2010/main" val="2299830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2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 animBg="1"/>
      <p:bldP spid="19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867" y="3658637"/>
            <a:ext cx="3437282" cy="2029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矩形 35"/>
          <p:cNvSpPr/>
          <p:nvPr/>
        </p:nvSpPr>
        <p:spPr>
          <a:xfrm>
            <a:off x="1048640" y="1697820"/>
            <a:ext cx="9924159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是抓好各项工作的根本，我们的工作不仅仅是经营管理，作为央企，应该充分认识到加强党建工作的重要性、必要性，增强责任感和紧迫感，党建工作抓好了，基层党组织的核心作用就能更好的发挥，队伍的凝聚力和向心力就更加明显，什么工作都好开展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79350" y="1107062"/>
            <a:ext cx="35702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如何正确看待党建工作？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290661" y="3049621"/>
            <a:ext cx="3033689" cy="741216"/>
            <a:chOff x="3924300" y="1204541"/>
            <a:chExt cx="4252137" cy="741216"/>
          </a:xfrm>
        </p:grpSpPr>
        <p:grpSp>
          <p:nvGrpSpPr>
            <p:cNvPr id="40" name="组合 39"/>
            <p:cNvGrpSpPr/>
            <p:nvPr/>
          </p:nvGrpSpPr>
          <p:grpSpPr>
            <a:xfrm>
              <a:off x="3924300" y="1204541"/>
              <a:ext cx="4252137" cy="741216"/>
              <a:chOff x="3469759" y="1342765"/>
              <a:chExt cx="3781646" cy="74121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540642" y="1414130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469759" y="1342765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4173722" y="1289603"/>
              <a:ext cx="3753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核心引领作用</a:t>
              </a:r>
              <a:endParaRPr lang="zh-CN" altLang="en-US" sz="28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24111" y="4057935"/>
            <a:ext cx="3033689" cy="741216"/>
            <a:chOff x="3924300" y="1204541"/>
            <a:chExt cx="4252137" cy="741216"/>
          </a:xfrm>
        </p:grpSpPr>
        <p:grpSp>
          <p:nvGrpSpPr>
            <p:cNvPr id="54" name="组合 53"/>
            <p:cNvGrpSpPr/>
            <p:nvPr/>
          </p:nvGrpSpPr>
          <p:grpSpPr>
            <a:xfrm>
              <a:off x="3924300" y="1204541"/>
              <a:ext cx="4252137" cy="741216"/>
              <a:chOff x="3469759" y="1342765"/>
              <a:chExt cx="3781646" cy="741216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3540642" y="1414130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3469759" y="1342765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4173722" y="1289603"/>
              <a:ext cx="3753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队伍凝聚力</a:t>
              </a:r>
              <a:endParaRPr lang="zh-CN" altLang="en-US" sz="28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34338" y="4994884"/>
            <a:ext cx="3033689" cy="741216"/>
            <a:chOff x="3924300" y="1204541"/>
            <a:chExt cx="4252137" cy="741216"/>
          </a:xfrm>
        </p:grpSpPr>
        <p:grpSp>
          <p:nvGrpSpPr>
            <p:cNvPr id="59" name="组合 58"/>
            <p:cNvGrpSpPr/>
            <p:nvPr/>
          </p:nvGrpSpPr>
          <p:grpSpPr>
            <a:xfrm>
              <a:off x="3924300" y="1204541"/>
              <a:ext cx="4252137" cy="741216"/>
              <a:chOff x="3469759" y="1342765"/>
              <a:chExt cx="3781646" cy="741216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3540642" y="1414130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469759" y="1342765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4173722" y="1289603"/>
              <a:ext cx="37532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队伍向心力</a:t>
              </a:r>
              <a:endParaRPr lang="zh-CN" altLang="en-US" sz="28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680177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869440" y="2032928"/>
            <a:ext cx="2039808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加大党建工作力度</a:t>
            </a:r>
            <a:endParaRPr lang="zh-CN" altLang="zh-CN" sz="1799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64325" y="3031249"/>
            <a:ext cx="2221705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加强党建能力建设</a:t>
            </a:r>
          </a:p>
        </p:txBody>
      </p:sp>
      <p:sp>
        <p:nvSpPr>
          <p:cNvPr id="32" name="矩形 31"/>
          <p:cNvSpPr/>
          <p:nvPr/>
        </p:nvSpPr>
        <p:spPr>
          <a:xfrm>
            <a:off x="7293873" y="3982747"/>
            <a:ext cx="2365665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注重党组织基础建设</a:t>
            </a:r>
          </a:p>
        </p:txBody>
      </p:sp>
      <p:sp>
        <p:nvSpPr>
          <p:cNvPr id="33" name="矩形 32"/>
          <p:cNvSpPr/>
          <p:nvPr/>
        </p:nvSpPr>
        <p:spPr>
          <a:xfrm>
            <a:off x="8109956" y="4881246"/>
            <a:ext cx="2039808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创新党建工作模式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187" y="1948412"/>
            <a:ext cx="670062" cy="54436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042" y="2914700"/>
            <a:ext cx="670062" cy="5443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060" y="3854601"/>
            <a:ext cx="670062" cy="54436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552" y="4748140"/>
            <a:ext cx="670062" cy="54436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76756" y="1297611"/>
            <a:ext cx="4306581" cy="4205652"/>
            <a:chOff x="1079350" y="1795781"/>
            <a:chExt cx="3359785" cy="3281045"/>
          </a:xfrm>
        </p:grpSpPr>
        <p:grpSp>
          <p:nvGrpSpPr>
            <p:cNvPr id="15" name="组合 14"/>
            <p:cNvGrpSpPr/>
            <p:nvPr/>
          </p:nvGrpSpPr>
          <p:grpSpPr>
            <a:xfrm>
              <a:off x="2940535" y="2060576"/>
              <a:ext cx="1498600" cy="3016250"/>
              <a:chOff x="5043" y="3715"/>
              <a:chExt cx="2360" cy="4750"/>
            </a:xfrm>
            <a:solidFill>
              <a:srgbClr val="C00000"/>
            </a:solidFill>
          </p:grpSpPr>
          <p:sp>
            <p:nvSpPr>
              <p:cNvPr id="16" name="Freeform 8"/>
              <p:cNvSpPr/>
              <p:nvPr/>
            </p:nvSpPr>
            <p:spPr bwMode="auto">
              <a:xfrm>
                <a:off x="5043" y="3715"/>
                <a:ext cx="2361" cy="4750"/>
              </a:xfrm>
              <a:custGeom>
                <a:avLst/>
                <a:gdLst>
                  <a:gd name="T0" fmla="*/ 77 w 141"/>
                  <a:gd name="T1" fmla="*/ 0 h 284"/>
                  <a:gd name="T2" fmla="*/ 0 w 141"/>
                  <a:gd name="T3" fmla="*/ 77 h 284"/>
                  <a:gd name="T4" fmla="*/ 32 w 141"/>
                  <a:gd name="T5" fmla="*/ 154 h 284"/>
                  <a:gd name="T6" fmla="*/ 10 w 141"/>
                  <a:gd name="T7" fmla="*/ 219 h 284"/>
                  <a:gd name="T8" fmla="*/ 97 w 141"/>
                  <a:gd name="T9" fmla="*/ 284 h 284"/>
                  <a:gd name="T10" fmla="*/ 141 w 141"/>
                  <a:gd name="T11" fmla="*/ 154 h 284"/>
                  <a:gd name="T12" fmla="*/ 77 w 141"/>
                  <a:gd name="T1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284">
                    <a:moveTo>
                      <a:pt x="77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20" y="96"/>
                      <a:pt x="32" y="124"/>
                      <a:pt x="32" y="154"/>
                    </a:cubicBezTo>
                    <a:cubicBezTo>
                      <a:pt x="32" y="178"/>
                      <a:pt x="24" y="201"/>
                      <a:pt x="10" y="219"/>
                    </a:cubicBezTo>
                    <a:cubicBezTo>
                      <a:pt x="97" y="284"/>
                      <a:pt x="97" y="284"/>
                      <a:pt x="97" y="284"/>
                    </a:cubicBezTo>
                    <a:cubicBezTo>
                      <a:pt x="125" y="248"/>
                      <a:pt x="141" y="203"/>
                      <a:pt x="141" y="154"/>
                    </a:cubicBezTo>
                    <a:cubicBezTo>
                      <a:pt x="141" y="94"/>
                      <a:pt x="116" y="39"/>
                      <a:pt x="77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TextBox 29"/>
              <p:cNvSpPr txBox="1"/>
              <p:nvPr/>
            </p:nvSpPr>
            <p:spPr>
              <a:xfrm>
                <a:off x="6291" y="7626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04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120750" y="1795781"/>
              <a:ext cx="1905000" cy="3037840"/>
              <a:chOff x="3752" y="3298"/>
              <a:chExt cx="3000" cy="4784"/>
            </a:xfrm>
            <a:solidFill>
              <a:srgbClr val="C00000"/>
            </a:solidFill>
          </p:grpSpPr>
          <p:sp>
            <p:nvSpPr>
              <p:cNvPr id="19" name="Freeform 10"/>
              <p:cNvSpPr/>
              <p:nvPr/>
            </p:nvSpPr>
            <p:spPr bwMode="auto">
              <a:xfrm>
                <a:off x="3752" y="3298"/>
                <a:ext cx="3000" cy="4785"/>
              </a:xfrm>
              <a:custGeom>
                <a:avLst/>
                <a:gdLst>
                  <a:gd name="T0" fmla="*/ 0 w 179"/>
                  <a:gd name="T1" fmla="*/ 0 h 286"/>
                  <a:gd name="T2" fmla="*/ 0 w 179"/>
                  <a:gd name="T3" fmla="*/ 89 h 286"/>
                  <a:gd name="T4" fmla="*/ 89 w 179"/>
                  <a:gd name="T5" fmla="*/ 179 h 286"/>
                  <a:gd name="T6" fmla="*/ 72 w 179"/>
                  <a:gd name="T7" fmla="*/ 232 h 286"/>
                  <a:gd name="T8" fmla="*/ 143 w 179"/>
                  <a:gd name="T9" fmla="*/ 286 h 286"/>
                  <a:gd name="T10" fmla="*/ 179 w 179"/>
                  <a:gd name="T11" fmla="*/ 179 h 286"/>
                  <a:gd name="T12" fmla="*/ 0 w 179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86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49" y="89"/>
                      <a:pt x="89" y="129"/>
                      <a:pt x="89" y="179"/>
                    </a:cubicBezTo>
                    <a:cubicBezTo>
                      <a:pt x="89" y="199"/>
                      <a:pt x="83" y="217"/>
                      <a:pt x="72" y="232"/>
                    </a:cubicBezTo>
                    <a:cubicBezTo>
                      <a:pt x="143" y="286"/>
                      <a:pt x="143" y="286"/>
                      <a:pt x="143" y="286"/>
                    </a:cubicBezTo>
                    <a:cubicBezTo>
                      <a:pt x="165" y="256"/>
                      <a:pt x="179" y="219"/>
                      <a:pt x="179" y="179"/>
                    </a:cubicBezTo>
                    <a:cubicBezTo>
                      <a:pt x="179" y="80"/>
                      <a:pt x="99" y="0"/>
                      <a:pt x="0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TextBox 28"/>
              <p:cNvSpPr txBox="1"/>
              <p:nvPr/>
            </p:nvSpPr>
            <p:spPr>
              <a:xfrm>
                <a:off x="5762" y="7238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03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79350" y="2220596"/>
              <a:ext cx="2520950" cy="2355850"/>
              <a:chOff x="2112" y="3967"/>
              <a:chExt cx="3970" cy="3710"/>
            </a:xfrm>
            <a:solidFill>
              <a:srgbClr val="C00000"/>
            </a:solidFill>
          </p:grpSpPr>
          <p:sp>
            <p:nvSpPr>
              <p:cNvPr id="22" name="Freeform 13"/>
              <p:cNvSpPr/>
              <p:nvPr/>
            </p:nvSpPr>
            <p:spPr bwMode="auto">
              <a:xfrm>
                <a:off x="2112" y="3967"/>
                <a:ext cx="3970" cy="3711"/>
              </a:xfrm>
              <a:custGeom>
                <a:avLst/>
                <a:gdLst>
                  <a:gd name="T0" fmla="*/ 98 w 237"/>
                  <a:gd name="T1" fmla="*/ 0 h 222"/>
                  <a:gd name="T2" fmla="*/ 0 w 237"/>
                  <a:gd name="T3" fmla="*/ 40 h 222"/>
                  <a:gd name="T4" fmla="*/ 49 w 237"/>
                  <a:gd name="T5" fmla="*/ 89 h 222"/>
                  <a:gd name="T6" fmla="*/ 98 w 237"/>
                  <a:gd name="T7" fmla="*/ 69 h 222"/>
                  <a:gd name="T8" fmla="*/ 168 w 237"/>
                  <a:gd name="T9" fmla="*/ 139 h 222"/>
                  <a:gd name="T10" fmla="*/ 154 w 237"/>
                  <a:gd name="T11" fmla="*/ 180 h 222"/>
                  <a:gd name="T12" fmla="*/ 209 w 237"/>
                  <a:gd name="T13" fmla="*/ 222 h 222"/>
                  <a:gd name="T14" fmla="*/ 237 w 237"/>
                  <a:gd name="T15" fmla="*/ 139 h 222"/>
                  <a:gd name="T16" fmla="*/ 98 w 237"/>
                  <a:gd name="T1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7" h="222">
                    <a:moveTo>
                      <a:pt x="98" y="0"/>
                    </a:moveTo>
                    <a:cubicBezTo>
                      <a:pt x="60" y="0"/>
                      <a:pt x="25" y="15"/>
                      <a:pt x="0" y="40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62" y="77"/>
                      <a:pt x="79" y="69"/>
                      <a:pt x="98" y="69"/>
                    </a:cubicBezTo>
                    <a:cubicBezTo>
                      <a:pt x="137" y="69"/>
                      <a:pt x="168" y="100"/>
                      <a:pt x="168" y="139"/>
                    </a:cubicBezTo>
                    <a:cubicBezTo>
                      <a:pt x="168" y="154"/>
                      <a:pt x="163" y="169"/>
                      <a:pt x="154" y="180"/>
                    </a:cubicBezTo>
                    <a:cubicBezTo>
                      <a:pt x="209" y="222"/>
                      <a:pt x="209" y="222"/>
                      <a:pt x="209" y="222"/>
                    </a:cubicBezTo>
                    <a:cubicBezTo>
                      <a:pt x="227" y="199"/>
                      <a:pt x="237" y="170"/>
                      <a:pt x="237" y="139"/>
                    </a:cubicBezTo>
                    <a:cubicBezTo>
                      <a:pt x="237" y="62"/>
                      <a:pt x="175" y="0"/>
                      <a:pt x="98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TextBox 27"/>
              <p:cNvSpPr txBox="1"/>
              <p:nvPr/>
            </p:nvSpPr>
            <p:spPr>
              <a:xfrm>
                <a:off x="5187" y="6775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02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01575" y="2665731"/>
              <a:ext cx="2051050" cy="1645920"/>
              <a:chOff x="2147" y="4668"/>
              <a:chExt cx="3230" cy="2592"/>
            </a:xfrm>
            <a:solidFill>
              <a:srgbClr val="C00000"/>
            </a:solidFill>
          </p:grpSpPr>
          <p:sp>
            <p:nvSpPr>
              <p:cNvPr id="28" name="Freeform 16"/>
              <p:cNvSpPr/>
              <p:nvPr/>
            </p:nvSpPr>
            <p:spPr bwMode="auto">
              <a:xfrm>
                <a:off x="2147" y="4668"/>
                <a:ext cx="3231" cy="2592"/>
              </a:xfrm>
              <a:custGeom>
                <a:avLst/>
                <a:gdLst>
                  <a:gd name="T0" fmla="*/ 96 w 193"/>
                  <a:gd name="T1" fmla="*/ 0 h 155"/>
                  <a:gd name="T2" fmla="*/ 0 w 193"/>
                  <a:gd name="T3" fmla="*/ 97 h 155"/>
                  <a:gd name="T4" fmla="*/ 48 w 193"/>
                  <a:gd name="T5" fmla="*/ 97 h 155"/>
                  <a:gd name="T6" fmla="*/ 96 w 193"/>
                  <a:gd name="T7" fmla="*/ 48 h 155"/>
                  <a:gd name="T8" fmla="*/ 145 w 193"/>
                  <a:gd name="T9" fmla="*/ 97 h 155"/>
                  <a:gd name="T10" fmla="*/ 135 w 193"/>
                  <a:gd name="T11" fmla="*/ 126 h 155"/>
                  <a:gd name="T12" fmla="*/ 174 w 193"/>
                  <a:gd name="T13" fmla="*/ 155 h 155"/>
                  <a:gd name="T14" fmla="*/ 193 w 193"/>
                  <a:gd name="T15" fmla="*/ 97 h 155"/>
                  <a:gd name="T16" fmla="*/ 96 w 193"/>
                  <a:gd name="T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55">
                    <a:moveTo>
                      <a:pt x="96" y="0"/>
                    </a:moveTo>
                    <a:cubicBezTo>
                      <a:pt x="43" y="0"/>
                      <a:pt x="0" y="43"/>
                      <a:pt x="0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48" y="70"/>
                      <a:pt x="70" y="48"/>
                      <a:pt x="96" y="48"/>
                    </a:cubicBezTo>
                    <a:cubicBezTo>
                      <a:pt x="123" y="48"/>
                      <a:pt x="145" y="70"/>
                      <a:pt x="145" y="97"/>
                    </a:cubicBezTo>
                    <a:cubicBezTo>
                      <a:pt x="145" y="107"/>
                      <a:pt x="141" y="118"/>
                      <a:pt x="135" y="126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86" y="138"/>
                      <a:pt x="193" y="118"/>
                      <a:pt x="193" y="97"/>
                    </a:cubicBezTo>
                    <a:cubicBezTo>
                      <a:pt x="193" y="43"/>
                      <a:pt x="150" y="0"/>
                      <a:pt x="96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TextBox 26"/>
              <p:cNvSpPr txBox="1"/>
              <p:nvPr/>
            </p:nvSpPr>
            <p:spPr>
              <a:xfrm>
                <a:off x="4585" y="6291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01</a:t>
                </a: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6343" y="3336609"/>
              <a:ext cx="670062" cy="54436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1635039" y="4053097"/>
              <a:ext cx="1110757" cy="369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党建工作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5489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3.1 </a:t>
            </a:r>
            <a:r>
              <a:rPr lang="zh-CN" altLang="en-US" sz="2400" dirty="0" smtClean="0"/>
              <a:t>加大</a:t>
            </a:r>
            <a:r>
              <a:rPr lang="zh-CN" altLang="en-US" sz="2400" dirty="0"/>
              <a:t>党建工作力度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39" name="Rectangle 8"/>
          <p:cNvSpPr/>
          <p:nvPr/>
        </p:nvSpPr>
        <p:spPr>
          <a:xfrm>
            <a:off x="2034453" y="2080360"/>
            <a:ext cx="2976789" cy="27324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cxnSp>
        <p:nvCxnSpPr>
          <p:cNvPr id="40" name="Straight Arrow Connector 14"/>
          <p:cNvCxnSpPr/>
          <p:nvPr/>
        </p:nvCxnSpPr>
        <p:spPr>
          <a:xfrm>
            <a:off x="2590714" y="5229960"/>
            <a:ext cx="1027430" cy="190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12"/>
          <p:cNvCxnSpPr/>
          <p:nvPr/>
        </p:nvCxnSpPr>
        <p:spPr>
          <a:xfrm>
            <a:off x="5262159" y="2440405"/>
            <a:ext cx="1027430" cy="190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9"/>
          <p:cNvSpPr/>
          <p:nvPr/>
        </p:nvSpPr>
        <p:spPr>
          <a:xfrm>
            <a:off x="4550958" y="2889985"/>
            <a:ext cx="2976789" cy="2731770"/>
          </a:xfrm>
          <a:prstGeom prst="rect">
            <a:avLst/>
          </a:prstGeom>
          <a:solidFill>
            <a:srgbClr val="E31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cxnSp>
        <p:nvCxnSpPr>
          <p:cNvPr id="43" name="Straight Arrow Connector 13"/>
          <p:cNvCxnSpPr/>
          <p:nvPr/>
        </p:nvCxnSpPr>
        <p:spPr>
          <a:xfrm>
            <a:off x="7736119" y="5229960"/>
            <a:ext cx="1027430" cy="190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10"/>
          <p:cNvSpPr/>
          <p:nvPr/>
        </p:nvSpPr>
        <p:spPr>
          <a:xfrm>
            <a:off x="7104293" y="2080360"/>
            <a:ext cx="2976789" cy="2732405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2188975" y="2733524"/>
            <a:ext cx="2188117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克服和纠正重业务、轻党建的错误思想，树立党建工作必须服务于公司经营管理的理念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2189104" y="23003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思想认识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4693415" y="3601569"/>
            <a:ext cx="2237012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必须从我做起，带领党员领导干部认真学习党中央、各级党委相关文件精神，主动承担党建工作党委主体责任，落实“一岗双责”</a:t>
            </a:r>
          </a:p>
        </p:txBody>
      </p:sp>
      <p:sp>
        <p:nvSpPr>
          <p:cNvPr id="48" name="TextBox 24"/>
          <p:cNvSpPr txBox="1"/>
          <p:nvPr/>
        </p:nvSpPr>
        <p:spPr>
          <a:xfrm>
            <a:off x="4693544" y="316841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一岗双责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7251195" y="2733524"/>
            <a:ext cx="2598153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以围绕发展抓党建，抓好党建促发展为目标，切实把党建工作摆上重要议程日程，把党的建设放在经营管理中去思考，放到日常工作中去安排。</a:t>
            </a:r>
          </a:p>
        </p:txBody>
      </p:sp>
      <p:sp>
        <p:nvSpPr>
          <p:cNvPr id="50" name="TextBox 24"/>
          <p:cNvSpPr txBox="1"/>
          <p:nvPr/>
        </p:nvSpPr>
        <p:spPr>
          <a:xfrm>
            <a:off x="7251324" y="23003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融入工作</a:t>
            </a:r>
          </a:p>
        </p:txBody>
      </p:sp>
    </p:spTree>
    <p:extLst>
      <p:ext uri="{BB962C8B-B14F-4D97-AF65-F5344CB8AC3E}">
        <p14:creationId xmlns:p14="http://schemas.microsoft.com/office/powerpoint/2010/main" val="4006410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9" grpId="0" animBg="1"/>
      <p:bldP spid="42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3.1 </a:t>
            </a:r>
            <a:r>
              <a:rPr lang="zh-CN" altLang="en-US" sz="2400" dirty="0" smtClean="0"/>
              <a:t>加大</a:t>
            </a:r>
            <a:r>
              <a:rPr lang="zh-CN" altLang="en-US" sz="2400" dirty="0"/>
              <a:t>党建工作力度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07BCCCD8-4DD0-43CD-AE1E-7C8C28C72BD8}"/>
              </a:ext>
            </a:extLst>
          </p:cNvPr>
          <p:cNvGrpSpPr/>
          <p:nvPr/>
        </p:nvGrpSpPr>
        <p:grpSpPr>
          <a:xfrm>
            <a:off x="1330100" y="1635212"/>
            <a:ext cx="915714" cy="738975"/>
            <a:chOff x="5300870" y="1570382"/>
            <a:chExt cx="985301" cy="795131"/>
          </a:xfrm>
        </p:grpSpPr>
        <p:sp>
          <p:nvSpPr>
            <p:cNvPr id="23" name="矩形: 圆角 6">
              <a:extLst>
                <a:ext uri="{FF2B5EF4-FFF2-40B4-BE49-F238E27FC236}">
                  <a16:creationId xmlns="" xmlns:a16="http://schemas.microsoft.com/office/drawing/2014/main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20848DF-BAC6-416D-97F5-ACD0AE5AA50A}"/>
                </a:ext>
              </a:extLst>
            </p:cNvPr>
            <p:cNvSpPr txBox="1"/>
            <p:nvPr/>
          </p:nvSpPr>
          <p:spPr>
            <a:xfrm>
              <a:off x="5398276" y="1714638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53A1BA9-1425-4E6A-9187-9F171A0D0A2D}"/>
              </a:ext>
            </a:extLst>
          </p:cNvPr>
          <p:cNvGrpSpPr/>
          <p:nvPr/>
        </p:nvGrpSpPr>
        <p:grpSpPr>
          <a:xfrm>
            <a:off x="2045716" y="1635017"/>
            <a:ext cx="3681315" cy="748643"/>
            <a:chOff x="6453808" y="1158637"/>
            <a:chExt cx="3961066" cy="805534"/>
          </a:xfrm>
        </p:grpSpPr>
        <p:sp>
          <p:nvSpPr>
            <p:cNvPr id="26" name="矩形: 圆角 21">
              <a:extLst>
                <a:ext uri="{FF2B5EF4-FFF2-40B4-BE49-F238E27FC236}">
                  <a16:creationId xmlns="" xmlns:a16="http://schemas.microsoft.com/office/drawing/2014/main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E4D61B1B-4B5D-4C11-BFFB-E1C8FD0F278D}"/>
                </a:ext>
              </a:extLst>
            </p:cNvPr>
            <p:cNvSpPr txBox="1"/>
            <p:nvPr/>
          </p:nvSpPr>
          <p:spPr>
            <a:xfrm>
              <a:off x="6566473" y="1334015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三会一课制度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07BCCCD8-4DD0-43CD-AE1E-7C8C28C72BD8}"/>
              </a:ext>
            </a:extLst>
          </p:cNvPr>
          <p:cNvGrpSpPr/>
          <p:nvPr/>
        </p:nvGrpSpPr>
        <p:grpSpPr>
          <a:xfrm>
            <a:off x="6392671" y="1675860"/>
            <a:ext cx="901239" cy="738975"/>
            <a:chOff x="5300870" y="1570382"/>
            <a:chExt cx="969726" cy="795131"/>
          </a:xfrm>
        </p:grpSpPr>
        <p:sp>
          <p:nvSpPr>
            <p:cNvPr id="53" name="矩形: 圆角 6">
              <a:extLst>
                <a:ext uri="{FF2B5EF4-FFF2-40B4-BE49-F238E27FC236}">
                  <a16:creationId xmlns="" xmlns:a16="http://schemas.microsoft.com/office/drawing/2014/main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020848DF-BAC6-416D-97F5-ACD0AE5AA50A}"/>
                </a:ext>
              </a:extLst>
            </p:cNvPr>
            <p:cNvSpPr txBox="1"/>
            <p:nvPr/>
          </p:nvSpPr>
          <p:spPr>
            <a:xfrm>
              <a:off x="5382701" y="1680747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853A1BA9-1425-4E6A-9187-9F171A0D0A2D}"/>
              </a:ext>
            </a:extLst>
          </p:cNvPr>
          <p:cNvGrpSpPr/>
          <p:nvPr/>
        </p:nvGrpSpPr>
        <p:grpSpPr>
          <a:xfrm>
            <a:off x="7108287" y="1675664"/>
            <a:ext cx="3681315" cy="748643"/>
            <a:chOff x="6453808" y="1158637"/>
            <a:chExt cx="3961066" cy="805534"/>
          </a:xfrm>
        </p:grpSpPr>
        <p:sp>
          <p:nvSpPr>
            <p:cNvPr id="56" name="矩形: 圆角 21">
              <a:extLst>
                <a:ext uri="{FF2B5EF4-FFF2-40B4-BE49-F238E27FC236}">
                  <a16:creationId xmlns="" xmlns:a16="http://schemas.microsoft.com/office/drawing/2014/main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E4D61B1B-4B5D-4C11-BFFB-E1C8FD0F278D}"/>
                </a:ext>
              </a:extLst>
            </p:cNvPr>
            <p:cNvSpPr txBox="1"/>
            <p:nvPr/>
          </p:nvSpPr>
          <p:spPr>
            <a:xfrm>
              <a:off x="6566473" y="1351368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月度集中学习制度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07BCCCD8-4DD0-43CD-AE1E-7C8C28C72BD8}"/>
              </a:ext>
            </a:extLst>
          </p:cNvPr>
          <p:cNvGrpSpPr/>
          <p:nvPr/>
        </p:nvGrpSpPr>
        <p:grpSpPr>
          <a:xfrm>
            <a:off x="1330099" y="2667099"/>
            <a:ext cx="896659" cy="738975"/>
            <a:chOff x="5300870" y="1570382"/>
            <a:chExt cx="964798" cy="795131"/>
          </a:xfrm>
        </p:grpSpPr>
        <p:sp>
          <p:nvSpPr>
            <p:cNvPr id="59" name="矩形: 圆角 6">
              <a:extLst>
                <a:ext uri="{FF2B5EF4-FFF2-40B4-BE49-F238E27FC236}">
                  <a16:creationId xmlns="" xmlns:a16="http://schemas.microsoft.com/office/drawing/2014/main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020848DF-BAC6-416D-97F5-ACD0AE5AA50A}"/>
                </a:ext>
              </a:extLst>
            </p:cNvPr>
            <p:cNvSpPr txBox="1"/>
            <p:nvPr/>
          </p:nvSpPr>
          <p:spPr>
            <a:xfrm>
              <a:off x="5377773" y="1686456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853A1BA9-1425-4E6A-9187-9F171A0D0A2D}"/>
              </a:ext>
            </a:extLst>
          </p:cNvPr>
          <p:cNvGrpSpPr/>
          <p:nvPr/>
        </p:nvGrpSpPr>
        <p:grpSpPr>
          <a:xfrm>
            <a:off x="2045716" y="2666903"/>
            <a:ext cx="3681315" cy="748643"/>
            <a:chOff x="6453808" y="1158637"/>
            <a:chExt cx="3961066" cy="805534"/>
          </a:xfrm>
        </p:grpSpPr>
        <p:sp>
          <p:nvSpPr>
            <p:cNvPr id="62" name="矩形: 圆角 21">
              <a:extLst>
                <a:ext uri="{FF2B5EF4-FFF2-40B4-BE49-F238E27FC236}">
                  <a16:creationId xmlns="" xmlns:a16="http://schemas.microsoft.com/office/drawing/2014/main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E4D61B1B-4B5D-4C11-BFFB-E1C8FD0F278D}"/>
                </a:ext>
              </a:extLst>
            </p:cNvPr>
            <p:cNvSpPr txBox="1"/>
            <p:nvPr/>
          </p:nvSpPr>
          <p:spPr>
            <a:xfrm>
              <a:off x="6566473" y="1351774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党建工作责任制制度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07BCCCD8-4DD0-43CD-AE1E-7C8C28C72BD8}"/>
              </a:ext>
            </a:extLst>
          </p:cNvPr>
          <p:cNvGrpSpPr/>
          <p:nvPr/>
        </p:nvGrpSpPr>
        <p:grpSpPr>
          <a:xfrm>
            <a:off x="6392675" y="2707746"/>
            <a:ext cx="901237" cy="738975"/>
            <a:chOff x="5300870" y="1570382"/>
            <a:chExt cx="969723" cy="795131"/>
          </a:xfrm>
        </p:grpSpPr>
        <p:sp>
          <p:nvSpPr>
            <p:cNvPr id="65" name="矩形: 圆角 6">
              <a:extLst>
                <a:ext uri="{FF2B5EF4-FFF2-40B4-BE49-F238E27FC236}">
                  <a16:creationId xmlns="" xmlns:a16="http://schemas.microsoft.com/office/drawing/2014/main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020848DF-BAC6-416D-97F5-ACD0AE5AA50A}"/>
                </a:ext>
              </a:extLst>
            </p:cNvPr>
            <p:cNvSpPr txBox="1"/>
            <p:nvPr/>
          </p:nvSpPr>
          <p:spPr>
            <a:xfrm>
              <a:off x="5382698" y="1698154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853A1BA9-1425-4E6A-9187-9F171A0D0A2D}"/>
              </a:ext>
            </a:extLst>
          </p:cNvPr>
          <p:cNvGrpSpPr/>
          <p:nvPr/>
        </p:nvGrpSpPr>
        <p:grpSpPr>
          <a:xfrm>
            <a:off x="7108287" y="2707550"/>
            <a:ext cx="3681315" cy="748643"/>
            <a:chOff x="6453808" y="1158637"/>
            <a:chExt cx="3961066" cy="805534"/>
          </a:xfrm>
        </p:grpSpPr>
        <p:sp>
          <p:nvSpPr>
            <p:cNvPr id="68" name="矩形: 圆角 21">
              <a:extLst>
                <a:ext uri="{FF2B5EF4-FFF2-40B4-BE49-F238E27FC236}">
                  <a16:creationId xmlns="" xmlns:a16="http://schemas.microsoft.com/office/drawing/2014/main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E4D61B1B-4B5D-4C11-BFFB-E1C8FD0F278D}"/>
                </a:ext>
              </a:extLst>
            </p:cNvPr>
            <p:cNvSpPr txBox="1"/>
            <p:nvPr/>
          </p:nvSpPr>
          <p:spPr>
            <a:xfrm>
              <a:off x="6613783" y="1316689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党员考核管理办法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07BCCCD8-4DD0-43CD-AE1E-7C8C28C72BD8}"/>
              </a:ext>
            </a:extLst>
          </p:cNvPr>
          <p:cNvGrpSpPr/>
          <p:nvPr/>
        </p:nvGrpSpPr>
        <p:grpSpPr>
          <a:xfrm>
            <a:off x="1339555" y="3665635"/>
            <a:ext cx="897661" cy="738975"/>
            <a:chOff x="5300870" y="1570382"/>
            <a:chExt cx="965876" cy="795131"/>
          </a:xfrm>
        </p:grpSpPr>
        <p:sp>
          <p:nvSpPr>
            <p:cNvPr id="71" name="矩形: 圆角 6">
              <a:extLst>
                <a:ext uri="{FF2B5EF4-FFF2-40B4-BE49-F238E27FC236}">
                  <a16:creationId xmlns="" xmlns:a16="http://schemas.microsoft.com/office/drawing/2014/main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020848DF-BAC6-416D-97F5-ACD0AE5AA50A}"/>
                </a:ext>
              </a:extLst>
            </p:cNvPr>
            <p:cNvSpPr txBox="1"/>
            <p:nvPr/>
          </p:nvSpPr>
          <p:spPr>
            <a:xfrm>
              <a:off x="5378851" y="1696364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853A1BA9-1425-4E6A-9187-9F171A0D0A2D}"/>
              </a:ext>
            </a:extLst>
          </p:cNvPr>
          <p:cNvGrpSpPr/>
          <p:nvPr/>
        </p:nvGrpSpPr>
        <p:grpSpPr>
          <a:xfrm>
            <a:off x="2055171" y="3665439"/>
            <a:ext cx="3681315" cy="748643"/>
            <a:chOff x="6453808" y="1158637"/>
            <a:chExt cx="3961066" cy="805534"/>
          </a:xfrm>
        </p:grpSpPr>
        <p:sp>
          <p:nvSpPr>
            <p:cNvPr id="74" name="矩形: 圆角 21">
              <a:extLst>
                <a:ext uri="{FF2B5EF4-FFF2-40B4-BE49-F238E27FC236}">
                  <a16:creationId xmlns="" xmlns:a16="http://schemas.microsoft.com/office/drawing/2014/main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E4D61B1B-4B5D-4C11-BFFB-E1C8FD0F278D}"/>
                </a:ext>
              </a:extLst>
            </p:cNvPr>
            <p:cNvSpPr txBox="1"/>
            <p:nvPr/>
          </p:nvSpPr>
          <p:spPr>
            <a:xfrm>
              <a:off x="6531950" y="1316689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制定年度工作计划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07BCCCD8-4DD0-43CD-AE1E-7C8C28C72BD8}"/>
              </a:ext>
            </a:extLst>
          </p:cNvPr>
          <p:cNvGrpSpPr/>
          <p:nvPr/>
        </p:nvGrpSpPr>
        <p:grpSpPr>
          <a:xfrm>
            <a:off x="6402129" y="3706282"/>
            <a:ext cx="893168" cy="738975"/>
            <a:chOff x="5300870" y="1570382"/>
            <a:chExt cx="961041" cy="795131"/>
          </a:xfrm>
        </p:grpSpPr>
        <p:sp>
          <p:nvSpPr>
            <p:cNvPr id="77" name="矩形: 圆角 6">
              <a:extLst>
                <a:ext uri="{FF2B5EF4-FFF2-40B4-BE49-F238E27FC236}">
                  <a16:creationId xmlns="" xmlns:a16="http://schemas.microsoft.com/office/drawing/2014/main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020848DF-BAC6-416D-97F5-ACD0AE5AA50A}"/>
                </a:ext>
              </a:extLst>
            </p:cNvPr>
            <p:cNvSpPr txBox="1"/>
            <p:nvPr/>
          </p:nvSpPr>
          <p:spPr>
            <a:xfrm>
              <a:off x="5374016" y="1714637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853A1BA9-1425-4E6A-9187-9F171A0D0A2D}"/>
              </a:ext>
            </a:extLst>
          </p:cNvPr>
          <p:cNvGrpSpPr/>
          <p:nvPr/>
        </p:nvGrpSpPr>
        <p:grpSpPr>
          <a:xfrm>
            <a:off x="7117742" y="3706086"/>
            <a:ext cx="3681315" cy="748643"/>
            <a:chOff x="6453808" y="1158637"/>
            <a:chExt cx="3961066" cy="805534"/>
          </a:xfrm>
        </p:grpSpPr>
        <p:sp>
          <p:nvSpPr>
            <p:cNvPr id="80" name="矩形: 圆角 21">
              <a:extLst>
                <a:ext uri="{FF2B5EF4-FFF2-40B4-BE49-F238E27FC236}">
                  <a16:creationId xmlns="" xmlns:a16="http://schemas.microsoft.com/office/drawing/2014/main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E4D61B1B-4B5D-4C11-BFFB-E1C8FD0F278D}"/>
                </a:ext>
              </a:extLst>
            </p:cNvPr>
            <p:cNvSpPr txBox="1"/>
            <p:nvPr/>
          </p:nvSpPr>
          <p:spPr>
            <a:xfrm>
              <a:off x="6555339" y="1300808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党支书年度述职规定</a:t>
              </a:r>
            </a:p>
          </p:txBody>
        </p:sp>
      </p:grpSp>
      <p:sp>
        <p:nvSpPr>
          <p:cNvPr id="82" name="矩形 81"/>
          <p:cNvSpPr/>
          <p:nvPr/>
        </p:nvSpPr>
        <p:spPr>
          <a:xfrm>
            <a:off x="1305972" y="4795623"/>
            <a:ext cx="9493086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ts val="25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广泛调动公司党员干部参与党建工作的积极性，促进党建工作走上规范化轨道，做到党建工作与经营管理同布置、同落实、同检查，形成党建与经营管理工作相互渗透、相互促进、齐抓共管的工作机制。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</p:spTree>
    <p:extLst>
      <p:ext uri="{BB962C8B-B14F-4D97-AF65-F5344CB8AC3E}">
        <p14:creationId xmlns:p14="http://schemas.microsoft.com/office/powerpoint/2010/main" val="1230810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5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756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5675"/>
            <a:ext cx="12192000" cy="643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3905" y="2425999"/>
            <a:ext cx="7416824" cy="2285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ts val="35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是深入学习党的十八大精神和十八届六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60894" y="1752274"/>
            <a:ext cx="1491263" cy="5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70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2116451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3.2 </a:t>
            </a:r>
            <a:r>
              <a:rPr lang="zh-CN" altLang="en-US" sz="2400" dirty="0" smtClean="0"/>
              <a:t>注重</a:t>
            </a:r>
            <a:r>
              <a:rPr lang="zh-CN" altLang="en-US" sz="2400" dirty="0"/>
              <a:t>党组织基础建设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68" name="TextBox 22"/>
          <p:cNvSpPr txBox="1"/>
          <p:nvPr/>
        </p:nvSpPr>
        <p:spPr>
          <a:xfrm>
            <a:off x="2047568" y="3073198"/>
            <a:ext cx="1080332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zh-CN" altLang="en-US" sz="1400" b="0" dirty="0"/>
              <a:t>加强</a:t>
            </a:r>
            <a:r>
              <a:rPr lang="zh-CN" altLang="en-US" sz="1400" b="0" dirty="0" smtClean="0"/>
              <a:t>基层</a:t>
            </a:r>
            <a:endParaRPr lang="en-US" altLang="zh-CN" sz="1400" b="0" dirty="0" smtClean="0"/>
          </a:p>
          <a:p>
            <a:pPr algn="ctr">
              <a:lnSpc>
                <a:spcPts val="2000"/>
              </a:lnSpc>
            </a:pPr>
            <a:r>
              <a:rPr lang="zh-CN" altLang="en-US" sz="1400" b="0" dirty="0" smtClean="0"/>
              <a:t>党组织</a:t>
            </a:r>
            <a:r>
              <a:rPr lang="zh-CN" altLang="en-US" sz="1400" b="0" dirty="0"/>
              <a:t>建设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1256877" y="3691877"/>
            <a:ext cx="268159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zh-CN" altLang="en-US" sz="1200" b="0" dirty="0"/>
              <a:t>加强基层党组织建设，继续吸收新鲜血液，认真对现有的</a:t>
            </a:r>
            <a:r>
              <a:rPr lang="en-US" altLang="zh-CN" sz="1200" b="0" dirty="0"/>
              <a:t>1</a:t>
            </a:r>
            <a:r>
              <a:rPr lang="zh-CN" altLang="en-US" sz="1200" b="0" dirty="0"/>
              <a:t>名入党积极分子、</a:t>
            </a:r>
            <a:r>
              <a:rPr lang="en-US" altLang="zh-CN" sz="1200" b="0" dirty="0"/>
              <a:t>3</a:t>
            </a:r>
            <a:r>
              <a:rPr lang="zh-CN" altLang="en-US" sz="1200" b="0" dirty="0"/>
              <a:t>名入党申请人进行考察，尽快把现有非党员四级机构班子、业务骨干吸收培养为党员，保证党员队伍纯洁性、先进性。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82212" y="1738944"/>
            <a:ext cx="1030923" cy="1030923"/>
            <a:chOff x="2082212" y="1738944"/>
            <a:chExt cx="1030923" cy="1030923"/>
          </a:xfrm>
        </p:grpSpPr>
        <p:sp>
          <p:nvSpPr>
            <p:cNvPr id="45" name="Teardrop 36"/>
            <p:cNvSpPr/>
            <p:nvPr/>
          </p:nvSpPr>
          <p:spPr>
            <a:xfrm rot="8100000">
              <a:off x="2082212" y="1738944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1716" y="1973538"/>
              <a:ext cx="623634" cy="506650"/>
            </a:xfrm>
            <a:prstGeom prst="rect">
              <a:avLst/>
            </a:prstGeom>
          </p:spPr>
        </p:pic>
      </p:grpSp>
      <p:sp>
        <p:nvSpPr>
          <p:cNvPr id="71" name="TextBox 22"/>
          <p:cNvSpPr txBox="1"/>
          <p:nvPr/>
        </p:nvSpPr>
        <p:spPr>
          <a:xfrm>
            <a:off x="5637899" y="3073198"/>
            <a:ext cx="1080332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强化考核</a:t>
            </a:r>
            <a:endParaRPr lang="en-US" altLang="zh-CN" dirty="0"/>
          </a:p>
          <a:p>
            <a:r>
              <a:rPr lang="zh-CN" altLang="en-US" dirty="0"/>
              <a:t>树立典型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4701464" y="3820900"/>
            <a:ext cx="297307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进一步完善</a:t>
            </a:r>
            <a:r>
              <a:rPr lang="en-US" altLang="zh-CN" dirty="0"/>
              <a:t>《</a:t>
            </a:r>
            <a:r>
              <a:rPr lang="zh-CN" altLang="en-US" dirty="0"/>
              <a:t>党员年度考核管理办法</a:t>
            </a:r>
            <a:r>
              <a:rPr lang="en-US" altLang="zh-CN" dirty="0"/>
              <a:t>》</a:t>
            </a:r>
            <a:r>
              <a:rPr lang="zh-CN" altLang="en-US" dirty="0"/>
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发挥先锋模范带头作用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672543" y="1738944"/>
            <a:ext cx="1030923" cy="1030923"/>
            <a:chOff x="5672543" y="1738944"/>
            <a:chExt cx="1030923" cy="1030923"/>
          </a:xfrm>
        </p:grpSpPr>
        <p:sp>
          <p:nvSpPr>
            <p:cNvPr id="70" name="Teardrop 36"/>
            <p:cNvSpPr/>
            <p:nvPr/>
          </p:nvSpPr>
          <p:spPr>
            <a:xfrm rot="8100000">
              <a:off x="5672543" y="1738944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2047" y="1973538"/>
              <a:ext cx="623634" cy="506650"/>
            </a:xfrm>
            <a:prstGeom prst="rect">
              <a:avLst/>
            </a:prstGeom>
          </p:spPr>
        </p:pic>
      </p:grpSp>
      <p:sp>
        <p:nvSpPr>
          <p:cNvPr id="75" name="TextBox 22"/>
          <p:cNvSpPr txBox="1"/>
          <p:nvPr/>
        </p:nvSpPr>
        <p:spPr>
          <a:xfrm>
            <a:off x="8907236" y="3097262"/>
            <a:ext cx="1501685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将党建工作纳入领导评价体系</a:t>
            </a:r>
          </a:p>
        </p:txBody>
      </p:sp>
      <p:sp>
        <p:nvSpPr>
          <p:cNvPr id="76" name="TextBox 23"/>
          <p:cNvSpPr txBox="1"/>
          <p:nvPr/>
        </p:nvSpPr>
        <p:spPr>
          <a:xfrm>
            <a:off x="8197320" y="3920427"/>
            <a:ext cx="291745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将党建工作纳入领导干部评价体系，与经营管理指标同步考核，权重不低于</a:t>
            </a:r>
            <a:r>
              <a:rPr lang="en-US" altLang="zh-CN" dirty="0"/>
              <a:t>30%</a:t>
            </a:r>
            <a:r>
              <a:rPr lang="zh-CN" altLang="en-US" dirty="0"/>
              <a:t>，考核指标包括但不限于集中学习出勤率、心得体会或读书笔记的数量及质量、党风廉政责任制考核结果、民主评议结果、主动组织党建活动、为党建工作出谋划策等。连续两次考核不合格的，将不再续聘，并作出相应的处罚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120748" y="1738944"/>
            <a:ext cx="1030923" cy="1030923"/>
            <a:chOff x="9120748" y="1738944"/>
            <a:chExt cx="1030923" cy="1030923"/>
          </a:xfrm>
        </p:grpSpPr>
        <p:sp>
          <p:nvSpPr>
            <p:cNvPr id="74" name="Teardrop 36"/>
            <p:cNvSpPr/>
            <p:nvPr/>
          </p:nvSpPr>
          <p:spPr>
            <a:xfrm rot="8100000">
              <a:off x="9120748" y="1738944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0252" y="1973538"/>
              <a:ext cx="623634" cy="506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576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4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4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4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4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4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4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4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4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8" grpId="0"/>
      <p:bldP spid="69" grpId="0"/>
      <p:bldP spid="71" grpId="0"/>
      <p:bldP spid="72" grpId="0"/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47264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3.2 </a:t>
            </a:r>
            <a:r>
              <a:rPr lang="zh-CN" altLang="en-US" sz="2400" dirty="0" smtClean="0"/>
              <a:t>注重</a:t>
            </a:r>
            <a:r>
              <a:rPr lang="zh-CN" altLang="en-US" sz="2400" dirty="0"/>
              <a:t>党组织基础建设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68" name="TextBox 22"/>
          <p:cNvSpPr txBox="1"/>
          <p:nvPr/>
        </p:nvSpPr>
        <p:spPr>
          <a:xfrm>
            <a:off x="2277517" y="3061903"/>
            <a:ext cx="1080332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加强基层党组织活动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1133719" y="3885068"/>
            <a:ext cx="341373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加强基层党组织日常工作，基层党组织书记每</a:t>
            </a:r>
            <a:r>
              <a:rPr lang="en-US" altLang="zh-CN" dirty="0"/>
              <a:t>1</a:t>
            </a:r>
            <a:r>
              <a:rPr lang="zh-CN" altLang="en-US" dirty="0"/>
              <a:t>年至少讲</a:t>
            </a:r>
            <a:r>
              <a:rPr lang="en-US" altLang="zh-CN" dirty="0"/>
              <a:t>1</a:t>
            </a:r>
            <a:r>
              <a:rPr lang="zh-CN" altLang="en-US" dirty="0"/>
              <a:t>次党课；党支部每月至少组织</a:t>
            </a:r>
            <a:r>
              <a:rPr lang="en-US" altLang="zh-CN" dirty="0"/>
              <a:t>1</a:t>
            </a:r>
            <a:r>
              <a:rPr lang="zh-CN" altLang="en-US" dirty="0"/>
              <a:t>次集中学习；基层党组织定期向上级党委做工作汇报；每年年底组织基层党组织书记抓党建述职评议及工作总结；每年开展基层党建调研不低于</a:t>
            </a:r>
            <a:r>
              <a:rPr lang="en-US" altLang="zh-CN" dirty="0"/>
              <a:t>2</a:t>
            </a:r>
            <a:r>
              <a:rPr lang="zh-CN" altLang="en-US" dirty="0"/>
              <a:t>次；每年七一组织</a:t>
            </a:r>
            <a:r>
              <a:rPr lang="en-US" altLang="zh-CN" dirty="0"/>
              <a:t>1</a:t>
            </a:r>
            <a:r>
              <a:rPr lang="zh-CN" altLang="en-US" dirty="0"/>
              <a:t>次专题党建活动。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312161" y="1727649"/>
            <a:ext cx="1030923" cy="1030923"/>
            <a:chOff x="2312161" y="1727649"/>
            <a:chExt cx="1030923" cy="1030923"/>
          </a:xfrm>
        </p:grpSpPr>
        <p:sp>
          <p:nvSpPr>
            <p:cNvPr id="45" name="Teardrop 36"/>
            <p:cNvSpPr/>
            <p:nvPr/>
          </p:nvSpPr>
          <p:spPr>
            <a:xfrm rot="8100000">
              <a:off x="2312161" y="1727649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1665" y="1962243"/>
              <a:ext cx="623634" cy="506650"/>
            </a:xfrm>
            <a:prstGeom prst="rect">
              <a:avLst/>
            </a:prstGeom>
          </p:spPr>
        </p:pic>
      </p:grpSp>
      <p:sp>
        <p:nvSpPr>
          <p:cNvPr id="71" name="TextBox 22"/>
          <p:cNvSpPr txBox="1"/>
          <p:nvPr/>
        </p:nvSpPr>
        <p:spPr>
          <a:xfrm>
            <a:off x="5772532" y="3046272"/>
            <a:ext cx="1279079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关注重点工作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4932468" y="4020015"/>
            <a:ext cx="326516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重点关注</a:t>
            </a:r>
            <a:r>
              <a:rPr lang="en-US" altLang="zh-CN" dirty="0"/>
              <a:t>A</a:t>
            </a:r>
            <a:r>
              <a:rPr lang="zh-CN" altLang="en-US" dirty="0"/>
              <a:t>县支、</a:t>
            </a:r>
            <a:r>
              <a:rPr lang="en-US" altLang="zh-CN" dirty="0"/>
              <a:t>B</a:t>
            </a:r>
            <a:r>
              <a:rPr lang="zh-CN" altLang="en-US" dirty="0"/>
              <a:t>县支基层党组织建设工作，帮助他们尽快成立县支党支部，力争</a:t>
            </a:r>
            <a:r>
              <a:rPr lang="en-US" altLang="zh-CN" dirty="0"/>
              <a:t>3</a:t>
            </a:r>
            <a:r>
              <a:rPr lang="zh-CN" altLang="en-US" dirty="0"/>
              <a:t>年内使全市四级机构独立党支部覆盖率提高到</a:t>
            </a:r>
            <a:r>
              <a:rPr lang="en-US" altLang="zh-CN" dirty="0"/>
              <a:t>80%</a:t>
            </a:r>
            <a:r>
              <a:rPr lang="zh-CN" altLang="en-US" dirty="0"/>
              <a:t>，实行党员发展指标向基层、业务一线倾斜，确保</a:t>
            </a:r>
            <a:r>
              <a:rPr lang="en-US" altLang="zh-CN" dirty="0"/>
              <a:t>2</a:t>
            </a:r>
            <a:r>
              <a:rPr lang="zh-CN" altLang="en-US" dirty="0"/>
              <a:t>年内实现四级机构主要负责人党员覆盖率达到</a:t>
            </a:r>
            <a:r>
              <a:rPr lang="en-US" altLang="zh-CN" dirty="0"/>
              <a:t>80%</a:t>
            </a:r>
            <a:r>
              <a:rPr lang="zh-CN" altLang="en-US" dirty="0"/>
              <a:t>，完善基层党组织建设，使党支部的战斗堡垒作用得到充分发挥。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887387" y="1712018"/>
            <a:ext cx="1030923" cy="1030923"/>
            <a:chOff x="5887387" y="1712018"/>
            <a:chExt cx="1030923" cy="1030923"/>
          </a:xfrm>
        </p:grpSpPr>
        <p:sp>
          <p:nvSpPr>
            <p:cNvPr id="70" name="Teardrop 36"/>
            <p:cNvSpPr/>
            <p:nvPr/>
          </p:nvSpPr>
          <p:spPr>
            <a:xfrm rot="8100000">
              <a:off x="5887387" y="1712018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6891" y="1946612"/>
              <a:ext cx="623634" cy="506650"/>
            </a:xfrm>
            <a:prstGeom prst="rect">
              <a:avLst/>
            </a:prstGeom>
          </p:spPr>
        </p:pic>
      </p:grp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8" r="19587"/>
          <a:stretch>
            <a:fillRect/>
          </a:stretch>
        </p:blipFill>
        <p:spPr bwMode="auto">
          <a:xfrm>
            <a:off x="8812428" y="1143849"/>
            <a:ext cx="3001973" cy="476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1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4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4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4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4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4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8" grpId="0"/>
      <p:bldP spid="69" grpId="0"/>
      <p:bldP spid="71" grpId="0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47264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3.3 </a:t>
            </a:r>
            <a:r>
              <a:rPr lang="zh-CN" altLang="en-US" sz="2400" dirty="0" smtClean="0"/>
              <a:t>加强</a:t>
            </a:r>
            <a:r>
              <a:rPr lang="zh-CN" altLang="en-US" sz="2400" dirty="0"/>
              <a:t>党建能力建设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15622" y="1821596"/>
            <a:ext cx="9491193" cy="1649420"/>
            <a:chOff x="1415622" y="1821596"/>
            <a:chExt cx="9491193" cy="1649420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10A38834-3AC8-4337-8C23-FEB40DD72C8C}"/>
                </a:ext>
              </a:extLst>
            </p:cNvPr>
            <p:cNvGrpSpPr/>
            <p:nvPr/>
          </p:nvGrpSpPr>
          <p:grpSpPr>
            <a:xfrm>
              <a:off x="1507902" y="1854159"/>
              <a:ext cx="1024262" cy="1079021"/>
              <a:chOff x="0" y="0"/>
              <a:chExt cx="1306513" cy="1376362"/>
            </a:xfrm>
          </p:grpSpPr>
          <p:sp>
            <p:nvSpPr>
              <p:cNvPr id="20" name="Freeform 10">
                <a:extLst>
                  <a:ext uri="{FF2B5EF4-FFF2-40B4-BE49-F238E27FC236}">
                    <a16:creationId xmlns="" xmlns:a16="http://schemas.microsoft.com/office/drawing/2014/main" id="{99793D4F-00F4-4075-91A4-5DDDB4C47C06}"/>
                  </a:ext>
                </a:extLst>
              </p:cNvPr>
              <p:cNvSpPr/>
              <p:nvPr/>
            </p:nvSpPr>
            <p:spPr>
              <a:xfrm>
                <a:off x="341313" y="455612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7" y="28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7" y="28"/>
                  </a:cxn>
                </a:cxnLst>
                <a:rect l="txL" t="txT" r="txR" b="txB"/>
                <a:pathLst>
                  <a:path w="14" h="28">
                    <a:moveTo>
                      <a:pt x="7" y="28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="" xmlns:a16="http://schemas.microsoft.com/office/drawing/2014/main" id="{429B7996-D338-4ABA-A631-DFE21D913552}"/>
                  </a:ext>
                </a:extLst>
              </p:cNvPr>
              <p:cNvSpPr/>
              <p:nvPr/>
            </p:nvSpPr>
            <p:spPr>
              <a:xfrm>
                <a:off x="498475" y="455612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7" y="28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7" y="28"/>
                  </a:cxn>
                </a:cxnLst>
                <a:rect l="txL" t="txT" r="txR" b="txB"/>
                <a:pathLst>
                  <a:path w="14" h="28">
                    <a:moveTo>
                      <a:pt x="7" y="28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="" xmlns:a16="http://schemas.microsoft.com/office/drawing/2014/main" id="{F28177B9-AEA2-419D-84D0-899C6F1280E8}"/>
                  </a:ext>
                </a:extLst>
              </p:cNvPr>
              <p:cNvSpPr/>
              <p:nvPr/>
            </p:nvSpPr>
            <p:spPr>
              <a:xfrm>
                <a:off x="420688" y="384175"/>
                <a:ext cx="22225" cy="36512"/>
              </a:xfrm>
              <a:custGeom>
                <a:avLst/>
                <a:gdLst>
                  <a:gd name="txL" fmla="*/ 0 w 14"/>
                  <a:gd name="txT" fmla="*/ 0 h 23"/>
                  <a:gd name="txR" fmla="*/ 14 w 14"/>
                  <a:gd name="txB" fmla="*/ 23 h 23"/>
                </a:gdLst>
                <a:ahLst/>
                <a:cxnLst>
                  <a:cxn ang="0">
                    <a:pos x="0" y="23"/>
                  </a:cxn>
                  <a:cxn ang="0">
                    <a:pos x="14" y="23"/>
                  </a:cxn>
                  <a:cxn ang="0">
                    <a:pos x="7" y="0"/>
                  </a:cxn>
                  <a:cxn ang="0">
                    <a:pos x="0" y="23"/>
                  </a:cxn>
                </a:cxnLst>
                <a:rect l="txL" t="txT" r="txR" b="txB"/>
                <a:pathLst>
                  <a:path w="14" h="23">
                    <a:moveTo>
                      <a:pt x="0" y="23"/>
                    </a:moveTo>
                    <a:lnTo>
                      <a:pt x="14" y="23"/>
                    </a:lnTo>
                    <a:lnTo>
                      <a:pt x="7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Freeform 13">
                <a:extLst>
                  <a:ext uri="{FF2B5EF4-FFF2-40B4-BE49-F238E27FC236}">
                    <a16:creationId xmlns="" xmlns:a16="http://schemas.microsoft.com/office/drawing/2014/main" id="{9B12536B-F330-4FCA-9B7F-8ED840E4794D}"/>
                  </a:ext>
                </a:extLst>
              </p:cNvPr>
              <p:cNvSpPr/>
              <p:nvPr/>
            </p:nvSpPr>
            <p:spPr>
              <a:xfrm>
                <a:off x="0" y="0"/>
                <a:ext cx="863600" cy="860425"/>
              </a:xfrm>
              <a:custGeom>
                <a:avLst/>
                <a:gdLst>
                  <a:gd name="txL" fmla="*/ 0 w 230"/>
                  <a:gd name="txT" fmla="*/ 0 h 229"/>
                  <a:gd name="txR" fmla="*/ 230 w 230"/>
                  <a:gd name="txB" fmla="*/ 229 h 229"/>
                </a:gdLst>
                <a:ahLst/>
                <a:cxnLst>
                  <a:cxn ang="0">
                    <a:pos x="19" y="115"/>
                  </a:cxn>
                  <a:cxn ang="0">
                    <a:pos x="115" y="18"/>
                  </a:cxn>
                  <a:cxn ang="0">
                    <a:pos x="212" y="115"/>
                  </a:cxn>
                  <a:cxn ang="0">
                    <a:pos x="212" y="119"/>
                  </a:cxn>
                  <a:cxn ang="0">
                    <a:pos x="230" y="117"/>
                  </a:cxn>
                  <a:cxn ang="0">
                    <a:pos x="230" y="115"/>
                  </a:cxn>
                  <a:cxn ang="0">
                    <a:pos x="115" y="0"/>
                  </a:cxn>
                  <a:cxn ang="0">
                    <a:pos x="0" y="115"/>
                  </a:cxn>
                  <a:cxn ang="0">
                    <a:pos x="101" y="229"/>
                  </a:cxn>
                  <a:cxn ang="0">
                    <a:pos x="105" y="211"/>
                  </a:cxn>
                  <a:cxn ang="0">
                    <a:pos x="19" y="115"/>
                  </a:cxn>
                </a:cxnLst>
                <a:rect l="txL" t="txT" r="txR" b="txB"/>
                <a:pathLst>
                  <a:path w="230" h="229">
                    <a:moveTo>
                      <a:pt x="19" y="115"/>
                    </a:moveTo>
                    <a:cubicBezTo>
                      <a:pt x="19" y="62"/>
                      <a:pt x="62" y="18"/>
                      <a:pt x="115" y="18"/>
                    </a:cubicBezTo>
                    <a:cubicBezTo>
                      <a:pt x="168" y="18"/>
                      <a:pt x="212" y="62"/>
                      <a:pt x="212" y="115"/>
                    </a:cubicBezTo>
                    <a:cubicBezTo>
                      <a:pt x="212" y="116"/>
                      <a:pt x="212" y="117"/>
                      <a:pt x="212" y="119"/>
                    </a:cubicBezTo>
                    <a:cubicBezTo>
                      <a:pt x="218" y="118"/>
                      <a:pt x="224" y="117"/>
                      <a:pt x="230" y="117"/>
                    </a:cubicBezTo>
                    <a:cubicBezTo>
                      <a:pt x="230" y="116"/>
                      <a:pt x="230" y="116"/>
                      <a:pt x="230" y="115"/>
                    </a:cubicBezTo>
                    <a:cubicBezTo>
                      <a:pt x="230" y="51"/>
                      <a:pt x="179" y="0"/>
                      <a:pt x="115" y="0"/>
                    </a:cubicBezTo>
                    <a:cubicBezTo>
                      <a:pt x="52" y="0"/>
                      <a:pt x="0" y="51"/>
                      <a:pt x="0" y="115"/>
                    </a:cubicBezTo>
                    <a:cubicBezTo>
                      <a:pt x="0" y="173"/>
                      <a:pt x="44" y="222"/>
                      <a:pt x="101" y="229"/>
                    </a:cubicBezTo>
                    <a:cubicBezTo>
                      <a:pt x="102" y="223"/>
                      <a:pt x="103" y="217"/>
                      <a:pt x="105" y="211"/>
                    </a:cubicBezTo>
                    <a:cubicBezTo>
                      <a:pt x="56" y="206"/>
                      <a:pt x="19" y="164"/>
                      <a:pt x="19" y="115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" name="Freeform 14">
                <a:extLst>
                  <a:ext uri="{FF2B5EF4-FFF2-40B4-BE49-F238E27FC236}">
                    <a16:creationId xmlns="" xmlns:a16="http://schemas.microsoft.com/office/drawing/2014/main" id="{5887D1D5-5110-48FF-A596-D12F026524DD}"/>
                  </a:ext>
                </a:extLst>
              </p:cNvPr>
              <p:cNvSpPr/>
              <p:nvPr/>
            </p:nvSpPr>
            <p:spPr>
              <a:xfrm>
                <a:off x="115888" y="117475"/>
                <a:ext cx="630238" cy="627062"/>
              </a:xfrm>
              <a:custGeom>
                <a:avLst/>
                <a:gdLst>
                  <a:gd name="txL" fmla="*/ 0 w 168"/>
                  <a:gd name="txT" fmla="*/ 0 h 167"/>
                  <a:gd name="txR" fmla="*/ 168 w 168"/>
                  <a:gd name="txB" fmla="*/ 167 h 167"/>
                </a:gdLst>
                <a:ahLst/>
                <a:cxnLst>
                  <a:cxn ang="0">
                    <a:pos x="109" y="124"/>
                  </a:cxn>
                  <a:cxn ang="0">
                    <a:pos x="100" y="124"/>
                  </a:cxn>
                  <a:cxn ang="0">
                    <a:pos x="90" y="90"/>
                  </a:cxn>
                  <a:cxn ang="0">
                    <a:pos x="78" y="90"/>
                  </a:cxn>
                  <a:cxn ang="0">
                    <a:pos x="68" y="124"/>
                  </a:cxn>
                  <a:cxn ang="0">
                    <a:pos x="56" y="124"/>
                  </a:cxn>
                  <a:cxn ang="0">
                    <a:pos x="47" y="90"/>
                  </a:cxn>
                  <a:cxn ang="0">
                    <a:pos x="39" y="90"/>
                  </a:cxn>
                  <a:cxn ang="0">
                    <a:pos x="39" y="81"/>
                  </a:cxn>
                  <a:cxn ang="0">
                    <a:pos x="44" y="81"/>
                  </a:cxn>
                  <a:cxn ang="0">
                    <a:pos x="35" y="49"/>
                  </a:cxn>
                  <a:cxn ang="0">
                    <a:pos x="50" y="49"/>
                  </a:cxn>
                  <a:cxn ang="0">
                    <a:pos x="58" y="81"/>
                  </a:cxn>
                  <a:cxn ang="0">
                    <a:pos x="69" y="81"/>
                  </a:cxn>
                  <a:cxn ang="0">
                    <a:pos x="79" y="49"/>
                  </a:cxn>
                  <a:cxn ang="0">
                    <a:pos x="90" y="49"/>
                  </a:cxn>
                  <a:cxn ang="0">
                    <a:pos x="99" y="81"/>
                  </a:cxn>
                  <a:cxn ang="0">
                    <a:pos x="110" y="81"/>
                  </a:cxn>
                  <a:cxn ang="0">
                    <a:pos x="119" y="49"/>
                  </a:cxn>
                  <a:cxn ang="0">
                    <a:pos x="134" y="49"/>
                  </a:cxn>
                  <a:cxn ang="0">
                    <a:pos x="124" y="81"/>
                  </a:cxn>
                  <a:cxn ang="0">
                    <a:pos x="129" y="81"/>
                  </a:cxn>
                  <a:cxn ang="0">
                    <a:pos x="129" y="90"/>
                  </a:cxn>
                  <a:cxn ang="0">
                    <a:pos x="122" y="90"/>
                  </a:cxn>
                  <a:cxn ang="0">
                    <a:pos x="113" y="120"/>
                  </a:cxn>
                  <a:cxn ang="0">
                    <a:pos x="168" y="91"/>
                  </a:cxn>
                  <a:cxn ang="0">
                    <a:pos x="168" y="84"/>
                  </a:cxn>
                  <a:cxn ang="0">
                    <a:pos x="84" y="0"/>
                  </a:cxn>
                  <a:cxn ang="0">
                    <a:pos x="0" y="84"/>
                  </a:cxn>
                  <a:cxn ang="0">
                    <a:pos x="79" y="167"/>
                  </a:cxn>
                  <a:cxn ang="0">
                    <a:pos x="109" y="124"/>
                  </a:cxn>
                </a:cxnLst>
                <a:rect l="txL" t="txT" r="txR" b="txB"/>
                <a:pathLst>
                  <a:path w="168" h="167">
                    <a:moveTo>
                      <a:pt x="109" y="124"/>
                    </a:moveTo>
                    <a:cubicBezTo>
                      <a:pt x="100" y="124"/>
                      <a:pt x="100" y="124"/>
                      <a:pt x="100" y="124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24" y="81"/>
                      <a:pt x="124" y="81"/>
                      <a:pt x="124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90"/>
                      <a:pt x="129" y="90"/>
                      <a:pt x="129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13" y="120"/>
                      <a:pt x="113" y="120"/>
                      <a:pt x="113" y="120"/>
                    </a:cubicBezTo>
                    <a:cubicBezTo>
                      <a:pt x="129" y="106"/>
                      <a:pt x="147" y="96"/>
                      <a:pt x="168" y="91"/>
                    </a:cubicBezTo>
                    <a:cubicBezTo>
                      <a:pt x="168" y="88"/>
                      <a:pt x="168" y="86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128"/>
                      <a:pt x="35" y="164"/>
                      <a:pt x="79" y="167"/>
                    </a:cubicBezTo>
                    <a:cubicBezTo>
                      <a:pt x="86" y="151"/>
                      <a:pt x="96" y="136"/>
                      <a:pt x="109" y="124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Freeform 15">
                <a:extLst>
                  <a:ext uri="{FF2B5EF4-FFF2-40B4-BE49-F238E27FC236}">
                    <a16:creationId xmlns="" xmlns:a16="http://schemas.microsoft.com/office/drawing/2014/main" id="{CC72925F-0064-47FE-AF0E-70D34B98012A}"/>
                  </a:ext>
                </a:extLst>
              </p:cNvPr>
              <p:cNvSpPr/>
              <p:nvPr/>
            </p:nvSpPr>
            <p:spPr>
              <a:xfrm>
                <a:off x="442913" y="511175"/>
                <a:ext cx="863600" cy="865187"/>
              </a:xfrm>
              <a:custGeom>
                <a:avLst/>
                <a:gdLst>
                  <a:gd name="txL" fmla="*/ 0 w 230"/>
                  <a:gd name="txT" fmla="*/ 0 h 230"/>
                  <a:gd name="txR" fmla="*/ 230 w 230"/>
                  <a:gd name="txB" fmla="*/ 230 h 230"/>
                </a:gdLst>
                <a:ahLst/>
                <a:cxnLst>
                  <a:cxn ang="0">
                    <a:pos x="115" y="19"/>
                  </a:cxn>
                  <a:cxn ang="0">
                    <a:pos x="211" y="115"/>
                  </a:cxn>
                  <a:cxn ang="0">
                    <a:pos x="115" y="212"/>
                  </a:cxn>
                  <a:cxn ang="0">
                    <a:pos x="18" y="115"/>
                  </a:cxn>
                  <a:cxn ang="0">
                    <a:pos x="21" y="91"/>
                  </a:cxn>
                  <a:cxn ang="0">
                    <a:pos x="2" y="94"/>
                  </a:cxn>
                  <a:cxn ang="0">
                    <a:pos x="0" y="115"/>
                  </a:cxn>
                  <a:cxn ang="0">
                    <a:pos x="115" y="230"/>
                  </a:cxn>
                  <a:cxn ang="0">
                    <a:pos x="230" y="115"/>
                  </a:cxn>
                  <a:cxn ang="0">
                    <a:pos x="115" y="0"/>
                  </a:cxn>
                  <a:cxn ang="0">
                    <a:pos x="110" y="0"/>
                  </a:cxn>
                  <a:cxn ang="0">
                    <a:pos x="105" y="19"/>
                  </a:cxn>
                  <a:cxn ang="0">
                    <a:pos x="115" y="19"/>
                  </a:cxn>
                </a:cxnLst>
                <a:rect l="txL" t="txT" r="txR" b="txB"/>
                <a:pathLst>
                  <a:path w="230" h="230">
                    <a:moveTo>
                      <a:pt x="115" y="19"/>
                    </a:moveTo>
                    <a:cubicBezTo>
                      <a:pt x="168" y="19"/>
                      <a:pt x="211" y="62"/>
                      <a:pt x="211" y="115"/>
                    </a:cubicBezTo>
                    <a:cubicBezTo>
                      <a:pt x="211" y="168"/>
                      <a:pt x="168" y="212"/>
                      <a:pt x="115" y="212"/>
                    </a:cubicBezTo>
                    <a:cubicBezTo>
                      <a:pt x="62" y="212"/>
                      <a:pt x="18" y="168"/>
                      <a:pt x="18" y="115"/>
                    </a:cubicBezTo>
                    <a:cubicBezTo>
                      <a:pt x="18" y="107"/>
                      <a:pt x="19" y="99"/>
                      <a:pt x="21" y="91"/>
                    </a:cubicBezTo>
                    <a:cubicBezTo>
                      <a:pt x="15" y="93"/>
                      <a:pt x="9" y="93"/>
                      <a:pt x="2" y="94"/>
                    </a:cubicBezTo>
                    <a:cubicBezTo>
                      <a:pt x="1" y="101"/>
                      <a:pt x="0" y="108"/>
                      <a:pt x="0" y="115"/>
                    </a:cubicBezTo>
                    <a:cubicBezTo>
                      <a:pt x="0" y="179"/>
                      <a:pt x="51" y="230"/>
                      <a:pt x="115" y="230"/>
                    </a:cubicBezTo>
                    <a:cubicBezTo>
                      <a:pt x="178" y="230"/>
                      <a:pt x="230" y="179"/>
                      <a:pt x="230" y="115"/>
                    </a:cubicBezTo>
                    <a:cubicBezTo>
                      <a:pt x="230" y="52"/>
                      <a:pt x="178" y="0"/>
                      <a:pt x="115" y="0"/>
                    </a:cubicBezTo>
                    <a:cubicBezTo>
                      <a:pt x="113" y="0"/>
                      <a:pt x="112" y="0"/>
                      <a:pt x="110" y="0"/>
                    </a:cubicBezTo>
                    <a:cubicBezTo>
                      <a:pt x="109" y="7"/>
                      <a:pt x="107" y="13"/>
                      <a:pt x="105" y="19"/>
                    </a:cubicBezTo>
                    <a:cubicBezTo>
                      <a:pt x="108" y="19"/>
                      <a:pt x="111" y="19"/>
                      <a:pt x="115" y="19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="" xmlns:a16="http://schemas.microsoft.com/office/drawing/2014/main" id="{A1231CC5-DD3F-42E1-84F9-B43DE271A836}"/>
                  </a:ext>
                </a:extLst>
              </p:cNvPr>
              <p:cNvSpPr/>
              <p:nvPr/>
            </p:nvSpPr>
            <p:spPr>
              <a:xfrm>
                <a:off x="492125" y="538162"/>
                <a:ext cx="236538" cy="203200"/>
              </a:xfrm>
              <a:custGeom>
                <a:avLst/>
                <a:gdLst>
                  <a:gd name="txL" fmla="*/ 0 w 63"/>
                  <a:gd name="txT" fmla="*/ 0 h 54"/>
                  <a:gd name="txR" fmla="*/ 63 w 63"/>
                  <a:gd name="txB" fmla="*/ 54 h 54"/>
                </a:gdLst>
                <a:ahLst/>
                <a:cxnLst>
                  <a:cxn ang="0">
                    <a:pos x="0" y="54"/>
                  </a:cxn>
                  <a:cxn ang="0">
                    <a:pos x="63" y="0"/>
                  </a:cxn>
                  <a:cxn ang="0">
                    <a:pos x="0" y="54"/>
                  </a:cxn>
                </a:cxnLst>
                <a:rect l="txL" t="txT" r="txR" b="txB"/>
                <a:pathLst>
                  <a:path w="63" h="54">
                    <a:moveTo>
                      <a:pt x="0" y="54"/>
                    </a:moveTo>
                    <a:cubicBezTo>
                      <a:pt x="29" y="48"/>
                      <a:pt x="53" y="27"/>
                      <a:pt x="63" y="0"/>
                    </a:cubicBezTo>
                    <a:cubicBezTo>
                      <a:pt x="36" y="10"/>
                      <a:pt x="14" y="29"/>
                      <a:pt x="0" y="54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="" xmlns:a16="http://schemas.microsoft.com/office/drawing/2014/main" id="{31B32747-97EE-4622-87B3-B038B1AA376E}"/>
                  </a:ext>
                </a:extLst>
              </p:cNvPr>
              <p:cNvSpPr/>
              <p:nvPr/>
            </p:nvSpPr>
            <p:spPr>
              <a:xfrm>
                <a:off x="450850" y="771525"/>
                <a:ext cx="104775" cy="93662"/>
              </a:xfrm>
              <a:custGeom>
                <a:avLst/>
                <a:gdLst>
                  <a:gd name="txL" fmla="*/ 0 w 28"/>
                  <a:gd name="txT" fmla="*/ 0 h 25"/>
                  <a:gd name="txR" fmla="*/ 28 w 28"/>
                  <a:gd name="txB" fmla="*/ 25 h 25"/>
                </a:gdLst>
                <a:ahLst/>
                <a:cxnLst>
                  <a:cxn ang="0">
                    <a:pos x="28" y="0"/>
                  </a:cxn>
                  <a:cxn ang="0">
                    <a:pos x="5" y="6"/>
                  </a:cxn>
                  <a:cxn ang="0">
                    <a:pos x="0" y="25"/>
                  </a:cxn>
                  <a:cxn ang="0">
                    <a:pos x="19" y="22"/>
                  </a:cxn>
                  <a:cxn ang="0">
                    <a:pos x="28" y="0"/>
                  </a:cxn>
                </a:cxnLst>
                <a:rect l="txL" t="txT" r="txR" b="txB"/>
                <a:pathLst>
                  <a:path w="28" h="25">
                    <a:moveTo>
                      <a:pt x="28" y="0"/>
                    </a:moveTo>
                    <a:cubicBezTo>
                      <a:pt x="21" y="3"/>
                      <a:pt x="13" y="5"/>
                      <a:pt x="5" y="6"/>
                    </a:cubicBezTo>
                    <a:cubicBezTo>
                      <a:pt x="3" y="12"/>
                      <a:pt x="1" y="18"/>
                      <a:pt x="0" y="25"/>
                    </a:cubicBezTo>
                    <a:cubicBezTo>
                      <a:pt x="7" y="24"/>
                      <a:pt x="13" y="24"/>
                      <a:pt x="19" y="22"/>
                    </a:cubicBezTo>
                    <a:cubicBezTo>
                      <a:pt x="21" y="15"/>
                      <a:pt x="24" y="7"/>
                      <a:pt x="28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="" xmlns:a16="http://schemas.microsoft.com/office/drawing/2014/main" id="{B41CF420-B41E-409F-AF2F-D60E94448C08}"/>
                  </a:ext>
                </a:extLst>
              </p:cNvPr>
              <p:cNvSpPr/>
              <p:nvPr/>
            </p:nvSpPr>
            <p:spPr>
              <a:xfrm>
                <a:off x="468313" y="522287"/>
                <a:ext cx="315913" cy="271462"/>
              </a:xfrm>
              <a:custGeom>
                <a:avLst/>
                <a:gdLst>
                  <a:gd name="txL" fmla="*/ 0 w 84"/>
                  <a:gd name="txT" fmla="*/ 0 h 72"/>
                  <a:gd name="txR" fmla="*/ 84 w 84"/>
                  <a:gd name="txB" fmla="*/ 72 h 72"/>
                </a:gdLst>
                <a:ahLst/>
                <a:cxnLst>
                  <a:cxn ang="0">
                    <a:pos x="75" y="22"/>
                  </a:cxn>
                  <a:cxn ang="0">
                    <a:pos x="84" y="0"/>
                  </a:cxn>
                  <a:cxn ang="0">
                    <a:pos x="69" y="4"/>
                  </a:cxn>
                  <a:cxn ang="0">
                    <a:pos x="6" y="58"/>
                  </a:cxn>
                  <a:cxn ang="0">
                    <a:pos x="0" y="72"/>
                  </a:cxn>
                  <a:cxn ang="0">
                    <a:pos x="23" y="66"/>
                  </a:cxn>
                  <a:cxn ang="0">
                    <a:pos x="75" y="22"/>
                  </a:cxn>
                </a:cxnLst>
                <a:rect l="txL" t="txT" r="txR" b="txB"/>
                <a:pathLst>
                  <a:path w="84" h="72">
                    <a:moveTo>
                      <a:pt x="75" y="22"/>
                    </a:moveTo>
                    <a:cubicBezTo>
                      <a:pt x="79" y="15"/>
                      <a:pt x="82" y="7"/>
                      <a:pt x="84" y="0"/>
                    </a:cubicBezTo>
                    <a:cubicBezTo>
                      <a:pt x="79" y="1"/>
                      <a:pt x="74" y="2"/>
                      <a:pt x="69" y="4"/>
                    </a:cubicBezTo>
                    <a:cubicBezTo>
                      <a:pt x="59" y="31"/>
                      <a:pt x="35" y="52"/>
                      <a:pt x="6" y="58"/>
                    </a:cubicBezTo>
                    <a:cubicBezTo>
                      <a:pt x="4" y="62"/>
                      <a:pt x="2" y="67"/>
                      <a:pt x="0" y="72"/>
                    </a:cubicBezTo>
                    <a:cubicBezTo>
                      <a:pt x="8" y="71"/>
                      <a:pt x="16" y="69"/>
                      <a:pt x="23" y="66"/>
                    </a:cubicBezTo>
                    <a:cubicBezTo>
                      <a:pt x="34" y="46"/>
                      <a:pt x="53" y="30"/>
                      <a:pt x="75" y="22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="" xmlns:a16="http://schemas.microsoft.com/office/drawing/2014/main" id="{0DB67A45-1965-463D-A903-AD39FDC58401}"/>
                  </a:ext>
                </a:extLst>
              </p:cNvPr>
              <p:cNvSpPr/>
              <p:nvPr/>
            </p:nvSpPr>
            <p:spPr>
              <a:xfrm>
                <a:off x="863600" y="898525"/>
                <a:ext cx="22225" cy="38100"/>
              </a:xfrm>
              <a:custGeom>
                <a:avLst/>
                <a:gdLst>
                  <a:gd name="txL" fmla="*/ 0 w 14"/>
                  <a:gd name="txT" fmla="*/ 0 h 24"/>
                  <a:gd name="txR" fmla="*/ 14 w 14"/>
                  <a:gd name="txB" fmla="*/ 24 h 24"/>
                </a:gdLst>
                <a:ahLst/>
                <a:cxnLst>
                  <a:cxn ang="0">
                    <a:pos x="7" y="0"/>
                  </a:cxn>
                  <a:cxn ang="0">
                    <a:pos x="0" y="24"/>
                  </a:cxn>
                  <a:cxn ang="0">
                    <a:pos x="14" y="24"/>
                  </a:cxn>
                  <a:cxn ang="0">
                    <a:pos x="7" y="0"/>
                  </a:cxn>
                </a:cxnLst>
                <a:rect l="txL" t="txT" r="txR" b="txB"/>
                <a:pathLst>
                  <a:path w="14" h="24">
                    <a:moveTo>
                      <a:pt x="7" y="0"/>
                    </a:moveTo>
                    <a:lnTo>
                      <a:pt x="0" y="24"/>
                    </a:lnTo>
                    <a:lnTo>
                      <a:pt x="14" y="2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="" xmlns:a16="http://schemas.microsoft.com/office/drawing/2014/main" id="{A9FEB16C-D526-4870-864B-25F0BF587913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558800" y="631825"/>
                <a:ext cx="630238" cy="627062"/>
              </a:xfrm>
              <a:custGeom>
                <a:avLst/>
                <a:gdLst>
                  <a:gd name="txL" fmla="*/ 0 w 168"/>
                  <a:gd name="txT" fmla="*/ 0 h 167"/>
                  <a:gd name="txR" fmla="*/ 168 w 168"/>
                  <a:gd name="txB" fmla="*/ 167 h 167"/>
                </a:gdLst>
                <a:ahLst/>
                <a:cxnLst>
                  <a:cxn ang="0">
                    <a:pos x="84" y="167"/>
                  </a:cxn>
                  <a:cxn ang="0">
                    <a:pos x="168" y="83"/>
                  </a:cxn>
                  <a:cxn ang="0">
                    <a:pos x="84" y="0"/>
                  </a:cxn>
                  <a:cxn ang="0">
                    <a:pos x="68" y="1"/>
                  </a:cxn>
                  <a:cxn ang="0">
                    <a:pos x="5" y="55"/>
                  </a:cxn>
                  <a:cxn ang="0">
                    <a:pos x="0" y="83"/>
                  </a:cxn>
                  <a:cxn ang="0">
                    <a:pos x="84" y="167"/>
                  </a:cxn>
                  <a:cxn ang="0">
                    <a:pos x="49" y="48"/>
                  </a:cxn>
                  <a:cxn ang="0">
                    <a:pos x="57" y="81"/>
                  </a:cxn>
                  <a:cxn ang="0">
                    <a:pos x="69" y="81"/>
                  </a:cxn>
                  <a:cxn ang="0">
                    <a:pos x="78" y="48"/>
                  </a:cxn>
                  <a:cxn ang="0">
                    <a:pos x="89" y="48"/>
                  </a:cxn>
                  <a:cxn ang="0">
                    <a:pos x="99" y="81"/>
                  </a:cxn>
                  <a:cxn ang="0">
                    <a:pos x="110" y="81"/>
                  </a:cxn>
                  <a:cxn ang="0">
                    <a:pos x="118" y="48"/>
                  </a:cxn>
                  <a:cxn ang="0">
                    <a:pos x="133" y="48"/>
                  </a:cxn>
                  <a:cxn ang="0">
                    <a:pos x="124" y="81"/>
                  </a:cxn>
                  <a:cxn ang="0">
                    <a:pos x="129" y="81"/>
                  </a:cxn>
                  <a:cxn ang="0">
                    <a:pos x="129" y="89"/>
                  </a:cxn>
                  <a:cxn ang="0">
                    <a:pos x="121" y="89"/>
                  </a:cxn>
                  <a:cxn ang="0">
                    <a:pos x="112" y="123"/>
                  </a:cxn>
                  <a:cxn ang="0">
                    <a:pos x="100" y="123"/>
                  </a:cxn>
                  <a:cxn ang="0">
                    <a:pos x="89" y="89"/>
                  </a:cxn>
                  <a:cxn ang="0">
                    <a:pos x="78" y="89"/>
                  </a:cxn>
                  <a:cxn ang="0">
                    <a:pos x="68" y="123"/>
                  </a:cxn>
                  <a:cxn ang="0">
                    <a:pos x="56" y="123"/>
                  </a:cxn>
                  <a:cxn ang="0">
                    <a:pos x="46" y="89"/>
                  </a:cxn>
                  <a:cxn ang="0">
                    <a:pos x="39" y="89"/>
                  </a:cxn>
                  <a:cxn ang="0">
                    <a:pos x="39" y="81"/>
                  </a:cxn>
                  <a:cxn ang="0">
                    <a:pos x="44" y="81"/>
                  </a:cxn>
                  <a:cxn ang="0">
                    <a:pos x="34" y="48"/>
                  </a:cxn>
                  <a:cxn ang="0">
                    <a:pos x="49" y="48"/>
                  </a:cxn>
                </a:cxnLst>
                <a:rect l="txL" t="txT" r="txR" b="txB"/>
                <a:pathLst>
                  <a:path w="168" h="167">
                    <a:moveTo>
                      <a:pt x="84" y="167"/>
                    </a:moveTo>
                    <a:cubicBezTo>
                      <a:pt x="130" y="167"/>
                      <a:pt x="168" y="129"/>
                      <a:pt x="168" y="83"/>
                    </a:cubicBezTo>
                    <a:cubicBezTo>
                      <a:pt x="168" y="37"/>
                      <a:pt x="130" y="0"/>
                      <a:pt x="84" y="0"/>
                    </a:cubicBezTo>
                    <a:cubicBezTo>
                      <a:pt x="78" y="0"/>
                      <a:pt x="73" y="0"/>
                      <a:pt x="68" y="1"/>
                    </a:cubicBezTo>
                    <a:cubicBezTo>
                      <a:pt x="54" y="26"/>
                      <a:pt x="32" y="45"/>
                      <a:pt x="5" y="55"/>
                    </a:cubicBezTo>
                    <a:cubicBezTo>
                      <a:pt x="2" y="64"/>
                      <a:pt x="0" y="73"/>
                      <a:pt x="0" y="83"/>
                    </a:cubicBezTo>
                    <a:cubicBezTo>
                      <a:pt x="0" y="129"/>
                      <a:pt x="38" y="167"/>
                      <a:pt x="84" y="167"/>
                    </a:cubicBezTo>
                    <a:close/>
                    <a:moveTo>
                      <a:pt x="49" y="48"/>
                    </a:moveTo>
                    <a:cubicBezTo>
                      <a:pt x="57" y="81"/>
                      <a:pt x="57" y="81"/>
                      <a:pt x="57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24" y="81"/>
                      <a:pt x="124" y="81"/>
                      <a:pt x="124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1" y="89"/>
                      <a:pt x="121" y="89"/>
                      <a:pt x="121" y="89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00" y="123"/>
                      <a:pt x="100" y="123"/>
                      <a:pt x="100" y="123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56" y="123"/>
                      <a:pt x="56" y="123"/>
                      <a:pt x="56" y="123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34" y="48"/>
                      <a:pt x="34" y="48"/>
                      <a:pt x="34" y="48"/>
                    </a:cubicBezTo>
                    <a:lnTo>
                      <a:pt x="49" y="4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="" xmlns:a16="http://schemas.microsoft.com/office/drawing/2014/main" id="{7AD5BFC7-7294-4327-B2B5-04ACC99B6AC7}"/>
                  </a:ext>
                </a:extLst>
              </p:cNvPr>
              <p:cNvSpPr/>
              <p:nvPr/>
            </p:nvSpPr>
            <p:spPr>
              <a:xfrm>
                <a:off x="941388" y="966787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14" y="0"/>
                  </a:cxn>
                  <a:cxn ang="0">
                    <a:pos x="0" y="0"/>
                  </a:cxn>
                  <a:cxn ang="0">
                    <a:pos x="7" y="28"/>
                  </a:cxn>
                  <a:cxn ang="0">
                    <a:pos x="14" y="0"/>
                  </a:cxn>
                </a:cxnLst>
                <a:rect l="txL" t="txT" r="txR" b="txB"/>
                <a:pathLst>
                  <a:path w="14" h="28">
                    <a:moveTo>
                      <a:pt x="14" y="0"/>
                    </a:moveTo>
                    <a:lnTo>
                      <a:pt x="0" y="0"/>
                    </a:lnTo>
                    <a:lnTo>
                      <a:pt x="7" y="2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="" xmlns:a16="http://schemas.microsoft.com/office/drawing/2014/main" id="{7AC2753A-DB8C-482A-8913-71876C909A1A}"/>
                  </a:ext>
                </a:extLst>
              </p:cNvPr>
              <p:cNvSpPr/>
              <p:nvPr/>
            </p:nvSpPr>
            <p:spPr>
              <a:xfrm>
                <a:off x="784225" y="966787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14" y="0"/>
                  </a:cxn>
                  <a:cxn ang="0">
                    <a:pos x="0" y="0"/>
                  </a:cxn>
                  <a:cxn ang="0">
                    <a:pos x="5" y="28"/>
                  </a:cxn>
                  <a:cxn ang="0">
                    <a:pos x="14" y="0"/>
                  </a:cxn>
                </a:cxnLst>
                <a:rect l="txL" t="txT" r="txR" b="txB"/>
                <a:pathLst>
                  <a:path w="14" h="28">
                    <a:moveTo>
                      <a:pt x="14" y="0"/>
                    </a:moveTo>
                    <a:lnTo>
                      <a:pt x="0" y="0"/>
                    </a:lnTo>
                    <a:lnTo>
                      <a:pt x="5" y="2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="" xmlns:a16="http://schemas.microsoft.com/office/drawing/2014/main" id="{0B346418-98FE-4F52-A623-CCC7507E5B82}"/>
                  </a:ext>
                </a:extLst>
              </p:cNvPr>
              <p:cNvSpPr/>
              <p:nvPr/>
            </p:nvSpPr>
            <p:spPr>
              <a:xfrm>
                <a:off x="577850" y="635000"/>
                <a:ext cx="236538" cy="203200"/>
              </a:xfrm>
              <a:custGeom>
                <a:avLst/>
                <a:gdLst>
                  <a:gd name="txL" fmla="*/ 0 w 63"/>
                  <a:gd name="txT" fmla="*/ 0 h 54"/>
                  <a:gd name="txR" fmla="*/ 63 w 63"/>
                  <a:gd name="txB" fmla="*/ 54 h 54"/>
                </a:gdLst>
                <a:ahLst/>
                <a:cxnLst>
                  <a:cxn ang="0">
                    <a:pos x="63" y="0"/>
                  </a:cxn>
                  <a:cxn ang="0">
                    <a:pos x="0" y="54"/>
                  </a:cxn>
                  <a:cxn ang="0">
                    <a:pos x="63" y="0"/>
                  </a:cxn>
                </a:cxnLst>
                <a:rect l="txL" t="txT" r="txR" b="txB"/>
                <a:pathLst>
                  <a:path w="63" h="54">
                    <a:moveTo>
                      <a:pt x="63" y="0"/>
                    </a:moveTo>
                    <a:cubicBezTo>
                      <a:pt x="34" y="6"/>
                      <a:pt x="10" y="27"/>
                      <a:pt x="0" y="54"/>
                    </a:cubicBezTo>
                    <a:cubicBezTo>
                      <a:pt x="27" y="44"/>
                      <a:pt x="49" y="25"/>
                      <a:pt x="63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="" xmlns:a16="http://schemas.microsoft.com/office/drawing/2014/main" id="{4508806F-3711-49D1-A71C-CD0501635315}"/>
                  </a:ext>
                </a:extLst>
              </p:cNvPr>
              <p:cNvSpPr/>
              <p:nvPr/>
            </p:nvSpPr>
            <p:spPr>
              <a:xfrm>
                <a:off x="750888" y="511175"/>
                <a:ext cx="104775" cy="93662"/>
              </a:xfrm>
              <a:custGeom>
                <a:avLst/>
                <a:gdLst>
                  <a:gd name="txL" fmla="*/ 0 w 28"/>
                  <a:gd name="txT" fmla="*/ 0 h 25"/>
                  <a:gd name="txR" fmla="*/ 28 w 28"/>
                  <a:gd name="txB" fmla="*/ 25 h 25"/>
                </a:gdLst>
                <a:ahLst/>
                <a:cxnLst>
                  <a:cxn ang="0">
                    <a:pos x="0" y="25"/>
                  </a:cxn>
                  <a:cxn ang="0">
                    <a:pos x="23" y="19"/>
                  </a:cxn>
                  <a:cxn ang="0">
                    <a:pos x="28" y="0"/>
                  </a:cxn>
                  <a:cxn ang="0">
                    <a:pos x="9" y="3"/>
                  </a:cxn>
                  <a:cxn ang="0">
                    <a:pos x="0" y="25"/>
                  </a:cxn>
                </a:cxnLst>
                <a:rect l="txL" t="txT" r="txR" b="txB"/>
                <a:pathLst>
                  <a:path w="28" h="25">
                    <a:moveTo>
                      <a:pt x="0" y="25"/>
                    </a:moveTo>
                    <a:cubicBezTo>
                      <a:pt x="7" y="22"/>
                      <a:pt x="15" y="20"/>
                      <a:pt x="23" y="19"/>
                    </a:cubicBezTo>
                    <a:cubicBezTo>
                      <a:pt x="25" y="13"/>
                      <a:pt x="27" y="7"/>
                      <a:pt x="28" y="0"/>
                    </a:cubicBezTo>
                    <a:cubicBezTo>
                      <a:pt x="21" y="1"/>
                      <a:pt x="15" y="1"/>
                      <a:pt x="9" y="3"/>
                    </a:cubicBezTo>
                    <a:cubicBezTo>
                      <a:pt x="7" y="10"/>
                      <a:pt x="4" y="18"/>
                      <a:pt x="0" y="25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6" name="文本框 38">
              <a:extLst>
                <a:ext uri="{FF2B5EF4-FFF2-40B4-BE49-F238E27FC236}">
                  <a16:creationId xmlns="" xmlns:a16="http://schemas.microsoft.com/office/drawing/2014/main" id="{433B7BD8-3672-41E2-91EB-FB65487B5822}"/>
                </a:ext>
              </a:extLst>
            </p:cNvPr>
            <p:cNvSpPr/>
            <p:nvPr/>
          </p:nvSpPr>
          <p:spPr>
            <a:xfrm>
              <a:off x="3189647" y="1821596"/>
              <a:ext cx="3419966" cy="461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加党务工作者编制配置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7" name="文本框 39">
              <a:extLst>
                <a:ext uri="{FF2B5EF4-FFF2-40B4-BE49-F238E27FC236}">
                  <a16:creationId xmlns="" xmlns:a16="http://schemas.microsoft.com/office/drawing/2014/main" id="{EF106F05-6549-459E-BC67-E4CCEB521509}"/>
                </a:ext>
              </a:extLst>
            </p:cNvPr>
            <p:cNvSpPr/>
            <p:nvPr/>
          </p:nvSpPr>
          <p:spPr>
            <a:xfrm>
              <a:off x="3189647" y="2286972"/>
              <a:ext cx="7717168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  </a:r>
            </a:p>
          </p:txBody>
        </p:sp>
        <p:sp>
          <p:nvSpPr>
            <p:cNvPr id="43" name="文本框 38">
              <a:extLst>
                <a:ext uri="{FF2B5EF4-FFF2-40B4-BE49-F238E27FC236}">
                  <a16:creationId xmlns="" xmlns:a16="http://schemas.microsoft.com/office/drawing/2014/main" id="{433B7BD8-3672-41E2-91EB-FB65487B5822}"/>
                </a:ext>
              </a:extLst>
            </p:cNvPr>
            <p:cNvSpPr/>
            <p:nvPr/>
          </p:nvSpPr>
          <p:spPr>
            <a:xfrm>
              <a:off x="1415622" y="3009351"/>
              <a:ext cx="14692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加强编制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5622" y="4036676"/>
            <a:ext cx="9491193" cy="1573783"/>
            <a:chOff x="1415622" y="4036676"/>
            <a:chExt cx="9491193" cy="1573783"/>
          </a:xfrm>
        </p:grpSpPr>
        <p:sp>
          <p:nvSpPr>
            <p:cNvPr id="39" name="Freeform 35">
              <a:extLst>
                <a:ext uri="{FF2B5EF4-FFF2-40B4-BE49-F238E27FC236}">
                  <a16:creationId xmlns="" xmlns:a16="http://schemas.microsoft.com/office/drawing/2014/main" id="{FA9B9F7C-4635-4591-80B0-9717C7AF29FA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415622" y="4036676"/>
              <a:ext cx="1202680" cy="1030750"/>
            </a:xfrm>
            <a:custGeom>
              <a:avLst/>
              <a:gdLst>
                <a:gd name="txL" fmla="*/ 0 w 376"/>
                <a:gd name="txT" fmla="*/ 0 h 322"/>
                <a:gd name="txR" fmla="*/ 376 w 376"/>
                <a:gd name="txB" fmla="*/ 322 h 322"/>
              </a:gdLst>
              <a:ahLst/>
              <a:cxnLst>
                <a:cxn ang="0">
                  <a:pos x="244" y="163"/>
                </a:cxn>
                <a:cxn ang="0">
                  <a:pos x="244" y="114"/>
                </a:cxn>
                <a:cxn ang="0">
                  <a:pos x="192" y="61"/>
                </a:cxn>
                <a:cxn ang="0">
                  <a:pos x="192" y="40"/>
                </a:cxn>
                <a:cxn ang="0">
                  <a:pos x="231" y="22"/>
                </a:cxn>
                <a:cxn ang="0">
                  <a:pos x="192" y="4"/>
                </a:cxn>
                <a:cxn ang="0">
                  <a:pos x="192" y="0"/>
                </a:cxn>
                <a:cxn ang="0">
                  <a:pos x="184" y="0"/>
                </a:cxn>
                <a:cxn ang="0">
                  <a:pos x="184" y="61"/>
                </a:cxn>
                <a:cxn ang="0">
                  <a:pos x="132" y="114"/>
                </a:cxn>
                <a:cxn ang="0">
                  <a:pos x="132" y="163"/>
                </a:cxn>
                <a:cxn ang="0">
                  <a:pos x="0" y="163"/>
                </a:cxn>
                <a:cxn ang="0">
                  <a:pos x="0" y="322"/>
                </a:cxn>
                <a:cxn ang="0">
                  <a:pos x="376" y="322"/>
                </a:cxn>
                <a:cxn ang="0">
                  <a:pos x="376" y="163"/>
                </a:cxn>
                <a:cxn ang="0">
                  <a:pos x="244" y="163"/>
                </a:cxn>
                <a:cxn ang="0">
                  <a:pos x="159" y="134"/>
                </a:cxn>
                <a:cxn ang="0">
                  <a:pos x="188" y="105"/>
                </a:cxn>
                <a:cxn ang="0">
                  <a:pos x="217" y="134"/>
                </a:cxn>
                <a:cxn ang="0">
                  <a:pos x="191" y="163"/>
                </a:cxn>
                <a:cxn ang="0">
                  <a:pos x="185" y="163"/>
                </a:cxn>
                <a:cxn ang="0">
                  <a:pos x="159" y="134"/>
                </a:cxn>
              </a:cxnLst>
              <a:rect l="txL" t="txT" r="txR" b="txB"/>
              <a:pathLst>
                <a:path w="376" h="322">
                  <a:moveTo>
                    <a:pt x="244" y="163"/>
                  </a:moveTo>
                  <a:cubicBezTo>
                    <a:pt x="244" y="114"/>
                    <a:pt x="244" y="114"/>
                    <a:pt x="244" y="114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2" y="40"/>
                    <a:pt x="192" y="40"/>
                    <a:pt x="192" y="40"/>
                  </a:cubicBezTo>
                  <a:cubicBezTo>
                    <a:pt x="231" y="22"/>
                    <a:pt x="231" y="22"/>
                    <a:pt x="231" y="22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4" y="61"/>
                    <a:pt x="184" y="61"/>
                    <a:pt x="184" y="61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76" y="322"/>
                    <a:pt x="376" y="322"/>
                    <a:pt x="376" y="322"/>
                  </a:cubicBezTo>
                  <a:cubicBezTo>
                    <a:pt x="376" y="163"/>
                    <a:pt x="376" y="163"/>
                    <a:pt x="376" y="163"/>
                  </a:cubicBezTo>
                  <a:lnTo>
                    <a:pt x="244" y="163"/>
                  </a:lnTo>
                  <a:close/>
                  <a:moveTo>
                    <a:pt x="159" y="134"/>
                  </a:moveTo>
                  <a:cubicBezTo>
                    <a:pt x="159" y="118"/>
                    <a:pt x="172" y="105"/>
                    <a:pt x="188" y="105"/>
                  </a:cubicBezTo>
                  <a:cubicBezTo>
                    <a:pt x="204" y="105"/>
                    <a:pt x="217" y="118"/>
                    <a:pt x="217" y="134"/>
                  </a:cubicBezTo>
                  <a:cubicBezTo>
                    <a:pt x="217" y="150"/>
                    <a:pt x="206" y="162"/>
                    <a:pt x="191" y="163"/>
                  </a:cubicBezTo>
                  <a:cubicBezTo>
                    <a:pt x="185" y="163"/>
                    <a:pt x="185" y="163"/>
                    <a:pt x="185" y="163"/>
                  </a:cubicBezTo>
                  <a:cubicBezTo>
                    <a:pt x="170" y="162"/>
                    <a:pt x="159" y="150"/>
                    <a:pt x="159" y="134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="" xmlns:a16="http://schemas.microsoft.com/office/drawing/2014/main" id="{AFCA946C-2DBC-4BA7-93A7-C49709B40FC9}"/>
                </a:ext>
              </a:extLst>
            </p:cNvPr>
            <p:cNvSpPr/>
            <p:nvPr/>
          </p:nvSpPr>
          <p:spPr>
            <a:xfrm>
              <a:off x="2011659" y="4286296"/>
              <a:ext cx="77787" cy="149205"/>
            </a:xfrm>
            <a:custGeom>
              <a:avLst/>
              <a:gdLst>
                <a:gd name="txL" fmla="*/ 0 w 21"/>
                <a:gd name="txT" fmla="*/ 0 h 40"/>
                <a:gd name="txR" fmla="*/ 21 w 21"/>
                <a:gd name="txB" fmla="*/ 40 h 40"/>
              </a:gdLst>
              <a:ahLst/>
              <a:cxnLst>
                <a:cxn ang="0">
                  <a:pos x="17" y="40"/>
                </a:cxn>
                <a:cxn ang="0">
                  <a:pos x="20" y="39"/>
                </a:cxn>
                <a:cxn ang="0">
                  <a:pos x="20" y="34"/>
                </a:cxn>
                <a:cxn ang="0">
                  <a:pos x="8" y="21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3"/>
                </a:cxn>
                <a:cxn ang="0">
                  <a:pos x="1" y="25"/>
                </a:cxn>
                <a:cxn ang="0">
                  <a:pos x="14" y="39"/>
                </a:cxn>
                <a:cxn ang="0">
                  <a:pos x="17" y="40"/>
                </a:cxn>
              </a:cxnLst>
              <a:rect l="txL" t="txT" r="txR" b="txB"/>
              <a:pathLst>
                <a:path w="21" h="40">
                  <a:moveTo>
                    <a:pt x="17" y="40"/>
                  </a:moveTo>
                  <a:cubicBezTo>
                    <a:pt x="18" y="40"/>
                    <a:pt x="19" y="40"/>
                    <a:pt x="20" y="39"/>
                  </a:cubicBezTo>
                  <a:cubicBezTo>
                    <a:pt x="21" y="38"/>
                    <a:pt x="21" y="35"/>
                    <a:pt x="20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6" y="40"/>
                    <a:pt x="17" y="40"/>
                  </a:cubicBezTo>
                  <a:close/>
                </a:path>
              </a:pathLst>
            </a:custGeom>
            <a:solidFill>
              <a:srgbClr val="EA2900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文本框 66">
              <a:extLst>
                <a:ext uri="{FF2B5EF4-FFF2-40B4-BE49-F238E27FC236}">
                  <a16:creationId xmlns="" xmlns:a16="http://schemas.microsoft.com/office/drawing/2014/main" id="{9083D99A-E7C2-4D10-9E3C-5BEF8D7513F3}"/>
                </a:ext>
              </a:extLst>
            </p:cNvPr>
            <p:cNvSpPr/>
            <p:nvPr/>
          </p:nvSpPr>
          <p:spPr>
            <a:xfrm>
              <a:off x="3172616" y="4160627"/>
              <a:ext cx="3608908" cy="461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加强党务工作者工作能力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2" name="文本框 67">
              <a:extLst>
                <a:ext uri="{FF2B5EF4-FFF2-40B4-BE49-F238E27FC236}">
                  <a16:creationId xmlns="" xmlns:a16="http://schemas.microsoft.com/office/drawing/2014/main" id="{7F652D31-3F6C-42EE-8B6A-DAE1437DE9E8}"/>
                </a:ext>
              </a:extLst>
            </p:cNvPr>
            <p:cNvSpPr/>
            <p:nvPr/>
          </p:nvSpPr>
          <p:spPr>
            <a:xfrm>
              <a:off x="3172616" y="4622165"/>
              <a:ext cx="7734199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2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  </a:r>
            </a:p>
          </p:txBody>
        </p:sp>
        <p:sp>
          <p:nvSpPr>
            <p:cNvPr id="46" name="文本框 66">
              <a:extLst>
                <a:ext uri="{FF2B5EF4-FFF2-40B4-BE49-F238E27FC236}">
                  <a16:creationId xmlns="" xmlns:a16="http://schemas.microsoft.com/office/drawing/2014/main" id="{9083D99A-E7C2-4D10-9E3C-5BEF8D7513F3}"/>
                </a:ext>
              </a:extLst>
            </p:cNvPr>
            <p:cNvSpPr/>
            <p:nvPr/>
          </p:nvSpPr>
          <p:spPr>
            <a:xfrm>
              <a:off x="1424791" y="5148794"/>
              <a:ext cx="145088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加强能力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087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47264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3.4 </a:t>
            </a:r>
            <a:r>
              <a:rPr lang="zh-CN" altLang="en-US" sz="2400" dirty="0"/>
              <a:t>创新基层党建工作模式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989069" y="2144495"/>
            <a:ext cx="8250002" cy="3548447"/>
            <a:chOff x="1989069" y="2144495"/>
            <a:chExt cx="8250002" cy="3548447"/>
          </a:xfrm>
        </p:grpSpPr>
        <p:grpSp>
          <p:nvGrpSpPr>
            <p:cNvPr id="77" name="Group 78"/>
            <p:cNvGrpSpPr/>
            <p:nvPr/>
          </p:nvGrpSpPr>
          <p:grpSpPr>
            <a:xfrm rot="21316916">
              <a:off x="2632086" y="2145991"/>
              <a:ext cx="1037831" cy="1094105"/>
              <a:chOff x="5013110" y="5059616"/>
              <a:chExt cx="3378533" cy="3379413"/>
            </a:xfrm>
          </p:grpSpPr>
          <p:sp>
            <p:nvSpPr>
              <p:cNvPr id="79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80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grpSp>
          <p:nvGrpSpPr>
            <p:cNvPr id="53" name="Group 104"/>
            <p:cNvGrpSpPr/>
            <p:nvPr/>
          </p:nvGrpSpPr>
          <p:grpSpPr>
            <a:xfrm>
              <a:off x="2714529" y="2144495"/>
              <a:ext cx="2678582" cy="1064750"/>
              <a:chOff x="3913901" y="5865040"/>
              <a:chExt cx="4788054" cy="1730427"/>
            </a:xfrm>
          </p:grpSpPr>
          <p:cxnSp>
            <p:nvCxnSpPr>
              <p:cNvPr id="59" name="直接连接符 84"/>
              <p:cNvCxnSpPr/>
              <p:nvPr/>
            </p:nvCxnSpPr>
            <p:spPr>
              <a:xfrm flipV="1">
                <a:off x="5664990" y="6731858"/>
                <a:ext cx="3036965" cy="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0" name="弧形 85"/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40">
                  <a:latin typeface="Calibri Light" panose="020F0302020204030204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989069" y="3206149"/>
              <a:ext cx="2427546" cy="2486793"/>
              <a:chOff x="936" y="6511"/>
              <a:chExt cx="4142" cy="4244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936" y="7603"/>
                <a:ext cx="4142" cy="31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在坚持原有的学习方式的基础上，增加举办读书交流会会，撰写读书笔记，开展特色组织生活，创新学习方式。把专题教育融入经常性学习教育之中，努力适应新的形势，新的变化。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569" y="6511"/>
                <a:ext cx="3034" cy="14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创新学习方式</a:t>
                </a:r>
                <a:endParaRPr lang="en-US" altLang="zh-CN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</p:grpSp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7235" y="2405040"/>
              <a:ext cx="574384" cy="466639"/>
            </a:xfrm>
            <a:prstGeom prst="rect">
              <a:avLst/>
            </a:prstGeom>
          </p:spPr>
        </p:pic>
        <p:grpSp>
          <p:nvGrpSpPr>
            <p:cNvPr id="93" name="Group 78"/>
            <p:cNvGrpSpPr/>
            <p:nvPr/>
          </p:nvGrpSpPr>
          <p:grpSpPr>
            <a:xfrm rot="21316916">
              <a:off x="5453026" y="2145991"/>
              <a:ext cx="1037831" cy="1094105"/>
              <a:chOff x="5013110" y="5059616"/>
              <a:chExt cx="3378533" cy="3379413"/>
            </a:xfrm>
          </p:grpSpPr>
          <p:sp>
            <p:nvSpPr>
              <p:cNvPr id="94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95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8175" y="2405040"/>
              <a:ext cx="574384" cy="466639"/>
            </a:xfrm>
            <a:prstGeom prst="rect">
              <a:avLst/>
            </a:prstGeom>
          </p:spPr>
        </p:pic>
        <p:grpSp>
          <p:nvGrpSpPr>
            <p:cNvPr id="97" name="Group 104"/>
            <p:cNvGrpSpPr/>
            <p:nvPr/>
          </p:nvGrpSpPr>
          <p:grpSpPr>
            <a:xfrm>
              <a:off x="5568675" y="2158129"/>
              <a:ext cx="2678582" cy="1064750"/>
              <a:chOff x="3913901" y="5865040"/>
              <a:chExt cx="4788054" cy="1730427"/>
            </a:xfrm>
          </p:grpSpPr>
          <p:cxnSp>
            <p:nvCxnSpPr>
              <p:cNvPr id="98" name="直接连接符 84"/>
              <p:cNvCxnSpPr/>
              <p:nvPr/>
            </p:nvCxnSpPr>
            <p:spPr>
              <a:xfrm flipV="1">
                <a:off x="5664990" y="6731858"/>
                <a:ext cx="3036965" cy="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9" name="弧形 85"/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40">
                  <a:latin typeface="Calibri Light" panose="020F0302020204030204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4879368" y="3250592"/>
              <a:ext cx="2543589" cy="1964120"/>
              <a:chOff x="998" y="6530"/>
              <a:chExt cx="4340" cy="3352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98" y="7134"/>
                <a:ext cx="4004" cy="27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加强党、团、工会的组织建设，发挥好党组织的核心领导作用、共青团的后备军作用、工会的桥梁纽带作用。</a:t>
                </a: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1049" y="6530"/>
                <a:ext cx="4289" cy="12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加强联系群团组织</a:t>
                </a:r>
                <a:endParaRPr lang="en-US" altLang="zh-CN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</p:grpSp>
        <p:grpSp>
          <p:nvGrpSpPr>
            <p:cNvPr id="106" name="Group 78"/>
            <p:cNvGrpSpPr/>
            <p:nvPr/>
          </p:nvGrpSpPr>
          <p:grpSpPr>
            <a:xfrm rot="21316916">
              <a:off x="8285350" y="2178528"/>
              <a:ext cx="1037831" cy="1094105"/>
              <a:chOff x="5013110" y="5059616"/>
              <a:chExt cx="3378533" cy="3379413"/>
            </a:xfrm>
          </p:grpSpPr>
          <p:sp>
            <p:nvSpPr>
              <p:cNvPr id="107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108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0499" y="2437577"/>
              <a:ext cx="574384" cy="466639"/>
            </a:xfrm>
            <a:prstGeom prst="rect">
              <a:avLst/>
            </a:prstGeom>
          </p:spPr>
        </p:pic>
        <p:grpSp>
          <p:nvGrpSpPr>
            <p:cNvPr id="110" name="组合 109"/>
            <p:cNvGrpSpPr/>
            <p:nvPr/>
          </p:nvGrpSpPr>
          <p:grpSpPr>
            <a:xfrm>
              <a:off x="7689035" y="3277245"/>
              <a:ext cx="2550036" cy="2220768"/>
              <a:chOff x="987" y="6530"/>
              <a:chExt cx="4351" cy="3790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987" y="7572"/>
                <a:ext cx="4004" cy="27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将业务督导与党建指导相结合，党委班子每人至少确定</a:t>
                </a:r>
                <a:r>
                  <a:rPr lang="en-US" altLang="zh-CN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1</a:t>
                </a: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家四级机构挂钩联系点，每年至少</a:t>
                </a:r>
                <a:r>
                  <a:rPr lang="en-US" altLang="zh-CN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6</a:t>
                </a: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次到联系点调研指导，切实了解基层的难处，帮助四级机构解决实际困难。</a:t>
                </a: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1049" y="6530"/>
                <a:ext cx="4289" cy="12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业务与党建相结合</a:t>
                </a:r>
                <a:endParaRPr lang="en-US" altLang="zh-CN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78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04439" y="0"/>
            <a:ext cx="548756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5675"/>
            <a:ext cx="12192000" cy="643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3905" y="2425999"/>
            <a:ext cx="7416824" cy="183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今后的党建工作中，我将严格按照上级党委的要求，一如既往地凝心聚力抓党建，抓好党建促发展，推动党建工作创新争优，提升党建工作水平，切实发挥党的基层组织战斗堡垒作用，为公司发展提供坚强的组织保障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60894" y="1752274"/>
            <a:ext cx="1491263" cy="5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后记</a:t>
            </a:r>
          </a:p>
        </p:txBody>
      </p:sp>
    </p:spTree>
    <p:extLst>
      <p:ext uri="{BB962C8B-B14F-4D97-AF65-F5344CB8AC3E}">
        <p14:creationId xmlns:p14="http://schemas.microsoft.com/office/powerpoint/2010/main" val="1528380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38807D2C-4673-4F8B-AB5B-FEFB8F0F4443}"/>
              </a:ext>
            </a:extLst>
          </p:cNvPr>
          <p:cNvSpPr txBox="1"/>
          <p:nvPr/>
        </p:nvSpPr>
        <p:spPr>
          <a:xfrm>
            <a:off x="1661351" y="1219201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4BAE94A-FDFA-40C1-B8C2-17B30439BD03}"/>
              </a:ext>
            </a:extLst>
          </p:cNvPr>
          <p:cNvSpPr txBox="1"/>
          <p:nvPr/>
        </p:nvSpPr>
        <p:spPr>
          <a:xfrm>
            <a:off x="1661351" y="5034232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更多精品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http://ibaotu.com/ppt/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006BA6E-628E-4805-BA4B-B9E891DE731D}"/>
              </a:ext>
            </a:extLst>
          </p:cNvPr>
          <p:cNvGrpSpPr/>
          <p:nvPr/>
        </p:nvGrpSpPr>
        <p:grpSpPr>
          <a:xfrm>
            <a:off x="8073265" y="5034232"/>
            <a:ext cx="1364139" cy="369332"/>
            <a:chOff x="8158550" y="5010841"/>
            <a:chExt cx="1364139" cy="369332"/>
          </a:xfrm>
          <a:effectLst/>
        </p:grpSpPr>
        <p:sp>
          <p:nvSpPr>
            <p:cNvPr id="41" name="矩形: 圆角 4">
              <a:extLst>
                <a:ext uri="{FF2B5EF4-FFF2-40B4-BE49-F238E27FC236}">
                  <a16:creationId xmlns="" xmlns:a16="http://schemas.microsoft.com/office/drawing/2014/main" id="{8BCEBB04-5233-442C-8722-B028DE423C05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BA57795A-77F4-4A80-A601-A0E8646A6E9A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6"/>
                </a:rPr>
                <a:t>点击进入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14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4190751" y="3858327"/>
            <a:ext cx="5486180" cy="692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4190751" y="4851826"/>
            <a:ext cx="5486180" cy="692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4190751" y="2760303"/>
            <a:ext cx="5549806" cy="692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6503"/>
            <a:ext cx="12192000" cy="31414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3547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080" y="-1393718"/>
            <a:ext cx="6028953" cy="4519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06" y="133535"/>
            <a:ext cx="2500651" cy="1849560"/>
          </a:xfrm>
          <a:prstGeom prst="rect">
            <a:avLst/>
          </a:prstGeom>
        </p:spPr>
      </p:pic>
      <p:sp>
        <p:nvSpPr>
          <p:cNvPr id="21" name="MH_Others_1"/>
          <p:cNvSpPr txBox="1"/>
          <p:nvPr>
            <p:custDataLst>
              <p:tags r:id="rId1"/>
            </p:custDataLst>
          </p:nvPr>
        </p:nvSpPr>
        <p:spPr>
          <a:xfrm>
            <a:off x="2990418" y="967432"/>
            <a:ext cx="310558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2" name="MH_Others_2"/>
          <p:cNvSpPr txBox="1"/>
          <p:nvPr>
            <p:custDataLst>
              <p:tags r:id="rId2"/>
            </p:custDataLst>
          </p:nvPr>
        </p:nvSpPr>
        <p:spPr>
          <a:xfrm>
            <a:off x="4287004" y="1939423"/>
            <a:ext cx="3298934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80769" y="2752821"/>
            <a:ext cx="1865588" cy="692459"/>
            <a:chOff x="4622525" y="3017393"/>
            <a:chExt cx="2545101" cy="811440"/>
          </a:xfrm>
        </p:grpSpPr>
        <p:sp>
          <p:nvSpPr>
            <p:cNvPr id="24" name="圆角矩形 23"/>
            <p:cNvSpPr/>
            <p:nvPr/>
          </p:nvSpPr>
          <p:spPr>
            <a:xfrm>
              <a:off x="4622525" y="3017393"/>
              <a:ext cx="2545101" cy="81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913450" y="3073786"/>
              <a:ext cx="2079095" cy="685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00572" y="3830153"/>
            <a:ext cx="1959686" cy="692459"/>
            <a:chOff x="8374265" y="2041584"/>
            <a:chExt cx="2650363" cy="692459"/>
          </a:xfrm>
        </p:grpSpPr>
        <p:sp>
          <p:nvSpPr>
            <p:cNvPr id="29" name="圆角矩形 28"/>
            <p:cNvSpPr/>
            <p:nvPr/>
          </p:nvSpPr>
          <p:spPr>
            <a:xfrm>
              <a:off x="8374265" y="2041584"/>
              <a:ext cx="2507274" cy="6924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86670" y="2095425"/>
              <a:ext cx="23379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第二章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80769" y="4851826"/>
            <a:ext cx="1873689" cy="692459"/>
            <a:chOff x="8275896" y="558928"/>
            <a:chExt cx="2376964" cy="692459"/>
          </a:xfrm>
        </p:grpSpPr>
        <p:sp>
          <p:nvSpPr>
            <p:cNvPr id="32" name="圆角矩形 31"/>
            <p:cNvSpPr/>
            <p:nvPr/>
          </p:nvSpPr>
          <p:spPr>
            <a:xfrm>
              <a:off x="8275896" y="558928"/>
              <a:ext cx="2376964" cy="6924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587128" y="612769"/>
              <a:ext cx="19333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第三章</a:t>
              </a:r>
            </a:p>
          </p:txBody>
        </p:sp>
      </p:grpSp>
      <p:sp>
        <p:nvSpPr>
          <p:cNvPr id="34" name="TextBox 47"/>
          <p:cNvSpPr txBox="1"/>
          <p:nvPr/>
        </p:nvSpPr>
        <p:spPr>
          <a:xfrm>
            <a:off x="4405620" y="2853118"/>
            <a:ext cx="3933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accent1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</a:lstStyle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</a:p>
        </p:txBody>
      </p:sp>
      <p:sp>
        <p:nvSpPr>
          <p:cNvPr id="35" name="TextBox 48"/>
          <p:cNvSpPr txBox="1"/>
          <p:nvPr/>
        </p:nvSpPr>
        <p:spPr>
          <a:xfrm>
            <a:off x="4434753" y="3938148"/>
            <a:ext cx="4321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accent1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</a:lstStyle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36" name="TextBox 55"/>
          <p:cNvSpPr txBox="1"/>
          <p:nvPr/>
        </p:nvSpPr>
        <p:spPr>
          <a:xfrm>
            <a:off x="4363560" y="4959820"/>
            <a:ext cx="6098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accent1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</a:lstStyle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下一步工作思路和主要措施</a:t>
            </a:r>
          </a:p>
        </p:txBody>
      </p:sp>
    </p:spTree>
    <p:extLst>
      <p:ext uri="{BB962C8B-B14F-4D97-AF65-F5344CB8AC3E}">
        <p14:creationId xmlns:p14="http://schemas.microsoft.com/office/powerpoint/2010/main" val="364413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37" grpId="0" animBg="1"/>
      <p:bldP spid="21" grpId="0"/>
      <p:bldP spid="22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304"/>
            <a:ext cx="12192000" cy="27086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2484587"/>
            <a:ext cx="3072385" cy="19078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1799" y="2475897"/>
            <a:ext cx="492340" cy="19101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"/>
          <p:cNvSpPr txBox="1"/>
          <p:nvPr/>
        </p:nvSpPr>
        <p:spPr>
          <a:xfrm>
            <a:off x="747756" y="308851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占位符 3"/>
          <p:cNvSpPr txBox="1">
            <a:spLocks/>
          </p:cNvSpPr>
          <p:nvPr/>
        </p:nvSpPr>
        <p:spPr>
          <a:xfrm>
            <a:off x="3967238" y="2531886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</a:p>
        </p:txBody>
      </p:sp>
      <p:sp>
        <p:nvSpPr>
          <p:cNvPr id="15" name="矩形 14"/>
          <p:cNvSpPr/>
          <p:nvPr/>
        </p:nvSpPr>
        <p:spPr>
          <a:xfrm>
            <a:off x="3967238" y="3065658"/>
            <a:ext cx="610945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3"/>
          <p:cNvSpPr txBox="1"/>
          <p:nvPr/>
        </p:nvSpPr>
        <p:spPr>
          <a:xfrm>
            <a:off x="3973196" y="3239245"/>
            <a:ext cx="514606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p"/>
            </a:pP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抓责任落实，建立党建工作联动机制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endParaRPr lang="en-US" altLang="zh-CN" sz="1999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p"/>
            </a:pP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教育，营造树党风扬正气的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氛围</a:t>
            </a: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en-US" altLang="zh-CN" sz="1999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p"/>
            </a:pP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，凝聚党员领导干部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战斗力</a:t>
            </a:r>
            <a:endParaRPr lang="zh-CN" altLang="en-US" sz="1999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46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1.1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754823"/>
            <a:chOff x="5852570" y="1762268"/>
            <a:chExt cx="10234111" cy="1754823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54823"/>
              <a:chOff x="6029991" y="2006483"/>
              <a:chExt cx="10234111" cy="175482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500"/>
                  </a:lnSpc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201X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年，在省分公司党委总经理室的关心支持下，某某某某党委班子得以充实健全，为充分发挥班子整体功能，班子</a:t>
                </a: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人细化职责，明确分工，分别负责党委、纪委、工会工作，坚持党委统一领导，纪委协同监督，工会保障权益，打造党政齐抓共管的格局。</a:t>
                </a: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03159" y="1434063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党委</a:t>
            </a:r>
          </a:p>
        </p:txBody>
      </p:sp>
      <p:sp>
        <p:nvSpPr>
          <p:cNvPr id="19" name="矩形 18"/>
          <p:cNvSpPr/>
          <p:nvPr/>
        </p:nvSpPr>
        <p:spPr>
          <a:xfrm>
            <a:off x="7785851" y="1434064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纪委</a:t>
            </a:r>
          </a:p>
        </p:txBody>
      </p:sp>
      <p:sp>
        <p:nvSpPr>
          <p:cNvPr id="20" name="矩形 19"/>
          <p:cNvSpPr/>
          <p:nvPr/>
        </p:nvSpPr>
        <p:spPr>
          <a:xfrm>
            <a:off x="10050497" y="1434064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工会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891089" y="3520824"/>
            <a:ext cx="10234111" cy="1754823"/>
            <a:chOff x="5852570" y="1762268"/>
            <a:chExt cx="10234111" cy="1754823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54823"/>
              <a:chOff x="6029991" y="2006483"/>
              <a:chExt cx="10234111" cy="175482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500"/>
                  </a:lnSpc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201X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年，在省分公司党委总经理室的关心支持下，某某某某党委班子得以充实健全，为充分发挥班子整体功能，班子</a:t>
                </a: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人细化职责，明确分工，分别负责党委、纪委、工会工作，坚持党委统一领导，纪委协同监督，工会保障权益，打造党政齐抓共管的格局。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79877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792269"/>
            <a:chOff x="5852570" y="1762268"/>
            <a:chExt cx="10234111" cy="1792269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92269"/>
              <a:chOff x="6029991" y="2006483"/>
              <a:chExt cx="10234111" cy="179226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54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由公司党委班子带头，通过每月组织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次集中学习、统一发放了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党章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、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习近平总书记系列重要讲话读本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等进行自主学习、订购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半月谈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、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求是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等党刊轮流传阅、在职场安置党务宣传栏、建立某某某某党员微信群讨论学习等多种方式，不断强化党员干部政治理论学习，提高政治素养。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D2B1176-6952-4F6B-BEF6-54F04F30447E}"/>
              </a:ext>
            </a:extLst>
          </p:cNvPr>
          <p:cNvGrpSpPr/>
          <p:nvPr/>
        </p:nvGrpSpPr>
        <p:grpSpPr>
          <a:xfrm rot="5400000">
            <a:off x="2221987" y="2269516"/>
            <a:ext cx="2599464" cy="4884742"/>
            <a:chOff x="1645547" y="1"/>
            <a:chExt cx="1875463" cy="2769017"/>
          </a:xfrm>
        </p:grpSpPr>
        <p:sp>
          <p:nvSpPr>
            <p:cNvPr id="36" name="_14">
              <a:extLst>
                <a:ext uri="{FF2B5EF4-FFF2-40B4-BE49-F238E27FC236}">
                  <a16:creationId xmlns:a16="http://schemas.microsoft.com/office/drawing/2014/main" xmlns="" id="{D3F2291E-BA42-4B59-BCE8-C96A15E9F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5547" y="1"/>
              <a:ext cx="1875463" cy="276901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48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7A93E654-6483-4853-8E9E-72DC7233621B}"/>
                </a:ext>
              </a:extLst>
            </p:cNvPr>
            <p:cNvSpPr/>
            <p:nvPr/>
          </p:nvSpPr>
          <p:spPr>
            <a:xfrm>
              <a:off x="2108204" y="1"/>
              <a:ext cx="117363" cy="27690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新魏" panose="0201080004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214869" y="3522704"/>
            <a:ext cx="2645845" cy="46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统一发放学习刊物</a:t>
            </a:r>
          </a:p>
        </p:txBody>
      </p:sp>
      <p:sp>
        <p:nvSpPr>
          <p:cNvPr id="39" name="矩形 38"/>
          <p:cNvSpPr/>
          <p:nvPr/>
        </p:nvSpPr>
        <p:spPr>
          <a:xfrm>
            <a:off x="1247519" y="4293774"/>
            <a:ext cx="471657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党章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习近平总书记系列重要讲话读本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习近平关于党风廉政建设和反腐败斗争论述摘编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十八大报告学习辅导读本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D2B1176-6952-4F6B-BEF6-54F04F30447E}"/>
              </a:ext>
            </a:extLst>
          </p:cNvPr>
          <p:cNvGrpSpPr/>
          <p:nvPr/>
        </p:nvGrpSpPr>
        <p:grpSpPr>
          <a:xfrm rot="5400000">
            <a:off x="7246487" y="2261667"/>
            <a:ext cx="2583767" cy="4884742"/>
            <a:chOff x="1656871" y="1"/>
            <a:chExt cx="1864138" cy="2769017"/>
          </a:xfrm>
        </p:grpSpPr>
        <p:sp>
          <p:nvSpPr>
            <p:cNvPr id="44" name="_14">
              <a:extLst>
                <a:ext uri="{FF2B5EF4-FFF2-40B4-BE49-F238E27FC236}">
                  <a16:creationId xmlns:a16="http://schemas.microsoft.com/office/drawing/2014/main" xmlns="" id="{D3F2291E-BA42-4B59-BCE8-C96A15E9F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6871" y="1"/>
              <a:ext cx="1864138" cy="276901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48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7A93E654-6483-4853-8E9E-72DC7233621B}"/>
                </a:ext>
              </a:extLst>
            </p:cNvPr>
            <p:cNvSpPr/>
            <p:nvPr/>
          </p:nvSpPr>
          <p:spPr>
            <a:xfrm>
              <a:off x="2119528" y="1"/>
              <a:ext cx="117363" cy="27690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新魏" panose="02010800040101010101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260928" y="3520219"/>
            <a:ext cx="2645844" cy="46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订购轮流传阅刊物</a:t>
            </a:r>
          </a:p>
        </p:txBody>
      </p:sp>
      <p:sp>
        <p:nvSpPr>
          <p:cNvPr id="47" name="矩形 46"/>
          <p:cNvSpPr/>
          <p:nvPr/>
        </p:nvSpPr>
        <p:spPr>
          <a:xfrm>
            <a:off x="6349100" y="4502389"/>
            <a:ext cx="245875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半月谈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求是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党支部工作指导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2339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1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1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6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7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  <p:bldP spid="39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1.3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组织建设，凝聚党员领导干部战斗力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792269"/>
            <a:chOff x="5852570" y="1762268"/>
            <a:chExt cx="10234111" cy="1792269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92269"/>
              <a:chOff x="6029991" y="2006483"/>
              <a:chExt cx="10234111" cy="179226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54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公司积极开展“三严三实”专题教育，共召开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次党委班子扩大会议，由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位班子成员分别上了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次主题党课。通过向公司员工发放征求意见表、开展交心谈心活动等方式，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位班子虚心听取了广大群众的意见建议，认真查摆问题，撰写对照检查材料，严肃开展批评和自我批评，摆正心态，加强党性修养。 </a:t>
                </a:r>
              </a:p>
            </p:txBody>
          </p:sp>
        </p:grpSp>
      </p:grpSp>
      <p:sp>
        <p:nvSpPr>
          <p:cNvPr id="69" name="Shape 1695"/>
          <p:cNvSpPr/>
          <p:nvPr/>
        </p:nvSpPr>
        <p:spPr>
          <a:xfrm>
            <a:off x="1877220" y="3781407"/>
            <a:ext cx="1924693" cy="189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707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0" name="Group 37"/>
          <p:cNvGrpSpPr/>
          <p:nvPr/>
        </p:nvGrpSpPr>
        <p:grpSpPr>
          <a:xfrm>
            <a:off x="3270905" y="3745206"/>
            <a:ext cx="526024" cy="526024"/>
            <a:chOff x="8561007" y="2003240"/>
            <a:chExt cx="817551" cy="817551"/>
          </a:xfrm>
        </p:grpSpPr>
        <p:sp>
          <p:nvSpPr>
            <p:cNvPr id="71" name="Shape 1712"/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noFill/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Shape 1714"/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Shape 1715"/>
          <p:cNvSpPr/>
          <p:nvPr/>
        </p:nvSpPr>
        <p:spPr>
          <a:xfrm>
            <a:off x="3801913" y="3814710"/>
            <a:ext cx="7368464" cy="270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严以修身，加强党性修养，坚定理想信念，打牢思想和行动的“总开关”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Shape 1716"/>
          <p:cNvSpPr/>
          <p:nvPr/>
        </p:nvSpPr>
        <p:spPr>
          <a:xfrm>
            <a:off x="4050406" y="4582699"/>
            <a:ext cx="4761899" cy="270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《“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三严三实”专题教育第二专题“严以律己”研讨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Shape 1717"/>
          <p:cNvSpPr/>
          <p:nvPr/>
        </p:nvSpPr>
        <p:spPr>
          <a:xfrm>
            <a:off x="3787394" y="5272674"/>
            <a:ext cx="7088072" cy="270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牢牢把握严以用权，用谋事创业的实绩践行“三严三实”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Group 36"/>
          <p:cNvGrpSpPr/>
          <p:nvPr/>
        </p:nvGrpSpPr>
        <p:grpSpPr>
          <a:xfrm>
            <a:off x="3524382" y="4437994"/>
            <a:ext cx="526024" cy="526024"/>
            <a:chOff x="8881213" y="2921000"/>
            <a:chExt cx="817551" cy="817551"/>
          </a:xfrm>
        </p:grpSpPr>
        <p:sp>
          <p:nvSpPr>
            <p:cNvPr id="77" name="Shape 1711"/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noFill/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Shape 1718"/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35"/>
          <p:cNvGrpSpPr/>
          <p:nvPr/>
        </p:nvGrpSpPr>
        <p:grpSpPr>
          <a:xfrm>
            <a:off x="3257501" y="5147467"/>
            <a:ext cx="526024" cy="526024"/>
            <a:chOff x="8567357" y="3819709"/>
            <a:chExt cx="817551" cy="817551"/>
          </a:xfrm>
        </p:grpSpPr>
        <p:sp>
          <p:nvSpPr>
            <p:cNvPr id="80" name="Shape 1713"/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noFill/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Shape 1719"/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2" name="Text Placeholder 3"/>
          <p:cNvSpPr txBox="1">
            <a:spLocks/>
          </p:cNvSpPr>
          <p:nvPr/>
        </p:nvSpPr>
        <p:spPr>
          <a:xfrm>
            <a:off x="2133600" y="4171135"/>
            <a:ext cx="1287696" cy="111569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位班子成员分别讲党课</a:t>
            </a:r>
          </a:p>
        </p:txBody>
      </p:sp>
    </p:spTree>
    <p:extLst>
      <p:ext uri="{BB962C8B-B14F-4D97-AF65-F5344CB8AC3E}">
        <p14:creationId xmlns:p14="http://schemas.microsoft.com/office/powerpoint/2010/main" val="32290774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9" grpId="0" animBg="1"/>
      <p:bldP spid="73" grpId="0" animBg="1"/>
      <p:bldP spid="74" grpId="0" animBg="1"/>
      <p:bldP spid="75" grpId="0" animBg="1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434222"/>
            <a:chOff x="5852570" y="1762268"/>
            <a:chExt cx="10234111" cy="1434222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434222"/>
              <a:chOff x="6029991" y="2006483"/>
              <a:chExt cx="10234111" cy="1434222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696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截止</a:t>
                </a:r>
                <a:r>
                  <a:rPr lang="en-US" altLang="zh-CN" dirty="0"/>
                  <a:t>2015</a:t>
                </a:r>
                <a:r>
                  <a:rPr lang="zh-CN" altLang="en-US" dirty="0"/>
                  <a:t>年底，公司在某某本部和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个县支公司基础上共建立了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个联合党支部、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个县支党支部，基层党组织建设比较完善。</a:t>
                </a:r>
              </a:p>
            </p:txBody>
          </p:sp>
        </p:grpSp>
      </p:grpSp>
      <p:sp>
        <p:nvSpPr>
          <p:cNvPr id="31" name="Shape 1726"/>
          <p:cNvSpPr/>
          <p:nvPr/>
        </p:nvSpPr>
        <p:spPr>
          <a:xfrm>
            <a:off x="2370887" y="3019150"/>
            <a:ext cx="3468440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Group 5"/>
          <p:cNvGrpSpPr/>
          <p:nvPr/>
        </p:nvGrpSpPr>
        <p:grpSpPr>
          <a:xfrm>
            <a:off x="1989309" y="2922258"/>
            <a:ext cx="763156" cy="763155"/>
            <a:chOff x="1072256" y="2492673"/>
            <a:chExt cx="1061660" cy="1061659"/>
          </a:xfrm>
        </p:grpSpPr>
        <p:sp>
          <p:nvSpPr>
            <p:cNvPr id="3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00000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Text Placeholder 3"/>
          <p:cNvSpPr txBox="1">
            <a:spLocks/>
          </p:cNvSpPr>
          <p:nvPr/>
        </p:nvSpPr>
        <p:spPr>
          <a:xfrm>
            <a:off x="2751817" y="3165337"/>
            <a:ext cx="2838242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个联合党支部</a:t>
            </a:r>
          </a:p>
        </p:txBody>
      </p:sp>
      <p:sp>
        <p:nvSpPr>
          <p:cNvPr id="36" name="Shape 1726"/>
          <p:cNvSpPr/>
          <p:nvPr/>
        </p:nvSpPr>
        <p:spPr>
          <a:xfrm>
            <a:off x="6853725" y="3014073"/>
            <a:ext cx="3468440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Group 5"/>
          <p:cNvGrpSpPr/>
          <p:nvPr/>
        </p:nvGrpSpPr>
        <p:grpSpPr>
          <a:xfrm>
            <a:off x="6472147" y="2917181"/>
            <a:ext cx="763156" cy="763155"/>
            <a:chOff x="1072256" y="2492673"/>
            <a:chExt cx="1061660" cy="1061659"/>
          </a:xfrm>
        </p:grpSpPr>
        <p:sp>
          <p:nvSpPr>
            <p:cNvPr id="38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00000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Text Placeholder 3"/>
          <p:cNvSpPr txBox="1">
            <a:spLocks/>
          </p:cNvSpPr>
          <p:nvPr/>
        </p:nvSpPr>
        <p:spPr>
          <a:xfrm>
            <a:off x="7234655" y="3160259"/>
            <a:ext cx="2838242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latin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个县支党支部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913208" y="3664928"/>
            <a:ext cx="10234111" cy="1449162"/>
            <a:chOff x="5852570" y="1762268"/>
            <a:chExt cx="10234111" cy="1449162"/>
          </a:xfrm>
        </p:grpSpPr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449162"/>
              <a:chOff x="6029991" y="2006483"/>
              <a:chExt cx="10234111" cy="144916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71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通过不断吸收优秀员工加入党组织，公司党员队伍得到了不断充实，现共有党员</a:t>
                </a:r>
                <a:r>
                  <a:rPr lang="en-US" altLang="zh-CN" dirty="0"/>
                  <a:t>16</a:t>
                </a:r>
                <a:r>
                  <a:rPr lang="zh-CN" altLang="en-US" dirty="0"/>
                  <a:t>名，入党积极分子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名，其中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党员领导干部</a:t>
                </a:r>
                <a:r>
                  <a:rPr lang="en-US" altLang="zh-CN" dirty="0"/>
                  <a:t>10</a:t>
                </a:r>
                <a:r>
                  <a:rPr lang="zh-CN" altLang="en-US" dirty="0"/>
                  <a:t>人，占比为</a:t>
                </a:r>
                <a:r>
                  <a:rPr lang="en-US" altLang="zh-CN" dirty="0"/>
                  <a:t>62.5%</a:t>
                </a:r>
                <a:r>
                  <a:rPr lang="zh-CN" altLang="en-US" dirty="0"/>
                  <a:t>。</a:t>
                </a:r>
              </a:p>
            </p:txBody>
          </p:sp>
        </p:grpSp>
      </p:grp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3"/>
          <a:stretch>
            <a:fillRect/>
          </a:stretch>
        </p:blipFill>
        <p:spPr bwMode="auto">
          <a:xfrm>
            <a:off x="8653776" y="5111887"/>
            <a:ext cx="2417080" cy="1333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21205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 animBg="1"/>
      <p:bldP spid="35" grpId="0" build="p"/>
      <p:bldP spid="36" grpId="0" animBg="1"/>
      <p:bldP spid="4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2073115"/>
            <a:chOff x="5852570" y="1762268"/>
            <a:chExt cx="10234111" cy="2073115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2073115"/>
              <a:chOff x="6029991" y="2006483"/>
              <a:chExt cx="10234111" cy="2073115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334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    </a:r>
                <a:r>
                  <a:rPr lang="en-US" altLang="zh-CN" dirty="0"/>
                  <a:t>2</a:t>
                </a:r>
                <a:r>
                  <a:rPr lang="zh-CN" altLang="en-US" dirty="0"/>
                  <a:t>名党员荣获省分公司</a:t>
                </a:r>
                <a:r>
                  <a:rPr lang="en-US" altLang="zh-CN" dirty="0"/>
                  <a:t>2013-2015</a:t>
                </a:r>
                <a:r>
                  <a:rPr lang="zh-CN" altLang="en-US" dirty="0"/>
                  <a:t>年优秀共产党员、优秀党务工作者称号，在公司树立了良好的党员模范形象。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8AF6AE8C-801A-4A1E-BF53-DCDB04F27E6B}"/>
              </a:ext>
            </a:extLst>
          </p:cNvPr>
          <p:cNvGrpSpPr/>
          <p:nvPr/>
        </p:nvGrpSpPr>
        <p:grpSpPr>
          <a:xfrm>
            <a:off x="913208" y="3664928"/>
            <a:ext cx="10234111" cy="1431914"/>
            <a:chOff x="5852570" y="1762268"/>
            <a:chExt cx="10234111" cy="1431914"/>
          </a:xfrm>
        </p:grpSpPr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431914"/>
              <a:chOff x="6029991" y="2006483"/>
              <a:chExt cx="10234111" cy="1431914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693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某某县支公司率先在几家四级机构中成立了独立党支部，积极开展各项党建工作，公司的各项经营成绩均比较突出，战斗堡垒作用突显，</a:t>
                </a:r>
                <a:r>
                  <a:rPr lang="en-US" altLang="zh-CN" dirty="0"/>
                  <a:t>2015</a:t>
                </a:r>
                <a:r>
                  <a:rPr lang="zh-CN" altLang="en-US" dirty="0"/>
                  <a:t>年</a:t>
                </a:r>
                <a:r>
                  <a:rPr lang="en-US" altLang="zh-CN" dirty="0"/>
                  <a:t>7</a:t>
                </a:r>
                <a:r>
                  <a:rPr lang="zh-CN" altLang="en-US" dirty="0"/>
                  <a:t>月某某县支公司党支部被总公司党委授予“先进基层党组织”荣誉称号。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2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8373C28-00A3-42FD-824A-EC453CCCED5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党建工作总结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1559</TotalTime>
  <Words>2509</Words>
  <Application>Microsoft Office PowerPoint</Application>
  <PresentationFormat>宽屏</PresentationFormat>
  <Paragraphs>195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等线</vt:lpstr>
      <vt:lpstr>方正尚酷简体</vt:lpstr>
      <vt:lpstr>方正综艺简体</vt:lpstr>
      <vt:lpstr>华文新魏</vt:lpstr>
      <vt:lpstr>宋体</vt:lpstr>
      <vt:lpstr>微软雅黑</vt:lpstr>
      <vt:lpstr>Arial</vt:lpstr>
      <vt:lpstr>Calibri</vt:lpstr>
      <vt:lpstr>Calibri Light</vt:lpstr>
      <vt:lpstr>Open Sans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党建工作总结3</dc:title>
  <dc:creator>张 建春</dc:creator>
  <cp:lastModifiedBy>张 建春</cp:lastModifiedBy>
  <cp:revision>225</cp:revision>
  <dcterms:created xsi:type="dcterms:W3CDTF">2017-11-16T09:28:36Z</dcterms:created>
  <dcterms:modified xsi:type="dcterms:W3CDTF">2017-12-12T09:19:21Z</dcterms:modified>
</cp:coreProperties>
</file>