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59" r:id="rId4"/>
    <p:sldId id="260" r:id="rId5"/>
    <p:sldId id="257" r:id="rId6"/>
    <p:sldId id="261" r:id="rId7"/>
    <p:sldId id="262" r:id="rId8"/>
    <p:sldId id="283" r:id="rId9"/>
    <p:sldId id="263" r:id="rId10"/>
    <p:sldId id="264" r:id="rId11"/>
    <p:sldId id="265" r:id="rId12"/>
    <p:sldId id="266" r:id="rId13"/>
    <p:sldId id="284" r:id="rId14"/>
    <p:sldId id="267" r:id="rId15"/>
    <p:sldId id="268" r:id="rId16"/>
    <p:sldId id="269" r:id="rId17"/>
    <p:sldId id="270" r:id="rId18"/>
    <p:sldId id="285" r:id="rId19"/>
    <p:sldId id="271" r:id="rId20"/>
    <p:sldId id="272" r:id="rId21"/>
    <p:sldId id="273" r:id="rId22"/>
    <p:sldId id="274" r:id="rId23"/>
    <p:sldId id="286" r:id="rId24"/>
    <p:sldId id="275" r:id="rId25"/>
    <p:sldId id="276" r:id="rId26"/>
    <p:sldId id="277" r:id="rId27"/>
    <p:sldId id="278" r:id="rId28"/>
    <p:sldId id="279" r:id="rId29"/>
    <p:sldId id="282" r:id="rId30"/>
    <p:sldId id="280" r:id="rId31"/>
    <p:sldId id="287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3EB"/>
    <a:srgbClr val="B70101"/>
    <a:srgbClr val="E98726"/>
    <a:srgbClr val="DFBB24"/>
    <a:srgbClr val="FFEB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82" autoAdjust="0"/>
    <p:restoredTop sz="94660"/>
  </p:normalViewPr>
  <p:slideViewPr>
    <p:cSldViewPr snapToGrid="0">
      <p:cViewPr varScale="1">
        <p:scale>
          <a:sx n="75" d="100"/>
          <a:sy n="75" d="100"/>
        </p:scale>
        <p:origin x="878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6CD88-16D1-45FB-8E8C-269E20199053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721D81-8B97-490B-B12B-556F11AAD0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742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小芥末素材 </a:t>
            </a:r>
            <a:r>
              <a:rPr lang="en-US" altLang="zh-CN"/>
              <a:t>rosyhouse.Taobao.com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6665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185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997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5623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22911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8080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6093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99908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026823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0006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059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1360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6829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71718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02783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92121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847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27925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301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281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23600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3018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58598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456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513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8106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76377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53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9591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57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721D81-8B97-490B-B12B-556F11AAD03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3686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2018/6/11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g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5.jp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5.png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5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9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092552" y="989248"/>
            <a:ext cx="10006897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96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31000">
                      <a:srgbClr val="B70101"/>
                    </a:gs>
                    <a:gs pos="100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坚持三会一课制度</a:t>
            </a:r>
          </a:p>
        </p:txBody>
      </p: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4594197" y="3229352"/>
            <a:ext cx="24875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汇报人：小芥末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673063" y="2491742"/>
            <a:ext cx="8459576" cy="461665"/>
            <a:chOff x="1706702" y="2283881"/>
            <a:chExt cx="8459576" cy="461665"/>
          </a:xfrm>
        </p:grpSpPr>
        <p:sp>
          <p:nvSpPr>
            <p:cNvPr id="17" name="Text Box 3"/>
            <p:cNvSpPr txBox="1">
              <a:spLocks noChangeArrowheads="1"/>
            </p:cNvSpPr>
            <p:nvPr/>
          </p:nvSpPr>
          <p:spPr bwMode="auto">
            <a:xfrm>
              <a:off x="2871546" y="2283881"/>
              <a:ext cx="6340856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B701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某某党支部 </a:t>
              </a:r>
              <a:r>
                <a:rPr lang="en-US" altLang="zh-CN" sz="2400" b="1" dirty="0">
                  <a:solidFill>
                    <a:srgbClr val="B701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| </a:t>
              </a:r>
              <a:r>
                <a:rPr lang="zh-CN" altLang="en-US" sz="2400" b="1" dirty="0">
                  <a:solidFill>
                    <a:srgbClr val="B7010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如何成为一名合格的共产党员？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706702" y="2512357"/>
              <a:ext cx="1049126" cy="0"/>
            </a:xfrm>
            <a:prstGeom prst="line">
              <a:avLst/>
            </a:prstGeom>
            <a:ln w="25400" cap="rnd">
              <a:solidFill>
                <a:srgbClr val="B7010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9117152" y="2512357"/>
              <a:ext cx="1049126" cy="0"/>
            </a:xfrm>
            <a:prstGeom prst="line">
              <a:avLst/>
            </a:prstGeom>
            <a:ln w="25400" cap="rnd">
              <a:solidFill>
                <a:srgbClr val="B7010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7" name="图片 5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  <p:pic>
        <p:nvPicPr>
          <p:cNvPr id="66" name="黄江琴 - 我爱你,中国 (小提琴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2230911" y="520995"/>
            <a:ext cx="879788" cy="879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3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3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7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6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87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87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270"/>
                            </p:stCondLst>
                            <p:childTnLst>
                              <p:par>
                                <p:cTn id="3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  <p:bldLst>
      <p:bldP spid="43" grpId="0" animBg="1"/>
      <p:bldP spid="16" grpId="0" bldLvl="0" autoUpdateAnimBg="0"/>
      <p:bldP spid="16" grpId="1" bldLvl="0" autoUpdateAnimBg="0"/>
      <p:bldP spid="16" grpId="2" bldLvl="0" autoUpdateAnimBg="0"/>
      <p:bldP spid="16" grpId="3"/>
      <p:bldP spid="18" grpId="0" bldLvl="0" autoUpdateAnimBg="0"/>
      <p:bldP spid="18" grpId="1" bldLvl="0" autoUpdateAnimBg="0"/>
      <p:bldP spid="18" grpId="2" bldLvl="0" autoUpdateAnimBg="0"/>
      <p:bldP spid="17" grpId="0" bldLvl="0" autoUpdateAnimBg="0"/>
      <p:bldP spid="17" grpId="1" bldLvl="0" autoUpdateAnimBg="0"/>
      <p:bldP spid="17" grpId="2" bldLvl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6" y="166987"/>
            <a:ext cx="218284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50" b="16411"/>
          <a:stretch/>
        </p:blipFill>
        <p:spPr>
          <a:xfrm>
            <a:off x="0" y="2049897"/>
            <a:ext cx="12192000" cy="392430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695343" y="1196572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支部党员大会有关规定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2049896"/>
            <a:ext cx="3561907" cy="3924301"/>
          </a:xfrm>
          <a:prstGeom prst="rect">
            <a:avLst/>
          </a:prstGeom>
          <a:solidFill>
            <a:srgbClr val="F7F3E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15047" y="2049896"/>
            <a:ext cx="3561907" cy="3924301"/>
          </a:xfrm>
          <a:prstGeom prst="rect">
            <a:avLst/>
          </a:prstGeom>
          <a:solidFill>
            <a:srgbClr val="F7F3E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30093" y="2049896"/>
            <a:ext cx="3561907" cy="3924301"/>
          </a:xfrm>
          <a:prstGeom prst="rect">
            <a:avLst/>
          </a:prstGeom>
          <a:solidFill>
            <a:srgbClr val="F7F3E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977748" y="3303123"/>
            <a:ext cx="2866597" cy="1417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大会决议必须经过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应到会正式党员半数以上通过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，才有效。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12307" y="2830318"/>
            <a:ext cx="2937292" cy="2363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>
              <a:lnSpc>
                <a:spcPct val="150000"/>
              </a:lnSpc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支部党员大会一般为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三个月召开一次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。如有特殊情况需要推迟举行，支部委员会必须向上级党组织报告说明。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4662702" y="3023838"/>
            <a:ext cx="2866597" cy="1976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正式开会时，必须要有支部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半数以上的有表决权的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正式党员参加，方可开会。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245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2" grpId="0"/>
      <p:bldP spid="3" grpId="0" animBg="1"/>
      <p:bldP spid="13" grpId="0" animBg="1"/>
      <p:bldP spid="14" grpId="0" animBg="1"/>
      <p:bldP spid="6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6" y="166987"/>
            <a:ext cx="215094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697227" y="2759996"/>
            <a:ext cx="6797145" cy="968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2" name="泪滴形 1"/>
          <p:cNvSpPr/>
          <p:nvPr/>
        </p:nvSpPr>
        <p:spPr>
          <a:xfrm rot="8100000">
            <a:off x="1950957" y="2547837"/>
            <a:ext cx="1223175" cy="1223175"/>
          </a:xfrm>
          <a:prstGeom prst="teardrop">
            <a:avLst/>
          </a:prstGeom>
          <a:solidFill>
            <a:srgbClr val="E98726"/>
          </a:solidFill>
          <a:ln w="25400">
            <a:noFill/>
          </a:ln>
          <a:effectLst>
            <a:outerShdw blurRad="76200" dir="18900000" sy="23000" kx="-1200000" algn="bl" rotWithShape="0">
              <a:schemeClr val="tx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7628" y="2802597"/>
            <a:ext cx="1479415" cy="883139"/>
          </a:xfrm>
          <a:prstGeom prst="rect">
            <a:avLst/>
          </a:prstGeom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691344" y="4471704"/>
            <a:ext cx="6810208" cy="1563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13" name="泪滴形 12"/>
          <p:cNvSpPr/>
          <p:nvPr/>
        </p:nvSpPr>
        <p:spPr>
          <a:xfrm rot="8100000">
            <a:off x="1860644" y="4514085"/>
            <a:ext cx="1223175" cy="1223175"/>
          </a:xfrm>
          <a:prstGeom prst="teardrop">
            <a:avLst/>
          </a:prstGeom>
          <a:solidFill>
            <a:srgbClr val="E98726"/>
          </a:solidFill>
          <a:ln w="25400">
            <a:noFill/>
          </a:ln>
          <a:effectLst>
            <a:outerShdw blurRad="76200" dir="18900000" sy="23000" kx="-1200000" algn="bl" rotWithShape="0">
              <a:srgbClr val="B70101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448" y="4811694"/>
            <a:ext cx="1479415" cy="88313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4562501" y="1213530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sp>
        <p:nvSpPr>
          <p:cNvPr id="16" name="Freeform 296"/>
          <p:cNvSpPr>
            <a:spLocks noEditPoints="1"/>
          </p:cNvSpPr>
          <p:nvPr/>
        </p:nvSpPr>
        <p:spPr bwMode="auto">
          <a:xfrm>
            <a:off x="3751514" y="1188696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19" name="直接连接符 18"/>
          <p:cNvCxnSpPr/>
          <p:nvPr/>
        </p:nvCxnSpPr>
        <p:spPr>
          <a:xfrm>
            <a:off x="1470838" y="2211574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169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/>
      <p:bldP spid="2" grpId="0" animBg="1"/>
      <p:bldP spid="6" grpId="0"/>
      <p:bldP spid="13" grpId="0" animBg="1"/>
      <p:bldP spid="10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6" y="166987"/>
            <a:ext cx="209778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442817" y="5542590"/>
            <a:ext cx="4057530" cy="535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3041362" y="1901926"/>
            <a:ext cx="6109275" cy="1024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827673" y="5542590"/>
            <a:ext cx="3817603" cy="92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r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5337544" y="2947733"/>
            <a:ext cx="1360968" cy="1360968"/>
            <a:chOff x="5337544" y="3064696"/>
            <a:chExt cx="1360968" cy="1360968"/>
          </a:xfrm>
        </p:grpSpPr>
        <p:sp>
          <p:nvSpPr>
            <p:cNvPr id="2" name="椭圆 1"/>
            <p:cNvSpPr/>
            <p:nvPr/>
          </p:nvSpPr>
          <p:spPr>
            <a:xfrm>
              <a:off x="5337544" y="3064696"/>
              <a:ext cx="1360968" cy="1360968"/>
            </a:xfrm>
            <a:prstGeom prst="ellipse">
              <a:avLst/>
            </a:prstGeom>
            <a:noFill/>
            <a:ln w="25400">
              <a:solidFill>
                <a:srgbClr val="B7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413744" y="3140896"/>
              <a:ext cx="1208568" cy="1208568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284308" y="4105422"/>
            <a:ext cx="1360968" cy="1360968"/>
            <a:chOff x="5337544" y="3064696"/>
            <a:chExt cx="1360968" cy="1360968"/>
          </a:xfrm>
        </p:grpSpPr>
        <p:sp>
          <p:nvSpPr>
            <p:cNvPr id="14" name="椭圆 13"/>
            <p:cNvSpPr/>
            <p:nvPr/>
          </p:nvSpPr>
          <p:spPr>
            <a:xfrm>
              <a:off x="5337544" y="3064696"/>
              <a:ext cx="1360968" cy="1360968"/>
            </a:xfrm>
            <a:prstGeom prst="ellipse">
              <a:avLst/>
            </a:prstGeom>
            <a:noFill/>
            <a:ln w="25400">
              <a:solidFill>
                <a:srgbClr val="B7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5413744" y="3140896"/>
              <a:ext cx="1208568" cy="1208568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42817" y="4105422"/>
            <a:ext cx="1360968" cy="1360968"/>
            <a:chOff x="5337544" y="3064696"/>
            <a:chExt cx="1360968" cy="1360968"/>
          </a:xfrm>
        </p:grpSpPr>
        <p:sp>
          <p:nvSpPr>
            <p:cNvPr id="17" name="椭圆 16"/>
            <p:cNvSpPr/>
            <p:nvPr/>
          </p:nvSpPr>
          <p:spPr>
            <a:xfrm>
              <a:off x="5337544" y="3064696"/>
              <a:ext cx="1360968" cy="1360968"/>
            </a:xfrm>
            <a:prstGeom prst="ellipse">
              <a:avLst/>
            </a:prstGeom>
            <a:noFill/>
            <a:ln w="25400">
              <a:solidFill>
                <a:srgbClr val="B7010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5413744" y="3140896"/>
              <a:ext cx="1208568" cy="1208568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4157008" y="892722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支部党员大会职能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1470838" y="1818161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9734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/>
      <p:bldP spid="6" grpId="0"/>
      <p:bldP spid="10" grpId="0"/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4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96443" y="1310568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第三部分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1296443" y="2777691"/>
            <a:ext cx="4416594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n w="25400">
                  <a:noFill/>
                </a:ln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支部委员会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296444" y="2705849"/>
            <a:ext cx="4416593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45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7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8126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11" name="矩形 10"/>
          <p:cNvSpPr/>
          <p:nvPr/>
        </p:nvSpPr>
        <p:spPr>
          <a:xfrm>
            <a:off x="4574761" y="860821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支部委员会基本程序</a:t>
            </a:r>
          </a:p>
        </p:txBody>
      </p:sp>
      <p:sp>
        <p:nvSpPr>
          <p:cNvPr id="12" name="Freeform 296"/>
          <p:cNvSpPr>
            <a:spLocks noEditPoints="1"/>
          </p:cNvSpPr>
          <p:nvPr/>
        </p:nvSpPr>
        <p:spPr bwMode="auto">
          <a:xfrm>
            <a:off x="3720345" y="835989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138068" y="5065444"/>
            <a:ext cx="348596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整理支委会作出的决议或决定及会议记录，及时存档备查。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4324439" y="1962450"/>
            <a:ext cx="4556613" cy="1469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召开会议。主持人向到会人员报告会议议题和议程，集体讨论，形成决议，对落实决定事项作出明确分工。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567964" y="5053695"/>
            <a:ext cx="4464801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会前准备。确定议题、开会时间、地点,向全体支部委员通报情况，每一位支部委员作好参加会议的准备。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1749763" y="3611987"/>
            <a:ext cx="1070494" cy="1283865"/>
            <a:chOff x="3236686" y="4447658"/>
            <a:chExt cx="1338075" cy="1604781"/>
          </a:xfrm>
        </p:grpSpPr>
        <p:sp>
          <p:nvSpPr>
            <p:cNvPr id="20" name="Rectangle 20"/>
            <p:cNvSpPr/>
            <p:nvPr/>
          </p:nvSpPr>
          <p:spPr>
            <a:xfrm rot="5400000">
              <a:off x="3188002" y="4496342"/>
              <a:ext cx="1435443" cy="1338075"/>
            </a:xfrm>
            <a:prstGeom prst="rect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400" b="1" dirty="0">
                <a:solidFill>
                  <a:srgbClr val="024279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4" name="直角三角形 3"/>
            <p:cNvSpPr/>
            <p:nvPr/>
          </p:nvSpPr>
          <p:spPr>
            <a:xfrm rot="18900000">
              <a:off x="3724611" y="5690215"/>
              <a:ext cx="362224" cy="362224"/>
            </a:xfrm>
            <a:prstGeom prst="rtTriangl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143869" y="3603078"/>
            <a:ext cx="1070494" cy="1249362"/>
            <a:chOff x="6448399" y="2789191"/>
            <a:chExt cx="1338075" cy="1561654"/>
          </a:xfrm>
        </p:grpSpPr>
        <p:sp>
          <p:nvSpPr>
            <p:cNvPr id="15" name="Rectangle 14"/>
            <p:cNvSpPr/>
            <p:nvPr/>
          </p:nvSpPr>
          <p:spPr>
            <a:xfrm rot="5400000">
              <a:off x="6399714" y="2837876"/>
              <a:ext cx="1435445" cy="1338075"/>
            </a:xfrm>
            <a:prstGeom prst="rect">
              <a:avLst/>
            </a:prstGeom>
            <a:solidFill>
              <a:srgbClr val="B7010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22" name="直角三角形 21"/>
            <p:cNvSpPr/>
            <p:nvPr/>
          </p:nvSpPr>
          <p:spPr>
            <a:xfrm rot="18900000">
              <a:off x="6936324" y="3988621"/>
              <a:ext cx="362224" cy="362224"/>
            </a:xfrm>
            <a:prstGeom prst="rtTriangl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446815" y="3477356"/>
            <a:ext cx="1070494" cy="1284780"/>
            <a:chOff x="5012947" y="2663867"/>
            <a:chExt cx="1338075" cy="1605925"/>
          </a:xfrm>
          <a:solidFill>
            <a:srgbClr val="E98726"/>
          </a:solidFill>
        </p:grpSpPr>
        <p:sp>
          <p:nvSpPr>
            <p:cNvPr id="17" name="Rectangle 17"/>
            <p:cNvSpPr/>
            <p:nvPr/>
          </p:nvSpPr>
          <p:spPr>
            <a:xfrm rot="16200000">
              <a:off x="4964263" y="2883032"/>
              <a:ext cx="1435444" cy="13380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4400" b="1" dirty="0">
                <a:solidFill>
                  <a:schemeClr val="bg1"/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直角三角形 22"/>
            <p:cNvSpPr/>
            <p:nvPr/>
          </p:nvSpPr>
          <p:spPr>
            <a:xfrm rot="8100000">
              <a:off x="5500873" y="2663867"/>
              <a:ext cx="362224" cy="362224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6" name="直接连接符 25"/>
          <p:cNvCxnSpPr/>
          <p:nvPr/>
        </p:nvCxnSpPr>
        <p:spPr>
          <a:xfrm>
            <a:off x="1470838" y="1786262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>
          <a:xfrm>
            <a:off x="1939401" y="3884886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636454" y="3893794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333507" y="3884886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3790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1" grpId="0"/>
      <p:bldP spid="12" grpId="0" animBg="1"/>
      <p:bldP spid="5" grpId="0"/>
      <p:bldP spid="6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86386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5" name="Freeform 296"/>
          <p:cNvSpPr>
            <a:spLocks noEditPoints="1"/>
          </p:cNvSpPr>
          <p:nvPr/>
        </p:nvSpPr>
        <p:spPr bwMode="auto">
          <a:xfrm>
            <a:off x="3730365" y="857255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7087" y="882087"/>
            <a:ext cx="43396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支部委员会有关规定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1480858" y="1807528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34"/>
          <p:cNvSpPr/>
          <p:nvPr/>
        </p:nvSpPr>
        <p:spPr bwMode="auto">
          <a:xfrm>
            <a:off x="6827329" y="5105598"/>
            <a:ext cx="3960181" cy="1368881"/>
          </a:xfrm>
          <a:prstGeom prst="rect">
            <a:avLst/>
          </a:prstGeom>
          <a:noFill/>
          <a:ln w="25400" cap="flat" cmpd="sng" algn="ctr">
            <a:solidFill>
              <a:srgbClr val="E9872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71334" tIns="69945" rIns="71334" bIns="69945" numCol="1" rtlCol="0" anchor="ctr" anchorCtr="0" compatLnSpc="1"/>
          <a:lstStyle/>
          <a:p>
            <a:pPr>
              <a:lnSpc>
                <a:spcPct val="150000"/>
              </a:lnSpc>
            </a:pP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列席会议的同志在会上可以发表意见，但</a:t>
            </a:r>
            <a:r>
              <a:rPr lang="zh-CN" altLang="en-US" sz="2000" b="1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没有表决权</a:t>
            </a:r>
            <a:r>
              <a:rPr lang="zh-CN" altLang="en-US"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sz="2000" dirty="0"/>
          </a:p>
        </p:txBody>
      </p:sp>
      <p:sp>
        <p:nvSpPr>
          <p:cNvPr id="42" name="Rectangle 22"/>
          <p:cNvSpPr/>
          <p:nvPr/>
        </p:nvSpPr>
        <p:spPr bwMode="auto">
          <a:xfrm>
            <a:off x="6758324" y="2118220"/>
            <a:ext cx="3924126" cy="1368882"/>
          </a:xfrm>
          <a:prstGeom prst="rect">
            <a:avLst/>
          </a:prstGeom>
          <a:noFill/>
          <a:ln w="25400" cap="flat" cmpd="sng" algn="ctr">
            <a:solidFill>
              <a:srgbClr val="E98726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71334" tIns="69945" rIns="71334" bIns="69945" numCol="1" rtlCol="0" anchor="ctr" anchorCtr="0" compatLnSpc="1"/>
          <a:lstStyle/>
          <a:p>
            <a:pPr>
              <a:lnSpc>
                <a:spcPct val="150000"/>
              </a:lnSpc>
              <a:buSzPct val="80000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支部委员会一般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每月召开一次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，根据需要也可以随时召开。</a:t>
            </a:r>
          </a:p>
        </p:txBody>
      </p:sp>
      <p:sp>
        <p:nvSpPr>
          <p:cNvPr id="38" name="Rectangle 32"/>
          <p:cNvSpPr/>
          <p:nvPr/>
        </p:nvSpPr>
        <p:spPr bwMode="auto">
          <a:xfrm>
            <a:off x="2803960" y="3597785"/>
            <a:ext cx="3954365" cy="1399087"/>
          </a:xfrm>
          <a:prstGeom prst="rect">
            <a:avLst/>
          </a:prstGeom>
          <a:noFill/>
          <a:ln w="25400" cap="flat" cmpd="sng" algn="ctr">
            <a:solidFill>
              <a:srgbClr val="B70101"/>
            </a:solidFill>
            <a:prstDash val="solid"/>
            <a:headEnd type="none" w="med" len="med"/>
            <a:tailEnd type="none" w="med" len="med"/>
          </a:ln>
          <a:effectLst/>
        </p:spPr>
        <p:txBody>
          <a:bodyPr vert="horz" wrap="square" lIns="71334" tIns="69945" rIns="71334" bIns="69945" numCol="1" rtlCol="0" anchor="ctr" anchorCtr="0" compatLnSpc="1"/>
          <a:lstStyle/>
          <a:p>
            <a:pPr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召开支委扩大会议，要有</a:t>
            </a:r>
            <a:r>
              <a:rPr lang="zh-CN" altLang="en-US" sz="20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超过半数的支委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参加。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89443" y="2114246"/>
            <a:ext cx="1368880" cy="1368882"/>
          </a:xfrm>
          <a:prstGeom prst="rect">
            <a:avLst/>
          </a:prstGeom>
          <a:solidFill>
            <a:srgbClr val="E98726"/>
          </a:solidFill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455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  <a:endParaRPr lang="en-US" altLang="zh-CN" sz="36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04490" y="3593791"/>
            <a:ext cx="1403079" cy="1403081"/>
          </a:xfrm>
          <a:prstGeom prst="rect">
            <a:avLst/>
          </a:prstGeom>
          <a:solidFill>
            <a:srgbClr val="B70101"/>
          </a:solidFill>
          <a:ln w="25400">
            <a:solidFill>
              <a:srgbClr val="B70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455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  <a:endParaRPr lang="en-US" altLang="zh-CN" sz="36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458448" y="5105598"/>
            <a:ext cx="1368880" cy="1368882"/>
          </a:xfrm>
          <a:prstGeom prst="rect">
            <a:avLst/>
          </a:prstGeom>
          <a:solidFill>
            <a:srgbClr val="E98726"/>
          </a:solidFill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345565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三会一课</a:t>
            </a:r>
            <a:endParaRPr lang="en-US" altLang="zh-CN" sz="36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67256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 animBg="1"/>
      <p:bldP spid="11" grpId="0"/>
      <p:bldP spid="47" grpId="0" animBg="1"/>
      <p:bldP spid="42" grpId="0" animBg="1"/>
      <p:bldP spid="38" grpId="0" animBg="1"/>
      <p:bldP spid="3" grpId="0" animBg="1"/>
      <p:bldP spid="48" grpId="0" animBg="1"/>
      <p:bldP spid="4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8"/>
            <a:ext cx="178943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38755" y="4449807"/>
            <a:ext cx="4695774" cy="1607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学习重要文件、资料；讨论研究贯彻执行党的路线、方针、政策和上级党组织的指示、决议和措施；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925689" y="4449807"/>
            <a:ext cx="5427556" cy="1493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讨论制定加强党支部组织、思想、制度、作风建设的措施；讨论制定支部工作计划和重要活动安排、讨论修改支部工作总结和报告；</a:t>
            </a:r>
          </a:p>
        </p:txBody>
      </p:sp>
      <p:cxnSp>
        <p:nvCxnSpPr>
          <p:cNvPr id="14" name="直接连接符 13"/>
          <p:cNvCxnSpPr/>
          <p:nvPr/>
        </p:nvCxnSpPr>
        <p:spPr>
          <a:xfrm>
            <a:off x="1232036" y="214777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Freeform 296"/>
          <p:cNvSpPr>
            <a:spLocks noEditPoints="1"/>
          </p:cNvSpPr>
          <p:nvPr/>
        </p:nvSpPr>
        <p:spPr bwMode="auto">
          <a:xfrm>
            <a:off x="3743476" y="1197502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34560" y="122233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16" name="椭圆 15"/>
          <p:cNvSpPr/>
          <p:nvPr/>
        </p:nvSpPr>
        <p:spPr>
          <a:xfrm>
            <a:off x="2679558" y="2652906"/>
            <a:ext cx="1597834" cy="1597834"/>
          </a:xfrm>
          <a:prstGeom prst="ellipse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/>
        </p:nvSpPr>
        <p:spPr>
          <a:xfrm>
            <a:off x="7568764" y="2679487"/>
            <a:ext cx="1597834" cy="1597834"/>
          </a:xfrm>
          <a:prstGeom prst="ellips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113796" y="357908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073667" y="357908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Freeform 280"/>
          <p:cNvSpPr>
            <a:spLocks noEditPoints="1"/>
          </p:cNvSpPr>
          <p:nvPr/>
        </p:nvSpPr>
        <p:spPr bwMode="auto">
          <a:xfrm>
            <a:off x="3186642" y="2913907"/>
            <a:ext cx="618369" cy="643102"/>
          </a:xfrm>
          <a:custGeom>
            <a:avLst/>
            <a:gdLst>
              <a:gd name="T0" fmla="*/ 33 w 249"/>
              <a:gd name="T1" fmla="*/ 18 h 260"/>
              <a:gd name="T2" fmla="*/ 83 w 249"/>
              <a:gd name="T3" fmla="*/ 99 h 260"/>
              <a:gd name="T4" fmla="*/ 93 w 249"/>
              <a:gd name="T5" fmla="*/ 100 h 260"/>
              <a:gd name="T6" fmla="*/ 96 w 249"/>
              <a:gd name="T7" fmla="*/ 90 h 260"/>
              <a:gd name="T8" fmla="*/ 85 w 249"/>
              <a:gd name="T9" fmla="*/ 69 h 260"/>
              <a:gd name="T10" fmla="*/ 93 w 249"/>
              <a:gd name="T11" fmla="*/ 57 h 260"/>
              <a:gd name="T12" fmla="*/ 104 w 249"/>
              <a:gd name="T13" fmla="*/ 53 h 260"/>
              <a:gd name="T14" fmla="*/ 118 w 249"/>
              <a:gd name="T15" fmla="*/ 70 h 260"/>
              <a:gd name="T16" fmla="*/ 126 w 249"/>
              <a:gd name="T17" fmla="*/ 72 h 260"/>
              <a:gd name="T18" fmla="*/ 124 w 249"/>
              <a:gd name="T19" fmla="*/ 61 h 260"/>
              <a:gd name="T20" fmla="*/ 128 w 249"/>
              <a:gd name="T21" fmla="*/ 49 h 260"/>
              <a:gd name="T22" fmla="*/ 139 w 249"/>
              <a:gd name="T23" fmla="*/ 47 h 260"/>
              <a:gd name="T24" fmla="*/ 153 w 249"/>
              <a:gd name="T25" fmla="*/ 57 h 260"/>
              <a:gd name="T26" fmla="*/ 157 w 249"/>
              <a:gd name="T27" fmla="*/ 69 h 260"/>
              <a:gd name="T28" fmla="*/ 161 w 249"/>
              <a:gd name="T29" fmla="*/ 69 h 260"/>
              <a:gd name="T30" fmla="*/ 162 w 249"/>
              <a:gd name="T31" fmla="*/ 64 h 260"/>
              <a:gd name="T32" fmla="*/ 170 w 249"/>
              <a:gd name="T33" fmla="*/ 56 h 260"/>
              <a:gd name="T34" fmla="*/ 182 w 249"/>
              <a:gd name="T35" fmla="*/ 57 h 260"/>
              <a:gd name="T36" fmla="*/ 208 w 249"/>
              <a:gd name="T37" fmla="*/ 166 h 260"/>
              <a:gd name="T38" fmla="*/ 139 w 249"/>
              <a:gd name="T39" fmla="*/ 205 h 260"/>
              <a:gd name="T40" fmla="*/ 105 w 249"/>
              <a:gd name="T41" fmla="*/ 196 h 260"/>
              <a:gd name="T42" fmla="*/ 32 w 249"/>
              <a:gd name="T43" fmla="*/ 178 h 260"/>
              <a:gd name="T44" fmla="*/ 26 w 249"/>
              <a:gd name="T45" fmla="*/ 165 h 260"/>
              <a:gd name="T46" fmla="*/ 37 w 249"/>
              <a:gd name="T47" fmla="*/ 153 h 260"/>
              <a:gd name="T48" fmla="*/ 80 w 249"/>
              <a:gd name="T49" fmla="*/ 157 h 260"/>
              <a:gd name="T50" fmla="*/ 84 w 249"/>
              <a:gd name="T51" fmla="*/ 153 h 260"/>
              <a:gd name="T52" fmla="*/ 20 w 249"/>
              <a:gd name="T53" fmla="*/ 38 h 260"/>
              <a:gd name="T54" fmla="*/ 20 w 249"/>
              <a:gd name="T55" fmla="*/ 24 h 260"/>
              <a:gd name="T56" fmla="*/ 15 w 249"/>
              <a:gd name="T57" fmla="*/ 4 h 260"/>
              <a:gd name="T58" fmla="*/ 9 w 249"/>
              <a:gd name="T59" fmla="*/ 8 h 260"/>
              <a:gd name="T60" fmla="*/ 0 w 249"/>
              <a:gd name="T61" fmla="*/ 24 h 260"/>
              <a:gd name="T62" fmla="*/ 6 w 249"/>
              <a:gd name="T63" fmla="*/ 47 h 260"/>
              <a:gd name="T64" fmla="*/ 57 w 249"/>
              <a:gd name="T65" fmla="*/ 137 h 260"/>
              <a:gd name="T66" fmla="*/ 33 w 249"/>
              <a:gd name="T67" fmla="*/ 135 h 260"/>
              <a:gd name="T68" fmla="*/ 18 w 249"/>
              <a:gd name="T69" fmla="*/ 143 h 260"/>
              <a:gd name="T70" fmla="*/ 7 w 249"/>
              <a:gd name="T71" fmla="*/ 161 h 260"/>
              <a:gd name="T72" fmla="*/ 13 w 249"/>
              <a:gd name="T73" fmla="*/ 186 h 260"/>
              <a:gd name="T74" fmla="*/ 33 w 249"/>
              <a:gd name="T75" fmla="*/ 199 h 260"/>
              <a:gd name="T76" fmla="*/ 111 w 249"/>
              <a:gd name="T77" fmla="*/ 218 h 260"/>
              <a:gd name="T78" fmla="*/ 165 w 249"/>
              <a:gd name="T79" fmla="*/ 251 h 260"/>
              <a:gd name="T80" fmla="*/ 226 w 249"/>
              <a:gd name="T81" fmla="*/ 160 h 260"/>
              <a:gd name="T82" fmla="*/ 206 w 249"/>
              <a:gd name="T83" fmla="*/ 70 h 260"/>
              <a:gd name="T84" fmla="*/ 200 w 249"/>
              <a:gd name="T85" fmla="*/ 52 h 260"/>
              <a:gd name="T86" fmla="*/ 176 w 249"/>
              <a:gd name="T87" fmla="*/ 38 h 260"/>
              <a:gd name="T88" fmla="*/ 165 w 249"/>
              <a:gd name="T89" fmla="*/ 38 h 260"/>
              <a:gd name="T90" fmla="*/ 145 w 249"/>
              <a:gd name="T91" fmla="*/ 29 h 260"/>
              <a:gd name="T92" fmla="*/ 127 w 249"/>
              <a:gd name="T93" fmla="*/ 31 h 260"/>
              <a:gd name="T94" fmla="*/ 114 w 249"/>
              <a:gd name="T95" fmla="*/ 38 h 260"/>
              <a:gd name="T96" fmla="*/ 87 w 249"/>
              <a:gd name="T97" fmla="*/ 40 h 260"/>
              <a:gd name="T98" fmla="*/ 75 w 249"/>
              <a:gd name="T99" fmla="*/ 48 h 260"/>
              <a:gd name="T100" fmla="*/ 56 w 249"/>
              <a:gd name="T101" fmla="*/ 16 h 260"/>
              <a:gd name="T102" fmla="*/ 43 w 249"/>
              <a:gd name="T103" fmla="*/ 3 h 260"/>
              <a:gd name="T104" fmla="*/ 20 w 249"/>
              <a:gd name="T105" fmla="*/ 1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49" h="260">
                <a:moveTo>
                  <a:pt x="24" y="20"/>
                </a:moveTo>
                <a:lnTo>
                  <a:pt x="24" y="20"/>
                </a:lnTo>
                <a:lnTo>
                  <a:pt x="30" y="18"/>
                </a:lnTo>
                <a:lnTo>
                  <a:pt x="33" y="18"/>
                </a:lnTo>
                <a:lnTo>
                  <a:pt x="37" y="21"/>
                </a:lnTo>
                <a:lnTo>
                  <a:pt x="40" y="26"/>
                </a:lnTo>
                <a:lnTo>
                  <a:pt x="40" y="26"/>
                </a:lnTo>
                <a:lnTo>
                  <a:pt x="83" y="99"/>
                </a:lnTo>
                <a:lnTo>
                  <a:pt x="83" y="99"/>
                </a:lnTo>
                <a:lnTo>
                  <a:pt x="85" y="100"/>
                </a:lnTo>
                <a:lnTo>
                  <a:pt x="88" y="101"/>
                </a:lnTo>
                <a:lnTo>
                  <a:pt x="93" y="100"/>
                </a:lnTo>
                <a:lnTo>
                  <a:pt x="93" y="100"/>
                </a:lnTo>
                <a:lnTo>
                  <a:pt x="96" y="98"/>
                </a:lnTo>
                <a:lnTo>
                  <a:pt x="96" y="95"/>
                </a:lnTo>
                <a:lnTo>
                  <a:pt x="96" y="90"/>
                </a:lnTo>
                <a:lnTo>
                  <a:pt x="95" y="85"/>
                </a:lnTo>
                <a:lnTo>
                  <a:pt x="87" y="73"/>
                </a:lnTo>
                <a:lnTo>
                  <a:pt x="87" y="73"/>
                </a:lnTo>
                <a:lnTo>
                  <a:pt x="85" y="69"/>
                </a:lnTo>
                <a:lnTo>
                  <a:pt x="85" y="65"/>
                </a:lnTo>
                <a:lnTo>
                  <a:pt x="89" y="61"/>
                </a:lnTo>
                <a:lnTo>
                  <a:pt x="93" y="57"/>
                </a:lnTo>
                <a:lnTo>
                  <a:pt x="93" y="57"/>
                </a:lnTo>
                <a:lnTo>
                  <a:pt x="96" y="56"/>
                </a:lnTo>
                <a:lnTo>
                  <a:pt x="96" y="56"/>
                </a:lnTo>
                <a:lnTo>
                  <a:pt x="100" y="55"/>
                </a:lnTo>
                <a:lnTo>
                  <a:pt x="104" y="53"/>
                </a:lnTo>
                <a:lnTo>
                  <a:pt x="106" y="55"/>
                </a:lnTo>
                <a:lnTo>
                  <a:pt x="110" y="57"/>
                </a:lnTo>
                <a:lnTo>
                  <a:pt x="118" y="70"/>
                </a:lnTo>
                <a:lnTo>
                  <a:pt x="118" y="70"/>
                </a:lnTo>
                <a:lnTo>
                  <a:pt x="122" y="74"/>
                </a:lnTo>
                <a:lnTo>
                  <a:pt x="124" y="74"/>
                </a:lnTo>
                <a:lnTo>
                  <a:pt x="124" y="74"/>
                </a:lnTo>
                <a:lnTo>
                  <a:pt x="126" y="72"/>
                </a:lnTo>
                <a:lnTo>
                  <a:pt x="127" y="70"/>
                </a:lnTo>
                <a:lnTo>
                  <a:pt x="127" y="68"/>
                </a:lnTo>
                <a:lnTo>
                  <a:pt x="124" y="61"/>
                </a:lnTo>
                <a:lnTo>
                  <a:pt x="124" y="61"/>
                </a:lnTo>
                <a:lnTo>
                  <a:pt x="124" y="57"/>
                </a:lnTo>
                <a:lnTo>
                  <a:pt x="124" y="55"/>
                </a:lnTo>
                <a:lnTo>
                  <a:pt x="126" y="52"/>
                </a:lnTo>
                <a:lnTo>
                  <a:pt x="128" y="49"/>
                </a:lnTo>
                <a:lnTo>
                  <a:pt x="128" y="49"/>
                </a:lnTo>
                <a:lnTo>
                  <a:pt x="134" y="48"/>
                </a:lnTo>
                <a:lnTo>
                  <a:pt x="134" y="48"/>
                </a:lnTo>
                <a:lnTo>
                  <a:pt x="139" y="47"/>
                </a:lnTo>
                <a:lnTo>
                  <a:pt x="144" y="47"/>
                </a:lnTo>
                <a:lnTo>
                  <a:pt x="148" y="48"/>
                </a:lnTo>
                <a:lnTo>
                  <a:pt x="150" y="52"/>
                </a:lnTo>
                <a:lnTo>
                  <a:pt x="153" y="57"/>
                </a:lnTo>
                <a:lnTo>
                  <a:pt x="153" y="57"/>
                </a:lnTo>
                <a:lnTo>
                  <a:pt x="153" y="57"/>
                </a:lnTo>
                <a:lnTo>
                  <a:pt x="154" y="65"/>
                </a:lnTo>
                <a:lnTo>
                  <a:pt x="157" y="69"/>
                </a:lnTo>
                <a:lnTo>
                  <a:pt x="158" y="70"/>
                </a:lnTo>
                <a:lnTo>
                  <a:pt x="160" y="72"/>
                </a:lnTo>
                <a:lnTo>
                  <a:pt x="160" y="72"/>
                </a:lnTo>
                <a:lnTo>
                  <a:pt x="161" y="69"/>
                </a:lnTo>
                <a:lnTo>
                  <a:pt x="161" y="69"/>
                </a:lnTo>
                <a:lnTo>
                  <a:pt x="161" y="69"/>
                </a:lnTo>
                <a:lnTo>
                  <a:pt x="162" y="64"/>
                </a:lnTo>
                <a:lnTo>
                  <a:pt x="162" y="64"/>
                </a:lnTo>
                <a:lnTo>
                  <a:pt x="163" y="60"/>
                </a:lnTo>
                <a:lnTo>
                  <a:pt x="165" y="57"/>
                </a:lnTo>
                <a:lnTo>
                  <a:pt x="165" y="57"/>
                </a:lnTo>
                <a:lnTo>
                  <a:pt x="170" y="56"/>
                </a:lnTo>
                <a:lnTo>
                  <a:pt x="176" y="56"/>
                </a:lnTo>
                <a:lnTo>
                  <a:pt x="176" y="56"/>
                </a:lnTo>
                <a:lnTo>
                  <a:pt x="179" y="56"/>
                </a:lnTo>
                <a:lnTo>
                  <a:pt x="182" y="57"/>
                </a:lnTo>
                <a:lnTo>
                  <a:pt x="184" y="61"/>
                </a:lnTo>
                <a:lnTo>
                  <a:pt x="187" y="69"/>
                </a:lnTo>
                <a:lnTo>
                  <a:pt x="189" y="78"/>
                </a:lnTo>
                <a:lnTo>
                  <a:pt x="208" y="166"/>
                </a:lnTo>
                <a:lnTo>
                  <a:pt x="225" y="196"/>
                </a:lnTo>
                <a:lnTo>
                  <a:pt x="156" y="235"/>
                </a:lnTo>
                <a:lnTo>
                  <a:pt x="139" y="205"/>
                </a:lnTo>
                <a:lnTo>
                  <a:pt x="139" y="205"/>
                </a:lnTo>
                <a:lnTo>
                  <a:pt x="135" y="205"/>
                </a:lnTo>
                <a:lnTo>
                  <a:pt x="127" y="204"/>
                </a:lnTo>
                <a:lnTo>
                  <a:pt x="113" y="200"/>
                </a:lnTo>
                <a:lnTo>
                  <a:pt x="105" y="196"/>
                </a:lnTo>
                <a:lnTo>
                  <a:pt x="97" y="191"/>
                </a:lnTo>
                <a:lnTo>
                  <a:pt x="37" y="181"/>
                </a:lnTo>
                <a:lnTo>
                  <a:pt x="37" y="181"/>
                </a:lnTo>
                <a:lnTo>
                  <a:pt x="32" y="178"/>
                </a:lnTo>
                <a:lnTo>
                  <a:pt x="28" y="176"/>
                </a:lnTo>
                <a:lnTo>
                  <a:pt x="26" y="170"/>
                </a:lnTo>
                <a:lnTo>
                  <a:pt x="26" y="165"/>
                </a:lnTo>
                <a:lnTo>
                  <a:pt x="26" y="165"/>
                </a:lnTo>
                <a:lnTo>
                  <a:pt x="28" y="159"/>
                </a:lnTo>
                <a:lnTo>
                  <a:pt x="32" y="155"/>
                </a:lnTo>
                <a:lnTo>
                  <a:pt x="32" y="155"/>
                </a:lnTo>
                <a:lnTo>
                  <a:pt x="37" y="153"/>
                </a:lnTo>
                <a:lnTo>
                  <a:pt x="43" y="153"/>
                </a:lnTo>
                <a:lnTo>
                  <a:pt x="76" y="157"/>
                </a:lnTo>
                <a:lnTo>
                  <a:pt x="76" y="157"/>
                </a:lnTo>
                <a:lnTo>
                  <a:pt x="80" y="157"/>
                </a:lnTo>
                <a:lnTo>
                  <a:pt x="82" y="157"/>
                </a:lnTo>
                <a:lnTo>
                  <a:pt x="82" y="157"/>
                </a:lnTo>
                <a:lnTo>
                  <a:pt x="83" y="156"/>
                </a:lnTo>
                <a:lnTo>
                  <a:pt x="84" y="153"/>
                </a:lnTo>
                <a:lnTo>
                  <a:pt x="82" y="146"/>
                </a:lnTo>
                <a:lnTo>
                  <a:pt x="76" y="133"/>
                </a:lnTo>
                <a:lnTo>
                  <a:pt x="66" y="114"/>
                </a:lnTo>
                <a:lnTo>
                  <a:pt x="20" y="38"/>
                </a:lnTo>
                <a:lnTo>
                  <a:pt x="20" y="38"/>
                </a:lnTo>
                <a:lnTo>
                  <a:pt x="19" y="33"/>
                </a:lnTo>
                <a:lnTo>
                  <a:pt x="18" y="27"/>
                </a:lnTo>
                <a:lnTo>
                  <a:pt x="20" y="24"/>
                </a:lnTo>
                <a:lnTo>
                  <a:pt x="24" y="20"/>
                </a:lnTo>
                <a:lnTo>
                  <a:pt x="24" y="20"/>
                </a:lnTo>
                <a:lnTo>
                  <a:pt x="24" y="20"/>
                </a:lnTo>
                <a:close/>
                <a:moveTo>
                  <a:pt x="15" y="4"/>
                </a:moveTo>
                <a:lnTo>
                  <a:pt x="15" y="4"/>
                </a:lnTo>
                <a:lnTo>
                  <a:pt x="14" y="4"/>
                </a:lnTo>
                <a:lnTo>
                  <a:pt x="14" y="4"/>
                </a:lnTo>
                <a:lnTo>
                  <a:pt x="9" y="8"/>
                </a:lnTo>
                <a:lnTo>
                  <a:pt x="5" y="13"/>
                </a:lnTo>
                <a:lnTo>
                  <a:pt x="2" y="18"/>
                </a:lnTo>
                <a:lnTo>
                  <a:pt x="0" y="24"/>
                </a:lnTo>
                <a:lnTo>
                  <a:pt x="0" y="24"/>
                </a:lnTo>
                <a:lnTo>
                  <a:pt x="0" y="30"/>
                </a:lnTo>
                <a:lnTo>
                  <a:pt x="1" y="36"/>
                </a:lnTo>
                <a:lnTo>
                  <a:pt x="4" y="42"/>
                </a:lnTo>
                <a:lnTo>
                  <a:pt x="6" y="47"/>
                </a:lnTo>
                <a:lnTo>
                  <a:pt x="50" y="122"/>
                </a:lnTo>
                <a:lnTo>
                  <a:pt x="50" y="122"/>
                </a:lnTo>
                <a:lnTo>
                  <a:pt x="54" y="130"/>
                </a:lnTo>
                <a:lnTo>
                  <a:pt x="57" y="137"/>
                </a:lnTo>
                <a:lnTo>
                  <a:pt x="45" y="135"/>
                </a:lnTo>
                <a:lnTo>
                  <a:pt x="45" y="135"/>
                </a:lnTo>
                <a:lnTo>
                  <a:pt x="40" y="135"/>
                </a:lnTo>
                <a:lnTo>
                  <a:pt x="33" y="135"/>
                </a:lnTo>
                <a:lnTo>
                  <a:pt x="28" y="137"/>
                </a:lnTo>
                <a:lnTo>
                  <a:pt x="23" y="139"/>
                </a:lnTo>
                <a:lnTo>
                  <a:pt x="23" y="139"/>
                </a:lnTo>
                <a:lnTo>
                  <a:pt x="18" y="143"/>
                </a:lnTo>
                <a:lnTo>
                  <a:pt x="14" y="148"/>
                </a:lnTo>
                <a:lnTo>
                  <a:pt x="10" y="155"/>
                </a:lnTo>
                <a:lnTo>
                  <a:pt x="7" y="161"/>
                </a:lnTo>
                <a:lnTo>
                  <a:pt x="7" y="161"/>
                </a:lnTo>
                <a:lnTo>
                  <a:pt x="7" y="168"/>
                </a:lnTo>
                <a:lnTo>
                  <a:pt x="9" y="174"/>
                </a:lnTo>
                <a:lnTo>
                  <a:pt x="10" y="179"/>
                </a:lnTo>
                <a:lnTo>
                  <a:pt x="13" y="186"/>
                </a:lnTo>
                <a:lnTo>
                  <a:pt x="18" y="190"/>
                </a:lnTo>
                <a:lnTo>
                  <a:pt x="22" y="194"/>
                </a:lnTo>
                <a:lnTo>
                  <a:pt x="28" y="196"/>
                </a:lnTo>
                <a:lnTo>
                  <a:pt x="33" y="199"/>
                </a:lnTo>
                <a:lnTo>
                  <a:pt x="91" y="209"/>
                </a:lnTo>
                <a:lnTo>
                  <a:pt x="91" y="209"/>
                </a:lnTo>
                <a:lnTo>
                  <a:pt x="101" y="215"/>
                </a:lnTo>
                <a:lnTo>
                  <a:pt x="111" y="218"/>
                </a:lnTo>
                <a:lnTo>
                  <a:pt x="127" y="222"/>
                </a:lnTo>
                <a:lnTo>
                  <a:pt x="140" y="244"/>
                </a:lnTo>
                <a:lnTo>
                  <a:pt x="149" y="260"/>
                </a:lnTo>
                <a:lnTo>
                  <a:pt x="165" y="251"/>
                </a:lnTo>
                <a:lnTo>
                  <a:pt x="234" y="211"/>
                </a:lnTo>
                <a:lnTo>
                  <a:pt x="249" y="202"/>
                </a:lnTo>
                <a:lnTo>
                  <a:pt x="240" y="186"/>
                </a:lnTo>
                <a:lnTo>
                  <a:pt x="226" y="160"/>
                </a:lnTo>
                <a:lnTo>
                  <a:pt x="208" y="74"/>
                </a:lnTo>
                <a:lnTo>
                  <a:pt x="208" y="74"/>
                </a:lnTo>
                <a:lnTo>
                  <a:pt x="208" y="73"/>
                </a:lnTo>
                <a:lnTo>
                  <a:pt x="206" y="70"/>
                </a:lnTo>
                <a:lnTo>
                  <a:pt x="206" y="70"/>
                </a:lnTo>
                <a:lnTo>
                  <a:pt x="204" y="61"/>
                </a:lnTo>
                <a:lnTo>
                  <a:pt x="200" y="52"/>
                </a:lnTo>
                <a:lnTo>
                  <a:pt x="200" y="52"/>
                </a:lnTo>
                <a:lnTo>
                  <a:pt x="195" y="44"/>
                </a:lnTo>
                <a:lnTo>
                  <a:pt x="188" y="40"/>
                </a:lnTo>
                <a:lnTo>
                  <a:pt x="182" y="38"/>
                </a:lnTo>
                <a:lnTo>
                  <a:pt x="176" y="38"/>
                </a:lnTo>
                <a:lnTo>
                  <a:pt x="176" y="38"/>
                </a:lnTo>
                <a:lnTo>
                  <a:pt x="171" y="38"/>
                </a:lnTo>
                <a:lnTo>
                  <a:pt x="165" y="38"/>
                </a:lnTo>
                <a:lnTo>
                  <a:pt x="165" y="38"/>
                </a:lnTo>
                <a:lnTo>
                  <a:pt x="158" y="33"/>
                </a:lnTo>
                <a:lnTo>
                  <a:pt x="154" y="30"/>
                </a:lnTo>
                <a:lnTo>
                  <a:pt x="150" y="29"/>
                </a:lnTo>
                <a:lnTo>
                  <a:pt x="145" y="29"/>
                </a:lnTo>
                <a:lnTo>
                  <a:pt x="140" y="27"/>
                </a:lnTo>
                <a:lnTo>
                  <a:pt x="134" y="29"/>
                </a:lnTo>
                <a:lnTo>
                  <a:pt x="127" y="31"/>
                </a:lnTo>
                <a:lnTo>
                  <a:pt x="127" y="31"/>
                </a:lnTo>
                <a:lnTo>
                  <a:pt x="119" y="34"/>
                </a:lnTo>
                <a:lnTo>
                  <a:pt x="119" y="34"/>
                </a:lnTo>
                <a:lnTo>
                  <a:pt x="114" y="38"/>
                </a:lnTo>
                <a:lnTo>
                  <a:pt x="114" y="38"/>
                </a:lnTo>
                <a:lnTo>
                  <a:pt x="109" y="36"/>
                </a:lnTo>
                <a:lnTo>
                  <a:pt x="102" y="35"/>
                </a:lnTo>
                <a:lnTo>
                  <a:pt x="95" y="36"/>
                </a:lnTo>
                <a:lnTo>
                  <a:pt x="87" y="40"/>
                </a:lnTo>
                <a:lnTo>
                  <a:pt x="87" y="40"/>
                </a:lnTo>
                <a:lnTo>
                  <a:pt x="80" y="44"/>
                </a:lnTo>
                <a:lnTo>
                  <a:pt x="80" y="44"/>
                </a:lnTo>
                <a:lnTo>
                  <a:pt x="75" y="48"/>
                </a:lnTo>
                <a:lnTo>
                  <a:pt x="75" y="48"/>
                </a:lnTo>
                <a:lnTo>
                  <a:pt x="56" y="17"/>
                </a:lnTo>
                <a:lnTo>
                  <a:pt x="56" y="16"/>
                </a:lnTo>
                <a:lnTo>
                  <a:pt x="56" y="16"/>
                </a:lnTo>
                <a:lnTo>
                  <a:pt x="56" y="16"/>
                </a:lnTo>
                <a:lnTo>
                  <a:pt x="52" y="11"/>
                </a:lnTo>
                <a:lnTo>
                  <a:pt x="48" y="7"/>
                </a:lnTo>
                <a:lnTo>
                  <a:pt x="43" y="3"/>
                </a:lnTo>
                <a:lnTo>
                  <a:pt x="37" y="1"/>
                </a:lnTo>
                <a:lnTo>
                  <a:pt x="32" y="0"/>
                </a:lnTo>
                <a:lnTo>
                  <a:pt x="27" y="0"/>
                </a:lnTo>
                <a:lnTo>
                  <a:pt x="20" y="1"/>
                </a:lnTo>
                <a:lnTo>
                  <a:pt x="15" y="4"/>
                </a:lnTo>
                <a:lnTo>
                  <a:pt x="15" y="4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3" name="Freeform 283"/>
          <p:cNvSpPr>
            <a:spLocks noEditPoints="1"/>
          </p:cNvSpPr>
          <p:nvPr/>
        </p:nvSpPr>
        <p:spPr bwMode="auto">
          <a:xfrm>
            <a:off x="8073666" y="2861803"/>
            <a:ext cx="636117" cy="713558"/>
          </a:xfrm>
          <a:custGeom>
            <a:avLst/>
            <a:gdLst>
              <a:gd name="T0" fmla="*/ 121 w 230"/>
              <a:gd name="T1" fmla="*/ 20 h 259"/>
              <a:gd name="T2" fmla="*/ 131 w 230"/>
              <a:gd name="T3" fmla="*/ 108 h 259"/>
              <a:gd name="T4" fmla="*/ 136 w 230"/>
              <a:gd name="T5" fmla="*/ 113 h 259"/>
              <a:gd name="T6" fmla="*/ 150 w 230"/>
              <a:gd name="T7" fmla="*/ 43 h 259"/>
              <a:gd name="T8" fmla="*/ 163 w 230"/>
              <a:gd name="T9" fmla="*/ 34 h 259"/>
              <a:gd name="T10" fmla="*/ 170 w 230"/>
              <a:gd name="T11" fmla="*/ 35 h 259"/>
              <a:gd name="T12" fmla="*/ 163 w 230"/>
              <a:gd name="T13" fmla="*/ 113 h 259"/>
              <a:gd name="T14" fmla="*/ 163 w 230"/>
              <a:gd name="T15" fmla="*/ 113 h 259"/>
              <a:gd name="T16" fmla="*/ 167 w 230"/>
              <a:gd name="T17" fmla="*/ 123 h 259"/>
              <a:gd name="T18" fmla="*/ 171 w 230"/>
              <a:gd name="T19" fmla="*/ 119 h 259"/>
              <a:gd name="T20" fmla="*/ 195 w 230"/>
              <a:gd name="T21" fmla="*/ 72 h 259"/>
              <a:gd name="T22" fmla="*/ 208 w 230"/>
              <a:gd name="T23" fmla="*/ 73 h 259"/>
              <a:gd name="T24" fmla="*/ 213 w 230"/>
              <a:gd name="T25" fmla="*/ 85 h 259"/>
              <a:gd name="T26" fmla="*/ 171 w 230"/>
              <a:gd name="T27" fmla="*/ 182 h 259"/>
              <a:gd name="T28" fmla="*/ 88 w 230"/>
              <a:gd name="T29" fmla="*/ 243 h 259"/>
              <a:gd name="T30" fmla="*/ 79 w 230"/>
              <a:gd name="T31" fmla="*/ 214 h 259"/>
              <a:gd name="T32" fmla="*/ 20 w 230"/>
              <a:gd name="T33" fmla="*/ 156 h 259"/>
              <a:gd name="T34" fmla="*/ 17 w 230"/>
              <a:gd name="T35" fmla="*/ 143 h 259"/>
              <a:gd name="T36" fmla="*/ 28 w 230"/>
              <a:gd name="T37" fmla="*/ 134 h 259"/>
              <a:gd name="T38" fmla="*/ 59 w 230"/>
              <a:gd name="T39" fmla="*/ 156 h 259"/>
              <a:gd name="T40" fmla="*/ 67 w 230"/>
              <a:gd name="T41" fmla="*/ 159 h 259"/>
              <a:gd name="T42" fmla="*/ 75 w 230"/>
              <a:gd name="T43" fmla="*/ 151 h 259"/>
              <a:gd name="T44" fmla="*/ 71 w 230"/>
              <a:gd name="T45" fmla="*/ 119 h 259"/>
              <a:gd name="T46" fmla="*/ 52 w 230"/>
              <a:gd name="T47" fmla="*/ 45 h 259"/>
              <a:gd name="T48" fmla="*/ 62 w 230"/>
              <a:gd name="T49" fmla="*/ 38 h 259"/>
              <a:gd name="T50" fmla="*/ 72 w 230"/>
              <a:gd name="T51" fmla="*/ 43 h 259"/>
              <a:gd name="T52" fmla="*/ 95 w 230"/>
              <a:gd name="T53" fmla="*/ 112 h 259"/>
              <a:gd name="T54" fmla="*/ 102 w 230"/>
              <a:gd name="T55" fmla="*/ 123 h 259"/>
              <a:gd name="T56" fmla="*/ 106 w 230"/>
              <a:gd name="T57" fmla="*/ 115 h 259"/>
              <a:gd name="T58" fmla="*/ 100 w 230"/>
              <a:gd name="T59" fmla="*/ 25 h 259"/>
              <a:gd name="T60" fmla="*/ 111 w 230"/>
              <a:gd name="T61" fmla="*/ 17 h 259"/>
              <a:gd name="T62" fmla="*/ 110 w 230"/>
              <a:gd name="T63" fmla="*/ 0 h 259"/>
              <a:gd name="T64" fmla="*/ 95 w 230"/>
              <a:gd name="T65" fmla="*/ 7 h 259"/>
              <a:gd name="T66" fmla="*/ 84 w 230"/>
              <a:gd name="T67" fmla="*/ 26 h 259"/>
              <a:gd name="T68" fmla="*/ 79 w 230"/>
              <a:gd name="T69" fmla="*/ 28 h 259"/>
              <a:gd name="T70" fmla="*/ 62 w 230"/>
              <a:gd name="T71" fmla="*/ 23 h 259"/>
              <a:gd name="T72" fmla="*/ 45 w 230"/>
              <a:gd name="T73" fmla="*/ 29 h 259"/>
              <a:gd name="T74" fmla="*/ 36 w 230"/>
              <a:gd name="T75" fmla="*/ 43 h 259"/>
              <a:gd name="T76" fmla="*/ 56 w 230"/>
              <a:gd name="T77" fmla="*/ 123 h 259"/>
              <a:gd name="T78" fmla="*/ 46 w 230"/>
              <a:gd name="T79" fmla="*/ 125 h 259"/>
              <a:gd name="T80" fmla="*/ 28 w 230"/>
              <a:gd name="T81" fmla="*/ 119 h 259"/>
              <a:gd name="T82" fmla="*/ 17 w 230"/>
              <a:gd name="T83" fmla="*/ 121 h 259"/>
              <a:gd name="T84" fmla="*/ 4 w 230"/>
              <a:gd name="T85" fmla="*/ 133 h 259"/>
              <a:gd name="T86" fmla="*/ 0 w 230"/>
              <a:gd name="T87" fmla="*/ 150 h 259"/>
              <a:gd name="T88" fmla="*/ 10 w 230"/>
              <a:gd name="T89" fmla="*/ 168 h 259"/>
              <a:gd name="T90" fmla="*/ 61 w 230"/>
              <a:gd name="T91" fmla="*/ 217 h 259"/>
              <a:gd name="T92" fmla="*/ 88 w 230"/>
              <a:gd name="T93" fmla="*/ 259 h 259"/>
              <a:gd name="T94" fmla="*/ 171 w 230"/>
              <a:gd name="T95" fmla="*/ 225 h 259"/>
              <a:gd name="T96" fmla="*/ 189 w 230"/>
              <a:gd name="T97" fmla="*/ 177 h 259"/>
              <a:gd name="T98" fmla="*/ 228 w 230"/>
              <a:gd name="T99" fmla="*/ 93 h 259"/>
              <a:gd name="T100" fmla="*/ 227 w 230"/>
              <a:gd name="T101" fmla="*/ 72 h 259"/>
              <a:gd name="T102" fmla="*/ 215 w 230"/>
              <a:gd name="T103" fmla="*/ 59 h 259"/>
              <a:gd name="T104" fmla="*/ 195 w 230"/>
              <a:gd name="T105" fmla="*/ 55 h 259"/>
              <a:gd name="T106" fmla="*/ 191 w 230"/>
              <a:gd name="T107" fmla="*/ 45 h 259"/>
              <a:gd name="T108" fmla="*/ 183 w 230"/>
              <a:gd name="T109" fmla="*/ 25 h 259"/>
              <a:gd name="T110" fmla="*/ 167 w 230"/>
              <a:gd name="T111" fmla="*/ 19 h 259"/>
              <a:gd name="T112" fmla="*/ 150 w 230"/>
              <a:gd name="T113" fmla="*/ 21 h 259"/>
              <a:gd name="T114" fmla="*/ 140 w 230"/>
              <a:gd name="T115" fmla="*/ 26 h 259"/>
              <a:gd name="T116" fmla="*/ 131 w 230"/>
              <a:gd name="T117" fmla="*/ 8 h 259"/>
              <a:gd name="T118" fmla="*/ 111 w 230"/>
              <a:gd name="T119" fmla="*/ 0 h 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0" h="259">
                <a:moveTo>
                  <a:pt x="111" y="17"/>
                </a:moveTo>
                <a:lnTo>
                  <a:pt x="111" y="17"/>
                </a:lnTo>
                <a:lnTo>
                  <a:pt x="117" y="17"/>
                </a:lnTo>
                <a:lnTo>
                  <a:pt x="121" y="20"/>
                </a:lnTo>
                <a:lnTo>
                  <a:pt x="123" y="24"/>
                </a:lnTo>
                <a:lnTo>
                  <a:pt x="124" y="28"/>
                </a:lnTo>
                <a:lnTo>
                  <a:pt x="131" y="108"/>
                </a:lnTo>
                <a:lnTo>
                  <a:pt x="131" y="108"/>
                </a:lnTo>
                <a:lnTo>
                  <a:pt x="132" y="113"/>
                </a:lnTo>
                <a:lnTo>
                  <a:pt x="135" y="115"/>
                </a:lnTo>
                <a:lnTo>
                  <a:pt x="135" y="115"/>
                </a:lnTo>
                <a:lnTo>
                  <a:pt x="136" y="113"/>
                </a:lnTo>
                <a:lnTo>
                  <a:pt x="137" y="112"/>
                </a:lnTo>
                <a:lnTo>
                  <a:pt x="139" y="110"/>
                </a:lnTo>
                <a:lnTo>
                  <a:pt x="150" y="43"/>
                </a:lnTo>
                <a:lnTo>
                  <a:pt x="150" y="43"/>
                </a:lnTo>
                <a:lnTo>
                  <a:pt x="152" y="39"/>
                </a:lnTo>
                <a:lnTo>
                  <a:pt x="156" y="37"/>
                </a:lnTo>
                <a:lnTo>
                  <a:pt x="158" y="34"/>
                </a:lnTo>
                <a:lnTo>
                  <a:pt x="163" y="34"/>
                </a:lnTo>
                <a:lnTo>
                  <a:pt x="163" y="34"/>
                </a:lnTo>
                <a:lnTo>
                  <a:pt x="165" y="34"/>
                </a:lnTo>
                <a:lnTo>
                  <a:pt x="165" y="34"/>
                </a:lnTo>
                <a:lnTo>
                  <a:pt x="170" y="35"/>
                </a:lnTo>
                <a:lnTo>
                  <a:pt x="172" y="39"/>
                </a:lnTo>
                <a:lnTo>
                  <a:pt x="175" y="43"/>
                </a:lnTo>
                <a:lnTo>
                  <a:pt x="175" y="48"/>
                </a:lnTo>
                <a:lnTo>
                  <a:pt x="163" y="113"/>
                </a:lnTo>
                <a:lnTo>
                  <a:pt x="163" y="113"/>
                </a:lnTo>
                <a:lnTo>
                  <a:pt x="163" y="113"/>
                </a:lnTo>
                <a:lnTo>
                  <a:pt x="163" y="113"/>
                </a:lnTo>
                <a:lnTo>
                  <a:pt x="163" y="113"/>
                </a:lnTo>
                <a:lnTo>
                  <a:pt x="163" y="117"/>
                </a:lnTo>
                <a:lnTo>
                  <a:pt x="165" y="121"/>
                </a:lnTo>
                <a:lnTo>
                  <a:pt x="167" y="123"/>
                </a:lnTo>
                <a:lnTo>
                  <a:pt x="167" y="123"/>
                </a:lnTo>
                <a:lnTo>
                  <a:pt x="169" y="121"/>
                </a:lnTo>
                <a:lnTo>
                  <a:pt x="171" y="119"/>
                </a:lnTo>
                <a:lnTo>
                  <a:pt x="171" y="119"/>
                </a:lnTo>
                <a:lnTo>
                  <a:pt x="171" y="119"/>
                </a:lnTo>
                <a:lnTo>
                  <a:pt x="191" y="77"/>
                </a:lnTo>
                <a:lnTo>
                  <a:pt x="191" y="77"/>
                </a:lnTo>
                <a:lnTo>
                  <a:pt x="192" y="74"/>
                </a:lnTo>
                <a:lnTo>
                  <a:pt x="195" y="72"/>
                </a:lnTo>
                <a:lnTo>
                  <a:pt x="201" y="71"/>
                </a:lnTo>
                <a:lnTo>
                  <a:pt x="201" y="71"/>
                </a:lnTo>
                <a:lnTo>
                  <a:pt x="204" y="72"/>
                </a:lnTo>
                <a:lnTo>
                  <a:pt x="208" y="73"/>
                </a:lnTo>
                <a:lnTo>
                  <a:pt x="208" y="73"/>
                </a:lnTo>
                <a:lnTo>
                  <a:pt x="211" y="76"/>
                </a:lnTo>
                <a:lnTo>
                  <a:pt x="213" y="81"/>
                </a:lnTo>
                <a:lnTo>
                  <a:pt x="213" y="85"/>
                </a:lnTo>
                <a:lnTo>
                  <a:pt x="211" y="90"/>
                </a:lnTo>
                <a:lnTo>
                  <a:pt x="176" y="163"/>
                </a:lnTo>
                <a:lnTo>
                  <a:pt x="176" y="163"/>
                </a:lnTo>
                <a:lnTo>
                  <a:pt x="171" y="182"/>
                </a:lnTo>
                <a:lnTo>
                  <a:pt x="165" y="201"/>
                </a:lnTo>
                <a:lnTo>
                  <a:pt x="156" y="221"/>
                </a:lnTo>
                <a:lnTo>
                  <a:pt x="154" y="243"/>
                </a:lnTo>
                <a:lnTo>
                  <a:pt x="88" y="243"/>
                </a:lnTo>
                <a:lnTo>
                  <a:pt x="88" y="220"/>
                </a:lnTo>
                <a:lnTo>
                  <a:pt x="88" y="220"/>
                </a:lnTo>
                <a:lnTo>
                  <a:pt x="85" y="219"/>
                </a:lnTo>
                <a:lnTo>
                  <a:pt x="79" y="214"/>
                </a:lnTo>
                <a:lnTo>
                  <a:pt x="70" y="204"/>
                </a:lnTo>
                <a:lnTo>
                  <a:pt x="66" y="198"/>
                </a:lnTo>
                <a:lnTo>
                  <a:pt x="61" y="191"/>
                </a:lnTo>
                <a:lnTo>
                  <a:pt x="20" y="156"/>
                </a:lnTo>
                <a:lnTo>
                  <a:pt x="20" y="156"/>
                </a:lnTo>
                <a:lnTo>
                  <a:pt x="18" y="152"/>
                </a:lnTo>
                <a:lnTo>
                  <a:pt x="17" y="149"/>
                </a:lnTo>
                <a:lnTo>
                  <a:pt x="17" y="143"/>
                </a:lnTo>
                <a:lnTo>
                  <a:pt x="19" y="139"/>
                </a:lnTo>
                <a:lnTo>
                  <a:pt x="19" y="139"/>
                </a:lnTo>
                <a:lnTo>
                  <a:pt x="23" y="136"/>
                </a:lnTo>
                <a:lnTo>
                  <a:pt x="28" y="134"/>
                </a:lnTo>
                <a:lnTo>
                  <a:pt x="28" y="134"/>
                </a:lnTo>
                <a:lnTo>
                  <a:pt x="32" y="136"/>
                </a:lnTo>
                <a:lnTo>
                  <a:pt x="36" y="138"/>
                </a:lnTo>
                <a:lnTo>
                  <a:pt x="59" y="156"/>
                </a:lnTo>
                <a:lnTo>
                  <a:pt x="59" y="156"/>
                </a:lnTo>
                <a:lnTo>
                  <a:pt x="63" y="159"/>
                </a:lnTo>
                <a:lnTo>
                  <a:pt x="67" y="159"/>
                </a:lnTo>
                <a:lnTo>
                  <a:pt x="67" y="159"/>
                </a:lnTo>
                <a:lnTo>
                  <a:pt x="70" y="159"/>
                </a:lnTo>
                <a:lnTo>
                  <a:pt x="72" y="158"/>
                </a:lnTo>
                <a:lnTo>
                  <a:pt x="74" y="155"/>
                </a:lnTo>
                <a:lnTo>
                  <a:pt x="75" y="151"/>
                </a:lnTo>
                <a:lnTo>
                  <a:pt x="76" y="146"/>
                </a:lnTo>
                <a:lnTo>
                  <a:pt x="75" y="138"/>
                </a:lnTo>
                <a:lnTo>
                  <a:pt x="74" y="129"/>
                </a:lnTo>
                <a:lnTo>
                  <a:pt x="71" y="119"/>
                </a:lnTo>
                <a:lnTo>
                  <a:pt x="50" y="55"/>
                </a:lnTo>
                <a:lnTo>
                  <a:pt x="50" y="55"/>
                </a:lnTo>
                <a:lnTo>
                  <a:pt x="50" y="50"/>
                </a:lnTo>
                <a:lnTo>
                  <a:pt x="52" y="45"/>
                </a:lnTo>
                <a:lnTo>
                  <a:pt x="54" y="42"/>
                </a:lnTo>
                <a:lnTo>
                  <a:pt x="59" y="39"/>
                </a:lnTo>
                <a:lnTo>
                  <a:pt x="59" y="39"/>
                </a:lnTo>
                <a:lnTo>
                  <a:pt x="62" y="38"/>
                </a:lnTo>
                <a:lnTo>
                  <a:pt x="62" y="38"/>
                </a:lnTo>
                <a:lnTo>
                  <a:pt x="66" y="39"/>
                </a:lnTo>
                <a:lnTo>
                  <a:pt x="70" y="41"/>
                </a:lnTo>
                <a:lnTo>
                  <a:pt x="72" y="43"/>
                </a:lnTo>
                <a:lnTo>
                  <a:pt x="74" y="47"/>
                </a:lnTo>
                <a:lnTo>
                  <a:pt x="93" y="111"/>
                </a:lnTo>
                <a:lnTo>
                  <a:pt x="93" y="111"/>
                </a:lnTo>
                <a:lnTo>
                  <a:pt x="95" y="112"/>
                </a:lnTo>
                <a:lnTo>
                  <a:pt x="95" y="112"/>
                </a:lnTo>
                <a:lnTo>
                  <a:pt x="98" y="119"/>
                </a:lnTo>
                <a:lnTo>
                  <a:pt x="101" y="121"/>
                </a:lnTo>
                <a:lnTo>
                  <a:pt x="102" y="123"/>
                </a:lnTo>
                <a:lnTo>
                  <a:pt x="102" y="123"/>
                </a:lnTo>
                <a:lnTo>
                  <a:pt x="104" y="121"/>
                </a:lnTo>
                <a:lnTo>
                  <a:pt x="105" y="119"/>
                </a:lnTo>
                <a:lnTo>
                  <a:pt x="106" y="115"/>
                </a:lnTo>
                <a:lnTo>
                  <a:pt x="106" y="108"/>
                </a:lnTo>
                <a:lnTo>
                  <a:pt x="100" y="30"/>
                </a:lnTo>
                <a:lnTo>
                  <a:pt x="100" y="30"/>
                </a:lnTo>
                <a:lnTo>
                  <a:pt x="100" y="25"/>
                </a:lnTo>
                <a:lnTo>
                  <a:pt x="102" y="21"/>
                </a:lnTo>
                <a:lnTo>
                  <a:pt x="106" y="19"/>
                </a:lnTo>
                <a:lnTo>
                  <a:pt x="111" y="17"/>
                </a:lnTo>
                <a:lnTo>
                  <a:pt x="111" y="17"/>
                </a:lnTo>
                <a:lnTo>
                  <a:pt x="111" y="17"/>
                </a:lnTo>
                <a:close/>
                <a:moveTo>
                  <a:pt x="111" y="0"/>
                </a:moveTo>
                <a:lnTo>
                  <a:pt x="111" y="0"/>
                </a:lnTo>
                <a:lnTo>
                  <a:pt x="110" y="0"/>
                </a:lnTo>
                <a:lnTo>
                  <a:pt x="110" y="0"/>
                </a:lnTo>
                <a:lnTo>
                  <a:pt x="104" y="2"/>
                </a:lnTo>
                <a:lnTo>
                  <a:pt x="98" y="4"/>
                </a:lnTo>
                <a:lnTo>
                  <a:pt x="95" y="7"/>
                </a:lnTo>
                <a:lnTo>
                  <a:pt x="91" y="11"/>
                </a:lnTo>
                <a:lnTo>
                  <a:pt x="87" y="16"/>
                </a:lnTo>
                <a:lnTo>
                  <a:pt x="85" y="20"/>
                </a:lnTo>
                <a:lnTo>
                  <a:pt x="84" y="26"/>
                </a:lnTo>
                <a:lnTo>
                  <a:pt x="84" y="32"/>
                </a:lnTo>
                <a:lnTo>
                  <a:pt x="84" y="32"/>
                </a:lnTo>
                <a:lnTo>
                  <a:pt x="84" y="32"/>
                </a:lnTo>
                <a:lnTo>
                  <a:pt x="79" y="28"/>
                </a:lnTo>
                <a:lnTo>
                  <a:pt x="74" y="25"/>
                </a:lnTo>
                <a:lnTo>
                  <a:pt x="69" y="23"/>
                </a:lnTo>
                <a:lnTo>
                  <a:pt x="62" y="23"/>
                </a:lnTo>
                <a:lnTo>
                  <a:pt x="62" y="23"/>
                </a:lnTo>
                <a:lnTo>
                  <a:pt x="54" y="24"/>
                </a:lnTo>
                <a:lnTo>
                  <a:pt x="54" y="24"/>
                </a:lnTo>
                <a:lnTo>
                  <a:pt x="49" y="26"/>
                </a:lnTo>
                <a:lnTo>
                  <a:pt x="45" y="29"/>
                </a:lnTo>
                <a:lnTo>
                  <a:pt x="41" y="33"/>
                </a:lnTo>
                <a:lnTo>
                  <a:pt x="37" y="38"/>
                </a:lnTo>
                <a:lnTo>
                  <a:pt x="37" y="38"/>
                </a:lnTo>
                <a:lnTo>
                  <a:pt x="36" y="43"/>
                </a:lnTo>
                <a:lnTo>
                  <a:pt x="35" y="48"/>
                </a:lnTo>
                <a:lnTo>
                  <a:pt x="35" y="54"/>
                </a:lnTo>
                <a:lnTo>
                  <a:pt x="36" y="59"/>
                </a:lnTo>
                <a:lnTo>
                  <a:pt x="56" y="123"/>
                </a:lnTo>
                <a:lnTo>
                  <a:pt x="56" y="123"/>
                </a:lnTo>
                <a:lnTo>
                  <a:pt x="58" y="134"/>
                </a:lnTo>
                <a:lnTo>
                  <a:pt x="46" y="125"/>
                </a:lnTo>
                <a:lnTo>
                  <a:pt x="46" y="125"/>
                </a:lnTo>
                <a:lnTo>
                  <a:pt x="43" y="123"/>
                </a:lnTo>
                <a:lnTo>
                  <a:pt x="37" y="120"/>
                </a:lnTo>
                <a:lnTo>
                  <a:pt x="33" y="119"/>
                </a:lnTo>
                <a:lnTo>
                  <a:pt x="28" y="119"/>
                </a:lnTo>
                <a:lnTo>
                  <a:pt x="28" y="119"/>
                </a:lnTo>
                <a:lnTo>
                  <a:pt x="28" y="119"/>
                </a:lnTo>
                <a:lnTo>
                  <a:pt x="22" y="120"/>
                </a:lnTo>
                <a:lnTo>
                  <a:pt x="17" y="121"/>
                </a:lnTo>
                <a:lnTo>
                  <a:pt x="11" y="124"/>
                </a:lnTo>
                <a:lnTo>
                  <a:pt x="6" y="129"/>
                </a:lnTo>
                <a:lnTo>
                  <a:pt x="6" y="129"/>
                </a:lnTo>
                <a:lnTo>
                  <a:pt x="4" y="133"/>
                </a:lnTo>
                <a:lnTo>
                  <a:pt x="1" y="138"/>
                </a:lnTo>
                <a:lnTo>
                  <a:pt x="0" y="143"/>
                </a:lnTo>
                <a:lnTo>
                  <a:pt x="0" y="150"/>
                </a:lnTo>
                <a:lnTo>
                  <a:pt x="0" y="150"/>
                </a:lnTo>
                <a:lnTo>
                  <a:pt x="1" y="155"/>
                </a:lnTo>
                <a:lnTo>
                  <a:pt x="4" y="160"/>
                </a:lnTo>
                <a:lnTo>
                  <a:pt x="6" y="164"/>
                </a:lnTo>
                <a:lnTo>
                  <a:pt x="10" y="168"/>
                </a:lnTo>
                <a:lnTo>
                  <a:pt x="49" y="202"/>
                </a:lnTo>
                <a:lnTo>
                  <a:pt x="49" y="202"/>
                </a:lnTo>
                <a:lnTo>
                  <a:pt x="54" y="211"/>
                </a:lnTo>
                <a:lnTo>
                  <a:pt x="61" y="217"/>
                </a:lnTo>
                <a:lnTo>
                  <a:pt x="71" y="228"/>
                </a:lnTo>
                <a:lnTo>
                  <a:pt x="72" y="243"/>
                </a:lnTo>
                <a:lnTo>
                  <a:pt x="72" y="259"/>
                </a:lnTo>
                <a:lnTo>
                  <a:pt x="88" y="259"/>
                </a:lnTo>
                <a:lnTo>
                  <a:pt x="154" y="259"/>
                </a:lnTo>
                <a:lnTo>
                  <a:pt x="171" y="259"/>
                </a:lnTo>
                <a:lnTo>
                  <a:pt x="171" y="243"/>
                </a:lnTo>
                <a:lnTo>
                  <a:pt x="171" y="225"/>
                </a:lnTo>
                <a:lnTo>
                  <a:pt x="171" y="225"/>
                </a:lnTo>
                <a:lnTo>
                  <a:pt x="179" y="207"/>
                </a:lnTo>
                <a:lnTo>
                  <a:pt x="185" y="190"/>
                </a:lnTo>
                <a:lnTo>
                  <a:pt x="189" y="177"/>
                </a:lnTo>
                <a:lnTo>
                  <a:pt x="192" y="168"/>
                </a:lnTo>
                <a:lnTo>
                  <a:pt x="226" y="97"/>
                </a:lnTo>
                <a:lnTo>
                  <a:pt x="226" y="97"/>
                </a:lnTo>
                <a:lnTo>
                  <a:pt x="228" y="93"/>
                </a:lnTo>
                <a:lnTo>
                  <a:pt x="228" y="87"/>
                </a:lnTo>
                <a:lnTo>
                  <a:pt x="230" y="81"/>
                </a:lnTo>
                <a:lnTo>
                  <a:pt x="228" y="76"/>
                </a:lnTo>
                <a:lnTo>
                  <a:pt x="227" y="72"/>
                </a:lnTo>
                <a:lnTo>
                  <a:pt x="224" y="67"/>
                </a:lnTo>
                <a:lnTo>
                  <a:pt x="221" y="63"/>
                </a:lnTo>
                <a:lnTo>
                  <a:pt x="215" y="59"/>
                </a:lnTo>
                <a:lnTo>
                  <a:pt x="215" y="59"/>
                </a:lnTo>
                <a:lnTo>
                  <a:pt x="209" y="56"/>
                </a:lnTo>
                <a:lnTo>
                  <a:pt x="201" y="55"/>
                </a:lnTo>
                <a:lnTo>
                  <a:pt x="201" y="55"/>
                </a:lnTo>
                <a:lnTo>
                  <a:pt x="195" y="55"/>
                </a:lnTo>
                <a:lnTo>
                  <a:pt x="189" y="58"/>
                </a:lnTo>
                <a:lnTo>
                  <a:pt x="191" y="51"/>
                </a:lnTo>
                <a:lnTo>
                  <a:pt x="191" y="51"/>
                </a:lnTo>
                <a:lnTo>
                  <a:pt x="191" y="45"/>
                </a:lnTo>
                <a:lnTo>
                  <a:pt x="191" y="39"/>
                </a:lnTo>
                <a:lnTo>
                  <a:pt x="188" y="34"/>
                </a:lnTo>
                <a:lnTo>
                  <a:pt x="185" y="30"/>
                </a:lnTo>
                <a:lnTo>
                  <a:pt x="183" y="25"/>
                </a:lnTo>
                <a:lnTo>
                  <a:pt x="178" y="23"/>
                </a:lnTo>
                <a:lnTo>
                  <a:pt x="174" y="20"/>
                </a:lnTo>
                <a:lnTo>
                  <a:pt x="167" y="19"/>
                </a:lnTo>
                <a:lnTo>
                  <a:pt x="167" y="19"/>
                </a:lnTo>
                <a:lnTo>
                  <a:pt x="163" y="17"/>
                </a:lnTo>
                <a:lnTo>
                  <a:pt x="163" y="17"/>
                </a:lnTo>
                <a:lnTo>
                  <a:pt x="156" y="19"/>
                </a:lnTo>
                <a:lnTo>
                  <a:pt x="150" y="21"/>
                </a:lnTo>
                <a:lnTo>
                  <a:pt x="145" y="24"/>
                </a:lnTo>
                <a:lnTo>
                  <a:pt x="140" y="29"/>
                </a:lnTo>
                <a:lnTo>
                  <a:pt x="140" y="26"/>
                </a:lnTo>
                <a:lnTo>
                  <a:pt x="140" y="26"/>
                </a:lnTo>
                <a:lnTo>
                  <a:pt x="139" y="21"/>
                </a:lnTo>
                <a:lnTo>
                  <a:pt x="137" y="17"/>
                </a:lnTo>
                <a:lnTo>
                  <a:pt x="135" y="12"/>
                </a:lnTo>
                <a:lnTo>
                  <a:pt x="131" y="8"/>
                </a:lnTo>
                <a:lnTo>
                  <a:pt x="127" y="6"/>
                </a:lnTo>
                <a:lnTo>
                  <a:pt x="122" y="3"/>
                </a:lnTo>
                <a:lnTo>
                  <a:pt x="117" y="2"/>
                </a:lnTo>
                <a:lnTo>
                  <a:pt x="111" y="0"/>
                </a:lnTo>
                <a:lnTo>
                  <a:pt x="111" y="0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cxnSp>
        <p:nvCxnSpPr>
          <p:cNvPr id="25" name="直接连接符 24"/>
          <p:cNvCxnSpPr/>
          <p:nvPr/>
        </p:nvCxnSpPr>
        <p:spPr>
          <a:xfrm>
            <a:off x="4497919" y="3478404"/>
            <a:ext cx="2855541" cy="0"/>
          </a:xfrm>
          <a:prstGeom prst="line">
            <a:avLst/>
          </a:prstGeom>
          <a:ln w="25400">
            <a:solidFill>
              <a:srgbClr val="B7010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03909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1" grpId="0"/>
      <p:bldP spid="12" grpId="0"/>
      <p:bldP spid="13" grpId="0" animBg="1"/>
      <p:bldP spid="15" grpId="0"/>
      <p:bldP spid="16" grpId="0" animBg="1"/>
      <p:bldP spid="17" grpId="0" animBg="1"/>
      <p:bldP spid="20" grpId="0"/>
      <p:bldP spid="21" grpId="0"/>
      <p:bldP spid="22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85323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支部委员会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302170" y="207334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04694" y="1147904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支部委员会职能</a:t>
            </a:r>
          </a:p>
        </p:txBody>
      </p:sp>
      <p:sp>
        <p:nvSpPr>
          <p:cNvPr id="10" name="椭圆 9"/>
          <p:cNvSpPr/>
          <p:nvPr/>
        </p:nvSpPr>
        <p:spPr>
          <a:xfrm>
            <a:off x="2749692" y="2578476"/>
            <a:ext cx="1597834" cy="1597834"/>
          </a:xfrm>
          <a:prstGeom prst="ellipse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7638898" y="2605057"/>
            <a:ext cx="1597834" cy="1597834"/>
          </a:xfrm>
          <a:prstGeom prst="ellipse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183930" y="350465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43801" y="350465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568053" y="3403974"/>
            <a:ext cx="2855541" cy="0"/>
          </a:xfrm>
          <a:prstGeom prst="line">
            <a:avLst/>
          </a:prstGeom>
          <a:ln w="25400">
            <a:solidFill>
              <a:srgbClr val="B70101"/>
            </a:solidFill>
            <a:prstDash val="lg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Freeform 291"/>
          <p:cNvSpPr>
            <a:spLocks noEditPoints="1"/>
          </p:cNvSpPr>
          <p:nvPr/>
        </p:nvSpPr>
        <p:spPr bwMode="auto">
          <a:xfrm>
            <a:off x="3232583" y="2810829"/>
            <a:ext cx="633231" cy="633231"/>
          </a:xfrm>
          <a:custGeom>
            <a:avLst/>
            <a:gdLst>
              <a:gd name="T0" fmla="*/ 174 w 255"/>
              <a:gd name="T1" fmla="*/ 73 h 257"/>
              <a:gd name="T2" fmla="*/ 164 w 255"/>
              <a:gd name="T3" fmla="*/ 65 h 257"/>
              <a:gd name="T4" fmla="*/ 137 w 255"/>
              <a:gd name="T5" fmla="*/ 53 h 257"/>
              <a:gd name="T6" fmla="*/ 124 w 255"/>
              <a:gd name="T7" fmla="*/ 52 h 257"/>
              <a:gd name="T8" fmla="*/ 111 w 255"/>
              <a:gd name="T9" fmla="*/ 53 h 257"/>
              <a:gd name="T10" fmla="*/ 87 w 255"/>
              <a:gd name="T11" fmla="*/ 61 h 257"/>
              <a:gd name="T12" fmla="*/ 68 w 255"/>
              <a:gd name="T13" fmla="*/ 77 h 257"/>
              <a:gd name="T14" fmla="*/ 55 w 255"/>
              <a:gd name="T15" fmla="*/ 96 h 257"/>
              <a:gd name="T16" fmla="*/ 0 w 255"/>
              <a:gd name="T17" fmla="*/ 95 h 257"/>
              <a:gd name="T18" fmla="*/ 4 w 255"/>
              <a:gd name="T19" fmla="*/ 86 h 257"/>
              <a:gd name="T20" fmla="*/ 12 w 255"/>
              <a:gd name="T21" fmla="*/ 66 h 257"/>
              <a:gd name="T22" fmla="*/ 24 w 255"/>
              <a:gd name="T23" fmla="*/ 49 h 257"/>
              <a:gd name="T24" fmla="*/ 37 w 255"/>
              <a:gd name="T25" fmla="*/ 34 h 257"/>
              <a:gd name="T26" fmla="*/ 54 w 255"/>
              <a:gd name="T27" fmla="*/ 21 h 257"/>
              <a:gd name="T28" fmla="*/ 72 w 255"/>
              <a:gd name="T29" fmla="*/ 12 h 257"/>
              <a:gd name="T30" fmla="*/ 91 w 255"/>
              <a:gd name="T31" fmla="*/ 4 h 257"/>
              <a:gd name="T32" fmla="*/ 112 w 255"/>
              <a:gd name="T33" fmla="*/ 1 h 257"/>
              <a:gd name="T34" fmla="*/ 122 w 255"/>
              <a:gd name="T35" fmla="*/ 0 h 257"/>
              <a:gd name="T36" fmla="*/ 147 w 255"/>
              <a:gd name="T37" fmla="*/ 4 h 257"/>
              <a:gd name="T38" fmla="*/ 172 w 255"/>
              <a:gd name="T39" fmla="*/ 12 h 257"/>
              <a:gd name="T40" fmla="*/ 194 w 255"/>
              <a:gd name="T41" fmla="*/ 23 h 257"/>
              <a:gd name="T42" fmla="*/ 212 w 255"/>
              <a:gd name="T43" fmla="*/ 38 h 257"/>
              <a:gd name="T44" fmla="*/ 255 w 255"/>
              <a:gd name="T45" fmla="*/ 123 h 257"/>
              <a:gd name="T46" fmla="*/ 80 w 255"/>
              <a:gd name="T47" fmla="*/ 185 h 257"/>
              <a:gd name="T48" fmla="*/ 91 w 255"/>
              <a:gd name="T49" fmla="*/ 192 h 257"/>
              <a:gd name="T50" fmla="*/ 117 w 255"/>
              <a:gd name="T51" fmla="*/ 204 h 257"/>
              <a:gd name="T52" fmla="*/ 132 w 255"/>
              <a:gd name="T53" fmla="*/ 205 h 257"/>
              <a:gd name="T54" fmla="*/ 145 w 255"/>
              <a:gd name="T55" fmla="*/ 204 h 257"/>
              <a:gd name="T56" fmla="*/ 168 w 255"/>
              <a:gd name="T57" fmla="*/ 196 h 257"/>
              <a:gd name="T58" fmla="*/ 187 w 255"/>
              <a:gd name="T59" fmla="*/ 182 h 257"/>
              <a:gd name="T60" fmla="*/ 200 w 255"/>
              <a:gd name="T61" fmla="*/ 161 h 257"/>
              <a:gd name="T62" fmla="*/ 255 w 255"/>
              <a:gd name="T63" fmla="*/ 162 h 257"/>
              <a:gd name="T64" fmla="*/ 251 w 255"/>
              <a:gd name="T65" fmla="*/ 172 h 257"/>
              <a:gd name="T66" fmla="*/ 243 w 255"/>
              <a:gd name="T67" fmla="*/ 191 h 257"/>
              <a:gd name="T68" fmla="*/ 232 w 255"/>
              <a:gd name="T69" fmla="*/ 208 h 257"/>
              <a:gd name="T70" fmla="*/ 219 w 255"/>
              <a:gd name="T71" fmla="*/ 224 h 257"/>
              <a:gd name="T72" fmla="*/ 202 w 255"/>
              <a:gd name="T73" fmla="*/ 237 h 257"/>
              <a:gd name="T74" fmla="*/ 184 w 255"/>
              <a:gd name="T75" fmla="*/ 246 h 257"/>
              <a:gd name="T76" fmla="*/ 164 w 255"/>
              <a:gd name="T77" fmla="*/ 253 h 257"/>
              <a:gd name="T78" fmla="*/ 143 w 255"/>
              <a:gd name="T79" fmla="*/ 257 h 257"/>
              <a:gd name="T80" fmla="*/ 132 w 255"/>
              <a:gd name="T81" fmla="*/ 257 h 257"/>
              <a:gd name="T82" fmla="*/ 107 w 255"/>
              <a:gd name="T83" fmla="*/ 255 h 257"/>
              <a:gd name="T84" fmla="*/ 83 w 255"/>
              <a:gd name="T85" fmla="*/ 246 h 257"/>
              <a:gd name="T86" fmla="*/ 61 w 255"/>
              <a:gd name="T87" fmla="*/ 234 h 257"/>
              <a:gd name="T88" fmla="*/ 42 w 255"/>
              <a:gd name="T89" fmla="*/ 220 h 257"/>
              <a:gd name="T90" fmla="*/ 0 w 255"/>
              <a:gd name="T91" fmla="*/ 134 h 257"/>
              <a:gd name="T92" fmla="*/ 80 w 255"/>
              <a:gd name="T93" fmla="*/ 185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55" h="257">
                <a:moveTo>
                  <a:pt x="150" y="95"/>
                </a:moveTo>
                <a:lnTo>
                  <a:pt x="174" y="73"/>
                </a:lnTo>
                <a:lnTo>
                  <a:pt x="174" y="73"/>
                </a:lnTo>
                <a:lnTo>
                  <a:pt x="164" y="65"/>
                </a:lnTo>
                <a:lnTo>
                  <a:pt x="151" y="59"/>
                </a:lnTo>
                <a:lnTo>
                  <a:pt x="137" y="53"/>
                </a:lnTo>
                <a:lnTo>
                  <a:pt x="130" y="52"/>
                </a:lnTo>
                <a:lnTo>
                  <a:pt x="124" y="52"/>
                </a:lnTo>
                <a:lnTo>
                  <a:pt x="124" y="52"/>
                </a:lnTo>
                <a:lnTo>
                  <a:pt x="111" y="53"/>
                </a:lnTo>
                <a:lnTo>
                  <a:pt x="99" y="56"/>
                </a:lnTo>
                <a:lnTo>
                  <a:pt x="87" y="61"/>
                </a:lnTo>
                <a:lnTo>
                  <a:pt x="77" y="68"/>
                </a:lnTo>
                <a:lnTo>
                  <a:pt x="68" y="77"/>
                </a:lnTo>
                <a:lnTo>
                  <a:pt x="60" y="86"/>
                </a:lnTo>
                <a:lnTo>
                  <a:pt x="55" y="96"/>
                </a:lnTo>
                <a:lnTo>
                  <a:pt x="51" y="108"/>
                </a:lnTo>
                <a:lnTo>
                  <a:pt x="0" y="95"/>
                </a:lnTo>
                <a:lnTo>
                  <a:pt x="0" y="95"/>
                </a:lnTo>
                <a:lnTo>
                  <a:pt x="4" y="86"/>
                </a:lnTo>
                <a:lnTo>
                  <a:pt x="7" y="75"/>
                </a:lnTo>
                <a:lnTo>
                  <a:pt x="12" y="66"/>
                </a:lnTo>
                <a:lnTo>
                  <a:pt x="17" y="57"/>
                </a:lnTo>
                <a:lnTo>
                  <a:pt x="24" y="49"/>
                </a:lnTo>
                <a:lnTo>
                  <a:pt x="30" y="42"/>
                </a:lnTo>
                <a:lnTo>
                  <a:pt x="37" y="34"/>
                </a:lnTo>
                <a:lnTo>
                  <a:pt x="44" y="27"/>
                </a:lnTo>
                <a:lnTo>
                  <a:pt x="54" y="21"/>
                </a:lnTo>
                <a:lnTo>
                  <a:pt x="61" y="16"/>
                </a:lnTo>
                <a:lnTo>
                  <a:pt x="72" y="12"/>
                </a:lnTo>
                <a:lnTo>
                  <a:pt x="81" y="8"/>
                </a:lnTo>
                <a:lnTo>
                  <a:pt x="91" y="4"/>
                </a:lnTo>
                <a:lnTo>
                  <a:pt x="102" y="3"/>
                </a:lnTo>
                <a:lnTo>
                  <a:pt x="112" y="1"/>
                </a:lnTo>
                <a:lnTo>
                  <a:pt x="122" y="0"/>
                </a:lnTo>
                <a:lnTo>
                  <a:pt x="122" y="0"/>
                </a:lnTo>
                <a:lnTo>
                  <a:pt x="135" y="1"/>
                </a:lnTo>
                <a:lnTo>
                  <a:pt x="147" y="4"/>
                </a:lnTo>
                <a:lnTo>
                  <a:pt x="160" y="7"/>
                </a:lnTo>
                <a:lnTo>
                  <a:pt x="172" y="12"/>
                </a:lnTo>
                <a:lnTo>
                  <a:pt x="184" y="17"/>
                </a:lnTo>
                <a:lnTo>
                  <a:pt x="194" y="23"/>
                </a:lnTo>
                <a:lnTo>
                  <a:pt x="204" y="30"/>
                </a:lnTo>
                <a:lnTo>
                  <a:pt x="212" y="38"/>
                </a:lnTo>
                <a:lnTo>
                  <a:pt x="237" y="17"/>
                </a:lnTo>
                <a:lnTo>
                  <a:pt x="255" y="123"/>
                </a:lnTo>
                <a:lnTo>
                  <a:pt x="150" y="95"/>
                </a:lnTo>
                <a:close/>
                <a:moveTo>
                  <a:pt x="80" y="185"/>
                </a:moveTo>
                <a:lnTo>
                  <a:pt x="80" y="185"/>
                </a:lnTo>
                <a:lnTo>
                  <a:pt x="91" y="192"/>
                </a:lnTo>
                <a:lnTo>
                  <a:pt x="104" y="199"/>
                </a:lnTo>
                <a:lnTo>
                  <a:pt x="117" y="204"/>
                </a:lnTo>
                <a:lnTo>
                  <a:pt x="125" y="205"/>
                </a:lnTo>
                <a:lnTo>
                  <a:pt x="132" y="205"/>
                </a:lnTo>
                <a:lnTo>
                  <a:pt x="132" y="205"/>
                </a:lnTo>
                <a:lnTo>
                  <a:pt x="145" y="204"/>
                </a:lnTo>
                <a:lnTo>
                  <a:pt x="156" y="201"/>
                </a:lnTo>
                <a:lnTo>
                  <a:pt x="168" y="196"/>
                </a:lnTo>
                <a:lnTo>
                  <a:pt x="178" y="190"/>
                </a:lnTo>
                <a:lnTo>
                  <a:pt x="187" y="182"/>
                </a:lnTo>
                <a:lnTo>
                  <a:pt x="194" y="172"/>
                </a:lnTo>
                <a:lnTo>
                  <a:pt x="200" y="161"/>
                </a:lnTo>
                <a:lnTo>
                  <a:pt x="204" y="149"/>
                </a:lnTo>
                <a:lnTo>
                  <a:pt x="255" y="162"/>
                </a:lnTo>
                <a:lnTo>
                  <a:pt x="255" y="162"/>
                </a:lnTo>
                <a:lnTo>
                  <a:pt x="251" y="172"/>
                </a:lnTo>
                <a:lnTo>
                  <a:pt x="247" y="182"/>
                </a:lnTo>
                <a:lnTo>
                  <a:pt x="243" y="191"/>
                </a:lnTo>
                <a:lnTo>
                  <a:pt x="238" y="200"/>
                </a:lnTo>
                <a:lnTo>
                  <a:pt x="232" y="208"/>
                </a:lnTo>
                <a:lnTo>
                  <a:pt x="225" y="216"/>
                </a:lnTo>
                <a:lnTo>
                  <a:pt x="219" y="224"/>
                </a:lnTo>
                <a:lnTo>
                  <a:pt x="211" y="230"/>
                </a:lnTo>
                <a:lnTo>
                  <a:pt x="202" y="237"/>
                </a:lnTo>
                <a:lnTo>
                  <a:pt x="193" y="242"/>
                </a:lnTo>
                <a:lnTo>
                  <a:pt x="184" y="246"/>
                </a:lnTo>
                <a:lnTo>
                  <a:pt x="174" y="250"/>
                </a:lnTo>
                <a:lnTo>
                  <a:pt x="164" y="253"/>
                </a:lnTo>
                <a:lnTo>
                  <a:pt x="154" y="255"/>
                </a:lnTo>
                <a:lnTo>
                  <a:pt x="143" y="257"/>
                </a:lnTo>
                <a:lnTo>
                  <a:pt x="132" y="257"/>
                </a:lnTo>
                <a:lnTo>
                  <a:pt x="132" y="257"/>
                </a:lnTo>
                <a:lnTo>
                  <a:pt x="120" y="256"/>
                </a:lnTo>
                <a:lnTo>
                  <a:pt x="107" y="255"/>
                </a:lnTo>
                <a:lnTo>
                  <a:pt x="95" y="251"/>
                </a:lnTo>
                <a:lnTo>
                  <a:pt x="83" y="246"/>
                </a:lnTo>
                <a:lnTo>
                  <a:pt x="72" y="240"/>
                </a:lnTo>
                <a:lnTo>
                  <a:pt x="61" y="234"/>
                </a:lnTo>
                <a:lnTo>
                  <a:pt x="51" y="227"/>
                </a:lnTo>
                <a:lnTo>
                  <a:pt x="42" y="220"/>
                </a:lnTo>
                <a:lnTo>
                  <a:pt x="18" y="240"/>
                </a:lnTo>
                <a:lnTo>
                  <a:pt x="0" y="134"/>
                </a:lnTo>
                <a:lnTo>
                  <a:pt x="106" y="162"/>
                </a:lnTo>
                <a:lnTo>
                  <a:pt x="80" y="185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292"/>
          <p:cNvSpPr>
            <a:spLocks noEditPoints="1"/>
          </p:cNvSpPr>
          <p:nvPr/>
        </p:nvSpPr>
        <p:spPr bwMode="auto">
          <a:xfrm>
            <a:off x="8118725" y="2873415"/>
            <a:ext cx="638179" cy="618390"/>
          </a:xfrm>
          <a:custGeom>
            <a:avLst/>
            <a:gdLst>
              <a:gd name="T0" fmla="*/ 259 w 259"/>
              <a:gd name="T1" fmla="*/ 184 h 251"/>
              <a:gd name="T2" fmla="*/ 238 w 259"/>
              <a:gd name="T3" fmla="*/ 224 h 251"/>
              <a:gd name="T4" fmla="*/ 162 w 259"/>
              <a:gd name="T5" fmla="*/ 224 h 251"/>
              <a:gd name="T6" fmla="*/ 162 w 259"/>
              <a:gd name="T7" fmla="*/ 193 h 251"/>
              <a:gd name="T8" fmla="*/ 223 w 259"/>
              <a:gd name="T9" fmla="*/ 193 h 251"/>
              <a:gd name="T10" fmla="*/ 197 w 259"/>
              <a:gd name="T11" fmla="*/ 149 h 251"/>
              <a:gd name="T12" fmla="*/ 176 w 259"/>
              <a:gd name="T13" fmla="*/ 160 h 251"/>
              <a:gd name="T14" fmla="*/ 177 w 259"/>
              <a:gd name="T15" fmla="*/ 80 h 251"/>
              <a:gd name="T16" fmla="*/ 250 w 259"/>
              <a:gd name="T17" fmla="*/ 116 h 251"/>
              <a:gd name="T18" fmla="*/ 228 w 259"/>
              <a:gd name="T19" fmla="*/ 129 h 251"/>
              <a:gd name="T20" fmla="*/ 259 w 259"/>
              <a:gd name="T21" fmla="*/ 184 h 251"/>
              <a:gd name="T22" fmla="*/ 130 w 259"/>
              <a:gd name="T23" fmla="*/ 29 h 251"/>
              <a:gd name="T24" fmla="*/ 112 w 259"/>
              <a:gd name="T25" fmla="*/ 61 h 251"/>
              <a:gd name="T26" fmla="*/ 133 w 259"/>
              <a:gd name="T27" fmla="*/ 74 h 251"/>
              <a:gd name="T28" fmla="*/ 58 w 259"/>
              <a:gd name="T29" fmla="*/ 108 h 251"/>
              <a:gd name="T30" fmla="*/ 59 w 259"/>
              <a:gd name="T31" fmla="*/ 28 h 251"/>
              <a:gd name="T32" fmla="*/ 81 w 259"/>
              <a:gd name="T33" fmla="*/ 42 h 251"/>
              <a:gd name="T34" fmla="*/ 103 w 259"/>
              <a:gd name="T35" fmla="*/ 0 h 251"/>
              <a:gd name="T36" fmla="*/ 156 w 259"/>
              <a:gd name="T37" fmla="*/ 0 h 251"/>
              <a:gd name="T38" fmla="*/ 186 w 259"/>
              <a:gd name="T39" fmla="*/ 56 h 251"/>
              <a:gd name="T40" fmla="*/ 156 w 259"/>
              <a:gd name="T41" fmla="*/ 76 h 251"/>
              <a:gd name="T42" fmla="*/ 130 w 259"/>
              <a:gd name="T43" fmla="*/ 29 h 251"/>
              <a:gd name="T44" fmla="*/ 37 w 259"/>
              <a:gd name="T45" fmla="*/ 193 h 251"/>
              <a:gd name="T46" fmla="*/ 78 w 259"/>
              <a:gd name="T47" fmla="*/ 193 h 251"/>
              <a:gd name="T48" fmla="*/ 78 w 259"/>
              <a:gd name="T49" fmla="*/ 165 h 251"/>
              <a:gd name="T50" fmla="*/ 149 w 259"/>
              <a:gd name="T51" fmla="*/ 208 h 251"/>
              <a:gd name="T52" fmla="*/ 78 w 259"/>
              <a:gd name="T53" fmla="*/ 251 h 251"/>
              <a:gd name="T54" fmla="*/ 78 w 259"/>
              <a:gd name="T55" fmla="*/ 224 h 251"/>
              <a:gd name="T56" fmla="*/ 21 w 259"/>
              <a:gd name="T57" fmla="*/ 224 h 251"/>
              <a:gd name="T58" fmla="*/ 0 w 259"/>
              <a:gd name="T59" fmla="*/ 184 h 251"/>
              <a:gd name="T60" fmla="*/ 41 w 259"/>
              <a:gd name="T61" fmla="*/ 113 h 251"/>
              <a:gd name="T62" fmla="*/ 71 w 259"/>
              <a:gd name="T63" fmla="*/ 133 h 251"/>
              <a:gd name="T64" fmla="*/ 37 w 259"/>
              <a:gd name="T65" fmla="*/ 193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9" h="251">
                <a:moveTo>
                  <a:pt x="259" y="184"/>
                </a:moveTo>
                <a:lnTo>
                  <a:pt x="238" y="224"/>
                </a:lnTo>
                <a:lnTo>
                  <a:pt x="162" y="224"/>
                </a:lnTo>
                <a:lnTo>
                  <a:pt x="162" y="193"/>
                </a:lnTo>
                <a:lnTo>
                  <a:pt x="223" y="193"/>
                </a:lnTo>
                <a:lnTo>
                  <a:pt x="197" y="149"/>
                </a:lnTo>
                <a:lnTo>
                  <a:pt x="176" y="160"/>
                </a:lnTo>
                <a:lnTo>
                  <a:pt x="177" y="80"/>
                </a:lnTo>
                <a:lnTo>
                  <a:pt x="250" y="116"/>
                </a:lnTo>
                <a:lnTo>
                  <a:pt x="228" y="129"/>
                </a:lnTo>
                <a:lnTo>
                  <a:pt x="259" y="184"/>
                </a:lnTo>
                <a:close/>
                <a:moveTo>
                  <a:pt x="130" y="29"/>
                </a:moveTo>
                <a:lnTo>
                  <a:pt x="112" y="61"/>
                </a:lnTo>
                <a:lnTo>
                  <a:pt x="133" y="74"/>
                </a:lnTo>
                <a:lnTo>
                  <a:pt x="58" y="108"/>
                </a:lnTo>
                <a:lnTo>
                  <a:pt x="59" y="28"/>
                </a:lnTo>
                <a:lnTo>
                  <a:pt x="81" y="42"/>
                </a:lnTo>
                <a:lnTo>
                  <a:pt x="103" y="0"/>
                </a:lnTo>
                <a:lnTo>
                  <a:pt x="156" y="0"/>
                </a:lnTo>
                <a:lnTo>
                  <a:pt x="186" y="56"/>
                </a:lnTo>
                <a:lnTo>
                  <a:pt x="156" y="76"/>
                </a:lnTo>
                <a:lnTo>
                  <a:pt x="130" y="29"/>
                </a:lnTo>
                <a:close/>
                <a:moveTo>
                  <a:pt x="37" y="193"/>
                </a:moveTo>
                <a:lnTo>
                  <a:pt x="78" y="193"/>
                </a:lnTo>
                <a:lnTo>
                  <a:pt x="78" y="165"/>
                </a:lnTo>
                <a:lnTo>
                  <a:pt x="149" y="208"/>
                </a:lnTo>
                <a:lnTo>
                  <a:pt x="78" y="251"/>
                </a:lnTo>
                <a:lnTo>
                  <a:pt x="78" y="224"/>
                </a:lnTo>
                <a:lnTo>
                  <a:pt x="21" y="224"/>
                </a:lnTo>
                <a:lnTo>
                  <a:pt x="0" y="184"/>
                </a:lnTo>
                <a:lnTo>
                  <a:pt x="41" y="113"/>
                </a:lnTo>
                <a:lnTo>
                  <a:pt x="71" y="133"/>
                </a:lnTo>
                <a:lnTo>
                  <a:pt x="37" y="193"/>
                </a:lnTo>
                <a:close/>
              </a:path>
            </a:pathLst>
          </a:custGeom>
          <a:solidFill>
            <a:srgbClr val="F7F3EB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5985796" y="4435244"/>
            <a:ext cx="4904035" cy="151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研究讨论群众工作，包括群众的思想政治工作，以及工会、共青团工作中的有关问题；其他需要支委会讨论的问题。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931642" y="4505993"/>
            <a:ext cx="3195790" cy="151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讨论研究党员教育、管理的措施，发展党员以及对党员的奖惩问题；</a:t>
            </a:r>
          </a:p>
        </p:txBody>
      </p:sp>
    </p:spTree>
    <p:extLst>
      <p:ext uri="{BB962C8B-B14F-4D97-AF65-F5344CB8AC3E}">
        <p14:creationId xmlns:p14="http://schemas.microsoft.com/office/powerpoint/2010/main" val="10545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/>
      <p:bldP spid="10" grpId="0" animBg="1"/>
      <p:bldP spid="11" grpId="0" animBg="1"/>
      <p:bldP spid="12" grpId="0"/>
      <p:bldP spid="13" grpId="0"/>
      <p:bldP spid="15" grpId="0" animBg="1"/>
      <p:bldP spid="16" grpId="0" animBg="1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4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96443" y="1310568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0" b="1" spc="-30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第四部分</a:t>
            </a:r>
            <a:endParaRPr lang="zh-CN" altLang="en-US" sz="8000" b="1" spc="-300" dirty="0">
              <a:ln w="25400">
                <a:solidFill>
                  <a:schemeClr val="bg1"/>
                </a:solidFill>
              </a:ln>
              <a:gradFill flip="none" rotWithShape="1">
                <a:gsLst>
                  <a:gs pos="100000">
                    <a:srgbClr val="D04414"/>
                  </a:gs>
                  <a:gs pos="0">
                    <a:srgbClr val="B70101"/>
                  </a:gs>
                  <a:gs pos="59000">
                    <a:srgbClr val="E98726"/>
                  </a:gs>
                </a:gsLst>
                <a:path path="rect">
                  <a:fillToRect l="50000" t="50000" r="50000" b="50000"/>
                </a:path>
                <a:tileRect/>
              </a:gradFill>
              <a:latin typeface="汉仪锦昌体简" panose="00020600040101010101" pitchFamily="18" charset="-122"/>
              <a:ea typeface="汉仪锦昌体简" panose="00020600040101010101" pitchFamily="18" charset="-122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296443" y="2777691"/>
            <a:ext cx="357020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n w="25400">
                  <a:noFill/>
                </a:ln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党小组会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296445" y="2705849"/>
            <a:ext cx="417203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48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7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363487" y="2147775"/>
            <a:ext cx="92503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6"/>
          <p:cNvSpPr>
            <a:spLocks noEditPoints="1"/>
          </p:cNvSpPr>
          <p:nvPr/>
        </p:nvSpPr>
        <p:spPr bwMode="auto">
          <a:xfrm>
            <a:off x="3874927" y="1197502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83635" y="1247168"/>
            <a:ext cx="3877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党小组会基本程序</a:t>
            </a:r>
          </a:p>
        </p:txBody>
      </p:sp>
      <p:sp>
        <p:nvSpPr>
          <p:cNvPr id="16" name="Rectangle 32"/>
          <p:cNvSpPr/>
          <p:nvPr/>
        </p:nvSpPr>
        <p:spPr>
          <a:xfrm>
            <a:off x="940186" y="3208333"/>
            <a:ext cx="2657883" cy="3055509"/>
          </a:xfrm>
          <a:prstGeom prst="rect">
            <a:avLst/>
          </a:prstGeom>
          <a:solidFill>
            <a:srgbClr val="E9872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endParaRPr lang="en-US" altLang="zh-CN"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0" name="Oval 52"/>
          <p:cNvSpPr/>
          <p:nvPr/>
        </p:nvSpPr>
        <p:spPr>
          <a:xfrm>
            <a:off x="637306" y="2768697"/>
            <a:ext cx="925655" cy="927778"/>
          </a:xfrm>
          <a:prstGeom prst="ellipse">
            <a:avLst/>
          </a:prstGeom>
          <a:solidFill>
            <a:srgbClr val="E98726"/>
          </a:solidFill>
          <a:ln w="38100">
            <a:solidFill>
              <a:srgbClr val="F7F3EB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8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3299214" y="3183477"/>
            <a:ext cx="2947879" cy="3080365"/>
            <a:chOff x="3299214" y="3183477"/>
            <a:chExt cx="2947879" cy="3080365"/>
          </a:xfrm>
        </p:grpSpPr>
        <p:sp>
          <p:nvSpPr>
            <p:cNvPr id="17" name="Rectangle 33"/>
            <p:cNvSpPr/>
            <p:nvPr/>
          </p:nvSpPr>
          <p:spPr>
            <a:xfrm>
              <a:off x="3589211" y="3183477"/>
              <a:ext cx="2657882" cy="3080365"/>
            </a:xfrm>
            <a:prstGeom prst="rect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Tx/>
                <a:buNone/>
                <a:defRPr/>
              </a:pPr>
              <a:endParaRPr lang="en-US" altLang="zh-CN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2" name="Flowchart: Decision 68"/>
            <p:cNvSpPr/>
            <p:nvPr/>
          </p:nvSpPr>
          <p:spPr>
            <a:xfrm>
              <a:off x="3299214" y="4265777"/>
              <a:ext cx="581129" cy="449427"/>
            </a:xfrm>
            <a:prstGeom prst="flowChartDecision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Tx/>
                <a:buNone/>
                <a:defRPr/>
              </a:pPr>
              <a:endParaRPr lang="en-US" altLang="zh-CN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973677" y="3183477"/>
            <a:ext cx="2928577" cy="3080365"/>
            <a:chOff x="5973677" y="3183477"/>
            <a:chExt cx="2928577" cy="3080365"/>
          </a:xfrm>
        </p:grpSpPr>
        <p:sp>
          <p:nvSpPr>
            <p:cNvPr id="18" name="Rectangle 50"/>
            <p:cNvSpPr/>
            <p:nvPr/>
          </p:nvSpPr>
          <p:spPr>
            <a:xfrm>
              <a:off x="6247092" y="3183477"/>
              <a:ext cx="2655162" cy="3080365"/>
            </a:xfrm>
            <a:prstGeom prst="rect">
              <a:avLst/>
            </a:prstGeom>
            <a:solidFill>
              <a:srgbClr val="E98726"/>
            </a:solidFill>
            <a:ln>
              <a:noFill/>
            </a:ln>
            <a:effectLst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Tx/>
                <a:buNone/>
                <a:defRPr/>
              </a:pPr>
              <a:endParaRPr lang="en-US" altLang="zh-CN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Flowchart: Decision 69"/>
            <p:cNvSpPr/>
            <p:nvPr/>
          </p:nvSpPr>
          <p:spPr>
            <a:xfrm>
              <a:off x="5973677" y="4256974"/>
              <a:ext cx="581129" cy="449427"/>
            </a:xfrm>
            <a:prstGeom prst="flowChartDecision">
              <a:avLst/>
            </a:prstGeom>
            <a:solidFill>
              <a:srgbClr val="E98726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Tx/>
                <a:buNone/>
                <a:defRPr/>
              </a:pPr>
              <a:endParaRPr lang="en-US" altLang="zh-CN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614245" y="3183477"/>
            <a:ext cx="2940450" cy="3080365"/>
            <a:chOff x="8614245" y="3183477"/>
            <a:chExt cx="2940450" cy="3080365"/>
          </a:xfrm>
        </p:grpSpPr>
        <p:sp>
          <p:nvSpPr>
            <p:cNvPr id="19" name="Rectangle 51"/>
            <p:cNvSpPr/>
            <p:nvPr/>
          </p:nvSpPr>
          <p:spPr>
            <a:xfrm>
              <a:off x="8896812" y="3183477"/>
              <a:ext cx="2657883" cy="3080365"/>
            </a:xfrm>
            <a:prstGeom prst="rect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Tx/>
                <a:buNone/>
                <a:defRPr/>
              </a:pPr>
              <a:endParaRPr lang="en-US" altLang="zh-CN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4" name="Flowchart: Decision 70"/>
            <p:cNvSpPr/>
            <p:nvPr/>
          </p:nvSpPr>
          <p:spPr>
            <a:xfrm>
              <a:off x="8614245" y="4270793"/>
              <a:ext cx="581129" cy="449427"/>
            </a:xfrm>
            <a:prstGeom prst="flowChartDecision">
              <a:avLst/>
            </a:prstGeom>
            <a:solidFill>
              <a:srgbClr val="B701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>
                <a:buFontTx/>
                <a:buNone/>
                <a:defRPr/>
              </a:pPr>
              <a:endParaRPr lang="en-US" altLang="zh-CN">
                <a:solidFill>
                  <a:srgbClr val="FFFFFF"/>
                </a:solidFill>
                <a:latin typeface="+mn-lt"/>
                <a:cs typeface="+mn-ea"/>
                <a:sym typeface="+mn-lt"/>
              </a:endParaRPr>
            </a:p>
          </p:txBody>
        </p:sp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8952688" y="3696475"/>
            <a:ext cx="2551572" cy="24006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指定专人负责做好记录，记录本由党小组长负责保存，党小组长要及时将会议情况向支部汇报</a:t>
            </a:r>
          </a:p>
        </p:txBody>
      </p:sp>
      <p:sp>
        <p:nvSpPr>
          <p:cNvPr id="11" name="Rectangle 6"/>
          <p:cNvSpPr>
            <a:spLocks noChangeArrowheads="1"/>
          </p:cNvSpPr>
          <p:nvPr/>
        </p:nvSpPr>
        <p:spPr bwMode="auto">
          <a:xfrm>
            <a:off x="6718043" y="4022414"/>
            <a:ext cx="184357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根据讨论情况，制定切实可行的措施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4232627" y="4041274"/>
            <a:ext cx="151501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抓住中心内容讨论，力求统一思想</a:t>
            </a: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1162706" y="4026019"/>
            <a:ext cx="2289824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会前与党支部沟通，确定内容、方法，通知党员做好准备</a:t>
            </a:r>
          </a:p>
        </p:txBody>
      </p:sp>
      <p:sp>
        <p:nvSpPr>
          <p:cNvPr id="21" name="Oval 53"/>
          <p:cNvSpPr/>
          <p:nvPr/>
        </p:nvSpPr>
        <p:spPr>
          <a:xfrm>
            <a:off x="5838313" y="2768697"/>
            <a:ext cx="925655" cy="927778"/>
          </a:xfrm>
          <a:prstGeom prst="ellipse">
            <a:avLst/>
          </a:prstGeom>
          <a:solidFill>
            <a:srgbClr val="F7F3EB"/>
          </a:solidFill>
          <a:ln w="38100">
            <a:solidFill>
              <a:srgbClr val="E98726"/>
            </a:solidFill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8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22" name="Oval 54"/>
          <p:cNvSpPr/>
          <p:nvPr/>
        </p:nvSpPr>
        <p:spPr>
          <a:xfrm>
            <a:off x="3148007" y="2768697"/>
            <a:ext cx="923530" cy="927778"/>
          </a:xfrm>
          <a:prstGeom prst="ellipse">
            <a:avLst/>
          </a:prstGeom>
          <a:solidFill>
            <a:srgbClr val="B70101"/>
          </a:solidFill>
          <a:ln w="38100">
            <a:solidFill>
              <a:srgbClr val="F7F3EB"/>
            </a:solidFill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8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23" name="Oval 55"/>
          <p:cNvSpPr/>
          <p:nvPr/>
        </p:nvSpPr>
        <p:spPr>
          <a:xfrm>
            <a:off x="8624554" y="2768697"/>
            <a:ext cx="925655" cy="927778"/>
          </a:xfrm>
          <a:prstGeom prst="ellipse">
            <a:avLst/>
          </a:prstGeom>
          <a:solidFill>
            <a:srgbClr val="F7F3EB"/>
          </a:solidFill>
          <a:ln w="38100">
            <a:solidFill>
              <a:srgbClr val="B70101"/>
            </a:solidFill>
          </a:ln>
          <a:effectLst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8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783652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 animBg="1"/>
      <p:bldP spid="14" grpId="0"/>
      <p:bldP spid="16" grpId="0" animBg="1"/>
      <p:bldP spid="20" grpId="0" animBg="1"/>
      <p:bldP spid="10" grpId="0"/>
      <p:bldP spid="11" grpId="0"/>
      <p:bldP spid="12" grpId="0"/>
      <p:bldP spid="13" grpId="0"/>
      <p:bldP spid="21" grpId="0" animBg="1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1440683">
            <a:off x="3262929" y="4686329"/>
            <a:ext cx="8224549" cy="1962452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 b="9996"/>
          <a:stretch/>
        </p:blipFill>
        <p:spPr>
          <a:xfrm flipH="1">
            <a:off x="1609725" y="5058222"/>
            <a:ext cx="10582275" cy="176853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6096000" y="0"/>
            <a:ext cx="6096000" cy="2752725"/>
          </a:xfrm>
          <a:prstGeom prst="rect">
            <a:avLst/>
          </a:prstGeom>
          <a:blipFill dpi="0" rotWithShape="1">
            <a:blip r:embed="rId6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7572"/>
            <a:ext cx="5687199" cy="265876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05476"/>
            <a:ext cx="1779733" cy="1062414"/>
          </a:xfrm>
          <a:prstGeom prst="rect">
            <a:avLst/>
          </a:prstGeom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913383" y="1050678"/>
            <a:ext cx="20328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34000">
                      <a:srgbClr val="B70101"/>
                    </a:gs>
                    <a:gs pos="100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前言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3284919" y="875187"/>
            <a:ext cx="0" cy="3933825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623645" y="1050678"/>
            <a:ext cx="765497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明确提出：“坚持‘三会一课’制度。党员必须参加党员大会、党小组会和上党课，党支部要定期召开支部委员会会议。”这是我们党第一次以党内准则的形式，完整地将“三会一课”制度作为党内生活基本制度固定下来，极大地丰富了党的建设制度体系，并将对严肃党内政治生活、增强党的生机活力发挥重要基础性作用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“三会一课”制度是我们党注重思想建党、严密党的组织、增强党的创造力凝聚力战斗力的鲜明体现和制度安排。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5641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8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9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400"/>
                            </p:stCondLst>
                            <p:childTnLst>
                              <p:par>
                                <p:cTn id="22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400"/>
                            </p:stCondLst>
                            <p:childTnLst>
                              <p:par>
                                <p:cTn id="3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700088" y="1966800"/>
            <a:ext cx="107918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reeform 296"/>
          <p:cNvSpPr>
            <a:spLocks noEditPoints="1"/>
          </p:cNvSpPr>
          <p:nvPr/>
        </p:nvSpPr>
        <p:spPr bwMode="auto">
          <a:xfrm>
            <a:off x="3768004" y="1016527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46011" y="1035784"/>
            <a:ext cx="38779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党小组会有关规定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1796128" y="5406228"/>
            <a:ext cx="5451894" cy="68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党小组会由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党小组长负责召集、主持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1796128" y="2319003"/>
            <a:ext cx="4641126" cy="749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党小组会一般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每月召开一至两次</a:t>
            </a:r>
            <a:endParaRPr lang="zh-CN" altLang="en-US" sz="18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1796128" y="3438289"/>
            <a:ext cx="5462523" cy="1598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8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党小组会的内容一般围绕党的中心工作和党支部的近期工作，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结合本小组的实际情况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确定，每次解决一两个问题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722555" y="2844998"/>
            <a:ext cx="3530446" cy="2830036"/>
            <a:chOff x="5993122" y="2180167"/>
            <a:chExt cx="3947584" cy="3164417"/>
          </a:xfrm>
        </p:grpSpPr>
        <p:sp>
          <p:nvSpPr>
            <p:cNvPr id="16" name="Freeform 2"/>
            <p:cNvSpPr/>
            <p:nvPr/>
          </p:nvSpPr>
          <p:spPr>
            <a:xfrm>
              <a:off x="6839790" y="2305050"/>
              <a:ext cx="2707217" cy="2707217"/>
            </a:xfrm>
            <a:custGeom>
              <a:avLst/>
              <a:gdLst>
                <a:gd name="connsiteX0" fmla="*/ 0 w 2708066"/>
                <a:gd name="connsiteY0" fmla="*/ 1354004 h 2708008"/>
                <a:gd name="connsiteX1" fmla="*/ 1354033 w 2708066"/>
                <a:gd name="connsiteY1" fmla="*/ 0 h 2708008"/>
                <a:gd name="connsiteX2" fmla="*/ 2708066 w 2708066"/>
                <a:gd name="connsiteY2" fmla="*/ 1354004 h 2708008"/>
                <a:gd name="connsiteX3" fmla="*/ 1354033 w 2708066"/>
                <a:gd name="connsiteY3" fmla="*/ 2708008 h 2708008"/>
                <a:gd name="connsiteX4" fmla="*/ 0 w 2708066"/>
                <a:gd name="connsiteY4" fmla="*/ 1354004 h 270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08066" h="2708008">
                  <a:moveTo>
                    <a:pt x="0" y="1354004"/>
                  </a:moveTo>
                  <a:cubicBezTo>
                    <a:pt x="0" y="606208"/>
                    <a:pt x="606221" y="0"/>
                    <a:pt x="1354033" y="0"/>
                  </a:cubicBezTo>
                  <a:cubicBezTo>
                    <a:pt x="2101845" y="0"/>
                    <a:pt x="2708066" y="606208"/>
                    <a:pt x="2708066" y="1354004"/>
                  </a:cubicBezTo>
                  <a:cubicBezTo>
                    <a:pt x="2708066" y="2101800"/>
                    <a:pt x="2101845" y="2708008"/>
                    <a:pt x="1354033" y="2708008"/>
                  </a:cubicBezTo>
                  <a:cubicBezTo>
                    <a:pt x="606221" y="2708008"/>
                    <a:pt x="0" y="2101800"/>
                    <a:pt x="0" y="1354004"/>
                  </a:cubicBezTo>
                  <a:close/>
                </a:path>
              </a:pathLst>
            </a:custGeom>
            <a:noFill/>
            <a:ln w="25400">
              <a:solidFill>
                <a:srgbClr val="E98726"/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lIns="594707" tIns="594699" rIns="594707" bIns="594699" spcCol="1270" anchor="ctr"/>
            <a:lstStyle/>
            <a:p>
              <a:pPr algn="ctr" defTabSz="3080943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520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3"/>
            <p:cNvSpPr/>
            <p:nvPr/>
          </p:nvSpPr>
          <p:spPr>
            <a:xfrm>
              <a:off x="8384956" y="2180167"/>
              <a:ext cx="300567" cy="302683"/>
            </a:xfrm>
            <a:prstGeom prst="ellipse">
              <a:avLst/>
            </a:prstGeom>
            <a:solidFill>
              <a:srgbClr val="B70101"/>
            </a:solidFill>
            <a:ln w="254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Oval 4"/>
            <p:cNvSpPr/>
            <p:nvPr/>
          </p:nvSpPr>
          <p:spPr>
            <a:xfrm>
              <a:off x="7671640" y="4811184"/>
              <a:ext cx="218016" cy="218017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40"/>
                <a:satOff val="2879"/>
                <a:lumOff val="1209"/>
                <a:alphaOff val="0"/>
              </a:schemeClr>
            </a:fillRef>
            <a:effectRef idx="0">
              <a:schemeClr val="accent3">
                <a:hueOff val="56240"/>
                <a:satOff val="2879"/>
                <a:lumOff val="120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Oval 5"/>
            <p:cNvSpPr/>
            <p:nvPr/>
          </p:nvSpPr>
          <p:spPr>
            <a:xfrm>
              <a:off x="9720573" y="3403600"/>
              <a:ext cx="220133" cy="218016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12479"/>
                <a:satOff val="5757"/>
                <a:lumOff val="2418"/>
                <a:alphaOff val="0"/>
              </a:schemeClr>
            </a:fillRef>
            <a:effectRef idx="0">
              <a:schemeClr val="accent3">
                <a:hueOff val="112479"/>
                <a:satOff val="5757"/>
                <a:lumOff val="241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Oval 6"/>
            <p:cNvSpPr/>
            <p:nvPr/>
          </p:nvSpPr>
          <p:spPr>
            <a:xfrm>
              <a:off x="8679174" y="5044017"/>
              <a:ext cx="300567" cy="300567"/>
            </a:xfrm>
            <a:prstGeom prst="ellipse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168719"/>
                <a:satOff val="8636"/>
                <a:lumOff val="3628"/>
                <a:alphaOff val="0"/>
              </a:schemeClr>
            </a:fillRef>
            <a:effectRef idx="0">
              <a:schemeClr val="accent3">
                <a:hueOff val="168719"/>
                <a:satOff val="8636"/>
                <a:lumOff val="3628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Oval 7"/>
            <p:cNvSpPr/>
            <p:nvPr/>
          </p:nvSpPr>
          <p:spPr>
            <a:xfrm>
              <a:off x="7371073" y="2825750"/>
              <a:ext cx="218016" cy="218017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224959"/>
                <a:satOff val="11515"/>
                <a:lumOff val="4837"/>
                <a:alphaOff val="0"/>
              </a:schemeClr>
            </a:fillRef>
            <a:effectRef idx="0">
              <a:schemeClr val="accent3">
                <a:hueOff val="224959"/>
                <a:satOff val="11515"/>
                <a:lumOff val="4837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8"/>
            <p:cNvSpPr/>
            <p:nvPr/>
          </p:nvSpPr>
          <p:spPr>
            <a:xfrm>
              <a:off x="5993122" y="2794000"/>
              <a:ext cx="1100667" cy="1100667"/>
            </a:xfrm>
            <a:custGeom>
              <a:avLst/>
              <a:gdLst>
                <a:gd name="connsiteX0" fmla="*/ 0 w 1100954"/>
                <a:gd name="connsiteY0" fmla="*/ 550301 h 1100602"/>
                <a:gd name="connsiteX1" fmla="*/ 550477 w 1100954"/>
                <a:gd name="connsiteY1" fmla="*/ 0 h 1100602"/>
                <a:gd name="connsiteX2" fmla="*/ 1100954 w 1100954"/>
                <a:gd name="connsiteY2" fmla="*/ 550301 h 1100602"/>
                <a:gd name="connsiteX3" fmla="*/ 550477 w 1100954"/>
                <a:gd name="connsiteY3" fmla="*/ 1100602 h 1100602"/>
                <a:gd name="connsiteX4" fmla="*/ 0 w 1100954"/>
                <a:gd name="connsiteY4" fmla="*/ 550301 h 1100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0954" h="1100602">
                  <a:moveTo>
                    <a:pt x="0" y="550301"/>
                  </a:moveTo>
                  <a:cubicBezTo>
                    <a:pt x="0" y="246378"/>
                    <a:pt x="246457" y="0"/>
                    <a:pt x="550477" y="0"/>
                  </a:cubicBezTo>
                  <a:cubicBezTo>
                    <a:pt x="854497" y="0"/>
                    <a:pt x="1100954" y="246378"/>
                    <a:pt x="1100954" y="550301"/>
                  </a:cubicBezTo>
                  <a:cubicBezTo>
                    <a:pt x="1100954" y="854224"/>
                    <a:pt x="854497" y="1100602"/>
                    <a:pt x="550477" y="1100602"/>
                  </a:cubicBezTo>
                  <a:cubicBezTo>
                    <a:pt x="246457" y="1100602"/>
                    <a:pt x="0" y="854224"/>
                    <a:pt x="0" y="550301"/>
                  </a:cubicBezTo>
                  <a:close/>
                </a:path>
              </a:pathLst>
            </a:custGeom>
            <a:solidFill>
              <a:srgbClr val="E98726"/>
            </a:solidFill>
            <a:ln w="38100"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337438"/>
                <a:satOff val="17272"/>
                <a:lumOff val="7255"/>
                <a:alphaOff val="0"/>
              </a:schemeClr>
            </a:fillRef>
            <a:effectRef idx="0">
              <a:schemeClr val="accent3">
                <a:hueOff val="337438"/>
                <a:satOff val="17272"/>
                <a:lumOff val="7255"/>
                <a:alphaOff val="0"/>
              </a:schemeClr>
            </a:effectRef>
            <a:fontRef idx="minor">
              <a:schemeClr val="lt1"/>
            </a:fontRef>
          </p:style>
          <p:txBody>
            <a:bodyPr lIns="241240" tIns="241188" rIns="241240" bIns="241188" spcCol="1270" anchor="ctr"/>
            <a:lstStyle/>
            <a:p>
              <a:pPr algn="ctr" defTabSz="1243722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id-ID" sz="2100">
                <a:solidFill>
                  <a:schemeClr val="bg2">
                    <a:lumMod val="7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10"/>
            <p:cNvSpPr/>
            <p:nvPr/>
          </p:nvSpPr>
          <p:spPr>
            <a:xfrm>
              <a:off x="6253474" y="4097867"/>
              <a:ext cx="543983" cy="543983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449917"/>
                <a:satOff val="23029"/>
                <a:lumOff val="9673"/>
                <a:alphaOff val="0"/>
              </a:schemeClr>
            </a:fillRef>
            <a:effectRef idx="0">
              <a:schemeClr val="accent3">
                <a:hueOff val="449917"/>
                <a:satOff val="23029"/>
                <a:lumOff val="967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Oval 12"/>
            <p:cNvSpPr/>
            <p:nvPr/>
          </p:nvSpPr>
          <p:spPr>
            <a:xfrm>
              <a:off x="9333223" y="3035301"/>
              <a:ext cx="302684" cy="300567"/>
            </a:xfrm>
            <a:prstGeom prst="ellipse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562397"/>
                <a:satOff val="28787"/>
                <a:lumOff val="12092"/>
                <a:alphaOff val="0"/>
              </a:schemeClr>
            </a:fillRef>
            <a:effectRef idx="0">
              <a:schemeClr val="accent3">
                <a:hueOff val="562397"/>
                <a:satOff val="28787"/>
                <a:lumOff val="12092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Oval 13"/>
            <p:cNvSpPr/>
            <p:nvPr/>
          </p:nvSpPr>
          <p:spPr>
            <a:xfrm>
              <a:off x="6037574" y="4709584"/>
              <a:ext cx="215900" cy="218017"/>
            </a:xfrm>
            <a:prstGeom prst="ellipse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18636"/>
                <a:satOff val="31665"/>
                <a:lumOff val="13301"/>
                <a:alphaOff val="0"/>
              </a:schemeClr>
            </a:fillRef>
            <a:effectRef idx="0">
              <a:schemeClr val="accent3">
                <a:hueOff val="618636"/>
                <a:satOff val="31665"/>
                <a:lumOff val="13301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Oval 14"/>
            <p:cNvSpPr/>
            <p:nvPr/>
          </p:nvSpPr>
          <p:spPr>
            <a:xfrm>
              <a:off x="7527706" y="4425950"/>
              <a:ext cx="218016" cy="218017"/>
            </a:xfrm>
            <a:prstGeom prst="ellipse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hueOff val="674876"/>
                <a:satOff val="34544"/>
                <a:lumOff val="14510"/>
                <a:alphaOff val="0"/>
              </a:schemeClr>
            </a:fillRef>
            <a:effectRef idx="0">
              <a:schemeClr val="accent3">
                <a:hueOff val="674876"/>
                <a:satOff val="34544"/>
                <a:lumOff val="1451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buFontTx/>
                <a:buNone/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039" y="3519852"/>
            <a:ext cx="2352437" cy="1404291"/>
          </a:xfrm>
          <a:prstGeom prst="rect">
            <a:avLst/>
          </a:prstGeom>
        </p:spPr>
      </p:pic>
      <p:grpSp>
        <p:nvGrpSpPr>
          <p:cNvPr id="41" name="组合 40"/>
          <p:cNvGrpSpPr/>
          <p:nvPr/>
        </p:nvGrpSpPr>
        <p:grpSpPr>
          <a:xfrm>
            <a:off x="938999" y="2369835"/>
            <a:ext cx="838200" cy="668134"/>
            <a:chOff x="938999" y="2369835"/>
            <a:chExt cx="838200" cy="668134"/>
          </a:xfrm>
        </p:grpSpPr>
        <p:sp>
          <p:nvSpPr>
            <p:cNvPr id="3" name="五边形 2"/>
            <p:cNvSpPr/>
            <p:nvPr/>
          </p:nvSpPr>
          <p:spPr>
            <a:xfrm rot="5400000">
              <a:off x="1024032" y="2284802"/>
              <a:ext cx="668134" cy="838200"/>
            </a:xfrm>
            <a:prstGeom prst="homePlate">
              <a:avLst>
                <a:gd name="adj" fmla="val 19620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1012492" y="2372676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F3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38999" y="3614501"/>
            <a:ext cx="838200" cy="668134"/>
            <a:chOff x="938999" y="3614501"/>
            <a:chExt cx="838200" cy="668134"/>
          </a:xfrm>
        </p:grpSpPr>
        <p:sp>
          <p:nvSpPr>
            <p:cNvPr id="34" name="五边形 33"/>
            <p:cNvSpPr/>
            <p:nvPr/>
          </p:nvSpPr>
          <p:spPr>
            <a:xfrm rot="5400000">
              <a:off x="1024032" y="3529468"/>
              <a:ext cx="668134" cy="838200"/>
            </a:xfrm>
            <a:prstGeom prst="homePlate">
              <a:avLst>
                <a:gd name="adj" fmla="val 19620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1012492" y="3617342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F3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8999" y="5586176"/>
            <a:ext cx="838200" cy="668134"/>
            <a:chOff x="938999" y="5586176"/>
            <a:chExt cx="838200" cy="668134"/>
          </a:xfrm>
        </p:grpSpPr>
        <p:sp>
          <p:nvSpPr>
            <p:cNvPr id="36" name="五边形 35"/>
            <p:cNvSpPr/>
            <p:nvPr/>
          </p:nvSpPr>
          <p:spPr>
            <a:xfrm rot="5400000">
              <a:off x="1024032" y="5501143"/>
              <a:ext cx="668134" cy="838200"/>
            </a:xfrm>
            <a:prstGeom prst="homePlate">
              <a:avLst>
                <a:gd name="adj" fmla="val 19620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1012492" y="5589017"/>
              <a:ext cx="69121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rgbClr val="F7F3E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212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0" grpId="0" animBg="1"/>
      <p:bldP spid="14" grpId="0"/>
      <p:bldP spid="11" grpId="0"/>
      <p:bldP spid="12" grpId="0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00088" y="1966800"/>
            <a:ext cx="107918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6"/>
          <p:cNvSpPr>
            <a:spLocks noEditPoints="1"/>
          </p:cNvSpPr>
          <p:nvPr/>
        </p:nvSpPr>
        <p:spPr bwMode="auto">
          <a:xfrm>
            <a:off x="3768004" y="1016527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5843521" y="2603337"/>
            <a:ext cx="5648392" cy="94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定期听取、讨论和审查支部委员会的工作报告，对支部委员会工作进行审查和监督。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843521" y="4159567"/>
            <a:ext cx="5648392" cy="1986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讨论并决定党支部的重大问题。如传达、学习党的路线、方针、政策和上级党组织的决议、指示，根据本单位的实际情况，讨论和制定贯彻 执行的计划和措施。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18672" y="104135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7" r="8827"/>
          <a:stretch/>
        </p:blipFill>
        <p:spPr>
          <a:xfrm>
            <a:off x="0" y="2661766"/>
            <a:ext cx="5636801" cy="3523001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6077440" y="3824373"/>
            <a:ext cx="5181526" cy="242850"/>
            <a:chOff x="6077440" y="3824373"/>
            <a:chExt cx="5181526" cy="242850"/>
          </a:xfrm>
        </p:grpSpPr>
        <p:sp>
          <p:nvSpPr>
            <p:cNvPr id="15" name="燕尾形 14"/>
            <p:cNvSpPr/>
            <p:nvPr/>
          </p:nvSpPr>
          <p:spPr>
            <a:xfrm>
              <a:off x="6077440" y="3824373"/>
              <a:ext cx="542261" cy="242850"/>
            </a:xfrm>
            <a:prstGeom prst="chevron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燕尾形 15"/>
            <p:cNvSpPr/>
            <p:nvPr/>
          </p:nvSpPr>
          <p:spPr>
            <a:xfrm>
              <a:off x="7623862" y="3824373"/>
              <a:ext cx="542261" cy="242850"/>
            </a:xfrm>
            <a:prstGeom prst="chevron">
              <a:avLst/>
            </a:prstGeom>
            <a:noFill/>
            <a:ln w="25400">
              <a:solidFill>
                <a:srgbClr val="E98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燕尾形 16"/>
            <p:cNvSpPr/>
            <p:nvPr/>
          </p:nvSpPr>
          <p:spPr>
            <a:xfrm>
              <a:off x="9170284" y="3824373"/>
              <a:ext cx="542261" cy="242850"/>
            </a:xfrm>
            <a:prstGeom prst="chevron">
              <a:avLst/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燕尾形 17"/>
            <p:cNvSpPr/>
            <p:nvPr/>
          </p:nvSpPr>
          <p:spPr>
            <a:xfrm>
              <a:off x="10716705" y="3824373"/>
              <a:ext cx="542261" cy="242850"/>
            </a:xfrm>
            <a:prstGeom prst="chevron">
              <a:avLst/>
            </a:prstGeom>
            <a:noFill/>
            <a:ln w="25400">
              <a:solidFill>
                <a:srgbClr val="E987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01766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 animBg="1"/>
      <p:bldP spid="11" grpId="0"/>
      <p:bldP spid="12" grpId="0"/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党小组会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700088" y="1966800"/>
            <a:ext cx="10791825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4618672" y="1041359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党小组会职能</a:t>
            </a:r>
          </a:p>
        </p:txBody>
      </p:sp>
      <p:sp>
        <p:nvSpPr>
          <p:cNvPr id="2" name="矩形 1"/>
          <p:cNvSpPr/>
          <p:nvPr/>
        </p:nvSpPr>
        <p:spPr>
          <a:xfrm rot="900000">
            <a:off x="1350919" y="2477386"/>
            <a:ext cx="1775637" cy="1775637"/>
          </a:xfrm>
          <a:prstGeom prst="rect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rot="854731">
            <a:off x="4964216" y="2477385"/>
            <a:ext cx="1775637" cy="1775637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rot="854731">
            <a:off x="8577514" y="2477386"/>
            <a:ext cx="1775637" cy="1775637"/>
          </a:xfrm>
          <a:prstGeom prst="rect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3" r="16563"/>
          <a:stretch/>
        </p:blipFill>
        <p:spPr>
          <a:xfrm>
            <a:off x="1350918" y="2477384"/>
            <a:ext cx="1775638" cy="177563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3" r="16563"/>
          <a:stretch/>
        </p:blipFill>
        <p:spPr>
          <a:xfrm>
            <a:off x="4936922" y="2477384"/>
            <a:ext cx="1775638" cy="17756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63" r="16563"/>
          <a:stretch/>
        </p:blipFill>
        <p:spPr>
          <a:xfrm>
            <a:off x="8577513" y="2477384"/>
            <a:ext cx="1775638" cy="1775638"/>
          </a:xfrm>
          <a:prstGeom prst="rect">
            <a:avLst/>
          </a:prstGeom>
        </p:spPr>
      </p:pic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29684" y="4816063"/>
            <a:ext cx="2818105" cy="97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讨论、审批新党员的发展和预备党员的转正。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4670147" y="4816063"/>
            <a:ext cx="2260878" cy="1044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buSzPct val="80000"/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讨论、决定对党员的表彰和处分。 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7568347" y="4635365"/>
            <a:ext cx="3793969" cy="1457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选举产生新的支部委员会和出席上级党的代表大会、代表会议的代表，增补和撤销党支部委员。</a:t>
            </a:r>
          </a:p>
        </p:txBody>
      </p:sp>
    </p:spTree>
    <p:extLst>
      <p:ext uri="{BB962C8B-B14F-4D97-AF65-F5344CB8AC3E}">
        <p14:creationId xmlns:p14="http://schemas.microsoft.com/office/powerpoint/2010/main" val="100590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4" dur="1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1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8" dur="1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8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3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8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3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8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300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/>
      <p:bldP spid="2" grpId="0" animBg="1"/>
      <p:bldP spid="2" grpId="1" animBg="1"/>
      <p:bldP spid="10" grpId="0" animBg="1"/>
      <p:bldP spid="10" grpId="1" animBg="1"/>
      <p:bldP spid="11" grpId="0" animBg="1"/>
      <p:bldP spid="11" grpId="1" animBg="1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4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96443" y="1310568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第五部分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1627303" y="2781886"/>
            <a:ext cx="187743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n w="25400">
                  <a:noFill/>
                </a:ln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党课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296445" y="2705849"/>
            <a:ext cx="4349443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00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7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7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645444" y="1871103"/>
            <a:ext cx="8901112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6"/>
          <p:cNvSpPr>
            <a:spLocks noEditPoints="1"/>
          </p:cNvSpPr>
          <p:nvPr/>
        </p:nvSpPr>
        <p:spPr bwMode="auto">
          <a:xfrm>
            <a:off x="4273350" y="920830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63995" y="954717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党课基本程序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338184" y="3082271"/>
            <a:ext cx="2486823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课后消化，组织讨论或测试。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4917189" y="5822067"/>
            <a:ext cx="2870624" cy="5810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集中组织党员听课。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366994" y="2805272"/>
            <a:ext cx="3044623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课前准备。确定课题和讲课时间；精选教员，认真备课。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4809983" y="2499328"/>
            <a:ext cx="3091060" cy="3093070"/>
            <a:chOff x="1343636" y="1591175"/>
            <a:chExt cx="4154850" cy="4157551"/>
          </a:xfrm>
        </p:grpSpPr>
        <p:sp>
          <p:nvSpPr>
            <p:cNvPr id="26" name="空心弧 25"/>
            <p:cNvSpPr/>
            <p:nvPr/>
          </p:nvSpPr>
          <p:spPr>
            <a:xfrm rot="5400000">
              <a:off x="1386900" y="1591175"/>
              <a:ext cx="4111586" cy="4111586"/>
            </a:xfrm>
            <a:prstGeom prst="blockArc">
              <a:avLst>
                <a:gd name="adj1" fmla="val 10800000"/>
                <a:gd name="adj2" fmla="val 18042886"/>
                <a:gd name="adj3" fmla="val 31411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" name="空心弧 26"/>
            <p:cNvSpPr/>
            <p:nvPr/>
          </p:nvSpPr>
          <p:spPr>
            <a:xfrm rot="19842689">
              <a:off x="1343636" y="1598057"/>
              <a:ext cx="4111586" cy="4111586"/>
            </a:xfrm>
            <a:prstGeom prst="blockArc">
              <a:avLst>
                <a:gd name="adj1" fmla="val 10800000"/>
                <a:gd name="adj2" fmla="val 17916613"/>
                <a:gd name="adj3" fmla="val 31065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空心弧 27"/>
            <p:cNvSpPr/>
            <p:nvPr/>
          </p:nvSpPr>
          <p:spPr>
            <a:xfrm rot="12643364">
              <a:off x="1361220" y="1637140"/>
              <a:ext cx="4111586" cy="4111586"/>
            </a:xfrm>
            <a:prstGeom prst="blockArc">
              <a:avLst>
                <a:gd name="adj1" fmla="val 10800000"/>
                <a:gd name="adj2" fmla="val 17974086"/>
                <a:gd name="adj3" fmla="val 31626"/>
              </a:avLst>
            </a:prstGeom>
            <a:solidFill>
              <a:srgbClr val="E9872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6" name="Oval 414"/>
          <p:cNvSpPr/>
          <p:nvPr/>
        </p:nvSpPr>
        <p:spPr bwMode="auto">
          <a:xfrm>
            <a:off x="4565952" y="2243295"/>
            <a:ext cx="3574466" cy="3574465"/>
          </a:xfrm>
          <a:prstGeom prst="ellipse">
            <a:avLst/>
          </a:prstGeom>
          <a:noFill/>
          <a:ln w="25400" cap="flat" cmpd="sng" algn="ctr">
            <a:solidFill>
              <a:srgbClr val="B70101"/>
            </a:solidFill>
            <a:prstDash val="solid"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34428" tIns="107543" rIns="134428" bIns="107543" numCol="1" spcCol="0" rtlCol="0" fromWordArt="0" anchor="t" anchorCtr="0" forceAA="0" compatLnSpc="1">
            <a:noAutofit/>
          </a:bodyPr>
          <a:lstStyle/>
          <a:p>
            <a:pPr algn="ctr" defTabSz="913765">
              <a:lnSpc>
                <a:spcPct val="90000"/>
              </a:lnSpc>
              <a:defRPr/>
            </a:pPr>
            <a:endParaRPr lang="en-US" sz="1470" b="1" kern="0" dirty="0">
              <a:solidFill>
                <a:srgbClr val="FFFFFF"/>
              </a:solidFill>
              <a:latin typeface="Segoe UI Light" panose="020B0502040204020203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7" name="AutoShape 3"/>
          <p:cNvSpPr>
            <a:spLocks noChangeAspect="1" noChangeArrowheads="1" noTextEdit="1"/>
          </p:cNvSpPr>
          <p:nvPr/>
        </p:nvSpPr>
        <p:spPr bwMode="auto">
          <a:xfrm>
            <a:off x="4842572" y="2530396"/>
            <a:ext cx="3064822" cy="306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pPr defTabSz="914400">
              <a:defRPr/>
            </a:pPr>
            <a:endParaRPr lang="en-US" sz="1350" kern="0">
              <a:solidFill>
                <a:srgbClr val="000000"/>
              </a:solidFill>
              <a:ea typeface="MS PGothic" panose="020B0600070205080204" charset="-128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249" y="3344536"/>
            <a:ext cx="1422371" cy="136845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4994502" y="3340229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103026" y="3390047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028558" y="4878113"/>
            <a:ext cx="6912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7F3E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200" b="1" dirty="0">
              <a:solidFill>
                <a:srgbClr val="F7F3E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6405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 animBg="1"/>
      <p:bldP spid="13" grpId="0"/>
      <p:bldP spid="10" grpId="0"/>
      <p:bldP spid="11" grpId="0"/>
      <p:bldP spid="12" grpId="0"/>
      <p:bldP spid="16" grpId="0" animBg="1"/>
      <p:bldP spid="31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044234" y="2147554"/>
            <a:ext cx="10103533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6"/>
          <p:cNvSpPr>
            <a:spLocks noEditPoints="1"/>
          </p:cNvSpPr>
          <p:nvPr/>
        </p:nvSpPr>
        <p:spPr bwMode="auto">
          <a:xfrm>
            <a:off x="4273350" y="1197281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3995" y="1231168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党课有关规定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13134" y="4389047"/>
            <a:ext cx="10765732" cy="251956"/>
            <a:chOff x="540284" y="3070579"/>
            <a:chExt cx="10765732" cy="251956"/>
          </a:xfrm>
          <a:solidFill>
            <a:srgbClr val="B70101"/>
          </a:solidFill>
        </p:grpSpPr>
        <p:cxnSp>
          <p:nvCxnSpPr>
            <p:cNvPr id="12" name="直接连接符 11"/>
            <p:cNvCxnSpPr/>
            <p:nvPr/>
          </p:nvCxnSpPr>
          <p:spPr>
            <a:xfrm flipV="1">
              <a:off x="667800" y="3190321"/>
              <a:ext cx="10510702" cy="1879"/>
            </a:xfrm>
            <a:prstGeom prst="line">
              <a:avLst/>
            </a:prstGeom>
            <a:grpFill/>
            <a:ln w="38100" cap="rnd">
              <a:solidFill>
                <a:srgbClr val="852F19"/>
              </a:solidFill>
              <a:prstDash val="dash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540284" y="3070579"/>
              <a:ext cx="251956" cy="25195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11006012" y="2980397"/>
              <a:ext cx="185905" cy="414102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/>
            </a:p>
          </p:txBody>
        </p:sp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432305" y="2533725"/>
            <a:ext cx="7697972" cy="1827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buClr>
                <a:schemeClr val="bg2">
                  <a:lumMod val="25000"/>
                </a:schemeClr>
              </a:buClr>
              <a:buSzPct val="12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党课必须定期进行，一般情况下，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每两个月上一次党课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。如果有特殊情况，可适当增减上课次数。不过，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至少每个季度一次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。</a:t>
            </a:r>
            <a:endParaRPr lang="zh-CN" altLang="en-US" sz="18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432305" y="4667264"/>
            <a:ext cx="7697972" cy="13103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>
              <a:lnSpc>
                <a:spcPct val="150000"/>
              </a:lnSpc>
              <a:spcBef>
                <a:spcPct val="40000"/>
              </a:spcBef>
              <a:spcAft>
                <a:spcPct val="40000"/>
              </a:spcAft>
              <a:buSzPct val="120000"/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党员（含预备党员）</a:t>
            </a:r>
            <a:r>
              <a:rPr lang="zh-CN" altLang="en-US" sz="24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必须自觉参加</a:t>
            </a: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党课学习，无特殊情况，不得请假或缺席。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17" name="Freeform 230"/>
          <p:cNvSpPr>
            <a:spLocks noEditPoints="1"/>
          </p:cNvSpPr>
          <p:nvPr/>
        </p:nvSpPr>
        <p:spPr bwMode="auto">
          <a:xfrm>
            <a:off x="9648875" y="2768530"/>
            <a:ext cx="1281395" cy="1066121"/>
          </a:xfrm>
          <a:custGeom>
            <a:avLst/>
            <a:gdLst>
              <a:gd name="T0" fmla="*/ 189 w 249"/>
              <a:gd name="T1" fmla="*/ 150 h 208"/>
              <a:gd name="T2" fmla="*/ 171 w 249"/>
              <a:gd name="T3" fmla="*/ 140 h 208"/>
              <a:gd name="T4" fmla="*/ 150 w 249"/>
              <a:gd name="T5" fmla="*/ 125 h 208"/>
              <a:gd name="T6" fmla="*/ 222 w 249"/>
              <a:gd name="T7" fmla="*/ 109 h 208"/>
              <a:gd name="T8" fmla="*/ 234 w 249"/>
              <a:gd name="T9" fmla="*/ 116 h 208"/>
              <a:gd name="T10" fmla="*/ 196 w 249"/>
              <a:gd name="T11" fmla="*/ 161 h 208"/>
              <a:gd name="T12" fmla="*/ 183 w 249"/>
              <a:gd name="T13" fmla="*/ 98 h 208"/>
              <a:gd name="T14" fmla="*/ 196 w 249"/>
              <a:gd name="T15" fmla="*/ 56 h 208"/>
              <a:gd name="T16" fmla="*/ 191 w 249"/>
              <a:gd name="T17" fmla="*/ 30 h 208"/>
              <a:gd name="T18" fmla="*/ 167 w 249"/>
              <a:gd name="T19" fmla="*/ 5 h 208"/>
              <a:gd name="T20" fmla="*/ 189 w 249"/>
              <a:gd name="T21" fmla="*/ 3 h 208"/>
              <a:gd name="T22" fmla="*/ 221 w 249"/>
              <a:gd name="T23" fmla="*/ 13 h 208"/>
              <a:gd name="T24" fmla="*/ 236 w 249"/>
              <a:gd name="T25" fmla="*/ 51 h 208"/>
              <a:gd name="T26" fmla="*/ 228 w 249"/>
              <a:gd name="T27" fmla="*/ 77 h 208"/>
              <a:gd name="T28" fmla="*/ 199 w 249"/>
              <a:gd name="T29" fmla="*/ 98 h 208"/>
              <a:gd name="T30" fmla="*/ 182 w 249"/>
              <a:gd name="T31" fmla="*/ 60 h 208"/>
              <a:gd name="T32" fmla="*/ 163 w 249"/>
              <a:gd name="T33" fmla="*/ 103 h 208"/>
              <a:gd name="T34" fmla="*/ 122 w 249"/>
              <a:gd name="T35" fmla="*/ 120 h 208"/>
              <a:gd name="T36" fmla="*/ 88 w 249"/>
              <a:gd name="T37" fmla="*/ 109 h 208"/>
              <a:gd name="T38" fmla="*/ 63 w 249"/>
              <a:gd name="T39" fmla="*/ 73 h 208"/>
              <a:gd name="T40" fmla="*/ 66 w 249"/>
              <a:gd name="T41" fmla="*/ 36 h 208"/>
              <a:gd name="T42" fmla="*/ 98 w 249"/>
              <a:gd name="T43" fmla="*/ 5 h 208"/>
              <a:gd name="T44" fmla="*/ 134 w 249"/>
              <a:gd name="T45" fmla="*/ 1 h 208"/>
              <a:gd name="T46" fmla="*/ 171 w 249"/>
              <a:gd name="T47" fmla="*/ 27 h 208"/>
              <a:gd name="T48" fmla="*/ 182 w 249"/>
              <a:gd name="T49" fmla="*/ 60 h 208"/>
              <a:gd name="T50" fmla="*/ 104 w 249"/>
              <a:gd name="T51" fmla="*/ 25 h 208"/>
              <a:gd name="T52" fmla="*/ 88 w 249"/>
              <a:gd name="T53" fmla="*/ 55 h 208"/>
              <a:gd name="T54" fmla="*/ 79 w 249"/>
              <a:gd name="T55" fmla="*/ 78 h 208"/>
              <a:gd name="T56" fmla="*/ 104 w 249"/>
              <a:gd name="T57" fmla="*/ 103 h 208"/>
              <a:gd name="T58" fmla="*/ 131 w 249"/>
              <a:gd name="T59" fmla="*/ 105 h 208"/>
              <a:gd name="T60" fmla="*/ 160 w 249"/>
              <a:gd name="T61" fmla="*/ 86 h 208"/>
              <a:gd name="T62" fmla="*/ 167 w 249"/>
              <a:gd name="T63" fmla="*/ 60 h 208"/>
              <a:gd name="T64" fmla="*/ 121 w 249"/>
              <a:gd name="T65" fmla="*/ 40 h 208"/>
              <a:gd name="T66" fmla="*/ 111 w 249"/>
              <a:gd name="T67" fmla="*/ 27 h 208"/>
              <a:gd name="T68" fmla="*/ 78 w 249"/>
              <a:gd name="T69" fmla="*/ 4 h 208"/>
              <a:gd name="T70" fmla="*/ 53 w 249"/>
              <a:gd name="T71" fmla="*/ 30 h 208"/>
              <a:gd name="T72" fmla="*/ 46 w 249"/>
              <a:gd name="T73" fmla="*/ 56 h 208"/>
              <a:gd name="T74" fmla="*/ 59 w 249"/>
              <a:gd name="T75" fmla="*/ 104 h 208"/>
              <a:gd name="T76" fmla="*/ 49 w 249"/>
              <a:gd name="T77" fmla="*/ 103 h 208"/>
              <a:gd name="T78" fmla="*/ 19 w 249"/>
              <a:gd name="T79" fmla="*/ 79 h 208"/>
              <a:gd name="T80" fmla="*/ 11 w 249"/>
              <a:gd name="T81" fmla="*/ 51 h 208"/>
              <a:gd name="T82" fmla="*/ 27 w 249"/>
              <a:gd name="T83" fmla="*/ 14 h 208"/>
              <a:gd name="T84" fmla="*/ 59 w 249"/>
              <a:gd name="T85" fmla="*/ 3 h 208"/>
              <a:gd name="T86" fmla="*/ 78 w 249"/>
              <a:gd name="T87" fmla="*/ 4 h 208"/>
              <a:gd name="T88" fmla="*/ 65 w 249"/>
              <a:gd name="T89" fmla="*/ 109 h 208"/>
              <a:gd name="T90" fmla="*/ 104 w 249"/>
              <a:gd name="T91" fmla="*/ 130 h 208"/>
              <a:gd name="T92" fmla="*/ 70 w 249"/>
              <a:gd name="T93" fmla="*/ 142 h 208"/>
              <a:gd name="T94" fmla="*/ 53 w 249"/>
              <a:gd name="T95" fmla="*/ 156 h 208"/>
              <a:gd name="T96" fmla="*/ 14 w 249"/>
              <a:gd name="T97" fmla="*/ 121 h 208"/>
              <a:gd name="T98" fmla="*/ 26 w 249"/>
              <a:gd name="T99" fmla="*/ 109 h 208"/>
              <a:gd name="T100" fmla="*/ 162 w 249"/>
              <a:gd name="T101" fmla="*/ 146 h 208"/>
              <a:gd name="T102" fmla="*/ 174 w 249"/>
              <a:gd name="T103" fmla="*/ 150 h 208"/>
              <a:gd name="T104" fmla="*/ 197 w 249"/>
              <a:gd name="T105" fmla="*/ 208 h 208"/>
              <a:gd name="T106" fmla="*/ 66 w 249"/>
              <a:gd name="T107" fmla="*/ 159 h 208"/>
              <a:gd name="T108" fmla="*/ 79 w 249"/>
              <a:gd name="T109" fmla="*/ 14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49" h="208">
                <a:moveTo>
                  <a:pt x="196" y="161"/>
                </a:moveTo>
                <a:lnTo>
                  <a:pt x="196" y="161"/>
                </a:lnTo>
                <a:lnTo>
                  <a:pt x="193" y="156"/>
                </a:lnTo>
                <a:lnTo>
                  <a:pt x="189" y="150"/>
                </a:lnTo>
                <a:lnTo>
                  <a:pt x="187" y="146"/>
                </a:lnTo>
                <a:lnTo>
                  <a:pt x="183" y="143"/>
                </a:lnTo>
                <a:lnTo>
                  <a:pt x="178" y="142"/>
                </a:lnTo>
                <a:lnTo>
                  <a:pt x="171" y="140"/>
                </a:lnTo>
                <a:lnTo>
                  <a:pt x="136" y="140"/>
                </a:lnTo>
                <a:lnTo>
                  <a:pt x="140" y="129"/>
                </a:lnTo>
                <a:lnTo>
                  <a:pt x="140" y="129"/>
                </a:lnTo>
                <a:lnTo>
                  <a:pt x="150" y="125"/>
                </a:lnTo>
                <a:lnTo>
                  <a:pt x="161" y="122"/>
                </a:lnTo>
                <a:lnTo>
                  <a:pt x="170" y="117"/>
                </a:lnTo>
                <a:lnTo>
                  <a:pt x="179" y="109"/>
                </a:lnTo>
                <a:lnTo>
                  <a:pt x="222" y="109"/>
                </a:lnTo>
                <a:lnTo>
                  <a:pt x="222" y="109"/>
                </a:lnTo>
                <a:lnTo>
                  <a:pt x="226" y="109"/>
                </a:lnTo>
                <a:lnTo>
                  <a:pt x="228" y="111"/>
                </a:lnTo>
                <a:lnTo>
                  <a:pt x="234" y="116"/>
                </a:lnTo>
                <a:lnTo>
                  <a:pt x="236" y="120"/>
                </a:lnTo>
                <a:lnTo>
                  <a:pt x="236" y="121"/>
                </a:lnTo>
                <a:lnTo>
                  <a:pt x="249" y="161"/>
                </a:lnTo>
                <a:lnTo>
                  <a:pt x="196" y="161"/>
                </a:lnTo>
                <a:close/>
                <a:moveTo>
                  <a:pt x="189" y="99"/>
                </a:moveTo>
                <a:lnTo>
                  <a:pt x="189" y="99"/>
                </a:lnTo>
                <a:lnTo>
                  <a:pt x="183" y="98"/>
                </a:lnTo>
                <a:lnTo>
                  <a:pt x="183" y="98"/>
                </a:lnTo>
                <a:lnTo>
                  <a:pt x="188" y="88"/>
                </a:lnTo>
                <a:lnTo>
                  <a:pt x="192" y="78"/>
                </a:lnTo>
                <a:lnTo>
                  <a:pt x="195" y="68"/>
                </a:lnTo>
                <a:lnTo>
                  <a:pt x="196" y="56"/>
                </a:lnTo>
                <a:lnTo>
                  <a:pt x="196" y="56"/>
                </a:lnTo>
                <a:lnTo>
                  <a:pt x="195" y="46"/>
                </a:lnTo>
                <a:lnTo>
                  <a:pt x="193" y="36"/>
                </a:lnTo>
                <a:lnTo>
                  <a:pt x="191" y="30"/>
                </a:lnTo>
                <a:lnTo>
                  <a:pt x="187" y="23"/>
                </a:lnTo>
                <a:lnTo>
                  <a:pt x="178" y="14"/>
                </a:lnTo>
                <a:lnTo>
                  <a:pt x="167" y="5"/>
                </a:lnTo>
                <a:lnTo>
                  <a:pt x="167" y="5"/>
                </a:lnTo>
                <a:lnTo>
                  <a:pt x="161" y="7"/>
                </a:lnTo>
                <a:lnTo>
                  <a:pt x="163" y="5"/>
                </a:lnTo>
                <a:lnTo>
                  <a:pt x="174" y="4"/>
                </a:lnTo>
                <a:lnTo>
                  <a:pt x="189" y="3"/>
                </a:lnTo>
                <a:lnTo>
                  <a:pt x="197" y="4"/>
                </a:lnTo>
                <a:lnTo>
                  <a:pt x="206" y="5"/>
                </a:lnTo>
                <a:lnTo>
                  <a:pt x="214" y="8"/>
                </a:lnTo>
                <a:lnTo>
                  <a:pt x="221" y="13"/>
                </a:lnTo>
                <a:lnTo>
                  <a:pt x="227" y="18"/>
                </a:lnTo>
                <a:lnTo>
                  <a:pt x="232" y="27"/>
                </a:lnTo>
                <a:lnTo>
                  <a:pt x="236" y="38"/>
                </a:lnTo>
                <a:lnTo>
                  <a:pt x="236" y="51"/>
                </a:lnTo>
                <a:lnTo>
                  <a:pt x="236" y="51"/>
                </a:lnTo>
                <a:lnTo>
                  <a:pt x="236" y="60"/>
                </a:lnTo>
                <a:lnTo>
                  <a:pt x="234" y="69"/>
                </a:lnTo>
                <a:lnTo>
                  <a:pt x="228" y="77"/>
                </a:lnTo>
                <a:lnTo>
                  <a:pt x="223" y="85"/>
                </a:lnTo>
                <a:lnTo>
                  <a:pt x="215" y="90"/>
                </a:lnTo>
                <a:lnTo>
                  <a:pt x="208" y="95"/>
                </a:lnTo>
                <a:lnTo>
                  <a:pt x="199" y="98"/>
                </a:lnTo>
                <a:lnTo>
                  <a:pt x="189" y="99"/>
                </a:lnTo>
                <a:lnTo>
                  <a:pt x="189" y="99"/>
                </a:lnTo>
                <a:close/>
                <a:moveTo>
                  <a:pt x="182" y="60"/>
                </a:moveTo>
                <a:lnTo>
                  <a:pt x="182" y="60"/>
                </a:lnTo>
                <a:lnTo>
                  <a:pt x="180" y="73"/>
                </a:lnTo>
                <a:lnTo>
                  <a:pt x="176" y="83"/>
                </a:lnTo>
                <a:lnTo>
                  <a:pt x="171" y="94"/>
                </a:lnTo>
                <a:lnTo>
                  <a:pt x="163" y="103"/>
                </a:lnTo>
                <a:lnTo>
                  <a:pt x="154" y="109"/>
                </a:lnTo>
                <a:lnTo>
                  <a:pt x="145" y="116"/>
                </a:lnTo>
                <a:lnTo>
                  <a:pt x="134" y="118"/>
                </a:lnTo>
                <a:lnTo>
                  <a:pt x="122" y="120"/>
                </a:lnTo>
                <a:lnTo>
                  <a:pt x="122" y="120"/>
                </a:lnTo>
                <a:lnTo>
                  <a:pt x="109" y="118"/>
                </a:lnTo>
                <a:lnTo>
                  <a:pt x="98" y="116"/>
                </a:lnTo>
                <a:lnTo>
                  <a:pt x="88" y="109"/>
                </a:lnTo>
                <a:lnTo>
                  <a:pt x="79" y="103"/>
                </a:lnTo>
                <a:lnTo>
                  <a:pt x="72" y="94"/>
                </a:lnTo>
                <a:lnTo>
                  <a:pt x="66" y="83"/>
                </a:lnTo>
                <a:lnTo>
                  <a:pt x="63" y="73"/>
                </a:lnTo>
                <a:lnTo>
                  <a:pt x="62" y="60"/>
                </a:lnTo>
                <a:lnTo>
                  <a:pt x="62" y="60"/>
                </a:lnTo>
                <a:lnTo>
                  <a:pt x="63" y="48"/>
                </a:lnTo>
                <a:lnTo>
                  <a:pt x="66" y="36"/>
                </a:lnTo>
                <a:lnTo>
                  <a:pt x="72" y="27"/>
                </a:lnTo>
                <a:lnTo>
                  <a:pt x="79" y="18"/>
                </a:lnTo>
                <a:lnTo>
                  <a:pt x="88" y="10"/>
                </a:lnTo>
                <a:lnTo>
                  <a:pt x="98" y="5"/>
                </a:lnTo>
                <a:lnTo>
                  <a:pt x="109" y="1"/>
                </a:lnTo>
                <a:lnTo>
                  <a:pt x="122" y="0"/>
                </a:lnTo>
                <a:lnTo>
                  <a:pt x="122" y="0"/>
                </a:lnTo>
                <a:lnTo>
                  <a:pt x="134" y="1"/>
                </a:lnTo>
                <a:lnTo>
                  <a:pt x="145" y="5"/>
                </a:lnTo>
                <a:lnTo>
                  <a:pt x="154" y="10"/>
                </a:lnTo>
                <a:lnTo>
                  <a:pt x="163" y="18"/>
                </a:lnTo>
                <a:lnTo>
                  <a:pt x="171" y="27"/>
                </a:lnTo>
                <a:lnTo>
                  <a:pt x="176" y="36"/>
                </a:lnTo>
                <a:lnTo>
                  <a:pt x="180" y="48"/>
                </a:lnTo>
                <a:lnTo>
                  <a:pt x="182" y="60"/>
                </a:lnTo>
                <a:lnTo>
                  <a:pt x="182" y="60"/>
                </a:lnTo>
                <a:close/>
                <a:moveTo>
                  <a:pt x="111" y="17"/>
                </a:moveTo>
                <a:lnTo>
                  <a:pt x="111" y="17"/>
                </a:lnTo>
                <a:lnTo>
                  <a:pt x="106" y="20"/>
                </a:lnTo>
                <a:lnTo>
                  <a:pt x="104" y="25"/>
                </a:lnTo>
                <a:lnTo>
                  <a:pt x="102" y="36"/>
                </a:lnTo>
                <a:lnTo>
                  <a:pt x="100" y="42"/>
                </a:lnTo>
                <a:lnTo>
                  <a:pt x="96" y="48"/>
                </a:lnTo>
                <a:lnTo>
                  <a:pt x="88" y="55"/>
                </a:lnTo>
                <a:lnTo>
                  <a:pt x="75" y="60"/>
                </a:lnTo>
                <a:lnTo>
                  <a:pt x="75" y="60"/>
                </a:lnTo>
                <a:lnTo>
                  <a:pt x="76" y="69"/>
                </a:lnTo>
                <a:lnTo>
                  <a:pt x="79" y="78"/>
                </a:lnTo>
                <a:lnTo>
                  <a:pt x="84" y="86"/>
                </a:lnTo>
                <a:lnTo>
                  <a:pt x="89" y="92"/>
                </a:lnTo>
                <a:lnTo>
                  <a:pt x="96" y="99"/>
                </a:lnTo>
                <a:lnTo>
                  <a:pt x="104" y="103"/>
                </a:lnTo>
                <a:lnTo>
                  <a:pt x="113" y="105"/>
                </a:lnTo>
                <a:lnTo>
                  <a:pt x="122" y="107"/>
                </a:lnTo>
                <a:lnTo>
                  <a:pt x="122" y="107"/>
                </a:lnTo>
                <a:lnTo>
                  <a:pt x="131" y="105"/>
                </a:lnTo>
                <a:lnTo>
                  <a:pt x="139" y="103"/>
                </a:lnTo>
                <a:lnTo>
                  <a:pt x="147" y="99"/>
                </a:lnTo>
                <a:lnTo>
                  <a:pt x="154" y="92"/>
                </a:lnTo>
                <a:lnTo>
                  <a:pt x="160" y="86"/>
                </a:lnTo>
                <a:lnTo>
                  <a:pt x="163" y="78"/>
                </a:lnTo>
                <a:lnTo>
                  <a:pt x="166" y="69"/>
                </a:lnTo>
                <a:lnTo>
                  <a:pt x="167" y="60"/>
                </a:lnTo>
                <a:lnTo>
                  <a:pt x="167" y="60"/>
                </a:lnTo>
                <a:lnTo>
                  <a:pt x="158" y="55"/>
                </a:lnTo>
                <a:lnTo>
                  <a:pt x="148" y="49"/>
                </a:lnTo>
                <a:lnTo>
                  <a:pt x="128" y="44"/>
                </a:lnTo>
                <a:lnTo>
                  <a:pt x="121" y="40"/>
                </a:lnTo>
                <a:lnTo>
                  <a:pt x="117" y="38"/>
                </a:lnTo>
                <a:lnTo>
                  <a:pt x="114" y="35"/>
                </a:lnTo>
                <a:lnTo>
                  <a:pt x="113" y="31"/>
                </a:lnTo>
                <a:lnTo>
                  <a:pt x="111" y="27"/>
                </a:lnTo>
                <a:lnTo>
                  <a:pt x="111" y="22"/>
                </a:lnTo>
                <a:lnTo>
                  <a:pt x="111" y="17"/>
                </a:lnTo>
                <a:lnTo>
                  <a:pt x="111" y="17"/>
                </a:lnTo>
                <a:close/>
                <a:moveTo>
                  <a:pt x="78" y="4"/>
                </a:moveTo>
                <a:lnTo>
                  <a:pt x="78" y="4"/>
                </a:lnTo>
                <a:lnTo>
                  <a:pt x="67" y="14"/>
                </a:lnTo>
                <a:lnTo>
                  <a:pt x="57" y="25"/>
                </a:lnTo>
                <a:lnTo>
                  <a:pt x="53" y="30"/>
                </a:lnTo>
                <a:lnTo>
                  <a:pt x="50" y="38"/>
                </a:lnTo>
                <a:lnTo>
                  <a:pt x="48" y="47"/>
                </a:lnTo>
                <a:lnTo>
                  <a:pt x="46" y="56"/>
                </a:lnTo>
                <a:lnTo>
                  <a:pt x="46" y="56"/>
                </a:lnTo>
                <a:lnTo>
                  <a:pt x="48" y="69"/>
                </a:lnTo>
                <a:lnTo>
                  <a:pt x="50" y="81"/>
                </a:lnTo>
                <a:lnTo>
                  <a:pt x="54" y="94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59" y="104"/>
                </a:lnTo>
                <a:lnTo>
                  <a:pt x="49" y="103"/>
                </a:lnTo>
                <a:lnTo>
                  <a:pt x="41" y="99"/>
                </a:lnTo>
                <a:lnTo>
                  <a:pt x="32" y="94"/>
                </a:lnTo>
                <a:lnTo>
                  <a:pt x="26" y="87"/>
                </a:lnTo>
                <a:lnTo>
                  <a:pt x="19" y="79"/>
                </a:lnTo>
                <a:lnTo>
                  <a:pt x="15" y="70"/>
                </a:lnTo>
                <a:lnTo>
                  <a:pt x="13" y="60"/>
                </a:lnTo>
                <a:lnTo>
                  <a:pt x="11" y="51"/>
                </a:lnTo>
                <a:lnTo>
                  <a:pt x="11" y="51"/>
                </a:lnTo>
                <a:lnTo>
                  <a:pt x="13" y="38"/>
                </a:lnTo>
                <a:lnTo>
                  <a:pt x="17" y="29"/>
                </a:lnTo>
                <a:lnTo>
                  <a:pt x="20" y="20"/>
                </a:lnTo>
                <a:lnTo>
                  <a:pt x="27" y="14"/>
                </a:lnTo>
                <a:lnTo>
                  <a:pt x="35" y="9"/>
                </a:lnTo>
                <a:lnTo>
                  <a:pt x="43" y="7"/>
                </a:lnTo>
                <a:lnTo>
                  <a:pt x="50" y="4"/>
                </a:lnTo>
                <a:lnTo>
                  <a:pt x="59" y="3"/>
                </a:lnTo>
                <a:lnTo>
                  <a:pt x="74" y="3"/>
                </a:lnTo>
                <a:lnTo>
                  <a:pt x="84" y="4"/>
                </a:lnTo>
                <a:lnTo>
                  <a:pt x="85" y="5"/>
                </a:lnTo>
                <a:lnTo>
                  <a:pt x="78" y="4"/>
                </a:lnTo>
                <a:lnTo>
                  <a:pt x="78" y="4"/>
                </a:lnTo>
                <a:close/>
                <a:moveTo>
                  <a:pt x="30" y="109"/>
                </a:moveTo>
                <a:lnTo>
                  <a:pt x="65" y="109"/>
                </a:lnTo>
                <a:lnTo>
                  <a:pt x="65" y="109"/>
                </a:lnTo>
                <a:lnTo>
                  <a:pt x="72" y="118"/>
                </a:lnTo>
                <a:lnTo>
                  <a:pt x="82" y="124"/>
                </a:lnTo>
                <a:lnTo>
                  <a:pt x="92" y="127"/>
                </a:lnTo>
                <a:lnTo>
                  <a:pt x="104" y="130"/>
                </a:lnTo>
                <a:lnTo>
                  <a:pt x="106" y="140"/>
                </a:lnTo>
                <a:lnTo>
                  <a:pt x="75" y="140"/>
                </a:lnTo>
                <a:lnTo>
                  <a:pt x="75" y="140"/>
                </a:lnTo>
                <a:lnTo>
                  <a:pt x="70" y="142"/>
                </a:lnTo>
                <a:lnTo>
                  <a:pt x="65" y="143"/>
                </a:lnTo>
                <a:lnTo>
                  <a:pt x="61" y="146"/>
                </a:lnTo>
                <a:lnTo>
                  <a:pt x="58" y="150"/>
                </a:lnTo>
                <a:lnTo>
                  <a:pt x="53" y="156"/>
                </a:lnTo>
                <a:lnTo>
                  <a:pt x="52" y="161"/>
                </a:lnTo>
                <a:lnTo>
                  <a:pt x="0" y="161"/>
                </a:lnTo>
                <a:lnTo>
                  <a:pt x="14" y="121"/>
                </a:lnTo>
                <a:lnTo>
                  <a:pt x="14" y="121"/>
                </a:lnTo>
                <a:lnTo>
                  <a:pt x="15" y="120"/>
                </a:lnTo>
                <a:lnTo>
                  <a:pt x="18" y="116"/>
                </a:lnTo>
                <a:lnTo>
                  <a:pt x="22" y="111"/>
                </a:lnTo>
                <a:lnTo>
                  <a:pt x="26" y="109"/>
                </a:lnTo>
                <a:lnTo>
                  <a:pt x="30" y="109"/>
                </a:lnTo>
                <a:lnTo>
                  <a:pt x="30" y="109"/>
                </a:lnTo>
                <a:close/>
                <a:moveTo>
                  <a:pt x="84" y="146"/>
                </a:moveTo>
                <a:lnTo>
                  <a:pt x="162" y="146"/>
                </a:lnTo>
                <a:lnTo>
                  <a:pt x="162" y="146"/>
                </a:lnTo>
                <a:lnTo>
                  <a:pt x="167" y="146"/>
                </a:lnTo>
                <a:lnTo>
                  <a:pt x="171" y="148"/>
                </a:lnTo>
                <a:lnTo>
                  <a:pt x="174" y="150"/>
                </a:lnTo>
                <a:lnTo>
                  <a:pt x="176" y="153"/>
                </a:lnTo>
                <a:lnTo>
                  <a:pt x="180" y="159"/>
                </a:lnTo>
                <a:lnTo>
                  <a:pt x="182" y="160"/>
                </a:lnTo>
                <a:lnTo>
                  <a:pt x="197" y="208"/>
                </a:lnTo>
                <a:lnTo>
                  <a:pt x="46" y="208"/>
                </a:lnTo>
                <a:lnTo>
                  <a:pt x="66" y="160"/>
                </a:lnTo>
                <a:lnTo>
                  <a:pt x="66" y="160"/>
                </a:lnTo>
                <a:lnTo>
                  <a:pt x="66" y="159"/>
                </a:lnTo>
                <a:lnTo>
                  <a:pt x="70" y="153"/>
                </a:lnTo>
                <a:lnTo>
                  <a:pt x="72" y="150"/>
                </a:lnTo>
                <a:lnTo>
                  <a:pt x="75" y="148"/>
                </a:lnTo>
                <a:lnTo>
                  <a:pt x="79" y="146"/>
                </a:lnTo>
                <a:lnTo>
                  <a:pt x="84" y="146"/>
                </a:lnTo>
                <a:lnTo>
                  <a:pt x="84" y="146"/>
                </a:lnTo>
                <a:close/>
              </a:path>
            </a:pathLst>
          </a:custGeom>
          <a:solidFill>
            <a:srgbClr val="E9872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34"/>
          <p:cNvSpPr>
            <a:spLocks noEditPoints="1"/>
          </p:cNvSpPr>
          <p:nvPr/>
        </p:nvSpPr>
        <p:spPr bwMode="auto">
          <a:xfrm>
            <a:off x="9891967" y="4890981"/>
            <a:ext cx="916543" cy="916543"/>
          </a:xfrm>
          <a:custGeom>
            <a:avLst/>
            <a:gdLst>
              <a:gd name="T0" fmla="*/ 244 w 260"/>
              <a:gd name="T1" fmla="*/ 56 h 261"/>
              <a:gd name="T2" fmla="*/ 217 w 260"/>
              <a:gd name="T3" fmla="*/ 4 h 261"/>
              <a:gd name="T4" fmla="*/ 220 w 260"/>
              <a:gd name="T5" fmla="*/ 2 h 261"/>
              <a:gd name="T6" fmla="*/ 229 w 260"/>
              <a:gd name="T7" fmla="*/ 2 h 261"/>
              <a:gd name="T8" fmla="*/ 257 w 260"/>
              <a:gd name="T9" fmla="*/ 29 h 261"/>
              <a:gd name="T10" fmla="*/ 260 w 260"/>
              <a:gd name="T11" fmla="*/ 31 h 261"/>
              <a:gd name="T12" fmla="*/ 260 w 260"/>
              <a:gd name="T13" fmla="*/ 41 h 261"/>
              <a:gd name="T14" fmla="*/ 257 w 260"/>
              <a:gd name="T15" fmla="*/ 44 h 261"/>
              <a:gd name="T16" fmla="*/ 109 w 260"/>
              <a:gd name="T17" fmla="*/ 111 h 261"/>
              <a:gd name="T18" fmla="*/ 239 w 260"/>
              <a:gd name="T19" fmla="*/ 63 h 261"/>
              <a:gd name="T20" fmla="*/ 144 w 260"/>
              <a:gd name="T21" fmla="*/ 156 h 261"/>
              <a:gd name="T22" fmla="*/ 104 w 260"/>
              <a:gd name="T23" fmla="*/ 116 h 261"/>
              <a:gd name="T24" fmla="*/ 51 w 260"/>
              <a:gd name="T25" fmla="*/ 33 h 261"/>
              <a:gd name="T26" fmla="*/ 45 w 260"/>
              <a:gd name="T27" fmla="*/ 33 h 261"/>
              <a:gd name="T28" fmla="*/ 36 w 260"/>
              <a:gd name="T29" fmla="*/ 37 h 261"/>
              <a:gd name="T30" fmla="*/ 30 w 260"/>
              <a:gd name="T31" fmla="*/ 43 h 261"/>
              <a:gd name="T32" fmla="*/ 26 w 260"/>
              <a:gd name="T33" fmla="*/ 52 h 261"/>
              <a:gd name="T34" fmla="*/ 26 w 260"/>
              <a:gd name="T35" fmla="*/ 209 h 261"/>
              <a:gd name="T36" fmla="*/ 26 w 260"/>
              <a:gd name="T37" fmla="*/ 215 h 261"/>
              <a:gd name="T38" fmla="*/ 30 w 260"/>
              <a:gd name="T39" fmla="*/ 224 h 261"/>
              <a:gd name="T40" fmla="*/ 36 w 260"/>
              <a:gd name="T41" fmla="*/ 230 h 261"/>
              <a:gd name="T42" fmla="*/ 45 w 260"/>
              <a:gd name="T43" fmla="*/ 234 h 261"/>
              <a:gd name="T44" fmla="*/ 203 w 260"/>
              <a:gd name="T45" fmla="*/ 235 h 261"/>
              <a:gd name="T46" fmla="*/ 208 w 260"/>
              <a:gd name="T47" fmla="*/ 234 h 261"/>
              <a:gd name="T48" fmla="*/ 217 w 260"/>
              <a:gd name="T49" fmla="*/ 230 h 261"/>
              <a:gd name="T50" fmla="*/ 225 w 260"/>
              <a:gd name="T51" fmla="*/ 224 h 261"/>
              <a:gd name="T52" fmla="*/ 227 w 260"/>
              <a:gd name="T53" fmla="*/ 215 h 261"/>
              <a:gd name="T54" fmla="*/ 229 w 260"/>
              <a:gd name="T55" fmla="*/ 109 h 261"/>
              <a:gd name="T56" fmla="*/ 255 w 260"/>
              <a:gd name="T57" fmla="*/ 219 h 261"/>
              <a:gd name="T58" fmla="*/ 253 w 260"/>
              <a:gd name="T59" fmla="*/ 228 h 261"/>
              <a:gd name="T60" fmla="*/ 247 w 260"/>
              <a:gd name="T61" fmla="*/ 243 h 261"/>
              <a:gd name="T62" fmla="*/ 235 w 260"/>
              <a:gd name="T63" fmla="*/ 254 h 261"/>
              <a:gd name="T64" fmla="*/ 220 w 260"/>
              <a:gd name="T65" fmla="*/ 260 h 261"/>
              <a:gd name="T66" fmla="*/ 41 w 260"/>
              <a:gd name="T67" fmla="*/ 261 h 261"/>
              <a:gd name="T68" fmla="*/ 34 w 260"/>
              <a:gd name="T69" fmla="*/ 260 h 261"/>
              <a:gd name="T70" fmla="*/ 18 w 260"/>
              <a:gd name="T71" fmla="*/ 254 h 261"/>
              <a:gd name="T72" fmla="*/ 6 w 260"/>
              <a:gd name="T73" fmla="*/ 243 h 261"/>
              <a:gd name="T74" fmla="*/ 0 w 260"/>
              <a:gd name="T75" fmla="*/ 228 h 261"/>
              <a:gd name="T76" fmla="*/ 0 w 260"/>
              <a:gd name="T77" fmla="*/ 51 h 261"/>
              <a:gd name="T78" fmla="*/ 0 w 260"/>
              <a:gd name="T79" fmla="*/ 42 h 261"/>
              <a:gd name="T80" fmla="*/ 6 w 260"/>
              <a:gd name="T81" fmla="*/ 26 h 261"/>
              <a:gd name="T82" fmla="*/ 18 w 260"/>
              <a:gd name="T83" fmla="*/ 15 h 261"/>
              <a:gd name="T84" fmla="*/ 34 w 260"/>
              <a:gd name="T85" fmla="*/ 7 h 261"/>
              <a:gd name="T86" fmla="*/ 177 w 260"/>
              <a:gd name="T87" fmla="*/ 7 h 261"/>
              <a:gd name="T88" fmla="*/ 51 w 260"/>
              <a:gd name="T89" fmla="*/ 33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60" h="261">
                <a:moveTo>
                  <a:pt x="257" y="44"/>
                </a:moveTo>
                <a:lnTo>
                  <a:pt x="244" y="56"/>
                </a:lnTo>
                <a:lnTo>
                  <a:pt x="204" y="16"/>
                </a:lnTo>
                <a:lnTo>
                  <a:pt x="217" y="4"/>
                </a:lnTo>
                <a:lnTo>
                  <a:pt x="217" y="4"/>
                </a:lnTo>
                <a:lnTo>
                  <a:pt x="220" y="2"/>
                </a:lnTo>
                <a:lnTo>
                  <a:pt x="225" y="0"/>
                </a:lnTo>
                <a:lnTo>
                  <a:pt x="229" y="2"/>
                </a:lnTo>
                <a:lnTo>
                  <a:pt x="233" y="3"/>
                </a:lnTo>
                <a:lnTo>
                  <a:pt x="257" y="29"/>
                </a:lnTo>
                <a:lnTo>
                  <a:pt x="257" y="29"/>
                </a:lnTo>
                <a:lnTo>
                  <a:pt x="260" y="31"/>
                </a:lnTo>
                <a:lnTo>
                  <a:pt x="260" y="37"/>
                </a:lnTo>
                <a:lnTo>
                  <a:pt x="260" y="41"/>
                </a:lnTo>
                <a:lnTo>
                  <a:pt x="257" y="44"/>
                </a:lnTo>
                <a:lnTo>
                  <a:pt x="257" y="44"/>
                </a:lnTo>
                <a:close/>
                <a:moveTo>
                  <a:pt x="149" y="151"/>
                </a:moveTo>
                <a:lnTo>
                  <a:pt x="109" y="111"/>
                </a:lnTo>
                <a:lnTo>
                  <a:pt x="199" y="22"/>
                </a:lnTo>
                <a:lnTo>
                  <a:pt x="239" y="63"/>
                </a:lnTo>
                <a:lnTo>
                  <a:pt x="149" y="151"/>
                </a:lnTo>
                <a:close/>
                <a:moveTo>
                  <a:pt x="144" y="156"/>
                </a:moveTo>
                <a:lnTo>
                  <a:pt x="87" y="172"/>
                </a:lnTo>
                <a:lnTo>
                  <a:pt x="104" y="116"/>
                </a:lnTo>
                <a:lnTo>
                  <a:pt x="144" y="156"/>
                </a:lnTo>
                <a:close/>
                <a:moveTo>
                  <a:pt x="51" y="33"/>
                </a:moveTo>
                <a:lnTo>
                  <a:pt x="51" y="33"/>
                </a:lnTo>
                <a:lnTo>
                  <a:pt x="45" y="33"/>
                </a:lnTo>
                <a:lnTo>
                  <a:pt x="41" y="34"/>
                </a:lnTo>
                <a:lnTo>
                  <a:pt x="36" y="37"/>
                </a:lnTo>
                <a:lnTo>
                  <a:pt x="32" y="39"/>
                </a:lnTo>
                <a:lnTo>
                  <a:pt x="30" y="43"/>
                </a:lnTo>
                <a:lnTo>
                  <a:pt x="27" y="47"/>
                </a:lnTo>
                <a:lnTo>
                  <a:pt x="26" y="52"/>
                </a:lnTo>
                <a:lnTo>
                  <a:pt x="26" y="57"/>
                </a:lnTo>
                <a:lnTo>
                  <a:pt x="26" y="209"/>
                </a:lnTo>
                <a:lnTo>
                  <a:pt x="26" y="209"/>
                </a:lnTo>
                <a:lnTo>
                  <a:pt x="26" y="215"/>
                </a:lnTo>
                <a:lnTo>
                  <a:pt x="27" y="220"/>
                </a:lnTo>
                <a:lnTo>
                  <a:pt x="30" y="224"/>
                </a:lnTo>
                <a:lnTo>
                  <a:pt x="32" y="228"/>
                </a:lnTo>
                <a:lnTo>
                  <a:pt x="36" y="230"/>
                </a:lnTo>
                <a:lnTo>
                  <a:pt x="41" y="233"/>
                </a:lnTo>
                <a:lnTo>
                  <a:pt x="45" y="234"/>
                </a:lnTo>
                <a:lnTo>
                  <a:pt x="51" y="235"/>
                </a:lnTo>
                <a:lnTo>
                  <a:pt x="203" y="235"/>
                </a:lnTo>
                <a:lnTo>
                  <a:pt x="203" y="235"/>
                </a:lnTo>
                <a:lnTo>
                  <a:pt x="208" y="234"/>
                </a:lnTo>
                <a:lnTo>
                  <a:pt x="213" y="233"/>
                </a:lnTo>
                <a:lnTo>
                  <a:pt x="217" y="230"/>
                </a:lnTo>
                <a:lnTo>
                  <a:pt x="221" y="228"/>
                </a:lnTo>
                <a:lnTo>
                  <a:pt x="225" y="224"/>
                </a:lnTo>
                <a:lnTo>
                  <a:pt x="226" y="220"/>
                </a:lnTo>
                <a:lnTo>
                  <a:pt x="227" y="215"/>
                </a:lnTo>
                <a:lnTo>
                  <a:pt x="229" y="209"/>
                </a:lnTo>
                <a:lnTo>
                  <a:pt x="229" y="109"/>
                </a:lnTo>
                <a:lnTo>
                  <a:pt x="255" y="85"/>
                </a:lnTo>
                <a:lnTo>
                  <a:pt x="255" y="219"/>
                </a:lnTo>
                <a:lnTo>
                  <a:pt x="255" y="219"/>
                </a:lnTo>
                <a:lnTo>
                  <a:pt x="253" y="228"/>
                </a:lnTo>
                <a:lnTo>
                  <a:pt x="251" y="235"/>
                </a:lnTo>
                <a:lnTo>
                  <a:pt x="247" y="243"/>
                </a:lnTo>
                <a:lnTo>
                  <a:pt x="242" y="248"/>
                </a:lnTo>
                <a:lnTo>
                  <a:pt x="235" y="254"/>
                </a:lnTo>
                <a:lnTo>
                  <a:pt x="229" y="258"/>
                </a:lnTo>
                <a:lnTo>
                  <a:pt x="220" y="260"/>
                </a:lnTo>
                <a:lnTo>
                  <a:pt x="212" y="261"/>
                </a:lnTo>
                <a:lnTo>
                  <a:pt x="41" y="261"/>
                </a:lnTo>
                <a:lnTo>
                  <a:pt x="41" y="261"/>
                </a:lnTo>
                <a:lnTo>
                  <a:pt x="34" y="260"/>
                </a:lnTo>
                <a:lnTo>
                  <a:pt x="25" y="258"/>
                </a:lnTo>
                <a:lnTo>
                  <a:pt x="18" y="254"/>
                </a:lnTo>
                <a:lnTo>
                  <a:pt x="12" y="248"/>
                </a:lnTo>
                <a:lnTo>
                  <a:pt x="6" y="243"/>
                </a:lnTo>
                <a:lnTo>
                  <a:pt x="2" y="235"/>
                </a:lnTo>
                <a:lnTo>
                  <a:pt x="0" y="228"/>
                </a:lnTo>
                <a:lnTo>
                  <a:pt x="0" y="219"/>
                </a:lnTo>
                <a:lnTo>
                  <a:pt x="0" y="51"/>
                </a:lnTo>
                <a:lnTo>
                  <a:pt x="0" y="51"/>
                </a:lnTo>
                <a:lnTo>
                  <a:pt x="0" y="42"/>
                </a:lnTo>
                <a:lnTo>
                  <a:pt x="2" y="34"/>
                </a:lnTo>
                <a:lnTo>
                  <a:pt x="6" y="26"/>
                </a:lnTo>
                <a:lnTo>
                  <a:pt x="12" y="20"/>
                </a:lnTo>
                <a:lnTo>
                  <a:pt x="18" y="15"/>
                </a:lnTo>
                <a:lnTo>
                  <a:pt x="25" y="9"/>
                </a:lnTo>
                <a:lnTo>
                  <a:pt x="34" y="7"/>
                </a:lnTo>
                <a:lnTo>
                  <a:pt x="41" y="7"/>
                </a:lnTo>
                <a:lnTo>
                  <a:pt x="177" y="7"/>
                </a:lnTo>
                <a:lnTo>
                  <a:pt x="151" y="33"/>
                </a:lnTo>
                <a:lnTo>
                  <a:pt x="51" y="33"/>
                </a:lnTo>
                <a:close/>
              </a:path>
            </a:pathLst>
          </a:custGeom>
          <a:solidFill>
            <a:srgbClr val="E9872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72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 animBg="1"/>
      <p:bldP spid="10" grpId="0"/>
      <p:bldP spid="15" grpId="0"/>
      <p:bldP spid="16" grpId="0"/>
      <p:bldP spid="17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" y="-1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695015" y="1803685"/>
            <a:ext cx="1994889" cy="1452660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党员和入党积极分子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4692223" y="4817122"/>
            <a:ext cx="1854303" cy="811774"/>
          </a:xfrm>
          <a:prstGeom prst="rect">
            <a:avLst/>
          </a:prstGeom>
          <a:noFill/>
          <a:ln/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上课讲授</a:t>
            </a:r>
          </a:p>
        </p:txBody>
      </p:sp>
      <p:sp>
        <p:nvSpPr>
          <p:cNvPr id="10" name="矩形 9"/>
          <p:cNvSpPr/>
          <p:nvPr/>
        </p:nvSpPr>
        <p:spPr>
          <a:xfrm>
            <a:off x="2129690" y="4899844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主体</a:t>
            </a:r>
          </a:p>
        </p:txBody>
      </p:sp>
      <p:sp>
        <p:nvSpPr>
          <p:cNvPr id="11" name="矩形 10"/>
          <p:cNvSpPr/>
          <p:nvPr/>
        </p:nvSpPr>
        <p:spPr>
          <a:xfrm>
            <a:off x="2129690" y="220685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形式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22" r="24922"/>
          <a:stretch/>
        </p:blipFill>
        <p:spPr>
          <a:xfrm>
            <a:off x="7159475" y="1327959"/>
            <a:ext cx="3823957" cy="4606123"/>
          </a:xfrm>
          <a:prstGeom prst="rect">
            <a:avLst/>
          </a:prstGeom>
        </p:spPr>
      </p:pic>
      <p:sp>
        <p:nvSpPr>
          <p:cNvPr id="16" name="流程图: 联系 15"/>
          <p:cNvSpPr/>
          <p:nvPr/>
        </p:nvSpPr>
        <p:spPr>
          <a:xfrm>
            <a:off x="1612420" y="1996841"/>
            <a:ext cx="2142536" cy="2142536"/>
          </a:xfrm>
          <a:prstGeom prst="flowChartConnector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1577933" y="3689499"/>
            <a:ext cx="2142536" cy="2142536"/>
          </a:xfrm>
          <a:prstGeom prst="flowChartConnector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856" y="3528942"/>
            <a:ext cx="1547003" cy="923486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811045" y="2530015"/>
            <a:ext cx="881178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3811045" y="5223009"/>
            <a:ext cx="881178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358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 animBg="1"/>
      <p:bldP spid="6" grpId="0" animBg="1"/>
      <p:bldP spid="10" grpId="0"/>
      <p:bldP spid="11" grpId="0"/>
      <p:bldP spid="16" grpId="0" animBg="1"/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431200" y="2243247"/>
            <a:ext cx="9329600" cy="0"/>
          </a:xfrm>
          <a:prstGeom prst="line">
            <a:avLst/>
          </a:prstGeom>
          <a:ln w="254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Freeform 296"/>
          <p:cNvSpPr>
            <a:spLocks noEditPoints="1"/>
          </p:cNvSpPr>
          <p:nvPr/>
        </p:nvSpPr>
        <p:spPr bwMode="auto">
          <a:xfrm>
            <a:off x="4273350" y="1292974"/>
            <a:ext cx="690645" cy="695997"/>
          </a:xfrm>
          <a:custGeom>
            <a:avLst/>
            <a:gdLst>
              <a:gd name="T0" fmla="*/ 129 w 259"/>
              <a:gd name="T1" fmla="*/ 258 h 258"/>
              <a:gd name="T2" fmla="*/ 104 w 259"/>
              <a:gd name="T3" fmla="*/ 256 h 258"/>
              <a:gd name="T4" fmla="*/ 79 w 259"/>
              <a:gd name="T5" fmla="*/ 248 h 258"/>
              <a:gd name="T6" fmla="*/ 57 w 259"/>
              <a:gd name="T7" fmla="*/ 236 h 258"/>
              <a:gd name="T8" fmla="*/ 38 w 259"/>
              <a:gd name="T9" fmla="*/ 221 h 258"/>
              <a:gd name="T10" fmla="*/ 22 w 259"/>
              <a:gd name="T11" fmla="*/ 201 h 258"/>
              <a:gd name="T12" fmla="*/ 11 w 259"/>
              <a:gd name="T13" fmla="*/ 179 h 258"/>
              <a:gd name="T14" fmla="*/ 3 w 259"/>
              <a:gd name="T15" fmla="*/ 156 h 258"/>
              <a:gd name="T16" fmla="*/ 0 w 259"/>
              <a:gd name="T17" fmla="*/ 130 h 258"/>
              <a:gd name="T18" fmla="*/ 1 w 259"/>
              <a:gd name="T19" fmla="*/ 115 h 258"/>
              <a:gd name="T20" fmla="*/ 7 w 259"/>
              <a:gd name="T21" fmla="*/ 91 h 258"/>
              <a:gd name="T22" fmla="*/ 16 w 259"/>
              <a:gd name="T23" fmla="*/ 67 h 258"/>
              <a:gd name="T24" fmla="*/ 30 w 259"/>
              <a:gd name="T25" fmla="*/ 47 h 258"/>
              <a:gd name="T26" fmla="*/ 47 w 259"/>
              <a:gd name="T27" fmla="*/ 30 h 258"/>
              <a:gd name="T28" fmla="*/ 68 w 259"/>
              <a:gd name="T29" fmla="*/ 15 h 258"/>
              <a:gd name="T30" fmla="*/ 91 w 259"/>
              <a:gd name="T31" fmla="*/ 6 h 258"/>
              <a:gd name="T32" fmla="*/ 116 w 259"/>
              <a:gd name="T33" fmla="*/ 1 h 258"/>
              <a:gd name="T34" fmla="*/ 129 w 259"/>
              <a:gd name="T35" fmla="*/ 0 h 258"/>
              <a:gd name="T36" fmla="*/ 155 w 259"/>
              <a:gd name="T37" fmla="*/ 2 h 258"/>
              <a:gd name="T38" fmla="*/ 180 w 259"/>
              <a:gd name="T39" fmla="*/ 10 h 258"/>
              <a:gd name="T40" fmla="*/ 202 w 259"/>
              <a:gd name="T41" fmla="*/ 22 h 258"/>
              <a:gd name="T42" fmla="*/ 221 w 259"/>
              <a:gd name="T43" fmla="*/ 38 h 258"/>
              <a:gd name="T44" fmla="*/ 237 w 259"/>
              <a:gd name="T45" fmla="*/ 57 h 258"/>
              <a:gd name="T46" fmla="*/ 248 w 259"/>
              <a:gd name="T47" fmla="*/ 79 h 258"/>
              <a:gd name="T48" fmla="*/ 256 w 259"/>
              <a:gd name="T49" fmla="*/ 104 h 258"/>
              <a:gd name="T50" fmla="*/ 259 w 259"/>
              <a:gd name="T51" fmla="*/ 130 h 258"/>
              <a:gd name="T52" fmla="*/ 258 w 259"/>
              <a:gd name="T53" fmla="*/ 143 h 258"/>
              <a:gd name="T54" fmla="*/ 252 w 259"/>
              <a:gd name="T55" fmla="*/ 167 h 258"/>
              <a:gd name="T56" fmla="*/ 243 w 259"/>
              <a:gd name="T57" fmla="*/ 191 h 258"/>
              <a:gd name="T58" fmla="*/ 229 w 259"/>
              <a:gd name="T59" fmla="*/ 212 h 258"/>
              <a:gd name="T60" fmla="*/ 212 w 259"/>
              <a:gd name="T61" fmla="*/ 229 h 258"/>
              <a:gd name="T62" fmla="*/ 191 w 259"/>
              <a:gd name="T63" fmla="*/ 243 h 258"/>
              <a:gd name="T64" fmla="*/ 168 w 259"/>
              <a:gd name="T65" fmla="*/ 252 h 258"/>
              <a:gd name="T66" fmla="*/ 143 w 259"/>
              <a:gd name="T67" fmla="*/ 257 h 258"/>
              <a:gd name="T68" fmla="*/ 129 w 259"/>
              <a:gd name="T69" fmla="*/ 258 h 258"/>
              <a:gd name="T70" fmla="*/ 99 w 259"/>
              <a:gd name="T71" fmla="*/ 196 h 258"/>
              <a:gd name="T72" fmla="*/ 99 w 259"/>
              <a:gd name="T73" fmla="*/ 70 h 2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59" h="258">
                <a:moveTo>
                  <a:pt x="129" y="258"/>
                </a:moveTo>
                <a:lnTo>
                  <a:pt x="129" y="258"/>
                </a:lnTo>
                <a:lnTo>
                  <a:pt x="116" y="257"/>
                </a:lnTo>
                <a:lnTo>
                  <a:pt x="104" y="256"/>
                </a:lnTo>
                <a:lnTo>
                  <a:pt x="91" y="252"/>
                </a:lnTo>
                <a:lnTo>
                  <a:pt x="79" y="248"/>
                </a:lnTo>
                <a:lnTo>
                  <a:pt x="68" y="243"/>
                </a:lnTo>
                <a:lnTo>
                  <a:pt x="57" y="236"/>
                </a:lnTo>
                <a:lnTo>
                  <a:pt x="47" y="229"/>
                </a:lnTo>
                <a:lnTo>
                  <a:pt x="38" y="221"/>
                </a:lnTo>
                <a:lnTo>
                  <a:pt x="30" y="212"/>
                </a:lnTo>
                <a:lnTo>
                  <a:pt x="22" y="201"/>
                </a:lnTo>
                <a:lnTo>
                  <a:pt x="16" y="191"/>
                </a:lnTo>
                <a:lnTo>
                  <a:pt x="11" y="179"/>
                </a:lnTo>
                <a:lnTo>
                  <a:pt x="7" y="167"/>
                </a:lnTo>
                <a:lnTo>
                  <a:pt x="3" y="156"/>
                </a:lnTo>
                <a:lnTo>
                  <a:pt x="1" y="143"/>
                </a:lnTo>
                <a:lnTo>
                  <a:pt x="0" y="130"/>
                </a:lnTo>
                <a:lnTo>
                  <a:pt x="0" y="130"/>
                </a:lnTo>
                <a:lnTo>
                  <a:pt x="1" y="115"/>
                </a:lnTo>
                <a:lnTo>
                  <a:pt x="3" y="104"/>
                </a:lnTo>
                <a:lnTo>
                  <a:pt x="7" y="91"/>
                </a:lnTo>
                <a:lnTo>
                  <a:pt x="11" y="79"/>
                </a:lnTo>
                <a:lnTo>
                  <a:pt x="16" y="67"/>
                </a:lnTo>
                <a:lnTo>
                  <a:pt x="22" y="57"/>
                </a:lnTo>
                <a:lnTo>
                  <a:pt x="30" y="47"/>
                </a:lnTo>
                <a:lnTo>
                  <a:pt x="38" y="38"/>
                </a:lnTo>
                <a:lnTo>
                  <a:pt x="47" y="30"/>
                </a:lnTo>
                <a:lnTo>
                  <a:pt x="57" y="22"/>
                </a:lnTo>
                <a:lnTo>
                  <a:pt x="68" y="15"/>
                </a:lnTo>
                <a:lnTo>
                  <a:pt x="79" y="10"/>
                </a:lnTo>
                <a:lnTo>
                  <a:pt x="91" y="6"/>
                </a:lnTo>
                <a:lnTo>
                  <a:pt x="104" y="2"/>
                </a:lnTo>
                <a:lnTo>
                  <a:pt x="116" y="1"/>
                </a:lnTo>
                <a:lnTo>
                  <a:pt x="129" y="0"/>
                </a:lnTo>
                <a:lnTo>
                  <a:pt x="129" y="0"/>
                </a:lnTo>
                <a:lnTo>
                  <a:pt x="143" y="1"/>
                </a:lnTo>
                <a:lnTo>
                  <a:pt x="155" y="2"/>
                </a:lnTo>
                <a:lnTo>
                  <a:pt x="168" y="6"/>
                </a:lnTo>
                <a:lnTo>
                  <a:pt x="180" y="10"/>
                </a:lnTo>
                <a:lnTo>
                  <a:pt x="191" y="15"/>
                </a:lnTo>
                <a:lnTo>
                  <a:pt x="202" y="22"/>
                </a:lnTo>
                <a:lnTo>
                  <a:pt x="212" y="30"/>
                </a:lnTo>
                <a:lnTo>
                  <a:pt x="221" y="38"/>
                </a:lnTo>
                <a:lnTo>
                  <a:pt x="229" y="47"/>
                </a:lnTo>
                <a:lnTo>
                  <a:pt x="237" y="57"/>
                </a:lnTo>
                <a:lnTo>
                  <a:pt x="243" y="67"/>
                </a:lnTo>
                <a:lnTo>
                  <a:pt x="248" y="79"/>
                </a:lnTo>
                <a:lnTo>
                  <a:pt x="252" y="91"/>
                </a:lnTo>
                <a:lnTo>
                  <a:pt x="256" y="104"/>
                </a:lnTo>
                <a:lnTo>
                  <a:pt x="258" y="115"/>
                </a:lnTo>
                <a:lnTo>
                  <a:pt x="259" y="130"/>
                </a:lnTo>
                <a:lnTo>
                  <a:pt x="259" y="130"/>
                </a:lnTo>
                <a:lnTo>
                  <a:pt x="258" y="143"/>
                </a:lnTo>
                <a:lnTo>
                  <a:pt x="256" y="156"/>
                </a:lnTo>
                <a:lnTo>
                  <a:pt x="252" y="167"/>
                </a:lnTo>
                <a:lnTo>
                  <a:pt x="248" y="179"/>
                </a:lnTo>
                <a:lnTo>
                  <a:pt x="243" y="191"/>
                </a:lnTo>
                <a:lnTo>
                  <a:pt x="237" y="201"/>
                </a:lnTo>
                <a:lnTo>
                  <a:pt x="229" y="212"/>
                </a:lnTo>
                <a:lnTo>
                  <a:pt x="221" y="221"/>
                </a:lnTo>
                <a:lnTo>
                  <a:pt x="212" y="229"/>
                </a:lnTo>
                <a:lnTo>
                  <a:pt x="202" y="236"/>
                </a:lnTo>
                <a:lnTo>
                  <a:pt x="191" y="243"/>
                </a:lnTo>
                <a:lnTo>
                  <a:pt x="180" y="248"/>
                </a:lnTo>
                <a:lnTo>
                  <a:pt x="168" y="252"/>
                </a:lnTo>
                <a:lnTo>
                  <a:pt x="155" y="256"/>
                </a:lnTo>
                <a:lnTo>
                  <a:pt x="143" y="257"/>
                </a:lnTo>
                <a:lnTo>
                  <a:pt x="129" y="258"/>
                </a:lnTo>
                <a:lnTo>
                  <a:pt x="129" y="258"/>
                </a:lnTo>
                <a:close/>
                <a:moveTo>
                  <a:pt x="99" y="70"/>
                </a:moveTo>
                <a:lnTo>
                  <a:pt x="99" y="196"/>
                </a:lnTo>
                <a:lnTo>
                  <a:pt x="189" y="131"/>
                </a:lnTo>
                <a:lnTo>
                  <a:pt x="99" y="70"/>
                </a:lnTo>
                <a:close/>
              </a:path>
            </a:pathLst>
          </a:custGeom>
          <a:solidFill>
            <a:srgbClr val="B7010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4963995" y="1266821"/>
            <a:ext cx="3578423" cy="748301"/>
          </a:xfrm>
          <a:prstGeom prst="rect">
            <a:avLst/>
          </a:prstGeom>
          <a:noFill/>
          <a:ln w="12700">
            <a:noFill/>
          </a:ln>
          <a:ex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党课的主要内容</a:t>
            </a:r>
          </a:p>
        </p:txBody>
      </p:sp>
      <p:sp>
        <p:nvSpPr>
          <p:cNvPr id="15" name="AutoShape 3"/>
          <p:cNvSpPr>
            <a:spLocks noChangeArrowheads="1"/>
          </p:cNvSpPr>
          <p:nvPr/>
        </p:nvSpPr>
        <p:spPr bwMode="auto">
          <a:xfrm rot="5400000">
            <a:off x="2648140" y="2308476"/>
            <a:ext cx="1942934" cy="2897451"/>
          </a:xfrm>
          <a:prstGeom prst="upArrowCallout">
            <a:avLst>
              <a:gd name="adj1" fmla="val 33824"/>
              <a:gd name="adj2" fmla="val 25000"/>
              <a:gd name="adj3" fmla="val 20477"/>
              <a:gd name="adj4" fmla="val 86269"/>
            </a:avLst>
          </a:prstGeom>
          <a:solidFill>
            <a:srgbClr val="F7F3EB"/>
          </a:solidFill>
          <a:ln w="25400">
            <a:solidFill>
              <a:srgbClr val="E98726"/>
            </a:solidFill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AutoShape 4"/>
          <p:cNvSpPr>
            <a:spLocks noChangeArrowheads="1"/>
          </p:cNvSpPr>
          <p:nvPr/>
        </p:nvSpPr>
        <p:spPr bwMode="auto">
          <a:xfrm rot="10800000">
            <a:off x="5096427" y="2785735"/>
            <a:ext cx="1982184" cy="2265863"/>
          </a:xfrm>
          <a:prstGeom prst="upArrowCallout">
            <a:avLst>
              <a:gd name="adj1" fmla="val 33824"/>
              <a:gd name="adj2" fmla="val 25000"/>
              <a:gd name="adj3" fmla="val 15697"/>
              <a:gd name="adj4" fmla="val 86269"/>
            </a:avLst>
          </a:prstGeom>
          <a:solidFill>
            <a:srgbClr val="E98726"/>
          </a:solidFill>
          <a:ln>
            <a:noFill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5"/>
          <p:cNvSpPr>
            <a:spLocks noChangeArrowheads="1"/>
          </p:cNvSpPr>
          <p:nvPr/>
        </p:nvSpPr>
        <p:spPr bwMode="auto">
          <a:xfrm rot="16200000">
            <a:off x="7592900" y="2300447"/>
            <a:ext cx="1942934" cy="2913507"/>
          </a:xfrm>
          <a:prstGeom prst="upArrowCallout">
            <a:avLst>
              <a:gd name="adj1" fmla="val 33824"/>
              <a:gd name="adj2" fmla="val 25000"/>
              <a:gd name="adj3" fmla="val 20591"/>
              <a:gd name="adj4" fmla="val 86269"/>
            </a:avLst>
          </a:prstGeom>
          <a:solidFill>
            <a:srgbClr val="F7F3EB"/>
          </a:solidFill>
          <a:ln w="25400">
            <a:solidFill>
              <a:srgbClr val="E98726"/>
            </a:solidFill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7591298" y="3065114"/>
            <a:ext cx="2275716" cy="1254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党的精神内涵及其先进性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334474" y="3110032"/>
            <a:ext cx="2173382" cy="1165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党史、党纪、党的基本知识</a:t>
            </a: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5211173" y="3206866"/>
            <a:ext cx="1753153" cy="118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Wingdings" panose="05000000000000000000" pitchFamily="2" charset="2"/>
              <a:buChar char="l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Font typeface="Wingdings" panose="05000000000000000000" pitchFamily="2" charset="2"/>
              <a:buChar char="n"/>
              <a:defRPr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Wingdings" panose="05000000000000000000" pitchFamily="2" charset="2"/>
              <a:buChar char="u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Wingdings" panose="05000000000000000000" pitchFamily="2" charset="2"/>
              <a:buChar char="–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</a:defRPr>
            </a:lvl9pPr>
          </a:lstStyle>
          <a:p>
            <a:pPr marL="0" indent="0" algn="ctr" eaLnBrk="1" hangingPunct="1">
              <a:lnSpc>
                <a:spcPct val="150000"/>
              </a:lnSpc>
              <a:buNone/>
            </a:pPr>
            <a:r>
              <a:rPr lang="zh-CN" altLang="en-US" sz="2400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党的路线、方针、政策</a:t>
            </a:r>
          </a:p>
        </p:txBody>
      </p:sp>
      <p:sp>
        <p:nvSpPr>
          <p:cNvPr id="3" name="矩形 2"/>
          <p:cNvSpPr/>
          <p:nvPr/>
        </p:nvSpPr>
        <p:spPr>
          <a:xfrm>
            <a:off x="2160788" y="5346490"/>
            <a:ext cx="7870424" cy="745967"/>
          </a:xfrm>
          <a:prstGeom prst="rect">
            <a:avLst/>
          </a:prstGeom>
          <a:solidFill>
            <a:srgbClr val="B70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r>
              <a:rPr lang="zh-CN" altLang="en-US" sz="28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党课是每位党员的必修课，有利于加强党的建设 </a:t>
            </a:r>
          </a:p>
        </p:txBody>
      </p:sp>
    </p:spTree>
    <p:extLst>
      <p:ext uri="{BB962C8B-B14F-4D97-AF65-F5344CB8AC3E}">
        <p14:creationId xmlns:p14="http://schemas.microsoft.com/office/powerpoint/2010/main" val="2118869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6" grpId="0" animBg="1"/>
      <p:bldP spid="13" grpId="0"/>
      <p:bldP spid="15" grpId="0" animBg="1"/>
      <p:bldP spid="16" grpId="0" animBg="1"/>
      <p:bldP spid="17" grpId="0" animBg="1"/>
      <p:bldP spid="10" grpId="0"/>
      <p:bldP spid="11" grpId="0"/>
      <p:bldP spid="12" grpId="0"/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719398" y="1616594"/>
            <a:ext cx="10753204" cy="4933064"/>
          </a:xfrm>
          <a:prstGeom prst="roundRect">
            <a:avLst>
              <a:gd name="adj" fmla="val 3127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2662982" y="797237"/>
            <a:ext cx="6748203" cy="1638713"/>
          </a:xfrm>
          <a:prstGeom prst="roundRect">
            <a:avLst>
              <a:gd name="adj" fmla="val 9615"/>
            </a:avLst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总结经验，寻找差距，</a:t>
            </a:r>
            <a:endParaRPr lang="en-US" altLang="zh-CN" sz="3600" b="1" dirty="0">
              <a:solidFill>
                <a:srgbClr val="F7F3EB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进一步做好</a:t>
            </a:r>
            <a:r>
              <a:rPr lang="en-US" altLang="zh-CN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"</a:t>
            </a: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三会一课“工作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97061" y="2822347"/>
            <a:ext cx="97978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通过此次“三会一课”精神的学习和廉政党课活动的开展，全体党员干部要对“三会一课”制度的重要性有新的认识和提高。</a:t>
            </a:r>
            <a:endParaRPr lang="en-US" altLang="zh-CN" sz="20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97061" y="4380682"/>
            <a:ext cx="9680047" cy="1846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l"/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在今后的工作中，将从加强组织领导，强化责任落实；领导率先垂范，层层示范带动；健全相关制度，强化日常管理；强化宣传引导，创新活动形式四个方面确保“三会一课”制度的落实，以制度的落实促党建工作取得新成效。</a:t>
            </a:r>
          </a:p>
        </p:txBody>
      </p:sp>
    </p:spTree>
    <p:extLst>
      <p:ext uri="{BB962C8B-B14F-4D97-AF65-F5344CB8AC3E}">
        <p14:creationId xmlns:p14="http://schemas.microsoft.com/office/powerpoint/2010/main" val="339873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3" grpId="0" animBg="1"/>
      <p:bldP spid="10" grpId="0" animBg="1"/>
      <p:bldP spid="11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719398" y="2137593"/>
            <a:ext cx="10753204" cy="3433871"/>
          </a:xfrm>
          <a:prstGeom prst="roundRect">
            <a:avLst>
              <a:gd name="adj" fmla="val 3127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304935" y="1677306"/>
            <a:ext cx="5582129" cy="920574"/>
          </a:xfrm>
          <a:prstGeom prst="roundRect">
            <a:avLst>
              <a:gd name="adj" fmla="val 9615"/>
            </a:avLst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46980" y="2835857"/>
            <a:ext cx="9098041" cy="2144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“三会一课”要突出政治学习和教育，突出党性锻炼，坚决防止</a:t>
            </a: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</a:rPr>
              <a:t>表面化、形式化、娱乐化、庸俗化。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”党的十八届六中全会通过的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  <a:p>
            <a:pPr algn="ctr">
              <a:lnSpc>
                <a:spcPts val="1680"/>
              </a:lnSpc>
            </a:pP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0812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 animBg="1"/>
      <p:bldP spid="6" grpId="0" animBg="1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 b="9996"/>
          <a:stretch/>
        </p:blipFill>
        <p:spPr>
          <a:xfrm flipH="1">
            <a:off x="1609725" y="5058222"/>
            <a:ext cx="10582275" cy="1768535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6096000" y="0"/>
            <a:ext cx="6096000" cy="2752725"/>
          </a:xfrm>
          <a:prstGeom prst="rect">
            <a:avLst/>
          </a:prstGeom>
          <a:blipFill dpi="0" rotWithShape="1">
            <a:blip r:embed="rId5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27572"/>
            <a:ext cx="5687199" cy="2658765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05476"/>
            <a:ext cx="1779733" cy="1062414"/>
          </a:xfrm>
          <a:prstGeom prst="rect">
            <a:avLst/>
          </a:prstGeom>
        </p:spPr>
      </p:pic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755370" y="1050678"/>
            <a:ext cx="20328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72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4126906" y="875187"/>
            <a:ext cx="0" cy="4805409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: 圆角 1"/>
          <p:cNvSpPr/>
          <p:nvPr/>
        </p:nvSpPr>
        <p:spPr>
          <a:xfrm>
            <a:off x="7163382" y="997392"/>
            <a:ext cx="3273249" cy="64899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13" name="矩形: 圆角 10"/>
          <p:cNvSpPr/>
          <p:nvPr/>
        </p:nvSpPr>
        <p:spPr>
          <a:xfrm>
            <a:off x="6650839" y="2041876"/>
            <a:ext cx="3161352" cy="5952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支部党员大会</a:t>
            </a:r>
          </a:p>
        </p:txBody>
      </p:sp>
      <p:sp>
        <p:nvSpPr>
          <p:cNvPr id="14" name="矩形: 圆角 11"/>
          <p:cNvSpPr/>
          <p:nvPr/>
        </p:nvSpPr>
        <p:spPr>
          <a:xfrm>
            <a:off x="6650839" y="3081657"/>
            <a:ext cx="2753502" cy="6191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支部委员会</a:t>
            </a:r>
          </a:p>
        </p:txBody>
      </p:sp>
      <p:sp>
        <p:nvSpPr>
          <p:cNvPr id="15" name="矩形: 圆角 12"/>
          <p:cNvSpPr/>
          <p:nvPr/>
        </p:nvSpPr>
        <p:spPr>
          <a:xfrm>
            <a:off x="6650839" y="4084729"/>
            <a:ext cx="2410564" cy="6168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党小组会</a:t>
            </a:r>
          </a:p>
        </p:txBody>
      </p:sp>
      <p:sp>
        <p:nvSpPr>
          <p:cNvPr id="17" name="矩形: 圆角 13"/>
          <p:cNvSpPr/>
          <p:nvPr/>
        </p:nvSpPr>
        <p:spPr>
          <a:xfrm>
            <a:off x="6517537" y="5111176"/>
            <a:ext cx="1765238" cy="58316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   党课</a:t>
            </a:r>
          </a:p>
        </p:txBody>
      </p:sp>
      <p:sp>
        <p:nvSpPr>
          <p:cNvPr id="18" name="矩形 17"/>
          <p:cNvSpPr/>
          <p:nvPr/>
        </p:nvSpPr>
        <p:spPr>
          <a:xfrm>
            <a:off x="4391548" y="1029504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第一部分</a:t>
            </a:r>
            <a:endParaRPr lang="zh-CN" altLang="en-US" sz="3200" dirty="0">
              <a:solidFill>
                <a:srgbClr val="B7010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91548" y="2052303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第二部分</a:t>
            </a:r>
            <a:endParaRPr lang="zh-CN" altLang="en-US" sz="3200" dirty="0">
              <a:solidFill>
                <a:srgbClr val="B7010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91548" y="3075102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第三部分</a:t>
            </a:r>
            <a:endParaRPr lang="zh-CN" altLang="en-US" sz="3200" dirty="0">
              <a:solidFill>
                <a:srgbClr val="B7010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91548" y="4097901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第四部分</a:t>
            </a:r>
            <a:endParaRPr lang="zh-CN" altLang="en-US" sz="3200" dirty="0">
              <a:solidFill>
                <a:srgbClr val="B7010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91548" y="5120701"/>
            <a:ext cx="20571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第五部分</a:t>
            </a:r>
            <a:endParaRPr lang="zh-CN" altLang="en-US" sz="3200" dirty="0">
              <a:solidFill>
                <a:srgbClr val="B70101"/>
              </a:solidFill>
            </a:endParaRPr>
          </a:p>
        </p:txBody>
      </p:sp>
      <p:sp>
        <p:nvSpPr>
          <p:cNvPr id="7" name="燕尾形 6"/>
          <p:cNvSpPr/>
          <p:nvPr/>
        </p:nvSpPr>
        <p:spPr>
          <a:xfrm>
            <a:off x="6579033" y="1165115"/>
            <a:ext cx="313551" cy="313551"/>
          </a:xfrm>
          <a:prstGeom prst="chevron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燕尾形 25"/>
          <p:cNvSpPr/>
          <p:nvPr/>
        </p:nvSpPr>
        <p:spPr>
          <a:xfrm>
            <a:off x="6579032" y="2196006"/>
            <a:ext cx="313551" cy="313551"/>
          </a:xfrm>
          <a:prstGeom prst="chevron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7" name="燕尾形 26"/>
          <p:cNvSpPr/>
          <p:nvPr/>
        </p:nvSpPr>
        <p:spPr>
          <a:xfrm>
            <a:off x="6579033" y="3234567"/>
            <a:ext cx="313551" cy="313551"/>
          </a:xfrm>
          <a:prstGeom prst="chevron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燕尾形 27"/>
          <p:cNvSpPr/>
          <p:nvPr/>
        </p:nvSpPr>
        <p:spPr>
          <a:xfrm>
            <a:off x="6579032" y="4265458"/>
            <a:ext cx="313551" cy="313551"/>
          </a:xfrm>
          <a:prstGeom prst="chevron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6576840" y="5266203"/>
            <a:ext cx="313551" cy="313551"/>
          </a:xfrm>
          <a:prstGeom prst="chevron">
            <a:avLst/>
          </a:prstGeom>
          <a:noFill/>
          <a:ln w="25400">
            <a:solidFill>
              <a:srgbClr val="E98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461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9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300"/>
                            </p:stCondLst>
                            <p:childTnLst>
                              <p:par>
                                <p:cTn id="2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8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300"/>
                            </p:stCondLst>
                            <p:childTnLst>
                              <p:par>
                                <p:cTn id="4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8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3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800"/>
                            </p:stCondLst>
                            <p:childTnLst>
                              <p:par>
                                <p:cTn id="6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3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8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3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8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300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800"/>
                            </p:stCondLst>
                            <p:childTnLst>
                              <p:par>
                                <p:cTn id="8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12" grpId="0"/>
      <p:bldP spid="13" grpId="0"/>
      <p:bldP spid="14" grpId="0"/>
      <p:bldP spid="15" grpId="0"/>
      <p:bldP spid="17" grpId="0"/>
      <p:bldP spid="18" grpId="0"/>
      <p:bldP spid="20" grpId="0"/>
      <p:bldP spid="21" grpId="0"/>
      <p:bldP spid="22" grpId="0"/>
      <p:bldP spid="23" grpId="0"/>
      <p:bldP spid="7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1522958" cy="531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5" name="圆角矩形 4"/>
          <p:cNvSpPr/>
          <p:nvPr/>
        </p:nvSpPr>
        <p:spPr>
          <a:xfrm>
            <a:off x="719398" y="1425203"/>
            <a:ext cx="10753204" cy="4933064"/>
          </a:xfrm>
          <a:prstGeom prst="roundRect">
            <a:avLst>
              <a:gd name="adj" fmla="val 3127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480355" y="922386"/>
            <a:ext cx="5231290" cy="1005634"/>
          </a:xfrm>
          <a:prstGeom prst="roundRect">
            <a:avLst>
              <a:gd name="adj" fmla="val 9615"/>
            </a:avLst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三会一课“不能走了样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438796" y="2046037"/>
            <a:ext cx="919349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 “三会一课”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要突出政治学习和教育，突出党性锻炼，坚决防止</a:t>
            </a: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</a:rPr>
              <a:t>表面化、形式化、娱乐化、庸俗化。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”党的十八届六中全会通过的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《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关于新形势下党内政治生活的若干准则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》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，再次明确了“三会一课”制度的严肃要求。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499254" y="4202152"/>
            <a:ext cx="919349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Font typeface="Wingdings" panose="05000000000000000000" pitchFamily="2" charset="2"/>
              <a:buChar char="u"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定期召开支部党员大会、支部委员会、党小组会，按时上好党课，对基层党建至关重要。</a:t>
            </a: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</a:rPr>
              <a:t>避免一味追求“制度上墙”，却忽视了“制度上心”</a:t>
            </a:r>
            <a:r>
              <a:rPr lang="zh-CN" altLang="en-US" sz="2000" b="1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“看起来很美”，但组织生活却没有进行过。</a:t>
            </a:r>
            <a:endParaRPr lang="en-US" altLang="zh-CN" sz="2000" dirty="0">
              <a:solidFill>
                <a:schemeClr val="bg2">
                  <a:lumMod val="25000"/>
                </a:schemeClr>
              </a:solidFill>
              <a:latin typeface="微软雅黑" pitchFamily="34" charset="-122"/>
              <a:ea typeface="微软雅黑" pitchFamily="34" charset="-122"/>
              <a:cs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32486" y="4189005"/>
            <a:ext cx="10127029" cy="0"/>
          </a:xfrm>
          <a:prstGeom prst="line">
            <a:avLst/>
          </a:prstGeom>
          <a:ln w="25400">
            <a:solidFill>
              <a:srgbClr val="B70101"/>
            </a:solidFill>
            <a:prstDash val="lg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76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 animBg="1"/>
      <p:bldP spid="6" grpId="0" animBg="1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7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092551" y="838699"/>
            <a:ext cx="10006897" cy="304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zh-CN" altLang="en-US" sz="96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31000">
                      <a:srgbClr val="B70101"/>
                    </a:gs>
                    <a:gs pos="100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感谢聆听！</a:t>
            </a:r>
            <a:endParaRPr lang="en-US" altLang="zh-CN" sz="9600" b="1" spc="-300" dirty="0">
              <a:ln w="25400">
                <a:solidFill>
                  <a:schemeClr val="bg1"/>
                </a:solidFill>
              </a:ln>
              <a:gradFill flip="none" rotWithShape="1">
                <a:gsLst>
                  <a:gs pos="31000">
                    <a:srgbClr val="B70101"/>
                  </a:gs>
                  <a:gs pos="100000">
                    <a:srgbClr val="E98726"/>
                  </a:gs>
                </a:gsLst>
                <a:path path="rect">
                  <a:fillToRect l="50000" t="50000" r="50000" b="50000"/>
                </a:path>
                <a:tileRect/>
              </a:gradFill>
              <a:latin typeface="汉仪锦昌体简" panose="00020600040101010101" pitchFamily="18" charset="-122"/>
              <a:ea typeface="汉仪锦昌体简" panose="00020600040101010101" pitchFamily="18" charset="-122"/>
              <a:cs typeface="+mn-ea"/>
              <a:sym typeface="+mn-lt"/>
            </a:endParaRPr>
          </a:p>
          <a:p>
            <a:pPr algn="ctr"/>
            <a:r>
              <a:rPr lang="zh-CN" altLang="en-US" sz="96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31000">
                      <a:srgbClr val="B70101"/>
                    </a:gs>
                    <a:gs pos="100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请领导指正！</a:t>
            </a: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2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5000">
        <p14:honeycomb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300"/>
                            </p:stCondLst>
                            <p:childTnLst>
                              <p:par>
                                <p:cTn id="14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7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87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87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87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16" grpId="0" bldLvl="0" autoUpdateAnimBg="0"/>
      <p:bldP spid="16" grpId="1" bldLvl="0" autoUpdateAnimBg="0"/>
      <p:bldP spid="16" grpId="2" bldLvl="0" autoUpdateAnimBg="0"/>
      <p:bldP spid="16" grpId="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4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96443" y="1310568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第一部分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1296443" y="2777691"/>
            <a:ext cx="584006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spc="-300" dirty="0">
                <a:ln w="25400">
                  <a:noFill/>
                </a:ln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三会一课是什么</a:t>
            </a:r>
            <a:endParaRPr lang="zh-CN" altLang="en-US" sz="6600" dirty="0">
              <a:ln w="25400">
                <a:noFill/>
              </a:ln>
              <a:solidFill>
                <a:srgbClr val="B7010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296443" y="2705849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图片 1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717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7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7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40"/>
                            </p:stCondLst>
                            <p:childTnLst>
                              <p:par>
                                <p:cTn id="26" presetID="22" presetClass="entr" presetSubtype="8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4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24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  <p:bldP spid="16" grpId="3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-831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6" y="166987"/>
            <a:ext cx="2480553" cy="54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4144052" y="2501364"/>
            <a:ext cx="2206200" cy="480494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按时上好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党课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667002" y="4717403"/>
            <a:ext cx="8591297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“三会一课”制度是党基层支部长期坚持的重要制度，也是健全党的组织生活，严格党员管理，加强党员教育的重要制度。在新的历史条件下，加强党的自身建设，仍须重视和坚持这一行之有效的制度。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144052" y="1708374"/>
            <a:ext cx="6705110" cy="6449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定期召开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</a:t>
            </a: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支部委员会</a:t>
            </a:r>
            <a:r>
              <a:rPr lang="zh-CN" altLang="en-US" sz="2400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、</a:t>
            </a: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党小组会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591539" y="1425812"/>
            <a:ext cx="1828800" cy="1828800"/>
            <a:chOff x="1591539" y="1425812"/>
            <a:chExt cx="1828800" cy="1828800"/>
          </a:xfrm>
        </p:grpSpPr>
        <p:sp>
          <p:nvSpPr>
            <p:cNvPr id="14" name="流程图: 联系 13"/>
            <p:cNvSpPr/>
            <p:nvPr/>
          </p:nvSpPr>
          <p:spPr>
            <a:xfrm>
              <a:off x="1591539" y="1425812"/>
              <a:ext cx="1828800" cy="1828800"/>
            </a:xfrm>
            <a:prstGeom prst="flowChartConnector">
              <a:avLst/>
            </a:prstGeom>
            <a:solidFill>
              <a:srgbClr val="B701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Text Box 9"/>
            <p:cNvSpPr>
              <a:spLocks noChangeArrowheads="1"/>
            </p:cNvSpPr>
            <p:nvPr/>
          </p:nvSpPr>
          <p:spPr bwMode="auto">
            <a:xfrm>
              <a:off x="1725200" y="1698566"/>
              <a:ext cx="1561479" cy="12832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itchFamily="34" charset="0"/>
                <a:buChar char="»"/>
                <a:defRPr sz="2000">
                  <a:solidFill>
                    <a:schemeClr val="tx1"/>
                  </a:solidFill>
                  <a:latin typeface="方正兰亭粗黑_GBK" charset="-122"/>
                  <a:ea typeface="宋体" pitchFamily="2" charset="-122"/>
                  <a:sym typeface="方正兰亭粗黑_GBK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三会</a:t>
              </a:r>
              <a:endParaRPr lang="en-US" altLang="zh-CN" sz="35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endParaRPr>
            </a:p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35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微软雅黑" pitchFamily="34" charset="-122"/>
                </a:rPr>
                <a:t>一课</a:t>
              </a: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1019175" y="990600"/>
            <a:ext cx="10153650" cy="2952750"/>
          </a:xfrm>
          <a:prstGeom prst="roundRect">
            <a:avLst>
              <a:gd name="adj" fmla="val 6344"/>
            </a:avLst>
          </a:prstGeom>
          <a:noFill/>
          <a:ln w="25400">
            <a:solidFill>
              <a:srgbClr val="B7010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左中括号 15"/>
          <p:cNvSpPr/>
          <p:nvPr/>
        </p:nvSpPr>
        <p:spPr>
          <a:xfrm>
            <a:off x="3971925" y="1425812"/>
            <a:ext cx="381000" cy="1974613"/>
          </a:xfrm>
          <a:prstGeom prst="leftBracket">
            <a:avLst/>
          </a:prstGeom>
          <a:ln w="12700" cap="rnd">
            <a:solidFill>
              <a:srgbClr val="B70101"/>
            </a:solidFill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3420339" y="2340212"/>
            <a:ext cx="551586" cy="0"/>
          </a:xfrm>
          <a:prstGeom prst="line">
            <a:avLst/>
          </a:prstGeom>
          <a:ln w="12700">
            <a:solidFill>
              <a:srgbClr val="B7010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3550297" y="4194498"/>
            <a:ext cx="4824706" cy="443517"/>
            <a:chOff x="3550297" y="4194498"/>
            <a:chExt cx="4824706" cy="443517"/>
          </a:xfrm>
        </p:grpSpPr>
        <p:sp>
          <p:nvSpPr>
            <p:cNvPr id="19" name="燕尾形 18"/>
            <p:cNvSpPr/>
            <p:nvPr/>
          </p:nvSpPr>
          <p:spPr>
            <a:xfrm rot="5400000">
              <a:off x="3550297" y="4194498"/>
              <a:ext cx="412103" cy="412103"/>
            </a:xfrm>
            <a:prstGeom prst="chevron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燕尾形 19"/>
            <p:cNvSpPr/>
            <p:nvPr/>
          </p:nvSpPr>
          <p:spPr>
            <a:xfrm rot="5400000">
              <a:off x="7962900" y="4225912"/>
              <a:ext cx="412103" cy="412103"/>
            </a:xfrm>
            <a:prstGeom prst="chevron">
              <a:avLst/>
            </a:prstGeom>
            <a:solidFill>
              <a:srgbClr val="E9872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983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10" grpId="0" animBg="1"/>
      <p:bldP spid="11" grpId="0"/>
      <p:bldP spid="1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246992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8436234" y="1523623"/>
            <a:ext cx="29523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不断提高党员的政治觉悟和工作水平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03369" y="4486210"/>
            <a:ext cx="3338193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适应新形势，更好地完成党的各项工作任务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8436234" y="4486210"/>
            <a:ext cx="2952398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发扬民主集中制，统一思想</a:t>
            </a:r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189164" y="1523623"/>
            <a:ext cx="2952398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才能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总结经验，揭露和纠正工作中的错误</a:t>
            </a:r>
          </a:p>
        </p:txBody>
      </p:sp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4549555" y="2004267"/>
            <a:ext cx="3083311" cy="285590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 anchorCtr="1">
            <a:noAutofit/>
          </a:bodyPr>
          <a:lstStyle/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24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只有长期坚持“三会一课”制度，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健全党的组织生活，严格党员管理，提高基层党组织的战斗力</a:t>
            </a:r>
            <a:endParaRPr lang="en-US" altLang="zh-CN" sz="2400" dirty="0"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</p:txBody>
      </p:sp>
      <p:sp>
        <p:nvSpPr>
          <p:cNvPr id="2" name="十字星 1"/>
          <p:cNvSpPr/>
          <p:nvPr/>
        </p:nvSpPr>
        <p:spPr>
          <a:xfrm rot="18900000">
            <a:off x="3238500" y="495300"/>
            <a:ext cx="5715000" cy="5715000"/>
          </a:xfrm>
          <a:prstGeom prst="star4">
            <a:avLst>
              <a:gd name="adj" fmla="val 27885"/>
            </a:avLst>
          </a:prstGeom>
          <a:noFill/>
          <a:ln w="25400" cap="rnd">
            <a:solidFill>
              <a:srgbClr val="E98726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554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/>
      <p:bldP spid="6" grpId="0"/>
      <p:bldP spid="10" grpId="0"/>
      <p:bldP spid="11" grpId="0"/>
      <p:bldP spid="12" grpId="0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7" y="166987"/>
            <a:ext cx="253371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3000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三会一课是什么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621788" y="1191931"/>
            <a:ext cx="4124325" cy="2914650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701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3712087" y="2277627"/>
            <a:ext cx="7858125" cy="3685023"/>
          </a:xfrm>
          <a:prstGeom prst="roundRect">
            <a:avLst>
              <a:gd name="adj" fmla="val 50000"/>
            </a:avLst>
          </a:prstGeom>
          <a:noFill/>
          <a:ln w="25400">
            <a:solidFill>
              <a:srgbClr val="B7010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054648" y="1624588"/>
            <a:ext cx="309982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作为党内生活的重要组成部分，</a:t>
            </a:r>
            <a:r>
              <a:rPr lang="zh-CN" altLang="en-US" sz="2000" b="1" dirty="0">
                <a:solidFill>
                  <a:srgbClr val="B70101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“三会一课”制度，对于加强党的建设发挥着重要作用。</a:t>
            </a:r>
          </a:p>
        </p:txBody>
      </p:sp>
      <p:sp>
        <p:nvSpPr>
          <p:cNvPr id="11" name="矩形 10"/>
          <p:cNvSpPr/>
          <p:nvPr/>
        </p:nvSpPr>
        <p:spPr>
          <a:xfrm>
            <a:off x="5727187" y="1271501"/>
            <a:ext cx="4339650" cy="700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“三会一课”的作用</a:t>
            </a:r>
          </a:p>
        </p:txBody>
      </p:sp>
      <p:sp>
        <p:nvSpPr>
          <p:cNvPr id="12" name="矩形 11"/>
          <p:cNvSpPr/>
          <p:nvPr/>
        </p:nvSpPr>
        <p:spPr>
          <a:xfrm>
            <a:off x="4746113" y="2906252"/>
            <a:ext cx="64448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习近平总书记在参加河北省委常委班子民主生活会时，把严格党内生活作为“四个重要法宝”之一提出，明确要求增强党内生活的政治性、原则性、战斗性，使各种方式的党内生活都有实质性内容，都能有针对性地解决问题，坚决反对党内生活中的自由主义、好人主义。</a:t>
            </a:r>
            <a:endParaRPr lang="zh-CN" altLang="en-US" sz="2000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0523" y="3656582"/>
            <a:ext cx="2528577" cy="2432729"/>
          </a:xfrm>
          <a:prstGeom prst="rect">
            <a:avLst/>
          </a:prstGeom>
        </p:spPr>
      </p:pic>
      <p:sp>
        <p:nvSpPr>
          <p:cNvPr id="4" name="虚尾箭头 3"/>
          <p:cNvSpPr/>
          <p:nvPr/>
        </p:nvSpPr>
        <p:spPr>
          <a:xfrm flipH="1">
            <a:off x="4868882" y="1324570"/>
            <a:ext cx="858304" cy="647700"/>
          </a:xfrm>
          <a:prstGeom prst="stripedRightArrow">
            <a:avLst/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910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2" grpId="0" animBg="1"/>
      <p:bldP spid="6" grpId="0" animBg="1"/>
      <p:bldP spid="10" grpId="0"/>
      <p:bldP spid="11" grpId="0"/>
      <p:bldP spid="12" grpId="0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6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587018" y="0"/>
            <a:ext cx="8604982" cy="3885687"/>
          </a:xfrm>
          <a:prstGeom prst="rect">
            <a:avLst/>
          </a:prstGeom>
          <a:blipFill dpi="0" rotWithShape="1">
            <a:blip r:embed="rId4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1296443" y="1310568"/>
            <a:ext cx="4799557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8000" b="1" spc="-300" dirty="0">
                <a:ln w="25400">
                  <a:solidFill>
                    <a:schemeClr val="bg1"/>
                  </a:solidFill>
                </a:ln>
                <a:gradFill flip="none" rotWithShape="1">
                  <a:gsLst>
                    <a:gs pos="100000">
                      <a:srgbClr val="D04414"/>
                    </a:gs>
                    <a:gs pos="0">
                      <a:srgbClr val="B70101"/>
                    </a:gs>
                    <a:gs pos="59000">
                      <a:srgbClr val="E98726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第二部分</a:t>
            </a:r>
          </a:p>
        </p:txBody>
      </p:sp>
      <p:sp>
        <p:nvSpPr>
          <p:cNvPr id="2" name="矩形 1"/>
          <p:cNvSpPr/>
          <p:nvPr/>
        </p:nvSpPr>
        <p:spPr>
          <a:xfrm>
            <a:off x="1296443" y="2777691"/>
            <a:ext cx="5262979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ln w="25400">
                  <a:noFill/>
                </a:ln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支部党员大会</a:t>
            </a:r>
          </a:p>
        </p:txBody>
      </p:sp>
      <p:cxnSp>
        <p:nvCxnSpPr>
          <p:cNvPr id="19" name="直接连接符 18"/>
          <p:cNvCxnSpPr/>
          <p:nvPr/>
        </p:nvCxnSpPr>
        <p:spPr>
          <a:xfrm flipH="1">
            <a:off x="1296443" y="2705849"/>
            <a:ext cx="5675301" cy="0"/>
          </a:xfrm>
          <a:prstGeom prst="line">
            <a:avLst/>
          </a:prstGeom>
          <a:ln w="25400" cap="rnd">
            <a:solidFill>
              <a:srgbClr val="B7010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68476" y="3609310"/>
            <a:ext cx="6723524" cy="32140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77" t="26760" r="8846" b="41828"/>
          <a:stretch/>
        </p:blipFill>
        <p:spPr>
          <a:xfrm rot="292806">
            <a:off x="-388853" y="4569176"/>
            <a:ext cx="7951743" cy="189735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92" r="27462"/>
          <a:stretch/>
        </p:blipFill>
        <p:spPr>
          <a:xfrm flipH="1">
            <a:off x="0" y="4973667"/>
            <a:ext cx="12192000" cy="18999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86300"/>
            <a:ext cx="4678825" cy="2187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153" y="5779975"/>
            <a:ext cx="1479415" cy="883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67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5000">
        <p14:gallery dir="l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7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7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87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utoUpdateAnimBg="0"/>
      <p:bldP spid="16" grpId="1" bldLvl="0" autoUpdateAnimBg="0"/>
      <p:bldP spid="16" grpId="2" bldLvl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7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388"/>
          <a:stretch/>
        </p:blipFill>
        <p:spPr>
          <a:xfrm flipV="1">
            <a:off x="1" y="0"/>
            <a:ext cx="876300" cy="711082"/>
          </a:xfrm>
          <a:prstGeom prst="rect">
            <a:avLst/>
          </a:prstGeom>
        </p:spPr>
      </p:pic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677316" y="166987"/>
            <a:ext cx="217220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800" spc="-300" dirty="0">
                <a:ln w="25400">
                  <a:noFill/>
                </a:ln>
                <a:gradFill flip="none" rotWithShape="1">
                  <a:gsLst>
                    <a:gs pos="0">
                      <a:srgbClr val="B70101"/>
                    </a:gs>
                    <a:gs pos="100000">
                      <a:srgbClr val="E98726"/>
                    </a:gs>
                  </a:gsLst>
                  <a:lin ang="2700000" scaled="1"/>
                  <a:tileRect/>
                </a:gradFill>
                <a:latin typeface="汉仪锦昌体简" panose="00020600040101010101" pitchFamily="18" charset="-122"/>
                <a:ea typeface="汉仪锦昌体简" panose="00020600040101010101" pitchFamily="18" charset="-122"/>
                <a:cs typeface="+mn-ea"/>
                <a:sym typeface="+mn-lt"/>
              </a:rPr>
              <a:t>支部党员大会</a:t>
            </a:r>
          </a:p>
        </p:txBody>
      </p:sp>
      <p:sp>
        <p:nvSpPr>
          <p:cNvPr id="5" name="弧形 4"/>
          <p:cNvSpPr/>
          <p:nvPr/>
        </p:nvSpPr>
        <p:spPr>
          <a:xfrm>
            <a:off x="2752859" y="2387337"/>
            <a:ext cx="6654620" cy="6654621"/>
          </a:xfrm>
          <a:prstGeom prst="arc">
            <a:avLst>
              <a:gd name="adj1" fmla="val 10891805"/>
              <a:gd name="adj2" fmla="val 0"/>
            </a:avLst>
          </a:prstGeom>
          <a:ln w="25400">
            <a:solidFill>
              <a:srgbClr val="B70101"/>
            </a:solidFill>
            <a:prstDash val="dash"/>
            <a:headEnd type="oval" w="lg" len="lg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8"/>
          <p:cNvSpPr/>
          <p:nvPr/>
        </p:nvSpPr>
        <p:spPr>
          <a:xfrm>
            <a:off x="2281648" y="3922725"/>
            <a:ext cx="863256" cy="866962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4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</a:p>
        </p:txBody>
      </p:sp>
      <p:sp>
        <p:nvSpPr>
          <p:cNvPr id="10" name="Oval 160"/>
          <p:cNvSpPr/>
          <p:nvPr/>
        </p:nvSpPr>
        <p:spPr>
          <a:xfrm>
            <a:off x="3772627" y="2271981"/>
            <a:ext cx="863256" cy="866962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4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</a:p>
        </p:txBody>
      </p:sp>
      <p:sp>
        <p:nvSpPr>
          <p:cNvPr id="11" name="Oval 161"/>
          <p:cNvSpPr/>
          <p:nvPr/>
        </p:nvSpPr>
        <p:spPr>
          <a:xfrm>
            <a:off x="7555141" y="2271982"/>
            <a:ext cx="863257" cy="866961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4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</a:p>
        </p:txBody>
      </p:sp>
      <p:sp>
        <p:nvSpPr>
          <p:cNvPr id="12" name="Oval 162"/>
          <p:cNvSpPr/>
          <p:nvPr/>
        </p:nvSpPr>
        <p:spPr>
          <a:xfrm>
            <a:off x="8954365" y="3922725"/>
            <a:ext cx="863256" cy="866962"/>
          </a:xfrm>
          <a:prstGeom prst="ellipse">
            <a:avLst/>
          </a:prstGeom>
          <a:solidFill>
            <a:srgbClr val="F7F3EB"/>
          </a:solidFill>
          <a:ln w="25400">
            <a:solidFill>
              <a:srgbClr val="B70101"/>
            </a:solidFill>
          </a:ln>
          <a:effectLst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FontTx/>
              <a:buNone/>
              <a:defRPr/>
            </a:pPr>
            <a:r>
              <a:rPr lang="en-US" altLang="zh-CN" sz="2400" b="1" dirty="0">
                <a:solidFill>
                  <a:srgbClr val="B7010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</a:p>
        </p:txBody>
      </p:sp>
      <p:sp>
        <p:nvSpPr>
          <p:cNvPr id="13" name="空心弧 12"/>
          <p:cNvSpPr/>
          <p:nvPr/>
        </p:nvSpPr>
        <p:spPr>
          <a:xfrm>
            <a:off x="3514785" y="3023461"/>
            <a:ext cx="5136976" cy="5136976"/>
          </a:xfrm>
          <a:prstGeom prst="blockArc">
            <a:avLst>
              <a:gd name="adj1" fmla="val 10800000"/>
              <a:gd name="adj2" fmla="val 254"/>
              <a:gd name="adj3" fmla="val 49833"/>
            </a:avLst>
          </a:prstGeom>
          <a:solidFill>
            <a:srgbClr val="E987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支部党员大会</a:t>
            </a:r>
            <a:endParaRPr lang="en-US" altLang="zh-CN" sz="3600" b="1" dirty="0">
              <a:solidFill>
                <a:srgbClr val="F7F3EB"/>
              </a:solidFill>
              <a:latin typeface="微软雅黑" pitchFamily="34" charset="-122"/>
              <a:ea typeface="微软雅黑" pitchFamily="34" charset="-122"/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F7F3EB"/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基本程序</a:t>
            </a: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8891916" y="2933518"/>
            <a:ext cx="2485564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宣布表决结果，形成支部大会决议。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7353997" y="1218494"/>
            <a:ext cx="2595528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党员围绕议题进行民主讨论和表决。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814521" y="1256318"/>
            <a:ext cx="38766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会议主持人报告党员出、缺席情况，宣布会议议题，开始开会。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1036392" y="2948355"/>
            <a:ext cx="2242788" cy="961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选定议题，提前通知全体党员。</a:t>
            </a:r>
          </a:p>
        </p:txBody>
      </p:sp>
    </p:spTree>
    <p:extLst>
      <p:ext uri="{BB962C8B-B14F-4D97-AF65-F5344CB8AC3E}">
        <p14:creationId xmlns:p14="http://schemas.microsoft.com/office/powerpoint/2010/main" val="308041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5000">
        <p14:doors dir="vert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  <p:bldP spid="9" grpId="1" bldLvl="0" autoUpdateAnimBg="0"/>
      <p:bldP spid="9" grpId="2" bldLvl="0" autoUpdateAnimBg="0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三会一课新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</TotalTime>
  <Words>1697</Words>
  <Application>Microsoft Office PowerPoint</Application>
  <PresentationFormat>宽屏</PresentationFormat>
  <Paragraphs>196</Paragraphs>
  <Slides>31</Slides>
  <Notes>31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MS PGothic</vt:lpstr>
      <vt:lpstr>汉仪锦昌体简</vt:lpstr>
      <vt:lpstr>宋体</vt:lpstr>
      <vt:lpstr>微软雅黑</vt:lpstr>
      <vt:lpstr>Agency FB</vt:lpstr>
      <vt:lpstr>Arial</vt:lpstr>
      <vt:lpstr>Calibri</vt:lpstr>
      <vt:lpstr>Calibri Light</vt:lpstr>
      <vt:lpstr>Segoe UI</vt:lpstr>
      <vt:lpstr>Segoe UI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三会一课新</dc:title>
  <dc:creator>LY</dc:creator>
  <cp:lastModifiedBy>小芥末素材</cp:lastModifiedBy>
  <cp:revision>969</cp:revision>
  <dcterms:created xsi:type="dcterms:W3CDTF">2015-05-05T08:02:14Z</dcterms:created>
  <dcterms:modified xsi:type="dcterms:W3CDTF">2018-06-11T01:52:25Z</dcterms:modified>
</cp:coreProperties>
</file>