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4"/>
  </p:notesMasterIdLst>
  <p:sldIdLst>
    <p:sldId id="298" r:id="rId3"/>
    <p:sldId id="275" r:id="rId4"/>
    <p:sldId id="277" r:id="rId5"/>
    <p:sldId id="302" r:id="rId6"/>
    <p:sldId id="303" r:id="rId7"/>
    <p:sldId id="318" r:id="rId8"/>
    <p:sldId id="305" r:id="rId9"/>
    <p:sldId id="307" r:id="rId10"/>
    <p:sldId id="308" r:id="rId11"/>
    <p:sldId id="306" r:id="rId12"/>
    <p:sldId id="309" r:id="rId13"/>
    <p:sldId id="319" r:id="rId14"/>
    <p:sldId id="311" r:id="rId15"/>
    <p:sldId id="313" r:id="rId16"/>
    <p:sldId id="314" r:id="rId17"/>
    <p:sldId id="312" r:id="rId18"/>
    <p:sldId id="320" r:id="rId19"/>
    <p:sldId id="316" r:id="rId20"/>
    <p:sldId id="317" r:id="rId21"/>
    <p:sldId id="322" r:id="rId22"/>
    <p:sldId id="321"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8" autoAdjust="0"/>
    <p:restoredTop sz="94660"/>
  </p:normalViewPr>
  <p:slideViewPr>
    <p:cSldViewPr snapToGrid="0">
      <p:cViewPr varScale="1">
        <p:scale>
          <a:sx n="68" d="100"/>
          <a:sy n="68" d="100"/>
        </p:scale>
        <p:origin x="580"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F7DB65-6926-44C8-AEEE-12DF9C74DCE3}" type="datetimeFigureOut">
              <a:rPr lang="zh-CN" altLang="en-US" smtClean="0"/>
              <a:t>2018/3/21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5D90D-BF59-4262-ADE8-EB0D50E77847}" type="slidenum">
              <a:rPr lang="zh-CN" altLang="en-US" smtClean="0"/>
              <a:t>‹#›</a:t>
            </a:fld>
            <a:endParaRPr lang="zh-CN" altLang="en-US"/>
          </a:p>
        </p:txBody>
      </p:sp>
    </p:spTree>
    <p:extLst>
      <p:ext uri="{BB962C8B-B14F-4D97-AF65-F5344CB8AC3E}">
        <p14:creationId xmlns:p14="http://schemas.microsoft.com/office/powerpoint/2010/main" val="2865887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DF707D-30CB-4241-BACE-48CE8CEC8E33}" type="slidenum">
              <a:rPr lang="zh-CN" altLang="en-US" smtClean="0"/>
              <a:t>1</a:t>
            </a:fld>
            <a:endParaRPr lang="zh-CN" altLang="en-US"/>
          </a:p>
        </p:txBody>
      </p:sp>
    </p:spTree>
    <p:extLst>
      <p:ext uri="{BB962C8B-B14F-4D97-AF65-F5344CB8AC3E}">
        <p14:creationId xmlns:p14="http://schemas.microsoft.com/office/powerpoint/2010/main" val="2701896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10</a:t>
            </a:fld>
            <a:endParaRPr lang="zh-CN" altLang="en-US"/>
          </a:p>
        </p:txBody>
      </p:sp>
    </p:spTree>
    <p:extLst>
      <p:ext uri="{BB962C8B-B14F-4D97-AF65-F5344CB8AC3E}">
        <p14:creationId xmlns:p14="http://schemas.microsoft.com/office/powerpoint/2010/main" val="1092485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11</a:t>
            </a:fld>
            <a:endParaRPr lang="zh-CN" altLang="en-US"/>
          </a:p>
        </p:txBody>
      </p:sp>
    </p:spTree>
    <p:extLst>
      <p:ext uri="{BB962C8B-B14F-4D97-AF65-F5344CB8AC3E}">
        <p14:creationId xmlns:p14="http://schemas.microsoft.com/office/powerpoint/2010/main" val="194269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12</a:t>
            </a:fld>
            <a:endParaRPr lang="zh-CN" altLang="en-US"/>
          </a:p>
        </p:txBody>
      </p:sp>
    </p:spTree>
    <p:extLst>
      <p:ext uri="{BB962C8B-B14F-4D97-AF65-F5344CB8AC3E}">
        <p14:creationId xmlns:p14="http://schemas.microsoft.com/office/powerpoint/2010/main" val="1693100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13</a:t>
            </a:fld>
            <a:endParaRPr lang="zh-CN" altLang="en-US"/>
          </a:p>
        </p:txBody>
      </p:sp>
    </p:spTree>
    <p:extLst>
      <p:ext uri="{BB962C8B-B14F-4D97-AF65-F5344CB8AC3E}">
        <p14:creationId xmlns:p14="http://schemas.microsoft.com/office/powerpoint/2010/main" val="3290963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14</a:t>
            </a:fld>
            <a:endParaRPr lang="zh-CN" altLang="en-US"/>
          </a:p>
        </p:txBody>
      </p:sp>
    </p:spTree>
    <p:extLst>
      <p:ext uri="{BB962C8B-B14F-4D97-AF65-F5344CB8AC3E}">
        <p14:creationId xmlns:p14="http://schemas.microsoft.com/office/powerpoint/2010/main" val="2041767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15</a:t>
            </a:fld>
            <a:endParaRPr lang="zh-CN" altLang="en-US"/>
          </a:p>
        </p:txBody>
      </p:sp>
    </p:spTree>
    <p:extLst>
      <p:ext uri="{BB962C8B-B14F-4D97-AF65-F5344CB8AC3E}">
        <p14:creationId xmlns:p14="http://schemas.microsoft.com/office/powerpoint/2010/main" val="2244045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16</a:t>
            </a:fld>
            <a:endParaRPr lang="zh-CN" altLang="en-US"/>
          </a:p>
        </p:txBody>
      </p:sp>
    </p:spTree>
    <p:extLst>
      <p:ext uri="{BB962C8B-B14F-4D97-AF65-F5344CB8AC3E}">
        <p14:creationId xmlns:p14="http://schemas.microsoft.com/office/powerpoint/2010/main" val="217595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17</a:t>
            </a:fld>
            <a:endParaRPr lang="zh-CN" altLang="en-US"/>
          </a:p>
        </p:txBody>
      </p:sp>
    </p:spTree>
    <p:extLst>
      <p:ext uri="{BB962C8B-B14F-4D97-AF65-F5344CB8AC3E}">
        <p14:creationId xmlns:p14="http://schemas.microsoft.com/office/powerpoint/2010/main" val="9822681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18</a:t>
            </a:fld>
            <a:endParaRPr lang="zh-CN" altLang="en-US"/>
          </a:p>
        </p:txBody>
      </p:sp>
    </p:spTree>
    <p:extLst>
      <p:ext uri="{BB962C8B-B14F-4D97-AF65-F5344CB8AC3E}">
        <p14:creationId xmlns:p14="http://schemas.microsoft.com/office/powerpoint/2010/main" val="1696444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19</a:t>
            </a:fld>
            <a:endParaRPr lang="zh-CN" altLang="en-US"/>
          </a:p>
        </p:txBody>
      </p:sp>
    </p:spTree>
    <p:extLst>
      <p:ext uri="{BB962C8B-B14F-4D97-AF65-F5344CB8AC3E}">
        <p14:creationId xmlns:p14="http://schemas.microsoft.com/office/powerpoint/2010/main" val="1246115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2</a:t>
            </a:fld>
            <a:endParaRPr lang="zh-CN" altLang="en-US"/>
          </a:p>
        </p:txBody>
      </p:sp>
    </p:spTree>
    <p:extLst>
      <p:ext uri="{BB962C8B-B14F-4D97-AF65-F5344CB8AC3E}">
        <p14:creationId xmlns:p14="http://schemas.microsoft.com/office/powerpoint/2010/main" val="174918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DF707D-30CB-4241-BACE-48CE8CEC8E33}" type="slidenum">
              <a:rPr lang="zh-CN" altLang="en-US" smtClean="0"/>
              <a:t>20</a:t>
            </a:fld>
            <a:endParaRPr lang="zh-CN" altLang="en-US"/>
          </a:p>
        </p:txBody>
      </p:sp>
    </p:spTree>
    <p:extLst>
      <p:ext uri="{BB962C8B-B14F-4D97-AF65-F5344CB8AC3E}">
        <p14:creationId xmlns:p14="http://schemas.microsoft.com/office/powerpoint/2010/main" val="3529033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21</a:t>
            </a:fld>
            <a:endParaRPr lang="zh-CN" altLang="en-US"/>
          </a:p>
        </p:txBody>
      </p:sp>
    </p:spTree>
    <p:extLst>
      <p:ext uri="{BB962C8B-B14F-4D97-AF65-F5344CB8AC3E}">
        <p14:creationId xmlns:p14="http://schemas.microsoft.com/office/powerpoint/2010/main" val="925154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3</a:t>
            </a:fld>
            <a:endParaRPr lang="zh-CN" altLang="en-US"/>
          </a:p>
        </p:txBody>
      </p:sp>
    </p:spTree>
    <p:extLst>
      <p:ext uri="{BB962C8B-B14F-4D97-AF65-F5344CB8AC3E}">
        <p14:creationId xmlns:p14="http://schemas.microsoft.com/office/powerpoint/2010/main" val="603495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4</a:t>
            </a:fld>
            <a:endParaRPr lang="zh-CN" altLang="en-US"/>
          </a:p>
        </p:txBody>
      </p:sp>
    </p:spTree>
    <p:extLst>
      <p:ext uri="{BB962C8B-B14F-4D97-AF65-F5344CB8AC3E}">
        <p14:creationId xmlns:p14="http://schemas.microsoft.com/office/powerpoint/2010/main" val="1618338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5</a:t>
            </a:fld>
            <a:endParaRPr lang="zh-CN" altLang="en-US"/>
          </a:p>
        </p:txBody>
      </p:sp>
    </p:spTree>
    <p:extLst>
      <p:ext uri="{BB962C8B-B14F-4D97-AF65-F5344CB8AC3E}">
        <p14:creationId xmlns:p14="http://schemas.microsoft.com/office/powerpoint/2010/main" val="1713620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A5D90D-BF59-4262-ADE8-EB0D50E77847}" type="slidenum">
              <a:rPr lang="zh-CN" altLang="en-US" smtClean="0"/>
              <a:t>6</a:t>
            </a:fld>
            <a:endParaRPr lang="zh-CN" altLang="en-US"/>
          </a:p>
        </p:txBody>
      </p:sp>
    </p:spTree>
    <p:extLst>
      <p:ext uri="{BB962C8B-B14F-4D97-AF65-F5344CB8AC3E}">
        <p14:creationId xmlns:p14="http://schemas.microsoft.com/office/powerpoint/2010/main" val="4106012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7</a:t>
            </a:fld>
            <a:endParaRPr lang="zh-CN" altLang="en-US"/>
          </a:p>
        </p:txBody>
      </p:sp>
    </p:spTree>
    <p:extLst>
      <p:ext uri="{BB962C8B-B14F-4D97-AF65-F5344CB8AC3E}">
        <p14:creationId xmlns:p14="http://schemas.microsoft.com/office/powerpoint/2010/main" val="294690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8</a:t>
            </a:fld>
            <a:endParaRPr lang="zh-CN" altLang="en-US"/>
          </a:p>
        </p:txBody>
      </p:sp>
    </p:spTree>
    <p:extLst>
      <p:ext uri="{BB962C8B-B14F-4D97-AF65-F5344CB8AC3E}">
        <p14:creationId xmlns:p14="http://schemas.microsoft.com/office/powerpoint/2010/main" val="490679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B24952-E504-4AB9-BF76-DA695745E86F}" type="slidenum">
              <a:rPr lang="zh-CN" altLang="en-US" smtClean="0"/>
              <a:t>9</a:t>
            </a:fld>
            <a:endParaRPr lang="zh-CN" altLang="en-US"/>
          </a:p>
        </p:txBody>
      </p:sp>
    </p:spTree>
    <p:extLst>
      <p:ext uri="{BB962C8B-B14F-4D97-AF65-F5344CB8AC3E}">
        <p14:creationId xmlns:p14="http://schemas.microsoft.com/office/powerpoint/2010/main" val="32160636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9" descr="9-01">
            <a:extLst>
              <a:ext uri="{FF2B5EF4-FFF2-40B4-BE49-F238E27FC236}">
                <a16:creationId xmlns:a16="http://schemas.microsoft.com/office/drawing/2014/main" id="{44B931EA-6E24-416A-919B-EFFBCD0D28A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142654">
            <a:off x="10315071" y="338937"/>
            <a:ext cx="1512347" cy="935201"/>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a16="http://schemas.microsoft.com/office/drawing/2014/main" id="{9BF57C43-C470-4BA6-B91A-40134925F32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26"/>
          <a:stretch/>
        </p:blipFill>
        <p:spPr>
          <a:xfrm>
            <a:off x="2166346" y="5168248"/>
            <a:ext cx="10025654" cy="1635369"/>
          </a:xfrm>
          <a:prstGeom prst="rect">
            <a:avLst/>
          </a:prstGeom>
        </p:spPr>
      </p:pic>
      <p:pic>
        <p:nvPicPr>
          <p:cNvPr id="4" name="图片 3">
            <a:extLst>
              <a:ext uri="{FF2B5EF4-FFF2-40B4-BE49-F238E27FC236}">
                <a16:creationId xmlns:a16="http://schemas.microsoft.com/office/drawing/2014/main" id="{6F864901-5053-4C11-84CB-44C26EEE4EAA}"/>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5985933"/>
            <a:ext cx="12192000" cy="908466"/>
          </a:xfrm>
          <a:prstGeom prst="rect">
            <a:avLst/>
          </a:prstGeom>
        </p:spPr>
      </p:pic>
    </p:spTree>
    <p:extLst>
      <p:ext uri="{BB962C8B-B14F-4D97-AF65-F5344CB8AC3E}">
        <p14:creationId xmlns:p14="http://schemas.microsoft.com/office/powerpoint/2010/main" val="190157893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6" presetClass="entr" presetSubtype="21"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5AF7A-020A-476B-9103-7F270A70EC7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246A893-1835-4281-B208-196687D90E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1F2AFCF-EB6A-4C38-B1FC-D5A2BD6374A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6A031821-53E0-4645-AC10-D4C556F6A8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ECFFCC4-63B2-411E-A9FA-7B46067D442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4D6A09DD-9074-46F6-8D13-A70865D42C6D}"/>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8" name="页脚占位符 7">
            <a:extLst>
              <a:ext uri="{FF2B5EF4-FFF2-40B4-BE49-F238E27FC236}">
                <a16:creationId xmlns:a16="http://schemas.microsoft.com/office/drawing/2014/main" id="{E8BAA959-D7A1-4D67-BFE0-36228DBE298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C68C25B-5B3B-47F8-91C8-196001F47FFF}"/>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2739765855"/>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2932E4-ED6D-46DF-A6D6-DF693C0DF10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FE4DA54-976F-473A-837A-F81EDF0CB4CE}"/>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4" name="页脚占位符 3">
            <a:extLst>
              <a:ext uri="{FF2B5EF4-FFF2-40B4-BE49-F238E27FC236}">
                <a16:creationId xmlns:a16="http://schemas.microsoft.com/office/drawing/2014/main" id="{3629CA18-4525-4B86-9679-AD6DC69D5E3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8D708BD-167F-4A0B-B08F-6D409DB32FFE}"/>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1501338378"/>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96EB63B-4E8B-4F36-834C-84CA7FB008A0}"/>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3" name="页脚占位符 2">
            <a:extLst>
              <a:ext uri="{FF2B5EF4-FFF2-40B4-BE49-F238E27FC236}">
                <a16:creationId xmlns:a16="http://schemas.microsoft.com/office/drawing/2014/main" id="{3323C8B3-832C-4B6F-B588-E4B06489CE0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90C6826-6785-43A1-AD33-2A5B899763FC}"/>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2278272374"/>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3F9E1A-69BD-4701-BC88-45E11B2924B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C66A305-591B-4CA1-B3CF-4F363FD04F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7D7BFF8-79A4-4341-A383-F55CD13102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1DF391-7054-40C7-B8BD-2D0199170BDA}"/>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6" name="页脚占位符 5">
            <a:extLst>
              <a:ext uri="{FF2B5EF4-FFF2-40B4-BE49-F238E27FC236}">
                <a16:creationId xmlns:a16="http://schemas.microsoft.com/office/drawing/2014/main" id="{28D8E776-F653-418F-915E-EA6BD62D0F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666258-770C-403F-A712-B3F17BED1E31}"/>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1327021926"/>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DC3BCD-07F5-4679-96D3-A7833BA40B1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F436FF5-A60B-4595-80EF-9E93EAA1C7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E9A415A-8A78-4F72-A863-BA0E2F0142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4FDF3D2-189A-4FF8-A98B-6BF8020CBB42}"/>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6" name="页脚占位符 5">
            <a:extLst>
              <a:ext uri="{FF2B5EF4-FFF2-40B4-BE49-F238E27FC236}">
                <a16:creationId xmlns:a16="http://schemas.microsoft.com/office/drawing/2014/main" id="{1200F9EE-2D45-4481-BA51-FDB70ABE4D2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0283C5F-CB57-4873-8410-7C307C9F2B13}"/>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2800820578"/>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3C8348-2A79-4F56-9B1E-F23FD6C963E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69FA095-58D1-4953-B689-327B6998E872}"/>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02099A2-7D12-4374-9515-B33A5DA9027A}"/>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5" name="页脚占位符 4">
            <a:extLst>
              <a:ext uri="{FF2B5EF4-FFF2-40B4-BE49-F238E27FC236}">
                <a16:creationId xmlns:a16="http://schemas.microsoft.com/office/drawing/2014/main" id="{819D2321-69D7-4305-B8CA-4A8D3B1FC2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5C96DA1-FF98-4224-AF16-86EE2AC32165}"/>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3414375533"/>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F4235E7-AFFE-46BD-9A77-1B55DEF38B2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8D04C23-F73B-4BAA-97C3-6B14C01A157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3A4ABFC-B25C-418A-9EA4-49279D8A708E}"/>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5" name="页脚占位符 4">
            <a:extLst>
              <a:ext uri="{FF2B5EF4-FFF2-40B4-BE49-F238E27FC236}">
                <a16:creationId xmlns:a16="http://schemas.microsoft.com/office/drawing/2014/main" id="{405F8B19-0BC5-4711-A75D-BE550FC385F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BE79447-012B-43B4-A806-19D88B3128D7}"/>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2338043513"/>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426"/>
          <a:stretch/>
        </p:blipFill>
        <p:spPr>
          <a:xfrm>
            <a:off x="2166346" y="5168248"/>
            <a:ext cx="10025654" cy="1635369"/>
          </a:xfrm>
          <a:prstGeom prst="rect">
            <a:avLst/>
          </a:prstGeom>
        </p:spPr>
      </p:pic>
      <p:pic>
        <p:nvPicPr>
          <p:cNvPr id="8" name="图片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5985933"/>
            <a:ext cx="12192000" cy="908466"/>
          </a:xfrm>
          <a:prstGeom prst="rect">
            <a:avLst/>
          </a:prstGeom>
        </p:spPr>
      </p:pic>
    </p:spTree>
    <p:extLst>
      <p:ext uri="{BB962C8B-B14F-4D97-AF65-F5344CB8AC3E}">
        <p14:creationId xmlns:p14="http://schemas.microsoft.com/office/powerpoint/2010/main" val="257109905"/>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B8ED2CBC-AC24-4B3D-91CD-737D9AD635E5}" type="datetimeFigureOut">
              <a:rPr lang="zh-CN" altLang="en-US" smtClean="0"/>
              <a:t>2018/3/21</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2D7E2C4-5C29-4AA3-8873-27767E56B0CD}" type="slidenum">
              <a:rPr lang="zh-CN" altLang="en-US" smtClean="0"/>
              <a:t>‹#›</a:t>
            </a:fld>
            <a:endParaRPr lang="zh-CN" altLang="en-US"/>
          </a:p>
        </p:txBody>
      </p:sp>
    </p:spTree>
    <p:extLst>
      <p:ext uri="{BB962C8B-B14F-4D97-AF65-F5344CB8AC3E}">
        <p14:creationId xmlns:p14="http://schemas.microsoft.com/office/powerpoint/2010/main" val="174807391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FF1F26A-EB95-46AB-857B-B01A0DB10A12}" type="datetimeFigureOut">
              <a:rPr lang="zh-CN" altLang="en-US" smtClean="0"/>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6F1F09-8844-4E75-8803-4F65A34CF399}" type="slidenum">
              <a:rPr lang="zh-CN" altLang="en-US" smtClean="0"/>
              <a:t>‹#›</a:t>
            </a:fld>
            <a:endParaRPr lang="zh-CN" altLang="en-US"/>
          </a:p>
        </p:txBody>
      </p:sp>
    </p:spTree>
    <p:extLst>
      <p:ext uri="{BB962C8B-B14F-4D97-AF65-F5344CB8AC3E}">
        <p14:creationId xmlns:p14="http://schemas.microsoft.com/office/powerpoint/2010/main" val="1990289793"/>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5120368"/>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EAB3FB-9D0C-4199-9CD6-F5852747FE0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17B8614-D644-4C6F-9775-AD6F7B73F6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4055EA3-B4E6-41A0-BCB9-10D079182604}"/>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5" name="页脚占位符 4">
            <a:extLst>
              <a:ext uri="{FF2B5EF4-FFF2-40B4-BE49-F238E27FC236}">
                <a16:creationId xmlns:a16="http://schemas.microsoft.com/office/drawing/2014/main" id="{24296E3E-BA06-4733-8C65-58A69F1810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F981C1-B489-4A64-943D-E82B89913B5A}"/>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3229310552"/>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868331-2434-4E96-8CB7-E742025EC75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473C777-3BFB-4647-A92A-81B53258C9F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D1FC467-3A03-4E13-BAEA-992B0168778A}"/>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5" name="页脚占位符 4">
            <a:extLst>
              <a:ext uri="{FF2B5EF4-FFF2-40B4-BE49-F238E27FC236}">
                <a16:creationId xmlns:a16="http://schemas.microsoft.com/office/drawing/2014/main" id="{3089C0CA-95FC-456C-B84C-D3EDFA3D38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54B59D-6175-49A1-826D-D9AA2258E093}"/>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686517072"/>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BA6842-E611-4D7B-BFE7-00FFEC058ED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24A9E04-F579-4045-81DD-14077BDC1E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9D68B78-41B9-47AA-8E1B-F0873FECAD7C}"/>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5" name="页脚占位符 4">
            <a:extLst>
              <a:ext uri="{FF2B5EF4-FFF2-40B4-BE49-F238E27FC236}">
                <a16:creationId xmlns:a16="http://schemas.microsoft.com/office/drawing/2014/main" id="{02D0A9F9-B33C-436E-91ED-C13FE20B87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9276F61-7665-4BEF-BE48-A771FE3623F1}"/>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392837553"/>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DE888F-BE25-4030-BCEB-BE2FCD26A83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FE23C6F-A295-4F0A-8203-E9824F34EC3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52725558-B9A3-483A-A3F0-FE9716D531A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12A27CB-1D11-46F7-BFEA-9DDA7E7466C9}"/>
              </a:ext>
            </a:extLst>
          </p:cNvPr>
          <p:cNvSpPr>
            <a:spLocks noGrp="1"/>
          </p:cNvSpPr>
          <p:nvPr>
            <p:ph type="dt" sz="half" idx="10"/>
          </p:nvPr>
        </p:nvSpPr>
        <p:spPr/>
        <p:txBody>
          <a:bodyPr/>
          <a:lstStyle/>
          <a:p>
            <a:fld id="{77324FCE-9D64-4278-8127-D914CB77C869}" type="datetimeFigureOut">
              <a:rPr lang="zh-CN" altLang="en-US" smtClean="0"/>
              <a:t>2018/3/21</a:t>
            </a:fld>
            <a:endParaRPr lang="zh-CN" altLang="en-US"/>
          </a:p>
        </p:txBody>
      </p:sp>
      <p:sp>
        <p:nvSpPr>
          <p:cNvPr id="6" name="页脚占位符 5">
            <a:extLst>
              <a:ext uri="{FF2B5EF4-FFF2-40B4-BE49-F238E27FC236}">
                <a16:creationId xmlns:a16="http://schemas.microsoft.com/office/drawing/2014/main" id="{E9C11D2E-DE9F-4EFB-8E92-79DFE6D080E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0E54E94-AC41-48B9-A712-E72E22E9045A}"/>
              </a:ext>
            </a:extLst>
          </p:cNvPr>
          <p:cNvSpPr>
            <a:spLocks noGrp="1"/>
          </p:cNvSpPr>
          <p:nvPr>
            <p:ph type="sldNum" sz="quarter" idx="12"/>
          </p:nvPr>
        </p:nvSpPr>
        <p:spPr/>
        <p:txBody>
          <a:body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586025604"/>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userDrawn="1"/>
        </p:nvSpPr>
        <p:spPr>
          <a:xfrm>
            <a:off x="0" y="0"/>
            <a:ext cx="12192000" cy="68580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768342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60" r:id="rId4"/>
    <p:sldLayoutId id="2147483661" r:id="rId5"/>
  </p:sldLayoutIdLst>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D4D8D34-179A-4053-83F3-FD151E196B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F12CDAF-B204-4839-A332-49595F4EF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E5D3547-E3F5-480A-9039-9747D065B2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24FCE-9D64-4278-8127-D914CB77C869}" type="datetimeFigureOut">
              <a:rPr lang="zh-CN" altLang="en-US" smtClean="0"/>
              <a:t>2018/3/21</a:t>
            </a:fld>
            <a:endParaRPr lang="zh-CN" altLang="en-US"/>
          </a:p>
        </p:txBody>
      </p:sp>
      <p:sp>
        <p:nvSpPr>
          <p:cNvPr id="5" name="页脚占位符 4">
            <a:extLst>
              <a:ext uri="{FF2B5EF4-FFF2-40B4-BE49-F238E27FC236}">
                <a16:creationId xmlns:a16="http://schemas.microsoft.com/office/drawing/2014/main" id="{1622A411-CC37-40AA-8849-A184B55468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300E029-8BD9-498B-9BDD-2723929DB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6B9E60-058A-4C18-881E-277F60D7A1E9}" type="slidenum">
              <a:rPr lang="zh-CN" altLang="en-US" smtClean="0"/>
              <a:t>‹#›</a:t>
            </a:fld>
            <a:endParaRPr lang="zh-CN" altLang="en-US"/>
          </a:p>
        </p:txBody>
      </p:sp>
    </p:spTree>
    <p:extLst>
      <p:ext uri="{BB962C8B-B14F-4D97-AF65-F5344CB8AC3E}">
        <p14:creationId xmlns:p14="http://schemas.microsoft.com/office/powerpoint/2010/main" val="358175766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xml"/><Relationship Id="rId7" Type="http://schemas.openxmlformats.org/officeDocument/2006/relationships/image" Target="../media/image7.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7.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161950" y="3324262"/>
            <a:ext cx="8084264" cy="430887"/>
          </a:xfrm>
          <a:prstGeom prst="rect">
            <a:avLst/>
          </a:prstGeom>
          <a:noFill/>
        </p:spPr>
        <p:txBody>
          <a:bodyPr wrap="none" rtlCol="0">
            <a:spAutoFit/>
          </a:bodyPr>
          <a:lstStyle>
            <a:defPPr>
              <a:defRPr lang="zh-CN"/>
            </a:defPPr>
            <a:lvl1pPr>
              <a:defRPr sz="8800" b="1">
                <a:gradFill>
                  <a:gsLst>
                    <a:gs pos="0">
                      <a:srgbClr val="FF0000"/>
                    </a:gs>
                    <a:gs pos="48000">
                      <a:srgbClr val="FF0000"/>
                    </a:gs>
                    <a:gs pos="76000">
                      <a:srgbClr val="C00000"/>
                    </a:gs>
                    <a:gs pos="100000">
                      <a:srgbClr val="FF0000"/>
                    </a:gs>
                  </a:gsLst>
                  <a:lin ang="5400000" scaled="1"/>
                </a:gradFill>
                <a:latin typeface="微软雅黑" panose="020B0503020204020204" pitchFamily="82" charset="2"/>
                <a:ea typeface="微软雅黑" panose="020B0503020204020204" pitchFamily="82" charset="2"/>
              </a:defRPr>
            </a:lvl1pPr>
          </a:lstStyle>
          <a:p>
            <a:r>
              <a:rPr lang="zh-CN" altLang="en-US" sz="2200" b="0" dirty="0"/>
              <a:t>进一步增强了学好党章党纪的责任感、紧迫感，增强了爱国情感</a:t>
            </a:r>
            <a:endParaRPr lang="zh-CN" altLang="en-US" sz="2200" b="0" dirty="0">
              <a:solidFill>
                <a:srgbClr val="C00000"/>
              </a:solidFill>
            </a:endParaRPr>
          </a:p>
        </p:txBody>
      </p:sp>
      <p:sp>
        <p:nvSpPr>
          <p:cNvPr id="13" name="斜纹 12"/>
          <p:cNvSpPr/>
          <p:nvPr/>
        </p:nvSpPr>
        <p:spPr>
          <a:xfrm flipH="1">
            <a:off x="10439399" y="0"/>
            <a:ext cx="1749591" cy="1749591"/>
          </a:xfrm>
          <a:prstGeom prst="diagStripe">
            <a:avLst/>
          </a:prstGeom>
          <a:gradFill>
            <a:gsLst>
              <a:gs pos="0">
                <a:srgbClr val="FF0000"/>
              </a:gs>
              <a:gs pos="76000">
                <a:srgbClr val="C00000"/>
              </a:gs>
            </a:gsLst>
            <a:lin ang="2400000" scaled="0"/>
          </a:gradFill>
          <a:ln>
            <a:noFill/>
          </a:ln>
          <a:effectLst>
            <a:outerShdw dist="76200" dir="10800000" algn="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82" charset="2"/>
              <a:ea typeface="微软雅黑" panose="020B0503020204020204" pitchFamily="82" charset="2"/>
            </a:endParaRPr>
          </a:p>
        </p:txBody>
      </p:sp>
      <p:cxnSp>
        <p:nvCxnSpPr>
          <p:cNvPr id="17" name="直接连接符 16"/>
          <p:cNvCxnSpPr/>
          <p:nvPr/>
        </p:nvCxnSpPr>
        <p:spPr>
          <a:xfrm flipH="1">
            <a:off x="2253714" y="3233788"/>
            <a:ext cx="79131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253713" y="3830236"/>
            <a:ext cx="791317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22" name="纯音乐-红旗颂">
            <a:hlinkClick r:id="" action="ppaction://media"/>
          </p:cNvPr>
          <p:cNvPicPr>
            <a:picLocks noChangeAspect="1"/>
          </p:cNvPicPr>
          <p:nvPr>
            <a:audioFile r:link="rId1"/>
            <p:extLst>
              <p:ext uri="{DAA4B4D4-6D71-4841-9C94-3DE7FCFB9230}">
                <p14:media xmlns:p14="http://schemas.microsoft.com/office/powerpoint/2010/main" r:embed="rId2">
                  <p14:trim st="57000" end="387596"/>
                </p14:media>
              </p:ext>
            </p:extLst>
          </p:nvPr>
        </p:nvPicPr>
        <p:blipFill>
          <a:blip r:embed="rId5"/>
          <a:stretch>
            <a:fillRect/>
          </a:stretch>
        </p:blipFill>
        <p:spPr>
          <a:xfrm>
            <a:off x="5600700" y="-1610197"/>
            <a:ext cx="609600" cy="609600"/>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l="51253" t="42549"/>
          <a:stretch/>
        </p:blipFill>
        <p:spPr>
          <a:xfrm>
            <a:off x="4289196" y="4638973"/>
            <a:ext cx="9083903" cy="2140024"/>
          </a:xfrm>
          <a:prstGeom prst="rect">
            <a:avLst/>
          </a:prstGeom>
          <a:noFill/>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506012"/>
            <a:ext cx="12192000" cy="2355717"/>
          </a:xfrm>
          <a:prstGeom prst="rect">
            <a:avLst/>
          </a:prstGeom>
        </p:spPr>
      </p:pic>
      <p:sp>
        <p:nvSpPr>
          <p:cNvPr id="24" name="文本框 23"/>
          <p:cNvSpPr txBox="1"/>
          <p:nvPr/>
        </p:nvSpPr>
        <p:spPr>
          <a:xfrm>
            <a:off x="8279833" y="4340797"/>
            <a:ext cx="2159566" cy="430887"/>
          </a:xfrm>
          <a:prstGeom prst="rect">
            <a:avLst/>
          </a:prstGeom>
          <a:noFill/>
        </p:spPr>
        <p:txBody>
          <a:bodyPr wrap="none" rtlCol="0">
            <a:spAutoFit/>
          </a:bodyPr>
          <a:lstStyle>
            <a:defPPr>
              <a:defRPr lang="zh-CN"/>
            </a:defPPr>
            <a:lvl1pPr>
              <a:defRPr sz="8800" b="1">
                <a:gradFill>
                  <a:gsLst>
                    <a:gs pos="0">
                      <a:srgbClr val="FF0000"/>
                    </a:gs>
                    <a:gs pos="48000">
                      <a:srgbClr val="FF0000"/>
                    </a:gs>
                    <a:gs pos="76000">
                      <a:srgbClr val="C00000"/>
                    </a:gs>
                    <a:gs pos="100000">
                      <a:srgbClr val="FF0000"/>
                    </a:gs>
                  </a:gsLst>
                  <a:lin ang="5400000" scaled="1"/>
                </a:gradFill>
                <a:latin typeface="微软雅黑" panose="020B0503020204020204" pitchFamily="82" charset="2"/>
                <a:ea typeface="微软雅黑" panose="020B0503020204020204" pitchFamily="82" charset="2"/>
              </a:defRPr>
            </a:lvl1pPr>
          </a:lstStyle>
          <a:p>
            <a:r>
              <a:rPr lang="zh-CN" altLang="en-US" sz="2200" b="0" dirty="0"/>
              <a:t>汇报人：千库网</a:t>
            </a:r>
            <a:endParaRPr lang="zh-CN" altLang="en-US" sz="2200" b="0" dirty="0">
              <a:solidFill>
                <a:srgbClr val="C00000"/>
              </a:solidFill>
            </a:endParaRPr>
          </a:p>
        </p:txBody>
      </p:sp>
      <p:pic>
        <p:nvPicPr>
          <p:cNvPr id="14" name="图片 13">
            <a:extLst>
              <a:ext uri="{FF2B5EF4-FFF2-40B4-BE49-F238E27FC236}">
                <a16:creationId xmlns:a16="http://schemas.microsoft.com/office/drawing/2014/main" id="{283C88EC-64B4-4217-B264-F954F411B2C6}"/>
              </a:ext>
            </a:extLst>
          </p:cNvPr>
          <p:cNvPicPr>
            <a:picLocks noChangeAspect="1"/>
          </p:cNvPicPr>
          <p:nvPr/>
        </p:nvPicPr>
        <p:blipFill rotWithShape="1">
          <a:blip r:embed="rId8">
            <a:extLst>
              <a:ext uri="{BEBA8EAE-BF5A-486C-A8C5-ECC9F3942E4B}">
                <a14:imgProps xmlns:a14="http://schemas.microsoft.com/office/drawing/2010/main">
                  <a14:imgLayer r:embed="rId9">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l="11855" t="46261" r="17602" b="39044"/>
          <a:stretch/>
        </p:blipFill>
        <p:spPr>
          <a:xfrm>
            <a:off x="1196811" y="1081433"/>
            <a:ext cx="9587059" cy="201209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59232213"/>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par>
                                <p:cTn id="15" presetID="22" presetClass="entr" presetSubtype="2"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childTnLst>
                          </p:cTn>
                        </p:par>
                        <p:par>
                          <p:cTn id="18" fill="hold">
                            <p:stCondLst>
                              <p:cond delay="1000"/>
                            </p:stCondLst>
                            <p:childTnLst>
                              <p:par>
                                <p:cTn id="19" presetID="2" presetClass="entr" presetSubtype="4"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850"/>
                            </p:stCondLst>
                            <p:childTnLst>
                              <p:par>
                                <p:cTn id="24" presetID="22" presetClass="entr" presetSubtype="4"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childTnLst>
                          </p:cTn>
                        </p:par>
                        <p:par>
                          <p:cTn id="27" fill="hold">
                            <p:stCondLst>
                              <p:cond delay="3350"/>
                            </p:stCondLst>
                            <p:childTnLst>
                              <p:par>
                                <p:cTn id="28" presetID="2" presetClass="entr" presetSubtype="4" fill="hold" grpId="0" nodeType="afterEffect">
                                  <p:stCondLst>
                                    <p:cond delay="0"/>
                                  </p:stCondLst>
                                  <p:iterate type="lt">
                                    <p:tmPct val="10000"/>
                                  </p:iterate>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par>
                          <p:cTn id="32" fill="hold">
                            <p:stCondLst>
                              <p:cond delay="4150"/>
                            </p:stCondLst>
                            <p:childTnLst>
                              <p:par>
                                <p:cTn id="33" presetID="5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Scale>
                                      <p:cBhvr>
                                        <p:cTn id="3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4"/>
                                        </p:tgtEl>
                                        <p:attrNameLst>
                                          <p:attrName>ppt_x</p:attrName>
                                          <p:attrName>ppt_y</p:attrName>
                                        </p:attrNameLst>
                                      </p:cBhvr>
                                    </p:animMotion>
                                    <p:animEffect transition="in" filter="fade">
                                      <p:cBhvr>
                                        <p:cTn id="3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repeatCount="indefinite" fill="hold" display="0">
                  <p:stCondLst>
                    <p:cond delay="indefinite"/>
                  </p:stCondLst>
                  <p:endCondLst>
                    <p:cond evt="onStopAudio" delay="0">
                      <p:tgtEl>
                        <p:sldTgt/>
                      </p:tgtEl>
                    </p:cond>
                  </p:endCondLst>
                </p:cTn>
                <p:tgtEl>
                  <p:spTgt spid="22"/>
                </p:tgtEl>
              </p:cMediaNode>
            </p:audio>
          </p:childTnLst>
        </p:cTn>
      </p:par>
    </p:tnLst>
    <p:bldLst>
      <p:bldP spid="9"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86802" y="3060017"/>
            <a:ext cx="4984973" cy="1980799"/>
          </a:xfrm>
          <a:prstGeom prst="rect">
            <a:avLst/>
          </a:prstGeom>
        </p:spPr>
        <p:txBody>
          <a:bodyPr wrap="square">
            <a:spAutoFit/>
          </a:bodyPr>
          <a:lstStyle/>
          <a:p>
            <a:pPr>
              <a:lnSpc>
                <a:spcPts val="3000"/>
              </a:lnSpc>
            </a:pPr>
            <a:r>
              <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rPr>
              <a:t>它将香港、澳门、珠海三地连为一体。工程师们用科技和勇气完成这个工程奇迹，他们要启用世界最大的巨型震锤来完成人工岛的建造，沟通起跨海大桥与海底隧道，这也是一项史无前例的工程。</a:t>
            </a: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4161" r="8902"/>
          <a:stretch>
            <a:fillRect/>
          </a:stretch>
        </p:blipFill>
        <p:spPr>
          <a:xfrm>
            <a:off x="1339248" y="2754903"/>
            <a:ext cx="4284749" cy="25910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7" name="Group 28"/>
          <p:cNvGrpSpPr/>
          <p:nvPr/>
        </p:nvGrpSpPr>
        <p:grpSpPr bwMode="auto">
          <a:xfrm>
            <a:off x="1339248" y="1450643"/>
            <a:ext cx="9632527" cy="889531"/>
            <a:chOff x="816" y="2304"/>
            <a:chExt cx="1440" cy="448"/>
          </a:xfrm>
        </p:grpSpPr>
        <p:sp>
          <p:nvSpPr>
            <p:cNvPr id="29" name="Freeform: Shape 29"/>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30" name="Rectangle 30"/>
            <p:cNvSpPr/>
            <p:nvPr/>
          </p:nvSpPr>
          <p:spPr bwMode="gray">
            <a:xfrm>
              <a:off x="816" y="2304"/>
              <a:ext cx="1440" cy="393"/>
            </a:xfrm>
            <a:prstGeom prst="rect">
              <a:avLst/>
            </a:prstGeom>
            <a:gradFill>
              <a:gsLst>
                <a:gs pos="0">
                  <a:srgbClr val="FF3302"/>
                </a:gs>
                <a:gs pos="100000">
                  <a:srgbClr val="C00000"/>
                </a:gs>
              </a:gsLst>
              <a:lin ang="0" scaled="0"/>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1867" b="1" dirty="0">
                  <a:solidFill>
                    <a:schemeClr val="bg1"/>
                  </a:solidFill>
                  <a:latin typeface="微软雅黑" panose="020B0503020204020204" pitchFamily="34" charset="-122"/>
                  <a:ea typeface="微软雅黑" panose="020B0503020204020204" pitchFamily="34" charset="-122"/>
                </a:rPr>
                <a:t>港珠澳大桥这是世界上最长的跨海大桥，</a:t>
              </a:r>
              <a:r>
                <a:rPr lang="zh-CN" altLang="zh-CN" sz="1867" b="1" dirty="0">
                  <a:solidFill>
                    <a:schemeClr val="bg1"/>
                  </a:solidFill>
                  <a:latin typeface="幼圆" panose="02010509060101010101" pitchFamily="49" charset="-122"/>
                  <a:ea typeface="幼圆" panose="02010509060101010101" pitchFamily="49" charset="-122"/>
                </a:rPr>
                <a:t>兼具世界上最长的沉管海底隧道</a:t>
              </a:r>
              <a:r>
                <a:rPr lang="en-US" altLang="zh-CN" sz="1867" b="1" dirty="0">
                  <a:solidFill>
                    <a:schemeClr val="bg1"/>
                  </a:solidFill>
                  <a:latin typeface="幼圆" panose="02010509060101010101" pitchFamily="49" charset="-122"/>
                  <a:ea typeface="幼圆" panose="02010509060101010101" pitchFamily="49" charset="-122"/>
                </a:rPr>
                <a:t>--</a:t>
              </a:r>
              <a:r>
                <a:rPr lang="zh-CN" altLang="zh-CN" sz="1867" b="1" dirty="0">
                  <a:solidFill>
                    <a:schemeClr val="bg1"/>
                  </a:solidFill>
                  <a:latin typeface="幼圆" panose="02010509060101010101" pitchFamily="49" charset="-122"/>
                  <a:ea typeface="幼圆" panose="02010509060101010101" pitchFamily="49" charset="-122"/>
                </a:rPr>
                <a:t>港珠澳大桥</a:t>
              </a:r>
              <a:endParaRPr lang="zh-CN" altLang="en-US" sz="1867" b="1" dirty="0">
                <a:solidFill>
                  <a:schemeClr val="bg1"/>
                </a:solidFill>
                <a:latin typeface="微软雅黑" panose="020B0503020204020204" pitchFamily="34" charset="-122"/>
                <a:ea typeface="微软雅黑" panose="020B0503020204020204" pitchFamily="34" charset="-122"/>
              </a:endParaRPr>
            </a:p>
          </p:txBody>
        </p:sp>
      </p:grpSp>
      <p:sp>
        <p:nvSpPr>
          <p:cNvPr id="18" name="Rectangle 29_1">
            <a:extLst>
              <a:ext uri="{FF2B5EF4-FFF2-40B4-BE49-F238E27FC236}">
                <a16:creationId xmlns:a16="http://schemas.microsoft.com/office/drawing/2014/main" id="{29D61932-B27D-45AF-86A1-5EAD1640C46B}"/>
              </a:ext>
            </a:extLst>
          </p:cNvPr>
          <p:cNvSpPr/>
          <p:nvPr/>
        </p:nvSpPr>
        <p:spPr>
          <a:xfrm>
            <a:off x="1009047" y="458379"/>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22" name="Picture 30_1">
            <a:extLst>
              <a:ext uri="{FF2B5EF4-FFF2-40B4-BE49-F238E27FC236}">
                <a16:creationId xmlns:a16="http://schemas.microsoft.com/office/drawing/2014/main" id="{D9147033-5936-4E5C-A168-F7C49F6073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393" y="69990"/>
            <a:ext cx="1085855" cy="1085855"/>
          </a:xfrm>
          <a:prstGeom prst="rect">
            <a:avLst/>
          </a:prstGeom>
        </p:spPr>
      </p:pic>
      <p:sp>
        <p:nvSpPr>
          <p:cNvPr id="23" name="Rectangle 35_1">
            <a:extLst>
              <a:ext uri="{FF2B5EF4-FFF2-40B4-BE49-F238E27FC236}">
                <a16:creationId xmlns:a16="http://schemas.microsoft.com/office/drawing/2014/main" id="{D6FC5427-F5AE-4D82-BE30-0D431F0D6515}"/>
              </a:ext>
            </a:extLst>
          </p:cNvPr>
          <p:cNvSpPr/>
          <p:nvPr/>
        </p:nvSpPr>
        <p:spPr>
          <a:xfrm>
            <a:off x="1164322" y="448931"/>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中国高铁</a:t>
            </a:r>
          </a:p>
        </p:txBody>
      </p:sp>
    </p:spTree>
    <p:extLst>
      <p:ext uri="{BB962C8B-B14F-4D97-AF65-F5344CB8AC3E}">
        <p14:creationId xmlns:p14="http://schemas.microsoft.com/office/powerpoint/2010/main" val="284869951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strVal val="#ppt_w*0.70"/>
                                          </p:val>
                                        </p:tav>
                                        <p:tav tm="100000">
                                          <p:val>
                                            <p:strVal val="#ppt_w"/>
                                          </p:val>
                                        </p:tav>
                                      </p:tavLst>
                                    </p:anim>
                                    <p:anim calcmode="lin" valueType="num">
                                      <p:cBhvr>
                                        <p:cTn id="23" dur="1000" fill="hold"/>
                                        <p:tgtEl>
                                          <p:spTgt spid="27"/>
                                        </p:tgtEl>
                                        <p:attrNameLst>
                                          <p:attrName>ppt_h</p:attrName>
                                        </p:attrNameLst>
                                      </p:cBhvr>
                                      <p:tavLst>
                                        <p:tav tm="0">
                                          <p:val>
                                            <p:strVal val="#ppt_h"/>
                                          </p:val>
                                        </p:tav>
                                        <p:tav tm="100000">
                                          <p:val>
                                            <p:strVal val="#ppt_h"/>
                                          </p:val>
                                        </p:tav>
                                      </p:tavLst>
                                    </p:anim>
                                    <p:animEffect transition="in" filter="fade">
                                      <p:cBhvr>
                                        <p:cTn id="24" dur="1000"/>
                                        <p:tgtEl>
                                          <p:spTgt spid="27"/>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2442" y="1157033"/>
            <a:ext cx="4984973" cy="461665"/>
          </a:xfrm>
          <a:prstGeom prst="rect">
            <a:avLst/>
          </a:prstGeom>
        </p:spPr>
        <p:txBody>
          <a:bodyPr wrap="square">
            <a:spAutoFit/>
          </a:bodyPr>
          <a:lstStyle/>
          <a:p>
            <a:r>
              <a:rPr lang="zh-CN" altLang="zh-CN" sz="2400" dirty="0">
                <a:latin typeface="幼圆" panose="02010509060101010101" pitchFamily="49" charset="-122"/>
                <a:ea typeface="幼圆" panose="02010509060101010101" pitchFamily="49" charset="-122"/>
              </a:rPr>
              <a:t>，</a:t>
            </a:r>
          </a:p>
        </p:txBody>
      </p:sp>
      <p:grpSp>
        <p:nvGrpSpPr>
          <p:cNvPr id="22" name="Group 1"/>
          <p:cNvGrpSpPr/>
          <p:nvPr/>
        </p:nvGrpSpPr>
        <p:grpSpPr>
          <a:xfrm>
            <a:off x="1164322" y="1618698"/>
            <a:ext cx="9809761" cy="1518109"/>
            <a:chOff x="623888" y="1690580"/>
            <a:chExt cx="5261535" cy="4181226"/>
          </a:xfrm>
        </p:grpSpPr>
        <p:sp>
          <p:nvSpPr>
            <p:cNvPr id="23" name="Rectangle: Rounded Corners 2"/>
            <p:cNvSpPr/>
            <p:nvPr/>
          </p:nvSpPr>
          <p:spPr>
            <a:xfrm>
              <a:off x="682670" y="1763714"/>
              <a:ext cx="5202753" cy="4108092"/>
            </a:xfrm>
            <a:prstGeom prst="roundRect">
              <a:avLst/>
            </a:prstGeom>
            <a:noFill/>
            <a:ln w="3175" cap="flat" cmpd="sng" algn="ctr">
              <a:noFill/>
              <a:prstDash val="solid"/>
              <a:miter lim="800000"/>
            </a:ln>
            <a:effectLst/>
          </p:spPr>
          <p:txBody>
            <a:bodyPr anchor="ctr"/>
            <a:lstStyle/>
            <a:p>
              <a:pPr algn="ctr" defTabSz="1219170">
                <a:defRPr/>
              </a:pPr>
              <a:endParaRPr sz="1353" kern="0">
                <a:solidFill>
                  <a:srgbClr val="FFFFFF"/>
                </a:solidFill>
                <a:latin typeface="微软雅黑" panose="020B0503020204020204" pitchFamily="34" charset="-122"/>
                <a:ea typeface="微软雅黑" panose="020B0503020204020204" pitchFamily="34" charset="-122"/>
              </a:endParaRPr>
            </a:p>
          </p:txBody>
        </p:sp>
        <p:sp>
          <p:nvSpPr>
            <p:cNvPr id="24" name="Rectangle: Rounded Corners 3"/>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3" kern="0">
                <a:solidFill>
                  <a:srgbClr val="FFFFFF"/>
                </a:solidFill>
                <a:latin typeface="微软雅黑" panose="020B0503020204020204" pitchFamily="34" charset="-122"/>
                <a:ea typeface="微软雅黑" panose="020B0503020204020204" pitchFamily="34" charset="-122"/>
              </a:endParaRPr>
            </a:p>
          </p:txBody>
        </p:sp>
      </p:grpSp>
      <p:sp>
        <p:nvSpPr>
          <p:cNvPr id="38" name="Freeform: Shape 13"/>
          <p:cNvSpPr/>
          <p:nvPr/>
        </p:nvSpPr>
        <p:spPr>
          <a:xfrm>
            <a:off x="1171794" y="1788145"/>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B0800"/>
              </a:gs>
            </a:gsLst>
            <a:lin ang="5400000" scaled="1"/>
          </a:gradFill>
          <a:ln w="12700" cap="flat" cmpd="sng" algn="ctr">
            <a:noFill/>
            <a:prstDash val="solid"/>
            <a:miter lim="800000"/>
          </a:ln>
          <a:effectLst/>
        </p:spPr>
        <p:txBody>
          <a:bodyPr anchor="ctr"/>
          <a:lstStyle/>
          <a:p>
            <a:pPr algn="ctr" defTabSz="1219170">
              <a:defRPr/>
            </a:pPr>
            <a:endParaRPr sz="1353" kern="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sp>
        <p:nvSpPr>
          <p:cNvPr id="39" name="TextBox 37"/>
          <p:cNvSpPr txBox="1"/>
          <p:nvPr/>
        </p:nvSpPr>
        <p:spPr>
          <a:xfrm>
            <a:off x="1314721" y="1799213"/>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dirty="0">
                <a:solidFill>
                  <a:schemeClr val="bg1"/>
                </a:solidFill>
                <a:latin typeface="微软雅黑" panose="020B0503020204020204" pitchFamily="34" charset="-122"/>
                <a:ea typeface="微软雅黑" panose="020B0503020204020204" pitchFamily="34" charset="-122"/>
              </a:rPr>
              <a:t>京新铁路</a:t>
            </a:r>
            <a:r>
              <a:rPr lang="zh-CN" altLang="en-US" sz="2133" b="1" dirty="0">
                <a:solidFill>
                  <a:schemeClr val="bg1"/>
                </a:solidFill>
                <a:latin typeface="微软雅黑" panose="020B0503020204020204" pitchFamily="34" charset="-122"/>
                <a:ea typeface="微软雅黑" panose="020B0503020204020204" pitchFamily="34" charset="-122"/>
                <a:sym typeface="Gill Sans" charset="0"/>
              </a:rPr>
              <a:t>“一带一路”标志性工程</a:t>
            </a:r>
            <a:endParaRPr lang="zh-CN" altLang="en-US" sz="2133" b="1" dirty="0">
              <a:solidFill>
                <a:schemeClr val="bg1"/>
              </a:solidFill>
              <a:latin typeface="微软雅黑" panose="020B0503020204020204" pitchFamily="34" charset="-122"/>
              <a:ea typeface="微软雅黑" panose="020B0503020204020204" pitchFamily="34" charset="-122"/>
            </a:endParaRPr>
          </a:p>
        </p:txBody>
      </p:sp>
      <p:sp>
        <p:nvSpPr>
          <p:cNvPr id="40" name="Rectangle 43"/>
          <p:cNvSpPr/>
          <p:nvPr/>
        </p:nvSpPr>
        <p:spPr>
          <a:xfrm>
            <a:off x="1358479" y="2257209"/>
            <a:ext cx="9232804" cy="879597"/>
          </a:xfrm>
          <a:prstGeom prst="rect">
            <a:avLst/>
          </a:prstGeom>
        </p:spPr>
        <p:txBody>
          <a:bodyPr wrap="square" lIns="0" tIns="0" rIns="0" bIns="0">
            <a:noAutofit/>
          </a:bodyPr>
          <a:lstStyle/>
          <a:p>
            <a:pPr defTabSz="914377">
              <a:lnSpc>
                <a:spcPct val="15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京新（北京至新疆乌鲁木齐）高速公路由中国建筑、中国中铁、中国交建三家央企共同承建，全长</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2582</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公里，是亚洲投资最大的单体公路建设项目、“一带一路”标志性工程。</a:t>
            </a:r>
          </a:p>
        </p:txBody>
      </p:sp>
      <p:grpSp>
        <p:nvGrpSpPr>
          <p:cNvPr id="41" name="Group 1"/>
          <p:cNvGrpSpPr/>
          <p:nvPr/>
        </p:nvGrpSpPr>
        <p:grpSpPr>
          <a:xfrm>
            <a:off x="1164322" y="3258769"/>
            <a:ext cx="9809761" cy="1703351"/>
            <a:chOff x="623888" y="1690580"/>
            <a:chExt cx="5261535" cy="4181225"/>
          </a:xfrm>
        </p:grpSpPr>
        <p:sp>
          <p:nvSpPr>
            <p:cNvPr id="42" name="Rectangle: Rounded Corners 2"/>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1219170">
                <a:defRPr/>
              </a:pPr>
              <a:endParaRPr sz="1353" kern="0">
                <a:solidFill>
                  <a:srgbClr val="FFFFFF"/>
                </a:solidFill>
                <a:latin typeface="微软雅黑" panose="020B0503020204020204" pitchFamily="34" charset="-122"/>
                <a:ea typeface="微软雅黑" panose="020B0503020204020204" pitchFamily="34" charset="-122"/>
              </a:endParaRPr>
            </a:p>
          </p:txBody>
        </p:sp>
        <p:sp>
          <p:nvSpPr>
            <p:cNvPr id="43" name="Rectangle: Rounded Corners 3"/>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3" kern="0">
                <a:solidFill>
                  <a:srgbClr val="FFFFFF"/>
                </a:solidFill>
                <a:latin typeface="微软雅黑" panose="020B0503020204020204" pitchFamily="34" charset="-122"/>
                <a:ea typeface="微软雅黑" panose="020B0503020204020204" pitchFamily="34" charset="-122"/>
              </a:endParaRPr>
            </a:p>
          </p:txBody>
        </p:sp>
      </p:grpSp>
      <p:sp>
        <p:nvSpPr>
          <p:cNvPr id="44" name="Freeform: Shape 13"/>
          <p:cNvSpPr/>
          <p:nvPr/>
        </p:nvSpPr>
        <p:spPr>
          <a:xfrm>
            <a:off x="1171794" y="3428217"/>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gradFill>
            <a:gsLst>
              <a:gs pos="0">
                <a:srgbClr val="FF3302"/>
              </a:gs>
              <a:gs pos="100000">
                <a:srgbClr val="CB0800"/>
              </a:gs>
            </a:gsLst>
            <a:lin ang="5400000" scaled="1"/>
          </a:gradFill>
          <a:ln w="12700" cap="flat" cmpd="sng" algn="ctr">
            <a:noFill/>
            <a:prstDash val="solid"/>
            <a:miter lim="800000"/>
          </a:ln>
          <a:effectLst/>
        </p:spPr>
        <p:txBody>
          <a:bodyPr anchor="ctr"/>
          <a:lstStyle/>
          <a:p>
            <a:pPr algn="ctr" defTabSz="1219170">
              <a:defRPr/>
            </a:pPr>
            <a:endParaRPr sz="1353" kern="0">
              <a:solidFill>
                <a:srgbClr val="FFFFFF"/>
              </a:solidFill>
              <a:latin typeface="微软雅黑" panose="020B0503020204020204" pitchFamily="34" charset="-122"/>
              <a:ea typeface="微软雅黑" panose="020B0503020204020204" pitchFamily="34" charset="-122"/>
            </a:endParaRPr>
          </a:p>
        </p:txBody>
      </p:sp>
      <p:sp>
        <p:nvSpPr>
          <p:cNvPr id="45" name="TextBox 37"/>
          <p:cNvSpPr txBox="1"/>
          <p:nvPr/>
        </p:nvSpPr>
        <p:spPr>
          <a:xfrm>
            <a:off x="1314721" y="3439285"/>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dirty="0">
                <a:solidFill>
                  <a:srgbClr val="FFFFFF"/>
                </a:solidFill>
                <a:latin typeface="微软雅黑" panose="020B0503020204020204" pitchFamily="34" charset="-122"/>
                <a:ea typeface="微软雅黑" panose="020B0503020204020204" pitchFamily="34" charset="-122"/>
              </a:rPr>
              <a:t>青藏铁路后又一具有典型艰苦地域特点的代表性工程</a:t>
            </a:r>
          </a:p>
        </p:txBody>
      </p:sp>
      <p:sp>
        <p:nvSpPr>
          <p:cNvPr id="46" name="Rectangle 43"/>
          <p:cNvSpPr/>
          <p:nvPr/>
        </p:nvSpPr>
        <p:spPr>
          <a:xfrm>
            <a:off x="1409279" y="3922681"/>
            <a:ext cx="9182004" cy="879597"/>
          </a:xfrm>
          <a:prstGeom prst="rect">
            <a:avLst/>
          </a:prstGeom>
        </p:spPr>
        <p:txBody>
          <a:bodyPr wrap="square" lIns="0" tIns="0" rIns="0" bIns="0">
            <a:noAutofit/>
          </a:bodyPr>
          <a:lstStyle/>
          <a:p>
            <a:pPr defTabSz="914377">
              <a:lnSpc>
                <a:spcPct val="150000"/>
              </a:lnSpc>
              <a:defRPr/>
            </a:pPr>
            <a:r>
              <a:rPr lang="zh-CN" altLang="en-US" sz="13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京新高速也是世界上穿越沙漠最长的高速路，全线穿越中国四大沙漠之一的巴丹吉林沙漠和戈壁滩，多次经过无人区，施工环境异常恶劣，是继青藏铁路后又一具有典型艰苦地域特点的代表性工程。</a:t>
            </a:r>
          </a:p>
        </p:txBody>
      </p:sp>
      <p:sp>
        <p:nvSpPr>
          <p:cNvPr id="25" name="Rectangle 29_1">
            <a:extLst>
              <a:ext uri="{FF2B5EF4-FFF2-40B4-BE49-F238E27FC236}">
                <a16:creationId xmlns:a16="http://schemas.microsoft.com/office/drawing/2014/main" id="{6CFA7D6C-CB6D-44C5-9F6B-C13A8B51B890}"/>
              </a:ext>
            </a:extLst>
          </p:cNvPr>
          <p:cNvSpPr/>
          <p:nvPr/>
        </p:nvSpPr>
        <p:spPr>
          <a:xfrm>
            <a:off x="1009047" y="458379"/>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26" name="Picture 30_1">
            <a:extLst>
              <a:ext uri="{FF2B5EF4-FFF2-40B4-BE49-F238E27FC236}">
                <a16:creationId xmlns:a16="http://schemas.microsoft.com/office/drawing/2014/main" id="{CE02DEDB-4611-4FFB-BD48-FF9A2F592A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393" y="69990"/>
            <a:ext cx="1085855" cy="1085855"/>
          </a:xfrm>
          <a:prstGeom prst="rect">
            <a:avLst/>
          </a:prstGeom>
        </p:spPr>
      </p:pic>
      <p:sp>
        <p:nvSpPr>
          <p:cNvPr id="27" name="Rectangle 35_1">
            <a:extLst>
              <a:ext uri="{FF2B5EF4-FFF2-40B4-BE49-F238E27FC236}">
                <a16:creationId xmlns:a16="http://schemas.microsoft.com/office/drawing/2014/main" id="{35874539-2CAF-42FE-B7AF-75355AA9EE64}"/>
              </a:ext>
            </a:extLst>
          </p:cNvPr>
          <p:cNvSpPr/>
          <p:nvPr/>
        </p:nvSpPr>
        <p:spPr>
          <a:xfrm>
            <a:off x="1164322" y="448931"/>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中国超算</a:t>
            </a:r>
          </a:p>
        </p:txBody>
      </p:sp>
    </p:spTree>
    <p:extLst>
      <p:ext uri="{BB962C8B-B14F-4D97-AF65-F5344CB8AC3E}">
        <p14:creationId xmlns:p14="http://schemas.microsoft.com/office/powerpoint/2010/main" val="109913187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9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900"/>
                                        <p:tgtEl>
                                          <p:spTgt spid="46"/>
                                        </p:tgtEl>
                                      </p:cBhvr>
                                    </p:animEffect>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34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3900"/>
                            </p:stCondLst>
                            <p:childTnLst>
                              <p:par>
                                <p:cTn id="58" presetID="22" presetClass="entr" presetSubtype="8"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39" grpId="0"/>
      <p:bldP spid="40" grpId="0"/>
      <p:bldP spid="44" grpId="0" animBg="1"/>
      <p:bldP spid="45" grpId="0"/>
      <p:bldP spid="46" grpId="0"/>
      <p:bldP spid="25" grpId="0" animBg="1"/>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0727" y="735577"/>
            <a:ext cx="6384880" cy="1000000"/>
          </a:xfrm>
          <a:prstGeom prst="rect">
            <a:avLst/>
          </a:prstGeom>
        </p:spPr>
      </p:pic>
      <p:sp>
        <p:nvSpPr>
          <p:cNvPr id="2" name="矩形: 对角圆角 1"/>
          <p:cNvSpPr/>
          <p:nvPr/>
        </p:nvSpPr>
        <p:spPr>
          <a:xfrm flipH="1">
            <a:off x="3446583" y="1582615"/>
            <a:ext cx="5416061" cy="2831123"/>
          </a:xfrm>
          <a:prstGeom prst="round2DiagRect">
            <a:avLst>
              <a:gd name="adj1" fmla="val 14182"/>
              <a:gd name="adj2" fmla="val 0"/>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 name="箭头: 五边形 2"/>
          <p:cNvSpPr/>
          <p:nvPr/>
        </p:nvSpPr>
        <p:spPr>
          <a:xfrm rot="5400000">
            <a:off x="3725165" y="1629348"/>
            <a:ext cx="1183714" cy="861646"/>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5" name="Text Box 3"/>
          <p:cNvSpPr txBox="1">
            <a:spLocks noChangeArrowheads="1"/>
          </p:cNvSpPr>
          <p:nvPr/>
        </p:nvSpPr>
        <p:spPr bwMode="auto">
          <a:xfrm>
            <a:off x="4122321" y="3339909"/>
            <a:ext cx="42404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rgbClr val="C00000"/>
                </a:solidFill>
                <a:cs typeface="+mn-ea"/>
                <a:sym typeface="+mn-lt"/>
              </a:rPr>
              <a:t>电影观后感</a:t>
            </a:r>
          </a:p>
        </p:txBody>
      </p:sp>
      <p:sp>
        <p:nvSpPr>
          <p:cNvPr id="6" name="Text Box 3"/>
          <p:cNvSpPr txBox="1">
            <a:spLocks noChangeArrowheads="1"/>
          </p:cNvSpPr>
          <p:nvPr/>
        </p:nvSpPr>
        <p:spPr bwMode="auto">
          <a:xfrm>
            <a:off x="3837206" y="1468314"/>
            <a:ext cx="95963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5400" b="1" dirty="0">
                <a:solidFill>
                  <a:schemeClr val="bg1"/>
                </a:solidFill>
                <a:latin typeface="Agency FB" panose="020B0503020202020204" pitchFamily="34" charset="0"/>
                <a:cs typeface="+mn-ea"/>
                <a:sym typeface="+mn-lt"/>
              </a:rPr>
              <a:t>03</a:t>
            </a:r>
            <a:endParaRPr lang="zh-CN" altLang="en-US" sz="5400" b="1" dirty="0">
              <a:solidFill>
                <a:schemeClr val="bg1"/>
              </a:solidFill>
              <a:latin typeface="Agency FB" panose="020B0503020202020204" pitchFamily="34" charset="0"/>
              <a:cs typeface="+mn-ea"/>
              <a:sym typeface="+mn-lt"/>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6889" y="1928708"/>
            <a:ext cx="869756" cy="925869"/>
          </a:xfrm>
          <a:prstGeom prst="rect">
            <a:avLst/>
          </a:prstGeom>
        </p:spPr>
      </p:pic>
    </p:spTree>
    <p:extLst>
      <p:ext uri="{BB962C8B-B14F-4D97-AF65-F5344CB8AC3E}">
        <p14:creationId xmlns:p14="http://schemas.microsoft.com/office/powerpoint/2010/main" val="62038381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000"/>
                            </p:stCondLst>
                            <p:childTnLst>
                              <p:par>
                                <p:cTn id="13" presetID="53" presetClass="entr" presetSubtype="16" fill="hold" grpId="3"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2500"/>
                            </p:stCondLst>
                            <p:childTnLst>
                              <p:par>
                                <p:cTn id="19" presetID="23" presetClass="entr" presetSubtype="3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strVal val="4*#ppt_w"/>
                                          </p:val>
                                        </p:tav>
                                        <p:tav tm="100000">
                                          <p:val>
                                            <p:strVal val="#ppt_w"/>
                                          </p:val>
                                        </p:tav>
                                      </p:tavLst>
                                    </p:anim>
                                    <p:anim calcmode="lin" valueType="num">
                                      <p:cBhvr>
                                        <p:cTn id="22" dur="500" fill="hold"/>
                                        <p:tgtEl>
                                          <p:spTgt spid="9"/>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3500"/>
                            </p:stCondLst>
                            <p:childTnLst>
                              <p:par>
                                <p:cTn id="28" presetID="42" presetClass="entr" presetSubtype="0" fill="hold" grpId="3"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bldLvl="0" autoUpdateAnimBg="0"/>
      <p:bldP spid="5" grpId="1" bldLvl="0" autoUpdateAnimBg="0"/>
      <p:bldP spid="5" grpId="2" bldLvl="0" autoUpdateAnimBg="0"/>
      <p:bldP spid="5" grpId="3"/>
      <p:bldP spid="6" grpId="0" bldLvl="0" autoUpdateAnimBg="0"/>
      <p:bldP spid="6" grpId="1" bldLvl="0" autoUpdateAnimBg="0"/>
      <p:bldP spid="6" grpId="2" bldLvl="0" autoUpdateAnimBg="0"/>
      <p:bldP spid="6" grpId="3"/>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2442" y="1157033"/>
            <a:ext cx="4984973" cy="461665"/>
          </a:xfrm>
          <a:prstGeom prst="rect">
            <a:avLst/>
          </a:prstGeom>
        </p:spPr>
        <p:txBody>
          <a:bodyPr wrap="square">
            <a:spAutoFit/>
          </a:bodyPr>
          <a:lstStyle/>
          <a:p>
            <a:r>
              <a:rPr lang="zh-CN" altLang="zh-CN" sz="2400" dirty="0">
                <a:latin typeface="幼圆" panose="02010509060101010101" pitchFamily="49" charset="-122"/>
                <a:ea typeface="幼圆" panose="02010509060101010101" pitchFamily="49" charset="-122"/>
              </a:rPr>
              <a:t>，</a:t>
            </a:r>
          </a:p>
        </p:txBody>
      </p:sp>
      <p:sp>
        <p:nvSpPr>
          <p:cNvPr id="16" name="矩形 15"/>
          <p:cNvSpPr/>
          <p:nvPr/>
        </p:nvSpPr>
        <p:spPr>
          <a:xfrm>
            <a:off x="2082241" y="657346"/>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6587" y="268957"/>
            <a:ext cx="1085855" cy="1085855"/>
          </a:xfrm>
          <a:prstGeom prst="rect">
            <a:avLst/>
          </a:prstGeom>
        </p:spPr>
      </p:pic>
      <p:sp>
        <p:nvSpPr>
          <p:cNvPr id="20" name="矩形 19"/>
          <p:cNvSpPr/>
          <p:nvPr/>
        </p:nvSpPr>
        <p:spPr>
          <a:xfrm>
            <a:off x="2071440" y="670045"/>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观后感</a:t>
            </a:r>
          </a:p>
        </p:txBody>
      </p:sp>
      <p:sp>
        <p:nvSpPr>
          <p:cNvPr id="37" name="TextBox 9"/>
          <p:cNvSpPr txBox="1"/>
          <p:nvPr/>
        </p:nvSpPr>
        <p:spPr>
          <a:xfrm>
            <a:off x="1186813" y="2095844"/>
            <a:ext cx="9555371" cy="3046603"/>
          </a:xfrm>
          <a:prstGeom prst="rect">
            <a:avLst/>
          </a:prstGeom>
          <a:noFill/>
        </p:spPr>
        <p:txBody>
          <a:bodyPr wrap="square" lIns="91440" tIns="45720" rIns="91440" bIns="45720" rtlCol="0">
            <a:spAutoFit/>
          </a:bodyPr>
          <a:lstStyle/>
          <a:p>
            <a:pPr algn="just" defTabSz="914377" eaLnBrk="0" hangingPunct="0">
              <a:lnSpc>
                <a:spcPct val="150000"/>
              </a:lnSpc>
              <a:defRPr/>
            </a:pP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墨子号量子科学实验卫星，拥有自主产权的大飞机</a:t>
            </a:r>
            <a:r>
              <a:rPr lang="en-US" altLang="zh-CN"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中国车、中国港、中国桥、中国路，短短</a:t>
            </a:r>
            <a:r>
              <a:rPr lang="en-US" altLang="zh-CN"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90</a:t>
            </a: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分钟的</a:t>
            </a:r>
            <a:r>
              <a:rPr lang="en-US" altLang="zh-CN"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厉害了 我的国</a:t>
            </a:r>
            <a:r>
              <a:rPr lang="en-US" altLang="zh-CN"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一幕幕壮观的镜头一次又一次点燃了心中的骄傲。该影片在观照“大国”的同时，也把“小家”作为重点加以展现，平凡百姓的社会生活变迁最能直观有力地回应新时代的火热之姿，片中生动记录了中国在精准扶贫、生态文明建设、医疗保障、国家安全等各方面取得的卓越成就，展现中国人民在全面建成小康征程上的诸多努力。</a:t>
            </a:r>
          </a:p>
        </p:txBody>
      </p:sp>
    </p:spTree>
    <p:extLst>
      <p:ext uri="{BB962C8B-B14F-4D97-AF65-F5344CB8AC3E}">
        <p14:creationId xmlns:p14="http://schemas.microsoft.com/office/powerpoint/2010/main" val="1775189912"/>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up)">
                                      <p:cBhvr>
                                        <p:cTn id="30" dur="1842"/>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20"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2442" y="1157033"/>
            <a:ext cx="4984973" cy="461665"/>
          </a:xfrm>
          <a:prstGeom prst="rect">
            <a:avLst/>
          </a:prstGeom>
        </p:spPr>
        <p:txBody>
          <a:bodyPr wrap="square">
            <a:spAutoFit/>
          </a:bodyPr>
          <a:lstStyle/>
          <a:p>
            <a:r>
              <a:rPr lang="zh-CN" altLang="zh-CN" sz="2400" dirty="0">
                <a:latin typeface="幼圆" panose="02010509060101010101" pitchFamily="49" charset="-122"/>
                <a:ea typeface="幼圆" panose="02010509060101010101" pitchFamily="49" charset="-122"/>
              </a:rPr>
              <a:t>，</a:t>
            </a:r>
          </a:p>
        </p:txBody>
      </p:sp>
      <p:sp>
        <p:nvSpPr>
          <p:cNvPr id="16" name="矩形 15"/>
          <p:cNvSpPr/>
          <p:nvPr/>
        </p:nvSpPr>
        <p:spPr>
          <a:xfrm>
            <a:off x="1089183" y="652208"/>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529" y="263819"/>
            <a:ext cx="1085855" cy="1085855"/>
          </a:xfrm>
          <a:prstGeom prst="rect">
            <a:avLst/>
          </a:prstGeom>
        </p:spPr>
      </p:pic>
      <p:sp>
        <p:nvSpPr>
          <p:cNvPr id="20" name="矩形 19"/>
          <p:cNvSpPr/>
          <p:nvPr/>
        </p:nvSpPr>
        <p:spPr>
          <a:xfrm>
            <a:off x="1078382" y="664907"/>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一个创新性的国家</a:t>
            </a:r>
          </a:p>
        </p:txBody>
      </p:sp>
      <p:sp>
        <p:nvSpPr>
          <p:cNvPr id="37" name="TextBox 9"/>
          <p:cNvSpPr txBox="1"/>
          <p:nvPr/>
        </p:nvSpPr>
        <p:spPr>
          <a:xfrm>
            <a:off x="1186813" y="2095845"/>
            <a:ext cx="9555371" cy="3046603"/>
          </a:xfrm>
          <a:prstGeom prst="rect">
            <a:avLst/>
          </a:prstGeom>
          <a:noFill/>
        </p:spPr>
        <p:txBody>
          <a:bodyPr wrap="square" lIns="91440" tIns="45720" rIns="91440" bIns="45720" rtlCol="0">
            <a:spAutoFit/>
          </a:bodyPr>
          <a:lstStyle/>
          <a:p>
            <a:pPr algn="just" defTabSz="914377" eaLnBrk="0" hangingPunct="0">
              <a:lnSpc>
                <a:spcPct val="150000"/>
              </a:lnSpc>
              <a:defRPr/>
            </a:pP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从移动支付到共享单车，从“中国制造</a:t>
            </a:r>
            <a:r>
              <a:rPr lang="en-US" altLang="zh-CN"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2025”</a:t>
            </a: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到物联网、大数据、云计算等新技术，从空天领域、海工领域，到芯片等尖端领域，中国的创新动力源源不竭，中国的创新人才不断涌现。</a:t>
            </a:r>
          </a:p>
          <a:p>
            <a:pPr algn="just" defTabSz="914377" eaLnBrk="0" hangingPunct="0">
              <a:lnSpc>
                <a:spcPct val="150000"/>
              </a:lnSpc>
              <a:defRPr/>
            </a:pPr>
            <a:r>
              <a:rPr lang="zh-CN" altLang="en-US" sz="2133" kern="0"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      中国科技创新，正如何让百姓生活更为便捷，让企业发展更具活力，让国家实力更加强大。“创新”我们最深沉的民族禀赋，再次焕发出撬动地球的力量。创新驱动发展，一个创新型的国家，正越来越近。</a:t>
            </a:r>
          </a:p>
        </p:txBody>
      </p:sp>
    </p:spTree>
    <p:extLst>
      <p:ext uri="{BB962C8B-B14F-4D97-AF65-F5344CB8AC3E}">
        <p14:creationId xmlns:p14="http://schemas.microsoft.com/office/powerpoint/2010/main" val="3037917887"/>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up)">
                                      <p:cBhvr>
                                        <p:cTn id="30" dur="1842"/>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20"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010524" y="608185"/>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870" y="219796"/>
            <a:ext cx="1085855" cy="1085855"/>
          </a:xfrm>
          <a:prstGeom prst="rect">
            <a:avLst/>
          </a:prstGeom>
        </p:spPr>
      </p:pic>
      <p:sp>
        <p:nvSpPr>
          <p:cNvPr id="20" name="矩形 19"/>
          <p:cNvSpPr/>
          <p:nvPr/>
        </p:nvSpPr>
        <p:spPr>
          <a:xfrm>
            <a:off x="999723" y="620884"/>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歌颂祖国</a:t>
            </a:r>
          </a:p>
        </p:txBody>
      </p:sp>
      <p:sp>
        <p:nvSpPr>
          <p:cNvPr id="3" name="矩形 2"/>
          <p:cNvSpPr/>
          <p:nvPr/>
        </p:nvSpPr>
        <p:spPr>
          <a:xfrm>
            <a:off x="1614321" y="1755900"/>
            <a:ext cx="9419886" cy="3628670"/>
          </a:xfrm>
          <a:prstGeom prst="rect">
            <a:avLst/>
          </a:prstGeom>
        </p:spPr>
        <p:txBody>
          <a:bodyPr vert="eaVert" wrap="square">
            <a:spAutoFit/>
          </a:bodyPr>
          <a:lstStyle/>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我的祖国，我深深爱恋 的祖国。</a:t>
            </a:r>
            <a:endPar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你是昂首高吭的雄鸡</a:t>
            </a:r>
            <a:r>
              <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唤醒 拂晓的沉默，</a:t>
            </a:r>
            <a:endPar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你是冲天腾飞的巨龙</a:t>
            </a:r>
            <a:r>
              <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叱咤时代的风云，</a:t>
            </a:r>
            <a:endPar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你是威风凛凛的雄 狮</a:t>
            </a:r>
            <a:r>
              <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舞动神州的雄风，</a:t>
            </a:r>
            <a:endPar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你是人类智慧 的起源</a:t>
            </a:r>
            <a:r>
              <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rPr>
              <a:t>-----</a:t>
            </a: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点燃文明的星火。</a:t>
            </a:r>
            <a:endPar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你有一个 神圣的名字，那就是中国！</a:t>
            </a:r>
            <a:endPar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那就是中 国啊，</a:t>
            </a:r>
            <a:endPar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我的祖国。</a:t>
            </a:r>
            <a:endParaRPr lang="en-US" altLang="zh-CN" sz="2667" b="1" dirty="0">
              <a:solidFill>
                <a:schemeClr val="tx1">
                  <a:lumMod val="75000"/>
                  <a:lumOff val="25000"/>
                </a:schemeClr>
              </a:solidFill>
              <a:latin typeface="华文新魏" panose="02010800040101010101" pitchFamily="2" charset="-122"/>
              <a:ea typeface="华文新魏" panose="02010800040101010101" pitchFamily="2" charset="-122"/>
            </a:endParaRPr>
          </a:p>
          <a:p>
            <a:pPr>
              <a:lnSpc>
                <a:spcPct val="150000"/>
              </a:lnSpc>
            </a:pPr>
            <a:r>
              <a:rPr lang="zh-CN" altLang="en-US" sz="2667" b="1" dirty="0">
                <a:solidFill>
                  <a:schemeClr val="tx1">
                    <a:lumMod val="75000"/>
                    <a:lumOff val="25000"/>
                  </a:schemeClr>
                </a:solidFill>
                <a:latin typeface="华文新魏" panose="02010800040101010101" pitchFamily="2" charset="-122"/>
                <a:ea typeface="华文新魏" panose="02010800040101010101" pitchFamily="2" charset="-122"/>
              </a:rPr>
              <a:t>我深深爱恋的祖国。 </a:t>
            </a:r>
          </a:p>
        </p:txBody>
      </p:sp>
    </p:spTree>
    <p:extLst>
      <p:ext uri="{BB962C8B-B14F-4D97-AF65-F5344CB8AC3E}">
        <p14:creationId xmlns:p14="http://schemas.microsoft.com/office/powerpoint/2010/main" val="37836240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030189" y="627618"/>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535" y="239229"/>
            <a:ext cx="1085855" cy="1085855"/>
          </a:xfrm>
          <a:prstGeom prst="rect">
            <a:avLst/>
          </a:prstGeom>
        </p:spPr>
      </p:pic>
      <p:sp>
        <p:nvSpPr>
          <p:cNvPr id="10" name="矩形 9"/>
          <p:cNvSpPr/>
          <p:nvPr/>
        </p:nvSpPr>
        <p:spPr>
          <a:xfrm>
            <a:off x="1832757" y="1654662"/>
            <a:ext cx="8946119" cy="3548675"/>
          </a:xfrm>
          <a:prstGeom prst="rect">
            <a:avLst/>
          </a:prstGeom>
          <a:noFill/>
          <a:ln w="19050">
            <a:solidFill>
              <a:srgbClr val="E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等线" panose="020F0502020204030204"/>
              <a:ea typeface="等线" panose="02010600030101010101" pitchFamily="2" charset="-122"/>
            </a:endParaRPr>
          </a:p>
        </p:txBody>
      </p:sp>
      <p:sp>
        <p:nvSpPr>
          <p:cNvPr id="11" name="矩形 10"/>
          <p:cNvSpPr/>
          <p:nvPr/>
        </p:nvSpPr>
        <p:spPr>
          <a:xfrm>
            <a:off x="1832757" y="2004250"/>
            <a:ext cx="8859581" cy="2849498"/>
          </a:xfrm>
          <a:prstGeom prst="rect">
            <a:avLst/>
          </a:prstGeom>
          <a:ln w="19050">
            <a:noFill/>
          </a:ln>
        </p:spPr>
        <p:txBody>
          <a:bodyPr wrap="square">
            <a:spAutoFit/>
          </a:bodyPr>
          <a:lstStyle/>
          <a:p>
            <a:pPr>
              <a:lnSpc>
                <a:spcPts val="4267"/>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      祖国，我为你自豪，在近十多年，中国新能源、中国桥梁、中国航天、中国电商、中国交通、中国超算，一个个打上了中国标记的基础设施、科 技成果、行业成就，正在不断为人们生活品质的提升，为中国经济的腾飞打下坚实的基础，并成为中国的国家名片，以铿锵的脚步迈向世界。厉害了，我的祖国</a:t>
            </a: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019388" y="640317"/>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祖国我为你自豪</a:t>
            </a:r>
          </a:p>
        </p:txBody>
      </p:sp>
    </p:spTree>
    <p:extLst>
      <p:ext uri="{BB962C8B-B14F-4D97-AF65-F5344CB8AC3E}">
        <p14:creationId xmlns:p14="http://schemas.microsoft.com/office/powerpoint/2010/main" val="4245448173"/>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50" presetClass="entr" presetSubtype="0"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3"/>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2000"/>
                                        <p:tgtEl>
                                          <p:spTgt spid="11"/>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11"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0727" y="735577"/>
            <a:ext cx="6384880" cy="1000000"/>
          </a:xfrm>
          <a:prstGeom prst="rect">
            <a:avLst/>
          </a:prstGeom>
        </p:spPr>
      </p:pic>
      <p:sp>
        <p:nvSpPr>
          <p:cNvPr id="2" name="矩形: 对角圆角 1"/>
          <p:cNvSpPr/>
          <p:nvPr/>
        </p:nvSpPr>
        <p:spPr>
          <a:xfrm flipH="1">
            <a:off x="3446583" y="1582615"/>
            <a:ext cx="5416061" cy="2831123"/>
          </a:xfrm>
          <a:prstGeom prst="round2DiagRect">
            <a:avLst>
              <a:gd name="adj1" fmla="val 14182"/>
              <a:gd name="adj2" fmla="val 0"/>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 name="箭头: 五边形 2"/>
          <p:cNvSpPr/>
          <p:nvPr/>
        </p:nvSpPr>
        <p:spPr>
          <a:xfrm rot="5400000">
            <a:off x="3725165" y="1629348"/>
            <a:ext cx="1183714" cy="861646"/>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5" name="Text Box 3"/>
          <p:cNvSpPr txBox="1">
            <a:spLocks noChangeArrowheads="1"/>
          </p:cNvSpPr>
          <p:nvPr/>
        </p:nvSpPr>
        <p:spPr bwMode="auto">
          <a:xfrm>
            <a:off x="4122321" y="3339909"/>
            <a:ext cx="42404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rgbClr val="C00000"/>
                </a:solidFill>
                <a:cs typeface="+mn-ea"/>
                <a:sym typeface="+mn-lt"/>
              </a:rPr>
              <a:t>电影语录</a:t>
            </a:r>
          </a:p>
        </p:txBody>
      </p:sp>
      <p:sp>
        <p:nvSpPr>
          <p:cNvPr id="6" name="Text Box 3"/>
          <p:cNvSpPr txBox="1">
            <a:spLocks noChangeArrowheads="1"/>
          </p:cNvSpPr>
          <p:nvPr/>
        </p:nvSpPr>
        <p:spPr bwMode="auto">
          <a:xfrm>
            <a:off x="3837206" y="1468314"/>
            <a:ext cx="95963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5400" b="1" dirty="0">
                <a:solidFill>
                  <a:schemeClr val="bg1"/>
                </a:solidFill>
                <a:latin typeface="Agency FB" panose="020B0503020202020204" pitchFamily="34" charset="0"/>
                <a:cs typeface="+mn-ea"/>
                <a:sym typeface="+mn-lt"/>
              </a:rPr>
              <a:t>04</a:t>
            </a:r>
            <a:endParaRPr lang="zh-CN" altLang="en-US" sz="5400" b="1" dirty="0">
              <a:solidFill>
                <a:schemeClr val="bg1"/>
              </a:solidFill>
              <a:latin typeface="Agency FB" panose="020B0503020202020204" pitchFamily="34" charset="0"/>
              <a:cs typeface="+mn-ea"/>
              <a:sym typeface="+mn-lt"/>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6889" y="1928708"/>
            <a:ext cx="869756" cy="925869"/>
          </a:xfrm>
          <a:prstGeom prst="rect">
            <a:avLst/>
          </a:prstGeom>
        </p:spPr>
      </p:pic>
    </p:spTree>
    <p:extLst>
      <p:ext uri="{BB962C8B-B14F-4D97-AF65-F5344CB8AC3E}">
        <p14:creationId xmlns:p14="http://schemas.microsoft.com/office/powerpoint/2010/main" val="212898265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000"/>
                            </p:stCondLst>
                            <p:childTnLst>
                              <p:par>
                                <p:cTn id="13" presetID="53" presetClass="entr" presetSubtype="16" fill="hold" grpId="3"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2500"/>
                            </p:stCondLst>
                            <p:childTnLst>
                              <p:par>
                                <p:cTn id="19" presetID="23" presetClass="entr" presetSubtype="3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strVal val="4*#ppt_w"/>
                                          </p:val>
                                        </p:tav>
                                        <p:tav tm="100000">
                                          <p:val>
                                            <p:strVal val="#ppt_w"/>
                                          </p:val>
                                        </p:tav>
                                      </p:tavLst>
                                    </p:anim>
                                    <p:anim calcmode="lin" valueType="num">
                                      <p:cBhvr>
                                        <p:cTn id="22" dur="500" fill="hold"/>
                                        <p:tgtEl>
                                          <p:spTgt spid="9"/>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3500"/>
                            </p:stCondLst>
                            <p:childTnLst>
                              <p:par>
                                <p:cTn id="28" presetID="42" presetClass="entr" presetSubtype="0" fill="hold" grpId="3"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bldLvl="0" autoUpdateAnimBg="0"/>
      <p:bldP spid="5" grpId="1" bldLvl="0" autoUpdateAnimBg="0"/>
      <p:bldP spid="5" grpId="2" bldLvl="0" autoUpdateAnimBg="0"/>
      <p:bldP spid="5" grpId="3"/>
      <p:bldP spid="6" grpId="0" bldLvl="0" autoUpdateAnimBg="0"/>
      <p:bldP spid="6" grpId="1" bldLvl="0" autoUpdateAnimBg="0"/>
      <p:bldP spid="6" grpId="2" bldLvl="0" autoUpdateAnimBg="0"/>
      <p:bldP spid="6" grpId="3"/>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话气泡: 圆角矩形 2"/>
          <p:cNvSpPr/>
          <p:nvPr/>
        </p:nvSpPr>
        <p:spPr>
          <a:xfrm>
            <a:off x="2031004" y="1582448"/>
            <a:ext cx="7614249" cy="2056298"/>
          </a:xfrm>
          <a:prstGeom prst="wedgeRoundRectCallout">
            <a:avLst>
              <a:gd name="adj1" fmla="val -138"/>
              <a:gd name="adj2" fmla="val 80734"/>
              <a:gd name="adj3" fmla="val 16667"/>
            </a:avLst>
          </a:prstGeom>
          <a:solidFill>
            <a:srgbClr val="E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2288875" y="2012997"/>
            <a:ext cx="7614249" cy="1195199"/>
          </a:xfrm>
          <a:prstGeom prst="rect">
            <a:avLst/>
          </a:prstGeom>
        </p:spPr>
        <p:txBody>
          <a:bodyPr wrap="square">
            <a:spAutoFit/>
          </a:bodyPr>
          <a:lstStyle/>
          <a:p>
            <a:pPr>
              <a:lnSpc>
                <a:spcPts val="4267"/>
              </a:lnSpc>
            </a:pPr>
            <a:r>
              <a:rPr lang="zh-CN"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你说‘’用中国的力量，实现你我的梦想。‘’</a:t>
            </a:r>
            <a:endPar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ts val="4267"/>
              </a:lnSpc>
            </a:pPr>
            <a:r>
              <a:rPr lang="zh-CN"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我说不是‘’应用你我的力量，去实现中国的梦想。</a:t>
            </a:r>
          </a:p>
        </p:txBody>
      </p:sp>
      <p:pic>
        <p:nvPicPr>
          <p:cNvPr id="13" name="图片 12" descr="显示背后的卡通学生.png"/>
          <p:cNvPicPr/>
          <p:nvPr/>
        </p:nvPicPr>
        <p:blipFill>
          <a:blip r:embed="rId3" cstate="print"/>
          <a:stretch>
            <a:fillRect/>
          </a:stretch>
        </p:blipFill>
        <p:spPr>
          <a:xfrm>
            <a:off x="5222449" y="3914034"/>
            <a:ext cx="5315957" cy="2723035"/>
          </a:xfrm>
          <a:prstGeom prst="rect">
            <a:avLst/>
          </a:prstGeom>
        </p:spPr>
      </p:pic>
      <p:sp>
        <p:nvSpPr>
          <p:cNvPr id="17" name="矩形 16"/>
          <p:cNvSpPr/>
          <p:nvPr/>
        </p:nvSpPr>
        <p:spPr>
          <a:xfrm>
            <a:off x="1007586" y="544224"/>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932" y="155835"/>
            <a:ext cx="1085855" cy="1085855"/>
          </a:xfrm>
          <a:prstGeom prst="rect">
            <a:avLst/>
          </a:prstGeom>
        </p:spPr>
      </p:pic>
      <p:sp>
        <p:nvSpPr>
          <p:cNvPr id="19" name="矩形 18"/>
          <p:cNvSpPr/>
          <p:nvPr/>
        </p:nvSpPr>
        <p:spPr>
          <a:xfrm>
            <a:off x="996785" y="556923"/>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电影语录</a:t>
            </a:r>
          </a:p>
        </p:txBody>
      </p:sp>
    </p:spTree>
    <p:extLst>
      <p:ext uri="{BB962C8B-B14F-4D97-AF65-F5344CB8AC3E}">
        <p14:creationId xmlns:p14="http://schemas.microsoft.com/office/powerpoint/2010/main" val="1448560307"/>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800" decel="100000"/>
                                        <p:tgtEl>
                                          <p:spTgt spid="13"/>
                                        </p:tgtEl>
                                      </p:cBhvr>
                                    </p:animEffect>
                                    <p:anim calcmode="lin" valueType="num">
                                      <p:cBhvr>
                                        <p:cTn id="17" dur="800" decel="100000" fill="hold"/>
                                        <p:tgtEl>
                                          <p:spTgt spid="13"/>
                                        </p:tgtEl>
                                        <p:attrNameLst>
                                          <p:attrName>style.rotation</p:attrName>
                                        </p:attrNameLst>
                                      </p:cBhvr>
                                      <p:tavLst>
                                        <p:tav tm="0">
                                          <p:val>
                                            <p:fltVal val="-90"/>
                                          </p:val>
                                        </p:tav>
                                        <p:tav tm="100000">
                                          <p:val>
                                            <p:fltVal val="0"/>
                                          </p:val>
                                        </p:tav>
                                      </p:tavLst>
                                    </p:anim>
                                    <p:anim calcmode="lin" valueType="num">
                                      <p:cBhvr>
                                        <p:cTn id="18" dur="800" decel="100000" fill="hold"/>
                                        <p:tgtEl>
                                          <p:spTgt spid="13"/>
                                        </p:tgtEl>
                                        <p:attrNameLst>
                                          <p:attrName>ppt_x</p:attrName>
                                        </p:attrNameLst>
                                      </p:cBhvr>
                                      <p:tavLst>
                                        <p:tav tm="0">
                                          <p:val>
                                            <p:strVal val="#ppt_x+0.4"/>
                                          </p:val>
                                        </p:tav>
                                        <p:tav tm="100000">
                                          <p:val>
                                            <p:strVal val="#ppt_x-0.05"/>
                                          </p:val>
                                        </p:tav>
                                      </p:tavLst>
                                    </p:anim>
                                    <p:anim calcmode="lin" valueType="num">
                                      <p:cBhvr>
                                        <p:cTn id="19" dur="800" decel="100000" fill="hold"/>
                                        <p:tgtEl>
                                          <p:spTgt spid="1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1" presetClass="entr" presetSubtype="0" fill="hold" grpId="1" nodeType="afterEffect">
                                  <p:stCondLst>
                                    <p:cond delay="0"/>
                                  </p:stCondLst>
                                  <p:iterate type="lt">
                                    <p:tmPct val="10000"/>
                                  </p:iterate>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
                                        </p:tgtEl>
                                        <p:attrNameLst>
                                          <p:attrName>ppt_y</p:attrName>
                                        </p:attrNameLst>
                                      </p:cBhvr>
                                      <p:tavLst>
                                        <p:tav tm="0">
                                          <p:val>
                                            <p:strVal val="#ppt_y"/>
                                          </p:val>
                                        </p:tav>
                                        <p:tav tm="100000">
                                          <p:val>
                                            <p:strVal val="#ppt_y"/>
                                          </p:val>
                                        </p:tav>
                                      </p:tavLst>
                                    </p:anim>
                                    <p:anim calcmode="lin" valueType="num">
                                      <p:cBhvr>
                                        <p:cTn id="3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
                                        </p:tgtEl>
                                      </p:cBhvr>
                                    </p:animEffect>
                                  </p:childTnLst>
                                </p:cTn>
                              </p:par>
                            </p:childTnLst>
                          </p:cTn>
                        </p:par>
                        <p:par>
                          <p:cTn id="36" fill="hold">
                            <p:stCondLst>
                              <p:cond delay="5650"/>
                            </p:stCondLst>
                            <p:childTnLst>
                              <p:par>
                                <p:cTn id="37" presetID="53" presetClass="entr" presetSubtype="16"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615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665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2" grpId="1"/>
      <p:bldP spid="17"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对话气泡: 圆角矩形 8"/>
          <p:cNvSpPr/>
          <p:nvPr/>
        </p:nvSpPr>
        <p:spPr>
          <a:xfrm>
            <a:off x="1503833" y="1399946"/>
            <a:ext cx="9512061" cy="2885747"/>
          </a:xfrm>
          <a:prstGeom prst="wedgeRoundRectCallout">
            <a:avLst>
              <a:gd name="adj1" fmla="val -3886"/>
              <a:gd name="adj2" fmla="val 68378"/>
              <a:gd name="adj3" fmla="val 16667"/>
            </a:avLst>
          </a:prstGeom>
          <a:solidFill>
            <a:srgbClr val="E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1837191" y="1693786"/>
            <a:ext cx="9090444" cy="2298065"/>
          </a:xfrm>
          <a:prstGeom prst="rect">
            <a:avLst/>
          </a:prstGeom>
        </p:spPr>
        <p:txBody>
          <a:bodyPr wrap="square">
            <a:spAutoFit/>
          </a:bodyPr>
          <a:lstStyle/>
          <a:p>
            <a:pPr>
              <a:lnSpc>
                <a:spcPts val="4267"/>
              </a:lnSpc>
            </a:pPr>
            <a:r>
              <a:rPr lang="zh-CN" altLang="en-US" sz="1867"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中国明代，欧洲终于从中世纪的漫长梦魇中醒了。而且由于睡得太久，因此醒得特别深刻。一醒之后，他们重新打量自己，然后精力充沛地开始奔跑。而中国文化，却因创建过太久的辉煌而自以为是。欧洲文艺复兴发生在中国的什么时候</a:t>
            </a:r>
            <a:r>
              <a:rPr lang="en-US" altLang="zh-CN" sz="1867"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867"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我只须提供一个概念：米开朗琪罗只比王阳明小三岁。</a:t>
            </a:r>
          </a:p>
        </p:txBody>
      </p:sp>
      <p:pic>
        <p:nvPicPr>
          <p:cNvPr id="12" name="Picture 6" descr="卡通航天员"/>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8795" y="4370927"/>
            <a:ext cx="1858091" cy="2384809"/>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026439" y="485544"/>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785" y="97155"/>
            <a:ext cx="1085855" cy="1085855"/>
          </a:xfrm>
          <a:prstGeom prst="rect">
            <a:avLst/>
          </a:prstGeom>
        </p:spPr>
      </p:pic>
      <p:sp>
        <p:nvSpPr>
          <p:cNvPr id="19" name="矩形 18"/>
          <p:cNvSpPr/>
          <p:nvPr/>
        </p:nvSpPr>
        <p:spPr>
          <a:xfrm>
            <a:off x="1015638" y="498243"/>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电影语录</a:t>
            </a:r>
          </a:p>
        </p:txBody>
      </p:sp>
    </p:spTree>
    <p:extLst>
      <p:ext uri="{BB962C8B-B14F-4D97-AF65-F5344CB8AC3E}">
        <p14:creationId xmlns:p14="http://schemas.microsoft.com/office/powerpoint/2010/main" val="3912901597"/>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iterate type="lt">
                                    <p:tmPct val="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1" presetClass="entr" presetSubtype="0" fill="hold" grpId="1" nodeType="after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 calcmode="lin" valueType="num">
                                      <p:cBhvr>
                                        <p:cTn id="2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1"/>
                                        </p:tgtEl>
                                      </p:cBhvr>
                                    </p:animEffect>
                                  </p:childTnLst>
                                </p:cTn>
                              </p:par>
                            </p:childTnLst>
                          </p:cTn>
                        </p:par>
                        <p:par>
                          <p:cTn id="27" fill="hold">
                            <p:stCondLst>
                              <p:cond delay="8950"/>
                            </p:stCondLst>
                            <p:childTnLst>
                              <p:par>
                                <p:cTn id="28" presetID="3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800" decel="100000"/>
                                        <p:tgtEl>
                                          <p:spTgt spid="12"/>
                                        </p:tgtEl>
                                      </p:cBhvr>
                                    </p:animEffect>
                                    <p:anim calcmode="lin" valueType="num">
                                      <p:cBhvr>
                                        <p:cTn id="31" dur="800" decel="100000" fill="hold"/>
                                        <p:tgtEl>
                                          <p:spTgt spid="12"/>
                                        </p:tgtEl>
                                        <p:attrNameLst>
                                          <p:attrName>style.rotation</p:attrName>
                                        </p:attrNameLst>
                                      </p:cBhvr>
                                      <p:tavLst>
                                        <p:tav tm="0">
                                          <p:val>
                                            <p:fltVal val="-90"/>
                                          </p:val>
                                        </p:tav>
                                        <p:tav tm="100000">
                                          <p:val>
                                            <p:fltVal val="0"/>
                                          </p:val>
                                        </p:tav>
                                      </p:tavLst>
                                    </p:anim>
                                    <p:anim calcmode="lin" valueType="num">
                                      <p:cBhvr>
                                        <p:cTn id="32" dur="800" decel="100000" fill="hold"/>
                                        <p:tgtEl>
                                          <p:spTgt spid="12"/>
                                        </p:tgtEl>
                                        <p:attrNameLst>
                                          <p:attrName>ppt_x</p:attrName>
                                        </p:attrNameLst>
                                      </p:cBhvr>
                                      <p:tavLst>
                                        <p:tav tm="0">
                                          <p:val>
                                            <p:strVal val="#ppt_x+0.4"/>
                                          </p:val>
                                        </p:tav>
                                        <p:tav tm="100000">
                                          <p:val>
                                            <p:strVal val="#ppt_x-0.05"/>
                                          </p:val>
                                        </p:tav>
                                      </p:tavLst>
                                    </p:anim>
                                    <p:anim calcmode="lin" valueType="num">
                                      <p:cBhvr>
                                        <p:cTn id="33" dur="800" decel="100000" fill="hold"/>
                                        <p:tgtEl>
                                          <p:spTgt spid="12"/>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36" fill="hold">
                            <p:stCondLst>
                              <p:cond delay="9950"/>
                            </p:stCondLst>
                            <p:childTnLst>
                              <p:par>
                                <p:cTn id="37" presetID="53" presetClass="entr" presetSubtype="16"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1045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1095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1" grpId="1"/>
      <p:bldP spid="17" grpId="0" animBg="1"/>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1" y="1265487"/>
            <a:ext cx="6207369" cy="4228117"/>
          </a:xfrm>
          <a:prstGeom prst="rect">
            <a:avLst/>
          </a:prstGeom>
          <a:solidFill>
            <a:srgbClr val="C00000"/>
          </a:solidFill>
          <a:ln>
            <a:noFill/>
          </a:ln>
          <a:extLst/>
        </p:spPr>
        <p:txBody>
          <a:bodyPr wrap="square" anchor="ctr" anchorCtr="1">
            <a:noAutofit/>
          </a:bodyPr>
          <a:lstStyle/>
          <a:p>
            <a:pPr algn="ctr"/>
            <a:r>
              <a:rPr lang="zh-CN" altLang="en-US" sz="4400" b="1" dirty="0">
                <a:solidFill>
                  <a:schemeClr val="bg1"/>
                </a:solidFill>
                <a:cs typeface="+mn-ea"/>
                <a:sym typeface="+mn-lt"/>
              </a:rPr>
              <a:t>                  目录</a:t>
            </a:r>
          </a:p>
        </p:txBody>
      </p:sp>
      <p:sp>
        <p:nvSpPr>
          <p:cNvPr id="2" name="矩形: 圆角 1"/>
          <p:cNvSpPr/>
          <p:nvPr/>
        </p:nvSpPr>
        <p:spPr>
          <a:xfrm>
            <a:off x="7563218" y="1708547"/>
            <a:ext cx="3622431"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简介</a:t>
            </a:r>
          </a:p>
        </p:txBody>
      </p:sp>
      <p:sp>
        <p:nvSpPr>
          <p:cNvPr id="11" name="矩形: 圆角 10"/>
          <p:cNvSpPr/>
          <p:nvPr/>
        </p:nvSpPr>
        <p:spPr>
          <a:xfrm>
            <a:off x="7563218" y="2597042"/>
            <a:ext cx="3622431"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厉害了，我的国</a:t>
            </a:r>
          </a:p>
        </p:txBody>
      </p:sp>
      <p:sp>
        <p:nvSpPr>
          <p:cNvPr id="12" name="矩形: 圆角 11"/>
          <p:cNvSpPr/>
          <p:nvPr/>
        </p:nvSpPr>
        <p:spPr>
          <a:xfrm>
            <a:off x="7563218" y="3485537"/>
            <a:ext cx="3622431"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观后感</a:t>
            </a:r>
          </a:p>
        </p:txBody>
      </p:sp>
      <p:sp>
        <p:nvSpPr>
          <p:cNvPr id="13" name="矩形: 圆角 12"/>
          <p:cNvSpPr/>
          <p:nvPr/>
        </p:nvSpPr>
        <p:spPr>
          <a:xfrm>
            <a:off x="7563218" y="4374032"/>
            <a:ext cx="3622431"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mn-ea"/>
                <a:sym typeface="+mn-lt"/>
              </a:rPr>
              <a:t>电影语录</a:t>
            </a:r>
          </a:p>
        </p:txBody>
      </p:sp>
      <p:sp>
        <p:nvSpPr>
          <p:cNvPr id="15" name="矩形: 圆角 14"/>
          <p:cNvSpPr/>
          <p:nvPr/>
        </p:nvSpPr>
        <p:spPr>
          <a:xfrm>
            <a:off x="6731184" y="1708547"/>
            <a:ext cx="656188"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latin typeface="Agency FB" panose="020B0503020202020204" pitchFamily="34" charset="0"/>
                <a:cs typeface="+mn-ea"/>
                <a:sym typeface="+mn-lt"/>
              </a:rPr>
              <a:t>1</a:t>
            </a:r>
            <a:endParaRPr lang="zh-CN" altLang="en-US" sz="3600" b="1" dirty="0">
              <a:solidFill>
                <a:schemeClr val="bg1"/>
              </a:solidFill>
              <a:latin typeface="Agency FB" panose="020B0503020202020204" pitchFamily="34" charset="0"/>
              <a:cs typeface="+mn-ea"/>
              <a:sym typeface="+mn-lt"/>
            </a:endParaRPr>
          </a:p>
        </p:txBody>
      </p:sp>
      <p:sp>
        <p:nvSpPr>
          <p:cNvPr id="16" name="矩形: 圆角 15"/>
          <p:cNvSpPr/>
          <p:nvPr/>
        </p:nvSpPr>
        <p:spPr>
          <a:xfrm>
            <a:off x="6731184" y="2597042"/>
            <a:ext cx="656188"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latin typeface="Agency FB" panose="020B0503020202020204" pitchFamily="34" charset="0"/>
                <a:cs typeface="+mn-ea"/>
                <a:sym typeface="+mn-lt"/>
              </a:rPr>
              <a:t>2</a:t>
            </a:r>
            <a:endParaRPr lang="zh-CN" altLang="en-US" sz="3600" b="1" dirty="0">
              <a:solidFill>
                <a:schemeClr val="bg1"/>
              </a:solidFill>
              <a:latin typeface="Agency FB" panose="020B0503020202020204" pitchFamily="34" charset="0"/>
              <a:cs typeface="+mn-ea"/>
              <a:sym typeface="+mn-lt"/>
            </a:endParaRPr>
          </a:p>
        </p:txBody>
      </p:sp>
      <p:sp>
        <p:nvSpPr>
          <p:cNvPr id="17" name="矩形: 圆角 16"/>
          <p:cNvSpPr/>
          <p:nvPr/>
        </p:nvSpPr>
        <p:spPr>
          <a:xfrm>
            <a:off x="6731184" y="3485537"/>
            <a:ext cx="656188"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latin typeface="Agency FB" panose="020B0503020202020204" pitchFamily="34" charset="0"/>
                <a:cs typeface="+mn-ea"/>
                <a:sym typeface="+mn-lt"/>
              </a:rPr>
              <a:t>3</a:t>
            </a:r>
            <a:endParaRPr lang="zh-CN" altLang="en-US" sz="3600" b="1" dirty="0">
              <a:solidFill>
                <a:schemeClr val="bg1"/>
              </a:solidFill>
              <a:latin typeface="Agency FB" panose="020B0503020202020204" pitchFamily="34" charset="0"/>
              <a:cs typeface="+mn-ea"/>
              <a:sym typeface="+mn-lt"/>
            </a:endParaRPr>
          </a:p>
        </p:txBody>
      </p:sp>
      <p:sp>
        <p:nvSpPr>
          <p:cNvPr id="18" name="矩形: 圆角 17"/>
          <p:cNvSpPr/>
          <p:nvPr/>
        </p:nvSpPr>
        <p:spPr>
          <a:xfrm>
            <a:off x="6731184" y="4374032"/>
            <a:ext cx="656188" cy="67413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latin typeface="Agency FB" panose="020B0503020202020204" pitchFamily="34" charset="0"/>
                <a:cs typeface="+mn-ea"/>
                <a:sym typeface="+mn-lt"/>
              </a:rPr>
              <a:t>4</a:t>
            </a:r>
            <a:endParaRPr lang="zh-CN" altLang="en-US" sz="3600" b="1" dirty="0">
              <a:solidFill>
                <a:schemeClr val="bg1"/>
              </a:solidFill>
              <a:latin typeface="Agency FB" panose="020B0503020202020204" pitchFamily="34" charset="0"/>
              <a:cs typeface="+mn-ea"/>
              <a:sym typeface="+mn-lt"/>
            </a:endParaRPr>
          </a:p>
        </p:txBody>
      </p:sp>
      <p:grpSp>
        <p:nvGrpSpPr>
          <p:cNvPr id="21" name="组合 20"/>
          <p:cNvGrpSpPr/>
          <p:nvPr/>
        </p:nvGrpSpPr>
        <p:grpSpPr>
          <a:xfrm>
            <a:off x="523815" y="1840599"/>
            <a:ext cx="2764508" cy="2764510"/>
            <a:chOff x="3851921" y="107991"/>
            <a:chExt cx="1792566" cy="1792567"/>
          </a:xfrm>
          <a:solidFill>
            <a:schemeClr val="accent4">
              <a:lumMod val="40000"/>
              <a:lumOff val="60000"/>
            </a:schemeClr>
          </a:solidFill>
        </p:grpSpPr>
        <p:sp>
          <p:nvSpPr>
            <p:cNvPr id="22"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3" name="任意多边形 50"/>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Tree>
    <p:extLst>
      <p:ext uri="{BB962C8B-B14F-4D97-AF65-F5344CB8AC3E}">
        <p14:creationId xmlns:p14="http://schemas.microsoft.com/office/powerpoint/2010/main" val="337723017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3"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21"/>
                                        </p:tgtEl>
                                      </p:cBhvr>
                                    </p:animEffect>
                                    <p:animScale>
                                      <p:cBhvr>
                                        <p:cTn id="17" dur="250" autoRev="1" fill="hold"/>
                                        <p:tgtEl>
                                          <p:spTgt spid="21"/>
                                        </p:tgtEl>
                                      </p:cBhvr>
                                      <p:by x="105000" y="105000"/>
                                    </p:animScale>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53" presetClass="entr" presetSubtype="16"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53" presetClass="entr" presetSubtype="16"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par>
                          <p:cTn id="60" fill="hold">
                            <p:stCondLst>
                              <p:cond delay="8000"/>
                            </p:stCondLst>
                            <p:childTnLst>
                              <p:par>
                                <p:cTn id="61" presetID="42"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53" presetClass="exit" presetSubtype="32" fill="hold" nodeType="afterEffect">
                                  <p:stCondLst>
                                    <p:cond delay="0"/>
                                  </p:stCondLst>
                                  <p:childTnLst>
                                    <p:anim calcmode="lin" valueType="num">
                                      <p:cBhvr>
                                        <p:cTn id="68" dur="500"/>
                                        <p:tgtEl>
                                          <p:spTgt spid="21"/>
                                        </p:tgtEl>
                                        <p:attrNameLst>
                                          <p:attrName>ppt_w</p:attrName>
                                        </p:attrNameLst>
                                      </p:cBhvr>
                                      <p:tavLst>
                                        <p:tav tm="0">
                                          <p:val>
                                            <p:strVal val="ppt_w"/>
                                          </p:val>
                                        </p:tav>
                                        <p:tav tm="100000">
                                          <p:val>
                                            <p:fltVal val="0"/>
                                          </p:val>
                                        </p:tav>
                                      </p:tavLst>
                                    </p:anim>
                                    <p:anim calcmode="lin" valueType="num">
                                      <p:cBhvr>
                                        <p:cTn id="69" dur="500"/>
                                        <p:tgtEl>
                                          <p:spTgt spid="21"/>
                                        </p:tgtEl>
                                        <p:attrNameLst>
                                          <p:attrName>ppt_h</p:attrName>
                                        </p:attrNameLst>
                                      </p:cBhvr>
                                      <p:tavLst>
                                        <p:tav tm="0">
                                          <p:val>
                                            <p:strVal val="ppt_h"/>
                                          </p:val>
                                        </p:tav>
                                        <p:tav tm="100000">
                                          <p:val>
                                            <p:fltVal val="0"/>
                                          </p:val>
                                        </p:tav>
                                      </p:tavLst>
                                    </p:anim>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childTnLst>
                          </p:cTn>
                        </p:par>
                        <p:par>
                          <p:cTn id="72" fill="hold">
                            <p:stCondLst>
                              <p:cond delay="9500"/>
                            </p:stCondLst>
                            <p:childTnLst>
                              <p:par>
                                <p:cTn id="73" presetID="53" presetClass="entr" presetSubtype="16" fill="hold" nodeType="after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childTnLst>
                                </p:cTn>
                              </p:par>
                            </p:childTnLst>
                          </p:cTn>
                        </p:par>
                        <p:par>
                          <p:cTn id="78" fill="hold">
                            <p:stCondLst>
                              <p:cond delay="10000"/>
                            </p:stCondLst>
                            <p:childTnLst>
                              <p:par>
                                <p:cTn id="79" presetID="26" presetClass="emph" presetSubtype="0" fill="hold" nodeType="afterEffect">
                                  <p:stCondLst>
                                    <p:cond delay="0"/>
                                  </p:stCondLst>
                                  <p:childTnLst>
                                    <p:animEffect transition="out" filter="fade">
                                      <p:cBhvr>
                                        <p:cTn id="80" dur="500" tmFilter="0, 0; .2, .5; .8, .5; 1, 0"/>
                                        <p:tgtEl>
                                          <p:spTgt spid="21"/>
                                        </p:tgtEl>
                                      </p:cBhvr>
                                    </p:animEffect>
                                    <p:animScale>
                                      <p:cBhvr>
                                        <p:cTn id="8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6" grpId="1" bldLvl="0" autoUpdateAnimBg="0"/>
      <p:bldP spid="6" grpId="2" bldLvl="0" autoUpdateAnimBg="0"/>
      <p:bldP spid="6" grpId="3" animBg="1"/>
      <p:bldP spid="2" grpId="0" animBg="1"/>
      <p:bldP spid="11" grpId="0" animBg="1"/>
      <p:bldP spid="12" grpId="0" animBg="1"/>
      <p:bldP spid="13" grpId="0" animBg="1"/>
      <p:bldP spid="15" grpId="0" animBg="1"/>
      <p:bldP spid="16" grpId="0" animBg="1"/>
      <p:bldP spid="17" grpId="0" animBg="1"/>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161950" y="3341190"/>
            <a:ext cx="8084264" cy="430887"/>
          </a:xfrm>
          <a:prstGeom prst="rect">
            <a:avLst/>
          </a:prstGeom>
          <a:noFill/>
        </p:spPr>
        <p:txBody>
          <a:bodyPr wrap="none" rtlCol="0">
            <a:spAutoFit/>
          </a:bodyPr>
          <a:lstStyle>
            <a:defPPr>
              <a:defRPr lang="zh-CN"/>
            </a:defPPr>
            <a:lvl1pPr>
              <a:defRPr sz="8800" b="1">
                <a:gradFill>
                  <a:gsLst>
                    <a:gs pos="0">
                      <a:srgbClr val="FF0000"/>
                    </a:gs>
                    <a:gs pos="48000">
                      <a:srgbClr val="FF0000"/>
                    </a:gs>
                    <a:gs pos="76000">
                      <a:srgbClr val="C00000"/>
                    </a:gs>
                    <a:gs pos="100000">
                      <a:srgbClr val="FF0000"/>
                    </a:gs>
                  </a:gsLst>
                  <a:lin ang="5400000" scaled="1"/>
                </a:gradFill>
                <a:latin typeface="微软雅黑" panose="020B0503020204020204" pitchFamily="82" charset="2"/>
                <a:ea typeface="微软雅黑" panose="020B0503020204020204" pitchFamily="82" charset="2"/>
              </a:defRPr>
            </a:lvl1pPr>
          </a:lstStyle>
          <a:p>
            <a:r>
              <a:rPr lang="zh-CN" altLang="en-US" sz="2200" b="0" dirty="0"/>
              <a:t>进一步增强了学好党章党纪的责任感、紧迫感，增强了爱国情感</a:t>
            </a:r>
            <a:endParaRPr lang="zh-CN" altLang="en-US" sz="2200" b="0" dirty="0">
              <a:solidFill>
                <a:srgbClr val="C00000"/>
              </a:solidFill>
            </a:endParaRPr>
          </a:p>
        </p:txBody>
      </p:sp>
      <p:sp>
        <p:nvSpPr>
          <p:cNvPr id="13" name="斜纹 12"/>
          <p:cNvSpPr/>
          <p:nvPr/>
        </p:nvSpPr>
        <p:spPr>
          <a:xfrm flipH="1">
            <a:off x="10439399" y="0"/>
            <a:ext cx="1749591" cy="1749591"/>
          </a:xfrm>
          <a:prstGeom prst="diagStripe">
            <a:avLst/>
          </a:prstGeom>
          <a:gradFill>
            <a:gsLst>
              <a:gs pos="0">
                <a:srgbClr val="FF0000"/>
              </a:gs>
              <a:gs pos="76000">
                <a:srgbClr val="C00000"/>
              </a:gs>
            </a:gsLst>
            <a:lin ang="2400000" scaled="0"/>
          </a:gradFill>
          <a:ln>
            <a:noFill/>
          </a:ln>
          <a:effectLst>
            <a:outerShdw dist="76200" dir="10800000" algn="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82" charset="2"/>
              <a:ea typeface="微软雅黑" panose="020B0503020204020204" pitchFamily="82" charset="2"/>
            </a:endParaRPr>
          </a:p>
        </p:txBody>
      </p:sp>
      <p:cxnSp>
        <p:nvCxnSpPr>
          <p:cNvPr id="17" name="直接连接符 16"/>
          <p:cNvCxnSpPr/>
          <p:nvPr/>
        </p:nvCxnSpPr>
        <p:spPr>
          <a:xfrm flipH="1">
            <a:off x="2253714" y="3250716"/>
            <a:ext cx="791317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253713" y="3847164"/>
            <a:ext cx="791317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22" name="纯音乐-红旗颂">
            <a:hlinkClick r:id="" action="ppaction://media"/>
          </p:cNvPr>
          <p:cNvPicPr>
            <a:picLocks noChangeAspect="1"/>
          </p:cNvPicPr>
          <p:nvPr>
            <a:audioFile r:link="rId1"/>
            <p:extLst>
              <p:ext uri="{DAA4B4D4-6D71-4841-9C94-3DE7FCFB9230}">
                <p14:media xmlns:p14="http://schemas.microsoft.com/office/powerpoint/2010/main" r:embed="rId2">
                  <p14:trim st="57000" end="387596"/>
                </p14:media>
              </p:ext>
            </p:extLst>
          </p:nvPr>
        </p:nvPicPr>
        <p:blipFill>
          <a:blip r:embed="rId5"/>
          <a:stretch>
            <a:fillRect/>
          </a:stretch>
        </p:blipFill>
        <p:spPr>
          <a:xfrm>
            <a:off x="5600700" y="-1610197"/>
            <a:ext cx="609600" cy="609600"/>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l="51253" t="42549"/>
          <a:stretch/>
        </p:blipFill>
        <p:spPr>
          <a:xfrm>
            <a:off x="4289196" y="4643705"/>
            <a:ext cx="9083903" cy="2135292"/>
          </a:xfrm>
          <a:prstGeom prst="rect">
            <a:avLst/>
          </a:prstGeom>
          <a:noFill/>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345" y="4423530"/>
            <a:ext cx="12192000" cy="2434469"/>
          </a:xfrm>
          <a:prstGeom prst="rect">
            <a:avLst/>
          </a:prstGeom>
        </p:spPr>
      </p:pic>
      <p:sp>
        <p:nvSpPr>
          <p:cNvPr id="24" name="文本框 23"/>
          <p:cNvSpPr txBox="1"/>
          <p:nvPr/>
        </p:nvSpPr>
        <p:spPr>
          <a:xfrm>
            <a:off x="8052868" y="4423530"/>
            <a:ext cx="2159566" cy="430887"/>
          </a:xfrm>
          <a:prstGeom prst="rect">
            <a:avLst/>
          </a:prstGeom>
          <a:noFill/>
        </p:spPr>
        <p:txBody>
          <a:bodyPr wrap="none" rtlCol="0">
            <a:spAutoFit/>
          </a:bodyPr>
          <a:lstStyle>
            <a:defPPr>
              <a:defRPr lang="zh-CN"/>
            </a:defPPr>
            <a:lvl1pPr>
              <a:defRPr sz="8800" b="1">
                <a:gradFill>
                  <a:gsLst>
                    <a:gs pos="0">
                      <a:srgbClr val="FF0000"/>
                    </a:gs>
                    <a:gs pos="48000">
                      <a:srgbClr val="FF0000"/>
                    </a:gs>
                    <a:gs pos="76000">
                      <a:srgbClr val="C00000"/>
                    </a:gs>
                    <a:gs pos="100000">
                      <a:srgbClr val="FF0000"/>
                    </a:gs>
                  </a:gsLst>
                  <a:lin ang="5400000" scaled="1"/>
                </a:gradFill>
                <a:latin typeface="微软雅黑" panose="020B0503020204020204" pitchFamily="82" charset="2"/>
                <a:ea typeface="微软雅黑" panose="020B0503020204020204" pitchFamily="82" charset="2"/>
              </a:defRPr>
            </a:lvl1pPr>
          </a:lstStyle>
          <a:p>
            <a:r>
              <a:rPr lang="zh-CN" altLang="en-US" sz="2200" b="0" dirty="0"/>
              <a:t>汇报人：千库网</a:t>
            </a:r>
            <a:endParaRPr lang="zh-CN" altLang="en-US" sz="2200" b="0" dirty="0">
              <a:solidFill>
                <a:srgbClr val="C00000"/>
              </a:solidFill>
            </a:endParaRPr>
          </a:p>
        </p:txBody>
      </p:sp>
      <p:sp>
        <p:nvSpPr>
          <p:cNvPr id="11" name="文本框 10">
            <a:extLst>
              <a:ext uri="{FF2B5EF4-FFF2-40B4-BE49-F238E27FC236}">
                <a16:creationId xmlns:a16="http://schemas.microsoft.com/office/drawing/2014/main" id="{FCBDA1AF-87A4-4AB7-862F-2D7E44FC5013}"/>
              </a:ext>
            </a:extLst>
          </p:cNvPr>
          <p:cNvSpPr txBox="1"/>
          <p:nvPr/>
        </p:nvSpPr>
        <p:spPr>
          <a:xfrm>
            <a:off x="2608407" y="1164181"/>
            <a:ext cx="7558479" cy="1862048"/>
          </a:xfrm>
          <a:prstGeom prst="rect">
            <a:avLst/>
          </a:prstGeom>
          <a:noFill/>
        </p:spPr>
        <p:txBody>
          <a:bodyPr wrap="none" rtlCol="0">
            <a:spAutoFit/>
          </a:bodyPr>
          <a:lstStyle>
            <a:defPPr>
              <a:defRPr lang="zh-CN"/>
            </a:defPPr>
            <a:lvl1pPr>
              <a:defRPr sz="8800" b="1">
                <a:gradFill>
                  <a:gsLst>
                    <a:gs pos="0">
                      <a:srgbClr val="FF0000"/>
                    </a:gs>
                    <a:gs pos="48000">
                      <a:srgbClr val="FF0000"/>
                    </a:gs>
                    <a:gs pos="76000">
                      <a:srgbClr val="C00000"/>
                    </a:gs>
                    <a:gs pos="100000">
                      <a:srgbClr val="FF0000"/>
                    </a:gs>
                  </a:gsLst>
                  <a:lin ang="5400000" scaled="1"/>
                </a:gradFill>
                <a:latin typeface="微软雅黑" panose="020B0503020204020204" pitchFamily="82" charset="2"/>
                <a:ea typeface="微软雅黑" panose="020B0503020204020204" pitchFamily="82" charset="2"/>
              </a:defRPr>
            </a:lvl1pPr>
          </a:lstStyle>
          <a:p>
            <a:r>
              <a:rPr lang="zh-CN" altLang="en-US" sz="11500" dirty="0"/>
              <a:t>谢谢观看！</a:t>
            </a:r>
            <a:endParaRPr lang="zh-CN" altLang="en-US" sz="11500" dirty="0">
              <a:solidFill>
                <a:srgbClr val="C00000"/>
              </a:solidFill>
            </a:endParaRPr>
          </a:p>
        </p:txBody>
      </p:sp>
    </p:spTree>
    <p:extLst>
      <p:ext uri="{BB962C8B-B14F-4D97-AF65-F5344CB8AC3E}">
        <p14:creationId xmlns:p14="http://schemas.microsoft.com/office/powerpoint/2010/main" val="1575225042"/>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par>
                                <p:cTn id="15" presetID="22" presetClass="entr" presetSubtype="2"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childTnLst>
                          </p:cTn>
                        </p:par>
                        <p:par>
                          <p:cTn id="18" fill="hold">
                            <p:stCondLst>
                              <p:cond delay="1000"/>
                            </p:stCondLst>
                            <p:childTnLst>
                              <p:par>
                                <p:cTn id="19" presetID="2" presetClass="entr" presetSubtype="4"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850"/>
                            </p:stCondLst>
                            <p:childTnLst>
                              <p:par>
                                <p:cTn id="24" presetID="22" presetClass="entr" presetSubtype="4"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childTnLst>
                          </p:cTn>
                        </p:par>
                        <p:par>
                          <p:cTn id="27" fill="hold">
                            <p:stCondLst>
                              <p:cond delay="3350"/>
                            </p:stCondLst>
                            <p:childTnLst>
                              <p:par>
                                <p:cTn id="28" presetID="2" presetClass="entr" presetSubtype="4" fill="hold" grpId="0" nodeType="afterEffect">
                                  <p:stCondLst>
                                    <p:cond delay="0"/>
                                  </p:stCondLst>
                                  <p:iterate type="lt">
                                    <p:tmPct val="10000"/>
                                  </p:iterate>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par>
                          <p:cTn id="32" fill="hold">
                            <p:stCondLst>
                              <p:cond delay="4150"/>
                            </p:stCondLst>
                            <p:childTnLst>
                              <p:par>
                                <p:cTn id="33" presetID="2" presetClass="entr" presetSubtype="4" fill="hold" grpId="0" nodeType="after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22"/>
                </p:tgtEl>
              </p:cMediaNode>
            </p:audio>
          </p:childTnLst>
        </p:cTn>
      </p:par>
    </p:tnLst>
    <p:bldLst>
      <p:bldP spid="9" grpId="0"/>
      <p:bldP spid="24"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文本框 3"/>
          <p:cNvSpPr txBox="1"/>
          <p:nvPr/>
        </p:nvSpPr>
        <p:spPr>
          <a:xfrm>
            <a:off x="1652955" y="1169378"/>
            <a:ext cx="9024281" cy="3231654"/>
          </a:xfrm>
          <a:prstGeom prst="rect">
            <a:avLst/>
          </a:prstGeom>
          <a:noFill/>
        </p:spPr>
        <p:txBody>
          <a:bodyPr wrap="square" rtlCol="0">
            <a:spAutoFit/>
          </a:bodyPr>
          <a:lstStyle/>
          <a:p>
            <a:pPr algn="ctr">
              <a:lnSpc>
                <a:spcPct val="150000"/>
              </a:lnSpc>
            </a:pPr>
            <a:r>
              <a:rPr lang="zh-CN" altLang="en-US" sz="2800" b="1" dirty="0">
                <a:solidFill>
                  <a:srgbClr val="0083E6"/>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0083E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1.</a:t>
            </a:r>
            <a:r>
              <a:rPr lang="zh-CN" altLang="en-US" sz="1200" dirty="0">
                <a:solidFill>
                  <a:srgbClr val="0083E6"/>
                </a:solidFill>
                <a:latin typeface="微软雅黑" panose="020B0503020204020204" pitchFamily="34" charset="-122"/>
                <a:ea typeface="微软雅黑" panose="020B0503020204020204" pitchFamily="34" charset="-122"/>
              </a:rPr>
              <a:t>在千库网出售的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模板是免版税类（</a:t>
            </a:r>
            <a:r>
              <a:rPr lang="en-US" altLang="zh-CN" sz="1200" dirty="0">
                <a:solidFill>
                  <a:srgbClr val="0083E6"/>
                </a:solidFill>
                <a:latin typeface="微软雅黑" panose="020B0503020204020204" pitchFamily="34" charset="-122"/>
                <a:ea typeface="微软雅黑" panose="020B0503020204020204" pitchFamily="34" charset="-122"/>
              </a:rPr>
              <a:t>RF</a:t>
            </a:r>
            <a:r>
              <a:rPr lang="zh-CN" altLang="en-US" sz="1200" dirty="0">
                <a:solidFill>
                  <a:srgbClr val="0083E6"/>
                </a:solidFill>
                <a:latin typeface="微软雅黑" panose="020B0503020204020204" pitchFamily="34" charset="-122"/>
                <a:ea typeface="微软雅黑" panose="020B0503020204020204" pitchFamily="34" charset="-122"/>
              </a:rPr>
              <a:t>：</a:t>
            </a:r>
            <a:r>
              <a:rPr lang="en-US" altLang="zh-CN" sz="1200" dirty="0">
                <a:solidFill>
                  <a:srgbClr val="0083E6"/>
                </a:solidFill>
                <a:latin typeface="微软雅黑" panose="020B0503020204020204" pitchFamily="34" charset="-122"/>
                <a:ea typeface="微软雅黑" panose="020B0503020204020204" pitchFamily="34" charset="-122"/>
              </a:rPr>
              <a:t>Royalty-Free</a:t>
            </a:r>
            <a:r>
              <a:rPr lang="zh-CN" altLang="en-US" sz="1200" dirty="0">
                <a:solidFill>
                  <a:srgbClr val="0083E6"/>
                </a:solidFill>
                <a:latin typeface="微软雅黑" panose="020B0503020204020204" pitchFamily="34" charset="-122"/>
                <a:ea typeface="微软雅黑" panose="020B0503020204020204" pitchFamily="34" charset="-122"/>
              </a:rPr>
              <a:t>）正版受</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和</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世界版权公约</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2.</a:t>
            </a:r>
            <a:r>
              <a:rPr lang="zh-CN" altLang="en-US" sz="1200" dirty="0">
                <a:solidFill>
                  <a:srgbClr val="0083E6"/>
                </a:solidFill>
                <a:latin typeface="微软雅黑" panose="020B0503020204020204" pitchFamily="34" charset="-122"/>
                <a:ea typeface="微软雅黑" panose="020B0503020204020204" pitchFamily="34" charset="-122"/>
              </a:rPr>
              <a:t>不得将千库网的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52955" y="471948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0083E6"/>
                </a:solidFill>
              </a:rPr>
              <a:t>更多精品</a:t>
            </a:r>
            <a:r>
              <a:rPr lang="en-US" altLang="zh-CN" b="1" dirty="0">
                <a:solidFill>
                  <a:srgbClr val="0083E6"/>
                </a:solidFill>
              </a:rPr>
              <a:t>PPT</a:t>
            </a:r>
            <a:r>
              <a:rPr lang="zh-CN" altLang="en-US" b="1" dirty="0">
                <a:solidFill>
                  <a:srgbClr val="0083E6"/>
                </a:solidFill>
              </a:rPr>
              <a:t>模板：</a:t>
            </a:r>
            <a:r>
              <a:rPr lang="en-US" altLang="zh-CN" b="1" dirty="0">
                <a:solidFill>
                  <a:srgbClr val="0083E6"/>
                </a:solidFill>
              </a:rPr>
              <a:t>http://588ku.com/ppt/</a:t>
            </a:r>
            <a:endParaRPr lang="zh-CN" altLang="en-US" b="1" dirty="0">
              <a:solidFill>
                <a:srgbClr val="0083E6"/>
              </a:solidFill>
            </a:endParaRPr>
          </a:p>
        </p:txBody>
      </p:sp>
    </p:spTree>
    <p:extLst>
      <p:ext uri="{BB962C8B-B14F-4D97-AF65-F5344CB8AC3E}">
        <p14:creationId xmlns:p14="http://schemas.microsoft.com/office/powerpoint/2010/main" val="258624866"/>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0727" y="735577"/>
            <a:ext cx="6384880" cy="1000000"/>
          </a:xfrm>
          <a:prstGeom prst="rect">
            <a:avLst/>
          </a:prstGeom>
        </p:spPr>
      </p:pic>
      <p:sp>
        <p:nvSpPr>
          <p:cNvPr id="2" name="矩形: 对角圆角 1"/>
          <p:cNvSpPr/>
          <p:nvPr/>
        </p:nvSpPr>
        <p:spPr>
          <a:xfrm flipH="1">
            <a:off x="3446583" y="1582615"/>
            <a:ext cx="5416061" cy="2831123"/>
          </a:xfrm>
          <a:prstGeom prst="round2DiagRect">
            <a:avLst>
              <a:gd name="adj1" fmla="val 14182"/>
              <a:gd name="adj2" fmla="val 0"/>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 name="箭头: 五边形 2"/>
          <p:cNvSpPr/>
          <p:nvPr/>
        </p:nvSpPr>
        <p:spPr>
          <a:xfrm rot="5400000">
            <a:off x="3725165" y="1629348"/>
            <a:ext cx="1183714" cy="861646"/>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5" name="Text Box 3"/>
          <p:cNvSpPr txBox="1">
            <a:spLocks noChangeArrowheads="1"/>
          </p:cNvSpPr>
          <p:nvPr/>
        </p:nvSpPr>
        <p:spPr bwMode="auto">
          <a:xfrm>
            <a:off x="4122321" y="3339909"/>
            <a:ext cx="42404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rgbClr val="C00000"/>
                </a:solidFill>
                <a:cs typeface="+mn-ea"/>
                <a:sym typeface="+mn-lt"/>
              </a:rPr>
              <a:t>简介</a:t>
            </a:r>
          </a:p>
        </p:txBody>
      </p:sp>
      <p:sp>
        <p:nvSpPr>
          <p:cNvPr id="6" name="Text Box 3"/>
          <p:cNvSpPr txBox="1">
            <a:spLocks noChangeArrowheads="1"/>
          </p:cNvSpPr>
          <p:nvPr/>
        </p:nvSpPr>
        <p:spPr bwMode="auto">
          <a:xfrm>
            <a:off x="3837206" y="1468314"/>
            <a:ext cx="95963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5400" b="1" dirty="0">
                <a:solidFill>
                  <a:schemeClr val="bg1"/>
                </a:solidFill>
                <a:latin typeface="Agency FB" panose="020B0503020202020204" pitchFamily="34" charset="0"/>
                <a:cs typeface="+mn-ea"/>
                <a:sym typeface="+mn-lt"/>
              </a:rPr>
              <a:t>01</a:t>
            </a:r>
            <a:endParaRPr lang="zh-CN" altLang="en-US" sz="5400" b="1" dirty="0">
              <a:solidFill>
                <a:schemeClr val="bg1"/>
              </a:solidFill>
              <a:latin typeface="Agency FB" panose="020B0503020202020204" pitchFamily="34" charset="0"/>
              <a:cs typeface="+mn-ea"/>
              <a:sym typeface="+mn-lt"/>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6889" y="1928708"/>
            <a:ext cx="869756" cy="925869"/>
          </a:xfrm>
          <a:prstGeom prst="rect">
            <a:avLst/>
          </a:prstGeom>
        </p:spPr>
      </p:pic>
    </p:spTree>
    <p:extLst>
      <p:ext uri="{BB962C8B-B14F-4D97-AF65-F5344CB8AC3E}">
        <p14:creationId xmlns:p14="http://schemas.microsoft.com/office/powerpoint/2010/main" val="2827608399"/>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000"/>
                            </p:stCondLst>
                            <p:childTnLst>
                              <p:par>
                                <p:cTn id="13" presetID="53" presetClass="entr" presetSubtype="16" fill="hold" grpId="3"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2500"/>
                            </p:stCondLst>
                            <p:childTnLst>
                              <p:par>
                                <p:cTn id="19" presetID="23" presetClass="entr" presetSubtype="3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strVal val="4*#ppt_w"/>
                                          </p:val>
                                        </p:tav>
                                        <p:tav tm="100000">
                                          <p:val>
                                            <p:strVal val="#ppt_w"/>
                                          </p:val>
                                        </p:tav>
                                      </p:tavLst>
                                    </p:anim>
                                    <p:anim calcmode="lin" valueType="num">
                                      <p:cBhvr>
                                        <p:cTn id="22" dur="500" fill="hold"/>
                                        <p:tgtEl>
                                          <p:spTgt spid="9"/>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3500"/>
                            </p:stCondLst>
                            <p:childTnLst>
                              <p:par>
                                <p:cTn id="28" presetID="42" presetClass="entr" presetSubtype="0" fill="hold" grpId="3"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bldLvl="0" autoUpdateAnimBg="0"/>
      <p:bldP spid="5" grpId="1" bldLvl="0" autoUpdateAnimBg="0"/>
      <p:bldP spid="5" grpId="2" bldLvl="0" autoUpdateAnimBg="0"/>
      <p:bldP spid="5" grpId="3"/>
      <p:bldP spid="6" grpId="0" bldLvl="0" autoUpdateAnimBg="0"/>
      <p:bldP spid="6" grpId="1" bldLvl="0" autoUpdateAnimBg="0"/>
      <p:bldP spid="6" grpId="2" bldLvl="0" autoUpdateAnimBg="0"/>
      <p:bldP spid="6" grpId="3"/>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9" descr="9-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42654">
            <a:off x="10426779" y="300112"/>
            <a:ext cx="1512347" cy="935201"/>
          </a:xfrm>
          <a:prstGeom prst="rect">
            <a:avLst/>
          </a:prstGeom>
          <a:noFill/>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69302" y="1544234"/>
            <a:ext cx="2583352" cy="3792707"/>
          </a:xfrm>
          <a:prstGeom prst="rect">
            <a:avLst/>
          </a:prstGeom>
          <a:ln>
            <a:noFill/>
          </a:ln>
          <a:effectLst>
            <a:outerShdw blurRad="292100" dist="139700" dir="2700000" algn="tl" rotWithShape="0">
              <a:srgbClr val="333333">
                <a:alpha val="65000"/>
              </a:srgbClr>
            </a:outerShdw>
          </a:effectLst>
        </p:spPr>
      </p:pic>
      <p:sp>
        <p:nvSpPr>
          <p:cNvPr id="30" name="矩形 29"/>
          <p:cNvSpPr/>
          <p:nvPr/>
        </p:nvSpPr>
        <p:spPr>
          <a:xfrm>
            <a:off x="1009047" y="458379"/>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393" y="69990"/>
            <a:ext cx="1085855" cy="1085855"/>
          </a:xfrm>
          <a:prstGeom prst="rect">
            <a:avLst/>
          </a:prstGeom>
        </p:spPr>
      </p:pic>
      <p:sp>
        <p:nvSpPr>
          <p:cNvPr id="36" name="矩形 35"/>
          <p:cNvSpPr/>
          <p:nvPr/>
        </p:nvSpPr>
        <p:spPr>
          <a:xfrm>
            <a:off x="1164322" y="448931"/>
            <a:ext cx="5739041" cy="479685"/>
          </a:xfrm>
          <a:prstGeom prst="rect">
            <a:avLst/>
          </a:prstGeom>
          <a:effectLst/>
        </p:spPr>
        <p:txBody>
          <a:bodyPr vert="horz" wrap="square" lIns="68580" tIns="34291" rIns="68580" bIns="34291">
            <a:spAutoFit/>
          </a:bodyPr>
          <a:lstStyle/>
          <a:p>
            <a:pPr algn="ctr" defTabSz="913530"/>
            <a:r>
              <a:rPr lang="en-US" altLang="zh-CN" sz="2667" b="1" dirty="0">
                <a:solidFill>
                  <a:prstClr val="white"/>
                </a:solidFill>
                <a:latin typeface="微软雅黑" panose="020B0503020204020204" pitchFamily="34" charset="-122"/>
                <a:ea typeface="微软雅黑" panose="020B0503020204020204" pitchFamily="34" charset="-122"/>
              </a:rPr>
              <a:t>《</a:t>
            </a:r>
            <a:r>
              <a:rPr lang="zh-CN" altLang="en-US" sz="2667" b="1" dirty="0">
                <a:solidFill>
                  <a:prstClr val="white"/>
                </a:solidFill>
                <a:latin typeface="微软雅黑" panose="020B0503020204020204" pitchFamily="34" charset="-122"/>
                <a:ea typeface="微软雅黑" panose="020B0503020204020204" pitchFamily="34" charset="-122"/>
              </a:rPr>
              <a:t>厉害了，我的国</a:t>
            </a:r>
            <a:r>
              <a:rPr lang="en-US" altLang="zh-CN" sz="2667" b="1" dirty="0">
                <a:solidFill>
                  <a:prstClr val="white"/>
                </a:solidFill>
                <a:latin typeface="微软雅黑" panose="020B0503020204020204" pitchFamily="34" charset="-122"/>
                <a:ea typeface="微软雅黑" panose="020B0503020204020204" pitchFamily="34" charset="-122"/>
              </a:rPr>
              <a:t>》</a:t>
            </a:r>
            <a:r>
              <a:rPr lang="zh-CN" altLang="en-US" sz="2667" b="1" dirty="0">
                <a:solidFill>
                  <a:prstClr val="white"/>
                </a:solidFill>
                <a:latin typeface="微软雅黑" panose="020B0503020204020204" pitchFamily="34" charset="-122"/>
                <a:ea typeface="微软雅黑" panose="020B0503020204020204" pitchFamily="34" charset="-122"/>
              </a:rPr>
              <a:t>电影简介</a:t>
            </a:r>
          </a:p>
        </p:txBody>
      </p:sp>
      <p:grpSp>
        <p:nvGrpSpPr>
          <p:cNvPr id="40" name="组合 39"/>
          <p:cNvGrpSpPr/>
          <p:nvPr/>
        </p:nvGrpSpPr>
        <p:grpSpPr>
          <a:xfrm>
            <a:off x="4790743" y="1544235"/>
            <a:ext cx="3447092" cy="3819495"/>
            <a:chOff x="4669152" y="2204864"/>
            <a:chExt cx="2853697" cy="3161994"/>
          </a:xfrm>
        </p:grpSpPr>
        <p:sp>
          <p:nvSpPr>
            <p:cNvPr id="42" name="矩形: 剪去单角 444"/>
            <p:cNvSpPr/>
            <p:nvPr/>
          </p:nvSpPr>
          <p:spPr>
            <a:xfrm>
              <a:off x="4669152" y="2204864"/>
              <a:ext cx="2853695" cy="3161994"/>
            </a:xfrm>
            <a:prstGeom prst="snip1Rect">
              <a:avLst>
                <a:gd name="adj" fmla="val 29383"/>
              </a:avLst>
            </a:prstGeom>
            <a:noFill/>
            <a:ln w="3175">
              <a:solidFill>
                <a:srgbClr val="FF330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sz="2667">
                <a:solidFill>
                  <a:prstClr val="white"/>
                </a:solidFill>
                <a:latin typeface="Agency FB" panose="020B0503020202020204" pitchFamily="34" charset="0"/>
              </a:endParaRPr>
            </a:p>
          </p:txBody>
        </p:sp>
        <p:sp>
          <p:nvSpPr>
            <p:cNvPr id="43" name="矩形 42"/>
            <p:cNvSpPr/>
            <p:nvPr/>
          </p:nvSpPr>
          <p:spPr>
            <a:xfrm>
              <a:off x="4669153" y="5243677"/>
              <a:ext cx="2853695" cy="123181"/>
            </a:xfrm>
            <a:prstGeom prst="rect">
              <a:avLst/>
            </a:prstGeom>
            <a:solidFill>
              <a:srgbClr val="E21E12"/>
            </a:solidFill>
            <a:ln w="3175">
              <a:noFill/>
              <a:prstDash val="solid"/>
              <a:round/>
            </a:ln>
            <a:effectLst/>
          </p:spPr>
          <p:txBody>
            <a:bodyPr anchor="ctr"/>
            <a:lstStyle/>
            <a:p>
              <a:pPr algn="ctr" defTabSz="914377">
                <a:defRPr/>
              </a:pPr>
              <a:endParaRPr sz="2667">
                <a:solidFill>
                  <a:prstClr val="black"/>
                </a:solidFill>
                <a:latin typeface="Agency FB" panose="020B0503020202020204" pitchFamily="34" charset="0"/>
              </a:endParaRPr>
            </a:p>
          </p:txBody>
        </p:sp>
        <p:sp>
          <p:nvSpPr>
            <p:cNvPr id="44" name="任意多边形: 形状 445"/>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gradFill>
              <a:gsLst>
                <a:gs pos="0">
                  <a:srgbClr val="FF3302"/>
                </a:gs>
                <a:gs pos="100000">
                  <a:srgbClr val="CB0800"/>
                </a:gs>
              </a:gsLst>
              <a:lin ang="5400000" scaled="1"/>
            </a:gradFill>
            <a:ln w="3175">
              <a:noFill/>
              <a:prstDash val="solid"/>
              <a:round/>
            </a:ln>
            <a:effectLst/>
          </p:spPr>
          <p:txBody>
            <a:bodyPr vert="horz" wrap="square" lIns="162560" tIns="81280" rIns="162560" bIns="81280" anchor="t" anchorCtr="0" compatLnSpc="1">
              <a:normAutofit/>
            </a:bodyPr>
            <a:lstStyle/>
            <a:p>
              <a:pPr algn="r" defTabSz="914377">
                <a:defRPr/>
              </a:pPr>
              <a:r>
                <a:rPr lang="en-US" altLang="zh-CN" sz="2667">
                  <a:solidFill>
                    <a:prstClr val="white"/>
                  </a:solidFill>
                  <a:latin typeface="Agency FB" panose="020B0503020202020204" pitchFamily="34" charset="0"/>
                  <a:ea typeface="宋体" panose="02010600030101010101" pitchFamily="2" charset="-122"/>
                </a:rPr>
                <a:t>2</a:t>
              </a:r>
              <a:endParaRPr lang="en-US" altLang="zh-CN" sz="2667" dirty="0">
                <a:solidFill>
                  <a:prstClr val="white"/>
                </a:solidFill>
                <a:latin typeface="Agency FB" panose="020B0503020202020204" pitchFamily="34" charset="0"/>
                <a:ea typeface="宋体" panose="02010600030101010101" pitchFamily="2" charset="-122"/>
              </a:endParaRPr>
            </a:p>
          </p:txBody>
        </p:sp>
      </p:grpSp>
      <p:grpSp>
        <p:nvGrpSpPr>
          <p:cNvPr id="45" name="组合 44"/>
          <p:cNvGrpSpPr/>
          <p:nvPr/>
        </p:nvGrpSpPr>
        <p:grpSpPr>
          <a:xfrm>
            <a:off x="822728" y="1544235"/>
            <a:ext cx="3447092" cy="3819495"/>
            <a:chOff x="247577" y="3140968"/>
            <a:chExt cx="2501994" cy="2772295"/>
          </a:xfrm>
        </p:grpSpPr>
        <p:sp>
          <p:nvSpPr>
            <p:cNvPr id="46" name="矩形: 剪去单角 437"/>
            <p:cNvSpPr/>
            <p:nvPr/>
          </p:nvSpPr>
          <p:spPr>
            <a:xfrm>
              <a:off x="247577" y="3140968"/>
              <a:ext cx="2501992" cy="2772295"/>
            </a:xfrm>
            <a:prstGeom prst="snip1Rect">
              <a:avLst>
                <a:gd name="adj" fmla="val 29383"/>
              </a:avLst>
            </a:prstGeom>
            <a:noFill/>
            <a:ln w="3175">
              <a:solidFill>
                <a:srgbClr val="FF330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sz="2667">
                <a:solidFill>
                  <a:prstClr val="white"/>
                </a:solidFill>
                <a:latin typeface="Agency FB" panose="020B0503020202020204" pitchFamily="34" charset="0"/>
              </a:endParaRPr>
            </a:p>
          </p:txBody>
        </p:sp>
        <p:sp>
          <p:nvSpPr>
            <p:cNvPr id="47" name="矩形 46"/>
            <p:cNvSpPr/>
            <p:nvPr/>
          </p:nvSpPr>
          <p:spPr>
            <a:xfrm>
              <a:off x="247578" y="5805263"/>
              <a:ext cx="2501992" cy="108000"/>
            </a:xfrm>
            <a:prstGeom prst="rect">
              <a:avLst/>
            </a:prstGeom>
            <a:solidFill>
              <a:srgbClr val="E21E12"/>
            </a:solidFill>
            <a:ln w="3175">
              <a:noFill/>
              <a:prstDash val="solid"/>
              <a:round/>
            </a:ln>
            <a:effectLst/>
          </p:spPr>
          <p:txBody>
            <a:bodyPr anchor="ctr"/>
            <a:lstStyle/>
            <a:p>
              <a:pPr algn="ctr" defTabSz="914377">
                <a:defRPr/>
              </a:pPr>
              <a:endParaRPr sz="2667" dirty="0">
                <a:solidFill>
                  <a:prstClr val="black"/>
                </a:solidFill>
                <a:latin typeface="Agency FB" panose="020B0503020202020204" pitchFamily="34" charset="0"/>
              </a:endParaRPr>
            </a:p>
          </p:txBody>
        </p:sp>
        <p:sp>
          <p:nvSpPr>
            <p:cNvPr id="48" name="任意多边形: 形状 438"/>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gradFill>
              <a:gsLst>
                <a:gs pos="0">
                  <a:srgbClr val="FF3302"/>
                </a:gs>
                <a:gs pos="100000">
                  <a:srgbClr val="CB0800"/>
                </a:gs>
              </a:gsLst>
              <a:lin ang="5400000" scaled="1"/>
            </a:gradFill>
            <a:ln w="3175">
              <a:noFill/>
              <a:prstDash val="solid"/>
              <a:round/>
            </a:ln>
            <a:effectLst/>
          </p:spPr>
          <p:txBody>
            <a:bodyPr vert="horz" wrap="square" lIns="162560" tIns="81280" rIns="162560" bIns="81280" anchor="t" anchorCtr="0" compatLnSpc="1">
              <a:normAutofit/>
            </a:bodyPr>
            <a:lstStyle/>
            <a:p>
              <a:pPr algn="r" defTabSz="914377">
                <a:defRPr/>
              </a:pPr>
              <a:r>
                <a:rPr lang="en-US" altLang="ko-KR" sz="2667">
                  <a:solidFill>
                    <a:prstClr val="white"/>
                  </a:solidFill>
                  <a:latin typeface="Agency FB" panose="020B0503020202020204" pitchFamily="34" charset="0"/>
                  <a:ea typeface="Malgun Gothic" panose="020B0503020000020004" pitchFamily="34" charset="-127"/>
                </a:rPr>
                <a:t>1</a:t>
              </a:r>
              <a:endParaRPr lang="en-US" altLang="ko-KR" sz="2667" dirty="0">
                <a:solidFill>
                  <a:prstClr val="white"/>
                </a:solidFill>
                <a:latin typeface="Agency FB" panose="020B0503020202020204" pitchFamily="34" charset="0"/>
                <a:ea typeface="Malgun Gothic" panose="020B0503020000020004" pitchFamily="34" charset="-127"/>
              </a:endParaRPr>
            </a:p>
          </p:txBody>
        </p:sp>
      </p:grpSp>
      <p:sp>
        <p:nvSpPr>
          <p:cNvPr id="49" name="文本框 48"/>
          <p:cNvSpPr txBox="1"/>
          <p:nvPr/>
        </p:nvSpPr>
        <p:spPr>
          <a:xfrm>
            <a:off x="878142" y="2283152"/>
            <a:ext cx="3336259" cy="2554225"/>
          </a:xfrm>
          <a:prstGeom prst="rect">
            <a:avLst/>
          </a:prstGeom>
          <a:noFill/>
          <a:effectLst/>
        </p:spPr>
        <p:txBody>
          <a:bodyPr wrap="square" rtlCol="0">
            <a:spAutoFit/>
          </a:bodyPr>
          <a:lstStyle/>
          <a:p>
            <a:pPr algn="ctr" defTabSz="914377">
              <a:lnSpc>
                <a:spcPct val="150000"/>
              </a:lnSpc>
            </a:pPr>
            <a:r>
              <a:rPr lang="en-US" altLang="zh-CN" sz="21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a:t>
            </a:r>
            <a:r>
              <a:rPr lang="zh-CN" altLang="en-US" sz="21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厉害了，我的国</a:t>
            </a:r>
            <a:r>
              <a:rPr lang="en-US" altLang="zh-CN" sz="21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a:t>
            </a:r>
            <a:r>
              <a:rPr lang="zh-CN" altLang="en-US" sz="21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将中国这</a:t>
            </a:r>
            <a:r>
              <a:rPr lang="en-US" altLang="zh-CN" sz="21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5</a:t>
            </a:r>
            <a:r>
              <a:rPr lang="zh-CN" altLang="en-US" sz="2133"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年在创新、协调、绿色、开放、共享的新发展理念下取得的伟大成就呈现在大银幕上</a:t>
            </a:r>
          </a:p>
        </p:txBody>
      </p:sp>
      <p:sp>
        <p:nvSpPr>
          <p:cNvPr id="50" name="文本框 49"/>
          <p:cNvSpPr txBox="1"/>
          <p:nvPr/>
        </p:nvSpPr>
        <p:spPr>
          <a:xfrm>
            <a:off x="5014758" y="2367800"/>
            <a:ext cx="2999060" cy="2308324"/>
          </a:xfrm>
          <a:prstGeom prst="rect">
            <a:avLst/>
          </a:prstGeom>
          <a:noFill/>
          <a:effectLst/>
        </p:spPr>
        <p:txBody>
          <a:bodyPr wrap="square" rtlCol="0">
            <a:spAutoFit/>
          </a:bodyPr>
          <a:lstStyle/>
          <a:p>
            <a:pPr algn="ctr" defTabSz="914377">
              <a:lnSpc>
                <a:spcPct val="150000"/>
              </a:lnSpc>
            </a:pPr>
            <a:r>
              <a:rPr lang="zh-CN" altLang="en-US" sz="2400" b="1" dirty="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rPr>
              <a:t>记录了中国桥、中国路、中国车、中国港、中国网等一个个非凡的超级工程。</a:t>
            </a:r>
          </a:p>
        </p:txBody>
      </p:sp>
    </p:spTree>
    <p:extLst>
      <p:ext uri="{BB962C8B-B14F-4D97-AF65-F5344CB8AC3E}">
        <p14:creationId xmlns:p14="http://schemas.microsoft.com/office/powerpoint/2010/main" val="1541994931"/>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animEffect transition="in" filter="fade">
                                      <p:cBhvr>
                                        <p:cTn id="32" dur="500"/>
                                        <p:tgtEl>
                                          <p:spTgt spid="45"/>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up)">
                                      <p:cBhvr>
                                        <p:cTn id="36" dur="500"/>
                                        <p:tgtEl>
                                          <p:spTgt spid="49"/>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6"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9" descr="9-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42654">
            <a:off x="10568464" y="397026"/>
            <a:ext cx="1512347" cy="9352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009047" y="1389479"/>
            <a:ext cx="5482039" cy="4278479"/>
          </a:xfrm>
          <a:prstGeom prst="rect">
            <a:avLst/>
          </a:prstGeom>
        </p:spPr>
        <p:txBody>
          <a:bodyPr wrap="square">
            <a:spAutoFit/>
          </a:bodyPr>
          <a:lstStyle/>
          <a:p>
            <a:pPr>
              <a:lnSpc>
                <a:spcPct val="150000"/>
              </a:lnSpc>
            </a:pPr>
            <a:r>
              <a:rPr lang="zh-CN" altLang="en-US" sz="2667" dirty="0">
                <a:solidFill>
                  <a:schemeClr val="tx1">
                    <a:lumMod val="75000"/>
                    <a:lumOff val="25000"/>
                  </a:schemeClr>
                </a:solidFill>
                <a:latin typeface="微软雅黑" panose="020B0503020204020204" pitchFamily="34" charset="-122"/>
                <a:ea typeface="微软雅黑" panose="020B0503020204020204" pitchFamily="34" charset="-122"/>
              </a:rPr>
              <a:t>      展示了</a:t>
            </a:r>
            <a:r>
              <a:rPr lang="zh-CN" altLang="en-US" sz="3733" b="1" dirty="0">
                <a:solidFill>
                  <a:srgbClr val="E21E12"/>
                </a:solidFill>
                <a:latin typeface="微软雅黑" panose="020B0503020204020204" pitchFamily="34" charset="-122"/>
                <a:ea typeface="微软雅黑" panose="020B0503020204020204" pitchFamily="34" charset="-122"/>
              </a:rPr>
              <a:t>磁悬浮列车、</a:t>
            </a:r>
            <a:r>
              <a:rPr lang="en-US" altLang="zh-CN" sz="3733" b="1" dirty="0">
                <a:solidFill>
                  <a:srgbClr val="E21E12"/>
                </a:solidFill>
                <a:latin typeface="微软雅黑" panose="020B0503020204020204" pitchFamily="34" charset="-122"/>
                <a:ea typeface="微软雅黑" panose="020B0503020204020204" pitchFamily="34" charset="-122"/>
              </a:rPr>
              <a:t>5G</a:t>
            </a:r>
            <a:r>
              <a:rPr lang="zh-CN" altLang="en-US" sz="3733" b="1" dirty="0">
                <a:solidFill>
                  <a:srgbClr val="E21E12"/>
                </a:solidFill>
                <a:latin typeface="微软雅黑" panose="020B0503020204020204" pitchFamily="34" charset="-122"/>
                <a:ea typeface="微软雅黑" panose="020B0503020204020204" pitchFamily="34" charset="-122"/>
              </a:rPr>
              <a:t>技术</a:t>
            </a:r>
            <a:r>
              <a:rPr lang="zh-CN" altLang="en-US" sz="2667" dirty="0">
                <a:solidFill>
                  <a:schemeClr val="tx1">
                    <a:lumMod val="75000"/>
                    <a:lumOff val="25000"/>
                  </a:schemeClr>
                </a:solidFill>
                <a:latin typeface="微软雅黑" panose="020B0503020204020204" pitchFamily="34" charset="-122"/>
                <a:ea typeface="微软雅黑" panose="020B0503020204020204" pitchFamily="34" charset="-122"/>
              </a:rPr>
              <a:t>等引领人们走向新时代的里程碑般的科研成果，在彰显国家实力的同时，也体现了中国人不畏艰险、埋头苦干、开拓进取，创造出美好新时代的精神风貌。</a:t>
            </a:r>
          </a:p>
        </p:txBody>
      </p:sp>
      <p:pic>
        <p:nvPicPr>
          <p:cNvPr id="12" name="Picture 2" descr="QQ图片201801071745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60072" flipH="1">
            <a:off x="6962869" y="976753"/>
            <a:ext cx="4844312" cy="2838907"/>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descr="飞机-01"/>
          <p:cNvPicPr/>
          <p:nvPr/>
        </p:nvPicPr>
        <p:blipFill rotWithShape="1">
          <a:blip r:embed="rId5" cstate="print"/>
          <a:srcRect l="42360" r="-14975" b="46032"/>
          <a:stretch>
            <a:fillRect/>
          </a:stretch>
        </p:blipFill>
        <p:spPr bwMode="auto">
          <a:xfrm rot="21103041">
            <a:off x="10108374" y="3318726"/>
            <a:ext cx="2281901" cy="932119"/>
          </a:xfrm>
          <a:prstGeom prst="rect">
            <a:avLst/>
          </a:prstGeom>
          <a:ln>
            <a:noFill/>
          </a:ln>
        </p:spPr>
      </p:pic>
      <p:pic>
        <p:nvPicPr>
          <p:cNvPr id="16" name="Picture 3" descr="航母"/>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5073" y="3159225"/>
            <a:ext cx="3048457" cy="299569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29_1">
            <a:extLst>
              <a:ext uri="{FF2B5EF4-FFF2-40B4-BE49-F238E27FC236}">
                <a16:creationId xmlns:a16="http://schemas.microsoft.com/office/drawing/2014/main" id="{54A0164A-329F-4282-88E1-A7C9D787D2C9}"/>
              </a:ext>
            </a:extLst>
          </p:cNvPr>
          <p:cNvSpPr/>
          <p:nvPr/>
        </p:nvSpPr>
        <p:spPr>
          <a:xfrm>
            <a:off x="1009047" y="458379"/>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17" name="Picture 30_1">
            <a:extLst>
              <a:ext uri="{FF2B5EF4-FFF2-40B4-BE49-F238E27FC236}">
                <a16:creationId xmlns:a16="http://schemas.microsoft.com/office/drawing/2014/main" id="{5B479238-40A1-49C7-B363-43B119F068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3393" y="69990"/>
            <a:ext cx="1085855" cy="1085855"/>
          </a:xfrm>
          <a:prstGeom prst="rect">
            <a:avLst/>
          </a:prstGeom>
        </p:spPr>
      </p:pic>
      <p:sp>
        <p:nvSpPr>
          <p:cNvPr id="18" name="Rectangle 35_1">
            <a:extLst>
              <a:ext uri="{FF2B5EF4-FFF2-40B4-BE49-F238E27FC236}">
                <a16:creationId xmlns:a16="http://schemas.microsoft.com/office/drawing/2014/main" id="{604D4354-949F-4BA9-BEED-F47C3024A464}"/>
              </a:ext>
            </a:extLst>
          </p:cNvPr>
          <p:cNvSpPr/>
          <p:nvPr/>
        </p:nvSpPr>
        <p:spPr>
          <a:xfrm>
            <a:off x="1164322" y="448931"/>
            <a:ext cx="5739041" cy="479685"/>
          </a:xfrm>
          <a:prstGeom prst="rect">
            <a:avLst/>
          </a:prstGeom>
          <a:effectLst/>
        </p:spPr>
        <p:txBody>
          <a:bodyPr vert="horz" wrap="square" lIns="68580" tIns="34291" rIns="68580" bIns="34291">
            <a:spAutoFit/>
          </a:bodyPr>
          <a:lstStyle/>
          <a:p>
            <a:pPr algn="ctr" defTabSz="913530"/>
            <a:r>
              <a:rPr lang="en-US" altLang="zh-CN" sz="2667" b="1" dirty="0">
                <a:solidFill>
                  <a:prstClr val="white"/>
                </a:solidFill>
                <a:latin typeface="微软雅黑" panose="020B0503020204020204" pitchFamily="34" charset="-122"/>
                <a:ea typeface="微软雅黑" panose="020B0503020204020204" pitchFamily="34" charset="-122"/>
              </a:rPr>
              <a:t>《</a:t>
            </a:r>
            <a:r>
              <a:rPr lang="zh-CN" altLang="en-US" sz="2667" b="1" dirty="0">
                <a:solidFill>
                  <a:prstClr val="white"/>
                </a:solidFill>
                <a:latin typeface="微软雅黑" panose="020B0503020204020204" pitchFamily="34" charset="-122"/>
                <a:ea typeface="微软雅黑" panose="020B0503020204020204" pitchFamily="34" charset="-122"/>
              </a:rPr>
              <a:t>厉害了，我的国</a:t>
            </a:r>
            <a:r>
              <a:rPr lang="en-US" altLang="zh-CN" sz="2667" b="1" dirty="0">
                <a:solidFill>
                  <a:prstClr val="white"/>
                </a:solidFill>
                <a:latin typeface="微软雅黑" panose="020B0503020204020204" pitchFamily="34" charset="-122"/>
                <a:ea typeface="微软雅黑" panose="020B0503020204020204" pitchFamily="34" charset="-122"/>
              </a:rPr>
              <a:t>》</a:t>
            </a:r>
            <a:r>
              <a:rPr lang="zh-CN" altLang="en-US" sz="2667" b="1" dirty="0">
                <a:solidFill>
                  <a:prstClr val="white"/>
                </a:solidFill>
                <a:latin typeface="微软雅黑" panose="020B0503020204020204" pitchFamily="34" charset="-122"/>
                <a:ea typeface="微软雅黑" panose="020B0503020204020204" pitchFamily="34" charset="-122"/>
              </a:rPr>
              <a:t>电影简介</a:t>
            </a:r>
          </a:p>
        </p:txBody>
      </p:sp>
    </p:spTree>
    <p:extLst>
      <p:ext uri="{BB962C8B-B14F-4D97-AF65-F5344CB8AC3E}">
        <p14:creationId xmlns:p14="http://schemas.microsoft.com/office/powerpoint/2010/main" val="3705040788"/>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par>
                          <p:cTn id="17" fill="hold">
                            <p:stCondLst>
                              <p:cond delay="5000"/>
                            </p:stCondLst>
                            <p:childTnLst>
                              <p:par>
                                <p:cTn id="18" presetID="26" presetClass="emph" presetSubtype="0" fill="hold" nodeType="afterEffect">
                                  <p:stCondLst>
                                    <p:cond delay="0"/>
                                  </p:stCondLst>
                                  <p:childTnLst>
                                    <p:animEffect transition="out" filter="fade">
                                      <p:cBhvr>
                                        <p:cTn id="19" dur="500" tmFilter="0, 0; .2, .5; .8, .5; 1, 0"/>
                                        <p:tgtEl>
                                          <p:spTgt spid="12"/>
                                        </p:tgtEl>
                                      </p:cBhvr>
                                    </p:animEffect>
                                    <p:animScale>
                                      <p:cBhvr>
                                        <p:cTn id="20" dur="250" autoRev="1" fill="hold"/>
                                        <p:tgtEl>
                                          <p:spTgt spid="12"/>
                                        </p:tgtEl>
                                      </p:cBhvr>
                                      <p:by x="105000" y="105000"/>
                                    </p:animScale>
                                  </p:childTnLst>
                                </p:cTn>
                              </p:par>
                            </p:childTnLst>
                          </p:cTn>
                        </p:par>
                        <p:par>
                          <p:cTn id="21" fill="hold">
                            <p:stCondLst>
                              <p:cond delay="5500"/>
                            </p:stCondLst>
                            <p:childTnLst>
                              <p:par>
                                <p:cTn id="22" presetID="26" presetClass="emph" presetSubtype="0" fill="hold" nodeType="afterEffect">
                                  <p:stCondLst>
                                    <p:cond delay="0"/>
                                  </p:stCondLst>
                                  <p:childTnLst>
                                    <p:animEffect transition="out" filter="fade">
                                      <p:cBhvr>
                                        <p:cTn id="23" dur="500" tmFilter="0, 0; .2, .5; .8, .5; 1, 0"/>
                                        <p:tgtEl>
                                          <p:spTgt spid="15"/>
                                        </p:tgtEl>
                                      </p:cBhvr>
                                    </p:animEffect>
                                    <p:animScale>
                                      <p:cBhvr>
                                        <p:cTn id="24" dur="250" autoRev="1" fill="hold"/>
                                        <p:tgtEl>
                                          <p:spTgt spid="15"/>
                                        </p:tgtEl>
                                      </p:cBhvr>
                                      <p:by x="105000" y="105000"/>
                                    </p:animScale>
                                  </p:childTnLst>
                                </p:cTn>
                              </p:par>
                            </p:childTnLst>
                          </p:cTn>
                        </p:par>
                        <p:par>
                          <p:cTn id="25" fill="hold">
                            <p:stCondLst>
                              <p:cond delay="60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6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70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75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0727" y="735577"/>
            <a:ext cx="6384880" cy="1000000"/>
          </a:xfrm>
          <a:prstGeom prst="rect">
            <a:avLst/>
          </a:prstGeom>
        </p:spPr>
      </p:pic>
      <p:sp>
        <p:nvSpPr>
          <p:cNvPr id="2" name="矩形: 对角圆角 1"/>
          <p:cNvSpPr/>
          <p:nvPr/>
        </p:nvSpPr>
        <p:spPr>
          <a:xfrm flipH="1">
            <a:off x="3446583" y="1582615"/>
            <a:ext cx="5416061" cy="2831123"/>
          </a:xfrm>
          <a:prstGeom prst="round2DiagRect">
            <a:avLst>
              <a:gd name="adj1" fmla="val 14182"/>
              <a:gd name="adj2" fmla="val 0"/>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 name="箭头: 五边形 2"/>
          <p:cNvSpPr/>
          <p:nvPr/>
        </p:nvSpPr>
        <p:spPr>
          <a:xfrm rot="5400000">
            <a:off x="3725165" y="1629348"/>
            <a:ext cx="1183714" cy="861646"/>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5" name="Text Box 3"/>
          <p:cNvSpPr txBox="1">
            <a:spLocks noChangeArrowheads="1"/>
          </p:cNvSpPr>
          <p:nvPr/>
        </p:nvSpPr>
        <p:spPr bwMode="auto">
          <a:xfrm>
            <a:off x="4122321" y="3339909"/>
            <a:ext cx="42404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rgbClr val="C00000"/>
                </a:solidFill>
                <a:cs typeface="+mn-ea"/>
                <a:sym typeface="+mn-lt"/>
              </a:rPr>
              <a:t>电影内容</a:t>
            </a:r>
          </a:p>
        </p:txBody>
      </p:sp>
      <p:sp>
        <p:nvSpPr>
          <p:cNvPr id="6" name="Text Box 3"/>
          <p:cNvSpPr txBox="1">
            <a:spLocks noChangeArrowheads="1"/>
          </p:cNvSpPr>
          <p:nvPr/>
        </p:nvSpPr>
        <p:spPr bwMode="auto">
          <a:xfrm>
            <a:off x="3837206" y="1468314"/>
            <a:ext cx="95963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5400" b="1" dirty="0">
                <a:solidFill>
                  <a:schemeClr val="bg1"/>
                </a:solidFill>
                <a:latin typeface="Agency FB" panose="020B0503020202020204" pitchFamily="34" charset="0"/>
                <a:cs typeface="+mn-ea"/>
                <a:sym typeface="+mn-lt"/>
              </a:rPr>
              <a:t>02</a:t>
            </a:r>
            <a:endParaRPr lang="zh-CN" altLang="en-US" sz="5400" b="1" dirty="0">
              <a:solidFill>
                <a:schemeClr val="bg1"/>
              </a:solidFill>
              <a:latin typeface="Agency FB" panose="020B0503020202020204" pitchFamily="34" charset="0"/>
              <a:cs typeface="+mn-ea"/>
              <a:sym typeface="+mn-lt"/>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6889" y="1928708"/>
            <a:ext cx="869756" cy="925869"/>
          </a:xfrm>
          <a:prstGeom prst="rect">
            <a:avLst/>
          </a:prstGeom>
        </p:spPr>
      </p:pic>
    </p:spTree>
    <p:extLst>
      <p:ext uri="{BB962C8B-B14F-4D97-AF65-F5344CB8AC3E}">
        <p14:creationId xmlns:p14="http://schemas.microsoft.com/office/powerpoint/2010/main" val="588264724"/>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000"/>
                            </p:stCondLst>
                            <p:childTnLst>
                              <p:par>
                                <p:cTn id="13" presetID="53" presetClass="entr" presetSubtype="16" fill="hold" grpId="3"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2500"/>
                            </p:stCondLst>
                            <p:childTnLst>
                              <p:par>
                                <p:cTn id="19" presetID="23" presetClass="entr" presetSubtype="3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strVal val="4*#ppt_w"/>
                                          </p:val>
                                        </p:tav>
                                        <p:tav tm="100000">
                                          <p:val>
                                            <p:strVal val="#ppt_w"/>
                                          </p:val>
                                        </p:tav>
                                      </p:tavLst>
                                    </p:anim>
                                    <p:anim calcmode="lin" valueType="num">
                                      <p:cBhvr>
                                        <p:cTn id="22" dur="500" fill="hold"/>
                                        <p:tgtEl>
                                          <p:spTgt spid="9"/>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3500"/>
                            </p:stCondLst>
                            <p:childTnLst>
                              <p:par>
                                <p:cTn id="28" presetID="42" presetClass="entr" presetSubtype="0" fill="hold" grpId="3"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bldLvl="0" autoUpdateAnimBg="0"/>
      <p:bldP spid="5" grpId="1" bldLvl="0" autoUpdateAnimBg="0"/>
      <p:bldP spid="5" grpId="2" bldLvl="0" autoUpdateAnimBg="0"/>
      <p:bldP spid="5" grpId="3"/>
      <p:bldP spid="6" grpId="0" bldLvl="0" autoUpdateAnimBg="0"/>
      <p:bldP spid="6" grpId="1" bldLvl="0" autoUpdateAnimBg="0"/>
      <p:bldP spid="6" grpId="2" bldLvl="0" autoUpdateAnimBg="0"/>
      <p:bldP spid="6" grpId="3"/>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9" descr="9-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42654">
            <a:off x="10315071" y="338937"/>
            <a:ext cx="1512347" cy="935201"/>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716" y="1417787"/>
            <a:ext cx="2454263" cy="15569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矩形 17"/>
          <p:cNvSpPr/>
          <p:nvPr/>
        </p:nvSpPr>
        <p:spPr bwMode="auto">
          <a:xfrm>
            <a:off x="1339248" y="2494686"/>
            <a:ext cx="4819503" cy="2503048"/>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3">
              <a:solidFill>
                <a:prstClr val="white"/>
              </a:solidFill>
              <a:latin typeface="Calibri" panose="020F0502020204030204"/>
              <a:ea typeface="宋体" panose="02010600030101010101" pitchFamily="2" charset="-122"/>
            </a:endParaRPr>
          </a:p>
        </p:txBody>
      </p:sp>
      <p:grpSp>
        <p:nvGrpSpPr>
          <p:cNvPr id="19" name="组合 18"/>
          <p:cNvGrpSpPr/>
          <p:nvPr/>
        </p:nvGrpSpPr>
        <p:grpSpPr>
          <a:xfrm>
            <a:off x="1702581" y="2267910"/>
            <a:ext cx="3715941" cy="879213"/>
            <a:chOff x="1258339" y="1725968"/>
            <a:chExt cx="4145292" cy="879213"/>
          </a:xfrm>
        </p:grpSpPr>
        <p:sp>
          <p:nvSpPr>
            <p:cNvPr id="20"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3">
                <a:solidFill>
                  <a:srgbClr val="E7E6E6"/>
                </a:solidFill>
                <a:latin typeface="Calibri" panose="020F0502020204030204"/>
                <a:ea typeface="宋体" panose="02010600030101010101" pitchFamily="2" charset="-122"/>
              </a:endParaRPr>
            </a:p>
          </p:txBody>
        </p:sp>
        <p:sp>
          <p:nvSpPr>
            <p:cNvPr id="21"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E21E12"/>
            </a:solidFill>
            <a:ln>
              <a:noFill/>
            </a:ln>
          </p:spPr>
          <p:txBody>
            <a:bodyPr vert="horz" wrap="square" lIns="91440" tIns="45720" rIns="91440" bIns="45720" numCol="1" anchor="t" anchorCtr="0" compatLnSpc="1"/>
            <a:lstStyle/>
            <a:p>
              <a:pPr defTabSz="914377">
                <a:defRPr/>
              </a:pPr>
              <a:endParaRPr lang="zh-CN" altLang="en-US" sz="1353" dirty="0">
                <a:solidFill>
                  <a:prstClr val="black"/>
                </a:solidFill>
                <a:latin typeface="Calibri" panose="020F0502020204030204"/>
                <a:ea typeface="宋体" panose="02010600030101010101" pitchFamily="2" charset="-122"/>
              </a:endParaRPr>
            </a:p>
          </p:txBody>
        </p:sp>
        <p:sp>
          <p:nvSpPr>
            <p:cNvPr id="22" name="矩形 21"/>
            <p:cNvSpPr/>
            <p:nvPr/>
          </p:nvSpPr>
          <p:spPr>
            <a:xfrm>
              <a:off x="2712978" y="1853864"/>
              <a:ext cx="1236017" cy="461665"/>
            </a:xfrm>
            <a:prstGeom prst="rect">
              <a:avLst/>
            </a:prstGeom>
          </p:spPr>
          <p:txBody>
            <a:bodyPr wrap="none">
              <a:spAutoFit/>
            </a:bodyPr>
            <a:lstStyle/>
            <a:p>
              <a:pPr algn="ctr" defTabSz="914377">
                <a:defRPr/>
              </a:pPr>
              <a:r>
                <a:rPr lang="zh-CN" altLang="en-US" sz="2400" b="1" dirty="0">
                  <a:solidFill>
                    <a:srgbClr val="FFFFFF"/>
                  </a:solidFill>
                  <a:latin typeface="微软雅黑" panose="020B0503020204020204" pitchFamily="34" charset="-122"/>
                  <a:ea typeface="微软雅黑" panose="020B0503020204020204" pitchFamily="34" charset="-122"/>
                </a:rPr>
                <a:t>里程碑</a:t>
              </a:r>
            </a:p>
          </p:txBody>
        </p:sp>
      </p:grpSp>
      <p:sp>
        <p:nvSpPr>
          <p:cNvPr id="23" name="矩形 22"/>
          <p:cNvSpPr/>
          <p:nvPr/>
        </p:nvSpPr>
        <p:spPr bwMode="auto">
          <a:xfrm>
            <a:off x="6304359" y="2494686"/>
            <a:ext cx="4819503" cy="2503048"/>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3">
              <a:solidFill>
                <a:prstClr val="white"/>
              </a:solidFill>
              <a:latin typeface="Calibri" panose="020F0502020204030204"/>
              <a:ea typeface="宋体" panose="02010600030101010101" pitchFamily="2" charset="-122"/>
            </a:endParaRPr>
          </a:p>
        </p:txBody>
      </p:sp>
      <p:grpSp>
        <p:nvGrpSpPr>
          <p:cNvPr id="24" name="组合 23"/>
          <p:cNvGrpSpPr/>
          <p:nvPr/>
        </p:nvGrpSpPr>
        <p:grpSpPr>
          <a:xfrm>
            <a:off x="6667692" y="2267910"/>
            <a:ext cx="3715941" cy="879213"/>
            <a:chOff x="1258339" y="1725968"/>
            <a:chExt cx="4145292" cy="879213"/>
          </a:xfrm>
        </p:grpSpPr>
        <p:sp>
          <p:nvSpPr>
            <p:cNvPr id="25"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3">
                <a:solidFill>
                  <a:srgbClr val="E7E6E6"/>
                </a:solidFill>
                <a:latin typeface="Calibri" panose="020F0502020204030204"/>
                <a:ea typeface="宋体" panose="02010600030101010101" pitchFamily="2" charset="-122"/>
              </a:endParaRPr>
            </a:p>
          </p:txBody>
        </p:sp>
        <p:sp>
          <p:nvSpPr>
            <p:cNvPr id="26"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E21E12"/>
            </a:solidFill>
            <a:ln>
              <a:noFill/>
            </a:ln>
          </p:spPr>
          <p:txBody>
            <a:bodyPr vert="horz" wrap="square" lIns="91440" tIns="45720" rIns="91440" bIns="45720" numCol="1" anchor="t" anchorCtr="0" compatLnSpc="1"/>
            <a:lstStyle/>
            <a:p>
              <a:pPr defTabSz="914377">
                <a:defRPr/>
              </a:pPr>
              <a:endParaRPr lang="zh-CN" altLang="en-US" sz="1353">
                <a:solidFill>
                  <a:prstClr val="black"/>
                </a:solidFill>
                <a:latin typeface="Calibri" panose="020F0502020204030204"/>
                <a:ea typeface="宋体" panose="02010600030101010101" pitchFamily="2" charset="-122"/>
              </a:endParaRPr>
            </a:p>
          </p:txBody>
        </p:sp>
        <p:sp>
          <p:nvSpPr>
            <p:cNvPr id="27" name="矩形 26"/>
            <p:cNvSpPr/>
            <p:nvPr/>
          </p:nvSpPr>
          <p:spPr>
            <a:xfrm>
              <a:off x="2541315" y="1853864"/>
              <a:ext cx="1579355" cy="461665"/>
            </a:xfrm>
            <a:prstGeom prst="rect">
              <a:avLst/>
            </a:prstGeom>
          </p:spPr>
          <p:txBody>
            <a:bodyPr wrap="none">
              <a:spAutoFit/>
            </a:bodyPr>
            <a:lstStyle/>
            <a:p>
              <a:pPr algn="ctr" defTabSz="914377">
                <a:defRPr/>
              </a:pPr>
              <a:r>
                <a:rPr lang="zh-CN" altLang="en-US" sz="2400" b="1" dirty="0">
                  <a:solidFill>
                    <a:srgbClr val="FFFFFF"/>
                  </a:solidFill>
                  <a:latin typeface="微软雅黑" panose="020B0503020204020204" pitchFamily="34" charset="-122"/>
                  <a:ea typeface="微软雅黑" panose="020B0503020204020204" pitchFamily="34" charset="-122"/>
                </a:rPr>
                <a:t>知识产权</a:t>
              </a:r>
            </a:p>
          </p:txBody>
        </p:sp>
      </p:grpSp>
      <p:sp>
        <p:nvSpPr>
          <p:cNvPr id="32" name="TextBox 43"/>
          <p:cNvSpPr txBox="1"/>
          <p:nvPr/>
        </p:nvSpPr>
        <p:spPr>
          <a:xfrm>
            <a:off x="1491335" y="3212365"/>
            <a:ext cx="4305521" cy="1816395"/>
          </a:xfrm>
          <a:prstGeom prst="rect">
            <a:avLst/>
          </a:prstGeom>
          <a:noFill/>
        </p:spPr>
        <p:txBody>
          <a:bodyPr wrap="square" rtlCol="0">
            <a:spAutoFit/>
          </a:bodyPr>
          <a:lstStyle/>
          <a:p>
            <a:pPr algn="ctr" defTabSz="121917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rPr>
              <a:t>中国拥有世界上最长的高速铁路运行里程。高铁的建设和发展，全面提升了中国的路网质量，并使得区域经济得以进一步协调发展。</a:t>
            </a:r>
          </a:p>
        </p:txBody>
      </p:sp>
      <p:sp>
        <p:nvSpPr>
          <p:cNvPr id="33" name="TextBox 43"/>
          <p:cNvSpPr txBox="1"/>
          <p:nvPr/>
        </p:nvSpPr>
        <p:spPr>
          <a:xfrm>
            <a:off x="6561348" y="3244464"/>
            <a:ext cx="4385304" cy="1569660"/>
          </a:xfrm>
          <a:prstGeom prst="rect">
            <a:avLst/>
          </a:prstGeom>
          <a:noFill/>
        </p:spPr>
        <p:txBody>
          <a:bodyPr wrap="square" rtlCol="0">
            <a:spAutoFit/>
          </a:bodyPr>
          <a:lstStyle/>
          <a:p>
            <a:pPr algn="ctr" defTabSz="1219170">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rPr>
              <a:t>自主知识产权的高铁系统，在全球取得了领先的地位，并在不断挑战科技和自然环境的各种极限。本集将从工程建设、科技突破、运营管理等方面，全面展示中国的高铁系统。</a:t>
            </a:r>
          </a:p>
        </p:txBody>
      </p:sp>
      <p:sp>
        <p:nvSpPr>
          <p:cNvPr id="34" name="Rectangle 29_1">
            <a:extLst>
              <a:ext uri="{FF2B5EF4-FFF2-40B4-BE49-F238E27FC236}">
                <a16:creationId xmlns:a16="http://schemas.microsoft.com/office/drawing/2014/main" id="{740BF986-7A61-4949-A6C1-AFC766650E34}"/>
              </a:ext>
            </a:extLst>
          </p:cNvPr>
          <p:cNvSpPr/>
          <p:nvPr/>
        </p:nvSpPr>
        <p:spPr>
          <a:xfrm>
            <a:off x="1009047" y="458379"/>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35" name="Picture 30_1">
            <a:extLst>
              <a:ext uri="{FF2B5EF4-FFF2-40B4-BE49-F238E27FC236}">
                <a16:creationId xmlns:a16="http://schemas.microsoft.com/office/drawing/2014/main" id="{148CE6A1-0AD1-4AD7-8866-FB76FD9F98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393" y="69990"/>
            <a:ext cx="1085855" cy="1085855"/>
          </a:xfrm>
          <a:prstGeom prst="rect">
            <a:avLst/>
          </a:prstGeom>
        </p:spPr>
      </p:pic>
      <p:sp>
        <p:nvSpPr>
          <p:cNvPr id="37" name="Rectangle 35_1">
            <a:extLst>
              <a:ext uri="{FF2B5EF4-FFF2-40B4-BE49-F238E27FC236}">
                <a16:creationId xmlns:a16="http://schemas.microsoft.com/office/drawing/2014/main" id="{1CBE8323-09E9-4E63-BC32-FE80641EB335}"/>
              </a:ext>
            </a:extLst>
          </p:cNvPr>
          <p:cNvSpPr/>
          <p:nvPr/>
        </p:nvSpPr>
        <p:spPr>
          <a:xfrm>
            <a:off x="1164322" y="448931"/>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中国桥</a:t>
            </a:r>
          </a:p>
        </p:txBody>
      </p:sp>
    </p:spTree>
    <p:extLst>
      <p:ext uri="{BB962C8B-B14F-4D97-AF65-F5344CB8AC3E}">
        <p14:creationId xmlns:p14="http://schemas.microsoft.com/office/powerpoint/2010/main" val="3015571046"/>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outVertical)">
                                      <p:cBhvr>
                                        <p:cTn id="18" dur="500"/>
                                        <p:tgtEl>
                                          <p:spTgt spid="19"/>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1200"/>
                                        <p:tgtEl>
                                          <p:spTgt spid="32"/>
                                        </p:tgtEl>
                                      </p:cBhvr>
                                    </p:animEffect>
                                  </p:childTnLst>
                                </p:cTn>
                              </p:par>
                            </p:childTnLst>
                          </p:cTn>
                        </p:par>
                        <p:par>
                          <p:cTn id="27" fill="hold">
                            <p:stCondLst>
                              <p:cond delay="3700"/>
                            </p:stCondLst>
                            <p:childTnLst>
                              <p:par>
                                <p:cTn id="28" presetID="16" presetClass="entr" presetSubtype="37"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outVertical)">
                                      <p:cBhvr>
                                        <p:cTn id="30" dur="500"/>
                                        <p:tgtEl>
                                          <p:spTgt spid="24"/>
                                        </p:tgtEl>
                                      </p:cBhvr>
                                    </p:animEffect>
                                  </p:childTnLst>
                                </p:cTn>
                              </p:par>
                            </p:childTnLst>
                          </p:cTn>
                        </p:par>
                        <p:par>
                          <p:cTn id="31" fill="hold">
                            <p:stCondLst>
                              <p:cond delay="4200"/>
                            </p:stCondLst>
                            <p:childTnLst>
                              <p:par>
                                <p:cTn id="32" presetID="14" presetClass="entr" presetSubtype="1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randombar(horizontal)">
                                      <p:cBhvr>
                                        <p:cTn id="34" dur="500"/>
                                        <p:tgtEl>
                                          <p:spTgt spid="23"/>
                                        </p:tgtEl>
                                      </p:cBhvr>
                                    </p:animEffect>
                                  </p:childTnLst>
                                </p:cTn>
                              </p:par>
                            </p:childTnLst>
                          </p:cTn>
                        </p:par>
                        <p:par>
                          <p:cTn id="35" fill="hold">
                            <p:stCondLst>
                              <p:cond delay="4700"/>
                            </p:stCondLst>
                            <p:childTnLst>
                              <p:par>
                                <p:cTn id="36" presetID="22" presetClass="entr" presetSubtype="1"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up)">
                                      <p:cBhvr>
                                        <p:cTn id="38" dur="1100"/>
                                        <p:tgtEl>
                                          <p:spTgt spid="33"/>
                                        </p:tgtEl>
                                      </p:cBhvr>
                                    </p:animEffect>
                                  </p:childTnLst>
                                </p:cTn>
                              </p:par>
                            </p:childTnLst>
                          </p:cTn>
                        </p:par>
                        <p:par>
                          <p:cTn id="39" fill="hold">
                            <p:stCondLst>
                              <p:cond delay="580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par>
                          <p:cTn id="43" fill="hold">
                            <p:stCondLst>
                              <p:cond delay="6300"/>
                            </p:stCondLst>
                            <p:childTnLst>
                              <p:par>
                                <p:cTn id="44" presetID="53" presetClass="entr" presetSubtype="16"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par>
                          <p:cTn id="49" fill="hold">
                            <p:stCondLst>
                              <p:cond delay="6800"/>
                            </p:stCondLst>
                            <p:childTnLst>
                              <p:par>
                                <p:cTn id="50" presetID="22" presetClass="entr" presetSubtype="8"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32" grpId="0"/>
      <p:bldP spid="33" grpId="0"/>
      <p:bldP spid="34" grpId="0" animBg="1"/>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8756" y="3075844"/>
            <a:ext cx="3606871" cy="21533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圆角矩形 40"/>
          <p:cNvSpPr/>
          <p:nvPr/>
        </p:nvSpPr>
        <p:spPr>
          <a:xfrm>
            <a:off x="1339248" y="1422054"/>
            <a:ext cx="3403996" cy="1342033"/>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algn="ctr" defTabSz="1219170">
              <a:defRPr/>
            </a:pPr>
            <a:r>
              <a:rPr lang="zh-CN" altLang="en-US" sz="2133" b="1" kern="0" dirty="0">
                <a:solidFill>
                  <a:srgbClr val="FFFFFF"/>
                </a:solidFill>
                <a:ea typeface="微软雅黑" panose="020B0503020204020204" pitchFamily="34" charset="-122"/>
              </a:rPr>
              <a:t>它将香港、澳门、珠海三地连为一体。</a:t>
            </a:r>
            <a:endParaRPr lang="zh-CN" altLang="en-US" sz="2133" b="1" kern="0" dirty="0">
              <a:solidFill>
                <a:srgbClr val="FFFFFF"/>
              </a:solidFill>
              <a:latin typeface="Calibri" panose="020F0502020204030204"/>
              <a:ea typeface="微软雅黑" panose="020B0503020204020204" pitchFamily="34" charset="-122"/>
            </a:endParaRPr>
          </a:p>
        </p:txBody>
      </p:sp>
      <p:sp>
        <p:nvSpPr>
          <p:cNvPr id="22" name="圆角矩形 40"/>
          <p:cNvSpPr/>
          <p:nvPr/>
        </p:nvSpPr>
        <p:spPr>
          <a:xfrm>
            <a:off x="5749324" y="1422053"/>
            <a:ext cx="3403996" cy="1342033"/>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algn="ctr" defTabSz="1219170">
              <a:defRPr/>
            </a:pPr>
            <a:r>
              <a:rPr lang="zh-CN" altLang="en-US" sz="2133" b="1" kern="0" dirty="0">
                <a:solidFill>
                  <a:srgbClr val="FFFFFF"/>
                </a:solidFill>
                <a:ea typeface="微软雅黑" panose="020B0503020204020204" pitchFamily="34" charset="-122"/>
              </a:rPr>
              <a:t>工程师们用科技和勇气完成这个工程奇迹</a:t>
            </a:r>
            <a:endParaRPr lang="zh-CN" altLang="en-US" sz="2133" b="1" kern="0" dirty="0">
              <a:solidFill>
                <a:srgbClr val="FFFFFF"/>
              </a:solidFill>
              <a:latin typeface="Calibri" panose="020F0502020204030204"/>
              <a:ea typeface="微软雅黑" panose="020B0503020204020204" pitchFamily="34" charset="-122"/>
            </a:endParaRPr>
          </a:p>
        </p:txBody>
      </p:sp>
      <p:sp>
        <p:nvSpPr>
          <p:cNvPr id="23" name="圆角矩形 40"/>
          <p:cNvSpPr/>
          <p:nvPr/>
        </p:nvSpPr>
        <p:spPr>
          <a:xfrm>
            <a:off x="2513775" y="3419138"/>
            <a:ext cx="4088049" cy="1831759"/>
          </a:xfrm>
          <a:prstGeom prst="roundRect">
            <a:avLst>
              <a:gd name="adj" fmla="val 50000"/>
            </a:avLst>
          </a:prstGeom>
          <a:gradFill>
            <a:gsLst>
              <a:gs pos="0">
                <a:srgbClr val="FF3302"/>
              </a:gs>
              <a:gs pos="100000">
                <a:srgbClr val="CB0800"/>
              </a:gs>
            </a:gsLst>
            <a:lin ang="5400000" scaled="1"/>
          </a:gradFill>
          <a:ln w="19050" cap="flat" cmpd="sng" algn="ctr">
            <a:noFill/>
            <a:prstDash val="solid"/>
          </a:ln>
          <a:effectLst/>
        </p:spPr>
        <p:txBody>
          <a:bodyPr rtlCol="0" anchor="ctr"/>
          <a:lstStyle/>
          <a:p>
            <a:pPr algn="ctr" defTabSz="1219170">
              <a:defRPr/>
            </a:pPr>
            <a:r>
              <a:rPr lang="zh-CN" altLang="en-US" sz="1867" b="1" kern="0" dirty="0">
                <a:solidFill>
                  <a:srgbClr val="FFFFFF"/>
                </a:solidFill>
                <a:ea typeface="微软雅黑" panose="020B0503020204020204" pitchFamily="34" charset="-122"/>
              </a:rPr>
              <a:t>他们要启用世界最大的巨型震锤来完成人工岛的建造，沟通起跨海大桥与海底隧道，这也是一项史无前例的工程。</a:t>
            </a:r>
          </a:p>
        </p:txBody>
      </p:sp>
      <p:sp>
        <p:nvSpPr>
          <p:cNvPr id="24" name="Rectangle 29_1">
            <a:extLst>
              <a:ext uri="{FF2B5EF4-FFF2-40B4-BE49-F238E27FC236}">
                <a16:creationId xmlns:a16="http://schemas.microsoft.com/office/drawing/2014/main" id="{218C1565-BC96-4D64-A097-47EC461C94EC}"/>
              </a:ext>
            </a:extLst>
          </p:cNvPr>
          <p:cNvSpPr/>
          <p:nvPr/>
        </p:nvSpPr>
        <p:spPr>
          <a:xfrm>
            <a:off x="1009047" y="458379"/>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25" name="Picture 30_1">
            <a:extLst>
              <a:ext uri="{FF2B5EF4-FFF2-40B4-BE49-F238E27FC236}">
                <a16:creationId xmlns:a16="http://schemas.microsoft.com/office/drawing/2014/main" id="{76435CE2-B0CC-41E7-BD86-A501B1B6B1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393" y="69990"/>
            <a:ext cx="1085855" cy="1085855"/>
          </a:xfrm>
          <a:prstGeom prst="rect">
            <a:avLst/>
          </a:prstGeom>
        </p:spPr>
      </p:pic>
      <p:sp>
        <p:nvSpPr>
          <p:cNvPr id="26" name="Rectangle 35_1">
            <a:extLst>
              <a:ext uri="{FF2B5EF4-FFF2-40B4-BE49-F238E27FC236}">
                <a16:creationId xmlns:a16="http://schemas.microsoft.com/office/drawing/2014/main" id="{A1C6B758-97FE-454D-AF1C-4205F21B15C2}"/>
              </a:ext>
            </a:extLst>
          </p:cNvPr>
          <p:cNvSpPr/>
          <p:nvPr/>
        </p:nvSpPr>
        <p:spPr>
          <a:xfrm>
            <a:off x="1164322" y="448931"/>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中国天眼</a:t>
            </a:r>
          </a:p>
        </p:txBody>
      </p:sp>
    </p:spTree>
    <p:extLst>
      <p:ext uri="{BB962C8B-B14F-4D97-AF65-F5344CB8AC3E}">
        <p14:creationId xmlns:p14="http://schemas.microsoft.com/office/powerpoint/2010/main" val="2069142194"/>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500" fill="hold"/>
                                        <p:tgtEl>
                                          <p:spTgt spid="18"/>
                                        </p:tgtEl>
                                        <p:attrNameLst>
                                          <p:attrName>ppt_w</p:attrName>
                                        </p:attrNameLst>
                                      </p:cBhvr>
                                      <p:tavLst>
                                        <p:tav tm="0">
                                          <p:val>
                                            <p:fltVal val="0"/>
                                          </p:val>
                                        </p:tav>
                                        <p:tav tm="100000">
                                          <p:val>
                                            <p:strVal val="#ppt_w"/>
                                          </p:val>
                                        </p:tav>
                                      </p:tavLst>
                                    </p:anim>
                                    <p:anim calcmode="lin" valueType="num">
                                      <p:cBhvr>
                                        <p:cTn id="13" dur="1500" fill="hold"/>
                                        <p:tgtEl>
                                          <p:spTgt spid="18"/>
                                        </p:tgtEl>
                                        <p:attrNameLst>
                                          <p:attrName>ppt_h</p:attrName>
                                        </p:attrNameLst>
                                      </p:cBhvr>
                                      <p:tavLst>
                                        <p:tav tm="0">
                                          <p:val>
                                            <p:fltVal val="0"/>
                                          </p:val>
                                        </p:tav>
                                        <p:tav tm="100000">
                                          <p:val>
                                            <p:strVal val="#ppt_h"/>
                                          </p:val>
                                        </p:tav>
                                      </p:tavLst>
                                    </p:anim>
                                    <p:animEffect transition="in" filter="fade">
                                      <p:cBhvr>
                                        <p:cTn id="14" dur="1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500" fill="hold"/>
                                        <p:tgtEl>
                                          <p:spTgt spid="22"/>
                                        </p:tgtEl>
                                        <p:attrNameLst>
                                          <p:attrName>ppt_w</p:attrName>
                                        </p:attrNameLst>
                                      </p:cBhvr>
                                      <p:tavLst>
                                        <p:tav tm="0">
                                          <p:val>
                                            <p:fltVal val="0"/>
                                          </p:val>
                                        </p:tav>
                                        <p:tav tm="100000">
                                          <p:val>
                                            <p:strVal val="#ppt_w"/>
                                          </p:val>
                                        </p:tav>
                                      </p:tavLst>
                                    </p:anim>
                                    <p:anim calcmode="lin" valueType="num">
                                      <p:cBhvr>
                                        <p:cTn id="18" dur="1500" fill="hold"/>
                                        <p:tgtEl>
                                          <p:spTgt spid="22"/>
                                        </p:tgtEl>
                                        <p:attrNameLst>
                                          <p:attrName>ppt_h</p:attrName>
                                        </p:attrNameLst>
                                      </p:cBhvr>
                                      <p:tavLst>
                                        <p:tav tm="0">
                                          <p:val>
                                            <p:fltVal val="0"/>
                                          </p:val>
                                        </p:tav>
                                        <p:tav tm="100000">
                                          <p:val>
                                            <p:strVal val="#ppt_h"/>
                                          </p:val>
                                        </p:tav>
                                      </p:tavLst>
                                    </p:anim>
                                    <p:animEffect transition="in" filter="fade">
                                      <p:cBhvr>
                                        <p:cTn id="19" dur="1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500" fill="hold"/>
                                        <p:tgtEl>
                                          <p:spTgt spid="23"/>
                                        </p:tgtEl>
                                        <p:attrNameLst>
                                          <p:attrName>ppt_w</p:attrName>
                                        </p:attrNameLst>
                                      </p:cBhvr>
                                      <p:tavLst>
                                        <p:tav tm="0">
                                          <p:val>
                                            <p:fltVal val="0"/>
                                          </p:val>
                                        </p:tav>
                                        <p:tav tm="100000">
                                          <p:val>
                                            <p:strVal val="#ppt_w"/>
                                          </p:val>
                                        </p:tav>
                                      </p:tavLst>
                                    </p:anim>
                                    <p:anim calcmode="lin" valueType="num">
                                      <p:cBhvr>
                                        <p:cTn id="23" dur="1500" fill="hold"/>
                                        <p:tgtEl>
                                          <p:spTgt spid="23"/>
                                        </p:tgtEl>
                                        <p:attrNameLst>
                                          <p:attrName>ppt_h</p:attrName>
                                        </p:attrNameLst>
                                      </p:cBhvr>
                                      <p:tavLst>
                                        <p:tav tm="0">
                                          <p:val>
                                            <p:fltVal val="0"/>
                                          </p:val>
                                        </p:tav>
                                        <p:tav tm="100000">
                                          <p:val>
                                            <p:strVal val="#ppt_h"/>
                                          </p:val>
                                        </p:tav>
                                      </p:tavLst>
                                    </p:anim>
                                    <p:animEffect transition="in" filter="fade">
                                      <p:cBhvr>
                                        <p:cTn id="24" dur="1500"/>
                                        <p:tgtEl>
                                          <p:spTgt spid="2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animBg="1"/>
      <p:bldP spid="24" grpId="0" animBg="1"/>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9" descr="9-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42654">
            <a:off x="10497394" y="360062"/>
            <a:ext cx="1512347" cy="93520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0242442" y="1157033"/>
            <a:ext cx="4984973" cy="461665"/>
          </a:xfrm>
          <a:prstGeom prst="rect">
            <a:avLst/>
          </a:prstGeom>
        </p:spPr>
        <p:txBody>
          <a:bodyPr wrap="square">
            <a:spAutoFit/>
          </a:bodyPr>
          <a:lstStyle/>
          <a:p>
            <a:r>
              <a:rPr lang="zh-CN" altLang="zh-CN" sz="2400" dirty="0">
                <a:latin typeface="幼圆" panose="02010509060101010101" pitchFamily="49" charset="-122"/>
                <a:ea typeface="幼圆" panose="02010509060101010101" pitchFamily="49" charset="-122"/>
              </a:rPr>
              <a:t>，</a:t>
            </a:r>
          </a:p>
        </p:txBody>
      </p:sp>
      <p:sp>
        <p:nvSpPr>
          <p:cNvPr id="26" name="文本框 25"/>
          <p:cNvSpPr txBox="1"/>
          <p:nvPr/>
        </p:nvSpPr>
        <p:spPr>
          <a:xfrm>
            <a:off x="2432264" y="1351593"/>
            <a:ext cx="8514380" cy="954364"/>
          </a:xfrm>
          <a:prstGeom prst="rect">
            <a:avLst/>
          </a:prstGeom>
          <a:noFill/>
        </p:spPr>
        <p:txBody>
          <a:bodyPr wrap="square" rtlCol="0">
            <a:spAutoFit/>
          </a:bodyPr>
          <a:lstStyle/>
          <a:p>
            <a:pPr defTabSz="914377">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神威</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太湖之光超级计算机是由国家并行计算机工程技术研究中心研制的超级计算机。 </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543711" y="1476896"/>
            <a:ext cx="831235" cy="831232"/>
            <a:chOff x="1484661" y="1335542"/>
            <a:chExt cx="1648026" cy="1648022"/>
          </a:xfrm>
        </p:grpSpPr>
        <p:sp>
          <p:nvSpPr>
            <p:cNvPr id="28"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adFill>
              <a:gsLst>
                <a:gs pos="0">
                  <a:srgbClr val="FF3302"/>
                </a:gs>
                <a:gs pos="100000">
                  <a:srgbClr val="CB0800"/>
                </a:gs>
              </a:gsLst>
              <a:lin ang="5400000" scaled="1"/>
            </a:gradFill>
            <a:ln w="19050">
              <a:noFill/>
              <a:round/>
            </a:ln>
          </p:spPr>
          <p:txBody>
            <a:bodyPr anchor="ctr"/>
            <a:lstStyle/>
            <a:p>
              <a:pPr algn="ctr" defTabSz="1219170">
                <a:defRPr/>
              </a:pPr>
              <a:endParaRPr sz="1353" kern="0">
                <a:solidFill>
                  <a:srgbClr val="000000">
                    <a:lumMod val="75000"/>
                    <a:lumOff val="25000"/>
                  </a:srgbClr>
                </a:solidFill>
                <a:latin typeface="Agency FB" panose="020B0503020202020204" pitchFamily="34" charset="0"/>
                <a:ea typeface="微软雅黑" panose="020B0503020204020204" pitchFamily="34" charset="-122"/>
              </a:endParaRPr>
            </a:p>
          </p:txBody>
        </p:sp>
        <p:sp>
          <p:nvSpPr>
            <p:cNvPr id="29" name="Text Placeholder 59"/>
            <p:cNvSpPr txBox="1"/>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anose="020B0503020204020204" pitchFamily="34" charset="-122"/>
                </a:rPr>
                <a:t>1</a:t>
              </a:r>
              <a:endParaRPr lang="zh-CN" altLang="en-US"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anose="020B0503020204020204" pitchFamily="34" charset="-122"/>
              </a:endParaRPr>
            </a:p>
          </p:txBody>
        </p:sp>
      </p:grpSp>
      <p:sp>
        <p:nvSpPr>
          <p:cNvPr id="30" name="文本框 3"/>
          <p:cNvSpPr txBox="1"/>
          <p:nvPr/>
        </p:nvSpPr>
        <p:spPr>
          <a:xfrm>
            <a:off x="2432264" y="2544712"/>
            <a:ext cx="8514380" cy="1385379"/>
          </a:xfrm>
          <a:prstGeom prst="rect">
            <a:avLst/>
          </a:prstGeom>
          <a:noFill/>
        </p:spPr>
        <p:txBody>
          <a:bodyPr wrap="square" rtlCol="0">
            <a:spAutoFit/>
          </a:bodyPr>
          <a:lstStyle/>
          <a:p>
            <a:pPr defTabSz="914377">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 </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2016</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月</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日下午</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点，</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TOP500</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组织在法兰克福世界超算大会（</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ISC</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）上，“神威</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太湖之光”超级计算机系统登顶榜单之首，成为世界上首台运算速度超过十亿亿次的超级计算机。</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532683" y="2718616"/>
            <a:ext cx="831235" cy="831232"/>
            <a:chOff x="1484661" y="1335542"/>
            <a:chExt cx="1648026" cy="1648022"/>
          </a:xfrm>
        </p:grpSpPr>
        <p:sp>
          <p:nvSpPr>
            <p:cNvPr id="32"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adFill>
              <a:gsLst>
                <a:gs pos="0">
                  <a:srgbClr val="FF3302"/>
                </a:gs>
                <a:gs pos="100000">
                  <a:srgbClr val="CB0800"/>
                </a:gs>
              </a:gsLst>
              <a:lin ang="5400000" scaled="1"/>
            </a:gradFill>
            <a:ln w="19050">
              <a:noFill/>
              <a:round/>
            </a:ln>
          </p:spPr>
          <p:txBody>
            <a:bodyPr anchor="ctr"/>
            <a:lstStyle/>
            <a:p>
              <a:pPr algn="ctr" defTabSz="1219170">
                <a:defRPr/>
              </a:pPr>
              <a:endParaRPr sz="1353" kern="0">
                <a:solidFill>
                  <a:srgbClr val="000000">
                    <a:lumMod val="75000"/>
                    <a:lumOff val="25000"/>
                  </a:srgbClr>
                </a:solidFill>
                <a:latin typeface="Agency FB" panose="020B0503020202020204" pitchFamily="34" charset="0"/>
                <a:ea typeface="微软雅黑" panose="020B0503020204020204" pitchFamily="34" charset="-122"/>
              </a:endParaRPr>
            </a:p>
          </p:txBody>
        </p:sp>
        <p:sp>
          <p:nvSpPr>
            <p:cNvPr id="33" name="Text Placeholder 59"/>
            <p:cNvSpPr txBox="1"/>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anose="020B0503020204020204" pitchFamily="34" charset="-122"/>
                </a:rPr>
                <a:t>2</a:t>
              </a:r>
              <a:endParaRPr lang="zh-CN" altLang="en-US"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anose="020B0503020204020204" pitchFamily="34" charset="-122"/>
              </a:endParaRPr>
            </a:p>
          </p:txBody>
        </p:sp>
      </p:grpSp>
      <p:sp>
        <p:nvSpPr>
          <p:cNvPr id="34" name="文本框 3"/>
          <p:cNvSpPr txBox="1"/>
          <p:nvPr/>
        </p:nvSpPr>
        <p:spPr>
          <a:xfrm>
            <a:off x="2432264" y="4228552"/>
            <a:ext cx="8625641" cy="1385379"/>
          </a:xfrm>
          <a:prstGeom prst="rect">
            <a:avLst/>
          </a:prstGeom>
          <a:noFill/>
        </p:spPr>
        <p:txBody>
          <a:bodyPr wrap="square" rtlCol="0">
            <a:spAutoFit/>
          </a:bodyPr>
          <a:lstStyle/>
          <a:p>
            <a:pPr defTabSz="914377">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 而“中国芯”“申威</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26010”</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的问世，也成为中国自主研发打破</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30</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年技术封锁的一柄利器。“神威</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太湖之光”勇夺榜首，可以说为中国超级计算机领域的发展打了一剂强心针。</a:t>
            </a:r>
          </a:p>
        </p:txBody>
      </p:sp>
      <p:grpSp>
        <p:nvGrpSpPr>
          <p:cNvPr id="35" name="组合 34"/>
          <p:cNvGrpSpPr/>
          <p:nvPr/>
        </p:nvGrpSpPr>
        <p:grpSpPr>
          <a:xfrm>
            <a:off x="1529494" y="4047140"/>
            <a:ext cx="831235" cy="831232"/>
            <a:chOff x="1484661" y="1335542"/>
            <a:chExt cx="1648026" cy="1648022"/>
          </a:xfrm>
        </p:grpSpPr>
        <p:sp>
          <p:nvSpPr>
            <p:cNvPr id="36" name="Freeform: Shape 28"/>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adFill>
              <a:gsLst>
                <a:gs pos="0">
                  <a:srgbClr val="FF3302"/>
                </a:gs>
                <a:gs pos="100000">
                  <a:srgbClr val="CB0800"/>
                </a:gs>
              </a:gsLst>
              <a:lin ang="5400000" scaled="1"/>
            </a:gradFill>
            <a:ln w="19050">
              <a:noFill/>
              <a:round/>
            </a:ln>
          </p:spPr>
          <p:txBody>
            <a:bodyPr anchor="ctr"/>
            <a:lstStyle/>
            <a:p>
              <a:pPr algn="ctr" defTabSz="1219170">
                <a:defRPr/>
              </a:pPr>
              <a:endParaRPr sz="1353" kern="0">
                <a:solidFill>
                  <a:srgbClr val="000000">
                    <a:lumMod val="75000"/>
                    <a:lumOff val="25000"/>
                  </a:srgbClr>
                </a:solidFill>
                <a:latin typeface="Agency FB" panose="020B0503020202020204" pitchFamily="34" charset="0"/>
                <a:ea typeface="微软雅黑" panose="020B0503020204020204" pitchFamily="34" charset="-122"/>
              </a:endParaRPr>
            </a:p>
          </p:txBody>
        </p:sp>
        <p:sp>
          <p:nvSpPr>
            <p:cNvPr id="37" name="Text Placeholder 59"/>
            <p:cNvSpPr txBox="1"/>
            <p:nvPr/>
          </p:nvSpPr>
          <p:spPr>
            <a:xfrm>
              <a:off x="1654722" y="1956390"/>
              <a:ext cx="1307903" cy="40632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anose="020B0503020204020204" pitchFamily="34" charset="-122"/>
                </a:rPr>
                <a:t>3</a:t>
              </a:r>
              <a:endParaRPr lang="zh-CN" altLang="en-US" sz="3200"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anose="020B0503020204020204" pitchFamily="34" charset="-122"/>
              </a:endParaRPr>
            </a:p>
          </p:txBody>
        </p:sp>
      </p:grpSp>
      <p:sp>
        <p:nvSpPr>
          <p:cNvPr id="22" name="Rectangle 29_1">
            <a:extLst>
              <a:ext uri="{FF2B5EF4-FFF2-40B4-BE49-F238E27FC236}">
                <a16:creationId xmlns:a16="http://schemas.microsoft.com/office/drawing/2014/main" id="{6AF683C8-C53E-4EFD-AD4A-D9BF723AF5D5}"/>
              </a:ext>
            </a:extLst>
          </p:cNvPr>
          <p:cNvSpPr/>
          <p:nvPr/>
        </p:nvSpPr>
        <p:spPr>
          <a:xfrm>
            <a:off x="1009047" y="458379"/>
            <a:ext cx="6049592" cy="504825"/>
          </a:xfrm>
          <a:prstGeom prst="rect">
            <a:avLst/>
          </a:prstGeom>
          <a:gradFill flip="none" rotWithShape="1">
            <a:gsLst>
              <a:gs pos="0">
                <a:srgbClr val="C00000"/>
              </a:gs>
              <a:gs pos="30000">
                <a:srgbClr val="FF0000"/>
              </a:gs>
              <a:gs pos="100000">
                <a:srgbClr val="FADDD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zh-CN" altLang="en-US">
              <a:solidFill>
                <a:prstClr val="white"/>
              </a:solidFill>
              <a:latin typeface="Calibri" panose="020F0502020204030204"/>
              <a:ea typeface="等线" panose="02010600030101010101" pitchFamily="2" charset="-122"/>
            </a:endParaRPr>
          </a:p>
        </p:txBody>
      </p:sp>
      <p:pic>
        <p:nvPicPr>
          <p:cNvPr id="23" name="Picture 30_1">
            <a:extLst>
              <a:ext uri="{FF2B5EF4-FFF2-40B4-BE49-F238E27FC236}">
                <a16:creationId xmlns:a16="http://schemas.microsoft.com/office/drawing/2014/main" id="{23C8357E-4907-41D2-BC87-4ED3E4A6C3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393" y="69990"/>
            <a:ext cx="1085855" cy="1085855"/>
          </a:xfrm>
          <a:prstGeom prst="rect">
            <a:avLst/>
          </a:prstGeom>
        </p:spPr>
      </p:pic>
      <p:sp>
        <p:nvSpPr>
          <p:cNvPr id="24" name="Rectangle 35_1">
            <a:extLst>
              <a:ext uri="{FF2B5EF4-FFF2-40B4-BE49-F238E27FC236}">
                <a16:creationId xmlns:a16="http://schemas.microsoft.com/office/drawing/2014/main" id="{A013B423-FA12-4473-9DFE-35921CBED2E1}"/>
              </a:ext>
            </a:extLst>
          </p:cNvPr>
          <p:cNvSpPr/>
          <p:nvPr/>
        </p:nvSpPr>
        <p:spPr>
          <a:xfrm>
            <a:off x="1164322" y="448931"/>
            <a:ext cx="5739041" cy="479685"/>
          </a:xfrm>
          <a:prstGeom prst="rect">
            <a:avLst/>
          </a:prstGeom>
          <a:effectLst/>
        </p:spPr>
        <p:txBody>
          <a:bodyPr vert="horz" wrap="square" lIns="68580" tIns="34291" rIns="68580" bIns="34291">
            <a:spAutoFit/>
          </a:bodyPr>
          <a:lstStyle/>
          <a:p>
            <a:pPr algn="ctr" defTabSz="913530"/>
            <a:r>
              <a:rPr lang="zh-CN" altLang="en-US" sz="2667" b="1" dirty="0">
                <a:solidFill>
                  <a:prstClr val="white"/>
                </a:solidFill>
                <a:latin typeface="微软雅黑" panose="020B0503020204020204" pitchFamily="34" charset="-122"/>
                <a:ea typeface="微软雅黑" panose="020B0503020204020204" pitchFamily="34" charset="-122"/>
              </a:rPr>
              <a:t>中国科技</a:t>
            </a:r>
          </a:p>
        </p:txBody>
      </p:sp>
    </p:spTree>
    <p:extLst>
      <p:ext uri="{BB962C8B-B14F-4D97-AF65-F5344CB8AC3E}">
        <p14:creationId xmlns:p14="http://schemas.microsoft.com/office/powerpoint/2010/main" val="2229587176"/>
      </p:ext>
    </p:extLst>
  </p:cSld>
  <p:clrMapOvr>
    <a:masterClrMapping/>
  </p:clrMapOvr>
  <mc:AlternateContent xmlns:mc="http://schemas.openxmlformats.org/markup-compatibility/2006" xmlns:p14="http://schemas.microsoft.com/office/powerpoint/2010/main">
    <mc:Choice Requires="p14">
      <p:transition spd="slow" p14:dur="2000" advClick="0" advTm="3000">
        <p:dissolve/>
      </p:transition>
    </mc:Choice>
    <mc:Fallback xmlns="">
      <p:transition spd="slow" advClick="0"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800" decel="100000"/>
                                        <p:tgtEl>
                                          <p:spTgt spid="2"/>
                                        </p:tgtEl>
                                      </p:cBhvr>
                                    </p:animEffect>
                                    <p:anim calcmode="lin" valueType="num">
                                      <p:cBhvr>
                                        <p:cTn id="13" dur="800" decel="100000" fill="hold"/>
                                        <p:tgtEl>
                                          <p:spTgt spid="2"/>
                                        </p:tgtEl>
                                        <p:attrNameLst>
                                          <p:attrName>style.rotation</p:attrName>
                                        </p:attrNameLst>
                                      </p:cBhvr>
                                      <p:tavLst>
                                        <p:tav tm="0">
                                          <p:val>
                                            <p:fltVal val="-90"/>
                                          </p:val>
                                        </p:tav>
                                        <p:tav tm="100000">
                                          <p:val>
                                            <p:fltVal val="0"/>
                                          </p:val>
                                        </p:tav>
                                      </p:tavLst>
                                    </p:anim>
                                    <p:anim calcmode="lin" valueType="num">
                                      <p:cBhvr>
                                        <p:cTn id="14" dur="800" decel="100000" fill="hold"/>
                                        <p:tgtEl>
                                          <p:spTgt spid="2"/>
                                        </p:tgtEl>
                                        <p:attrNameLst>
                                          <p:attrName>ppt_x</p:attrName>
                                        </p:attrNameLst>
                                      </p:cBhvr>
                                      <p:tavLst>
                                        <p:tav tm="0">
                                          <p:val>
                                            <p:strVal val="#ppt_x+0.4"/>
                                          </p:val>
                                        </p:tav>
                                        <p:tav tm="100000">
                                          <p:val>
                                            <p:strVal val="#ppt_x-0.05"/>
                                          </p:val>
                                        </p:tav>
                                      </p:tavLst>
                                    </p:anim>
                                    <p:anim calcmode="lin" valueType="num">
                                      <p:cBhvr>
                                        <p:cTn id="15" dur="800" decel="100000" fill="hold"/>
                                        <p:tgtEl>
                                          <p:spTgt spid="2"/>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8" fill="hold">
                            <p:stCondLst>
                              <p:cond delay="1500"/>
                            </p:stCondLst>
                            <p:childTnLst>
                              <p:par>
                                <p:cTn id="19" presetID="49" presetClass="entr" presetSubtype="0" decel="10000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 calcmode="lin" valueType="num">
                                      <p:cBhvr>
                                        <p:cTn id="23" dur="500" fill="hold"/>
                                        <p:tgtEl>
                                          <p:spTgt spid="27"/>
                                        </p:tgtEl>
                                        <p:attrNameLst>
                                          <p:attrName>style.rotation</p:attrName>
                                        </p:attrNameLst>
                                      </p:cBhvr>
                                      <p:tavLst>
                                        <p:tav tm="0">
                                          <p:val>
                                            <p:fltVal val="360"/>
                                          </p:val>
                                        </p:tav>
                                        <p:tav tm="100000">
                                          <p:val>
                                            <p:fltVal val="0"/>
                                          </p:val>
                                        </p:tav>
                                      </p:tavLst>
                                    </p:anim>
                                    <p:animEffect transition="in" filter="fade">
                                      <p:cBhvr>
                                        <p:cTn id="24" dur="500"/>
                                        <p:tgtEl>
                                          <p:spTgt spid="2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1800"/>
                                        <p:tgtEl>
                                          <p:spTgt spid="26"/>
                                        </p:tgtEl>
                                      </p:cBhvr>
                                    </p:animEffect>
                                  </p:childTnLst>
                                </p:cTn>
                              </p:par>
                            </p:childTnLst>
                          </p:cTn>
                        </p:par>
                        <p:par>
                          <p:cTn id="29" fill="hold">
                            <p:stCondLst>
                              <p:cond delay="3800"/>
                            </p:stCondLst>
                            <p:childTnLst>
                              <p:par>
                                <p:cTn id="30" presetID="49" presetClass="entr" presetSubtype="0" decel="100000"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 calcmode="lin" valueType="num">
                                      <p:cBhvr>
                                        <p:cTn id="34" dur="500" fill="hold"/>
                                        <p:tgtEl>
                                          <p:spTgt spid="31"/>
                                        </p:tgtEl>
                                        <p:attrNameLst>
                                          <p:attrName>style.rotation</p:attrName>
                                        </p:attrNameLst>
                                      </p:cBhvr>
                                      <p:tavLst>
                                        <p:tav tm="0">
                                          <p:val>
                                            <p:fltVal val="360"/>
                                          </p:val>
                                        </p:tav>
                                        <p:tav tm="100000">
                                          <p:val>
                                            <p:fltVal val="0"/>
                                          </p:val>
                                        </p:tav>
                                      </p:tavLst>
                                    </p:anim>
                                    <p:animEffect transition="in" filter="fade">
                                      <p:cBhvr>
                                        <p:cTn id="35" dur="500"/>
                                        <p:tgtEl>
                                          <p:spTgt spid="31"/>
                                        </p:tgtEl>
                                      </p:cBhvr>
                                    </p:animEffect>
                                  </p:childTnLst>
                                </p:cTn>
                              </p:par>
                            </p:childTnLst>
                          </p:cTn>
                        </p:par>
                        <p:par>
                          <p:cTn id="36" fill="hold">
                            <p:stCondLst>
                              <p:cond delay="43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1800"/>
                                        <p:tgtEl>
                                          <p:spTgt spid="30"/>
                                        </p:tgtEl>
                                      </p:cBhvr>
                                    </p:animEffect>
                                  </p:childTnLst>
                                </p:cTn>
                              </p:par>
                            </p:childTnLst>
                          </p:cTn>
                        </p:par>
                        <p:par>
                          <p:cTn id="40" fill="hold">
                            <p:stCondLst>
                              <p:cond delay="6100"/>
                            </p:stCondLst>
                            <p:childTnLst>
                              <p:par>
                                <p:cTn id="41" presetID="49" presetClass="entr" presetSubtype="0" decel="10000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 calcmode="lin" valueType="num">
                                      <p:cBhvr>
                                        <p:cTn id="45" dur="500" fill="hold"/>
                                        <p:tgtEl>
                                          <p:spTgt spid="35"/>
                                        </p:tgtEl>
                                        <p:attrNameLst>
                                          <p:attrName>style.rotation</p:attrName>
                                        </p:attrNameLst>
                                      </p:cBhvr>
                                      <p:tavLst>
                                        <p:tav tm="0">
                                          <p:val>
                                            <p:fltVal val="360"/>
                                          </p:val>
                                        </p:tav>
                                        <p:tav tm="100000">
                                          <p:val>
                                            <p:fltVal val="0"/>
                                          </p:val>
                                        </p:tav>
                                      </p:tavLst>
                                    </p:anim>
                                    <p:animEffect transition="in" filter="fade">
                                      <p:cBhvr>
                                        <p:cTn id="46" dur="500"/>
                                        <p:tgtEl>
                                          <p:spTgt spid="35"/>
                                        </p:tgtEl>
                                      </p:cBhvr>
                                    </p:animEffect>
                                  </p:childTnLst>
                                </p:cTn>
                              </p:par>
                            </p:childTnLst>
                          </p:cTn>
                        </p:par>
                        <p:par>
                          <p:cTn id="47" fill="hold">
                            <p:stCondLst>
                              <p:cond delay="6600"/>
                            </p:stCondLst>
                            <p:childTnLst>
                              <p:par>
                                <p:cTn id="48" presetID="22" presetClass="entr" presetSubtype="8"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1800"/>
                                        <p:tgtEl>
                                          <p:spTgt spid="34"/>
                                        </p:tgtEl>
                                      </p:cBhvr>
                                    </p:animEffect>
                                  </p:childTnLst>
                                </p:cTn>
                              </p:par>
                            </p:childTnLst>
                          </p:cTn>
                        </p:par>
                        <p:par>
                          <p:cTn id="51" fill="hold">
                            <p:stCondLst>
                              <p:cond delay="840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p:stCondLst>
                              <p:cond delay="8900"/>
                            </p:stCondLst>
                            <p:childTnLst>
                              <p:par>
                                <p:cTn id="56" presetID="53" presetClass="entr" presetSubtype="16"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par>
                          <p:cTn id="61" fill="hold">
                            <p:stCondLst>
                              <p:cond delay="9400"/>
                            </p:stCondLst>
                            <p:childTnLst>
                              <p:par>
                                <p:cTn id="62" presetID="22" presetClass="entr" presetSubtype="8"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p:bldP spid="30" grpId="0"/>
      <p:bldP spid="34" grpId="0"/>
      <p:bldP spid="22" grpId="0" animBg="1"/>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364b9ffaa14b948347a8e6c65029cb026eb88"/>
  <p:tag name="ISPRING_PRESENTATION_TITLE" val="红色厉害了我的国主题班会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529</TotalTime>
  <Words>1308</Words>
  <Application>Microsoft Office PowerPoint</Application>
  <PresentationFormat>宽屏</PresentationFormat>
  <Paragraphs>107</Paragraphs>
  <Slides>21</Slides>
  <Notes>21</Notes>
  <HiddenSlides>0</HiddenSlides>
  <MMClips>2</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21</vt:i4>
      </vt:variant>
    </vt:vector>
  </HeadingPairs>
  <TitlesOfParts>
    <vt:vector size="34" baseType="lpstr">
      <vt:lpstr>Gill Sans</vt:lpstr>
      <vt:lpstr>Malgun Gothic</vt:lpstr>
      <vt:lpstr>等线</vt:lpstr>
      <vt:lpstr>等线 Light</vt:lpstr>
      <vt:lpstr>华文新魏</vt:lpstr>
      <vt:lpstr>宋体</vt:lpstr>
      <vt:lpstr>微软雅黑</vt:lpstr>
      <vt:lpstr>幼圆</vt:lpstr>
      <vt:lpstr>Agency FB</vt:lpstr>
      <vt:lpstr>Arial</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红色厉害了我的国主题班会PPT模板</dc:title>
  <dc:creator>Administrator</dc:creator>
  <cp:lastModifiedBy>869071479@qq.com</cp:lastModifiedBy>
  <cp:revision>49</cp:revision>
  <dcterms:created xsi:type="dcterms:W3CDTF">2017-05-15T10:45:34Z</dcterms:created>
  <dcterms:modified xsi:type="dcterms:W3CDTF">2018-03-21T04:07:41Z</dcterms:modified>
</cp:coreProperties>
</file>