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9" r:id="rId2"/>
    <p:sldId id="261" r:id="rId3"/>
    <p:sldId id="262" r:id="rId4"/>
    <p:sldId id="263" r:id="rId5"/>
    <p:sldId id="264" r:id="rId6"/>
    <p:sldId id="270" r:id="rId7"/>
    <p:sldId id="271" r:id="rId8"/>
    <p:sldId id="272" r:id="rId9"/>
    <p:sldId id="273" r:id="rId10"/>
    <p:sldId id="275" r:id="rId11"/>
    <p:sldId id="274" r:id="rId12"/>
    <p:sldId id="276" r:id="rId13"/>
    <p:sldId id="278" r:id="rId14"/>
    <p:sldId id="265" r:id="rId15"/>
    <p:sldId id="280" r:id="rId16"/>
    <p:sldId id="282" r:id="rId17"/>
    <p:sldId id="284" r:id="rId18"/>
    <p:sldId id="283" r:id="rId19"/>
    <p:sldId id="266" r:id="rId20"/>
    <p:sldId id="285" r:id="rId21"/>
    <p:sldId id="286" r:id="rId22"/>
    <p:sldId id="287" r:id="rId23"/>
    <p:sldId id="289" r:id="rId24"/>
    <p:sldId id="290" r:id="rId25"/>
    <p:sldId id="288" r:id="rId26"/>
    <p:sldId id="291" r:id="rId27"/>
    <p:sldId id="292" r:id="rId28"/>
    <p:sldId id="293" r:id="rId29"/>
    <p:sldId id="269" r:id="rId30"/>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C6252A"/>
    <a:srgbClr val="6FD0FD"/>
    <a:srgbClr val="BCEFFE"/>
    <a:srgbClr val="FF940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210"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AB6CDA-A48A-4675-BC36-68B11F855E0F}"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4DF758-22CE-4A29-B556-527F3664D84A}" type="slidenum">
              <a:rPr lang="zh-CN" altLang="en-US" smtClean="0"/>
              <a:pPr/>
              <a:t>‹#›</a:t>
            </a:fld>
            <a:endParaRPr lang="zh-CN" altLang="en-US"/>
          </a:p>
        </p:txBody>
      </p:sp>
    </p:spTree>
    <p:extLst>
      <p:ext uri="{BB962C8B-B14F-4D97-AF65-F5344CB8AC3E}">
        <p14:creationId xmlns:p14="http://schemas.microsoft.com/office/powerpoint/2010/main" xmlns="" val="316981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a:t>
            </a:fld>
            <a:endParaRPr lang="zh-CN" altLang="en-US"/>
          </a:p>
        </p:txBody>
      </p:sp>
    </p:spTree>
    <p:extLst>
      <p:ext uri="{BB962C8B-B14F-4D97-AF65-F5344CB8AC3E}">
        <p14:creationId xmlns:p14="http://schemas.microsoft.com/office/powerpoint/2010/main" xmlns="" val="1582429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10</a:t>
            </a:fld>
            <a:endParaRPr lang="zh-CN" altLang="en-US"/>
          </a:p>
        </p:txBody>
      </p:sp>
    </p:spTree>
    <p:extLst>
      <p:ext uri="{BB962C8B-B14F-4D97-AF65-F5344CB8AC3E}">
        <p14:creationId xmlns:p14="http://schemas.microsoft.com/office/powerpoint/2010/main" xmlns="" val="3962470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11</a:t>
            </a:fld>
            <a:endParaRPr lang="zh-CN" altLang="en-US"/>
          </a:p>
        </p:txBody>
      </p:sp>
    </p:spTree>
    <p:extLst>
      <p:ext uri="{BB962C8B-B14F-4D97-AF65-F5344CB8AC3E}">
        <p14:creationId xmlns:p14="http://schemas.microsoft.com/office/powerpoint/2010/main" xmlns="" val="824774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12</a:t>
            </a:fld>
            <a:endParaRPr lang="zh-CN" altLang="en-US"/>
          </a:p>
        </p:txBody>
      </p:sp>
    </p:spTree>
    <p:extLst>
      <p:ext uri="{BB962C8B-B14F-4D97-AF65-F5344CB8AC3E}">
        <p14:creationId xmlns:p14="http://schemas.microsoft.com/office/powerpoint/2010/main" xmlns="" val="2599736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13</a:t>
            </a:fld>
            <a:endParaRPr lang="zh-CN" altLang="en-US"/>
          </a:p>
        </p:txBody>
      </p:sp>
    </p:spTree>
    <p:extLst>
      <p:ext uri="{BB962C8B-B14F-4D97-AF65-F5344CB8AC3E}">
        <p14:creationId xmlns:p14="http://schemas.microsoft.com/office/powerpoint/2010/main" xmlns="" val="4100084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14</a:t>
            </a:fld>
            <a:endParaRPr lang="zh-CN" altLang="en-US"/>
          </a:p>
        </p:txBody>
      </p:sp>
    </p:spTree>
    <p:extLst>
      <p:ext uri="{BB962C8B-B14F-4D97-AF65-F5344CB8AC3E}">
        <p14:creationId xmlns:p14="http://schemas.microsoft.com/office/powerpoint/2010/main" xmlns="" val="560921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15</a:t>
            </a:fld>
            <a:endParaRPr lang="zh-CN" altLang="en-US"/>
          </a:p>
        </p:txBody>
      </p:sp>
    </p:spTree>
    <p:extLst>
      <p:ext uri="{BB962C8B-B14F-4D97-AF65-F5344CB8AC3E}">
        <p14:creationId xmlns:p14="http://schemas.microsoft.com/office/powerpoint/2010/main" xmlns="" val="1281012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16</a:t>
            </a:fld>
            <a:endParaRPr lang="zh-CN" altLang="en-US"/>
          </a:p>
        </p:txBody>
      </p:sp>
    </p:spTree>
    <p:extLst>
      <p:ext uri="{BB962C8B-B14F-4D97-AF65-F5344CB8AC3E}">
        <p14:creationId xmlns:p14="http://schemas.microsoft.com/office/powerpoint/2010/main" xmlns="" val="742960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17</a:t>
            </a:fld>
            <a:endParaRPr lang="zh-CN" altLang="en-US"/>
          </a:p>
        </p:txBody>
      </p:sp>
    </p:spTree>
    <p:extLst>
      <p:ext uri="{BB962C8B-B14F-4D97-AF65-F5344CB8AC3E}">
        <p14:creationId xmlns:p14="http://schemas.microsoft.com/office/powerpoint/2010/main" xmlns="" val="202551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18</a:t>
            </a:fld>
            <a:endParaRPr lang="zh-CN" altLang="en-US"/>
          </a:p>
        </p:txBody>
      </p:sp>
    </p:spTree>
    <p:extLst>
      <p:ext uri="{BB962C8B-B14F-4D97-AF65-F5344CB8AC3E}">
        <p14:creationId xmlns:p14="http://schemas.microsoft.com/office/powerpoint/2010/main" xmlns="" val="3918584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19</a:t>
            </a:fld>
            <a:endParaRPr lang="zh-CN" altLang="en-US"/>
          </a:p>
        </p:txBody>
      </p:sp>
    </p:spTree>
    <p:extLst>
      <p:ext uri="{BB962C8B-B14F-4D97-AF65-F5344CB8AC3E}">
        <p14:creationId xmlns:p14="http://schemas.microsoft.com/office/powerpoint/2010/main" xmlns="" val="2763405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a:t>
            </a:fld>
            <a:endParaRPr lang="zh-CN" altLang="en-US"/>
          </a:p>
        </p:txBody>
      </p:sp>
    </p:spTree>
    <p:extLst>
      <p:ext uri="{BB962C8B-B14F-4D97-AF65-F5344CB8AC3E}">
        <p14:creationId xmlns:p14="http://schemas.microsoft.com/office/powerpoint/2010/main" xmlns="" val="593447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20</a:t>
            </a:fld>
            <a:endParaRPr lang="zh-CN" altLang="en-US"/>
          </a:p>
        </p:txBody>
      </p:sp>
    </p:spTree>
    <p:extLst>
      <p:ext uri="{BB962C8B-B14F-4D97-AF65-F5344CB8AC3E}">
        <p14:creationId xmlns:p14="http://schemas.microsoft.com/office/powerpoint/2010/main" xmlns="" val="2703027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21</a:t>
            </a:fld>
            <a:endParaRPr lang="zh-CN" altLang="en-US"/>
          </a:p>
        </p:txBody>
      </p:sp>
    </p:spTree>
    <p:extLst>
      <p:ext uri="{BB962C8B-B14F-4D97-AF65-F5344CB8AC3E}">
        <p14:creationId xmlns:p14="http://schemas.microsoft.com/office/powerpoint/2010/main" xmlns="" val="11430394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22</a:t>
            </a:fld>
            <a:endParaRPr lang="zh-CN" altLang="en-US"/>
          </a:p>
        </p:txBody>
      </p:sp>
    </p:spTree>
    <p:extLst>
      <p:ext uri="{BB962C8B-B14F-4D97-AF65-F5344CB8AC3E}">
        <p14:creationId xmlns:p14="http://schemas.microsoft.com/office/powerpoint/2010/main" xmlns="" val="4088663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23</a:t>
            </a:fld>
            <a:endParaRPr lang="zh-CN" altLang="en-US"/>
          </a:p>
        </p:txBody>
      </p:sp>
    </p:spTree>
    <p:extLst>
      <p:ext uri="{BB962C8B-B14F-4D97-AF65-F5344CB8AC3E}">
        <p14:creationId xmlns:p14="http://schemas.microsoft.com/office/powerpoint/2010/main" xmlns="" val="38433522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24</a:t>
            </a:fld>
            <a:endParaRPr lang="zh-CN" altLang="en-US"/>
          </a:p>
        </p:txBody>
      </p:sp>
    </p:spTree>
    <p:extLst>
      <p:ext uri="{BB962C8B-B14F-4D97-AF65-F5344CB8AC3E}">
        <p14:creationId xmlns:p14="http://schemas.microsoft.com/office/powerpoint/2010/main" xmlns="" val="13671561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25</a:t>
            </a:fld>
            <a:endParaRPr lang="zh-CN" altLang="en-US"/>
          </a:p>
        </p:txBody>
      </p:sp>
    </p:spTree>
    <p:extLst>
      <p:ext uri="{BB962C8B-B14F-4D97-AF65-F5344CB8AC3E}">
        <p14:creationId xmlns:p14="http://schemas.microsoft.com/office/powerpoint/2010/main" xmlns="" val="2053683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26</a:t>
            </a:fld>
            <a:endParaRPr lang="zh-CN" altLang="en-US"/>
          </a:p>
        </p:txBody>
      </p:sp>
    </p:spTree>
    <p:extLst>
      <p:ext uri="{BB962C8B-B14F-4D97-AF65-F5344CB8AC3E}">
        <p14:creationId xmlns:p14="http://schemas.microsoft.com/office/powerpoint/2010/main" xmlns="" val="32822661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27</a:t>
            </a:fld>
            <a:endParaRPr lang="zh-CN" altLang="en-US"/>
          </a:p>
        </p:txBody>
      </p:sp>
    </p:spTree>
    <p:extLst>
      <p:ext uri="{BB962C8B-B14F-4D97-AF65-F5344CB8AC3E}">
        <p14:creationId xmlns:p14="http://schemas.microsoft.com/office/powerpoint/2010/main" xmlns="" val="3685753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28</a:t>
            </a:fld>
            <a:endParaRPr lang="zh-CN" altLang="en-US"/>
          </a:p>
        </p:txBody>
      </p:sp>
    </p:spTree>
    <p:extLst>
      <p:ext uri="{BB962C8B-B14F-4D97-AF65-F5344CB8AC3E}">
        <p14:creationId xmlns:p14="http://schemas.microsoft.com/office/powerpoint/2010/main" xmlns="" val="1042601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29</a:t>
            </a:fld>
            <a:endParaRPr lang="zh-CN" altLang="en-US"/>
          </a:p>
        </p:txBody>
      </p:sp>
    </p:spTree>
    <p:extLst>
      <p:ext uri="{BB962C8B-B14F-4D97-AF65-F5344CB8AC3E}">
        <p14:creationId xmlns:p14="http://schemas.microsoft.com/office/powerpoint/2010/main" xmlns="" val="366702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3</a:t>
            </a:fld>
            <a:endParaRPr lang="zh-CN" altLang="en-US"/>
          </a:p>
        </p:txBody>
      </p:sp>
    </p:spTree>
    <p:extLst>
      <p:ext uri="{BB962C8B-B14F-4D97-AF65-F5344CB8AC3E}">
        <p14:creationId xmlns:p14="http://schemas.microsoft.com/office/powerpoint/2010/main" xmlns="" val="830023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4</a:t>
            </a:fld>
            <a:endParaRPr lang="zh-CN" altLang="en-US"/>
          </a:p>
        </p:txBody>
      </p:sp>
    </p:spTree>
    <p:extLst>
      <p:ext uri="{BB962C8B-B14F-4D97-AF65-F5344CB8AC3E}">
        <p14:creationId xmlns:p14="http://schemas.microsoft.com/office/powerpoint/2010/main" xmlns="" val="3979550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5</a:t>
            </a:fld>
            <a:endParaRPr lang="zh-CN" altLang="en-US"/>
          </a:p>
        </p:txBody>
      </p:sp>
    </p:spTree>
    <p:extLst>
      <p:ext uri="{BB962C8B-B14F-4D97-AF65-F5344CB8AC3E}">
        <p14:creationId xmlns:p14="http://schemas.microsoft.com/office/powerpoint/2010/main" xmlns="" val="1819813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6</a:t>
            </a:fld>
            <a:endParaRPr lang="zh-CN" altLang="en-US"/>
          </a:p>
        </p:txBody>
      </p:sp>
    </p:spTree>
    <p:extLst>
      <p:ext uri="{BB962C8B-B14F-4D97-AF65-F5344CB8AC3E}">
        <p14:creationId xmlns:p14="http://schemas.microsoft.com/office/powerpoint/2010/main" xmlns="" val="2273473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7</a:t>
            </a:fld>
            <a:endParaRPr lang="zh-CN" altLang="en-US"/>
          </a:p>
        </p:txBody>
      </p:sp>
    </p:spTree>
    <p:extLst>
      <p:ext uri="{BB962C8B-B14F-4D97-AF65-F5344CB8AC3E}">
        <p14:creationId xmlns:p14="http://schemas.microsoft.com/office/powerpoint/2010/main" xmlns="" val="1720172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8</a:t>
            </a:fld>
            <a:endParaRPr lang="zh-CN" altLang="en-US"/>
          </a:p>
        </p:txBody>
      </p:sp>
    </p:spTree>
    <p:extLst>
      <p:ext uri="{BB962C8B-B14F-4D97-AF65-F5344CB8AC3E}">
        <p14:creationId xmlns:p14="http://schemas.microsoft.com/office/powerpoint/2010/main" xmlns="" val="2531255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pPr/>
              <a:t>9</a:t>
            </a:fld>
            <a:endParaRPr lang="zh-CN" altLang="en-US"/>
          </a:p>
        </p:txBody>
      </p:sp>
    </p:spTree>
    <p:extLst>
      <p:ext uri="{BB962C8B-B14F-4D97-AF65-F5344CB8AC3E}">
        <p14:creationId xmlns:p14="http://schemas.microsoft.com/office/powerpoint/2010/main" xmlns="" val="17295773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6E6E89C-4755-4586-8AEF-CE913A5B695E}"/>
              </a:ext>
            </a:extLst>
          </p:cNvPr>
          <p:cNvSpPr/>
          <p:nvPr userDrawn="1"/>
        </p:nvSpPr>
        <p:spPr>
          <a:xfrm>
            <a:off x="0" y="0"/>
            <a:ext cx="12192000" cy="6858000"/>
          </a:xfrm>
          <a:prstGeom prst="rect">
            <a:avLst/>
          </a:prstGeom>
          <a:solidFill>
            <a:srgbClr val="FAE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D797E241-C2B9-4EF2-A0CA-2BAD65AFC068}"/>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2667000"/>
            <a:ext cx="12192000" cy="9677400"/>
          </a:xfrm>
          <a:prstGeom prst="rect">
            <a:avLst/>
          </a:prstGeom>
          <a:noFill/>
          <a:ln>
            <a:solidFill>
              <a:srgbClr val="BCEFFE"/>
            </a:solidFill>
          </a:ln>
        </p:spPr>
      </p:pic>
      <p:pic>
        <p:nvPicPr>
          <p:cNvPr id="3" name="图片 2">
            <a:extLst>
              <a:ext uri="{FF2B5EF4-FFF2-40B4-BE49-F238E27FC236}">
                <a16:creationId xmlns:a16="http://schemas.microsoft.com/office/drawing/2014/main" xmlns="" id="{79C65840-AA05-4940-9020-9624594C660A}"/>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r="64585"/>
          <a:stretch/>
        </p:blipFill>
        <p:spPr>
          <a:xfrm flipH="1">
            <a:off x="0" y="2797109"/>
            <a:ext cx="976771" cy="2758061"/>
          </a:xfrm>
          <a:prstGeom prst="rect">
            <a:avLst/>
          </a:prstGeom>
        </p:spPr>
      </p:pic>
      <p:pic>
        <p:nvPicPr>
          <p:cNvPr id="4" name="图片 3">
            <a:extLst>
              <a:ext uri="{FF2B5EF4-FFF2-40B4-BE49-F238E27FC236}">
                <a16:creationId xmlns:a16="http://schemas.microsoft.com/office/drawing/2014/main" xmlns="" id="{71B297EC-D011-4586-B2CC-95DDF95517F9}"/>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0" y="3934962"/>
            <a:ext cx="3890316" cy="2065788"/>
          </a:xfrm>
          <a:prstGeom prst="rect">
            <a:avLst/>
          </a:prstGeom>
        </p:spPr>
      </p:pic>
      <p:pic>
        <p:nvPicPr>
          <p:cNvPr id="5" name="图片 4">
            <a:extLst>
              <a:ext uri="{FF2B5EF4-FFF2-40B4-BE49-F238E27FC236}">
                <a16:creationId xmlns:a16="http://schemas.microsoft.com/office/drawing/2014/main" xmlns="" id="{AB2CA963-DB78-4CA9-BEF5-0D0116066C8C}"/>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flipH="1">
            <a:off x="0" y="1983494"/>
            <a:ext cx="12192000" cy="487450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312198A-B5A1-49BD-BCBC-F1458CC5D5CA}"/>
              </a:ext>
            </a:extLst>
          </p:cNvPr>
          <p:cNvSpPr/>
          <p:nvPr userDrawn="1"/>
        </p:nvSpPr>
        <p:spPr>
          <a:xfrm>
            <a:off x="0" y="0"/>
            <a:ext cx="12192000" cy="6858000"/>
          </a:xfrm>
          <a:prstGeom prst="rect">
            <a:avLst/>
          </a:prstGeom>
          <a:solidFill>
            <a:srgbClr val="FAE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BAD79D63-204B-42E7-983C-1F42A5C5CF9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2283539"/>
            <a:ext cx="12192000" cy="9677400"/>
          </a:xfrm>
          <a:prstGeom prst="rect">
            <a:avLst/>
          </a:prstGeom>
          <a:noFill/>
          <a:ln>
            <a:solidFill>
              <a:srgbClr val="BCEFFE"/>
            </a:solidFill>
          </a:ln>
        </p:spPr>
      </p:pic>
      <p:pic>
        <p:nvPicPr>
          <p:cNvPr id="4" name="图片 3">
            <a:extLst>
              <a:ext uri="{FF2B5EF4-FFF2-40B4-BE49-F238E27FC236}">
                <a16:creationId xmlns:a16="http://schemas.microsoft.com/office/drawing/2014/main" xmlns="" id="{BE7C12D3-9329-4E9E-BFD1-AD76414D5AAC}"/>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r="64585"/>
          <a:stretch/>
        </p:blipFill>
        <p:spPr>
          <a:xfrm flipH="1">
            <a:off x="0" y="3180570"/>
            <a:ext cx="976771" cy="2758061"/>
          </a:xfrm>
          <a:prstGeom prst="rect">
            <a:avLst/>
          </a:prstGeom>
        </p:spPr>
      </p:pic>
      <p:pic>
        <p:nvPicPr>
          <p:cNvPr id="5" name="图片 4">
            <a:extLst>
              <a:ext uri="{FF2B5EF4-FFF2-40B4-BE49-F238E27FC236}">
                <a16:creationId xmlns:a16="http://schemas.microsoft.com/office/drawing/2014/main" xmlns="" id="{E4BC57A6-AEED-462E-AD67-F5FD49337F19}"/>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0" y="4318423"/>
            <a:ext cx="3890316" cy="2065788"/>
          </a:xfrm>
          <a:prstGeom prst="rect">
            <a:avLst/>
          </a:prstGeom>
        </p:spPr>
      </p:pic>
      <p:pic>
        <p:nvPicPr>
          <p:cNvPr id="6" name="图片 5">
            <a:extLst>
              <a:ext uri="{FF2B5EF4-FFF2-40B4-BE49-F238E27FC236}">
                <a16:creationId xmlns:a16="http://schemas.microsoft.com/office/drawing/2014/main" xmlns="" id="{48ADF633-F9F7-467D-B209-CF2ABDBAB200}"/>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flipH="1">
            <a:off x="0" y="2366955"/>
            <a:ext cx="12192000" cy="4874506"/>
          </a:xfrm>
          <a:prstGeom prst="rect">
            <a:avLst/>
          </a:prstGeom>
        </p:spPr>
      </p:pic>
    </p:spTree>
    <p:extLst>
      <p:ext uri="{BB962C8B-B14F-4D97-AF65-F5344CB8AC3E}">
        <p14:creationId xmlns:p14="http://schemas.microsoft.com/office/powerpoint/2010/main" xmlns="" val="2807690538"/>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11C37F0-9889-4118-BB82-E8D678E873D0}"/>
              </a:ext>
            </a:extLst>
          </p:cNvPr>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1" b="-406"/>
          <a:stretch/>
        </p:blipFill>
        <p:spPr>
          <a:xfrm>
            <a:off x="14748" y="-2858730"/>
            <a:ext cx="12192000" cy="9716730"/>
          </a:xfrm>
          <a:prstGeom prst="rect">
            <a:avLst/>
          </a:prstGeom>
          <a:noFill/>
          <a:ln>
            <a:solidFill>
              <a:srgbClr val="BCEFFE"/>
            </a:solidFill>
          </a:ln>
        </p:spPr>
      </p:pic>
      <p:sp>
        <p:nvSpPr>
          <p:cNvPr id="3" name="矩形 2">
            <a:extLst>
              <a:ext uri="{FF2B5EF4-FFF2-40B4-BE49-F238E27FC236}">
                <a16:creationId xmlns:a16="http://schemas.microsoft.com/office/drawing/2014/main" xmlns="" id="{E8FCF410-0AFF-4298-826B-F71D5E808B17}"/>
              </a:ext>
            </a:extLst>
          </p:cNvPr>
          <p:cNvSpPr/>
          <p:nvPr userDrawn="1"/>
        </p:nvSpPr>
        <p:spPr>
          <a:xfrm>
            <a:off x="0" y="0"/>
            <a:ext cx="12192000" cy="6858000"/>
          </a:xfrm>
          <a:prstGeom prst="rect">
            <a:avLst/>
          </a:prstGeom>
          <a:solidFill>
            <a:srgbClr val="FAECDF">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E8FF743D-2A36-42AE-B83F-16D60D633D77}"/>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r="64585"/>
          <a:stretch/>
        </p:blipFill>
        <p:spPr>
          <a:xfrm flipH="1">
            <a:off x="14748" y="-573825"/>
            <a:ext cx="819334" cy="1993853"/>
          </a:xfrm>
          <a:prstGeom prst="rect">
            <a:avLst/>
          </a:prstGeom>
        </p:spPr>
      </p:pic>
      <p:sp>
        <p:nvSpPr>
          <p:cNvPr id="8" name="矩形 7">
            <a:extLst>
              <a:ext uri="{FF2B5EF4-FFF2-40B4-BE49-F238E27FC236}">
                <a16:creationId xmlns:a16="http://schemas.microsoft.com/office/drawing/2014/main" xmlns="" id="{960DFAB5-0401-4AA1-9D8B-C8D66E7FFE99}"/>
              </a:ext>
            </a:extLst>
          </p:cNvPr>
          <p:cNvSpPr/>
          <p:nvPr userDrawn="1"/>
        </p:nvSpPr>
        <p:spPr>
          <a:xfrm>
            <a:off x="681925" y="884904"/>
            <a:ext cx="11510074" cy="45719"/>
          </a:xfrm>
          <a:prstGeom prst="rect">
            <a:avLst/>
          </a:prstGeom>
          <a:solidFill>
            <a:srgbClr val="C0030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43C389A3-FC51-42C5-AA6D-0F38051F3A9B}"/>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10290101" y="64466"/>
            <a:ext cx="1434867" cy="831336"/>
          </a:xfrm>
          <a:prstGeom prst="rect">
            <a:avLst/>
          </a:prstGeom>
        </p:spPr>
      </p:pic>
    </p:spTree>
    <p:extLst>
      <p:ext uri="{BB962C8B-B14F-4D97-AF65-F5344CB8AC3E}">
        <p14:creationId xmlns:p14="http://schemas.microsoft.com/office/powerpoint/2010/main" xmlns="" val="2935036731"/>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48815905"/>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08AA452A-6B28-49D4-8B29-60A5C11847E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934962"/>
            <a:ext cx="3890316" cy="2065788"/>
          </a:xfrm>
          <a:prstGeom prst="rect">
            <a:avLst/>
          </a:prstGeom>
        </p:spPr>
      </p:pic>
      <p:sp>
        <p:nvSpPr>
          <p:cNvPr id="8" name="矩形 7">
            <a:extLst>
              <a:ext uri="{FF2B5EF4-FFF2-40B4-BE49-F238E27FC236}">
                <a16:creationId xmlns:a16="http://schemas.microsoft.com/office/drawing/2014/main" xmlns="" id="{43AAB2CF-FB4D-4325-8ECE-D11D38B12A5A}"/>
              </a:ext>
            </a:extLst>
          </p:cNvPr>
          <p:cNvSpPr/>
          <p:nvPr/>
        </p:nvSpPr>
        <p:spPr>
          <a:xfrm>
            <a:off x="3581339" y="3355081"/>
            <a:ext cx="5416868" cy="461665"/>
          </a:xfrm>
          <a:prstGeom prst="rect">
            <a:avLst/>
          </a:prstGeom>
        </p:spPr>
        <p:txBody>
          <a:bodyPr wrap="none">
            <a:spAutoFit/>
          </a:bodyPr>
          <a:lstStyle/>
          <a:p>
            <a:r>
              <a:rPr lang="zh-CN" altLang="en-US" sz="2400" b="1" dirty="0">
                <a:solidFill>
                  <a:srgbClr val="C6252A"/>
                </a:solidFill>
                <a:latin typeface="微软雅黑" panose="020B0503020204020204" pitchFamily="34" charset="-122"/>
                <a:ea typeface="微软雅黑" panose="020B0503020204020204" pitchFamily="34" charset="-122"/>
              </a:rPr>
              <a:t>中国共产党第十九次全国代表大会报告</a:t>
            </a:r>
          </a:p>
        </p:txBody>
      </p:sp>
      <p:pic>
        <p:nvPicPr>
          <p:cNvPr id="21" name="图片 20">
            <a:extLst>
              <a:ext uri="{FF2B5EF4-FFF2-40B4-BE49-F238E27FC236}">
                <a16:creationId xmlns:a16="http://schemas.microsoft.com/office/drawing/2014/main" xmlns="" id="{331A72A6-3FCC-420E-8CD0-F4A2A6755ED2}"/>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209652" y="564013"/>
            <a:ext cx="1772697" cy="1400757"/>
          </a:xfrm>
          <a:prstGeom prst="rect">
            <a:avLst/>
          </a:prstGeom>
        </p:spPr>
      </p:pic>
      <p:sp>
        <p:nvSpPr>
          <p:cNvPr id="23" name="文本框 22">
            <a:extLst>
              <a:ext uri="{FF2B5EF4-FFF2-40B4-BE49-F238E27FC236}">
                <a16:creationId xmlns:a16="http://schemas.microsoft.com/office/drawing/2014/main" xmlns="" id="{6F32DA6C-D0F6-478A-BC92-55EB40A6BBAA}"/>
              </a:ext>
            </a:extLst>
          </p:cNvPr>
          <p:cNvSpPr txBox="1"/>
          <p:nvPr/>
        </p:nvSpPr>
        <p:spPr>
          <a:xfrm>
            <a:off x="5705341" y="4122286"/>
            <a:ext cx="1416676" cy="276999"/>
          </a:xfrm>
          <a:prstGeom prst="rect">
            <a:avLst/>
          </a:prstGeom>
          <a:noFill/>
          <a:ln>
            <a:solidFill>
              <a:srgbClr val="C00000"/>
            </a:solidFill>
          </a:ln>
        </p:spPr>
        <p:txBody>
          <a:bodyPr wrap="square" rtlCol="0">
            <a:spAutoFit/>
          </a:bodyPr>
          <a:lstStyle/>
          <a:p>
            <a:pPr algn="ctr"/>
            <a:r>
              <a:rPr lang="zh-CN" altLang="en-US" sz="1200" dirty="0" smtClean="0">
                <a:solidFill>
                  <a:srgbClr val="C6252A"/>
                </a:solidFill>
                <a:latin typeface="微软雅黑" panose="020B0503020204020204" pitchFamily="34" charset="-122"/>
                <a:ea typeface="微软雅黑" panose="020B0503020204020204" pitchFamily="34" charset="-122"/>
              </a:rPr>
              <a:t>汇报人</a:t>
            </a:r>
            <a:r>
              <a:rPr lang="zh-CN" altLang="en-US" sz="1200" dirty="0" smtClean="0">
                <a:solidFill>
                  <a:srgbClr val="C6252A"/>
                </a:solidFill>
                <a:latin typeface="微软雅黑" panose="020B0503020204020204" pitchFamily="34" charset="-122"/>
                <a:ea typeface="微软雅黑" panose="020B0503020204020204" pitchFamily="34" charset="-122"/>
              </a:rPr>
              <a:t>：</a:t>
            </a:r>
            <a:r>
              <a:rPr lang="en-US" altLang="zh-CN" sz="1200" dirty="0" smtClean="0">
                <a:solidFill>
                  <a:srgbClr val="C6252A"/>
                </a:solidFill>
                <a:latin typeface="微软雅黑" panose="020B0503020204020204" pitchFamily="34" charset="-122"/>
                <a:ea typeface="微软雅黑" panose="020B0503020204020204" pitchFamily="34" charset="-122"/>
              </a:rPr>
              <a:t>xxx</a:t>
            </a:r>
            <a:endParaRPr lang="zh-CN" altLang="en-US" sz="1200" dirty="0">
              <a:solidFill>
                <a:srgbClr val="C6252A"/>
              </a:solidFill>
              <a:latin typeface="微软雅黑" panose="020B0503020204020204" pitchFamily="34" charset="-122"/>
              <a:ea typeface="微软雅黑" panose="020B0503020204020204" pitchFamily="34" charset="-122"/>
            </a:endParaRPr>
          </a:p>
        </p:txBody>
      </p:sp>
      <p:pic>
        <p:nvPicPr>
          <p:cNvPr id="25" name="张也 - 不忘初心 (伴奏)">
            <a:hlinkClick r:id="" action="ppaction://media"/>
            <a:extLst>
              <a:ext uri="{FF2B5EF4-FFF2-40B4-BE49-F238E27FC236}">
                <a16:creationId xmlns:a16="http://schemas.microsoft.com/office/drawing/2014/main" xmlns="" id="{BC050E0E-E94F-4BC4-BC15-2CB3F8D999F4}"/>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5486400" y="7755193"/>
            <a:ext cx="609600" cy="609600"/>
          </a:xfrm>
          <a:prstGeom prst="rect">
            <a:avLst/>
          </a:prstGeom>
        </p:spPr>
      </p:pic>
      <p:pic>
        <p:nvPicPr>
          <p:cNvPr id="26" name="图片 25">
            <a:extLst>
              <a:ext uri="{FF2B5EF4-FFF2-40B4-BE49-F238E27FC236}">
                <a16:creationId xmlns:a16="http://schemas.microsoft.com/office/drawing/2014/main" xmlns="" id="{634A5B4E-980D-41AA-9E30-A6148F19DED8}"/>
              </a:ext>
            </a:extLst>
          </p:cNvPr>
          <p:cNvPicPr>
            <a:picLocks noChangeAspect="1"/>
          </p:cNvPicPr>
          <p:nvPr/>
        </p:nvPicPr>
        <p:blipFill>
          <a:blip r:embed="rId8"/>
          <a:stretch>
            <a:fillRect/>
          </a:stretch>
        </p:blipFill>
        <p:spPr>
          <a:xfrm>
            <a:off x="475001" y="1481346"/>
            <a:ext cx="11241998" cy="2353260"/>
          </a:xfrm>
          <a:prstGeom prst="rect">
            <a:avLst/>
          </a:prstGeom>
        </p:spPr>
      </p:pic>
    </p:spTree>
    <p:extLst>
      <p:ext uri="{BB962C8B-B14F-4D97-AF65-F5344CB8AC3E}">
        <p14:creationId xmlns:p14="http://schemas.microsoft.com/office/powerpoint/2010/main" xmlns="" val="294172826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31">
                <p:cTn id="23" repeatCount="indefinite" fill="hold" display="0">
                  <p:stCondLst>
                    <p:cond delay="indefinite"/>
                  </p:stCondLst>
                  <p:endCondLst>
                    <p:cond evt="onStopAudio" delay="0">
                      <p:tgtEl>
                        <p:sldTgt/>
                      </p:tgtEl>
                    </p:cond>
                  </p:endCondLst>
                </p:cTn>
                <p:tgtEl>
                  <p:spTgt spid="25"/>
                </p:tgtEl>
              </p:cMediaNode>
            </p:video>
          </p:childTnLst>
        </p:cTn>
      </p:par>
    </p:tnLst>
    <p:bldLst>
      <p:bldP spid="8"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0253D674-9D9E-445F-B1AD-DFF99C5BDB66}"/>
              </a:ext>
            </a:extLst>
          </p:cNvPr>
          <p:cNvSpPr/>
          <p:nvPr/>
        </p:nvSpPr>
        <p:spPr>
          <a:xfrm>
            <a:off x="1073150" y="2234843"/>
            <a:ext cx="6064250" cy="3416320"/>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深入贯彻以人民为中心的发展思想，一大批惠民举措落地实施，人民获得感显著增强。脱贫攻坚战取得决定性进展，六千多万贫困人口稳定脱贫，贫困发生率从百分之十点二下降到百分之四以下。教育事业全面发展，中西部和农村教育明显加强。就业状况持续改善，城镇新增就业年均一千三百万人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p>
        </p:txBody>
      </p:sp>
      <p:sp>
        <p:nvSpPr>
          <p:cNvPr id="4" name="矩形 3">
            <a:extLst>
              <a:ext uri="{FF2B5EF4-FFF2-40B4-BE49-F238E27FC236}">
                <a16:creationId xmlns:a16="http://schemas.microsoft.com/office/drawing/2014/main" xmlns="" id="{0236AA14-A304-4AFB-A87D-C5CDEF2B2C47}"/>
              </a:ext>
            </a:extLst>
          </p:cNvPr>
          <p:cNvSpPr/>
          <p:nvPr/>
        </p:nvSpPr>
        <p:spPr>
          <a:xfrm>
            <a:off x="1073150" y="1826304"/>
            <a:ext cx="2262158" cy="369332"/>
          </a:xfrm>
          <a:prstGeom prst="rect">
            <a:avLst/>
          </a:prstGeom>
          <a:solidFill>
            <a:srgbClr val="C00000"/>
          </a:solidFill>
        </p:spPr>
        <p:txBody>
          <a:bodyPr wrap="none">
            <a:spAutoFit/>
          </a:bodyPr>
          <a:lstStyle/>
          <a:p>
            <a:r>
              <a:rPr lang="zh-CN" altLang="en-US" b="1" dirty="0">
                <a:solidFill>
                  <a:schemeClr val="bg1"/>
                </a:solidFill>
              </a:rPr>
              <a:t>人民生活不断改善。</a:t>
            </a:r>
          </a:p>
        </p:txBody>
      </p:sp>
      <p:pic>
        <p:nvPicPr>
          <p:cNvPr id="5" name="图片 4">
            <a:extLst>
              <a:ext uri="{FF2B5EF4-FFF2-40B4-BE49-F238E27FC236}">
                <a16:creationId xmlns:a16="http://schemas.microsoft.com/office/drawing/2014/main" xmlns="" id="{50B3BD15-66B3-4BD7-A548-88D61F1CF065}"/>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391399" y="2234843"/>
            <a:ext cx="4057953" cy="3315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4044692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wind"/>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905DF46D-6319-45C6-A6DD-FEA1A3E18136}"/>
              </a:ext>
            </a:extLst>
          </p:cNvPr>
          <p:cNvSpPr/>
          <p:nvPr/>
        </p:nvSpPr>
        <p:spPr>
          <a:xfrm>
            <a:off x="6089873" y="2372142"/>
            <a:ext cx="5378227" cy="3416320"/>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大力度推进生态文明建设，全党全国贯彻绿色发展理念的自觉性和主动性显著增强，忽视生态环境保护的状况明显改变。生态文明制度体系加快形成，主体功能区制度逐步健全，国家公园体制试点积极推进。全面节约资源有效推进，能源资源消耗强度大幅下降。重大生态保护和修复工程进展顺利，森林覆盖率持续提高。生态环境治理明显加强，环境状况得到改善。引导应对气候变化国际合作，成为全球生态文明建设的重要参与者、贡献者、引领者。</a:t>
            </a:r>
          </a:p>
        </p:txBody>
      </p:sp>
      <p:sp>
        <p:nvSpPr>
          <p:cNvPr id="4" name="矩形 3">
            <a:extLst>
              <a:ext uri="{FF2B5EF4-FFF2-40B4-BE49-F238E27FC236}">
                <a16:creationId xmlns:a16="http://schemas.microsoft.com/office/drawing/2014/main" xmlns="" id="{CEFF32D5-9703-4FB3-9D20-EFDE1DC2DA54}"/>
              </a:ext>
            </a:extLst>
          </p:cNvPr>
          <p:cNvSpPr/>
          <p:nvPr/>
        </p:nvSpPr>
        <p:spPr>
          <a:xfrm>
            <a:off x="6089873" y="1821934"/>
            <a:ext cx="2723823" cy="369332"/>
          </a:xfrm>
          <a:prstGeom prst="rect">
            <a:avLst/>
          </a:prstGeom>
          <a:solidFill>
            <a:srgbClr val="C00000"/>
          </a:solidFill>
        </p:spPr>
        <p:txBody>
          <a:bodyPr wrap="none">
            <a:spAutoFit/>
          </a:bodyPr>
          <a:lstStyle/>
          <a:p>
            <a:r>
              <a:rPr lang="zh-CN" altLang="en-US" b="1" dirty="0">
                <a:solidFill>
                  <a:schemeClr val="bg1"/>
                </a:solidFill>
              </a:rPr>
              <a:t>生态文明建设成效显著。</a:t>
            </a:r>
          </a:p>
        </p:txBody>
      </p:sp>
      <p:pic>
        <p:nvPicPr>
          <p:cNvPr id="5" name="图片 4">
            <a:extLst>
              <a:ext uri="{FF2B5EF4-FFF2-40B4-BE49-F238E27FC236}">
                <a16:creationId xmlns:a16="http://schemas.microsoft.com/office/drawing/2014/main" xmlns="" id="{908BE3DB-1CBF-4362-9DFF-75E1BFD08F60}"/>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63689" y="2372142"/>
            <a:ext cx="5056514" cy="3394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0488903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crush"/>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5" name="矩形 4">
            <a:extLst>
              <a:ext uri="{FF2B5EF4-FFF2-40B4-BE49-F238E27FC236}">
                <a16:creationId xmlns:a16="http://schemas.microsoft.com/office/drawing/2014/main" xmlns="" id="{500CE833-5403-49E6-A4FE-DE449A2473A9}"/>
              </a:ext>
            </a:extLst>
          </p:cNvPr>
          <p:cNvSpPr/>
          <p:nvPr/>
        </p:nvSpPr>
        <p:spPr>
          <a:xfrm>
            <a:off x="749300" y="1833791"/>
            <a:ext cx="10350500" cy="424732"/>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着眼于实现中国梦强军梦，制定新形势下军事战略方针，全力推进国防和军队现代化。</a:t>
            </a:r>
          </a:p>
        </p:txBody>
      </p:sp>
      <p:sp>
        <p:nvSpPr>
          <p:cNvPr id="6" name="矩形 5">
            <a:extLst>
              <a:ext uri="{FF2B5EF4-FFF2-40B4-BE49-F238E27FC236}">
                <a16:creationId xmlns:a16="http://schemas.microsoft.com/office/drawing/2014/main" xmlns="" id="{01EE633D-A9B3-467E-AB74-5D956BDEEC78}"/>
              </a:ext>
            </a:extLst>
          </p:cNvPr>
          <p:cNvSpPr/>
          <p:nvPr/>
        </p:nvSpPr>
        <p:spPr>
          <a:xfrm>
            <a:off x="749300" y="1456204"/>
            <a:ext cx="2492990" cy="369332"/>
          </a:xfrm>
          <a:prstGeom prst="rect">
            <a:avLst/>
          </a:prstGeom>
          <a:solidFill>
            <a:srgbClr val="C00000"/>
          </a:solidFill>
        </p:spPr>
        <p:txBody>
          <a:bodyPr wrap="none">
            <a:spAutoFit/>
          </a:bodyPr>
          <a:lstStyle/>
          <a:p>
            <a:r>
              <a:rPr lang="zh-CN" altLang="en-US" b="1" dirty="0">
                <a:solidFill>
                  <a:schemeClr val="bg1"/>
                </a:solidFill>
              </a:rPr>
              <a:t>强军兴军开创新局面。</a:t>
            </a:r>
          </a:p>
        </p:txBody>
      </p:sp>
      <p:sp>
        <p:nvSpPr>
          <p:cNvPr id="7" name="矩形 6">
            <a:extLst>
              <a:ext uri="{FF2B5EF4-FFF2-40B4-BE49-F238E27FC236}">
                <a16:creationId xmlns:a16="http://schemas.microsoft.com/office/drawing/2014/main" xmlns="" id="{A9C40A61-3DBE-4D67-9D6D-2E95E5C33F00}"/>
              </a:ext>
            </a:extLst>
          </p:cNvPr>
          <p:cNvSpPr/>
          <p:nvPr/>
        </p:nvSpPr>
        <p:spPr>
          <a:xfrm>
            <a:off x="749300" y="2988727"/>
            <a:ext cx="10350500" cy="1089529"/>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全面准确贯彻“一国两制”方针，牢牢掌握宪法和基本法赋予的中央对香港、澳门全面管治权，深化内地和港澳地区交流合作，保持香港、澳门繁荣稳定。坚持一个中国原则和“九二共识”，推动两岸关系和平发展，加强两岸经济文化交流合作，实现两岸领导人历史性会晤。</a:t>
            </a:r>
          </a:p>
        </p:txBody>
      </p:sp>
      <p:sp>
        <p:nvSpPr>
          <p:cNvPr id="8" name="矩形 7">
            <a:extLst>
              <a:ext uri="{FF2B5EF4-FFF2-40B4-BE49-F238E27FC236}">
                <a16:creationId xmlns:a16="http://schemas.microsoft.com/office/drawing/2014/main" xmlns="" id="{BF7AFE96-7055-47ED-8A58-C3585D8BD1F2}"/>
              </a:ext>
            </a:extLst>
          </p:cNvPr>
          <p:cNvSpPr/>
          <p:nvPr/>
        </p:nvSpPr>
        <p:spPr>
          <a:xfrm>
            <a:off x="749300" y="2623057"/>
            <a:ext cx="2783195" cy="369332"/>
          </a:xfrm>
          <a:prstGeom prst="rect">
            <a:avLst/>
          </a:prstGeom>
          <a:solidFill>
            <a:srgbClr val="C00000"/>
          </a:solidFill>
        </p:spPr>
        <p:txBody>
          <a:bodyPr wrap="none">
            <a:spAutoFit/>
          </a:bodyPr>
          <a:lstStyle/>
          <a:p>
            <a:r>
              <a:rPr lang="zh-CN" altLang="en-US" b="1" dirty="0">
                <a:solidFill>
                  <a:schemeClr val="bg1"/>
                </a:solidFill>
              </a:rPr>
              <a:t>港澳台工作取得新进展。</a:t>
            </a:r>
          </a:p>
        </p:txBody>
      </p:sp>
      <p:sp>
        <p:nvSpPr>
          <p:cNvPr id="9" name="矩形 8">
            <a:extLst>
              <a:ext uri="{FF2B5EF4-FFF2-40B4-BE49-F238E27FC236}">
                <a16:creationId xmlns:a16="http://schemas.microsoft.com/office/drawing/2014/main" xmlns="" id="{323E3DBD-D935-4E15-B987-BD2E1E44DFF5}"/>
              </a:ext>
            </a:extLst>
          </p:cNvPr>
          <p:cNvSpPr/>
          <p:nvPr/>
        </p:nvSpPr>
        <p:spPr>
          <a:xfrm>
            <a:off x="749300" y="4930966"/>
            <a:ext cx="10350500" cy="142192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全面推进中国特色大国外交，形成全方位、多层次、立体化的外交布局，为我国发展营造了良好外部条件。实施共建“一带一路”倡议，发起创办亚洲基础设施投资银行，设立丝路基金，举办首届“一带一路”国际合作高峰论坛、亚太经合组织领导人非正式会议、二十国集团领导人杭州峰会、金砖国家领导人厦门会晤、亚信峰会。</a:t>
            </a:r>
          </a:p>
        </p:txBody>
      </p:sp>
      <p:sp>
        <p:nvSpPr>
          <p:cNvPr id="10" name="矩形 9">
            <a:extLst>
              <a:ext uri="{FF2B5EF4-FFF2-40B4-BE49-F238E27FC236}">
                <a16:creationId xmlns:a16="http://schemas.microsoft.com/office/drawing/2014/main" xmlns="" id="{D2D28977-22FF-4B06-8B17-C18F917F7519}"/>
              </a:ext>
            </a:extLst>
          </p:cNvPr>
          <p:cNvSpPr/>
          <p:nvPr/>
        </p:nvSpPr>
        <p:spPr>
          <a:xfrm>
            <a:off x="749300" y="4556059"/>
            <a:ext cx="2954655" cy="369332"/>
          </a:xfrm>
          <a:prstGeom prst="rect">
            <a:avLst/>
          </a:prstGeom>
          <a:solidFill>
            <a:srgbClr val="C00000"/>
          </a:solidFill>
        </p:spPr>
        <p:txBody>
          <a:bodyPr wrap="none">
            <a:spAutoFit/>
          </a:bodyPr>
          <a:lstStyle/>
          <a:p>
            <a:r>
              <a:rPr lang="zh-CN" altLang="en-US" b="1" dirty="0">
                <a:solidFill>
                  <a:schemeClr val="bg1"/>
                </a:solidFill>
              </a:rPr>
              <a:t>全方位外交布局深入展开。</a:t>
            </a:r>
          </a:p>
        </p:txBody>
      </p:sp>
    </p:spTree>
    <p:extLst>
      <p:ext uri="{BB962C8B-B14F-4D97-AF65-F5344CB8AC3E}">
        <p14:creationId xmlns:p14="http://schemas.microsoft.com/office/powerpoint/2010/main" xmlns="" val="2798352700"/>
      </p:ext>
    </p:extLst>
  </p:cSld>
  <p:clrMapOvr>
    <a:masterClrMapping/>
  </p:clrMapOvr>
  <mc:AlternateContent xmlns:mc="http://schemas.openxmlformats.org/markup-compatibility/2006">
    <mc:Choice xmlns:p14="http://schemas.microsoft.com/office/powerpoint/2010/main" xmlns="" Requires="p14">
      <p:transition spd="slow" p14:dur="20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1403D5C2-2D05-42D5-A318-381C4AF1687A}"/>
              </a:ext>
            </a:extLst>
          </p:cNvPr>
          <p:cNvSpPr/>
          <p:nvPr/>
        </p:nvSpPr>
        <p:spPr>
          <a:xfrm>
            <a:off x="1301750" y="1955800"/>
            <a:ext cx="10242550"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全面加强党的领导和党的建设，坚决改变管党治党宽松软状况。推动全党尊崇党章，增强政治意识、大局意识、核心意识、看齐意识，坚决维护党中央权威和集中统一领导，严明党的政治纪律和政治规矩，层层落实管党治党政治责任。坚持照镜子、正衣冠、洗洗澡、治治病的要求，开展党的群众路线教育实践活动和“三严三实”专题教育，推进“两学一做”学习教育常态化制度化，全党理想信念更加坚定、党性更加坚强。贯彻新时期好干部标准，选人用人状况和风气明显好转。</a:t>
            </a:r>
          </a:p>
        </p:txBody>
      </p:sp>
      <p:sp>
        <p:nvSpPr>
          <p:cNvPr id="4" name="矩形 3">
            <a:extLst>
              <a:ext uri="{FF2B5EF4-FFF2-40B4-BE49-F238E27FC236}">
                <a16:creationId xmlns:a16="http://schemas.microsoft.com/office/drawing/2014/main" xmlns="" id="{10A5922B-BDB4-4F1A-9080-2FD762416B20}"/>
              </a:ext>
            </a:extLst>
          </p:cNvPr>
          <p:cNvSpPr/>
          <p:nvPr/>
        </p:nvSpPr>
        <p:spPr>
          <a:xfrm>
            <a:off x="1301750" y="1586468"/>
            <a:ext cx="2723823" cy="369332"/>
          </a:xfrm>
          <a:prstGeom prst="rect">
            <a:avLst/>
          </a:prstGeom>
          <a:solidFill>
            <a:srgbClr val="C00000"/>
          </a:solidFill>
        </p:spPr>
        <p:txBody>
          <a:bodyPr wrap="none">
            <a:spAutoFit/>
          </a:bodyPr>
          <a:lstStyle/>
          <a:p>
            <a:r>
              <a:rPr lang="zh-CN" altLang="en-US" b="1" dirty="0">
                <a:solidFill>
                  <a:schemeClr val="bg1"/>
                </a:solidFill>
              </a:rPr>
              <a:t>全面从严治党成效卓著。</a:t>
            </a:r>
          </a:p>
        </p:txBody>
      </p:sp>
      <p:pic>
        <p:nvPicPr>
          <p:cNvPr id="6" name="图片 5">
            <a:extLst>
              <a:ext uri="{FF2B5EF4-FFF2-40B4-BE49-F238E27FC236}">
                <a16:creationId xmlns:a16="http://schemas.microsoft.com/office/drawing/2014/main" xmlns="" id="{F028C9A2-30ED-4C2D-9BAB-BFE4389BD450}"/>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504418" y="4284873"/>
            <a:ext cx="3183164" cy="2001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42796126"/>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452251A-34D4-4C60-8D4B-4EDA500CF990}"/>
              </a:ext>
            </a:extLst>
          </p:cNvPr>
          <p:cNvSpPr/>
          <p:nvPr/>
        </p:nvSpPr>
        <p:spPr>
          <a:xfrm>
            <a:off x="2692488" y="2353198"/>
            <a:ext cx="7530804" cy="769441"/>
          </a:xfrm>
          <a:prstGeom prst="rect">
            <a:avLst/>
          </a:prstGeom>
          <a:ln>
            <a:noFill/>
          </a:ln>
        </p:spPr>
        <p:txBody>
          <a:bodyPr wrap="square">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新时代中国共产党的历史使命</a:t>
            </a:r>
          </a:p>
        </p:txBody>
      </p:sp>
      <p:sp>
        <p:nvSpPr>
          <p:cNvPr id="2" name="文本框 1">
            <a:extLst>
              <a:ext uri="{FF2B5EF4-FFF2-40B4-BE49-F238E27FC236}">
                <a16:creationId xmlns:a16="http://schemas.microsoft.com/office/drawing/2014/main" xmlns="" id="{D79DD4A4-D7B2-43FE-B23A-AB6178ED0B61}"/>
              </a:ext>
            </a:extLst>
          </p:cNvPr>
          <p:cNvSpPr txBox="1"/>
          <p:nvPr/>
        </p:nvSpPr>
        <p:spPr>
          <a:xfrm>
            <a:off x="5277601" y="1514007"/>
            <a:ext cx="1636799" cy="646331"/>
          </a:xfrm>
          <a:prstGeom prst="rect">
            <a:avLst/>
          </a:prstGeom>
          <a:noFill/>
          <a:ln>
            <a:solidFill>
              <a:srgbClr val="C00000"/>
            </a:solidFill>
          </a:ln>
        </p:spPr>
        <p:txBody>
          <a:bodyPr wrap="square" rtlCol="0">
            <a:spAutoFit/>
          </a:bodyPr>
          <a:lstStyle/>
          <a:p>
            <a:r>
              <a:rPr lang="zh-CN" altLang="en-US" sz="3600" b="1" dirty="0">
                <a:solidFill>
                  <a:srgbClr val="C00000"/>
                </a:solidFill>
                <a:latin typeface="宋体" panose="02010600030101010101" pitchFamily="2" charset="-122"/>
                <a:ea typeface="宋体" panose="02010600030101010101" pitchFamily="2" charset="-122"/>
              </a:rPr>
              <a:t>第二章</a:t>
            </a:r>
          </a:p>
        </p:txBody>
      </p:sp>
      <p:pic>
        <p:nvPicPr>
          <p:cNvPr id="6" name="图片 5">
            <a:extLst>
              <a:ext uri="{FF2B5EF4-FFF2-40B4-BE49-F238E27FC236}">
                <a16:creationId xmlns:a16="http://schemas.microsoft.com/office/drawing/2014/main" xmlns="" id="{88B8DE6D-168C-4B4C-9398-118EB6C8067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77601" y="3315499"/>
            <a:ext cx="2179324" cy="984506"/>
          </a:xfrm>
          <a:prstGeom prst="rect">
            <a:avLst/>
          </a:prstGeom>
        </p:spPr>
      </p:pic>
    </p:spTree>
    <p:extLst>
      <p:ext uri="{BB962C8B-B14F-4D97-AF65-F5344CB8AC3E}">
        <p14:creationId xmlns:p14="http://schemas.microsoft.com/office/powerpoint/2010/main" xmlns="" val="3268537319"/>
      </p:ext>
    </p:extLst>
  </p:cSld>
  <p:clrMapOvr>
    <a:masterClrMapping/>
  </p:clrMapOvr>
  <mc:AlternateContent xmlns:mc="http://schemas.openxmlformats.org/markup-compatibility/2006">
    <mc:Choice xmlns:p14="http://schemas.microsoft.com/office/powerpoint/2010/main" xmlns="" Requires="p14">
      <p:transition spd="slow" p14:dur="2000"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二、新时代中国共产党的历史使命</a:t>
            </a:r>
          </a:p>
        </p:txBody>
      </p:sp>
      <p:sp>
        <p:nvSpPr>
          <p:cNvPr id="4" name="矩形 3">
            <a:extLst>
              <a:ext uri="{FF2B5EF4-FFF2-40B4-BE49-F238E27FC236}">
                <a16:creationId xmlns:a16="http://schemas.microsoft.com/office/drawing/2014/main" xmlns="" id="{AA88F4FC-CCDC-4355-816A-DC60E7CEE2C5}"/>
              </a:ext>
            </a:extLst>
          </p:cNvPr>
          <p:cNvSpPr/>
          <p:nvPr/>
        </p:nvSpPr>
        <p:spPr>
          <a:xfrm>
            <a:off x="1884358" y="2342882"/>
            <a:ext cx="8423284" cy="923330"/>
          </a:xfrm>
          <a:prstGeom prst="rect">
            <a:avLst/>
          </a:prstGeom>
        </p:spPr>
        <p:txBody>
          <a:bodyPr wrap="square">
            <a:spAutoFit/>
          </a:bodyPr>
          <a:lstStyle/>
          <a:p>
            <a:r>
              <a:rPr lang="zh-CN" altLang="en-US" b="1" dirty="0">
                <a:solidFill>
                  <a:srgbClr val="C00000"/>
                </a:solidFill>
              </a:rPr>
              <a:t>中国共产党一经成立，就把实现共产主义作为党的最高理想和最终目标，义无反顾肩负起实现中华民族伟大复兴的历史使命，团结带领人民进行了艰苦卓绝的斗争，谱写了气吞山河的壮丽史诗。</a:t>
            </a:r>
          </a:p>
        </p:txBody>
      </p:sp>
      <p:sp>
        <p:nvSpPr>
          <p:cNvPr id="5" name="矩形 4">
            <a:extLst>
              <a:ext uri="{FF2B5EF4-FFF2-40B4-BE49-F238E27FC236}">
                <a16:creationId xmlns:a16="http://schemas.microsoft.com/office/drawing/2014/main" xmlns="" id="{EE642B38-C2AE-41A1-8456-EB73B7F22472}"/>
              </a:ext>
            </a:extLst>
          </p:cNvPr>
          <p:cNvSpPr/>
          <p:nvPr/>
        </p:nvSpPr>
        <p:spPr>
          <a:xfrm>
            <a:off x="3467529" y="1867192"/>
            <a:ext cx="6186309" cy="369332"/>
          </a:xfrm>
          <a:prstGeom prst="rect">
            <a:avLst/>
          </a:prstGeom>
          <a:solidFill>
            <a:srgbClr val="C00000"/>
          </a:solidFill>
        </p:spPr>
        <p:txBody>
          <a:bodyPr wrap="none">
            <a:spAutoFit/>
          </a:bodyPr>
          <a:lstStyle/>
          <a:p>
            <a:r>
              <a:rPr lang="zh-CN" altLang="en-US" b="1" dirty="0">
                <a:solidFill>
                  <a:schemeClr val="bg1"/>
                </a:solidFill>
              </a:rPr>
              <a:t>实现中华民族伟大复兴是近代以来中华民族最伟大的梦想。</a:t>
            </a:r>
          </a:p>
        </p:txBody>
      </p:sp>
      <p:pic>
        <p:nvPicPr>
          <p:cNvPr id="7" name="图片 6">
            <a:extLst>
              <a:ext uri="{FF2B5EF4-FFF2-40B4-BE49-F238E27FC236}">
                <a16:creationId xmlns:a16="http://schemas.microsoft.com/office/drawing/2014/main" xmlns="" id="{09D9187D-FF36-4E5A-BBE6-794E48BF9224}"/>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17509" y="3372570"/>
            <a:ext cx="508635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767662989"/>
      </p:ext>
    </p:extLst>
  </p:cSld>
  <p:clrMapOvr>
    <a:masterClrMapping/>
  </p:clrMapOvr>
  <mc:AlternateContent xmlns:mc="http://schemas.openxmlformats.org/markup-compatibility/2006">
    <mc:Choice xmlns:p14="http://schemas.microsoft.com/office/powerpoint/2010/main" xmlns="" Requires="p14">
      <p:transition spd="slow" p14:dur="2000" advTm="3000">
        <p:push dir="u"/>
      </p:transition>
    </mc:Choice>
    <mc:Fallback>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FB0BD29-AF77-4A2A-B032-5F5F7069E090}"/>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二、新时代中国共产党的历史使命</a:t>
            </a:r>
          </a:p>
        </p:txBody>
      </p:sp>
      <p:sp>
        <p:nvSpPr>
          <p:cNvPr id="5" name="矩形 4">
            <a:extLst>
              <a:ext uri="{FF2B5EF4-FFF2-40B4-BE49-F238E27FC236}">
                <a16:creationId xmlns:a16="http://schemas.microsoft.com/office/drawing/2014/main" xmlns="" id="{52DF2E9C-3FDD-4602-BB36-69C6FF0DBDFA}"/>
              </a:ext>
            </a:extLst>
          </p:cNvPr>
          <p:cNvSpPr/>
          <p:nvPr/>
        </p:nvSpPr>
        <p:spPr>
          <a:xfrm>
            <a:off x="1349828" y="2043727"/>
            <a:ext cx="5529944" cy="2729914"/>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我们党深刻认识到，实现中华民族伟大复兴，必须建立符合我国实际的先进社会制度。我们党团结带领人民完成社会主义革命，确立社会主义基本制度，推进社会主义建设，完成了中华民族有史以来最为广泛而深刻的社会变革，为当代中国一切发展进步奠定了根本政治前提和制度基础，实现了中华民族由近代不断衰落到根本扭转命运、持续走向繁荣富强的伟大飞跃。</a:t>
            </a:r>
          </a:p>
        </p:txBody>
      </p:sp>
      <p:sp>
        <p:nvSpPr>
          <p:cNvPr id="6" name="矩形 5">
            <a:extLst>
              <a:ext uri="{FF2B5EF4-FFF2-40B4-BE49-F238E27FC236}">
                <a16:creationId xmlns:a16="http://schemas.microsoft.com/office/drawing/2014/main" xmlns="" id="{039A9979-464E-4801-9D26-5C746FD9B74C}"/>
              </a:ext>
            </a:extLst>
          </p:cNvPr>
          <p:cNvSpPr/>
          <p:nvPr/>
        </p:nvSpPr>
        <p:spPr>
          <a:xfrm>
            <a:off x="2868305" y="4698691"/>
            <a:ext cx="2492990" cy="369332"/>
          </a:xfrm>
          <a:prstGeom prst="rect">
            <a:avLst/>
          </a:prstGeom>
          <a:solidFill>
            <a:srgbClr val="C00000"/>
          </a:solidFill>
        </p:spPr>
        <p:txBody>
          <a:bodyPr wrap="none">
            <a:spAutoFit/>
          </a:bodyPr>
          <a:lstStyle/>
          <a:p>
            <a:r>
              <a:rPr lang="zh-CN" altLang="en-US" b="1" dirty="0">
                <a:solidFill>
                  <a:schemeClr val="bg1"/>
                </a:solidFill>
              </a:rPr>
              <a:t>中国共产党的历史使命</a:t>
            </a:r>
          </a:p>
        </p:txBody>
      </p:sp>
      <p:pic>
        <p:nvPicPr>
          <p:cNvPr id="8" name="图片 7">
            <a:extLst>
              <a:ext uri="{FF2B5EF4-FFF2-40B4-BE49-F238E27FC236}">
                <a16:creationId xmlns:a16="http://schemas.microsoft.com/office/drawing/2014/main" xmlns="" id="{CD2B4BF7-2775-438F-8524-67BF05322316}"/>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60128" y="2043728"/>
            <a:ext cx="3572329" cy="27649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382808484"/>
      </p:ext>
    </p:extLst>
  </p:cSld>
  <p:clrMapOvr>
    <a:masterClrMapping/>
  </p:clrMapOvr>
  <mc:AlternateContent xmlns:mc="http://schemas.openxmlformats.org/markup-compatibility/2006">
    <mc:Choice xmlns:p14="http://schemas.microsoft.com/office/powerpoint/2010/main" xmlns="" Requires="p14">
      <p:transition spd="slow" p14:dur="20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97CB6DE5-3D3A-4E17-9369-0E3BAB3E45C2}"/>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二、新时代中国共产党的历史使命</a:t>
            </a:r>
          </a:p>
        </p:txBody>
      </p:sp>
      <p:sp>
        <p:nvSpPr>
          <p:cNvPr id="4" name="矩形 3">
            <a:extLst>
              <a:ext uri="{FF2B5EF4-FFF2-40B4-BE49-F238E27FC236}">
                <a16:creationId xmlns:a16="http://schemas.microsoft.com/office/drawing/2014/main" xmlns="" id="{4ECCD805-F3DB-4AFC-B926-5DD0DF415256}"/>
              </a:ext>
            </a:extLst>
          </p:cNvPr>
          <p:cNvSpPr/>
          <p:nvPr/>
        </p:nvSpPr>
        <p:spPr>
          <a:xfrm>
            <a:off x="5677466" y="1709788"/>
            <a:ext cx="5832125" cy="4059509"/>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我们党深刻认识到，实现中华民族伟大复兴，必须合乎时代潮流、顺应人民意愿，勇于改革开放，让党和人民事业始终充满奋勇前进的强大动力。我们党团结带领人民进行改革开放新的伟大革命，破除阻碍国家和民族发展的一切思想和体制障碍，开辟了中国特色社会主义道路，使中国大踏步赶上时代。九十六年来，为了实现中华民族伟大复兴的历史使命，无论是弱小还是强大，无论是顺境还是逆境，我们党都初心不改、矢志不渝，团结带领人民历经千难万险，付出巨大牺牲，敢于面对曲折，勇于修正错误，攻克了一个又一个看似不可攻克的难关，创造了一个又一个彪炳史册的人间奇迹。</a:t>
            </a:r>
          </a:p>
        </p:txBody>
      </p:sp>
      <p:sp>
        <p:nvSpPr>
          <p:cNvPr id="5" name="矩形 4">
            <a:extLst>
              <a:ext uri="{FF2B5EF4-FFF2-40B4-BE49-F238E27FC236}">
                <a16:creationId xmlns:a16="http://schemas.microsoft.com/office/drawing/2014/main" xmlns="" id="{C63B4865-FF12-44EF-8FA1-A5503E771FA8}"/>
              </a:ext>
            </a:extLst>
          </p:cNvPr>
          <p:cNvSpPr/>
          <p:nvPr/>
        </p:nvSpPr>
        <p:spPr>
          <a:xfrm>
            <a:off x="5677466" y="1340456"/>
            <a:ext cx="2031325" cy="369332"/>
          </a:xfrm>
          <a:prstGeom prst="rect">
            <a:avLst/>
          </a:prstGeom>
          <a:solidFill>
            <a:srgbClr val="C00000"/>
          </a:solidFill>
        </p:spPr>
        <p:txBody>
          <a:bodyPr wrap="none">
            <a:spAutoFit/>
          </a:bodyPr>
          <a:lstStyle/>
          <a:p>
            <a:r>
              <a:rPr lang="zh-CN" altLang="en-US" b="1" dirty="0">
                <a:solidFill>
                  <a:schemeClr val="bg1"/>
                </a:solidFill>
              </a:rPr>
              <a:t>中华民族伟大复兴</a:t>
            </a:r>
          </a:p>
        </p:txBody>
      </p:sp>
      <p:pic>
        <p:nvPicPr>
          <p:cNvPr id="7" name="图片 6">
            <a:extLst>
              <a:ext uri="{FF2B5EF4-FFF2-40B4-BE49-F238E27FC236}">
                <a16:creationId xmlns:a16="http://schemas.microsoft.com/office/drawing/2014/main" xmlns="" id="{92EAF33F-CF6E-4797-9ECA-6B44717679A5}"/>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94520" y="1794636"/>
            <a:ext cx="4858191" cy="38898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41012817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CD392061-F091-49F7-A228-C1280A9119B9}"/>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二、新时代中国共产党的历史使命</a:t>
            </a:r>
          </a:p>
        </p:txBody>
      </p:sp>
      <p:sp>
        <p:nvSpPr>
          <p:cNvPr id="4" name="矩形 3">
            <a:extLst>
              <a:ext uri="{FF2B5EF4-FFF2-40B4-BE49-F238E27FC236}">
                <a16:creationId xmlns:a16="http://schemas.microsoft.com/office/drawing/2014/main" xmlns="" id="{9F2D32E5-2D18-4E6A-B4BB-D392AFF19055}"/>
              </a:ext>
            </a:extLst>
          </p:cNvPr>
          <p:cNvSpPr/>
          <p:nvPr/>
        </p:nvSpPr>
        <p:spPr>
          <a:xfrm>
            <a:off x="1560376" y="2949329"/>
            <a:ext cx="3985506" cy="2397516"/>
          </a:xfrm>
          <a:prstGeom prst="rect">
            <a:avLst/>
          </a:prstGeom>
          <a:solidFill>
            <a:schemeClr val="accent6">
              <a:lumMod val="40000"/>
              <a:lumOff val="60000"/>
            </a:schemeClr>
          </a:solidFill>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这个伟大工程就是我们党正在深入推进的党的建设新的伟大工程。历史已经并将继续证明，没有中国共产党的领导，民族复兴必然是空想。我们党要始终成为时代先锋、民族脊梁，始终成为马克思主义执政党，自身必须始终过硬。</a:t>
            </a:r>
          </a:p>
        </p:txBody>
      </p:sp>
      <p:sp>
        <p:nvSpPr>
          <p:cNvPr id="5" name="矩形 4">
            <a:extLst>
              <a:ext uri="{FF2B5EF4-FFF2-40B4-BE49-F238E27FC236}">
                <a16:creationId xmlns:a16="http://schemas.microsoft.com/office/drawing/2014/main" xmlns="" id="{6868F25B-708F-4E48-BC01-03CBC74D270D}"/>
              </a:ext>
            </a:extLst>
          </p:cNvPr>
          <p:cNvSpPr/>
          <p:nvPr/>
        </p:nvSpPr>
        <p:spPr>
          <a:xfrm>
            <a:off x="6594046" y="2943003"/>
            <a:ext cx="3877985" cy="2419124"/>
          </a:xfrm>
          <a:prstGeom prst="rect">
            <a:avLst/>
          </a:prstGeom>
          <a:solidFill>
            <a:schemeClr val="accent6">
              <a:lumMod val="40000"/>
              <a:lumOff val="60000"/>
            </a:schemeClr>
          </a:solidFill>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中国特色社会主义是改革开放以来党的全部理论和实践的主题，是党和人民历尽千辛万苦、付出巨大代价取得的根本成就。中国特色社会主义道路是实现社会主义现代化、创造人民美好生活的必由之路，</a:t>
            </a:r>
          </a:p>
        </p:txBody>
      </p:sp>
      <p:sp>
        <p:nvSpPr>
          <p:cNvPr id="6" name="矩形 5">
            <a:extLst>
              <a:ext uri="{FF2B5EF4-FFF2-40B4-BE49-F238E27FC236}">
                <a16:creationId xmlns:a16="http://schemas.microsoft.com/office/drawing/2014/main" xmlns="" id="{DB62F322-3C6E-4400-8281-1DF637936E34}"/>
              </a:ext>
            </a:extLst>
          </p:cNvPr>
          <p:cNvSpPr/>
          <p:nvPr/>
        </p:nvSpPr>
        <p:spPr>
          <a:xfrm>
            <a:off x="1560376" y="2466296"/>
            <a:ext cx="3985505" cy="369332"/>
          </a:xfrm>
          <a:prstGeom prst="rect">
            <a:avLst/>
          </a:prstGeom>
          <a:solidFill>
            <a:srgbClr val="C00000"/>
          </a:solidFill>
        </p:spPr>
        <p:txBody>
          <a:bodyPr wrap="square">
            <a:spAutoFit/>
          </a:bodyPr>
          <a:lstStyle/>
          <a:p>
            <a:r>
              <a:rPr lang="zh-CN" altLang="en-US" b="1" dirty="0">
                <a:solidFill>
                  <a:schemeClr val="bg1"/>
                </a:solidFill>
              </a:rPr>
              <a:t>实现伟大梦想，必须建设伟大工程。</a:t>
            </a:r>
          </a:p>
        </p:txBody>
      </p:sp>
      <p:sp>
        <p:nvSpPr>
          <p:cNvPr id="7" name="矩形 6">
            <a:extLst>
              <a:ext uri="{FF2B5EF4-FFF2-40B4-BE49-F238E27FC236}">
                <a16:creationId xmlns:a16="http://schemas.microsoft.com/office/drawing/2014/main" xmlns="" id="{63AA2AF9-CFA8-44FC-9606-626026FAB7A9}"/>
              </a:ext>
            </a:extLst>
          </p:cNvPr>
          <p:cNvSpPr/>
          <p:nvPr/>
        </p:nvSpPr>
        <p:spPr>
          <a:xfrm>
            <a:off x="6594046" y="2466296"/>
            <a:ext cx="3877985" cy="369332"/>
          </a:xfrm>
          <a:prstGeom prst="rect">
            <a:avLst/>
          </a:prstGeom>
          <a:solidFill>
            <a:srgbClr val="C00000"/>
          </a:solidFill>
        </p:spPr>
        <p:txBody>
          <a:bodyPr wrap="none">
            <a:spAutoFit/>
          </a:bodyPr>
          <a:lstStyle/>
          <a:p>
            <a:r>
              <a:rPr lang="zh-CN" altLang="en-US" b="1" dirty="0">
                <a:solidFill>
                  <a:schemeClr val="bg1"/>
                </a:solidFill>
              </a:rPr>
              <a:t>实现伟大梦想，必须推进伟大事业。</a:t>
            </a:r>
          </a:p>
        </p:txBody>
      </p:sp>
      <p:sp>
        <p:nvSpPr>
          <p:cNvPr id="8" name="矩形 7">
            <a:extLst>
              <a:ext uri="{FF2B5EF4-FFF2-40B4-BE49-F238E27FC236}">
                <a16:creationId xmlns:a16="http://schemas.microsoft.com/office/drawing/2014/main" xmlns="" id="{C2C2FCAA-2988-4677-810C-C8DA26CF7851}"/>
              </a:ext>
            </a:extLst>
          </p:cNvPr>
          <p:cNvSpPr/>
          <p:nvPr/>
        </p:nvSpPr>
        <p:spPr>
          <a:xfrm>
            <a:off x="863689" y="1436914"/>
            <a:ext cx="10421257" cy="50945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78B91AA-D3D3-413E-85E2-52D3CCD25207}"/>
              </a:ext>
            </a:extLst>
          </p:cNvPr>
          <p:cNvSpPr/>
          <p:nvPr/>
        </p:nvSpPr>
        <p:spPr>
          <a:xfrm>
            <a:off x="1560376" y="1281712"/>
            <a:ext cx="217714" cy="33382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87929804"/>
      </p:ext>
    </p:extLst>
  </p:cSld>
  <p:clrMapOvr>
    <a:masterClrMapping/>
  </p:clrMapOvr>
  <mc:AlternateContent xmlns:mc="http://schemas.openxmlformats.org/markup-compatibility/2006">
    <mc:Choice xmlns:p14="http://schemas.microsoft.com/office/powerpoint/2010/main" xmlns="" Requires="p14">
      <p:transition spd="slow" p14:dur="2000" advTm="3000">
        <p:wheel spokes="1"/>
      </p:transition>
    </mc:Choice>
    <mc:Fallback>
      <p:transition spd="slow" advTm="300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452251A-34D4-4C60-8D4B-4EDA500CF990}"/>
              </a:ext>
            </a:extLst>
          </p:cNvPr>
          <p:cNvSpPr/>
          <p:nvPr/>
        </p:nvSpPr>
        <p:spPr>
          <a:xfrm>
            <a:off x="966493" y="2353198"/>
            <a:ext cx="10259014" cy="769441"/>
          </a:xfrm>
          <a:prstGeom prst="rect">
            <a:avLst/>
          </a:prstGeom>
          <a:ln>
            <a:noFill/>
          </a:ln>
        </p:spPr>
        <p:txBody>
          <a:bodyPr wrap="square">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新时代中国特色社会主义思想和基本方略</a:t>
            </a:r>
          </a:p>
        </p:txBody>
      </p:sp>
      <p:sp>
        <p:nvSpPr>
          <p:cNvPr id="2" name="文本框 1">
            <a:extLst>
              <a:ext uri="{FF2B5EF4-FFF2-40B4-BE49-F238E27FC236}">
                <a16:creationId xmlns:a16="http://schemas.microsoft.com/office/drawing/2014/main" xmlns="" id="{D79DD4A4-D7B2-43FE-B23A-AB6178ED0B61}"/>
              </a:ext>
            </a:extLst>
          </p:cNvPr>
          <p:cNvSpPr txBox="1"/>
          <p:nvPr/>
        </p:nvSpPr>
        <p:spPr>
          <a:xfrm>
            <a:off x="5277601" y="1514007"/>
            <a:ext cx="1636799" cy="646331"/>
          </a:xfrm>
          <a:prstGeom prst="rect">
            <a:avLst/>
          </a:prstGeom>
          <a:noFill/>
          <a:ln>
            <a:solidFill>
              <a:srgbClr val="C00000"/>
            </a:solidFill>
          </a:ln>
        </p:spPr>
        <p:txBody>
          <a:bodyPr wrap="square" rtlCol="0">
            <a:spAutoFit/>
          </a:bodyPr>
          <a:lstStyle/>
          <a:p>
            <a:r>
              <a:rPr lang="zh-CN" altLang="en-US" sz="3600" b="1" dirty="0">
                <a:solidFill>
                  <a:srgbClr val="C00000"/>
                </a:solidFill>
                <a:latin typeface="宋体" panose="02010600030101010101" pitchFamily="2" charset="-122"/>
                <a:ea typeface="宋体" panose="02010600030101010101" pitchFamily="2" charset="-122"/>
              </a:rPr>
              <a:t>第三章</a:t>
            </a:r>
          </a:p>
        </p:txBody>
      </p:sp>
      <p:pic>
        <p:nvPicPr>
          <p:cNvPr id="6" name="图片 5">
            <a:extLst>
              <a:ext uri="{FF2B5EF4-FFF2-40B4-BE49-F238E27FC236}">
                <a16:creationId xmlns:a16="http://schemas.microsoft.com/office/drawing/2014/main" xmlns="" id="{88B8DE6D-168C-4B4C-9398-118EB6C8067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77601" y="3315499"/>
            <a:ext cx="2179324" cy="984506"/>
          </a:xfrm>
          <a:prstGeom prst="rect">
            <a:avLst/>
          </a:prstGeom>
        </p:spPr>
      </p:pic>
    </p:spTree>
    <p:extLst>
      <p:ext uri="{BB962C8B-B14F-4D97-AF65-F5344CB8AC3E}">
        <p14:creationId xmlns:p14="http://schemas.microsoft.com/office/powerpoint/2010/main" xmlns="" val="13084695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origami"/>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0ED499BE-2FA1-47DE-A56E-91867415C34B}"/>
              </a:ext>
            </a:extLst>
          </p:cNvPr>
          <p:cNvSpPr txBox="1"/>
          <p:nvPr/>
        </p:nvSpPr>
        <p:spPr>
          <a:xfrm>
            <a:off x="5267325" y="516022"/>
            <a:ext cx="1657350" cy="830997"/>
          </a:xfrm>
          <a:prstGeom prst="rect">
            <a:avLst/>
          </a:prstGeom>
          <a:solidFill>
            <a:srgbClr val="C00000"/>
          </a:solid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前 言</a:t>
            </a:r>
          </a:p>
        </p:txBody>
      </p:sp>
      <p:sp>
        <p:nvSpPr>
          <p:cNvPr id="5" name="矩形 4">
            <a:extLst>
              <a:ext uri="{FF2B5EF4-FFF2-40B4-BE49-F238E27FC236}">
                <a16:creationId xmlns:a16="http://schemas.microsoft.com/office/drawing/2014/main" xmlns="" id="{DA8BD770-2DCE-4FE9-8A74-D9D7D1E70D8E}"/>
              </a:ext>
            </a:extLst>
          </p:cNvPr>
          <p:cNvSpPr/>
          <p:nvPr/>
        </p:nvSpPr>
        <p:spPr>
          <a:xfrm>
            <a:off x="1590324" y="1347019"/>
            <a:ext cx="9392352" cy="3748719"/>
          </a:xfrm>
          <a:prstGeom prst="rect">
            <a:avLst/>
          </a:prstGeom>
          <a:ln>
            <a:solidFill>
              <a:srgbClr val="C00000"/>
            </a:solidFill>
          </a:ln>
        </p:spPr>
        <p:txBody>
          <a:bodyPr wrap="square">
            <a:spAutoFit/>
          </a:bodyPr>
          <a:lstStyle/>
          <a:p>
            <a:pPr>
              <a:lnSpc>
                <a:spcPct val="120000"/>
              </a:lnSpc>
            </a:pPr>
            <a:r>
              <a:rPr lang="zh-CN" altLang="en-US" dirty="0">
                <a:latin typeface="微软雅黑" panose="020B0503020204020204" pitchFamily="34" charset="-122"/>
                <a:ea typeface="微软雅黑" panose="020B0503020204020204" pitchFamily="34" charset="-122"/>
              </a:rPr>
              <a:t>        </a:t>
            </a:r>
            <a:r>
              <a:rPr lang="zh-CN" altLang="en-US" b="1" dirty="0">
                <a:solidFill>
                  <a:srgbClr val="C00000"/>
                </a:solidFill>
                <a:latin typeface="微软雅黑" panose="020B0503020204020204" pitchFamily="34" charset="-122"/>
                <a:ea typeface="微软雅黑" panose="020B0503020204020204" pitchFamily="34" charset="-122"/>
              </a:rPr>
              <a:t>中国共产党第十九次全国代表大会，是在全面建成小康社会决胜阶段、中国特色社会主义进入新时代的关键时期召开的一次十分重要的大会。大会的主题是：不忘初心，牢记使命，高举中国特色社会主义伟大旗帜，决胜全面建成小康社会，夺取新时代中国特色社会主义伟大胜利，为实现中华民族伟大复兴的中国梦不懈奋斗。不忘初心，方得始终。中国共产党人的初心和使命，就是为中国人民谋幸福，为中华民族谋复兴。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当前，国内外形势正在发生深刻复杂变化，我国发展仍处于重要战略机遇期，前景十分光明，挑战也十分严峻。全党同志一定要登高望远、居安思危，勇于变革、勇于创新，永不僵化、永不停滞，团结带领全国各族人民决胜全面建成小康社会，奋力夺取新时代中国特色社会主义伟大胜利。</a:t>
            </a:r>
          </a:p>
        </p:txBody>
      </p:sp>
    </p:spTree>
    <p:extLst>
      <p:ext uri="{BB962C8B-B14F-4D97-AF65-F5344CB8AC3E}">
        <p14:creationId xmlns:p14="http://schemas.microsoft.com/office/powerpoint/2010/main" xmlns="" val="716818113"/>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9F5E5A5A-C05A-462C-BE28-27F5EA0FFE97}"/>
              </a:ext>
            </a:extLst>
          </p:cNvPr>
          <p:cNvSpPr/>
          <p:nvPr/>
        </p:nvSpPr>
        <p:spPr>
          <a:xfrm>
            <a:off x="696685" y="2035629"/>
            <a:ext cx="11076215" cy="39079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CFF98D1D-2F43-4C2B-BA91-597FEBBA4671}"/>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A7C66A88-E69B-43D7-85A5-962666AB9B20}"/>
              </a:ext>
            </a:extLst>
          </p:cNvPr>
          <p:cNvSpPr/>
          <p:nvPr/>
        </p:nvSpPr>
        <p:spPr>
          <a:xfrm>
            <a:off x="1030513" y="2572730"/>
            <a:ext cx="10406743" cy="2419124"/>
          </a:xfrm>
          <a:prstGeom prst="rect">
            <a:avLst/>
          </a:prstGeom>
          <a:solidFill>
            <a:schemeClr val="accent6">
              <a:lumMod val="40000"/>
              <a:lumOff val="60000"/>
            </a:schemeClr>
          </a:solidFill>
          <a:ln>
            <a:no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十八大以来，国内外形势变化和我国各项事业发展都给我们提出了一个重大时代课题，这就是必须从理论和实践结合上系统回答新时代坚持和发展什么样的中国特色社会主义、怎样坚持和发展中国特色社会主义，包括新时代坚持和发展中国特色社会主义的总目标、总任务、总体布局、战略布局和发展方向、发展方式、发展动力、战略步骤、外部条件、政治保证等基本问题，并且要根据新的实践对经济、政治、法治、科技、文化、教育、民生、民族、宗教、社会、生态文明、国家安全、国防和军队、“一国两制”和祖国统一、统一战线、外交、党的建设等各方面作出理论分析和政策指导，以利于更好坚持和发展中国特色社会主义。</a:t>
            </a:r>
          </a:p>
        </p:txBody>
      </p:sp>
      <p:sp>
        <p:nvSpPr>
          <p:cNvPr id="5" name="矩形 4">
            <a:extLst>
              <a:ext uri="{FF2B5EF4-FFF2-40B4-BE49-F238E27FC236}">
                <a16:creationId xmlns:a16="http://schemas.microsoft.com/office/drawing/2014/main" xmlns="" id="{B5B780BA-E3D9-42EC-85C1-2D161D281E38}"/>
              </a:ext>
            </a:extLst>
          </p:cNvPr>
          <p:cNvSpPr/>
          <p:nvPr/>
        </p:nvSpPr>
        <p:spPr>
          <a:xfrm>
            <a:off x="4083738" y="1850962"/>
            <a:ext cx="3647152" cy="369332"/>
          </a:xfrm>
          <a:prstGeom prst="rect">
            <a:avLst/>
          </a:prstGeom>
          <a:solidFill>
            <a:srgbClr val="C00000"/>
          </a:solidFill>
        </p:spPr>
        <p:txBody>
          <a:bodyPr wrap="square">
            <a:spAutoFit/>
          </a:bodyPr>
          <a:lstStyle/>
          <a:p>
            <a:r>
              <a:rPr lang="zh-CN" altLang="en-US" b="1" dirty="0">
                <a:solidFill>
                  <a:schemeClr val="bg1"/>
                </a:solidFill>
              </a:rPr>
              <a:t>中国特色社会主义思想和基本方略</a:t>
            </a:r>
          </a:p>
        </p:txBody>
      </p:sp>
    </p:spTree>
    <p:extLst>
      <p:ext uri="{BB962C8B-B14F-4D97-AF65-F5344CB8AC3E}">
        <p14:creationId xmlns:p14="http://schemas.microsoft.com/office/powerpoint/2010/main" xmlns="" val="2852104514"/>
      </p:ext>
    </p:extLst>
  </p:cSld>
  <p:clrMapOvr>
    <a:masterClrMapping/>
  </p:clrMapOvr>
  <mc:AlternateContent xmlns:mc="http://schemas.openxmlformats.org/markup-compatibility/2006">
    <mc:Choice xmlns:p14="http://schemas.microsoft.com/office/powerpoint/2010/main" xmlns="" Requires="p14">
      <p:transition spd="slow" p14:dur="2000" advTm="3000">
        <p:dissolve/>
      </p:transition>
    </mc:Choice>
    <mc:Fallback>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7D1F45E-9596-4537-85CC-643D86EF8F7F}"/>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AA4CFD82-1852-4B30-B786-CE13068277E0}"/>
              </a:ext>
            </a:extLst>
          </p:cNvPr>
          <p:cNvSpPr/>
          <p:nvPr/>
        </p:nvSpPr>
        <p:spPr>
          <a:xfrm>
            <a:off x="1225550" y="1238661"/>
            <a:ext cx="9353550" cy="1421928"/>
          </a:xfrm>
          <a:prstGeom prst="rect">
            <a:avLst/>
          </a:prstGeom>
          <a:noFill/>
          <a:ln>
            <a:noFill/>
          </a:ln>
        </p:spPr>
        <p:txBody>
          <a:bodyPr wrap="square">
            <a:spAutoFit/>
          </a:bodyPr>
          <a:lstStyle/>
          <a:p>
            <a:pPr>
              <a:lnSpc>
                <a:spcPct val="120000"/>
              </a:lnSpc>
              <a:buClr>
                <a:srgbClr val="C00000"/>
              </a:buClr>
            </a:pPr>
            <a:r>
              <a:rPr lang="zh-CN" altLang="en-US" dirty="0">
                <a:latin typeface="微软雅黑" panose="020B0503020204020204" pitchFamily="34" charset="-122"/>
                <a:ea typeface="微软雅黑" panose="020B0503020204020204" pitchFamily="34" charset="-122"/>
              </a:rPr>
              <a:t>      新时代中国特色社会主义思想，是对马克思列宁主义、毛泽东思想、邓小平理论、“三个代表”重要思想、科学发展观的继承和发展，是马克思主义中国化最新成果，是党和人民实践经验和集体智伟大慧的结晶，是中国特色社会主义理论体系的重要组成部分，是全党全国人民为实现中华民族复兴而奋斗的行动指南，必须长期坚持并不断发展。</a:t>
            </a:r>
          </a:p>
        </p:txBody>
      </p:sp>
      <p:sp>
        <p:nvSpPr>
          <p:cNvPr id="5" name="矩形 4">
            <a:extLst>
              <a:ext uri="{FF2B5EF4-FFF2-40B4-BE49-F238E27FC236}">
                <a16:creationId xmlns:a16="http://schemas.microsoft.com/office/drawing/2014/main" xmlns="" id="{319366C4-5C39-454E-BF0C-15C5087C17BE}"/>
              </a:ext>
            </a:extLst>
          </p:cNvPr>
          <p:cNvSpPr/>
          <p:nvPr/>
        </p:nvSpPr>
        <p:spPr>
          <a:xfrm>
            <a:off x="1270000" y="3263763"/>
            <a:ext cx="9264650"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党政军民学，东西南北中，党是领导一切的。必须增强政治意识、大局意识、核心意识、看齐意识，自觉维护党中央权威和集中统一领导，自觉在思想上政治上行动上同党中央保持高度一致，完善坚持党的领导的体制机制，坚持稳中求进工作总基调，统筹推进“五位一体”总体布局，协调推进“四个全面”战略布局，提高党把方向、谋大局、定政策、促改革的能力和定力，确保党始终总揽全局、协调各方。</a:t>
            </a:r>
          </a:p>
        </p:txBody>
      </p:sp>
      <p:sp>
        <p:nvSpPr>
          <p:cNvPr id="6" name="矩形 5">
            <a:extLst>
              <a:ext uri="{FF2B5EF4-FFF2-40B4-BE49-F238E27FC236}">
                <a16:creationId xmlns:a16="http://schemas.microsoft.com/office/drawing/2014/main" xmlns="" id="{C4B110CA-1FDA-4787-8983-D79F10630F03}"/>
              </a:ext>
            </a:extLst>
          </p:cNvPr>
          <p:cNvSpPr/>
          <p:nvPr/>
        </p:nvSpPr>
        <p:spPr>
          <a:xfrm>
            <a:off x="1270000" y="2837220"/>
            <a:ext cx="3647152" cy="369332"/>
          </a:xfrm>
          <a:prstGeom prst="rect">
            <a:avLst/>
          </a:prstGeom>
          <a:solidFill>
            <a:srgbClr val="C00000"/>
          </a:solidFill>
        </p:spPr>
        <p:txBody>
          <a:bodyPr wrap="square">
            <a:spAutoFit/>
          </a:bodyPr>
          <a:lstStyle/>
          <a:p>
            <a:r>
              <a:rPr lang="zh-CN" altLang="en-US" b="1" dirty="0">
                <a:solidFill>
                  <a:schemeClr val="bg1"/>
                </a:solidFill>
              </a:rPr>
              <a:t>（一）坚持党对一切工作的领导。</a:t>
            </a:r>
          </a:p>
        </p:txBody>
      </p:sp>
      <p:pic>
        <p:nvPicPr>
          <p:cNvPr id="7" name="图片 6">
            <a:extLst>
              <a:ext uri="{FF2B5EF4-FFF2-40B4-BE49-F238E27FC236}">
                <a16:creationId xmlns:a16="http://schemas.microsoft.com/office/drawing/2014/main" xmlns="" id="{018355CD-EAA5-4C6F-A295-47EADA49054E}"/>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737642" y="5303900"/>
            <a:ext cx="1841458" cy="1227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192437695"/>
      </p:ext>
    </p:extLst>
  </p:cSld>
  <p:clrMapOvr>
    <a:masterClrMapping/>
  </p:clrMapOvr>
  <mc:AlternateContent xmlns:mc="http://schemas.openxmlformats.org/markup-compatibility/2006">
    <mc:Choice xmlns:p14="http://schemas.microsoft.com/office/powerpoint/2010/main" xmlns="" Requires="p14">
      <p:transition spd="slow" p14:dur="20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82327AE0-2468-4633-8034-D2202A5F6802}"/>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91D109F0-3E44-44D7-9B79-20F9C9CD50CE}"/>
              </a:ext>
            </a:extLst>
          </p:cNvPr>
          <p:cNvSpPr/>
          <p:nvPr/>
        </p:nvSpPr>
        <p:spPr>
          <a:xfrm>
            <a:off x="808203" y="1826414"/>
            <a:ext cx="10340002" cy="757130"/>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必须增强政治意识、大局意识、核心意识、看齐意识，自觉维护党中央权威和集中统一领导，自觉在思想上政治上行动上同党中央保持高度一致。</a:t>
            </a:r>
          </a:p>
        </p:txBody>
      </p:sp>
      <p:sp>
        <p:nvSpPr>
          <p:cNvPr id="5" name="矩形 4">
            <a:extLst>
              <a:ext uri="{FF2B5EF4-FFF2-40B4-BE49-F238E27FC236}">
                <a16:creationId xmlns:a16="http://schemas.microsoft.com/office/drawing/2014/main" xmlns="" id="{07DE0B35-CAF7-4201-B4FA-849563A4AD47}"/>
              </a:ext>
            </a:extLst>
          </p:cNvPr>
          <p:cNvSpPr/>
          <p:nvPr/>
        </p:nvSpPr>
        <p:spPr>
          <a:xfrm>
            <a:off x="808203" y="1400594"/>
            <a:ext cx="8878133" cy="369332"/>
          </a:xfrm>
          <a:prstGeom prst="rect">
            <a:avLst/>
          </a:prstGeom>
          <a:solidFill>
            <a:srgbClr val="C00000"/>
          </a:solidFill>
        </p:spPr>
        <p:txBody>
          <a:bodyPr wrap="square">
            <a:spAutoFit/>
          </a:bodyPr>
          <a:lstStyle/>
          <a:p>
            <a:r>
              <a:rPr lang="zh-CN" altLang="en-US" b="1" dirty="0">
                <a:solidFill>
                  <a:schemeClr val="bg1"/>
                </a:solidFill>
              </a:rPr>
              <a:t>（一）坚持党对一切工作的领导。党政军民学，东西南北中，党是领导一切的。</a:t>
            </a:r>
          </a:p>
        </p:txBody>
      </p:sp>
      <p:sp>
        <p:nvSpPr>
          <p:cNvPr id="8" name="矩形 7">
            <a:extLst>
              <a:ext uri="{FF2B5EF4-FFF2-40B4-BE49-F238E27FC236}">
                <a16:creationId xmlns:a16="http://schemas.microsoft.com/office/drawing/2014/main" xmlns="" id="{44D9623A-1379-4F57-A45B-237D7C5D2653}"/>
              </a:ext>
            </a:extLst>
          </p:cNvPr>
          <p:cNvSpPr/>
          <p:nvPr/>
        </p:nvSpPr>
        <p:spPr>
          <a:xfrm>
            <a:off x="808203" y="4798433"/>
            <a:ext cx="10708719" cy="142192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只有社会主义才能救中国，只有改革开放才能发展中国、发展社会主义、发展马克思主义。必须坚持和完善中国特色社会主义制度，不断推进国家治理体系和治理能力现代化，坚决破除一切不合时宜的思想观念和体制机制弊端，突破利益固化的藩篱，吸收人类文明有益成果，构建系统完备、科学规范、运行有效的制度体系，充分发挥我国社会主义制度优越性。</a:t>
            </a:r>
          </a:p>
        </p:txBody>
      </p:sp>
      <p:sp>
        <p:nvSpPr>
          <p:cNvPr id="9" name="矩形 8">
            <a:extLst>
              <a:ext uri="{FF2B5EF4-FFF2-40B4-BE49-F238E27FC236}">
                <a16:creationId xmlns:a16="http://schemas.microsoft.com/office/drawing/2014/main" xmlns="" id="{FC0EBA91-CAF8-407D-AC8B-C7F1810E5771}"/>
              </a:ext>
            </a:extLst>
          </p:cNvPr>
          <p:cNvSpPr/>
          <p:nvPr/>
        </p:nvSpPr>
        <p:spPr>
          <a:xfrm>
            <a:off x="808203" y="2751234"/>
            <a:ext cx="8970588" cy="369332"/>
          </a:xfrm>
          <a:prstGeom prst="rect">
            <a:avLst/>
          </a:prstGeom>
          <a:solidFill>
            <a:srgbClr val="C00000"/>
          </a:solidFill>
        </p:spPr>
        <p:txBody>
          <a:bodyPr wrap="square">
            <a:spAutoFit/>
          </a:bodyPr>
          <a:lstStyle/>
          <a:p>
            <a:r>
              <a:rPr lang="zh-CN" altLang="en-US" b="1" dirty="0">
                <a:solidFill>
                  <a:schemeClr val="bg1"/>
                </a:solidFill>
              </a:rPr>
              <a:t>（二）坚持以人民为中心。人民是历史的创造者，是决定党和国家前途命运的根本力量。</a:t>
            </a:r>
          </a:p>
        </p:txBody>
      </p:sp>
      <p:sp>
        <p:nvSpPr>
          <p:cNvPr id="10" name="矩形 9">
            <a:extLst>
              <a:ext uri="{FF2B5EF4-FFF2-40B4-BE49-F238E27FC236}">
                <a16:creationId xmlns:a16="http://schemas.microsoft.com/office/drawing/2014/main" xmlns="" id="{863FF697-5594-4A7E-9E6B-79A1CD4C0634}"/>
              </a:ext>
            </a:extLst>
          </p:cNvPr>
          <p:cNvSpPr/>
          <p:nvPr/>
        </p:nvSpPr>
        <p:spPr>
          <a:xfrm>
            <a:off x="808203" y="3186872"/>
            <a:ext cx="10524360" cy="1089529"/>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（必须坚持人民主体地位，坚持立党为公、执政为民，践行全心全意为人民服务的根本宗旨，把党的群众路线贯彻到治国理政全部活动之中，把人民对美好生活的向往作为奋斗目标，依靠人民创造历史伟业。</a:t>
            </a:r>
          </a:p>
        </p:txBody>
      </p:sp>
      <p:sp>
        <p:nvSpPr>
          <p:cNvPr id="11" name="矩形 10">
            <a:extLst>
              <a:ext uri="{FF2B5EF4-FFF2-40B4-BE49-F238E27FC236}">
                <a16:creationId xmlns:a16="http://schemas.microsoft.com/office/drawing/2014/main" xmlns="" id="{1CBB8350-AE2E-4412-A486-3CD215BEB740}"/>
              </a:ext>
            </a:extLst>
          </p:cNvPr>
          <p:cNvSpPr/>
          <p:nvPr/>
        </p:nvSpPr>
        <p:spPr>
          <a:xfrm>
            <a:off x="808203" y="4381436"/>
            <a:ext cx="2954655" cy="369332"/>
          </a:xfrm>
          <a:prstGeom prst="rect">
            <a:avLst/>
          </a:prstGeom>
          <a:solidFill>
            <a:srgbClr val="C00000"/>
          </a:solidFill>
        </p:spPr>
        <p:txBody>
          <a:bodyPr wrap="square">
            <a:spAutoFit/>
          </a:bodyPr>
          <a:lstStyle/>
          <a:p>
            <a:r>
              <a:rPr lang="zh-CN" altLang="en-US" b="1" dirty="0">
                <a:solidFill>
                  <a:schemeClr val="bg1"/>
                </a:solidFill>
              </a:rPr>
              <a:t>（三）坚持全面深化改革。</a:t>
            </a:r>
          </a:p>
        </p:txBody>
      </p:sp>
    </p:spTree>
    <p:extLst>
      <p:ext uri="{BB962C8B-B14F-4D97-AF65-F5344CB8AC3E}">
        <p14:creationId xmlns:p14="http://schemas.microsoft.com/office/powerpoint/2010/main" xmlns="" val="1577362915"/>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134C887C-285C-4C61-BCA2-3FF5C550572B}"/>
              </a:ext>
            </a:extLst>
          </p:cNvPr>
          <p:cNvSpPr/>
          <p:nvPr/>
        </p:nvSpPr>
        <p:spPr>
          <a:xfrm>
            <a:off x="1316956" y="1654344"/>
            <a:ext cx="9715806" cy="2086725"/>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发展是解决我国一切问题的基础和关键，发展必须是科学发展，必须坚定不移贯彻创新、协调、绿色、开放、共享的发展理念。必须坚持和完善我国社会主义基本经济制度和分配制度，毫不动摇巩固和发展公有制经济，毫不动摇鼓励、支持、引导非公有制经济发展，使市场在资源配置中起决定性作用，更好发挥政府作用，推动新型工业化、信息化、城镇化、农业现代化同步发展，主动参与和推动经济全球化进程，发展更高层次的开放型经济，不断壮大我国经济实力和综合国力。</a:t>
            </a:r>
          </a:p>
        </p:txBody>
      </p:sp>
      <p:sp>
        <p:nvSpPr>
          <p:cNvPr id="5" name="矩形 4">
            <a:extLst>
              <a:ext uri="{FF2B5EF4-FFF2-40B4-BE49-F238E27FC236}">
                <a16:creationId xmlns:a16="http://schemas.microsoft.com/office/drawing/2014/main" xmlns="" id="{07F0F595-3C20-4927-ACE7-E3D355CE0AA4}"/>
              </a:ext>
            </a:extLst>
          </p:cNvPr>
          <p:cNvSpPr/>
          <p:nvPr/>
        </p:nvSpPr>
        <p:spPr>
          <a:xfrm>
            <a:off x="1316956" y="1285012"/>
            <a:ext cx="2723823" cy="369332"/>
          </a:xfrm>
          <a:prstGeom prst="rect">
            <a:avLst/>
          </a:prstGeom>
          <a:solidFill>
            <a:srgbClr val="C00000"/>
          </a:solidFill>
        </p:spPr>
        <p:txBody>
          <a:bodyPr wrap="square">
            <a:spAutoFit/>
          </a:bodyPr>
          <a:lstStyle/>
          <a:p>
            <a:r>
              <a:rPr lang="zh-CN" altLang="en-US" b="1" dirty="0">
                <a:solidFill>
                  <a:schemeClr val="bg1"/>
                </a:solidFill>
              </a:rPr>
              <a:t>（四）坚持新发展理念。</a:t>
            </a:r>
          </a:p>
        </p:txBody>
      </p:sp>
      <p:pic>
        <p:nvPicPr>
          <p:cNvPr id="7" name="图片 6">
            <a:extLst>
              <a:ext uri="{FF2B5EF4-FFF2-40B4-BE49-F238E27FC236}">
                <a16:creationId xmlns:a16="http://schemas.microsoft.com/office/drawing/2014/main" xmlns="" id="{3E79445E-5A94-4642-A7BA-F3681DD25783}"/>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61926" y="3918051"/>
            <a:ext cx="3008257" cy="225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xmlns="" id="{DB61955F-D922-4987-A79A-37D8D032FE4F}"/>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669180" y="3918050"/>
            <a:ext cx="3011358" cy="225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9790144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347D8757-0BDD-47B8-A80E-7531A681B829}"/>
              </a:ext>
            </a:extLst>
          </p:cNvPr>
          <p:cNvSpPr/>
          <p:nvPr/>
        </p:nvSpPr>
        <p:spPr>
          <a:xfrm>
            <a:off x="6161917" y="1816394"/>
            <a:ext cx="3815816" cy="439190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必须把党的领导贯彻落实到依法治国全过程和各方面，坚定不移走中国特色社会主义法治道路，完善以宪法为核心的中国特色社会主义法律体系，建设中国特色社会主义法治体系，建设社会主义法治国家，发展中国特色社会主义法治理论，坚持依法治国、依法执政、依法行政共同推进，坚持法治国家、法治政府、法治社会一体建设，坚持依法治国和以德治国相结合，依法治国和依规治党有机统一</a:t>
            </a:r>
          </a:p>
        </p:txBody>
      </p:sp>
      <p:sp>
        <p:nvSpPr>
          <p:cNvPr id="4" name="矩形 3">
            <a:extLst>
              <a:ext uri="{FF2B5EF4-FFF2-40B4-BE49-F238E27FC236}">
                <a16:creationId xmlns:a16="http://schemas.microsoft.com/office/drawing/2014/main" xmlns="" id="{49EC133F-52EA-441B-9A66-508E9533BB46}"/>
              </a:ext>
            </a:extLst>
          </p:cNvPr>
          <p:cNvSpPr/>
          <p:nvPr/>
        </p:nvSpPr>
        <p:spPr>
          <a:xfrm>
            <a:off x="1564162" y="1842492"/>
            <a:ext cx="3708448" cy="439190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坚持党的领导、人民当家作主、依法治国有机统一是社会主义政治发展的必然要求。必须坚持中国特色社会主义政治发展道路，坚持和完善人民代表大会制度、中国共产党领导的多党合作和政治协商制度、民族区域自治制度、基层群众自治制度，巩固和发展最广泛的爱国统一战线，发展社会主义协商民主，健全民主制度，丰富民主形式，拓宽民主渠道，保证人民当家作主落实到国家政治生活和社会生活之中。</a:t>
            </a:r>
          </a:p>
        </p:txBody>
      </p:sp>
      <p:sp>
        <p:nvSpPr>
          <p:cNvPr id="5" name="矩形 4">
            <a:extLst>
              <a:ext uri="{FF2B5EF4-FFF2-40B4-BE49-F238E27FC236}">
                <a16:creationId xmlns:a16="http://schemas.microsoft.com/office/drawing/2014/main" xmlns="" id="{0C28932E-3E65-4719-B61C-431BB3777993}"/>
              </a:ext>
            </a:extLst>
          </p:cNvPr>
          <p:cNvSpPr/>
          <p:nvPr/>
        </p:nvSpPr>
        <p:spPr>
          <a:xfrm>
            <a:off x="1564162" y="1307896"/>
            <a:ext cx="2954655" cy="369332"/>
          </a:xfrm>
          <a:prstGeom prst="rect">
            <a:avLst/>
          </a:prstGeom>
          <a:solidFill>
            <a:srgbClr val="C00000"/>
          </a:solidFill>
        </p:spPr>
        <p:txBody>
          <a:bodyPr wrap="square">
            <a:spAutoFit/>
          </a:bodyPr>
          <a:lstStyle/>
          <a:p>
            <a:r>
              <a:rPr lang="zh-CN" altLang="en-US" b="1" dirty="0">
                <a:solidFill>
                  <a:schemeClr val="bg1"/>
                </a:solidFill>
              </a:rPr>
              <a:t>（五）坚持人民当家作主。</a:t>
            </a:r>
          </a:p>
        </p:txBody>
      </p:sp>
      <p:sp>
        <p:nvSpPr>
          <p:cNvPr id="9" name="矩形 8">
            <a:extLst>
              <a:ext uri="{FF2B5EF4-FFF2-40B4-BE49-F238E27FC236}">
                <a16:creationId xmlns:a16="http://schemas.microsoft.com/office/drawing/2014/main" xmlns="" id="{ECA840E1-E0A2-4E19-8C3D-CBB8964155C5}"/>
              </a:ext>
            </a:extLst>
          </p:cNvPr>
          <p:cNvSpPr/>
          <p:nvPr/>
        </p:nvSpPr>
        <p:spPr>
          <a:xfrm>
            <a:off x="6161917" y="1307896"/>
            <a:ext cx="2946773" cy="369332"/>
          </a:xfrm>
          <a:prstGeom prst="rect">
            <a:avLst/>
          </a:prstGeom>
          <a:solidFill>
            <a:srgbClr val="C00000"/>
          </a:solidFill>
        </p:spPr>
        <p:txBody>
          <a:bodyPr wrap="square">
            <a:spAutoFit/>
          </a:bodyPr>
          <a:lstStyle/>
          <a:p>
            <a:r>
              <a:rPr lang="zh-CN" altLang="en-US" b="1" dirty="0">
                <a:solidFill>
                  <a:schemeClr val="bg1"/>
                </a:solidFill>
              </a:rPr>
              <a:t>（六）坚持全面依法治国。</a:t>
            </a:r>
          </a:p>
        </p:txBody>
      </p:sp>
    </p:spTree>
    <p:extLst>
      <p:ext uri="{BB962C8B-B14F-4D97-AF65-F5344CB8AC3E}">
        <p14:creationId xmlns:p14="http://schemas.microsoft.com/office/powerpoint/2010/main" xmlns="" val="132939956"/>
      </p:ext>
    </p:extLst>
  </p:cSld>
  <p:clrMapOvr>
    <a:masterClrMapping/>
  </p:clrMapOvr>
  <mc:AlternateContent xmlns:mc="http://schemas.openxmlformats.org/markup-compatibility/2006">
    <mc:Choice xmlns:p14="http://schemas.microsoft.com/office/powerpoint/2010/main" xmlns="" Requires="p14">
      <p:transition spd="slow" p14:dur="20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AB42339F-5B4B-4063-B084-45BE52293B25}"/>
              </a:ext>
            </a:extLst>
          </p:cNvPr>
          <p:cNvSpPr/>
          <p:nvPr/>
        </p:nvSpPr>
        <p:spPr>
          <a:xfrm>
            <a:off x="1074018" y="2234733"/>
            <a:ext cx="5316513" cy="3062313"/>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文化自信是一个国家、一个民族发展中更基本、更深沉、更持久的力量。必须坚持马克思主义，牢固树立共产主义远大理想和中国特色社会主义共同理想，培育和践行社会主义核心价值观，不断增强意识形态领域主导权和话语权，推动中华优秀传统文化创造性转化、创新性发展，继承革命文化，发展社会主义先进文化，不忘本来、吸收外来、面向未来，更好构筑中国精神、中国价值、中国力量，为人民提供精神指引。</a:t>
            </a:r>
          </a:p>
        </p:txBody>
      </p:sp>
      <p:sp>
        <p:nvSpPr>
          <p:cNvPr id="4" name="矩形 3">
            <a:extLst>
              <a:ext uri="{FF2B5EF4-FFF2-40B4-BE49-F238E27FC236}">
                <a16:creationId xmlns:a16="http://schemas.microsoft.com/office/drawing/2014/main" xmlns="" id="{4A12D3E3-4951-494E-AAE4-BD2298EFB5D5}"/>
              </a:ext>
            </a:extLst>
          </p:cNvPr>
          <p:cNvSpPr/>
          <p:nvPr/>
        </p:nvSpPr>
        <p:spPr>
          <a:xfrm>
            <a:off x="1074018" y="1487286"/>
            <a:ext cx="3877985" cy="369332"/>
          </a:xfrm>
          <a:prstGeom prst="rect">
            <a:avLst/>
          </a:prstGeom>
          <a:solidFill>
            <a:srgbClr val="C00000"/>
          </a:solidFill>
        </p:spPr>
        <p:txBody>
          <a:bodyPr wrap="square">
            <a:spAutoFit/>
          </a:bodyPr>
          <a:lstStyle/>
          <a:p>
            <a:r>
              <a:rPr lang="zh-CN" altLang="en-US" b="1" dirty="0">
                <a:solidFill>
                  <a:schemeClr val="bg1"/>
                </a:solidFill>
              </a:rPr>
              <a:t>（七）坚持社会主义核心价值体系。</a:t>
            </a:r>
          </a:p>
        </p:txBody>
      </p:sp>
      <p:pic>
        <p:nvPicPr>
          <p:cNvPr id="5" name="图片 4">
            <a:extLst>
              <a:ext uri="{FF2B5EF4-FFF2-40B4-BE49-F238E27FC236}">
                <a16:creationId xmlns:a16="http://schemas.microsoft.com/office/drawing/2014/main" xmlns="" id="{C370AC89-E595-40D8-9629-EF7397699936}"/>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32469" y="2234732"/>
            <a:ext cx="4595579" cy="30623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72700248"/>
      </p:ext>
    </p:extLst>
  </p:cSld>
  <p:clrMapOvr>
    <a:masterClrMapping/>
  </p:clrMapOvr>
  <mc:AlternateContent xmlns:mc="http://schemas.openxmlformats.org/markup-compatibility/2006">
    <mc:Choice xmlns:p14="http://schemas.microsoft.com/office/powerpoint/2010/main" xmlns="" Requires="p14">
      <p:transition spd="slow" p14:dur="2000" advTm="3000">
        <p14:honeycomb/>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F063BB51-5E0E-4529-88C3-0F78A3C092AF}"/>
              </a:ext>
            </a:extLst>
          </p:cNvPr>
          <p:cNvSpPr/>
          <p:nvPr/>
        </p:nvSpPr>
        <p:spPr>
          <a:xfrm>
            <a:off x="1127324" y="1681894"/>
            <a:ext cx="6457699" cy="2086725"/>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增进民生福祉是发展的根本目的。必须多谋民生之利、多解民生之忧，在发展中补齐民生短板、促进社会公平正义，在幼有所育、学有所教、劳有所得、病有所医、老有所养、住有所居、弱有所扶上不断取得新进展，深入开展脱贫攻坚，保证全体人民在共建共享发展中有更多获得感，不断促进人的全面发展、全体人民共同富裕。</a:t>
            </a:r>
          </a:p>
        </p:txBody>
      </p:sp>
      <p:sp>
        <p:nvSpPr>
          <p:cNvPr id="4" name="矩形 3">
            <a:extLst>
              <a:ext uri="{FF2B5EF4-FFF2-40B4-BE49-F238E27FC236}">
                <a16:creationId xmlns:a16="http://schemas.microsoft.com/office/drawing/2014/main" xmlns="" id="{224A7AEC-0776-467A-815D-4887D63EECA8}"/>
              </a:ext>
            </a:extLst>
          </p:cNvPr>
          <p:cNvSpPr/>
          <p:nvPr/>
        </p:nvSpPr>
        <p:spPr>
          <a:xfrm>
            <a:off x="1127324" y="1243319"/>
            <a:ext cx="3995004" cy="369332"/>
          </a:xfrm>
          <a:prstGeom prst="rect">
            <a:avLst/>
          </a:prstGeom>
          <a:solidFill>
            <a:srgbClr val="C00000"/>
          </a:solidFill>
        </p:spPr>
        <p:txBody>
          <a:bodyPr wrap="square">
            <a:spAutoFit/>
          </a:bodyPr>
          <a:lstStyle/>
          <a:p>
            <a:r>
              <a:rPr lang="en-US" altLang="zh-CN" b="1" dirty="0">
                <a:solidFill>
                  <a:schemeClr val="bg1"/>
                </a:solidFill>
              </a:rPr>
              <a:t>(</a:t>
            </a:r>
            <a:r>
              <a:rPr lang="zh-CN" altLang="en-US" b="1" dirty="0">
                <a:solidFill>
                  <a:schemeClr val="bg1"/>
                </a:solidFill>
              </a:rPr>
              <a:t>八）坚持在发展中保障和改善民生。</a:t>
            </a:r>
          </a:p>
        </p:txBody>
      </p:sp>
      <p:sp>
        <p:nvSpPr>
          <p:cNvPr id="5" name="矩形 4">
            <a:extLst>
              <a:ext uri="{FF2B5EF4-FFF2-40B4-BE49-F238E27FC236}">
                <a16:creationId xmlns:a16="http://schemas.microsoft.com/office/drawing/2014/main" xmlns="" id="{D20B73ED-0376-414C-8BA9-3246C2B94286}"/>
              </a:ext>
            </a:extLst>
          </p:cNvPr>
          <p:cNvSpPr/>
          <p:nvPr/>
        </p:nvSpPr>
        <p:spPr>
          <a:xfrm>
            <a:off x="4776470" y="4574150"/>
            <a:ext cx="6705984"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建设生态文明是中华民族永续发展的千年大计。必须树立和践行绿水青山就是金山银山的理念，坚持节约资源和保护环境的基本国策，像对待生命一样对待生态环境，统筹山水林田湖草系统治理，实行最严格的生态环境保护制度，形成绿色发展方式和生活方式，坚定走生产发展、生活富裕</a:t>
            </a:r>
          </a:p>
        </p:txBody>
      </p:sp>
      <p:sp>
        <p:nvSpPr>
          <p:cNvPr id="6" name="矩形 5">
            <a:extLst>
              <a:ext uri="{FF2B5EF4-FFF2-40B4-BE49-F238E27FC236}">
                <a16:creationId xmlns:a16="http://schemas.microsoft.com/office/drawing/2014/main" xmlns="" id="{4EA00A79-2B3E-4764-90E6-3B6DA301FFB0}"/>
              </a:ext>
            </a:extLst>
          </p:cNvPr>
          <p:cNvSpPr/>
          <p:nvPr/>
        </p:nvSpPr>
        <p:spPr>
          <a:xfrm>
            <a:off x="4776470" y="4129483"/>
            <a:ext cx="3416320" cy="369332"/>
          </a:xfrm>
          <a:prstGeom prst="rect">
            <a:avLst/>
          </a:prstGeom>
          <a:solidFill>
            <a:srgbClr val="C00000"/>
          </a:solidFill>
        </p:spPr>
        <p:txBody>
          <a:bodyPr wrap="square">
            <a:spAutoFit/>
          </a:bodyPr>
          <a:lstStyle/>
          <a:p>
            <a:r>
              <a:rPr lang="zh-CN" altLang="en-US" b="1" dirty="0">
                <a:solidFill>
                  <a:schemeClr val="bg1"/>
                </a:solidFill>
              </a:rPr>
              <a:t>（九）坚持人与自然和谐共生。</a:t>
            </a:r>
          </a:p>
        </p:txBody>
      </p:sp>
      <p:pic>
        <p:nvPicPr>
          <p:cNvPr id="7" name="图片 6">
            <a:extLst>
              <a:ext uri="{FF2B5EF4-FFF2-40B4-BE49-F238E27FC236}">
                <a16:creationId xmlns:a16="http://schemas.microsoft.com/office/drawing/2014/main" xmlns="" id="{D55E504E-9916-4325-AEF1-1B3F712354FA}"/>
              </a:ext>
            </a:extLst>
          </p:cNvPr>
          <p:cNvPicPr>
            <a:picLocks noChangeAspect="1"/>
          </p:cNvPicPr>
          <p:nvPr/>
        </p:nvPicPr>
        <p:blipFill rotWithShape="1">
          <a:blip r:embed="rId3">
            <a:extLst>
              <a:ext uri="{28A0092B-C50C-407E-A947-70E740481C1C}">
                <a14:useLocalDpi xmlns:a14="http://schemas.microsoft.com/office/drawing/2010/main" xmlns="" val="0"/>
              </a:ext>
            </a:extLst>
          </a:blip>
          <a:srcRect b="17158"/>
          <a:stretch/>
        </p:blipFill>
        <p:spPr>
          <a:xfrm>
            <a:off x="8458263" y="1681894"/>
            <a:ext cx="2682892" cy="2140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xmlns="" id="{FBB9286D-66B3-4ACD-81DE-DE93625612D3}"/>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57304" y="4097931"/>
            <a:ext cx="3011358" cy="225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29518411"/>
      </p:ext>
    </p:extLst>
  </p:cSld>
  <p:clrMapOvr>
    <a:masterClrMapping/>
  </p:clrMapOvr>
  <mc:AlternateContent xmlns:mc="http://schemas.openxmlformats.org/markup-compatibility/2006">
    <mc:Choice xmlns:p14="http://schemas.microsoft.com/office/powerpoint/2010/main" xmlns=""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0547364E-1DBD-4B11-9E7E-2BAA978E24D9}"/>
              </a:ext>
            </a:extLst>
          </p:cNvPr>
          <p:cNvSpPr/>
          <p:nvPr/>
        </p:nvSpPr>
        <p:spPr>
          <a:xfrm>
            <a:off x="1328379" y="1982745"/>
            <a:ext cx="9469531" cy="142192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统筹发展和安全，增强忧患意识，做到居安思危，是我们党治国理政的一个重大原则。必须坚持国家利益至上，以人民安全为宗旨，以政治安全为根本，统筹外部安全和内部安全、国土安全和国民安全、传统安全和非传统安全、自身安全和共同安全，完善国家安全制度体系，加强国家安全能力建设，坚决维护国家主权、安全、发展利益。</a:t>
            </a:r>
          </a:p>
        </p:txBody>
      </p:sp>
      <p:sp>
        <p:nvSpPr>
          <p:cNvPr id="4" name="矩形 3">
            <a:extLst>
              <a:ext uri="{FF2B5EF4-FFF2-40B4-BE49-F238E27FC236}">
                <a16:creationId xmlns:a16="http://schemas.microsoft.com/office/drawing/2014/main" xmlns="" id="{5E544B40-E315-48BF-94DA-1DBF1A4A88E6}"/>
              </a:ext>
            </a:extLst>
          </p:cNvPr>
          <p:cNvSpPr/>
          <p:nvPr/>
        </p:nvSpPr>
        <p:spPr>
          <a:xfrm>
            <a:off x="1328379" y="3893678"/>
            <a:ext cx="9614437"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建设一支听党指挥、能打胜仗、作风优良的人民军队，是实现“两个一百年”奋斗目标、实现中华民族伟大复兴的战略支撑。必须全面贯彻党领导人民军队的一系列根本原则和制度，确立新时代党的强军思想在国防和军队建设中的指导地位，坚持政治建军、改革强军、科技兴军、依法治军，更加注重聚焦实战，更加注重创新驱动，更加注重体系建设，更加注重集约高效，更加注重军民融合，实现党在新时代的强军目标。</a:t>
            </a:r>
          </a:p>
        </p:txBody>
      </p:sp>
      <p:sp>
        <p:nvSpPr>
          <p:cNvPr id="5" name="矩形 4">
            <a:extLst>
              <a:ext uri="{FF2B5EF4-FFF2-40B4-BE49-F238E27FC236}">
                <a16:creationId xmlns:a16="http://schemas.microsoft.com/office/drawing/2014/main" xmlns="" id="{5964F7F3-09DB-4C20-ABC8-444DDA147BC6}"/>
              </a:ext>
            </a:extLst>
          </p:cNvPr>
          <p:cNvSpPr/>
          <p:nvPr/>
        </p:nvSpPr>
        <p:spPr>
          <a:xfrm>
            <a:off x="1121877" y="1613413"/>
            <a:ext cx="3185487" cy="369332"/>
          </a:xfrm>
          <a:prstGeom prst="rect">
            <a:avLst/>
          </a:prstGeom>
          <a:solidFill>
            <a:srgbClr val="C00000"/>
          </a:solidFill>
        </p:spPr>
        <p:txBody>
          <a:bodyPr wrap="square">
            <a:spAutoFit/>
          </a:bodyPr>
          <a:lstStyle/>
          <a:p>
            <a:r>
              <a:rPr lang="zh-CN" altLang="en-US" b="1" dirty="0">
                <a:solidFill>
                  <a:schemeClr val="bg1"/>
                </a:solidFill>
              </a:rPr>
              <a:t>（十）坚持总体国家安全观。</a:t>
            </a:r>
          </a:p>
        </p:txBody>
      </p:sp>
      <p:sp>
        <p:nvSpPr>
          <p:cNvPr id="6" name="矩形 5">
            <a:extLst>
              <a:ext uri="{FF2B5EF4-FFF2-40B4-BE49-F238E27FC236}">
                <a16:creationId xmlns:a16="http://schemas.microsoft.com/office/drawing/2014/main" xmlns="" id="{69F501E5-5C0F-44A4-BC58-57762AFF49C5}"/>
              </a:ext>
            </a:extLst>
          </p:cNvPr>
          <p:cNvSpPr/>
          <p:nvPr/>
        </p:nvSpPr>
        <p:spPr>
          <a:xfrm>
            <a:off x="1121877" y="3589339"/>
            <a:ext cx="4339650" cy="369332"/>
          </a:xfrm>
          <a:prstGeom prst="rect">
            <a:avLst/>
          </a:prstGeom>
          <a:solidFill>
            <a:srgbClr val="C00000"/>
          </a:solidFill>
        </p:spPr>
        <p:txBody>
          <a:bodyPr wrap="square">
            <a:spAutoFit/>
          </a:bodyPr>
          <a:lstStyle/>
          <a:p>
            <a:r>
              <a:rPr lang="zh-CN" altLang="en-US" b="1" dirty="0">
                <a:solidFill>
                  <a:schemeClr val="bg1"/>
                </a:solidFill>
              </a:rPr>
              <a:t>（十一）坚持党对人民军队的绝对领导。</a:t>
            </a:r>
          </a:p>
        </p:txBody>
      </p:sp>
    </p:spTree>
    <p:extLst>
      <p:ext uri="{BB962C8B-B14F-4D97-AF65-F5344CB8AC3E}">
        <p14:creationId xmlns:p14="http://schemas.microsoft.com/office/powerpoint/2010/main" xmlns="" val="2811583962"/>
      </p:ext>
    </p:extLst>
  </p:cSld>
  <p:clrMapOvr>
    <a:masterClrMapping/>
  </p:clrMapOvr>
  <mc:AlternateContent xmlns:mc="http://schemas.openxmlformats.org/markup-compatibility/2006">
    <mc:Choice xmlns:p14="http://schemas.microsoft.com/office/powerpoint/2010/main" xmlns="" Requires="p14">
      <p:transition spd="slow" p14:dur="20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351D6D-1B4D-48B3-A02D-7AC27586F9D6}"/>
              </a:ext>
            </a:extLst>
          </p:cNvPr>
          <p:cNvSpPr/>
          <p:nvPr/>
        </p:nvSpPr>
        <p:spPr>
          <a:xfrm>
            <a:off x="863688" y="284554"/>
            <a:ext cx="8356511" cy="954107"/>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三、新时代中国特色社会主义思想和基本方略</a:t>
            </a:r>
          </a:p>
          <a:p>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E37FE4E2-7C4C-42BF-AF28-BE67182A92D0}"/>
              </a:ext>
            </a:extLst>
          </p:cNvPr>
          <p:cNvSpPr/>
          <p:nvPr/>
        </p:nvSpPr>
        <p:spPr>
          <a:xfrm>
            <a:off x="968619" y="2114296"/>
            <a:ext cx="10266766"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保持香港、澳门长期繁荣稳定，实现祖国完全统一，是实现中华民族伟大复兴的必然要求。必须把维护中央对香港、澳门特别行政区全面管治权和保障特别行政区高度自治权有机结合起来，确保“一国两制”方针不会变、不动摇，确保“一国两制”实践不变形、不走样。必须坚持一个中国原则，坚持“九二共识”，推动两岸关系和平发展，深化两岸经济合作和文化往来，推动两岸同胞共同反对一切分裂国家的活动，共同为实现中华民族伟大复兴而奋斗。</a:t>
            </a:r>
          </a:p>
        </p:txBody>
      </p:sp>
      <p:sp>
        <p:nvSpPr>
          <p:cNvPr id="4" name="矩形 3">
            <a:extLst>
              <a:ext uri="{FF2B5EF4-FFF2-40B4-BE49-F238E27FC236}">
                <a16:creationId xmlns:a16="http://schemas.microsoft.com/office/drawing/2014/main" xmlns="" id="{E4D77D90-1FF3-4356-8A4A-5E81B1A06696}"/>
              </a:ext>
            </a:extLst>
          </p:cNvPr>
          <p:cNvSpPr/>
          <p:nvPr/>
        </p:nvSpPr>
        <p:spPr>
          <a:xfrm>
            <a:off x="968618" y="4461778"/>
            <a:ext cx="10266766"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包容互惠的发展前景，促进和而不同、兼收并蓄的文明交流，构筑尊崇自然、绿色发展的生态体系，始终做世界和平的建设者、全球发展的贡献者、国际秩序的维护者。</a:t>
            </a:r>
          </a:p>
        </p:txBody>
      </p:sp>
      <p:sp>
        <p:nvSpPr>
          <p:cNvPr id="5" name="矩形 4">
            <a:extLst>
              <a:ext uri="{FF2B5EF4-FFF2-40B4-BE49-F238E27FC236}">
                <a16:creationId xmlns:a16="http://schemas.microsoft.com/office/drawing/2014/main" xmlns="" id="{328A3B56-88D0-47AF-8181-7BF00C1747A9}"/>
              </a:ext>
            </a:extLst>
          </p:cNvPr>
          <p:cNvSpPr/>
          <p:nvPr/>
        </p:nvSpPr>
        <p:spPr>
          <a:xfrm>
            <a:off x="968618" y="1750776"/>
            <a:ext cx="4801314" cy="369332"/>
          </a:xfrm>
          <a:prstGeom prst="rect">
            <a:avLst/>
          </a:prstGeom>
          <a:solidFill>
            <a:srgbClr val="C00000"/>
          </a:solidFill>
        </p:spPr>
        <p:txBody>
          <a:bodyPr wrap="square">
            <a:spAutoFit/>
          </a:bodyPr>
          <a:lstStyle/>
          <a:p>
            <a:r>
              <a:rPr lang="zh-CN" altLang="en-US" b="1" dirty="0">
                <a:solidFill>
                  <a:schemeClr val="bg1"/>
                </a:solidFill>
              </a:rPr>
              <a:t>（十二）坚持“一国两制”和推进祖国统一。</a:t>
            </a:r>
          </a:p>
        </p:txBody>
      </p:sp>
      <p:sp>
        <p:nvSpPr>
          <p:cNvPr id="6" name="矩形 5">
            <a:extLst>
              <a:ext uri="{FF2B5EF4-FFF2-40B4-BE49-F238E27FC236}">
                <a16:creationId xmlns:a16="http://schemas.microsoft.com/office/drawing/2014/main" xmlns="" id="{D75A7CCE-E9A1-42DD-9BF5-CC4E6D1A4278}"/>
              </a:ext>
            </a:extLst>
          </p:cNvPr>
          <p:cNvSpPr/>
          <p:nvPr/>
        </p:nvSpPr>
        <p:spPr>
          <a:xfrm>
            <a:off x="968618" y="4092446"/>
            <a:ext cx="4339650" cy="369332"/>
          </a:xfrm>
          <a:prstGeom prst="rect">
            <a:avLst/>
          </a:prstGeom>
          <a:solidFill>
            <a:srgbClr val="C00000"/>
          </a:solidFill>
        </p:spPr>
        <p:txBody>
          <a:bodyPr wrap="square">
            <a:spAutoFit/>
          </a:bodyPr>
          <a:lstStyle/>
          <a:p>
            <a:r>
              <a:rPr lang="zh-CN" altLang="en-US" b="1" dirty="0">
                <a:solidFill>
                  <a:schemeClr val="bg1"/>
                </a:solidFill>
              </a:rPr>
              <a:t>（十三）坚持推动构建人类命运共同体。</a:t>
            </a:r>
          </a:p>
        </p:txBody>
      </p:sp>
    </p:spTree>
    <p:extLst>
      <p:ext uri="{BB962C8B-B14F-4D97-AF65-F5344CB8AC3E}">
        <p14:creationId xmlns:p14="http://schemas.microsoft.com/office/powerpoint/2010/main" xmlns="" val="2559568211"/>
      </p:ext>
    </p:extLst>
  </p:cSld>
  <p:clrMapOvr>
    <a:masterClrMapping/>
  </p:clrMapOvr>
  <mc:AlternateContent xmlns:mc="http://schemas.openxmlformats.org/markup-compatibility/2006">
    <mc:Choice xmlns:p14="http://schemas.microsoft.com/office/powerpoint/2010/main" xmlns="" Requires="p14">
      <p:transition spd="slow" p14:dur="20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08AA452A-6B28-49D4-8B29-60A5C11847E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934962"/>
            <a:ext cx="3890316" cy="2065788"/>
          </a:xfrm>
          <a:prstGeom prst="rect">
            <a:avLst/>
          </a:prstGeom>
        </p:spPr>
      </p:pic>
      <p:sp>
        <p:nvSpPr>
          <p:cNvPr id="8" name="矩形 7">
            <a:extLst>
              <a:ext uri="{FF2B5EF4-FFF2-40B4-BE49-F238E27FC236}">
                <a16:creationId xmlns:a16="http://schemas.microsoft.com/office/drawing/2014/main" xmlns="" id="{43AAB2CF-FB4D-4325-8ECE-D11D38B12A5A}"/>
              </a:ext>
            </a:extLst>
          </p:cNvPr>
          <p:cNvSpPr/>
          <p:nvPr/>
        </p:nvSpPr>
        <p:spPr>
          <a:xfrm>
            <a:off x="3581339" y="3355081"/>
            <a:ext cx="5416868" cy="461665"/>
          </a:xfrm>
          <a:prstGeom prst="rect">
            <a:avLst/>
          </a:prstGeom>
        </p:spPr>
        <p:txBody>
          <a:bodyPr wrap="none">
            <a:spAutoFit/>
          </a:bodyPr>
          <a:lstStyle/>
          <a:p>
            <a:r>
              <a:rPr lang="zh-CN" altLang="en-US" sz="2400" b="1" dirty="0">
                <a:solidFill>
                  <a:srgbClr val="C6252A"/>
                </a:solidFill>
                <a:latin typeface="微软雅黑" panose="020B0503020204020204" pitchFamily="34" charset="-122"/>
                <a:ea typeface="微软雅黑" panose="020B0503020204020204" pitchFamily="34" charset="-122"/>
              </a:rPr>
              <a:t>中国共产党第十九次全国代表大会报告</a:t>
            </a:r>
          </a:p>
        </p:txBody>
      </p:sp>
      <p:pic>
        <p:nvPicPr>
          <p:cNvPr id="21" name="图片 20">
            <a:extLst>
              <a:ext uri="{FF2B5EF4-FFF2-40B4-BE49-F238E27FC236}">
                <a16:creationId xmlns:a16="http://schemas.microsoft.com/office/drawing/2014/main" xmlns="" id="{331A72A6-3FCC-420E-8CD0-F4A2A6755ED2}"/>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209652" y="564013"/>
            <a:ext cx="1772697" cy="1400757"/>
          </a:xfrm>
          <a:prstGeom prst="rect">
            <a:avLst/>
          </a:prstGeom>
        </p:spPr>
      </p:pic>
      <p:pic>
        <p:nvPicPr>
          <p:cNvPr id="2" name="图片 1">
            <a:extLst>
              <a:ext uri="{FF2B5EF4-FFF2-40B4-BE49-F238E27FC236}">
                <a16:creationId xmlns:a16="http://schemas.microsoft.com/office/drawing/2014/main" xmlns="" id="{21067FF8-C396-4109-8B90-7C089D9DF674}"/>
              </a:ext>
            </a:extLst>
          </p:cNvPr>
          <p:cNvPicPr>
            <a:picLocks noChangeAspect="1"/>
          </p:cNvPicPr>
          <p:nvPr/>
        </p:nvPicPr>
        <p:blipFill>
          <a:blip r:embed="rId5"/>
          <a:stretch>
            <a:fillRect/>
          </a:stretch>
        </p:blipFill>
        <p:spPr>
          <a:xfrm>
            <a:off x="2214244" y="1616256"/>
            <a:ext cx="8151058" cy="2353260"/>
          </a:xfrm>
          <a:prstGeom prst="rect">
            <a:avLst/>
          </a:prstGeom>
        </p:spPr>
      </p:pic>
    </p:spTree>
    <p:extLst>
      <p:ext uri="{BB962C8B-B14F-4D97-AF65-F5344CB8AC3E}">
        <p14:creationId xmlns:p14="http://schemas.microsoft.com/office/powerpoint/2010/main" xmlns="" val="551997837"/>
      </p:ext>
    </p:extLst>
  </p:cSld>
  <p:clrMapOvr>
    <a:masterClrMapping/>
  </p:clrMapOvr>
  <mc:AlternateContent xmlns:mc="http://schemas.openxmlformats.org/markup-compatibility/2006">
    <mc:Choice xmlns:p14="http://schemas.microsoft.com/office/powerpoint/2010/main" xmlns="" Requires="p14">
      <p:transition spd="slow" p14:dur="20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51932EE-6C31-417C-9464-D6A0CC3EC8E4}"/>
              </a:ext>
            </a:extLst>
          </p:cNvPr>
          <p:cNvSpPr/>
          <p:nvPr/>
        </p:nvSpPr>
        <p:spPr>
          <a:xfrm>
            <a:off x="5341812" y="1147755"/>
            <a:ext cx="2167936" cy="646331"/>
          </a:xfrm>
          <a:prstGeom prst="rect">
            <a:avLst/>
          </a:prstGeom>
          <a:solidFill>
            <a:srgbClr val="C0030C"/>
          </a:solidFill>
        </p:spPr>
        <p:txBody>
          <a:bodyPr wrap="square">
            <a:spAutoFit/>
          </a:bodyPr>
          <a:lstStyle/>
          <a:p>
            <a:pPr algn="ctr"/>
            <a:r>
              <a:rPr lang="zh-CN" altLang="en-US" sz="3600" dirty="0">
                <a:solidFill>
                  <a:schemeClr val="bg1"/>
                </a:solidFill>
                <a:latin typeface="微软雅黑" panose="020B0503020204020204" pitchFamily="34" charset="-122"/>
                <a:ea typeface="微软雅黑" panose="020B0503020204020204" pitchFamily="34" charset="-122"/>
              </a:rPr>
              <a:t>目录</a:t>
            </a:r>
          </a:p>
        </p:txBody>
      </p:sp>
      <p:sp>
        <p:nvSpPr>
          <p:cNvPr id="5" name="矩形 4">
            <a:extLst>
              <a:ext uri="{FF2B5EF4-FFF2-40B4-BE49-F238E27FC236}">
                <a16:creationId xmlns:a16="http://schemas.microsoft.com/office/drawing/2014/main" xmlns="" id="{C2DB58E6-ACE7-4F89-A134-17042D803DFD}"/>
              </a:ext>
            </a:extLst>
          </p:cNvPr>
          <p:cNvSpPr/>
          <p:nvPr/>
        </p:nvSpPr>
        <p:spPr>
          <a:xfrm>
            <a:off x="3649624" y="3936609"/>
            <a:ext cx="6783530" cy="523220"/>
          </a:xfrm>
          <a:prstGeom prst="rect">
            <a:avLst/>
          </a:prstGeom>
          <a:ln>
            <a:solidFill>
              <a:srgbClr val="C00000"/>
            </a:solidFill>
          </a:ln>
        </p:spPr>
        <p:txBody>
          <a:bodyPr wrap="square">
            <a:spAutoFit/>
          </a:bodyPr>
          <a:lstStyle/>
          <a:p>
            <a:r>
              <a:rPr lang="zh-CN" altLang="en-US" sz="2800" dirty="0">
                <a:latin typeface="微软雅黑" panose="020B0503020204020204" pitchFamily="34" charset="-122"/>
                <a:ea typeface="微软雅黑" panose="020B0503020204020204" pitchFamily="34" charset="-122"/>
              </a:rPr>
              <a:t>新时代中国特色社会主义思想和基本方略</a:t>
            </a:r>
          </a:p>
        </p:txBody>
      </p:sp>
      <p:sp>
        <p:nvSpPr>
          <p:cNvPr id="6" name="矩形 5">
            <a:extLst>
              <a:ext uri="{FF2B5EF4-FFF2-40B4-BE49-F238E27FC236}">
                <a16:creationId xmlns:a16="http://schemas.microsoft.com/office/drawing/2014/main" xmlns="" id="{829F922B-BEC2-4A53-9C04-98F72EA380C3}"/>
              </a:ext>
            </a:extLst>
          </p:cNvPr>
          <p:cNvSpPr/>
          <p:nvPr/>
        </p:nvSpPr>
        <p:spPr>
          <a:xfrm>
            <a:off x="3649624" y="3086395"/>
            <a:ext cx="6783530" cy="523220"/>
          </a:xfrm>
          <a:prstGeom prst="rect">
            <a:avLst/>
          </a:prstGeom>
          <a:ln>
            <a:solidFill>
              <a:srgbClr val="C00000"/>
            </a:solidFill>
          </a:ln>
        </p:spPr>
        <p:txBody>
          <a:bodyPr wrap="square">
            <a:spAutoFit/>
          </a:bodyPr>
          <a:lstStyle/>
          <a:p>
            <a:r>
              <a:rPr lang="zh-CN" altLang="en-US" sz="2800" dirty="0">
                <a:latin typeface="微软雅黑" panose="020B0503020204020204" pitchFamily="34" charset="-122"/>
                <a:ea typeface="微软雅黑" panose="020B0503020204020204" pitchFamily="34" charset="-122"/>
              </a:rPr>
              <a:t>新时代中国共产党的历史使命</a:t>
            </a:r>
          </a:p>
        </p:txBody>
      </p:sp>
      <p:sp>
        <p:nvSpPr>
          <p:cNvPr id="7" name="矩形 6">
            <a:extLst>
              <a:ext uri="{FF2B5EF4-FFF2-40B4-BE49-F238E27FC236}">
                <a16:creationId xmlns:a16="http://schemas.microsoft.com/office/drawing/2014/main" xmlns="" id="{F25BD648-39B1-40C0-B0E4-77E2A8AE2632}"/>
              </a:ext>
            </a:extLst>
          </p:cNvPr>
          <p:cNvSpPr/>
          <p:nvPr/>
        </p:nvSpPr>
        <p:spPr>
          <a:xfrm>
            <a:off x="3649624" y="2158325"/>
            <a:ext cx="6783530" cy="523220"/>
          </a:xfrm>
          <a:prstGeom prst="rect">
            <a:avLst/>
          </a:prstGeom>
          <a:ln>
            <a:solidFill>
              <a:srgbClr val="C00000"/>
            </a:solidFill>
          </a:ln>
        </p:spPr>
        <p:txBody>
          <a:bodyPr wrap="square">
            <a:spAutoFit/>
          </a:bodyPr>
          <a:lstStyle/>
          <a:p>
            <a:r>
              <a:rPr lang="zh-CN" altLang="en-US" sz="2800" dirty="0">
                <a:latin typeface="微软雅黑" panose="020B0503020204020204" pitchFamily="34" charset="-122"/>
                <a:ea typeface="微软雅黑" panose="020B0503020204020204" pitchFamily="34" charset="-122"/>
              </a:rPr>
              <a:t>过去五年的工作和历史性变革</a:t>
            </a:r>
          </a:p>
        </p:txBody>
      </p:sp>
      <p:pic>
        <p:nvPicPr>
          <p:cNvPr id="8" name="图片 7">
            <a:extLst>
              <a:ext uri="{FF2B5EF4-FFF2-40B4-BE49-F238E27FC236}">
                <a16:creationId xmlns:a16="http://schemas.microsoft.com/office/drawing/2014/main" xmlns="" id="{4CD7F9CF-C4A9-48E3-8E79-DA5652956350}"/>
              </a:ext>
            </a:extLst>
          </p:cNvPr>
          <p:cNvPicPr>
            <a:picLocks noChangeAspect="1"/>
          </p:cNvPicPr>
          <p:nvPr/>
        </p:nvPicPr>
        <p:blipFill>
          <a:blip r:embed="rId3"/>
          <a:stretch>
            <a:fillRect/>
          </a:stretch>
        </p:blipFill>
        <p:spPr>
          <a:xfrm>
            <a:off x="1434482" y="873711"/>
            <a:ext cx="1767993" cy="1396105"/>
          </a:xfrm>
          <a:prstGeom prst="rect">
            <a:avLst/>
          </a:prstGeom>
        </p:spPr>
      </p:pic>
      <p:sp>
        <p:nvSpPr>
          <p:cNvPr id="10" name="文本框 9">
            <a:extLst>
              <a:ext uri="{FF2B5EF4-FFF2-40B4-BE49-F238E27FC236}">
                <a16:creationId xmlns:a16="http://schemas.microsoft.com/office/drawing/2014/main" xmlns="" id="{71BF4143-4394-4B71-B5AD-6C92C335C37F}"/>
              </a:ext>
            </a:extLst>
          </p:cNvPr>
          <p:cNvSpPr txBox="1"/>
          <p:nvPr/>
        </p:nvSpPr>
        <p:spPr>
          <a:xfrm>
            <a:off x="2767971" y="2158325"/>
            <a:ext cx="614384" cy="523220"/>
          </a:xfrm>
          <a:prstGeom prst="rect">
            <a:avLst/>
          </a:prstGeom>
          <a:solidFill>
            <a:srgbClr val="C00000"/>
          </a:solidFill>
          <a:ln>
            <a:solidFill>
              <a:srgbClr val="C00000"/>
            </a:solidFill>
          </a:ln>
        </p:spPr>
        <p:txBody>
          <a:bodyPr wrap="square">
            <a:spAutoFit/>
          </a:bodyPr>
          <a:lstStyle>
            <a:defPPr>
              <a:defRPr lang="en-US"/>
            </a:defPPr>
            <a:lvl1pPr>
              <a:defRPr sz="2800">
                <a:latin typeface="微软雅黑" panose="020B0503020204020204" pitchFamily="34" charset="-122"/>
                <a:ea typeface="微软雅黑" panose="020B0503020204020204" pitchFamily="34" charset="-122"/>
              </a:defRPr>
            </a:lvl1pPr>
          </a:lstStyle>
          <a:p>
            <a:r>
              <a:rPr lang="zh-CN" altLang="en-US" dirty="0">
                <a:solidFill>
                  <a:schemeClr val="bg1"/>
                </a:solidFill>
              </a:rPr>
              <a:t>一</a:t>
            </a:r>
          </a:p>
        </p:txBody>
      </p:sp>
      <p:sp>
        <p:nvSpPr>
          <p:cNvPr id="11" name="文本框 10">
            <a:extLst>
              <a:ext uri="{FF2B5EF4-FFF2-40B4-BE49-F238E27FC236}">
                <a16:creationId xmlns:a16="http://schemas.microsoft.com/office/drawing/2014/main" xmlns="" id="{ADB6FFEC-796D-41BC-93E6-2DC4647EC842}"/>
              </a:ext>
            </a:extLst>
          </p:cNvPr>
          <p:cNvSpPr txBox="1"/>
          <p:nvPr/>
        </p:nvSpPr>
        <p:spPr>
          <a:xfrm>
            <a:off x="2767971" y="3059496"/>
            <a:ext cx="614384" cy="523220"/>
          </a:xfrm>
          <a:prstGeom prst="rect">
            <a:avLst/>
          </a:prstGeom>
          <a:solidFill>
            <a:srgbClr val="C00000"/>
          </a:solidFill>
          <a:ln>
            <a:solidFill>
              <a:srgbClr val="C00000"/>
            </a:solidFill>
          </a:ln>
        </p:spPr>
        <p:txBody>
          <a:bodyPr wrap="square">
            <a:spAutoFit/>
          </a:bodyPr>
          <a:lstStyle>
            <a:defPPr>
              <a:defRPr lang="en-US"/>
            </a:defPPr>
            <a:lvl1pPr>
              <a:defRPr sz="2800">
                <a:latin typeface="微软雅黑" panose="020B0503020204020204" pitchFamily="34" charset="-122"/>
                <a:ea typeface="微软雅黑" panose="020B0503020204020204" pitchFamily="34" charset="-122"/>
              </a:defRPr>
            </a:lvl1pPr>
          </a:lstStyle>
          <a:p>
            <a:r>
              <a:rPr lang="zh-CN" altLang="en-US" dirty="0">
                <a:solidFill>
                  <a:schemeClr val="bg1"/>
                </a:solidFill>
              </a:rPr>
              <a:t>二</a:t>
            </a:r>
          </a:p>
        </p:txBody>
      </p:sp>
      <p:sp>
        <p:nvSpPr>
          <p:cNvPr id="12" name="文本框 11">
            <a:extLst>
              <a:ext uri="{FF2B5EF4-FFF2-40B4-BE49-F238E27FC236}">
                <a16:creationId xmlns:a16="http://schemas.microsoft.com/office/drawing/2014/main" xmlns="" id="{3FA82E91-033D-4DB9-9E76-FD1BD8BFB627}"/>
              </a:ext>
            </a:extLst>
          </p:cNvPr>
          <p:cNvSpPr txBox="1"/>
          <p:nvPr/>
        </p:nvSpPr>
        <p:spPr>
          <a:xfrm>
            <a:off x="2767971" y="3960667"/>
            <a:ext cx="614384" cy="523220"/>
          </a:xfrm>
          <a:prstGeom prst="rect">
            <a:avLst/>
          </a:prstGeom>
          <a:solidFill>
            <a:srgbClr val="C00000"/>
          </a:solidFill>
          <a:ln>
            <a:solidFill>
              <a:srgbClr val="C00000"/>
            </a:solidFill>
          </a:ln>
        </p:spPr>
        <p:txBody>
          <a:bodyPr wrap="square">
            <a:spAutoFit/>
          </a:bodyPr>
          <a:lstStyle>
            <a:defPPr>
              <a:defRPr lang="en-US"/>
            </a:defPPr>
            <a:lvl1pPr>
              <a:defRPr sz="2800">
                <a:latin typeface="微软雅黑" panose="020B0503020204020204" pitchFamily="34" charset="-122"/>
                <a:ea typeface="微软雅黑" panose="020B0503020204020204" pitchFamily="34" charset="-122"/>
              </a:defRPr>
            </a:lvl1pPr>
          </a:lstStyle>
          <a:p>
            <a:r>
              <a:rPr lang="zh-CN" altLang="en-US" dirty="0">
                <a:solidFill>
                  <a:schemeClr val="bg1"/>
                </a:solidFill>
              </a:rPr>
              <a:t>三</a:t>
            </a:r>
          </a:p>
        </p:txBody>
      </p:sp>
    </p:spTree>
    <p:extLst>
      <p:ext uri="{BB962C8B-B14F-4D97-AF65-F5344CB8AC3E}">
        <p14:creationId xmlns:p14="http://schemas.microsoft.com/office/powerpoint/2010/main" xmlns="" val="1615696815"/>
      </p:ext>
    </p:extLst>
  </p:cSld>
  <p:clrMapOvr>
    <a:masterClrMapping/>
  </p:clrMapOvr>
  <mc:AlternateContent xmlns:mc="http://schemas.openxmlformats.org/markup-compatibility/2006">
    <mc:Choice xmlns:p14="http://schemas.microsoft.com/office/powerpoint/2010/main" xmlns="" Requires="p14">
      <p:transition spd="slow" p14:dur="2000" advTm="3000">
        <p:push dir="u"/>
      </p:transition>
    </mc:Choice>
    <mc:Fallback>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452251A-34D4-4C60-8D4B-4EDA500CF990}"/>
              </a:ext>
            </a:extLst>
          </p:cNvPr>
          <p:cNvSpPr/>
          <p:nvPr/>
        </p:nvSpPr>
        <p:spPr>
          <a:xfrm>
            <a:off x="2692488" y="2353198"/>
            <a:ext cx="7530804" cy="769441"/>
          </a:xfrm>
          <a:prstGeom prst="rect">
            <a:avLst/>
          </a:prstGeom>
          <a:ln>
            <a:noFill/>
          </a:ln>
        </p:spPr>
        <p:txBody>
          <a:bodyPr wrap="square">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过去五年的工作和历史性变革</a:t>
            </a:r>
          </a:p>
        </p:txBody>
      </p:sp>
      <p:sp>
        <p:nvSpPr>
          <p:cNvPr id="2" name="文本框 1">
            <a:extLst>
              <a:ext uri="{FF2B5EF4-FFF2-40B4-BE49-F238E27FC236}">
                <a16:creationId xmlns:a16="http://schemas.microsoft.com/office/drawing/2014/main" xmlns="" id="{D79DD4A4-D7B2-43FE-B23A-AB6178ED0B61}"/>
              </a:ext>
            </a:extLst>
          </p:cNvPr>
          <p:cNvSpPr txBox="1"/>
          <p:nvPr/>
        </p:nvSpPr>
        <p:spPr>
          <a:xfrm>
            <a:off x="5277601" y="1514007"/>
            <a:ext cx="1636799" cy="646331"/>
          </a:xfrm>
          <a:prstGeom prst="rect">
            <a:avLst/>
          </a:prstGeom>
          <a:noFill/>
          <a:ln>
            <a:solidFill>
              <a:srgbClr val="C00000"/>
            </a:solidFill>
          </a:ln>
        </p:spPr>
        <p:txBody>
          <a:bodyPr wrap="square" rtlCol="0">
            <a:spAutoFit/>
          </a:bodyPr>
          <a:lstStyle/>
          <a:p>
            <a:r>
              <a:rPr lang="zh-CN" altLang="en-US" sz="3600" b="1" dirty="0">
                <a:solidFill>
                  <a:srgbClr val="C00000"/>
                </a:solidFill>
                <a:latin typeface="宋体" panose="02010600030101010101" pitchFamily="2" charset="-122"/>
                <a:ea typeface="宋体" panose="02010600030101010101" pitchFamily="2" charset="-122"/>
              </a:rPr>
              <a:t>第一章</a:t>
            </a:r>
          </a:p>
        </p:txBody>
      </p:sp>
      <p:pic>
        <p:nvPicPr>
          <p:cNvPr id="6" name="图片 5">
            <a:extLst>
              <a:ext uri="{FF2B5EF4-FFF2-40B4-BE49-F238E27FC236}">
                <a16:creationId xmlns:a16="http://schemas.microsoft.com/office/drawing/2014/main" xmlns="" id="{88B8DE6D-168C-4B4C-9398-118EB6C8067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77601" y="3315499"/>
            <a:ext cx="2179324" cy="984506"/>
          </a:xfrm>
          <a:prstGeom prst="rect">
            <a:avLst/>
          </a:prstGeom>
        </p:spPr>
      </p:pic>
    </p:spTree>
    <p:extLst>
      <p:ext uri="{BB962C8B-B14F-4D97-AF65-F5344CB8AC3E}">
        <p14:creationId xmlns:p14="http://schemas.microsoft.com/office/powerpoint/2010/main" xmlns="" val="2300381587"/>
      </p:ext>
    </p:extLst>
  </p:cSld>
  <p:clrMapOvr>
    <a:masterClrMapping/>
  </p:clrMapOvr>
  <mc:AlternateContent xmlns:mc="http://schemas.openxmlformats.org/markup-compatibility/2006">
    <mc:Choice xmlns:p14="http://schemas.microsoft.com/office/powerpoint/2010/main" xmlns="" Requires="p14">
      <p:transition spd="slow" p14:dur="2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BA57A2C2-53FE-4225-BEB0-8EEE1409253C}"/>
              </a:ext>
            </a:extLst>
          </p:cNvPr>
          <p:cNvSpPr/>
          <p:nvPr/>
        </p:nvSpPr>
        <p:spPr>
          <a:xfrm>
            <a:off x="843383" y="2029456"/>
            <a:ext cx="6286619" cy="4059509"/>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十八大以来的五年，是党和国家发展进程中极不平凡的五年。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为贯彻十八大精神，党中央召开七次全会，分别就政府机构改革和职能转变、全面深化改革、全面推进依法治国、制定“十三五”规划、全面从严治党等重大问题作出决定和部署。五年来，我们统筹推进“五位一体”总体布局、协调推进“四个全面”战略布局，“十二五”规划胜利完成，“十三五”规划顺利实施，党和国家事业全面开创新局面。</a:t>
            </a:r>
          </a:p>
        </p:txBody>
      </p:sp>
      <p:sp>
        <p:nvSpPr>
          <p:cNvPr id="4" name="矩形 3">
            <a:extLst>
              <a:ext uri="{FF2B5EF4-FFF2-40B4-BE49-F238E27FC236}">
                <a16:creationId xmlns:a16="http://schemas.microsoft.com/office/drawing/2014/main" xmlns="" id="{D330016E-78F5-45F3-9892-DC437D61143E}"/>
              </a:ext>
            </a:extLst>
          </p:cNvPr>
          <p:cNvSpPr/>
          <p:nvPr/>
        </p:nvSpPr>
        <p:spPr>
          <a:xfrm>
            <a:off x="843383" y="1590583"/>
            <a:ext cx="1800493" cy="369332"/>
          </a:xfrm>
          <a:prstGeom prst="rect">
            <a:avLst/>
          </a:prstGeom>
          <a:solidFill>
            <a:srgbClr val="C00000"/>
          </a:solidFill>
        </p:spPr>
        <p:txBody>
          <a:bodyPr wrap="none">
            <a:spAutoFit/>
          </a:bodyPr>
          <a:lstStyle/>
          <a:p>
            <a:r>
              <a:rPr lang="zh-CN" altLang="en-US" b="1" dirty="0">
                <a:solidFill>
                  <a:schemeClr val="bg1"/>
                </a:solidFill>
              </a:rPr>
              <a:t>“十二五”规划</a:t>
            </a:r>
          </a:p>
        </p:txBody>
      </p:sp>
      <p:pic>
        <p:nvPicPr>
          <p:cNvPr id="6" name="图片 5">
            <a:extLst>
              <a:ext uri="{FF2B5EF4-FFF2-40B4-BE49-F238E27FC236}">
                <a16:creationId xmlns:a16="http://schemas.microsoft.com/office/drawing/2014/main" xmlns="" id="{8BD23A26-65A9-493D-9DAB-B12D168CB77E}"/>
              </a:ext>
            </a:extLst>
          </p:cNvPr>
          <p:cNvPicPr>
            <a:picLocks noChangeAspect="1"/>
          </p:cNvPicPr>
          <p:nvPr/>
        </p:nvPicPr>
        <p:blipFill rotWithShape="1">
          <a:blip r:embed="rId3">
            <a:extLst>
              <a:ext uri="{28A0092B-C50C-407E-A947-70E740481C1C}">
                <a14:useLocalDpi xmlns:a14="http://schemas.microsoft.com/office/drawing/2010/main" xmlns="" val="0"/>
              </a:ext>
            </a:extLst>
          </a:blip>
          <a:srcRect b="17158"/>
          <a:stretch/>
        </p:blipFill>
        <p:spPr>
          <a:xfrm>
            <a:off x="7510419" y="2450322"/>
            <a:ext cx="4033287" cy="3217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029165616"/>
      </p:ext>
    </p:extLst>
  </p:cSld>
  <p:clrMapOvr>
    <a:masterClrMapping/>
  </p:clrMapOvr>
  <mc:AlternateContent xmlns:mc="http://schemas.openxmlformats.org/markup-compatibility/2006">
    <mc:Choice xmlns:p14="http://schemas.microsoft.com/office/powerpoint/2010/main" xmlns="" Requires="p14">
      <p:transition spd="slow" p14:dur="20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92283D13-0C76-4AFC-A503-C1D6E3F11F9E}"/>
              </a:ext>
            </a:extLst>
          </p:cNvPr>
          <p:cNvSpPr/>
          <p:nvPr/>
        </p:nvSpPr>
        <p:spPr>
          <a:xfrm>
            <a:off x="3730170" y="1746049"/>
            <a:ext cx="8040915" cy="142192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经济建设取得重大成就。坚定不移贯彻新发展理念，坚决端正发展观念、转变发展方式，发展质量和效益不断提升。经济保持中高速增长，在世界主要国家中名列前茅，国内生产总值从五十四万亿元增长到八十万亿元，稳居世界第二，对世界经济增长贡献率超过百分之三十。</a:t>
            </a:r>
          </a:p>
        </p:txBody>
      </p:sp>
      <p:sp>
        <p:nvSpPr>
          <p:cNvPr id="4" name="矩形 3">
            <a:extLst>
              <a:ext uri="{FF2B5EF4-FFF2-40B4-BE49-F238E27FC236}">
                <a16:creationId xmlns:a16="http://schemas.microsoft.com/office/drawing/2014/main" xmlns="" id="{8F996023-8C97-4550-9B98-E6DCBA717DEC}"/>
              </a:ext>
            </a:extLst>
          </p:cNvPr>
          <p:cNvSpPr/>
          <p:nvPr/>
        </p:nvSpPr>
        <p:spPr>
          <a:xfrm>
            <a:off x="3730170" y="1314872"/>
            <a:ext cx="1107996" cy="369332"/>
          </a:xfrm>
          <a:prstGeom prst="rect">
            <a:avLst/>
          </a:prstGeom>
          <a:solidFill>
            <a:srgbClr val="C00000"/>
          </a:solidFill>
        </p:spPr>
        <p:txBody>
          <a:bodyPr wrap="none">
            <a:spAutoFit/>
          </a:bodyPr>
          <a:lstStyle/>
          <a:p>
            <a:r>
              <a:rPr lang="zh-CN" altLang="en-US" b="1" dirty="0">
                <a:solidFill>
                  <a:schemeClr val="bg1"/>
                </a:solidFill>
              </a:rPr>
              <a:t>经济建设</a:t>
            </a:r>
          </a:p>
        </p:txBody>
      </p:sp>
      <p:sp>
        <p:nvSpPr>
          <p:cNvPr id="5" name="矩形 4">
            <a:extLst>
              <a:ext uri="{FF2B5EF4-FFF2-40B4-BE49-F238E27FC236}">
                <a16:creationId xmlns:a16="http://schemas.microsoft.com/office/drawing/2014/main" xmlns="" id="{97C6E869-5ADD-4A5A-939D-210997DE20DF}"/>
              </a:ext>
            </a:extLst>
          </p:cNvPr>
          <p:cNvSpPr/>
          <p:nvPr/>
        </p:nvSpPr>
        <p:spPr>
          <a:xfrm>
            <a:off x="3730169" y="4803384"/>
            <a:ext cx="8040915"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区域发展协调性增强，“一带一路”建设、京津冀协同发展、长江经济带发展成效显著。创新驱动发展战略大力实施，创新型国家建设成果丰硕，天宫、蛟龙、天眼、悟空、墨子、大飞机等重大科技成果相继问世。南海岛礁建设积极推进。开放型经济新体制逐步健全，对外贸易、对外投资、外汇储备稳居世界前列。</a:t>
            </a:r>
          </a:p>
        </p:txBody>
      </p:sp>
      <p:sp>
        <p:nvSpPr>
          <p:cNvPr id="6" name="矩形 5">
            <a:extLst>
              <a:ext uri="{FF2B5EF4-FFF2-40B4-BE49-F238E27FC236}">
                <a16:creationId xmlns:a16="http://schemas.microsoft.com/office/drawing/2014/main" xmlns="" id="{626138B5-F982-4C0A-B933-E23B8626448D}"/>
              </a:ext>
            </a:extLst>
          </p:cNvPr>
          <p:cNvSpPr/>
          <p:nvPr/>
        </p:nvSpPr>
        <p:spPr>
          <a:xfrm>
            <a:off x="3730169" y="3282225"/>
            <a:ext cx="8040915" cy="1421928"/>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供给侧结构性改革深入推进，经济结构不断优化，数字经济等新兴产业蓬勃发展，高铁、公路、桥梁、港口、机场等基础设施建设快速推进。农业现代化稳步推进，粮食生产能力达到一万二千亿斤。城镇化率年均提高一点二个百分点，八千多万农业转移人口成为城镇居民。</a:t>
            </a:r>
          </a:p>
        </p:txBody>
      </p:sp>
      <p:pic>
        <p:nvPicPr>
          <p:cNvPr id="8" name="图片 7">
            <a:extLst>
              <a:ext uri="{FF2B5EF4-FFF2-40B4-BE49-F238E27FC236}">
                <a16:creationId xmlns:a16="http://schemas.microsoft.com/office/drawing/2014/main" xmlns="" id="{5D410772-2BA2-4886-A526-0AA9E4495CE4}"/>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04201" y="1746049"/>
            <a:ext cx="3008257" cy="225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a:extLst>
              <a:ext uri="{FF2B5EF4-FFF2-40B4-BE49-F238E27FC236}">
                <a16:creationId xmlns:a16="http://schemas.microsoft.com/office/drawing/2014/main" xmlns="" id="{A4BD1CC2-533F-44EA-BE93-8FD35146A632}"/>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01100" y="4304124"/>
            <a:ext cx="3011358" cy="2017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936958110"/>
      </p:ext>
    </p:extLst>
  </p:cSld>
  <p:clrMapOvr>
    <a:masterClrMapping/>
  </p:clrMapOvr>
  <mc:AlternateContent xmlns:mc="http://schemas.openxmlformats.org/markup-compatibility/2006">
    <mc:Choice xmlns:p14="http://schemas.microsoft.com/office/powerpoint/2010/main" xmlns="" Requires="p14">
      <p:transition spd="slow" p14:dur="2000" advTm="3000">
        <p:cut/>
      </p:transition>
    </mc:Choice>
    <mc:Fallback>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DEED009D-0B5F-47FE-8867-09FA19D5D957}"/>
              </a:ext>
            </a:extLst>
          </p:cNvPr>
          <p:cNvSpPr/>
          <p:nvPr/>
        </p:nvSpPr>
        <p:spPr>
          <a:xfrm>
            <a:off x="1150457" y="1851814"/>
            <a:ext cx="9841393"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蹄疾步稳推进全面深化改革，坚决破除各方面体制机制弊端。改革全面发力、多点突破、纵深推进，着力增强改革系统性、整体性、协同性，压茬拓展改革广度和深度，推出一千五百多项改革举措，重要领域和关键环节改革取得突破性进展，主要领域改革主体框架基本确立。中国特色社会主义制度更加完善，国家治理体系和治理能力现代化水平明显提高，全社会发展活力和创新活力明显增强。</a:t>
            </a:r>
          </a:p>
        </p:txBody>
      </p:sp>
      <p:sp>
        <p:nvSpPr>
          <p:cNvPr id="4" name="矩形 3">
            <a:extLst>
              <a:ext uri="{FF2B5EF4-FFF2-40B4-BE49-F238E27FC236}">
                <a16:creationId xmlns:a16="http://schemas.microsoft.com/office/drawing/2014/main" xmlns="" id="{AA1B7DE0-5AE2-46E6-B188-83A3E86CA5F4}"/>
              </a:ext>
            </a:extLst>
          </p:cNvPr>
          <p:cNvSpPr/>
          <p:nvPr/>
        </p:nvSpPr>
        <p:spPr>
          <a:xfrm>
            <a:off x="1150456" y="1423958"/>
            <a:ext cx="3185487" cy="369332"/>
          </a:xfrm>
          <a:prstGeom prst="rect">
            <a:avLst/>
          </a:prstGeom>
          <a:solidFill>
            <a:srgbClr val="C00000"/>
          </a:solidFill>
        </p:spPr>
        <p:txBody>
          <a:bodyPr wrap="none">
            <a:spAutoFit/>
          </a:bodyPr>
          <a:lstStyle/>
          <a:p>
            <a:r>
              <a:rPr lang="zh-CN" altLang="en-US" b="1" dirty="0">
                <a:solidFill>
                  <a:schemeClr val="bg1"/>
                </a:solidFill>
              </a:rPr>
              <a:t>全面深化改革取得重大突破。</a:t>
            </a:r>
          </a:p>
        </p:txBody>
      </p:sp>
      <p:pic>
        <p:nvPicPr>
          <p:cNvPr id="6" name="图片 5">
            <a:extLst>
              <a:ext uri="{FF2B5EF4-FFF2-40B4-BE49-F238E27FC236}">
                <a16:creationId xmlns:a16="http://schemas.microsoft.com/office/drawing/2014/main" xmlns="" id="{4CC7B613-D8F0-4593-BBB6-5060B8E40589}"/>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195426" y="3949240"/>
            <a:ext cx="3390900" cy="2260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xmlns="" id="{A522CE7A-841B-4AA3-ABC4-442B38C501E1}"/>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991999" y="3949241"/>
            <a:ext cx="3402494" cy="2260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41420276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3" name="矩形 2">
            <a:extLst>
              <a:ext uri="{FF2B5EF4-FFF2-40B4-BE49-F238E27FC236}">
                <a16:creationId xmlns:a16="http://schemas.microsoft.com/office/drawing/2014/main" xmlns="" id="{C13FF9EE-C003-4222-A6E1-3F98DABFC7ED}"/>
              </a:ext>
            </a:extLst>
          </p:cNvPr>
          <p:cNvSpPr/>
          <p:nvPr/>
        </p:nvSpPr>
        <p:spPr>
          <a:xfrm>
            <a:off x="1219200" y="1842344"/>
            <a:ext cx="5930900" cy="2086725"/>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积极发展社会主义民主政治，推进全面依法治国，党的领导、人民当家作主、依法治国有机统一的制度建设全面加强，党的领导体制机制不断完善，社会主义民主不断发展，党内民主更加广泛，社会主义协商民主全面展开，爱国统一战线巩固发展，民族宗教工作创新推进。</a:t>
            </a:r>
          </a:p>
        </p:txBody>
      </p:sp>
      <p:sp>
        <p:nvSpPr>
          <p:cNvPr id="4" name="矩形 3">
            <a:extLst>
              <a:ext uri="{FF2B5EF4-FFF2-40B4-BE49-F238E27FC236}">
                <a16:creationId xmlns:a16="http://schemas.microsoft.com/office/drawing/2014/main" xmlns="" id="{0E6CB1E5-DFDC-4000-8372-7001A2923C6B}"/>
              </a:ext>
            </a:extLst>
          </p:cNvPr>
          <p:cNvSpPr/>
          <p:nvPr/>
        </p:nvSpPr>
        <p:spPr>
          <a:xfrm>
            <a:off x="1234190" y="1386429"/>
            <a:ext cx="3185487" cy="369332"/>
          </a:xfrm>
          <a:prstGeom prst="rect">
            <a:avLst/>
          </a:prstGeom>
          <a:solidFill>
            <a:srgbClr val="C00000"/>
          </a:solidFill>
        </p:spPr>
        <p:txBody>
          <a:bodyPr wrap="none">
            <a:spAutoFit/>
          </a:bodyPr>
          <a:lstStyle/>
          <a:p>
            <a:r>
              <a:rPr lang="zh-CN" altLang="en-US" b="1" dirty="0">
                <a:solidFill>
                  <a:schemeClr val="bg1"/>
                </a:solidFill>
              </a:rPr>
              <a:t>民主法治建设迈出重大步伐。</a:t>
            </a:r>
          </a:p>
        </p:txBody>
      </p:sp>
      <p:sp>
        <p:nvSpPr>
          <p:cNvPr id="5" name="矩形 4">
            <a:extLst>
              <a:ext uri="{FF2B5EF4-FFF2-40B4-BE49-F238E27FC236}">
                <a16:creationId xmlns:a16="http://schemas.microsoft.com/office/drawing/2014/main" xmlns="" id="{9A3014AE-0E8C-468C-B9B6-66CBC69D7B50}"/>
              </a:ext>
            </a:extLst>
          </p:cNvPr>
          <p:cNvSpPr/>
          <p:nvPr/>
        </p:nvSpPr>
        <p:spPr>
          <a:xfrm>
            <a:off x="1219200" y="4015652"/>
            <a:ext cx="5930900" cy="2086725"/>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科学立法、严格执法、公正司法、全民守法深入推进，法治国家、法治政府、法治社会建设相互促进，中国特色社会主义法治体系日益完善，全社会法治观念明显增强。国家监察体制改革试点取得实效，行政体制改革、司法体制改革、权力运行制约和监督体系建设有效实施。</a:t>
            </a:r>
          </a:p>
        </p:txBody>
      </p:sp>
      <p:pic>
        <p:nvPicPr>
          <p:cNvPr id="6" name="图片 5">
            <a:extLst>
              <a:ext uri="{FF2B5EF4-FFF2-40B4-BE49-F238E27FC236}">
                <a16:creationId xmlns:a16="http://schemas.microsoft.com/office/drawing/2014/main" xmlns="" id="{A45B1464-FBF4-43F2-BC7F-BB975C04A149}"/>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785100" y="1815898"/>
            <a:ext cx="3009900" cy="2006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xmlns="" id="{37858EBF-9431-43D3-8B69-330BD5C2B412}"/>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785100" y="4015651"/>
            <a:ext cx="3009900" cy="21059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074002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6A2FAB-74A8-4E54-A4FF-5155F336FF4D}"/>
              </a:ext>
            </a:extLst>
          </p:cNvPr>
          <p:cNvSpPr/>
          <p:nvPr/>
        </p:nvSpPr>
        <p:spPr>
          <a:xfrm>
            <a:off x="863689" y="284554"/>
            <a:ext cx="7530804" cy="523220"/>
          </a:xfrm>
          <a:prstGeom prst="rect">
            <a:avLst/>
          </a:prstGeom>
          <a:ln>
            <a:noFill/>
          </a:ln>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一、过去五年的工作和历史性变革</a:t>
            </a:r>
          </a:p>
        </p:txBody>
      </p:sp>
      <p:sp>
        <p:nvSpPr>
          <p:cNvPr id="4" name="矩形 3">
            <a:extLst>
              <a:ext uri="{FF2B5EF4-FFF2-40B4-BE49-F238E27FC236}">
                <a16:creationId xmlns:a16="http://schemas.microsoft.com/office/drawing/2014/main" xmlns="" id="{1B21B394-5AB3-4A24-B4A6-AFC44FFDA639}"/>
              </a:ext>
            </a:extLst>
          </p:cNvPr>
          <p:cNvSpPr/>
          <p:nvPr/>
        </p:nvSpPr>
        <p:spPr>
          <a:xfrm>
            <a:off x="1781174" y="2438043"/>
            <a:ext cx="8543926" cy="1754326"/>
          </a:xfrm>
          <a:prstGeom prst="rect">
            <a:avLst/>
          </a:prstGeom>
          <a:ln>
            <a:solidFill>
              <a:srgbClr val="C00000"/>
            </a:solidFill>
          </a:ln>
        </p:spPr>
        <p:txBody>
          <a:bodyPr wrap="square">
            <a:spAutoFit/>
          </a:bodyPr>
          <a:lstStyle/>
          <a:p>
            <a:pPr marL="285750" indent="-285750">
              <a:lnSpc>
                <a:spcPct val="120000"/>
              </a:lnSpc>
              <a:buClr>
                <a:srgbClr val="C00000"/>
              </a:buClr>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加强党对意识形态工作的领导，党的理论创新全面推进，马克思主义在意识形态领域的指导地位更加鲜明，中国特色社会主义和中国梦深入人心，社会主义核心价值观和中华优秀传统文化广泛弘扬，群众性精神文明创建活动扎实开展。公共文化服务水平不断提高，文艺创作持续繁荣，文化事业和文化产业蓬勃发展，互联网建设管理运用不断完善，全民健身和竞技体育全面发展。</a:t>
            </a:r>
          </a:p>
        </p:txBody>
      </p:sp>
      <p:sp>
        <p:nvSpPr>
          <p:cNvPr id="5" name="矩形 4">
            <a:extLst>
              <a:ext uri="{FF2B5EF4-FFF2-40B4-BE49-F238E27FC236}">
                <a16:creationId xmlns:a16="http://schemas.microsoft.com/office/drawing/2014/main" xmlns="" id="{75C55515-200F-47D3-AE63-CEF61CBAE9C0}"/>
              </a:ext>
            </a:extLst>
          </p:cNvPr>
          <p:cNvSpPr/>
          <p:nvPr/>
        </p:nvSpPr>
        <p:spPr>
          <a:xfrm>
            <a:off x="1781174" y="2003342"/>
            <a:ext cx="3185487" cy="369332"/>
          </a:xfrm>
          <a:prstGeom prst="rect">
            <a:avLst/>
          </a:prstGeom>
          <a:solidFill>
            <a:srgbClr val="C00000"/>
          </a:solidFill>
        </p:spPr>
        <p:txBody>
          <a:bodyPr wrap="none">
            <a:spAutoFit/>
          </a:bodyPr>
          <a:lstStyle/>
          <a:p>
            <a:r>
              <a:rPr lang="zh-CN" altLang="en-US" b="1" dirty="0">
                <a:solidFill>
                  <a:schemeClr val="bg1"/>
                </a:solidFill>
              </a:rPr>
              <a:t>思想文化建设取得重大进展。</a:t>
            </a:r>
          </a:p>
        </p:txBody>
      </p:sp>
      <p:sp>
        <p:nvSpPr>
          <p:cNvPr id="6" name="矩形 5">
            <a:extLst>
              <a:ext uri="{FF2B5EF4-FFF2-40B4-BE49-F238E27FC236}">
                <a16:creationId xmlns:a16="http://schemas.microsoft.com/office/drawing/2014/main" xmlns="" id="{ABD8DEA9-7E32-40A8-AB4E-D85B00A2CF2C}"/>
              </a:ext>
            </a:extLst>
          </p:cNvPr>
          <p:cNvSpPr/>
          <p:nvPr/>
        </p:nvSpPr>
        <p:spPr>
          <a:xfrm>
            <a:off x="1781174" y="4313535"/>
            <a:ext cx="8543926" cy="757130"/>
          </a:xfrm>
          <a:prstGeom prst="rect">
            <a:avLst/>
          </a:prstGeom>
        </p:spPr>
        <p:txBody>
          <a:bodyPr wrap="square">
            <a:spAutoFit/>
          </a:bodyPr>
          <a:lstStyle/>
          <a:p>
            <a:pPr>
              <a:lnSpc>
                <a:spcPct val="120000"/>
              </a:lnSpc>
            </a:pPr>
            <a:r>
              <a:rPr lang="zh-CN" altLang="en-US" dirty="0">
                <a:solidFill>
                  <a:srgbClr val="C00000"/>
                </a:solidFill>
                <a:latin typeface="微软雅黑" panose="020B0503020204020204" pitchFamily="34" charset="-122"/>
                <a:ea typeface="微软雅黑" panose="020B0503020204020204" pitchFamily="34" charset="-122"/>
              </a:rPr>
              <a:t>主旋律更加响亮，正能量更加强劲，文化自信得到彰显，国家文化软实力和中华文化影响力大幅提升，全党全社会思想上的团结统一更加巩固。</a:t>
            </a:r>
            <a:endParaRPr lang="zh-CN" altLang="en-US" dirty="0">
              <a:solidFill>
                <a:srgbClr val="C00000"/>
              </a:solidFill>
            </a:endParaRPr>
          </a:p>
        </p:txBody>
      </p:sp>
    </p:spTree>
    <p:extLst>
      <p:ext uri="{BB962C8B-B14F-4D97-AF65-F5344CB8AC3E}">
        <p14:creationId xmlns:p14="http://schemas.microsoft.com/office/powerpoint/2010/main" xmlns="" val="9735392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3000">
        <p15:prstTrans prst="curtains"/>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3"/>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502</TotalTime>
  <Words>3894</Words>
  <Application>Microsoft Office PowerPoint</Application>
  <PresentationFormat>自定义</PresentationFormat>
  <Paragraphs>136</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演示文稿3</dc:title>
  <dc:creator>WIN7</dc:creator>
  <cp:lastModifiedBy>Sky123.Org</cp:lastModifiedBy>
  <cp:revision>51</cp:revision>
  <dcterms:created xsi:type="dcterms:W3CDTF">2017-08-18T03:02:00Z</dcterms:created>
  <dcterms:modified xsi:type="dcterms:W3CDTF">2017-11-02T03:41:46Z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