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notesSlides/notesSlide33.xml" ContentType="application/vnd.openxmlformats-officedocument.presentationml.notesSlide+xml"/>
  <Default Extension="wdp" ContentType="image/vnd.ms-photo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9"/>
  </p:notesMasterIdLst>
  <p:sldIdLst>
    <p:sldId id="467" r:id="rId2"/>
    <p:sldId id="470" r:id="rId3"/>
    <p:sldId id="469" r:id="rId4"/>
    <p:sldId id="515" r:id="rId5"/>
    <p:sldId id="516" r:id="rId6"/>
    <p:sldId id="517" r:id="rId7"/>
    <p:sldId id="518" r:id="rId8"/>
    <p:sldId id="519" r:id="rId9"/>
    <p:sldId id="520" r:id="rId10"/>
    <p:sldId id="521" r:id="rId11"/>
    <p:sldId id="522" r:id="rId12"/>
    <p:sldId id="523" r:id="rId13"/>
    <p:sldId id="524" r:id="rId14"/>
    <p:sldId id="525" r:id="rId15"/>
    <p:sldId id="526" r:id="rId16"/>
    <p:sldId id="527" r:id="rId17"/>
    <p:sldId id="528" r:id="rId18"/>
    <p:sldId id="529" r:id="rId19"/>
    <p:sldId id="530" r:id="rId20"/>
    <p:sldId id="531" r:id="rId21"/>
    <p:sldId id="532" r:id="rId22"/>
    <p:sldId id="533" r:id="rId23"/>
    <p:sldId id="534" r:id="rId24"/>
    <p:sldId id="535" r:id="rId25"/>
    <p:sldId id="536" r:id="rId26"/>
    <p:sldId id="537" r:id="rId27"/>
    <p:sldId id="538" r:id="rId28"/>
    <p:sldId id="539" r:id="rId29"/>
    <p:sldId id="540" r:id="rId30"/>
    <p:sldId id="541" r:id="rId31"/>
    <p:sldId id="542" r:id="rId32"/>
    <p:sldId id="543" r:id="rId33"/>
    <p:sldId id="544" r:id="rId34"/>
    <p:sldId id="545" r:id="rId35"/>
    <p:sldId id="547" r:id="rId36"/>
    <p:sldId id="546" r:id="rId37"/>
    <p:sldId id="549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3"/>
    <a:srgbClr val="7C4939"/>
    <a:srgbClr val="F8F0DA"/>
    <a:srgbClr val="BD0D1A"/>
    <a:srgbClr val="BE0B1A"/>
    <a:srgbClr val="B10B15"/>
    <a:srgbClr val="C30601"/>
    <a:srgbClr val="AA0501"/>
    <a:srgbClr val="960000"/>
    <a:srgbClr val="C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133" autoAdjust="0"/>
    <p:restoredTop sz="95394" autoAdjust="0"/>
  </p:normalViewPr>
  <p:slideViewPr>
    <p:cSldViewPr snapToGrid="0">
      <p:cViewPr varScale="1">
        <p:scale>
          <a:sx n="114" d="100"/>
          <a:sy n="114" d="100"/>
        </p:scale>
        <p:origin x="-22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A7FDB-4D8B-4EB5-ADAA-90497682C5FA}" type="datetimeFigureOut">
              <a:rPr lang="zh-CN" altLang="en-US" smtClean="0"/>
              <a:pPr/>
              <a:t>2017/12/24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C8D2F-F443-4A9E-8BD0-6284A4D4D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6463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9248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89435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77489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56666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71039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55888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85039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66204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03962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00789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848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07625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86402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31242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71969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36304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76024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99010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6566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60802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75507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3026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03936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19608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28015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97438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935159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752340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03068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455347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3730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3127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0104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85594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2043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7263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8840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0960" b="53023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0000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15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6621" b="28624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144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15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6621" b="28624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5487" b="92757"/>
          <a:stretch/>
        </p:blipFill>
        <p:spPr>
          <a:xfrm>
            <a:off x="-1" y="1"/>
            <a:ext cx="12192001" cy="1079999"/>
          </a:xfrm>
          <a:custGeom>
            <a:avLst/>
            <a:gdLst>
              <a:gd name="connsiteX0" fmla="*/ 0 w 12192000"/>
              <a:gd name="connsiteY0" fmla="*/ 0 h 1079999"/>
              <a:gd name="connsiteX1" fmla="*/ 12192000 w 12192000"/>
              <a:gd name="connsiteY1" fmla="*/ 0 h 1079999"/>
              <a:gd name="connsiteX2" fmla="*/ 12192000 w 12192000"/>
              <a:gd name="connsiteY2" fmla="*/ 1079999 h 1079999"/>
              <a:gd name="connsiteX3" fmla="*/ 0 w 12192000"/>
              <a:gd name="connsiteY3" fmla="*/ 1079999 h 107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79999">
                <a:moveTo>
                  <a:pt x="0" y="0"/>
                </a:moveTo>
                <a:lnTo>
                  <a:pt x="12192000" y="0"/>
                </a:lnTo>
                <a:lnTo>
                  <a:pt x="12192000" y="1079999"/>
                </a:lnTo>
                <a:lnTo>
                  <a:pt x="0" y="1079999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 userDrawn="1"/>
        </p:nvSpPr>
        <p:spPr>
          <a:xfrm>
            <a:off x="0" y="1080000"/>
            <a:ext cx="12192000" cy="108000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48900" y="-2281"/>
            <a:ext cx="1943100" cy="1082281"/>
          </a:xfrm>
          <a:prstGeom prst="rect">
            <a:avLst/>
          </a:prstGeom>
        </p:spPr>
      </p:pic>
      <p:sp>
        <p:nvSpPr>
          <p:cNvPr id="9" name="Freeform 29"/>
          <p:cNvSpPr/>
          <p:nvPr userDrawn="1"/>
        </p:nvSpPr>
        <p:spPr bwMode="auto">
          <a:xfrm>
            <a:off x="400905" y="145874"/>
            <a:ext cx="792000" cy="7200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F9F9F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gradFill>
                <a:gsLst>
                  <a:gs pos="50000">
                    <a:srgbClr val="FFFF0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735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27092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11752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>
            <a:off x="285924" y="249906"/>
            <a:ext cx="797890" cy="651364"/>
          </a:xfrm>
          <a:custGeom>
            <a:avLst/>
            <a:gdLst>
              <a:gd name="T0" fmla="*/ 33 w 711"/>
              <a:gd name="T1" fmla="*/ 450 h 621"/>
              <a:gd name="T2" fmla="*/ 76 w 711"/>
              <a:gd name="T3" fmla="*/ 407 h 621"/>
              <a:gd name="T4" fmla="*/ 406 w 711"/>
              <a:gd name="T5" fmla="*/ 470 h 621"/>
              <a:gd name="T6" fmla="*/ 209 w 711"/>
              <a:gd name="T7" fmla="*/ 271 h 621"/>
              <a:gd name="T8" fmla="*/ 155 w 711"/>
              <a:gd name="T9" fmla="*/ 326 h 621"/>
              <a:gd name="T10" fmla="*/ 72 w 711"/>
              <a:gd name="T11" fmla="*/ 244 h 621"/>
              <a:gd name="T12" fmla="*/ 219 w 711"/>
              <a:gd name="T13" fmla="*/ 94 h 621"/>
              <a:gd name="T14" fmla="*/ 314 w 711"/>
              <a:gd name="T15" fmla="*/ 77 h 621"/>
              <a:gd name="T16" fmla="*/ 356 w 711"/>
              <a:gd name="T17" fmla="*/ 120 h 621"/>
              <a:gd name="T18" fmla="*/ 283 w 711"/>
              <a:gd name="T19" fmla="*/ 196 h 621"/>
              <a:gd name="T20" fmla="*/ 482 w 711"/>
              <a:gd name="T21" fmla="*/ 396 h 621"/>
              <a:gd name="T22" fmla="*/ 324 w 711"/>
              <a:gd name="T23" fmla="*/ 0 h 621"/>
              <a:gd name="T24" fmla="*/ 556 w 711"/>
              <a:gd name="T25" fmla="*/ 470 h 621"/>
              <a:gd name="T26" fmla="*/ 610 w 711"/>
              <a:gd name="T27" fmla="*/ 526 h 621"/>
              <a:gd name="T28" fmla="*/ 539 w 711"/>
              <a:gd name="T29" fmla="*/ 595 h 621"/>
              <a:gd name="T30" fmla="*/ 484 w 711"/>
              <a:gd name="T31" fmla="*/ 543 h 621"/>
              <a:gd name="T32" fmla="*/ 108 w 711"/>
              <a:gd name="T33" fmla="*/ 531 h 621"/>
              <a:gd name="T34" fmla="*/ 84 w 711"/>
              <a:gd name="T35" fmla="*/ 584 h 621"/>
              <a:gd name="T36" fmla="*/ 24 w 711"/>
              <a:gd name="T37" fmla="*/ 573 h 621"/>
              <a:gd name="T38" fmla="*/ 76 w 711"/>
              <a:gd name="T39" fmla="*/ 502 h 621"/>
              <a:gd name="T40" fmla="*/ 33 w 711"/>
              <a:gd name="T41" fmla="*/ 45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1" h="621">
                <a:moveTo>
                  <a:pt x="33" y="450"/>
                </a:moveTo>
                <a:lnTo>
                  <a:pt x="76" y="407"/>
                </a:lnTo>
                <a:cubicBezTo>
                  <a:pt x="166" y="484"/>
                  <a:pt x="271" y="535"/>
                  <a:pt x="406" y="470"/>
                </a:cubicBezTo>
                <a:lnTo>
                  <a:pt x="209" y="271"/>
                </a:lnTo>
                <a:lnTo>
                  <a:pt x="155" y="326"/>
                </a:lnTo>
                <a:lnTo>
                  <a:pt x="72" y="244"/>
                </a:lnTo>
                <a:lnTo>
                  <a:pt x="219" y="94"/>
                </a:lnTo>
                <a:cubicBezTo>
                  <a:pt x="241" y="104"/>
                  <a:pt x="274" y="105"/>
                  <a:pt x="314" y="77"/>
                </a:cubicBezTo>
                <a:lnTo>
                  <a:pt x="356" y="120"/>
                </a:lnTo>
                <a:lnTo>
                  <a:pt x="283" y="196"/>
                </a:lnTo>
                <a:lnTo>
                  <a:pt x="482" y="396"/>
                </a:lnTo>
                <a:cubicBezTo>
                  <a:pt x="556" y="271"/>
                  <a:pt x="495" y="85"/>
                  <a:pt x="324" y="0"/>
                </a:cubicBezTo>
                <a:cubicBezTo>
                  <a:pt x="493" y="8"/>
                  <a:pt x="711" y="202"/>
                  <a:pt x="556" y="470"/>
                </a:cubicBezTo>
                <a:lnTo>
                  <a:pt x="610" y="526"/>
                </a:lnTo>
                <a:lnTo>
                  <a:pt x="539" y="595"/>
                </a:lnTo>
                <a:lnTo>
                  <a:pt x="484" y="543"/>
                </a:lnTo>
                <a:cubicBezTo>
                  <a:pt x="341" y="621"/>
                  <a:pt x="211" y="612"/>
                  <a:pt x="108" y="531"/>
                </a:cubicBezTo>
                <a:cubicBezTo>
                  <a:pt x="114" y="549"/>
                  <a:pt x="102" y="571"/>
                  <a:pt x="84" y="584"/>
                </a:cubicBezTo>
                <a:cubicBezTo>
                  <a:pt x="62" y="598"/>
                  <a:pt x="37" y="593"/>
                  <a:pt x="24" y="573"/>
                </a:cubicBezTo>
                <a:cubicBezTo>
                  <a:pt x="0" y="537"/>
                  <a:pt x="38" y="493"/>
                  <a:pt x="76" y="502"/>
                </a:cubicBezTo>
                <a:cubicBezTo>
                  <a:pt x="61" y="486"/>
                  <a:pt x="47" y="469"/>
                  <a:pt x="33" y="45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279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193388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6074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49" r:id="rId4"/>
    <p:sldLayoutId id="2147483653" r:id="rId5"/>
    <p:sldLayoutId id="2147483652" r:id="rId6"/>
    <p:sldLayoutId id="214748365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microsoft.com/office/2007/relationships/hdphoto" Target="../media/hdphoto3.wdp"/><Relationship Id="rId11" Type="http://schemas.microsoft.com/office/2007/relationships/hdphoto" Target="../media/hdphoto4.wdp"/><Relationship Id="rId15" Type="http://schemas.openxmlformats.org/officeDocument/2006/relationships/image" Target="../media/image12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1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6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8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9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6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0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1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notesSlide" Target="../notesSlides/notesSlide27.xml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6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3.wdp"/><Relationship Id="rId5" Type="http://schemas.openxmlformats.org/officeDocument/2006/relationships/image" Target="../media/image31.png"/><Relationship Id="rId4" Type="http://schemas.microsoft.com/office/2007/relationships/hdphoto" Target="../media/hdphoto12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5.wdp"/><Relationship Id="rId5" Type="http://schemas.openxmlformats.org/officeDocument/2006/relationships/image" Target="../media/image33.png"/><Relationship Id="rId4" Type="http://schemas.microsoft.com/office/2007/relationships/hdphoto" Target="../media/hdphoto14.wdp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6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7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16272" y="-6862878"/>
            <a:ext cx="13716000" cy="13720878"/>
            <a:chOff x="5316272" y="-6862878"/>
            <a:chExt cx="13716000" cy="13720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2621" r="12436"/>
            <a:stretch/>
          </p:blipFill>
          <p:spPr>
            <a:xfrm>
              <a:off x="5319411" y="0"/>
              <a:ext cx="6872589" cy="68580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5316272" y="-6862878"/>
              <a:ext cx="13716000" cy="13716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2350"/>
          <a:stretch/>
        </p:blipFill>
        <p:spPr>
          <a:xfrm>
            <a:off x="-1" y="1977485"/>
            <a:ext cx="12174273" cy="48805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58399" y="2373836"/>
            <a:ext cx="2115875" cy="332228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399" r="11078" b="1020"/>
          <a:stretch/>
        </p:blipFill>
        <p:spPr>
          <a:xfrm>
            <a:off x="-4460" y="1880418"/>
            <a:ext cx="12196460" cy="49775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913" t="63840"/>
          <a:stretch/>
        </p:blipFill>
        <p:spPr>
          <a:xfrm>
            <a:off x="5945788" y="4025964"/>
            <a:ext cx="6246213" cy="283203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pic>
        <p:nvPicPr>
          <p:cNvPr id="34" name="Picture 2" descr="C:\Users\PC\Desktop\zqq\image3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49" t="29688"/>
          <a:stretch>
            <a:fillRect/>
          </a:stretch>
        </p:blipFill>
        <p:spPr bwMode="auto">
          <a:xfrm flipH="1">
            <a:off x="-3" y="5351332"/>
            <a:ext cx="3268704" cy="1506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181" y="5023156"/>
            <a:ext cx="2628319" cy="1641265"/>
          </a:xfrm>
          <a:prstGeom prst="rect">
            <a:avLst/>
          </a:prstGeom>
          <a:effectLst/>
        </p:spPr>
      </p:pic>
      <p:sp>
        <p:nvSpPr>
          <p:cNvPr id="6" name="文本框 5"/>
          <p:cNvSpPr txBox="1"/>
          <p:nvPr/>
        </p:nvSpPr>
        <p:spPr>
          <a:xfrm>
            <a:off x="1840888" y="3694079"/>
            <a:ext cx="539282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1000000" lon="0" rev="0"/>
              </a:camera>
              <a:lightRig rig="threePt" dir="t"/>
            </a:scene3d>
            <a:sp3d extrusionH="317500">
              <a:extrusionClr>
                <a:srgbClr val="C00000"/>
              </a:extrusionClr>
            </a:sp3d>
          </a:bodyPr>
          <a:lstStyle/>
          <a:p>
            <a:r>
              <a:rPr lang="zh-CN" altLang="en-US" sz="2800" b="1" dirty="0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2800" b="1" dirty="0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XXXX  </a:t>
            </a:r>
            <a:r>
              <a:rPr lang="zh-CN" altLang="en-US" sz="2800" b="1" dirty="0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2800" b="1" dirty="0" smtClean="0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b="1" dirty="0" smtClean="0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3200" b="1" dirty="0">
              <a:gradFill>
                <a:gsLst>
                  <a:gs pos="50000">
                    <a:srgbClr val="FFFF0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党"/>
          <p:cNvSpPr txBox="1"/>
          <p:nvPr/>
        </p:nvSpPr>
        <p:spPr>
          <a:xfrm>
            <a:off x="670309" y="1977571"/>
            <a:ext cx="9012534" cy="144655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8000" b="1" dirty="0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党员党课学习培训</a:t>
            </a:r>
            <a:endParaRPr lang="en-US" altLang="zh-CN" sz="8000" b="1" dirty="0">
              <a:ln w="3175">
                <a:noFill/>
              </a:ln>
              <a:gradFill>
                <a:gsLst>
                  <a:gs pos="5000">
                    <a:srgbClr val="FFFF00"/>
                  </a:gs>
                  <a:gs pos="50000">
                    <a:schemeClr val="bg1"/>
                  </a:gs>
                  <a:gs pos="95000">
                    <a:srgbClr val="FFFF00"/>
                  </a:gs>
                </a:gsLst>
                <a:lin ang="5400000" scaled="1"/>
              </a:gradFill>
              <a:effectLst>
                <a:glow rad="127000">
                  <a:srgbClr val="C00000">
                    <a:alpha val="4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八大山人 V2007" panose="02000600000000000000" pitchFamily="2" charset="-122"/>
            </a:endParaRPr>
          </a:p>
        </p:txBody>
      </p:sp>
      <p:sp>
        <p:nvSpPr>
          <p:cNvPr id="35" name="党"/>
          <p:cNvSpPr txBox="1"/>
          <p:nvPr/>
        </p:nvSpPr>
        <p:spPr>
          <a:xfrm>
            <a:off x="1810396" y="1000988"/>
            <a:ext cx="5960414" cy="848246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800" b="1" dirty="0">
                <a:ln w="3175">
                  <a:noFill/>
                </a:ln>
                <a:gradFill>
                  <a:gsLst>
                    <a:gs pos="5000">
                      <a:srgbClr val="FFFF00"/>
                    </a:gs>
                    <a:gs pos="50000">
                      <a:schemeClr val="bg1"/>
                    </a:gs>
                    <a:gs pos="95000">
                      <a:srgbClr val="FFFF00"/>
                    </a:gs>
                  </a:gsLst>
                  <a:lin ang="5400000" scaled="1"/>
                </a:gradFill>
                <a:effectLst>
                  <a:glow rad="127000">
                    <a:srgbClr val="C00000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八大山人 V2007" panose="02000600000000000000" pitchFamily="2" charset="-122"/>
              </a:rPr>
              <a:t>讲奉献  有作为</a:t>
            </a:r>
            <a:endParaRPr lang="en-US" altLang="zh-CN" sz="4800" b="1" dirty="0">
              <a:ln w="3175">
                <a:noFill/>
              </a:ln>
              <a:gradFill>
                <a:gsLst>
                  <a:gs pos="5000">
                    <a:srgbClr val="FFFF00"/>
                  </a:gs>
                  <a:gs pos="50000">
                    <a:schemeClr val="bg1"/>
                  </a:gs>
                  <a:gs pos="95000">
                    <a:srgbClr val="FFFF00"/>
                  </a:gs>
                </a:gsLst>
                <a:lin ang="5400000" scaled="1"/>
              </a:gradFill>
              <a:effectLst>
                <a:glow rad="127000">
                  <a:srgbClr val="C00000">
                    <a:alpha val="4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八大山人 V2007" panose="02000600000000000000" pitchFamily="2" charset="-122"/>
            </a:endParaRPr>
          </a:p>
        </p:txBody>
      </p:sp>
      <p:pic>
        <p:nvPicPr>
          <p:cNvPr id="4" name="Thomas Bergersen - Immortal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4">
                  <p14:trim st="6000" end="4823.6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378086" y="-1560491"/>
            <a:ext cx="1046429" cy="104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2775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numSld="999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0" grpId="0" animBg="1"/>
      <p:bldP spid="6" grpId="0"/>
      <p:bldP spid="30" grpId="0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SubTitle_1"/>
          <p:cNvSpPr txBox="1"/>
          <p:nvPr/>
        </p:nvSpPr>
        <p:spPr bwMode="auto">
          <a:xfrm>
            <a:off x="2611452" y="3074433"/>
            <a:ext cx="2129309" cy="369887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泰伯章</a:t>
            </a:r>
            <a:r>
              <a:rPr lang="en-US" altLang="zh-CN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sp>
        <p:nvSpPr>
          <p:cNvPr id="9" name="MH_SubTitle_2"/>
          <p:cNvSpPr txBox="1"/>
          <p:nvPr/>
        </p:nvSpPr>
        <p:spPr bwMode="auto">
          <a:xfrm>
            <a:off x="2611452" y="3893902"/>
            <a:ext cx="2129309" cy="369887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kern="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000" b="1" kern="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b="1" kern="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尽心上</a:t>
            </a:r>
            <a:r>
              <a:rPr lang="en-US" altLang="zh-CN" sz="2000" b="1" kern="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sp>
        <p:nvSpPr>
          <p:cNvPr id="10" name="MH_SubTitle_3"/>
          <p:cNvSpPr txBox="1"/>
          <p:nvPr/>
        </p:nvSpPr>
        <p:spPr bwMode="auto">
          <a:xfrm>
            <a:off x="2611452" y="4713371"/>
            <a:ext cx="2129309" cy="369887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北宋理学家张载</a:t>
            </a:r>
            <a:endParaRPr lang="en-US" altLang="zh-CN" sz="20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SubTitle_4"/>
          <p:cNvSpPr txBox="1"/>
          <p:nvPr/>
        </p:nvSpPr>
        <p:spPr bwMode="auto">
          <a:xfrm>
            <a:off x="2611452" y="5532840"/>
            <a:ext cx="2129309" cy="369887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晚清名臣曾国藩</a:t>
            </a:r>
            <a:endParaRPr lang="en-US" altLang="zh-CN" sz="2000" b="1" kern="0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07949" y="23443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为什么强调责任与担当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2611452" y="1647479"/>
            <a:ext cx="8990072" cy="76606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担当精神是中华文明，尤其是儒家传统的优良品质</a:t>
            </a:r>
          </a:p>
        </p:txBody>
      </p:sp>
      <p:sp>
        <p:nvSpPr>
          <p:cNvPr id="18" name="矩形: 圆角 17"/>
          <p:cNvSpPr/>
          <p:nvPr/>
        </p:nvSpPr>
        <p:spPr>
          <a:xfrm>
            <a:off x="1849382" y="1726973"/>
            <a:ext cx="609670" cy="609670"/>
          </a:xfrm>
          <a:prstGeom prst="roundRect">
            <a:avLst>
              <a:gd name="adj" fmla="val 1079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3" name="矩形: 圆角 22"/>
          <p:cNvSpPr/>
          <p:nvPr/>
        </p:nvSpPr>
        <p:spPr>
          <a:xfrm>
            <a:off x="5029242" y="2989377"/>
            <a:ext cx="3749180" cy="540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kern="0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“士不可以不弘毅，任重而道远”</a:t>
            </a:r>
            <a:endParaRPr lang="en-US" altLang="zh-CN" kern="0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5029242" y="3808846"/>
            <a:ext cx="3749180" cy="540000"/>
          </a:xfrm>
          <a:prstGeom prst="roundRect">
            <a:avLst>
              <a:gd name="adj" fmla="val 0"/>
            </a:avLst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“穷则独善其身，达则兼济天下”</a:t>
            </a:r>
            <a:endParaRPr lang="pt-BR" altLang="zh-CN" kern="0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5029242" y="4628315"/>
            <a:ext cx="5939930" cy="540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“为天地立心</a:t>
            </a:r>
            <a:r>
              <a:rPr lang="en-US" altLang="zh-CN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为生民立命</a:t>
            </a:r>
            <a:r>
              <a:rPr lang="en-US" altLang="zh-CN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为往圣继绝学</a:t>
            </a:r>
            <a:r>
              <a:rPr lang="en-US" altLang="zh-CN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为万世开太平”</a:t>
            </a:r>
            <a:endParaRPr lang="pt-BR" altLang="zh-CN" kern="0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5029242" y="5447784"/>
            <a:ext cx="3139580" cy="540000"/>
          </a:xfrm>
          <a:prstGeom prst="roundRect">
            <a:avLst>
              <a:gd name="adj" fmla="val 0"/>
            </a:avLst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“以苟活为羞，以避事为耻”</a:t>
            </a:r>
            <a:endParaRPr lang="pt-BR" altLang="zh-CN" kern="0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MH_Other_1"/>
          <p:cNvSpPr/>
          <p:nvPr>
            <p:custDataLst>
              <p:tags r:id="rId1"/>
            </p:custDataLst>
          </p:nvPr>
        </p:nvSpPr>
        <p:spPr>
          <a:xfrm>
            <a:off x="8898628" y="2821102"/>
            <a:ext cx="168275" cy="168275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MH_Other_1"/>
          <p:cNvSpPr/>
          <p:nvPr>
            <p:custDataLst>
              <p:tags r:id="rId2"/>
            </p:custDataLst>
          </p:nvPr>
        </p:nvSpPr>
        <p:spPr>
          <a:xfrm>
            <a:off x="8898628" y="3640570"/>
            <a:ext cx="168275" cy="168275"/>
          </a:xfrm>
          <a:prstGeom prst="rect">
            <a:avLst/>
          </a:prstGeom>
          <a:solidFill>
            <a:srgbClr val="7C4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MH_Other_1"/>
          <p:cNvSpPr/>
          <p:nvPr>
            <p:custDataLst>
              <p:tags r:id="rId3"/>
            </p:custDataLst>
          </p:nvPr>
        </p:nvSpPr>
        <p:spPr>
          <a:xfrm>
            <a:off x="11099347" y="4460040"/>
            <a:ext cx="168275" cy="168275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MH_Other_1"/>
          <p:cNvSpPr/>
          <p:nvPr>
            <p:custDataLst>
              <p:tags r:id="rId4"/>
            </p:custDataLst>
          </p:nvPr>
        </p:nvSpPr>
        <p:spPr>
          <a:xfrm>
            <a:off x="8289028" y="5279508"/>
            <a:ext cx="168275" cy="168275"/>
          </a:xfrm>
          <a:prstGeom prst="rect">
            <a:avLst/>
          </a:prstGeom>
          <a:solidFill>
            <a:srgbClr val="7C4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矩形: 圆角 32"/>
          <p:cNvSpPr>
            <a:spLocks noChangeAspect="1"/>
          </p:cNvSpPr>
          <p:nvPr/>
        </p:nvSpPr>
        <p:spPr>
          <a:xfrm>
            <a:off x="1938217" y="3043376"/>
            <a:ext cx="432000" cy="432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: 圆角 33"/>
          <p:cNvSpPr>
            <a:spLocks noChangeAspect="1"/>
          </p:cNvSpPr>
          <p:nvPr/>
        </p:nvSpPr>
        <p:spPr>
          <a:xfrm>
            <a:off x="1938217" y="3862845"/>
            <a:ext cx="432000" cy="432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矩形: 圆角 34"/>
          <p:cNvSpPr>
            <a:spLocks noChangeAspect="1"/>
          </p:cNvSpPr>
          <p:nvPr/>
        </p:nvSpPr>
        <p:spPr>
          <a:xfrm>
            <a:off x="1938217" y="4682314"/>
            <a:ext cx="432000" cy="432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矩形: 圆角 35"/>
          <p:cNvSpPr>
            <a:spLocks noChangeAspect="1"/>
          </p:cNvSpPr>
          <p:nvPr/>
        </p:nvSpPr>
        <p:spPr>
          <a:xfrm>
            <a:off x="1938217" y="5501783"/>
            <a:ext cx="432000" cy="432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7796063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8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7" grpId="0"/>
      <p:bldP spid="18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07949" y="23443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为什么强调责任与担当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4091800" y="1647479"/>
            <a:ext cx="5955026" cy="76606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担当精神是中国共产党的政治本色</a:t>
            </a:r>
          </a:p>
        </p:txBody>
      </p:sp>
      <p:sp>
        <p:nvSpPr>
          <p:cNvPr id="10" name="矩形: 圆角 9"/>
          <p:cNvSpPr/>
          <p:nvPr/>
        </p:nvSpPr>
        <p:spPr>
          <a:xfrm>
            <a:off x="3329730" y="1726973"/>
            <a:ext cx="609670" cy="609670"/>
          </a:xfrm>
          <a:prstGeom prst="roundRect">
            <a:avLst>
              <a:gd name="adj" fmla="val 1079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2" name="矩形 1"/>
          <p:cNvSpPr/>
          <p:nvPr/>
        </p:nvSpPr>
        <p:spPr>
          <a:xfrm>
            <a:off x="4390433" y="3022551"/>
            <a:ext cx="6438715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西方资产阶级政党成立于</a:t>
            </a:r>
            <a:r>
              <a: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世纪上半页，其起源逻辑是先有国家，再有政党，政党是在西方资产阶级掌握政权之后，随着代议制与选举制的完善和发展而逐步确立。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390432" y="4692161"/>
            <a:ext cx="6438715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中国共产党在成立初期就面临着内忧外患的危难局面。在这样的局面中，共产党承担起来的是国家主权独立、政权重建、国家统一、人民解放、民族复兴等一系列复杂的历史任务。</a:t>
            </a:r>
          </a:p>
        </p:txBody>
      </p:sp>
      <p:sp>
        <p:nvSpPr>
          <p:cNvPr id="3" name="矩形: 圆角 2"/>
          <p:cNvSpPr>
            <a:spLocks noChangeAspect="1"/>
          </p:cNvSpPr>
          <p:nvPr/>
        </p:nvSpPr>
        <p:spPr>
          <a:xfrm>
            <a:off x="1675306" y="2919204"/>
            <a:ext cx="1379325" cy="1379325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西方</a:t>
            </a:r>
          </a:p>
        </p:txBody>
      </p:sp>
      <p:sp>
        <p:nvSpPr>
          <p:cNvPr id="12" name="矩形: 圆角 11"/>
          <p:cNvSpPr>
            <a:spLocks noChangeAspect="1"/>
          </p:cNvSpPr>
          <p:nvPr/>
        </p:nvSpPr>
        <p:spPr>
          <a:xfrm>
            <a:off x="1675305" y="4588814"/>
            <a:ext cx="1379325" cy="1379325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</a:t>
            </a:r>
          </a:p>
        </p:txBody>
      </p:sp>
      <p:cxnSp>
        <p:nvCxnSpPr>
          <p:cNvPr id="7" name="直接连接符 6"/>
          <p:cNvCxnSpPr>
            <a:cxnSpLocks/>
            <a:stCxn id="3" idx="3"/>
          </p:cNvCxnSpPr>
          <p:nvPr/>
        </p:nvCxnSpPr>
        <p:spPr>
          <a:xfrm>
            <a:off x="3054631" y="3608867"/>
            <a:ext cx="884769" cy="0"/>
          </a:xfrm>
          <a:prstGeom prst="line">
            <a:avLst/>
          </a:prstGeom>
          <a:ln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双大括号 15"/>
          <p:cNvSpPr/>
          <p:nvPr/>
        </p:nvSpPr>
        <p:spPr>
          <a:xfrm>
            <a:off x="4091799" y="2919203"/>
            <a:ext cx="7035983" cy="1379325"/>
          </a:xfrm>
          <a:prstGeom prst="bracePair">
            <a:avLst>
              <a:gd name="adj" fmla="val 5176"/>
            </a:avLst>
          </a:prstGeom>
          <a:ln>
            <a:solidFill>
              <a:srgbClr val="7C49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cxnSpLocks/>
          </p:cNvCxnSpPr>
          <p:nvPr/>
        </p:nvCxnSpPr>
        <p:spPr>
          <a:xfrm>
            <a:off x="3054631" y="5276236"/>
            <a:ext cx="884769" cy="0"/>
          </a:xfrm>
          <a:prstGeom prst="line">
            <a:avLst/>
          </a:prstGeom>
          <a:ln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双大括号 18"/>
          <p:cNvSpPr/>
          <p:nvPr/>
        </p:nvSpPr>
        <p:spPr>
          <a:xfrm>
            <a:off x="4091799" y="4586573"/>
            <a:ext cx="7035983" cy="1379325"/>
          </a:xfrm>
          <a:prstGeom prst="bracePair">
            <a:avLst>
              <a:gd name="adj" fmla="val 5176"/>
            </a:avLst>
          </a:prstGeom>
          <a:ln>
            <a:solidFill>
              <a:srgbClr val="7C49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5781893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" grpId="0"/>
      <p:bldP spid="11" grpId="0"/>
      <p:bldP spid="3" grpId="0" animBg="1"/>
      <p:bldP spid="12" grpId="0" animBg="1"/>
      <p:bldP spid="16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箭头: 燕尾形 36"/>
          <p:cNvSpPr/>
          <p:nvPr/>
        </p:nvSpPr>
        <p:spPr>
          <a:xfrm rot="5400000">
            <a:off x="-930529" y="3470022"/>
            <a:ext cx="5199340" cy="1197085"/>
          </a:xfrm>
          <a:prstGeom prst="notchedRightArrow">
            <a:avLst>
              <a:gd name="adj1" fmla="val 50000"/>
              <a:gd name="adj2" fmla="val 46817"/>
            </a:avLst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40428" y="1777059"/>
            <a:ext cx="1857429" cy="778340"/>
          </a:xfrm>
          <a:prstGeom prst="rect">
            <a:avLst/>
          </a:prstGeom>
          <a:solidFill>
            <a:srgbClr val="C00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endParaRPr lang="en-US" altLang="zh-CN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七八十年代</a:t>
            </a:r>
            <a:endParaRPr lang="en-US" altLang="zh-CN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历代共产党人如何勇于担当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901689" y="1777059"/>
            <a:ext cx="8541011" cy="778340"/>
            <a:chOff x="2901689" y="1777059"/>
            <a:chExt cx="8541011" cy="778340"/>
          </a:xfrm>
        </p:grpSpPr>
        <p:sp>
          <p:nvSpPr>
            <p:cNvPr id="11" name="矩形 10"/>
            <p:cNvSpPr/>
            <p:nvPr/>
          </p:nvSpPr>
          <p:spPr>
            <a:xfrm>
              <a:off x="3069218" y="1843064"/>
              <a:ext cx="82083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Bef>
                  <a:spcPct val="0"/>
                </a:spcBef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以邓小平同志为主要代表的中国共产党人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，实事求是、解放思想，开拓了改革开放的一个新局面。</a:t>
              </a:r>
              <a:endPara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901689" y="1777059"/>
              <a:ext cx="8541011" cy="778340"/>
            </a:xfrm>
            <a:prstGeom prst="rect">
              <a:avLst/>
            </a:prstGeom>
            <a:noFill/>
            <a:ln w="6350">
              <a:solidFill>
                <a:srgbClr val="7C49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901689" y="2735359"/>
            <a:ext cx="8541011" cy="1153245"/>
            <a:chOff x="2901689" y="2735359"/>
            <a:chExt cx="8541011" cy="1153245"/>
          </a:xfrm>
        </p:grpSpPr>
        <p:sp>
          <p:nvSpPr>
            <p:cNvPr id="12" name="矩形 11"/>
            <p:cNvSpPr/>
            <p:nvPr/>
          </p:nvSpPr>
          <p:spPr>
            <a:xfrm>
              <a:off x="3069218" y="2850317"/>
              <a:ext cx="820838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Bef>
                  <a:spcPct val="0"/>
                </a:spcBef>
              </a:pP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国内发生了巨大的政治风波，国际上苏联解体、东欧剧变，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以江泽民同志为主要代表的中国共产党人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在这样的危急关头，坚持党的基本路线和基本理论，完善了社会主义市场经济体制，把中国特色社会主义事业推向了</a:t>
              </a:r>
              <a:r>
                <a:rPr lang="en-US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21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世纪。</a:t>
              </a:r>
              <a:endPara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901689" y="2735359"/>
              <a:ext cx="8541011" cy="1153245"/>
            </a:xfrm>
            <a:prstGeom prst="rect">
              <a:avLst/>
            </a:prstGeom>
            <a:noFill/>
            <a:ln w="6350">
              <a:solidFill>
                <a:srgbClr val="7C49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901689" y="4068565"/>
            <a:ext cx="8541011" cy="787404"/>
            <a:chOff x="2901689" y="4068565"/>
            <a:chExt cx="8541011" cy="787404"/>
          </a:xfrm>
        </p:grpSpPr>
        <p:sp>
          <p:nvSpPr>
            <p:cNvPr id="13" name="矩形 12"/>
            <p:cNvSpPr/>
            <p:nvPr/>
          </p:nvSpPr>
          <p:spPr>
            <a:xfrm>
              <a:off x="3069218" y="4134569"/>
              <a:ext cx="82083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经历非典、汶川特大地震、全球性金融危机，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以胡锦涛同志为主要代表的中国共产党人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科学判断、果断决策、成功克难攻坚，坚持改革开放，推动科学发展。</a:t>
              </a:r>
              <a:endPara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901689" y="4068565"/>
              <a:ext cx="8541011" cy="787404"/>
            </a:xfrm>
            <a:prstGeom prst="rect">
              <a:avLst/>
            </a:prstGeom>
            <a:noFill/>
            <a:ln w="6350">
              <a:solidFill>
                <a:srgbClr val="7C49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901689" y="5035929"/>
            <a:ext cx="8541011" cy="1100199"/>
            <a:chOff x="2901689" y="5035929"/>
            <a:chExt cx="8541011" cy="1100199"/>
          </a:xfrm>
        </p:grpSpPr>
        <p:sp>
          <p:nvSpPr>
            <p:cNvPr id="14" name="矩形 13"/>
            <p:cNvSpPr/>
            <p:nvPr/>
          </p:nvSpPr>
          <p:spPr>
            <a:xfrm>
              <a:off x="3069218" y="5124364"/>
              <a:ext cx="820838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面临各种转型期的复杂矛盾和棘手的问题，以</a:t>
              </a:r>
              <a:r>
                <a:rPr lang="zh-CN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习近平同志为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</a:t>
              </a:r>
              <a:r>
                <a:rPr lang="zh-CN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的党中央</a:t>
              </a:r>
              <a:r>
                <a:rPr lang="zh-CN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以作风建设作为开篇布局，以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四个全面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作为全面战略布局，带领全党全国人民开拓了治国理政的新局面。</a:t>
              </a:r>
              <a:endPara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901689" y="5035929"/>
              <a:ext cx="8541011" cy="1100199"/>
            </a:xfrm>
            <a:prstGeom prst="rect">
              <a:avLst/>
            </a:prstGeom>
            <a:noFill/>
            <a:ln w="6350">
              <a:solidFill>
                <a:srgbClr val="7C49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740428" y="2923180"/>
            <a:ext cx="1857429" cy="777600"/>
          </a:xfrm>
          <a:prstGeom prst="rect">
            <a:avLst/>
          </a:prstGeom>
          <a:solidFill>
            <a:srgbClr val="C00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年代末</a:t>
            </a:r>
            <a:r>
              <a:rPr lang="en-US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年代初</a:t>
            </a:r>
            <a:endParaRPr lang="en-US" altLang="zh-CN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0428" y="4073467"/>
            <a:ext cx="1857429" cy="777600"/>
          </a:xfrm>
          <a:prstGeom prst="rect">
            <a:avLst/>
          </a:prstGeom>
          <a:solidFill>
            <a:srgbClr val="C00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进入新世纪</a:t>
            </a:r>
            <a:endParaRPr lang="en-US" altLang="zh-CN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40428" y="5197228"/>
            <a:ext cx="1857429" cy="777600"/>
          </a:xfrm>
          <a:prstGeom prst="rect">
            <a:avLst/>
          </a:prstGeom>
          <a:solidFill>
            <a:srgbClr val="C00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十八大以来</a:t>
            </a:r>
            <a:endParaRPr lang="en-US" altLang="zh-CN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832828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6" grpId="0" animBg="1"/>
      <p:bldP spid="28" grpId="0" animBg="1"/>
      <p:bldP spid="29" grpId="0" animBg="1"/>
      <p:bldP spid="30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997" b="6407"/>
          <a:stretch/>
        </p:blipFill>
        <p:spPr>
          <a:xfrm>
            <a:off x="1" y="4673313"/>
            <a:ext cx="12192000" cy="218468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99504"/>
            <a:ext cx="5082054" cy="255618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500"/>
                    </a14:imgEffect>
                    <a14:imgEffect>
                      <a14:brightnessContrast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76" t="-1" b="67367"/>
          <a:stretch/>
        </p:blipFill>
        <p:spPr>
          <a:xfrm>
            <a:off x="0" y="5761630"/>
            <a:ext cx="5619750" cy="10963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19750" y="12021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/>
              <a:t>第二部分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04616" y="2323956"/>
            <a:ext cx="90208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5400" dirty="0"/>
              <a:t>全面从严治党新常态下为何强调责任担当</a:t>
            </a:r>
            <a:endParaRPr lang="en-US" altLang="zh-CN" sz="5400" dirty="0"/>
          </a:p>
        </p:txBody>
      </p:sp>
      <p:sp>
        <p:nvSpPr>
          <p:cNvPr id="11" name="Freeform 29"/>
          <p:cNvSpPr/>
          <p:nvPr/>
        </p:nvSpPr>
        <p:spPr bwMode="auto">
          <a:xfrm>
            <a:off x="4590332" y="1132338"/>
            <a:ext cx="879559" cy="7859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0000">
                <a:srgbClr val="FFFF00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gradFill>
                <a:gsLst>
                  <a:gs pos="50000">
                    <a:srgbClr val="FFFF0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843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25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全面从严治党新常态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07950" y="2092814"/>
            <a:ext cx="2416018" cy="1568661"/>
            <a:chOff x="1307950" y="2092814"/>
            <a:chExt cx="2416018" cy="156866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577" b="40828"/>
            <a:stretch>
              <a:fillRect/>
            </a:stretch>
          </p:blipFill>
          <p:spPr>
            <a:xfrm>
              <a:off x="1307950" y="2092814"/>
              <a:ext cx="2416018" cy="1568661"/>
            </a:xfrm>
            <a:custGeom>
              <a:avLst/>
              <a:gdLst>
                <a:gd name="connsiteX0" fmla="*/ 0 w 2272160"/>
                <a:gd name="connsiteY0" fmla="*/ 0 h 1475258"/>
                <a:gd name="connsiteX1" fmla="*/ 2272160 w 2272160"/>
                <a:gd name="connsiteY1" fmla="*/ 0 h 1475258"/>
                <a:gd name="connsiteX2" fmla="*/ 2272160 w 2272160"/>
                <a:gd name="connsiteY2" fmla="*/ 1475258 h 1475258"/>
                <a:gd name="connsiteX3" fmla="*/ 0 w 2272160"/>
                <a:gd name="connsiteY3" fmla="*/ 1475258 h 147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2160" h="1475258">
                  <a:moveTo>
                    <a:pt x="0" y="0"/>
                  </a:moveTo>
                  <a:lnTo>
                    <a:pt x="2272160" y="0"/>
                  </a:lnTo>
                  <a:lnTo>
                    <a:pt x="2272160" y="1475258"/>
                  </a:lnTo>
                  <a:lnTo>
                    <a:pt x="0" y="1475258"/>
                  </a:lnTo>
                  <a:close/>
                </a:path>
              </a:pathLst>
            </a:custGeom>
          </p:spPr>
        </p:pic>
        <p:sp>
          <p:nvSpPr>
            <p:cNvPr id="12" name="文本框 11"/>
            <p:cNvSpPr txBox="1"/>
            <p:nvPr/>
          </p:nvSpPr>
          <p:spPr>
            <a:xfrm>
              <a:off x="1654183" y="2420812"/>
              <a:ext cx="17235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十八大以来</a:t>
              </a:r>
            </a:p>
          </p:txBody>
        </p:sp>
      </p:grpSp>
      <p:sp>
        <p:nvSpPr>
          <p:cNvPr id="13" name="矩形: 圆角 12"/>
          <p:cNvSpPr/>
          <p:nvPr/>
        </p:nvSpPr>
        <p:spPr>
          <a:xfrm>
            <a:off x="4093028" y="2092816"/>
            <a:ext cx="5109029" cy="720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zh-CN" altLang="en-US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中央强力反腐、正风肃纪，形成了有力的震慑。</a:t>
            </a:r>
            <a:endParaRPr lang="en-US" altLang="zh-CN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4093028" y="2941475"/>
            <a:ext cx="7112247" cy="720000"/>
          </a:xfrm>
          <a:prstGeom prst="roundRect">
            <a:avLst>
              <a:gd name="adj" fmla="val 0"/>
            </a:avLst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zh-CN" altLang="en-US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在部分官员中也滋生了一些不好的情绪，为官不为、怠政懒政的风气开始抬头。</a:t>
            </a:r>
            <a:endParaRPr lang="en-US" altLang="zh-CN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1307949" y="3989473"/>
            <a:ext cx="2416019" cy="720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24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十八大以前：</a:t>
            </a:r>
            <a:endParaRPr lang="en-US" altLang="zh-CN" sz="24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1307949" y="5037471"/>
            <a:ext cx="2416019" cy="720000"/>
          </a:xfrm>
          <a:prstGeom prst="roundRect">
            <a:avLst>
              <a:gd name="adj" fmla="val 0"/>
            </a:avLst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24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十八大以后：</a:t>
            </a:r>
            <a:endParaRPr lang="en-US" altLang="zh-CN" sz="24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4099182" y="3989473"/>
            <a:ext cx="7106093" cy="720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28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“门难进、脸难看、事难办”</a:t>
            </a:r>
            <a:endParaRPr lang="en-US" altLang="zh-CN" sz="28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4099182" y="5037471"/>
            <a:ext cx="7106093" cy="720000"/>
          </a:xfrm>
          <a:prstGeom prst="roundRect">
            <a:avLst>
              <a:gd name="adj" fmla="val 0"/>
            </a:avLst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28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“门好进、脸好看、不办事”</a:t>
            </a:r>
            <a:endParaRPr lang="en-US" altLang="zh-CN" sz="28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594542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何为“为官不为”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185934" y="2010744"/>
            <a:ext cx="6034516" cy="1949549"/>
            <a:chOff x="5185934" y="2010744"/>
            <a:chExt cx="6034516" cy="1949549"/>
          </a:xfrm>
        </p:grpSpPr>
        <p:sp>
          <p:nvSpPr>
            <p:cNvPr id="6" name="矩形: 圆角 5"/>
            <p:cNvSpPr/>
            <p:nvPr/>
          </p:nvSpPr>
          <p:spPr>
            <a:xfrm>
              <a:off x="5185934" y="2010744"/>
              <a:ext cx="6034516" cy="1949549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5405009" y="2408437"/>
              <a:ext cx="5596366" cy="1154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zh-CN" sz="2800" b="1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“为官不为”</a:t>
              </a:r>
              <a:r>
                <a:rPr lang="zh-CN" altLang="zh-CN" b="1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不是一个新问题，它实际上是官僚主义的一</a:t>
              </a:r>
              <a:r>
                <a:rPr lang="zh-CN" altLang="en-US" b="1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r>
                <a:rPr lang="zh-CN" altLang="zh-CN" b="1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延续。</a:t>
              </a:r>
              <a:endParaRPr lang="zh-CN" altLang="en-US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07949" y="4228939"/>
            <a:ext cx="9912501" cy="1546508"/>
            <a:chOff x="1307949" y="4228939"/>
            <a:chExt cx="9912501" cy="1546508"/>
          </a:xfrm>
        </p:grpSpPr>
        <p:sp>
          <p:nvSpPr>
            <p:cNvPr id="7" name="矩形: 圆角 6"/>
            <p:cNvSpPr/>
            <p:nvPr/>
          </p:nvSpPr>
          <p:spPr>
            <a:xfrm>
              <a:off x="1307949" y="4228939"/>
              <a:ext cx="9912501" cy="1546508"/>
            </a:xfrm>
            <a:prstGeom prst="roundRect">
              <a:avLst>
                <a:gd name="adj" fmla="val 0"/>
              </a:avLst>
            </a:prstGeom>
            <a:solidFill>
              <a:srgbClr val="7C49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31848" y="4332779"/>
              <a:ext cx="8464702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1944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年，毛泽东同志在延安干部会议上为官僚主义做了一幅像，他说：“</a:t>
              </a:r>
              <a:r>
                <a:rPr lang="zh-CN" altLang="en-US" b="1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一声不响，二目无光。三餐不食，四肢无力。五官不正，六亲不认。七窍不通，八面威风。九坐不动，十分无用。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 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49" y="2010745"/>
            <a:ext cx="3606951" cy="194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12804906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为官不为的五种表现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: 圆角 12"/>
          <p:cNvSpPr>
            <a:spLocks noChangeAspect="1"/>
          </p:cNvSpPr>
          <p:nvPr/>
        </p:nvSpPr>
        <p:spPr>
          <a:xfrm>
            <a:off x="1755107" y="2823394"/>
            <a:ext cx="1800000" cy="1800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FA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五种表现</a:t>
            </a:r>
          </a:p>
        </p:txBody>
      </p:sp>
      <p:sp>
        <p:nvSpPr>
          <p:cNvPr id="14" name="矩形: 圆角 13"/>
          <p:cNvSpPr/>
          <p:nvPr/>
        </p:nvSpPr>
        <p:spPr>
          <a:xfrm>
            <a:off x="5352793" y="2119513"/>
            <a:ext cx="1972401" cy="576000"/>
          </a:xfrm>
          <a:prstGeom prst="roundRect">
            <a:avLst>
              <a:gd name="adj" fmla="val 1041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“打盹型”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5352793" y="2856681"/>
            <a:ext cx="1972401" cy="576000"/>
          </a:xfrm>
          <a:prstGeom prst="roundRect">
            <a:avLst>
              <a:gd name="adj" fmla="val 1041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“木偶型”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5352793" y="3597676"/>
            <a:ext cx="1972401" cy="576000"/>
          </a:xfrm>
          <a:prstGeom prst="roundRect">
            <a:avLst>
              <a:gd name="adj" fmla="val 1041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“太极型”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5352793" y="4338671"/>
            <a:ext cx="1972401" cy="576000"/>
          </a:xfrm>
          <a:prstGeom prst="roundRect">
            <a:avLst>
              <a:gd name="adj" fmla="val 1041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“比划型”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5352793" y="5079666"/>
            <a:ext cx="1972401" cy="576000"/>
          </a:xfrm>
          <a:prstGeom prst="roundRect">
            <a:avLst>
              <a:gd name="adj" fmla="val 1041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“说唱型”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>
            <a:cxnSpLocks/>
            <a:stCxn id="13" idx="1"/>
          </p:cNvCxnSpPr>
          <p:nvPr/>
        </p:nvCxnSpPr>
        <p:spPr>
          <a:xfrm flipH="1">
            <a:off x="933450" y="3723394"/>
            <a:ext cx="821657" cy="0"/>
          </a:xfrm>
          <a:prstGeom prst="line">
            <a:avLst/>
          </a:prstGeom>
          <a:ln>
            <a:solidFill>
              <a:srgbClr val="7C4939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3552793" y="2407513"/>
            <a:ext cx="1776970" cy="2957904"/>
            <a:chOff x="3572342" y="1712422"/>
            <a:chExt cx="2096938" cy="3890356"/>
          </a:xfrm>
        </p:grpSpPr>
        <p:sp>
          <p:nvSpPr>
            <p:cNvPr id="21" name="任意多边形: 形状 20"/>
            <p:cNvSpPr/>
            <p:nvPr/>
          </p:nvSpPr>
          <p:spPr>
            <a:xfrm>
              <a:off x="3572342" y="2629925"/>
              <a:ext cx="2094807" cy="845558"/>
            </a:xfrm>
            <a:custGeom>
              <a:avLst/>
              <a:gdLst>
                <a:gd name="connsiteX0" fmla="*/ 0 w 3543300"/>
                <a:gd name="connsiteY0" fmla="*/ 762000 h 956135"/>
                <a:gd name="connsiteX1" fmla="*/ 819150 w 3543300"/>
                <a:gd name="connsiteY1" fmla="*/ 342900 h 956135"/>
                <a:gd name="connsiteX2" fmla="*/ 2133600 w 3543300"/>
                <a:gd name="connsiteY2" fmla="*/ 952500 h 956135"/>
                <a:gd name="connsiteX3" fmla="*/ 3543300 w 3543300"/>
                <a:gd name="connsiteY3" fmla="*/ 0 h 956135"/>
                <a:gd name="connsiteX0" fmla="*/ 0 w 3654824"/>
                <a:gd name="connsiteY0" fmla="*/ 733425 h 927016"/>
                <a:gd name="connsiteX1" fmla="*/ 819150 w 3654824"/>
                <a:gd name="connsiteY1" fmla="*/ 314325 h 927016"/>
                <a:gd name="connsiteX2" fmla="*/ 2133600 w 3654824"/>
                <a:gd name="connsiteY2" fmla="*/ 923925 h 927016"/>
                <a:gd name="connsiteX3" fmla="*/ 3654824 w 3654824"/>
                <a:gd name="connsiteY3" fmla="*/ 0 h 927016"/>
                <a:gd name="connsiteX0" fmla="*/ 0 w 3654824"/>
                <a:gd name="connsiteY0" fmla="*/ 747200 h 940791"/>
                <a:gd name="connsiteX1" fmla="*/ 819150 w 3654824"/>
                <a:gd name="connsiteY1" fmla="*/ 328100 h 940791"/>
                <a:gd name="connsiteX2" fmla="*/ 2133600 w 3654824"/>
                <a:gd name="connsiteY2" fmla="*/ 937700 h 940791"/>
                <a:gd name="connsiteX3" fmla="*/ 3654824 w 3654824"/>
                <a:gd name="connsiteY3" fmla="*/ 13775 h 940791"/>
                <a:gd name="connsiteX0" fmla="*/ 0 w 3654824"/>
                <a:gd name="connsiteY0" fmla="*/ 1373410 h 1373410"/>
                <a:gd name="connsiteX1" fmla="*/ 819150 w 3654824"/>
                <a:gd name="connsiteY1" fmla="*/ 328100 h 1373410"/>
                <a:gd name="connsiteX2" fmla="*/ 2133600 w 3654824"/>
                <a:gd name="connsiteY2" fmla="*/ 937700 h 1373410"/>
                <a:gd name="connsiteX3" fmla="*/ 3654824 w 3654824"/>
                <a:gd name="connsiteY3" fmla="*/ 13775 h 1373410"/>
                <a:gd name="connsiteX0" fmla="*/ 0 w 3654824"/>
                <a:gd name="connsiteY0" fmla="*/ 1374070 h 1374070"/>
                <a:gd name="connsiteX1" fmla="*/ 924817 w 3654824"/>
                <a:gd name="connsiteY1" fmla="*/ 641865 h 1374070"/>
                <a:gd name="connsiteX2" fmla="*/ 2133600 w 3654824"/>
                <a:gd name="connsiteY2" fmla="*/ 938360 h 1374070"/>
                <a:gd name="connsiteX3" fmla="*/ 3654824 w 3654824"/>
                <a:gd name="connsiteY3" fmla="*/ 14435 h 1374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4824" h="1374070">
                  <a:moveTo>
                    <a:pt x="0" y="1374070"/>
                  </a:moveTo>
                  <a:cubicBezTo>
                    <a:pt x="231775" y="1148645"/>
                    <a:pt x="569217" y="714483"/>
                    <a:pt x="924817" y="641865"/>
                  </a:cubicBezTo>
                  <a:cubicBezTo>
                    <a:pt x="1280417" y="569247"/>
                    <a:pt x="1678599" y="1042932"/>
                    <a:pt x="2133600" y="938360"/>
                  </a:cubicBezTo>
                  <a:cubicBezTo>
                    <a:pt x="2588601" y="833788"/>
                    <a:pt x="2991113" y="-128440"/>
                    <a:pt x="3654824" y="14435"/>
                  </a:cubicBezTo>
                </a:path>
              </a:pathLst>
            </a:custGeom>
            <a:noFill/>
            <a:ln w="9525">
              <a:solidFill>
                <a:srgbClr val="7C4939"/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3574473" y="1712422"/>
              <a:ext cx="2078182" cy="1875328"/>
            </a:xfrm>
            <a:custGeom>
              <a:avLst/>
              <a:gdLst>
                <a:gd name="connsiteX0" fmla="*/ 0 w 2078182"/>
                <a:gd name="connsiteY0" fmla="*/ 1729047 h 1830927"/>
                <a:gd name="connsiteX1" fmla="*/ 615142 w 2078182"/>
                <a:gd name="connsiteY1" fmla="*/ 1679171 h 1830927"/>
                <a:gd name="connsiteX2" fmla="*/ 1379912 w 2078182"/>
                <a:gd name="connsiteY2" fmla="*/ 282633 h 1830927"/>
                <a:gd name="connsiteX3" fmla="*/ 2078182 w 2078182"/>
                <a:gd name="connsiteY3" fmla="*/ 0 h 183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8182" h="1830927">
                  <a:moveTo>
                    <a:pt x="0" y="1729047"/>
                  </a:moveTo>
                  <a:cubicBezTo>
                    <a:pt x="192578" y="1824643"/>
                    <a:pt x="385157" y="1920240"/>
                    <a:pt x="615142" y="1679171"/>
                  </a:cubicBezTo>
                  <a:cubicBezTo>
                    <a:pt x="845127" y="1438102"/>
                    <a:pt x="1136072" y="562495"/>
                    <a:pt x="1379912" y="282633"/>
                  </a:cubicBezTo>
                  <a:cubicBezTo>
                    <a:pt x="1623752" y="2771"/>
                    <a:pt x="1850967" y="1385"/>
                    <a:pt x="2078182" y="0"/>
                  </a:cubicBezTo>
                </a:path>
              </a:pathLst>
            </a:custGeom>
            <a:noFill/>
            <a:ln w="9525">
              <a:solidFill>
                <a:srgbClr val="7C4939"/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3572342" y="3270411"/>
              <a:ext cx="2080313" cy="403816"/>
            </a:xfrm>
            <a:custGeom>
              <a:avLst/>
              <a:gdLst>
                <a:gd name="connsiteX0" fmla="*/ 0 w 2061557"/>
                <a:gd name="connsiteY0" fmla="*/ 171059 h 403815"/>
                <a:gd name="connsiteX1" fmla="*/ 548640 w 2061557"/>
                <a:gd name="connsiteY1" fmla="*/ 4805 h 403815"/>
                <a:gd name="connsiteX2" fmla="*/ 1080655 w 2061557"/>
                <a:gd name="connsiteY2" fmla="*/ 337314 h 403815"/>
                <a:gd name="connsiteX3" fmla="*/ 2061557 w 2061557"/>
                <a:gd name="connsiteY3" fmla="*/ 403815 h 40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1557" h="403815">
                  <a:moveTo>
                    <a:pt x="0" y="171059"/>
                  </a:moveTo>
                  <a:cubicBezTo>
                    <a:pt x="184265" y="74077"/>
                    <a:pt x="368531" y="-22904"/>
                    <a:pt x="548640" y="4805"/>
                  </a:cubicBezTo>
                  <a:cubicBezTo>
                    <a:pt x="728749" y="32514"/>
                    <a:pt x="828502" y="270812"/>
                    <a:pt x="1080655" y="337314"/>
                  </a:cubicBezTo>
                  <a:cubicBezTo>
                    <a:pt x="1332808" y="403816"/>
                    <a:pt x="1697182" y="403815"/>
                    <a:pt x="2061557" y="403815"/>
                  </a:cubicBezTo>
                </a:path>
              </a:pathLst>
            </a:custGeom>
            <a:noFill/>
            <a:ln w="9525">
              <a:solidFill>
                <a:srgbClr val="7C4939"/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3591098" y="3474719"/>
              <a:ext cx="2078182" cy="2128059"/>
            </a:xfrm>
            <a:custGeom>
              <a:avLst/>
              <a:gdLst>
                <a:gd name="connsiteX0" fmla="*/ 0 w 2078182"/>
                <a:gd name="connsiteY0" fmla="*/ 0 h 2144683"/>
                <a:gd name="connsiteX1" fmla="*/ 482138 w 2078182"/>
                <a:gd name="connsiteY1" fmla="*/ 432261 h 2144683"/>
                <a:gd name="connsiteX2" fmla="*/ 731520 w 2078182"/>
                <a:gd name="connsiteY2" fmla="*/ 1313410 h 2144683"/>
                <a:gd name="connsiteX3" fmla="*/ 1180407 w 2078182"/>
                <a:gd name="connsiteY3" fmla="*/ 1812174 h 2144683"/>
                <a:gd name="connsiteX4" fmla="*/ 2078182 w 2078182"/>
                <a:gd name="connsiteY4" fmla="*/ 2144683 h 214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182" h="2144683">
                  <a:moveTo>
                    <a:pt x="0" y="0"/>
                  </a:moveTo>
                  <a:cubicBezTo>
                    <a:pt x="180109" y="106679"/>
                    <a:pt x="360218" y="213359"/>
                    <a:pt x="482138" y="432261"/>
                  </a:cubicBezTo>
                  <a:cubicBezTo>
                    <a:pt x="604058" y="651163"/>
                    <a:pt x="615142" y="1083425"/>
                    <a:pt x="731520" y="1313410"/>
                  </a:cubicBezTo>
                  <a:cubicBezTo>
                    <a:pt x="847898" y="1543396"/>
                    <a:pt x="955963" y="1673629"/>
                    <a:pt x="1180407" y="1812174"/>
                  </a:cubicBezTo>
                  <a:cubicBezTo>
                    <a:pt x="1404851" y="1950719"/>
                    <a:pt x="1741516" y="2047701"/>
                    <a:pt x="2078182" y="2144683"/>
                  </a:cubicBezTo>
                </a:path>
              </a:pathLst>
            </a:custGeom>
            <a:noFill/>
            <a:ln w="9525">
              <a:solidFill>
                <a:srgbClr val="7C4939"/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3572342" y="3474719"/>
              <a:ext cx="2080313" cy="1152121"/>
            </a:xfrm>
            <a:custGeom>
              <a:avLst/>
              <a:gdLst>
                <a:gd name="connsiteX0" fmla="*/ 0 w 2061557"/>
                <a:gd name="connsiteY0" fmla="*/ 0 h 1183950"/>
                <a:gd name="connsiteX1" fmla="*/ 199506 w 2061557"/>
                <a:gd name="connsiteY1" fmla="*/ 515389 h 1183950"/>
                <a:gd name="connsiteX2" fmla="*/ 1064029 w 2061557"/>
                <a:gd name="connsiteY2" fmla="*/ 764771 h 1183950"/>
                <a:gd name="connsiteX3" fmla="*/ 1496291 w 2061557"/>
                <a:gd name="connsiteY3" fmla="*/ 1147156 h 1183950"/>
                <a:gd name="connsiteX4" fmla="*/ 2061557 w 2061557"/>
                <a:gd name="connsiteY4" fmla="*/ 1147156 h 1183950"/>
                <a:gd name="connsiteX0" fmla="*/ 0 w 2061557"/>
                <a:gd name="connsiteY0" fmla="*/ 0 h 1157140"/>
                <a:gd name="connsiteX1" fmla="*/ 199506 w 2061557"/>
                <a:gd name="connsiteY1" fmla="*/ 515389 h 1157140"/>
                <a:gd name="connsiteX2" fmla="*/ 1064029 w 2061557"/>
                <a:gd name="connsiteY2" fmla="*/ 764771 h 1157140"/>
                <a:gd name="connsiteX3" fmla="*/ 1529628 w 2061557"/>
                <a:gd name="connsiteY3" fmla="*/ 1066194 h 1157140"/>
                <a:gd name="connsiteX4" fmla="*/ 2061557 w 2061557"/>
                <a:gd name="connsiteY4" fmla="*/ 1147156 h 1157140"/>
                <a:gd name="connsiteX0" fmla="*/ 0 w 2061557"/>
                <a:gd name="connsiteY0" fmla="*/ 0 h 1153198"/>
                <a:gd name="connsiteX1" fmla="*/ 199506 w 2061557"/>
                <a:gd name="connsiteY1" fmla="*/ 515389 h 1153198"/>
                <a:gd name="connsiteX2" fmla="*/ 1064029 w 2061557"/>
                <a:gd name="connsiteY2" fmla="*/ 764771 h 1153198"/>
                <a:gd name="connsiteX3" fmla="*/ 1529628 w 2061557"/>
                <a:gd name="connsiteY3" fmla="*/ 1013806 h 1153198"/>
                <a:gd name="connsiteX4" fmla="*/ 2061557 w 2061557"/>
                <a:gd name="connsiteY4" fmla="*/ 1147156 h 1153198"/>
                <a:gd name="connsiteX0" fmla="*/ 0 w 2061557"/>
                <a:gd name="connsiteY0" fmla="*/ 0 h 1153198"/>
                <a:gd name="connsiteX1" fmla="*/ 199506 w 2061557"/>
                <a:gd name="connsiteY1" fmla="*/ 515389 h 1153198"/>
                <a:gd name="connsiteX2" fmla="*/ 1064029 w 2061557"/>
                <a:gd name="connsiteY2" fmla="*/ 764771 h 1153198"/>
                <a:gd name="connsiteX3" fmla="*/ 1529628 w 2061557"/>
                <a:gd name="connsiteY3" fmla="*/ 1013806 h 1153198"/>
                <a:gd name="connsiteX4" fmla="*/ 2061557 w 2061557"/>
                <a:gd name="connsiteY4" fmla="*/ 1147156 h 1153198"/>
                <a:gd name="connsiteX0" fmla="*/ 0 w 2061557"/>
                <a:gd name="connsiteY0" fmla="*/ 0 h 1152597"/>
                <a:gd name="connsiteX1" fmla="*/ 199506 w 2061557"/>
                <a:gd name="connsiteY1" fmla="*/ 515389 h 1152597"/>
                <a:gd name="connsiteX2" fmla="*/ 1064029 w 2061557"/>
                <a:gd name="connsiteY2" fmla="*/ 764771 h 1152597"/>
                <a:gd name="connsiteX3" fmla="*/ 1510578 w 2061557"/>
                <a:gd name="connsiteY3" fmla="*/ 999518 h 1152597"/>
                <a:gd name="connsiteX4" fmla="*/ 2061557 w 2061557"/>
                <a:gd name="connsiteY4" fmla="*/ 1147156 h 1152597"/>
                <a:gd name="connsiteX0" fmla="*/ 0 w 2061557"/>
                <a:gd name="connsiteY0" fmla="*/ 0 h 1151956"/>
                <a:gd name="connsiteX1" fmla="*/ 199506 w 2061557"/>
                <a:gd name="connsiteY1" fmla="*/ 515389 h 1151956"/>
                <a:gd name="connsiteX2" fmla="*/ 1064029 w 2061557"/>
                <a:gd name="connsiteY2" fmla="*/ 764771 h 1151956"/>
                <a:gd name="connsiteX3" fmla="*/ 1510578 w 2061557"/>
                <a:gd name="connsiteY3" fmla="*/ 980468 h 1151956"/>
                <a:gd name="connsiteX4" fmla="*/ 2061557 w 2061557"/>
                <a:gd name="connsiteY4" fmla="*/ 1147156 h 1151956"/>
                <a:gd name="connsiteX0" fmla="*/ 0 w 2061557"/>
                <a:gd name="connsiteY0" fmla="*/ 0 h 1152121"/>
                <a:gd name="connsiteX1" fmla="*/ 199506 w 2061557"/>
                <a:gd name="connsiteY1" fmla="*/ 515389 h 1152121"/>
                <a:gd name="connsiteX2" fmla="*/ 1102129 w 2061557"/>
                <a:gd name="connsiteY2" fmla="*/ 731434 h 1152121"/>
                <a:gd name="connsiteX3" fmla="*/ 1510578 w 2061557"/>
                <a:gd name="connsiteY3" fmla="*/ 980468 h 1152121"/>
                <a:gd name="connsiteX4" fmla="*/ 2061557 w 2061557"/>
                <a:gd name="connsiteY4" fmla="*/ 1147156 h 1152121"/>
                <a:gd name="connsiteX0" fmla="*/ 0 w 2061557"/>
                <a:gd name="connsiteY0" fmla="*/ 0 h 1152121"/>
                <a:gd name="connsiteX1" fmla="*/ 342381 w 2061557"/>
                <a:gd name="connsiteY1" fmla="*/ 463001 h 1152121"/>
                <a:gd name="connsiteX2" fmla="*/ 1102129 w 2061557"/>
                <a:gd name="connsiteY2" fmla="*/ 731434 h 1152121"/>
                <a:gd name="connsiteX3" fmla="*/ 1510578 w 2061557"/>
                <a:gd name="connsiteY3" fmla="*/ 980468 h 1152121"/>
                <a:gd name="connsiteX4" fmla="*/ 2061557 w 2061557"/>
                <a:gd name="connsiteY4" fmla="*/ 1147156 h 115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1557" h="1152121">
                  <a:moveTo>
                    <a:pt x="0" y="0"/>
                  </a:moveTo>
                  <a:cubicBezTo>
                    <a:pt x="11084" y="193963"/>
                    <a:pt x="158693" y="341095"/>
                    <a:pt x="342381" y="463001"/>
                  </a:cubicBezTo>
                  <a:cubicBezTo>
                    <a:pt x="526069" y="584907"/>
                    <a:pt x="907430" y="645190"/>
                    <a:pt x="1102129" y="731434"/>
                  </a:cubicBezTo>
                  <a:cubicBezTo>
                    <a:pt x="1296829" y="817679"/>
                    <a:pt x="1350673" y="911181"/>
                    <a:pt x="1510578" y="980468"/>
                  </a:cubicBezTo>
                  <a:cubicBezTo>
                    <a:pt x="1670483" y="1049755"/>
                    <a:pt x="1862051" y="1179021"/>
                    <a:pt x="2061557" y="1147156"/>
                  </a:cubicBezTo>
                </a:path>
              </a:pathLst>
            </a:custGeom>
            <a:noFill/>
            <a:ln w="9525">
              <a:solidFill>
                <a:srgbClr val="7C4939"/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6" name="矩形 25"/>
          <p:cNvSpPr/>
          <p:nvPr/>
        </p:nvSpPr>
        <p:spPr>
          <a:xfrm>
            <a:off x="7533026" y="2208997"/>
            <a:ext cx="3416320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精神萎靡不振，遇事装聋作哑；</a:t>
            </a:r>
          </a:p>
        </p:txBody>
      </p:sp>
      <p:sp>
        <p:nvSpPr>
          <p:cNvPr id="27" name="矩形 26"/>
          <p:cNvSpPr/>
          <p:nvPr/>
        </p:nvSpPr>
        <p:spPr>
          <a:xfrm>
            <a:off x="7533026" y="2946165"/>
            <a:ext cx="3416321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工作不推不动，甚至推而不动；</a:t>
            </a:r>
          </a:p>
        </p:txBody>
      </p:sp>
      <p:sp>
        <p:nvSpPr>
          <p:cNvPr id="28" name="矩形 27"/>
          <p:cNvSpPr/>
          <p:nvPr/>
        </p:nvSpPr>
        <p:spPr>
          <a:xfrm>
            <a:off x="7533026" y="3683333"/>
            <a:ext cx="3877985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有问题左躲右闪，遇矛盾上推下卸；</a:t>
            </a:r>
          </a:p>
        </p:txBody>
      </p:sp>
      <p:sp>
        <p:nvSpPr>
          <p:cNvPr id="29" name="矩形 28"/>
          <p:cNvSpPr/>
          <p:nvPr/>
        </p:nvSpPr>
        <p:spPr>
          <a:xfrm>
            <a:off x="7533026" y="4424878"/>
            <a:ext cx="3877985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用会议贯彻会议，以文件落实文件；</a:t>
            </a:r>
          </a:p>
        </p:txBody>
      </p:sp>
      <p:sp>
        <p:nvSpPr>
          <p:cNvPr id="30" name="矩形 29"/>
          <p:cNvSpPr/>
          <p:nvPr/>
        </p:nvSpPr>
        <p:spPr>
          <a:xfrm>
            <a:off x="7533026" y="5166901"/>
            <a:ext cx="2954655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动口不动手，务虚不务实；</a:t>
            </a:r>
          </a:p>
        </p:txBody>
      </p:sp>
      <p:sp>
        <p:nvSpPr>
          <p:cNvPr id="32" name="矩形 31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2139716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6" grpId="0"/>
      <p:bldP spid="27" grpId="0"/>
      <p:bldP spid="28" grpId="0"/>
      <p:bldP spid="29" grpId="0"/>
      <p:bldP spid="30" grpId="0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五种官僚主义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38762" y="418448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不负责任的官僚主义</a:t>
            </a:r>
          </a:p>
        </p:txBody>
      </p:sp>
      <p:sp>
        <p:nvSpPr>
          <p:cNvPr id="5" name="矩形 4"/>
          <p:cNvSpPr/>
          <p:nvPr/>
        </p:nvSpPr>
        <p:spPr>
          <a:xfrm>
            <a:off x="3042414" y="5685851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做官混饭吃的官僚主义</a:t>
            </a:r>
          </a:p>
        </p:txBody>
      </p:sp>
      <p:sp>
        <p:nvSpPr>
          <p:cNvPr id="6" name="矩形 5"/>
          <p:cNvSpPr/>
          <p:nvPr/>
        </p:nvSpPr>
        <p:spPr>
          <a:xfrm>
            <a:off x="5111726" y="4183534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颟顸无能的官僚主义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07949" y="1961287"/>
            <a:ext cx="2785025" cy="178577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989844" y="5237887"/>
            <a:ext cx="759995" cy="779640"/>
            <a:chOff x="1564751" y="4827579"/>
            <a:chExt cx="1240279" cy="1240279"/>
          </a:xfrm>
        </p:grpSpPr>
        <p:sp>
          <p:nvSpPr>
            <p:cNvPr id="10" name="矩形: 圆角 9"/>
            <p:cNvSpPr/>
            <p:nvPr/>
          </p:nvSpPr>
          <p:spPr>
            <a:xfrm>
              <a:off x="1564751" y="4827579"/>
              <a:ext cx="1240279" cy="1240279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29"/>
            <p:cNvSpPr/>
            <p:nvPr/>
          </p:nvSpPr>
          <p:spPr bwMode="auto">
            <a:xfrm>
              <a:off x="1801370" y="5054731"/>
              <a:ext cx="879559" cy="785970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solidFill>
              <a:srgbClr val="F8F0D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</a:endParaRPr>
            </a:p>
          </p:txBody>
        </p:sp>
      </p:grpSp>
      <p:cxnSp>
        <p:nvCxnSpPr>
          <p:cNvPr id="14" name="直接箭头连接符 13"/>
          <p:cNvCxnSpPr>
            <a:cxnSpLocks/>
            <a:stCxn id="10" idx="0"/>
          </p:cNvCxnSpPr>
          <p:nvPr/>
        </p:nvCxnSpPr>
        <p:spPr>
          <a:xfrm flipV="1">
            <a:off x="2369842" y="4738479"/>
            <a:ext cx="0" cy="49940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908912" y="4222137"/>
            <a:ext cx="759995" cy="779640"/>
            <a:chOff x="1564751" y="4827579"/>
            <a:chExt cx="1240279" cy="1240279"/>
          </a:xfrm>
        </p:grpSpPr>
        <p:sp>
          <p:nvSpPr>
            <p:cNvPr id="18" name="矩形: 圆角 17"/>
            <p:cNvSpPr/>
            <p:nvPr/>
          </p:nvSpPr>
          <p:spPr>
            <a:xfrm>
              <a:off x="1564751" y="4827579"/>
              <a:ext cx="1240279" cy="1240279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9"/>
            <p:cNvSpPr/>
            <p:nvPr/>
          </p:nvSpPr>
          <p:spPr bwMode="auto">
            <a:xfrm>
              <a:off x="1801370" y="5054731"/>
              <a:ext cx="879559" cy="785970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solidFill>
              <a:srgbClr val="F8F0D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</a:endParaRPr>
            </a:p>
          </p:txBody>
        </p:sp>
      </p:grpSp>
      <p:cxnSp>
        <p:nvCxnSpPr>
          <p:cNvPr id="20" name="直接箭头连接符 19"/>
          <p:cNvCxnSpPr>
            <a:cxnSpLocks/>
            <a:stCxn id="18" idx="2"/>
          </p:cNvCxnSpPr>
          <p:nvPr/>
        </p:nvCxnSpPr>
        <p:spPr>
          <a:xfrm>
            <a:off x="4288910" y="5001777"/>
            <a:ext cx="0" cy="5400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5847030" y="5237887"/>
            <a:ext cx="759995" cy="779640"/>
            <a:chOff x="1564751" y="4827579"/>
            <a:chExt cx="1240279" cy="1240279"/>
          </a:xfrm>
        </p:grpSpPr>
        <p:sp>
          <p:nvSpPr>
            <p:cNvPr id="31" name="矩形: 圆角 30"/>
            <p:cNvSpPr/>
            <p:nvPr/>
          </p:nvSpPr>
          <p:spPr>
            <a:xfrm>
              <a:off x="1564751" y="4827579"/>
              <a:ext cx="1240279" cy="1240279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1801370" y="5054731"/>
              <a:ext cx="879559" cy="785970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solidFill>
              <a:srgbClr val="F8F0D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</a:endParaRPr>
            </a:p>
          </p:txBody>
        </p:sp>
      </p:grpSp>
      <p:cxnSp>
        <p:nvCxnSpPr>
          <p:cNvPr id="33" name="直接箭头连接符 32"/>
          <p:cNvCxnSpPr>
            <a:cxnSpLocks/>
            <a:stCxn id="31" idx="0"/>
          </p:cNvCxnSpPr>
          <p:nvPr/>
        </p:nvCxnSpPr>
        <p:spPr>
          <a:xfrm flipV="1">
            <a:off x="6227028" y="4738479"/>
            <a:ext cx="0" cy="49940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7066839" y="568585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糊涂无用的官僚主义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7774379" y="4222137"/>
            <a:ext cx="759995" cy="779640"/>
            <a:chOff x="1564751" y="4827579"/>
            <a:chExt cx="1240279" cy="1240279"/>
          </a:xfrm>
        </p:grpSpPr>
        <p:sp>
          <p:nvSpPr>
            <p:cNvPr id="40" name="矩形: 圆角 39"/>
            <p:cNvSpPr/>
            <p:nvPr/>
          </p:nvSpPr>
          <p:spPr>
            <a:xfrm>
              <a:off x="1564751" y="4827579"/>
              <a:ext cx="1240279" cy="1240279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29"/>
            <p:cNvSpPr/>
            <p:nvPr/>
          </p:nvSpPr>
          <p:spPr bwMode="auto">
            <a:xfrm>
              <a:off x="1801370" y="5054731"/>
              <a:ext cx="879559" cy="785970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solidFill>
              <a:srgbClr val="F8F0D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</a:endParaRPr>
            </a:p>
          </p:txBody>
        </p:sp>
      </p:grpSp>
      <p:cxnSp>
        <p:nvCxnSpPr>
          <p:cNvPr id="42" name="直接箭头连接符 41"/>
          <p:cNvCxnSpPr>
            <a:cxnSpLocks/>
            <a:stCxn id="40" idx="2"/>
          </p:cNvCxnSpPr>
          <p:nvPr/>
        </p:nvCxnSpPr>
        <p:spPr>
          <a:xfrm>
            <a:off x="8154377" y="5001777"/>
            <a:ext cx="0" cy="5400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9080575" y="418353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懒汉式的官僚主义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9700463" y="5237887"/>
            <a:ext cx="759995" cy="779640"/>
            <a:chOff x="1564751" y="4827579"/>
            <a:chExt cx="1240279" cy="1240279"/>
          </a:xfrm>
        </p:grpSpPr>
        <p:sp>
          <p:nvSpPr>
            <p:cNvPr id="45" name="矩形: 圆角 44"/>
            <p:cNvSpPr/>
            <p:nvPr/>
          </p:nvSpPr>
          <p:spPr>
            <a:xfrm>
              <a:off x="1564751" y="4827579"/>
              <a:ext cx="1240279" cy="1240279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29"/>
            <p:cNvSpPr/>
            <p:nvPr/>
          </p:nvSpPr>
          <p:spPr bwMode="auto">
            <a:xfrm>
              <a:off x="1801370" y="5054731"/>
              <a:ext cx="879559" cy="785970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solidFill>
              <a:srgbClr val="F8F0D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</a:endParaRPr>
            </a:p>
          </p:txBody>
        </p:sp>
      </p:grpSp>
      <p:cxnSp>
        <p:nvCxnSpPr>
          <p:cNvPr id="47" name="直接箭头连接符 46"/>
          <p:cNvCxnSpPr>
            <a:cxnSpLocks/>
            <a:stCxn id="45" idx="0"/>
          </p:cNvCxnSpPr>
          <p:nvPr/>
        </p:nvCxnSpPr>
        <p:spPr>
          <a:xfrm flipV="1">
            <a:off x="10080461" y="4738479"/>
            <a:ext cx="0" cy="49940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4262604" y="1961287"/>
            <a:ext cx="6791240" cy="1785770"/>
            <a:chOff x="4262604" y="1961287"/>
            <a:chExt cx="6791240" cy="1785770"/>
          </a:xfrm>
        </p:grpSpPr>
        <p:sp>
          <p:nvSpPr>
            <p:cNvPr id="3" name="矩形 2"/>
            <p:cNvSpPr/>
            <p:nvPr/>
          </p:nvSpPr>
          <p:spPr>
            <a:xfrm>
              <a:off x="4694435" y="1977009"/>
              <a:ext cx="5927579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1963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年，在党中央、国务院直属机关负责干部会议上，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周恩来同志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列举了官僚主义的</a:t>
              </a:r>
              <a:r>
                <a:rPr lang="en-US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种表现。其中，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有五种官僚主义集中反映了不负责任、不敢担当、为官不为、懒政怠政的所有表现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48" name="矩形: 圆角 47"/>
            <p:cNvSpPr/>
            <p:nvPr/>
          </p:nvSpPr>
          <p:spPr>
            <a:xfrm>
              <a:off x="4262604" y="1961287"/>
              <a:ext cx="6791240" cy="1785770"/>
            </a:xfrm>
            <a:prstGeom prst="roundRect">
              <a:avLst>
                <a:gd name="adj" fmla="val 0"/>
              </a:avLst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</a:pPr>
              <a:endParaRPr lang="zh-CN" altLang="en-US" sz="20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41749750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1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8" grpId="0"/>
      <p:bldP spid="43" grpId="0"/>
      <p:bldP spid="5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1307948" y="3827393"/>
            <a:ext cx="4410927" cy="1906979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468882" y="3827393"/>
            <a:ext cx="4410927" cy="1906979"/>
          </a:xfrm>
          <a:prstGeom prst="roundRect">
            <a:avLst>
              <a:gd name="adj" fmla="val 0"/>
            </a:avLst>
          </a:prstGeom>
          <a:noFill/>
          <a:ln>
            <a:solidFill>
              <a:srgbClr val="7C4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2574472" y="3501233"/>
            <a:ext cx="1877878" cy="652323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显性危害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7949" y="234434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为官不为的危害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07949" y="1990405"/>
            <a:ext cx="9571860" cy="1187752"/>
            <a:chOff x="1307949" y="1990405"/>
            <a:chExt cx="9571860" cy="1187752"/>
          </a:xfrm>
        </p:grpSpPr>
        <p:sp>
          <p:nvSpPr>
            <p:cNvPr id="12" name="矩形: 圆角 11"/>
            <p:cNvSpPr/>
            <p:nvPr/>
          </p:nvSpPr>
          <p:spPr>
            <a:xfrm>
              <a:off x="1307949" y="1990405"/>
              <a:ext cx="9571860" cy="1187752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715055" y="2122616"/>
              <a:ext cx="875764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为官不为所带来的危害虽不像贪污受贿那么直接、那么显现，但是也有非常大的消极后果。简要说来，</a:t>
              </a:r>
              <a:r>
                <a:rPr lang="zh-CN" altLang="en-US" b="1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可以分为显性危害和隐性危害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2291166" y="4365588"/>
            <a:ext cx="3241729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第一，侵蚀了干群关系。</a:t>
            </a:r>
            <a:endParaRPr lang="en-US" altLang="zh-CN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第二，浪费国家资源。</a:t>
            </a:r>
            <a:endParaRPr lang="en-US" altLang="zh-CN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31245" y="4245300"/>
            <a:ext cx="38862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第一，养痈成患，危害政治生态。</a:t>
            </a:r>
            <a:endParaRPr lang="en-US" altLang="zh-CN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第二，稀释反腐红利，给人造成反腐“按下葫芦浮起瓢”的错觉。</a:t>
            </a:r>
            <a:endParaRPr lang="en-US" altLang="zh-CN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7714215" y="3501233"/>
            <a:ext cx="1877878" cy="652323"/>
          </a:xfrm>
          <a:prstGeom prst="roundRect">
            <a:avLst>
              <a:gd name="adj" fmla="val 0"/>
            </a:avLst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隐形危害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42731884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8" grpId="0" animBg="1"/>
      <p:bldP spid="4" grpId="0"/>
      <p:bldP spid="7" grpId="0"/>
      <p:bldP spid="9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85" r="10285"/>
          <a:stretch>
            <a:fillRect/>
          </a:stretch>
        </p:blipFill>
        <p:spPr>
          <a:xfrm>
            <a:off x="1" y="2020249"/>
            <a:ext cx="3998563" cy="3357663"/>
          </a:xfrm>
          <a:custGeom>
            <a:avLst/>
            <a:gdLst>
              <a:gd name="connsiteX0" fmla="*/ 0 w 3998563"/>
              <a:gd name="connsiteY0" fmla="*/ 0 h 3357663"/>
              <a:gd name="connsiteX1" fmla="*/ 3998563 w 3998563"/>
              <a:gd name="connsiteY1" fmla="*/ 0 h 3357663"/>
              <a:gd name="connsiteX2" fmla="*/ 3998563 w 3998563"/>
              <a:gd name="connsiteY2" fmla="*/ 3357663 h 3357663"/>
              <a:gd name="connsiteX3" fmla="*/ 0 w 3998563"/>
              <a:gd name="connsiteY3" fmla="*/ 3357663 h 335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8563" h="3357663">
                <a:moveTo>
                  <a:pt x="0" y="0"/>
                </a:moveTo>
                <a:lnTo>
                  <a:pt x="3998563" y="0"/>
                </a:lnTo>
                <a:lnTo>
                  <a:pt x="3998563" y="3357663"/>
                </a:lnTo>
                <a:lnTo>
                  <a:pt x="0" y="3357663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中央重拳整治“为官不为”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00040" y="2020249"/>
            <a:ext cx="7991959" cy="3357663"/>
            <a:chOff x="4200040" y="2020249"/>
            <a:chExt cx="7991959" cy="3357663"/>
          </a:xfrm>
        </p:grpSpPr>
        <p:sp>
          <p:nvSpPr>
            <p:cNvPr id="8" name="矩形: 圆角 7"/>
            <p:cNvSpPr/>
            <p:nvPr/>
          </p:nvSpPr>
          <p:spPr>
            <a:xfrm>
              <a:off x="4200040" y="2020249"/>
              <a:ext cx="7991959" cy="3357663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756365" y="2279107"/>
              <a:ext cx="627842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lvl="0" indent="-285750" algn="just" eaLnBrk="0" fontAlgn="base" hangingPunct="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月，在十八届中纪委五次会议上，习近平总书记对</a:t>
              </a:r>
              <a:r>
                <a:rPr lang="en-US" altLang="zh-CN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年党风廉政建设和反腐败建设提出了四个重点工作部署。其中，</a:t>
              </a:r>
              <a:r>
                <a:rPr lang="zh-CN" altLang="en-US" b="1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第一点就是要严肃责任追究，强化党风廉政建设的主体责任，在问责制上作文章。</a:t>
              </a:r>
              <a:endPara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756365" y="4259406"/>
              <a:ext cx="627842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lvl="0" indent="-285750" algn="just" eaLnBrk="0" fontAlgn="base" hangingPunct="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年两会，中央把“为官不为”提到了非常高的高度，并</a:t>
              </a:r>
              <a:r>
                <a:rPr lang="zh-CN" altLang="en-US" b="1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首次将其写入了政府工作报告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33030472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02" r="4602"/>
          <a:stretch/>
        </p:blipFill>
        <p:spPr>
          <a:xfrm>
            <a:off x="-1" y="0"/>
            <a:ext cx="4183101" cy="6858000"/>
          </a:xfrm>
          <a:custGeom>
            <a:avLst/>
            <a:gdLst>
              <a:gd name="connsiteX0" fmla="*/ 0 w 4457700"/>
              <a:gd name="connsiteY0" fmla="*/ 0 h 6858000"/>
              <a:gd name="connsiteX1" fmla="*/ 4457700 w 4457700"/>
              <a:gd name="connsiteY1" fmla="*/ 0 h 6858000"/>
              <a:gd name="connsiteX2" fmla="*/ 4457700 w 4457700"/>
              <a:gd name="connsiteY2" fmla="*/ 6858000 h 6858000"/>
              <a:gd name="connsiteX3" fmla="*/ 0 w 44577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7700" h="6858000">
                <a:moveTo>
                  <a:pt x="0" y="0"/>
                </a:moveTo>
                <a:lnTo>
                  <a:pt x="4457700" y="0"/>
                </a:lnTo>
                <a:lnTo>
                  <a:pt x="44577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9" name="矩形: 圆角 18"/>
          <p:cNvSpPr>
            <a:spLocks noChangeAspect="1"/>
          </p:cNvSpPr>
          <p:nvPr/>
        </p:nvSpPr>
        <p:spPr>
          <a:xfrm>
            <a:off x="4732580" y="2243004"/>
            <a:ext cx="792000" cy="792000"/>
          </a:xfrm>
          <a:prstGeom prst="roundRect">
            <a:avLst>
              <a:gd name="adj" fmla="val 0"/>
            </a:avLst>
          </a:prstGeom>
          <a:solidFill>
            <a:srgbClr val="BD0D1A"/>
          </a:soli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F8F0DA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rgbClr val="F8F0DA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: 圆角 19"/>
          <p:cNvSpPr>
            <a:spLocks noChangeAspect="1"/>
          </p:cNvSpPr>
          <p:nvPr/>
        </p:nvSpPr>
        <p:spPr>
          <a:xfrm>
            <a:off x="4732580" y="3700386"/>
            <a:ext cx="792000" cy="792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F8F0DA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rgbClr val="F8F0DA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: 圆角 20"/>
          <p:cNvSpPr>
            <a:spLocks noChangeAspect="1"/>
          </p:cNvSpPr>
          <p:nvPr/>
        </p:nvSpPr>
        <p:spPr>
          <a:xfrm>
            <a:off x="4732580" y="5157768"/>
            <a:ext cx="792000" cy="792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F8F0DA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rgbClr val="F8F0DA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48400" y="869736"/>
            <a:ext cx="38731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400" b="1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/</a:t>
            </a:r>
            <a:r>
              <a:rPr lang="en-US" altLang="zh-CN" sz="3600" b="1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4400" b="1" dirty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88454" y="1"/>
            <a:ext cx="108000" cy="6858000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751286" y="2243004"/>
            <a:ext cx="5936343" cy="792000"/>
            <a:chOff x="6093297" y="2243004"/>
            <a:chExt cx="5580000" cy="792000"/>
          </a:xfrm>
        </p:grpSpPr>
        <p:sp>
          <p:nvSpPr>
            <p:cNvPr id="25" name="文本框 24"/>
            <p:cNvSpPr txBox="1"/>
            <p:nvPr/>
          </p:nvSpPr>
          <p:spPr>
            <a:xfrm>
              <a:off x="6096001" y="2408171"/>
              <a:ext cx="55772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spcBef>
                  <a:spcPct val="0"/>
                </a:spcBef>
              </a:pPr>
              <a:r>
                <a:rPr lang="zh-CN" altLang="en-US" sz="2400" dirty="0"/>
                <a:t>奉献责任担当是共产党员的基本素质</a:t>
              </a:r>
              <a:endParaRPr lang="en-US" altLang="zh-CN" sz="2400" dirty="0"/>
            </a:p>
          </p:txBody>
        </p:sp>
        <p:sp>
          <p:nvSpPr>
            <p:cNvPr id="26" name="矩形: 圆角 25"/>
            <p:cNvSpPr>
              <a:spLocks/>
            </p:cNvSpPr>
            <p:nvPr/>
          </p:nvSpPr>
          <p:spPr>
            <a:xfrm>
              <a:off x="6093297" y="2243004"/>
              <a:ext cx="5580000" cy="792000"/>
            </a:xfrm>
            <a:prstGeom prst="roundRect">
              <a:avLst>
                <a:gd name="adj" fmla="val 0"/>
              </a:avLst>
            </a:prstGeom>
            <a:noFill/>
            <a:ln w="15875">
              <a:solidFill>
                <a:srgbClr val="7C49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rgbClr val="F8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51286" y="3700386"/>
            <a:ext cx="5936343" cy="792000"/>
            <a:chOff x="6093297" y="3700386"/>
            <a:chExt cx="5580000" cy="792000"/>
          </a:xfrm>
        </p:grpSpPr>
        <p:sp>
          <p:nvSpPr>
            <p:cNvPr id="28" name="文本框 27"/>
            <p:cNvSpPr txBox="1"/>
            <p:nvPr/>
          </p:nvSpPr>
          <p:spPr>
            <a:xfrm>
              <a:off x="6096000" y="3865553"/>
              <a:ext cx="5577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dirty="0"/>
                <a:t>全面从严治党新常态下为何强调责任担当</a:t>
              </a:r>
              <a:endParaRPr lang="en-US" altLang="zh-CN" sz="2400" dirty="0"/>
            </a:p>
          </p:txBody>
        </p:sp>
        <p:sp>
          <p:nvSpPr>
            <p:cNvPr id="27" name="矩形: 圆角 26"/>
            <p:cNvSpPr>
              <a:spLocks/>
            </p:cNvSpPr>
            <p:nvPr/>
          </p:nvSpPr>
          <p:spPr>
            <a:xfrm>
              <a:off x="6093297" y="3700386"/>
              <a:ext cx="5580000" cy="792000"/>
            </a:xfrm>
            <a:prstGeom prst="roundRect">
              <a:avLst>
                <a:gd name="adj" fmla="val 0"/>
              </a:avLst>
            </a:prstGeom>
            <a:noFill/>
            <a:ln w="15875">
              <a:solidFill>
                <a:srgbClr val="7C49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rgbClr val="F8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51286" y="5157768"/>
            <a:ext cx="5936343" cy="792000"/>
            <a:chOff x="6093297" y="5157768"/>
            <a:chExt cx="5580000" cy="792000"/>
          </a:xfrm>
        </p:grpSpPr>
        <p:sp>
          <p:nvSpPr>
            <p:cNvPr id="29" name="文本框 28"/>
            <p:cNvSpPr txBox="1"/>
            <p:nvPr/>
          </p:nvSpPr>
          <p:spPr>
            <a:xfrm>
              <a:off x="6096000" y="5322935"/>
              <a:ext cx="5577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dirty="0"/>
                <a:t>如何在实践中落实共产党员的责任担当</a:t>
              </a:r>
              <a:endParaRPr lang="en-US" altLang="zh-CN" sz="2400" dirty="0"/>
            </a:p>
          </p:txBody>
        </p:sp>
        <p:sp>
          <p:nvSpPr>
            <p:cNvPr id="31" name="矩形: 圆角 30"/>
            <p:cNvSpPr>
              <a:spLocks/>
            </p:cNvSpPr>
            <p:nvPr/>
          </p:nvSpPr>
          <p:spPr>
            <a:xfrm>
              <a:off x="6093297" y="5157768"/>
              <a:ext cx="5580000" cy="792000"/>
            </a:xfrm>
            <a:prstGeom prst="roundRect">
              <a:avLst>
                <a:gd name="adj" fmla="val 0"/>
              </a:avLst>
            </a:prstGeom>
            <a:noFill/>
            <a:ln w="15875">
              <a:solidFill>
                <a:srgbClr val="7C49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rgbClr val="F8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43042364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9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/>
      <p:bldP spid="30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中央重拳整治“为官不为”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85928" y="1835478"/>
            <a:ext cx="802014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把全面从严治党的主体扩展到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8700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万党员的每一个人身上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307949" y="2803111"/>
            <a:ext cx="3866955" cy="1251777"/>
            <a:chOff x="1125959" y="2660696"/>
            <a:chExt cx="3866955" cy="1251777"/>
          </a:xfrm>
        </p:grpSpPr>
        <p:sp>
          <p:nvSpPr>
            <p:cNvPr id="11" name="矩形: 圆角 10"/>
            <p:cNvSpPr/>
            <p:nvPr/>
          </p:nvSpPr>
          <p:spPr>
            <a:xfrm>
              <a:off x="1785256" y="2870006"/>
              <a:ext cx="3207658" cy="889194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 fontAlgn="base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b="1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“三严三实”专题教育</a:t>
              </a:r>
              <a:endParaRPr lang="pt-BR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25959" y="2660696"/>
              <a:ext cx="1251776" cy="1251777"/>
              <a:chOff x="1331766" y="2846578"/>
              <a:chExt cx="1251776" cy="1251777"/>
            </a:xfrm>
          </p:grpSpPr>
          <p:sp useBgFill="1">
            <p:nvSpPr>
              <p:cNvPr id="8" name="MH_Other_7"/>
              <p:cNvSpPr/>
              <p:nvPr>
                <p:custDataLst>
                  <p:tags r:id="rId2"/>
                </p:custDataLst>
              </p:nvPr>
            </p:nvSpPr>
            <p:spPr>
              <a:xfrm flipH="1">
                <a:off x="1331766" y="2846578"/>
                <a:ext cx="1251776" cy="1251777"/>
              </a:xfrm>
              <a:prstGeom prst="ellipse">
                <a:avLst/>
              </a:prstGeom>
              <a:ln w="50800">
                <a:solidFill>
                  <a:srgbClr val="C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/>
              </a:p>
            </p:txBody>
          </p:sp>
          <p:sp>
            <p:nvSpPr>
              <p:cNvPr id="9" name="Freeform 29"/>
              <p:cNvSpPr/>
              <p:nvPr/>
            </p:nvSpPr>
            <p:spPr bwMode="auto">
              <a:xfrm>
                <a:off x="1665091" y="3175170"/>
                <a:ext cx="648626" cy="594591"/>
              </a:xfrm>
              <a:custGeom>
                <a:avLst/>
                <a:gdLst>
                  <a:gd name="T0" fmla="*/ 803 w 1880"/>
                  <a:gd name="T1" fmla="*/ 15 h 1680"/>
                  <a:gd name="T2" fmla="*/ 1253 w 1880"/>
                  <a:gd name="T3" fmla="*/ 1067 h 1680"/>
                  <a:gd name="T4" fmla="*/ 728 w 1880"/>
                  <a:gd name="T5" fmla="*/ 540 h 1680"/>
                  <a:gd name="T6" fmla="*/ 928 w 1880"/>
                  <a:gd name="T7" fmla="*/ 339 h 1680"/>
                  <a:gd name="T8" fmla="*/ 803 w 1880"/>
                  <a:gd name="T9" fmla="*/ 215 h 1680"/>
                  <a:gd name="T10" fmla="*/ 549 w 1880"/>
                  <a:gd name="T11" fmla="*/ 267 h 1680"/>
                  <a:gd name="T12" fmla="*/ 150 w 1880"/>
                  <a:gd name="T13" fmla="*/ 666 h 1680"/>
                  <a:gd name="T14" fmla="*/ 376 w 1880"/>
                  <a:gd name="T15" fmla="*/ 890 h 1680"/>
                  <a:gd name="T16" fmla="*/ 527 w 1880"/>
                  <a:gd name="T17" fmla="*/ 741 h 1680"/>
                  <a:gd name="T18" fmla="*/ 1052 w 1880"/>
                  <a:gd name="T19" fmla="*/ 1266 h 1680"/>
                  <a:gd name="T20" fmla="*/ 176 w 1880"/>
                  <a:gd name="T21" fmla="*/ 1090 h 1680"/>
                  <a:gd name="T22" fmla="*/ 49 w 1880"/>
                  <a:gd name="T23" fmla="*/ 1217 h 1680"/>
                  <a:gd name="T24" fmla="*/ 159 w 1880"/>
                  <a:gd name="T25" fmla="*/ 1357 h 1680"/>
                  <a:gd name="T26" fmla="*/ 144 w 1880"/>
                  <a:gd name="T27" fmla="*/ 1371 h 1680"/>
                  <a:gd name="T28" fmla="*/ 122 w 1880"/>
                  <a:gd name="T29" fmla="*/ 1367 h 1680"/>
                  <a:gd name="T30" fmla="*/ 0 w 1880"/>
                  <a:gd name="T31" fmla="*/ 1494 h 1680"/>
                  <a:gd name="T32" fmla="*/ 123 w 1880"/>
                  <a:gd name="T33" fmla="*/ 1616 h 1680"/>
                  <a:gd name="T34" fmla="*/ 249 w 1880"/>
                  <a:gd name="T35" fmla="*/ 1493 h 1680"/>
                  <a:gd name="T36" fmla="*/ 245 w 1880"/>
                  <a:gd name="T37" fmla="*/ 1470 h 1680"/>
                  <a:gd name="T38" fmla="*/ 265 w 1880"/>
                  <a:gd name="T39" fmla="*/ 1451 h 1680"/>
                  <a:gd name="T40" fmla="*/ 1255 w 1880"/>
                  <a:gd name="T41" fmla="*/ 1467 h 1680"/>
                  <a:gd name="T42" fmla="*/ 1402 w 1880"/>
                  <a:gd name="T43" fmla="*/ 1615 h 1680"/>
                  <a:gd name="T44" fmla="*/ 1603 w 1880"/>
                  <a:gd name="T45" fmla="*/ 1416 h 1680"/>
                  <a:gd name="T46" fmla="*/ 1455 w 1880"/>
                  <a:gd name="T47" fmla="*/ 1267 h 1680"/>
                  <a:gd name="T48" fmla="*/ 803 w 1880"/>
                  <a:gd name="T49" fmla="*/ 15 h 1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80" h="1680">
                    <a:moveTo>
                      <a:pt x="803" y="15"/>
                    </a:moveTo>
                    <a:cubicBezTo>
                      <a:pt x="1217" y="170"/>
                      <a:pt x="1468" y="665"/>
                      <a:pt x="1253" y="1067"/>
                    </a:cubicBezTo>
                    <a:cubicBezTo>
                      <a:pt x="728" y="540"/>
                      <a:pt x="728" y="540"/>
                      <a:pt x="728" y="540"/>
                    </a:cubicBezTo>
                    <a:cubicBezTo>
                      <a:pt x="928" y="339"/>
                      <a:pt x="928" y="339"/>
                      <a:pt x="928" y="339"/>
                    </a:cubicBezTo>
                    <a:cubicBezTo>
                      <a:pt x="803" y="215"/>
                      <a:pt x="803" y="215"/>
                      <a:pt x="803" y="215"/>
                    </a:cubicBezTo>
                    <a:cubicBezTo>
                      <a:pt x="733" y="282"/>
                      <a:pt x="623" y="297"/>
                      <a:pt x="549" y="267"/>
                    </a:cubicBezTo>
                    <a:cubicBezTo>
                      <a:pt x="150" y="666"/>
                      <a:pt x="150" y="666"/>
                      <a:pt x="150" y="666"/>
                    </a:cubicBezTo>
                    <a:cubicBezTo>
                      <a:pt x="376" y="890"/>
                      <a:pt x="376" y="890"/>
                      <a:pt x="376" y="890"/>
                    </a:cubicBezTo>
                    <a:cubicBezTo>
                      <a:pt x="527" y="741"/>
                      <a:pt x="527" y="741"/>
                      <a:pt x="527" y="741"/>
                    </a:cubicBezTo>
                    <a:cubicBezTo>
                      <a:pt x="1052" y="1266"/>
                      <a:pt x="1052" y="1266"/>
                      <a:pt x="1052" y="1266"/>
                    </a:cubicBezTo>
                    <a:cubicBezTo>
                      <a:pt x="795" y="1407"/>
                      <a:pt x="439" y="1363"/>
                      <a:pt x="176" y="1090"/>
                    </a:cubicBezTo>
                    <a:cubicBezTo>
                      <a:pt x="49" y="1217"/>
                      <a:pt x="49" y="1217"/>
                      <a:pt x="49" y="1217"/>
                    </a:cubicBezTo>
                    <a:cubicBezTo>
                      <a:pt x="87" y="1270"/>
                      <a:pt x="119" y="1317"/>
                      <a:pt x="159" y="1357"/>
                    </a:cubicBezTo>
                    <a:cubicBezTo>
                      <a:pt x="155" y="1362"/>
                      <a:pt x="144" y="1371"/>
                      <a:pt x="144" y="1371"/>
                    </a:cubicBezTo>
                    <a:cubicBezTo>
                      <a:pt x="137" y="1370"/>
                      <a:pt x="129" y="1367"/>
                      <a:pt x="122" y="1367"/>
                    </a:cubicBezTo>
                    <a:cubicBezTo>
                      <a:pt x="55" y="1367"/>
                      <a:pt x="0" y="1426"/>
                      <a:pt x="0" y="1494"/>
                    </a:cubicBezTo>
                    <a:cubicBezTo>
                      <a:pt x="0" y="1561"/>
                      <a:pt x="55" y="1616"/>
                      <a:pt x="123" y="1616"/>
                    </a:cubicBezTo>
                    <a:cubicBezTo>
                      <a:pt x="191" y="1616"/>
                      <a:pt x="249" y="1561"/>
                      <a:pt x="249" y="1493"/>
                    </a:cubicBezTo>
                    <a:cubicBezTo>
                      <a:pt x="249" y="1485"/>
                      <a:pt x="247" y="1478"/>
                      <a:pt x="245" y="1470"/>
                    </a:cubicBezTo>
                    <a:cubicBezTo>
                      <a:pt x="265" y="1451"/>
                      <a:pt x="265" y="1451"/>
                      <a:pt x="265" y="1451"/>
                    </a:cubicBezTo>
                    <a:cubicBezTo>
                      <a:pt x="567" y="1655"/>
                      <a:pt x="898" y="1680"/>
                      <a:pt x="1255" y="1467"/>
                    </a:cubicBezTo>
                    <a:cubicBezTo>
                      <a:pt x="1402" y="1615"/>
                      <a:pt x="1402" y="1615"/>
                      <a:pt x="1402" y="1615"/>
                    </a:cubicBezTo>
                    <a:cubicBezTo>
                      <a:pt x="1603" y="1416"/>
                      <a:pt x="1603" y="1416"/>
                      <a:pt x="1603" y="1416"/>
                    </a:cubicBezTo>
                    <a:cubicBezTo>
                      <a:pt x="1455" y="1267"/>
                      <a:pt x="1455" y="1267"/>
                      <a:pt x="1455" y="1267"/>
                    </a:cubicBezTo>
                    <a:cubicBezTo>
                      <a:pt x="1880" y="628"/>
                      <a:pt x="1313" y="0"/>
                      <a:pt x="803" y="1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gradFill>
                    <a:gsLst>
                      <a:gs pos="50000">
                        <a:srgbClr val="FFFF00"/>
                      </a:gs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307949" y="4497501"/>
            <a:ext cx="3866955" cy="1251777"/>
            <a:chOff x="1125959" y="2660696"/>
            <a:chExt cx="3866955" cy="1251777"/>
          </a:xfrm>
        </p:grpSpPr>
        <p:sp>
          <p:nvSpPr>
            <p:cNvPr id="14" name="矩形: 圆角 13"/>
            <p:cNvSpPr/>
            <p:nvPr/>
          </p:nvSpPr>
          <p:spPr>
            <a:xfrm>
              <a:off x="1785256" y="2870006"/>
              <a:ext cx="3207658" cy="889194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 fontAlgn="base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b="1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“两学一做”学习教育</a:t>
              </a:r>
              <a:endParaRPr lang="en-US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125959" y="2660696"/>
              <a:ext cx="1251776" cy="1251777"/>
              <a:chOff x="1331766" y="2846578"/>
              <a:chExt cx="1251776" cy="1251777"/>
            </a:xfrm>
          </p:grpSpPr>
          <p:sp useBgFill="1">
            <p:nvSpPr>
              <p:cNvPr id="16" name="MH_Other_7"/>
              <p:cNvSpPr/>
              <p:nvPr>
                <p:custDataLst>
                  <p:tags r:id="rId1"/>
                </p:custDataLst>
              </p:nvPr>
            </p:nvSpPr>
            <p:spPr>
              <a:xfrm flipH="1">
                <a:off x="1331766" y="2846578"/>
                <a:ext cx="1251776" cy="1251777"/>
              </a:xfrm>
              <a:prstGeom prst="ellipse">
                <a:avLst/>
              </a:prstGeom>
              <a:ln w="50800">
                <a:solidFill>
                  <a:srgbClr val="C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/>
              </a:p>
            </p:txBody>
          </p:sp>
          <p:sp>
            <p:nvSpPr>
              <p:cNvPr id="17" name="Freeform 29"/>
              <p:cNvSpPr/>
              <p:nvPr/>
            </p:nvSpPr>
            <p:spPr bwMode="auto">
              <a:xfrm>
                <a:off x="1665091" y="3175170"/>
                <a:ext cx="648626" cy="594591"/>
              </a:xfrm>
              <a:custGeom>
                <a:avLst/>
                <a:gdLst>
                  <a:gd name="T0" fmla="*/ 803 w 1880"/>
                  <a:gd name="T1" fmla="*/ 15 h 1680"/>
                  <a:gd name="T2" fmla="*/ 1253 w 1880"/>
                  <a:gd name="T3" fmla="*/ 1067 h 1680"/>
                  <a:gd name="T4" fmla="*/ 728 w 1880"/>
                  <a:gd name="T5" fmla="*/ 540 h 1680"/>
                  <a:gd name="T6" fmla="*/ 928 w 1880"/>
                  <a:gd name="T7" fmla="*/ 339 h 1680"/>
                  <a:gd name="T8" fmla="*/ 803 w 1880"/>
                  <a:gd name="T9" fmla="*/ 215 h 1680"/>
                  <a:gd name="T10" fmla="*/ 549 w 1880"/>
                  <a:gd name="T11" fmla="*/ 267 h 1680"/>
                  <a:gd name="T12" fmla="*/ 150 w 1880"/>
                  <a:gd name="T13" fmla="*/ 666 h 1680"/>
                  <a:gd name="T14" fmla="*/ 376 w 1880"/>
                  <a:gd name="T15" fmla="*/ 890 h 1680"/>
                  <a:gd name="T16" fmla="*/ 527 w 1880"/>
                  <a:gd name="T17" fmla="*/ 741 h 1680"/>
                  <a:gd name="T18" fmla="*/ 1052 w 1880"/>
                  <a:gd name="T19" fmla="*/ 1266 h 1680"/>
                  <a:gd name="T20" fmla="*/ 176 w 1880"/>
                  <a:gd name="T21" fmla="*/ 1090 h 1680"/>
                  <a:gd name="T22" fmla="*/ 49 w 1880"/>
                  <a:gd name="T23" fmla="*/ 1217 h 1680"/>
                  <a:gd name="T24" fmla="*/ 159 w 1880"/>
                  <a:gd name="T25" fmla="*/ 1357 h 1680"/>
                  <a:gd name="T26" fmla="*/ 144 w 1880"/>
                  <a:gd name="T27" fmla="*/ 1371 h 1680"/>
                  <a:gd name="T28" fmla="*/ 122 w 1880"/>
                  <a:gd name="T29" fmla="*/ 1367 h 1680"/>
                  <a:gd name="T30" fmla="*/ 0 w 1880"/>
                  <a:gd name="T31" fmla="*/ 1494 h 1680"/>
                  <a:gd name="T32" fmla="*/ 123 w 1880"/>
                  <a:gd name="T33" fmla="*/ 1616 h 1680"/>
                  <a:gd name="T34" fmla="*/ 249 w 1880"/>
                  <a:gd name="T35" fmla="*/ 1493 h 1680"/>
                  <a:gd name="T36" fmla="*/ 245 w 1880"/>
                  <a:gd name="T37" fmla="*/ 1470 h 1680"/>
                  <a:gd name="T38" fmla="*/ 265 w 1880"/>
                  <a:gd name="T39" fmla="*/ 1451 h 1680"/>
                  <a:gd name="T40" fmla="*/ 1255 w 1880"/>
                  <a:gd name="T41" fmla="*/ 1467 h 1680"/>
                  <a:gd name="T42" fmla="*/ 1402 w 1880"/>
                  <a:gd name="T43" fmla="*/ 1615 h 1680"/>
                  <a:gd name="T44" fmla="*/ 1603 w 1880"/>
                  <a:gd name="T45" fmla="*/ 1416 h 1680"/>
                  <a:gd name="T46" fmla="*/ 1455 w 1880"/>
                  <a:gd name="T47" fmla="*/ 1267 h 1680"/>
                  <a:gd name="T48" fmla="*/ 803 w 1880"/>
                  <a:gd name="T49" fmla="*/ 15 h 1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80" h="1680">
                    <a:moveTo>
                      <a:pt x="803" y="15"/>
                    </a:moveTo>
                    <a:cubicBezTo>
                      <a:pt x="1217" y="170"/>
                      <a:pt x="1468" y="665"/>
                      <a:pt x="1253" y="1067"/>
                    </a:cubicBezTo>
                    <a:cubicBezTo>
                      <a:pt x="728" y="540"/>
                      <a:pt x="728" y="540"/>
                      <a:pt x="728" y="540"/>
                    </a:cubicBezTo>
                    <a:cubicBezTo>
                      <a:pt x="928" y="339"/>
                      <a:pt x="928" y="339"/>
                      <a:pt x="928" y="339"/>
                    </a:cubicBezTo>
                    <a:cubicBezTo>
                      <a:pt x="803" y="215"/>
                      <a:pt x="803" y="215"/>
                      <a:pt x="803" y="215"/>
                    </a:cubicBezTo>
                    <a:cubicBezTo>
                      <a:pt x="733" y="282"/>
                      <a:pt x="623" y="297"/>
                      <a:pt x="549" y="267"/>
                    </a:cubicBezTo>
                    <a:cubicBezTo>
                      <a:pt x="150" y="666"/>
                      <a:pt x="150" y="666"/>
                      <a:pt x="150" y="666"/>
                    </a:cubicBezTo>
                    <a:cubicBezTo>
                      <a:pt x="376" y="890"/>
                      <a:pt x="376" y="890"/>
                      <a:pt x="376" y="890"/>
                    </a:cubicBezTo>
                    <a:cubicBezTo>
                      <a:pt x="527" y="741"/>
                      <a:pt x="527" y="741"/>
                      <a:pt x="527" y="741"/>
                    </a:cubicBezTo>
                    <a:cubicBezTo>
                      <a:pt x="1052" y="1266"/>
                      <a:pt x="1052" y="1266"/>
                      <a:pt x="1052" y="1266"/>
                    </a:cubicBezTo>
                    <a:cubicBezTo>
                      <a:pt x="795" y="1407"/>
                      <a:pt x="439" y="1363"/>
                      <a:pt x="176" y="1090"/>
                    </a:cubicBezTo>
                    <a:cubicBezTo>
                      <a:pt x="49" y="1217"/>
                      <a:pt x="49" y="1217"/>
                      <a:pt x="49" y="1217"/>
                    </a:cubicBezTo>
                    <a:cubicBezTo>
                      <a:pt x="87" y="1270"/>
                      <a:pt x="119" y="1317"/>
                      <a:pt x="159" y="1357"/>
                    </a:cubicBezTo>
                    <a:cubicBezTo>
                      <a:pt x="155" y="1362"/>
                      <a:pt x="144" y="1371"/>
                      <a:pt x="144" y="1371"/>
                    </a:cubicBezTo>
                    <a:cubicBezTo>
                      <a:pt x="137" y="1370"/>
                      <a:pt x="129" y="1367"/>
                      <a:pt x="122" y="1367"/>
                    </a:cubicBezTo>
                    <a:cubicBezTo>
                      <a:pt x="55" y="1367"/>
                      <a:pt x="0" y="1426"/>
                      <a:pt x="0" y="1494"/>
                    </a:cubicBezTo>
                    <a:cubicBezTo>
                      <a:pt x="0" y="1561"/>
                      <a:pt x="55" y="1616"/>
                      <a:pt x="123" y="1616"/>
                    </a:cubicBezTo>
                    <a:cubicBezTo>
                      <a:pt x="191" y="1616"/>
                      <a:pt x="249" y="1561"/>
                      <a:pt x="249" y="1493"/>
                    </a:cubicBezTo>
                    <a:cubicBezTo>
                      <a:pt x="249" y="1485"/>
                      <a:pt x="247" y="1478"/>
                      <a:pt x="245" y="1470"/>
                    </a:cubicBezTo>
                    <a:cubicBezTo>
                      <a:pt x="265" y="1451"/>
                      <a:pt x="265" y="1451"/>
                      <a:pt x="265" y="1451"/>
                    </a:cubicBezTo>
                    <a:cubicBezTo>
                      <a:pt x="567" y="1655"/>
                      <a:pt x="898" y="1680"/>
                      <a:pt x="1255" y="1467"/>
                    </a:cubicBezTo>
                    <a:cubicBezTo>
                      <a:pt x="1402" y="1615"/>
                      <a:pt x="1402" y="1615"/>
                      <a:pt x="1402" y="1615"/>
                    </a:cubicBezTo>
                    <a:cubicBezTo>
                      <a:pt x="1603" y="1416"/>
                      <a:pt x="1603" y="1416"/>
                      <a:pt x="1603" y="1416"/>
                    </a:cubicBezTo>
                    <a:cubicBezTo>
                      <a:pt x="1455" y="1267"/>
                      <a:pt x="1455" y="1267"/>
                      <a:pt x="1455" y="1267"/>
                    </a:cubicBezTo>
                    <a:cubicBezTo>
                      <a:pt x="1880" y="628"/>
                      <a:pt x="1313" y="0"/>
                      <a:pt x="803" y="1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gradFill>
                    <a:gsLst>
                      <a:gs pos="50000">
                        <a:srgbClr val="FFFF00"/>
                      </a:gs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endParaRPr>
              </a:p>
            </p:txBody>
          </p:sp>
        </p:grpSp>
      </p:grpSp>
      <p:cxnSp>
        <p:nvCxnSpPr>
          <p:cNvPr id="20" name="直接连接符 19"/>
          <p:cNvCxnSpPr>
            <a:cxnSpLocks/>
            <a:stCxn id="11" idx="3"/>
          </p:cNvCxnSpPr>
          <p:nvPr/>
        </p:nvCxnSpPr>
        <p:spPr>
          <a:xfrm>
            <a:off x="5174904" y="3457018"/>
            <a:ext cx="659297" cy="0"/>
          </a:xfrm>
          <a:prstGeom prst="line">
            <a:avLst/>
          </a:prstGeom>
          <a:ln>
            <a:solidFill>
              <a:srgbClr val="7C493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: 圆角 21"/>
          <p:cNvSpPr/>
          <p:nvPr/>
        </p:nvSpPr>
        <p:spPr>
          <a:xfrm>
            <a:off x="5834201" y="3012421"/>
            <a:ext cx="5120725" cy="889194"/>
          </a:xfrm>
          <a:prstGeom prst="roundRect">
            <a:avLst>
              <a:gd name="adj" fmla="val 50000"/>
            </a:avLst>
          </a:prstGeom>
          <a:noFill/>
          <a:ln>
            <a:solidFill>
              <a:srgbClr val="7C4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着力解决基层干部不作为、乱作为等损害群众利益的问题。</a:t>
            </a:r>
            <a:endParaRPr lang="zh-CN" altLang="en-US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>
            <a:cxnSpLocks/>
          </p:cNvCxnSpPr>
          <p:nvPr/>
        </p:nvCxnSpPr>
        <p:spPr>
          <a:xfrm>
            <a:off x="5174904" y="5140520"/>
            <a:ext cx="659297" cy="0"/>
          </a:xfrm>
          <a:prstGeom prst="line">
            <a:avLst/>
          </a:prstGeom>
          <a:ln>
            <a:solidFill>
              <a:srgbClr val="7C493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/>
          <p:cNvSpPr/>
          <p:nvPr/>
        </p:nvSpPr>
        <p:spPr>
          <a:xfrm>
            <a:off x="5834201" y="4706811"/>
            <a:ext cx="5120725" cy="889194"/>
          </a:xfrm>
          <a:prstGeom prst="roundRect">
            <a:avLst>
              <a:gd name="adj" fmla="val 50000"/>
            </a:avLst>
          </a:prstGeom>
          <a:noFill/>
          <a:ln>
            <a:solidFill>
              <a:srgbClr val="7C4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用讲奉献、有作为来严格要求自己。</a:t>
            </a:r>
            <a:endParaRPr lang="zh-CN" altLang="en-US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9204549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997" b="6407"/>
          <a:stretch/>
        </p:blipFill>
        <p:spPr>
          <a:xfrm>
            <a:off x="1" y="4673313"/>
            <a:ext cx="12192000" cy="218468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99504"/>
            <a:ext cx="5082054" cy="255618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500"/>
                    </a14:imgEffect>
                    <a14:imgEffect>
                      <a14:brightnessContrast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76" t="-1" b="67367"/>
          <a:stretch/>
        </p:blipFill>
        <p:spPr>
          <a:xfrm>
            <a:off x="0" y="5761630"/>
            <a:ext cx="5619750" cy="10963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19750" y="12021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/>
              <a:t>第三部分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04616" y="2323956"/>
            <a:ext cx="90208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如何在实践中落实共产党员的责任担当</a:t>
            </a:r>
          </a:p>
        </p:txBody>
      </p:sp>
      <p:sp>
        <p:nvSpPr>
          <p:cNvPr id="11" name="Freeform 29"/>
          <p:cNvSpPr/>
          <p:nvPr/>
        </p:nvSpPr>
        <p:spPr bwMode="auto">
          <a:xfrm>
            <a:off x="4590332" y="1132338"/>
            <a:ext cx="879559" cy="7859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0000">
                <a:srgbClr val="FFFF00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gradFill>
                <a:gsLst>
                  <a:gs pos="50000">
                    <a:srgbClr val="FFFF0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895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007389" y="2799314"/>
            <a:ext cx="4417016" cy="1782305"/>
          </a:xfrm>
          <a:prstGeom prst="rect">
            <a:avLst/>
          </a:prstGeom>
          <a:noFill/>
          <a:ln w="25400">
            <a:solidFill>
              <a:srgbClr val="C00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5" t="31901" r="38313"/>
          <a:stretch>
            <a:fillRect/>
          </a:stretch>
        </p:blipFill>
        <p:spPr>
          <a:xfrm>
            <a:off x="1297153" y="2191434"/>
            <a:ext cx="3837488" cy="2998065"/>
          </a:xfrm>
          <a:custGeom>
            <a:avLst/>
            <a:gdLst>
              <a:gd name="connsiteX0" fmla="*/ 0 w 3837488"/>
              <a:gd name="connsiteY0" fmla="*/ 0 h 2998065"/>
              <a:gd name="connsiteX1" fmla="*/ 3837488 w 3837488"/>
              <a:gd name="connsiteY1" fmla="*/ 0 h 2998065"/>
              <a:gd name="connsiteX2" fmla="*/ 3837488 w 3837488"/>
              <a:gd name="connsiteY2" fmla="*/ 2998065 h 2998065"/>
              <a:gd name="connsiteX3" fmla="*/ 0 w 3837488"/>
              <a:gd name="connsiteY3" fmla="*/ 2998065 h 2998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7488" h="2998065">
                <a:moveTo>
                  <a:pt x="0" y="0"/>
                </a:moveTo>
                <a:lnTo>
                  <a:pt x="3837488" y="0"/>
                </a:lnTo>
                <a:lnTo>
                  <a:pt x="3837488" y="2998065"/>
                </a:lnTo>
                <a:lnTo>
                  <a:pt x="0" y="2998065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习总书记如何做到责任担当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2151727"/>
            <a:ext cx="5110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  <a:buClr>
                <a:srgbClr val="E36A74"/>
              </a:buClr>
              <a:buSzPct val="50000"/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月，习总书记在接受俄罗斯电视台专访时谈到自己的执政理念：</a:t>
            </a:r>
            <a:endParaRPr lang="en-US" altLang="zh-CN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3435173"/>
            <a:ext cx="44285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“中国共产党坚持执政为民，人民对美好生活的向往就是我们的奋斗目标。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我的执政理念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概括起来说就是两句话，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一是为人民服务，二是担当起该担当的责任。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  <p:sp>
        <p:nvSpPr>
          <p:cNvPr id="30" name="矩形 29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1318938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9" grpId="0"/>
      <p:bldP spid="10" grpId="0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习总书记对责任担当的要求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07949" y="3294506"/>
            <a:ext cx="6952648" cy="914400"/>
            <a:chOff x="1307949" y="3294506"/>
            <a:chExt cx="6952648" cy="914400"/>
          </a:xfrm>
        </p:grpSpPr>
        <p:sp>
          <p:nvSpPr>
            <p:cNvPr id="9" name="矩形 8"/>
            <p:cNvSpPr/>
            <p:nvPr/>
          </p:nvSpPr>
          <p:spPr>
            <a:xfrm>
              <a:off x="1307949" y="3294506"/>
              <a:ext cx="6952648" cy="914400"/>
            </a:xfrm>
            <a:prstGeom prst="rect">
              <a:avLst/>
            </a:prstGeom>
            <a:solidFill>
              <a:srgbClr val="7C49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648912" y="3428541"/>
              <a:ext cx="62707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“同过去相比，中国改革的广度和深度都大大拓展了。要把改革推向前进，必须</a:t>
              </a:r>
              <a:r>
                <a:rPr lang="zh-CN" altLang="en-US" b="1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加强顶层设计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en-US" altLang="zh-CN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07949" y="4450745"/>
            <a:ext cx="6952648" cy="1369854"/>
            <a:chOff x="1307949" y="4450745"/>
            <a:chExt cx="6952648" cy="1369854"/>
          </a:xfrm>
        </p:grpSpPr>
        <p:sp>
          <p:nvSpPr>
            <p:cNvPr id="10" name="矩形 9"/>
            <p:cNvSpPr/>
            <p:nvPr/>
          </p:nvSpPr>
          <p:spPr>
            <a:xfrm>
              <a:off x="1307949" y="4450745"/>
              <a:ext cx="6952648" cy="136985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648912" y="4535508"/>
              <a:ext cx="627072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“为了集中力量推进改革，我们成立了中央全面深化改革领导小组，由我本人担任组长，任务就是统一部署和协调一些重大问题，再把工作任务分解下去逐一落实。我把这叫作‘</a:t>
              </a:r>
              <a:r>
                <a:rPr lang="zh-CN" altLang="en-US" b="1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一分部署，九分落实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’”。</a:t>
              </a:r>
              <a:endParaRPr lang="en-US" altLang="zh-CN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307949" y="2037004"/>
            <a:ext cx="71626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不管是在任务部署上，还是任务落实、执行、监督上，习近平总书记都表现出了作为一名中国共产党人的担当本色。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7" r="8468"/>
          <a:stretch/>
        </p:blipFill>
        <p:spPr>
          <a:xfrm>
            <a:off x="8579104" y="2040879"/>
            <a:ext cx="2936137" cy="377972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15191347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习总书记对责任担当的要求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68710" y="1735846"/>
            <a:ext cx="48526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担当的结果在国内外有目共睹</a:t>
            </a:r>
          </a:p>
        </p:txBody>
      </p:sp>
      <p:sp>
        <p:nvSpPr>
          <p:cNvPr id="99" name="矩形 98"/>
          <p:cNvSpPr/>
          <p:nvPr/>
        </p:nvSpPr>
        <p:spPr>
          <a:xfrm>
            <a:off x="0" y="3299936"/>
            <a:ext cx="12192000" cy="293132"/>
          </a:xfrm>
          <a:prstGeom prst="rect">
            <a:avLst/>
          </a:prstGeom>
          <a:solidFill>
            <a:srgbClr val="7C4939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1721066" y="2793884"/>
            <a:ext cx="1274239" cy="1274239"/>
            <a:chOff x="1395170" y="2027372"/>
            <a:chExt cx="1440000" cy="1440000"/>
          </a:xfrm>
        </p:grpSpPr>
        <p:sp>
          <p:nvSpPr>
            <p:cNvPr id="102" name="矩形: 圆角 101"/>
            <p:cNvSpPr/>
            <p:nvPr/>
          </p:nvSpPr>
          <p:spPr>
            <a:xfrm>
              <a:off x="1395170" y="2027372"/>
              <a:ext cx="1440000" cy="144000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5"/>
            <p:cNvSpPr>
              <a:spLocks/>
            </p:cNvSpPr>
            <p:nvPr/>
          </p:nvSpPr>
          <p:spPr bwMode="auto">
            <a:xfrm>
              <a:off x="1802216" y="2425352"/>
              <a:ext cx="625907" cy="632791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8F0D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201078" y="2793884"/>
            <a:ext cx="1274239" cy="1274239"/>
            <a:chOff x="1395170" y="2027372"/>
            <a:chExt cx="1440000" cy="1440000"/>
          </a:xfrm>
        </p:grpSpPr>
        <p:sp>
          <p:nvSpPr>
            <p:cNvPr id="105" name="矩形: 圆角 104"/>
            <p:cNvSpPr/>
            <p:nvPr/>
          </p:nvSpPr>
          <p:spPr>
            <a:xfrm>
              <a:off x="1395170" y="2027372"/>
              <a:ext cx="1440000" cy="144000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Freeform 5"/>
            <p:cNvSpPr>
              <a:spLocks/>
            </p:cNvSpPr>
            <p:nvPr/>
          </p:nvSpPr>
          <p:spPr bwMode="auto">
            <a:xfrm>
              <a:off x="1802216" y="2425352"/>
              <a:ext cx="625907" cy="632791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8F0D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672386" y="2793884"/>
            <a:ext cx="1274239" cy="1274239"/>
            <a:chOff x="1395170" y="2027372"/>
            <a:chExt cx="1440000" cy="1440000"/>
          </a:xfrm>
        </p:grpSpPr>
        <p:sp>
          <p:nvSpPr>
            <p:cNvPr id="108" name="矩形: 圆角 107"/>
            <p:cNvSpPr/>
            <p:nvPr/>
          </p:nvSpPr>
          <p:spPr>
            <a:xfrm>
              <a:off x="1395170" y="2027372"/>
              <a:ext cx="1440000" cy="144000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5"/>
            <p:cNvSpPr>
              <a:spLocks/>
            </p:cNvSpPr>
            <p:nvPr/>
          </p:nvSpPr>
          <p:spPr bwMode="auto">
            <a:xfrm>
              <a:off x="1802216" y="2425352"/>
              <a:ext cx="625907" cy="632791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8F0D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143694" y="2793884"/>
            <a:ext cx="1274239" cy="1274239"/>
            <a:chOff x="1395170" y="2027372"/>
            <a:chExt cx="1440000" cy="1440000"/>
          </a:xfrm>
        </p:grpSpPr>
        <p:sp>
          <p:nvSpPr>
            <p:cNvPr id="111" name="矩形: 圆角 110"/>
            <p:cNvSpPr/>
            <p:nvPr/>
          </p:nvSpPr>
          <p:spPr>
            <a:xfrm>
              <a:off x="1395170" y="2027372"/>
              <a:ext cx="1440000" cy="144000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Freeform 5"/>
            <p:cNvSpPr>
              <a:spLocks/>
            </p:cNvSpPr>
            <p:nvPr/>
          </p:nvSpPr>
          <p:spPr bwMode="auto">
            <a:xfrm>
              <a:off x="1802216" y="2425352"/>
              <a:ext cx="625907" cy="632791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8F0D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14" name="直接箭头连接符 113"/>
          <p:cNvCxnSpPr>
            <a:cxnSpLocks/>
            <a:stCxn id="102" idx="2"/>
          </p:cNvCxnSpPr>
          <p:nvPr/>
        </p:nvCxnSpPr>
        <p:spPr>
          <a:xfrm flipH="1">
            <a:off x="2358185" y="4068123"/>
            <a:ext cx="1" cy="720000"/>
          </a:xfrm>
          <a:prstGeom prst="straightConnector1">
            <a:avLst/>
          </a:prstGeom>
          <a:ln>
            <a:solidFill>
              <a:srgbClr val="7C493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矩形 115"/>
          <p:cNvSpPr/>
          <p:nvPr/>
        </p:nvSpPr>
        <p:spPr>
          <a:xfrm>
            <a:off x="1428301" y="4766228"/>
            <a:ext cx="1859768" cy="1358944"/>
          </a:xfrm>
          <a:prstGeom prst="rect">
            <a:avLst/>
          </a:prstGeom>
          <a:noFill/>
          <a:ln>
            <a:solidFill>
              <a:srgbClr val="7C4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zh-CN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全面从严治党开创了反腐倡廉的新局面</a:t>
            </a:r>
            <a:endParaRPr lang="zh-CN" altLang="en-US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3903961" y="4766228"/>
            <a:ext cx="1859768" cy="1358944"/>
          </a:xfrm>
          <a:prstGeom prst="rect">
            <a:avLst/>
          </a:prstGeom>
          <a:noFill/>
          <a:ln>
            <a:solidFill>
              <a:srgbClr val="7C4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全面依法治国要努力建成法治中国</a:t>
            </a:r>
            <a:endParaRPr lang="zh-CN" altLang="en-US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6379622" y="4766228"/>
            <a:ext cx="1859768" cy="1358944"/>
          </a:xfrm>
          <a:prstGeom prst="rect">
            <a:avLst/>
          </a:prstGeom>
          <a:noFill/>
          <a:ln>
            <a:solidFill>
              <a:srgbClr val="7C4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160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全面深化改革意在建构现代化的国家治理体系和国家治理能力</a:t>
            </a:r>
            <a:endParaRPr lang="zh-CN" altLang="en-US" sz="1600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8850929" y="4766228"/>
            <a:ext cx="1859768" cy="1358944"/>
          </a:xfrm>
          <a:prstGeom prst="rect">
            <a:avLst/>
          </a:prstGeom>
          <a:noFill/>
          <a:ln>
            <a:solidFill>
              <a:srgbClr val="7C4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全面建成小康社会是我们的奋斗目标</a:t>
            </a:r>
            <a:endParaRPr lang="zh-CN" altLang="en-US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0" name="直接箭头连接符 119"/>
          <p:cNvCxnSpPr>
            <a:cxnSpLocks/>
          </p:cNvCxnSpPr>
          <p:nvPr/>
        </p:nvCxnSpPr>
        <p:spPr>
          <a:xfrm flipH="1">
            <a:off x="4833845" y="4068123"/>
            <a:ext cx="1" cy="720000"/>
          </a:xfrm>
          <a:prstGeom prst="straightConnector1">
            <a:avLst/>
          </a:prstGeom>
          <a:ln>
            <a:solidFill>
              <a:srgbClr val="7C493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箭头连接符 120"/>
          <p:cNvCxnSpPr>
            <a:cxnSpLocks/>
          </p:cNvCxnSpPr>
          <p:nvPr/>
        </p:nvCxnSpPr>
        <p:spPr>
          <a:xfrm flipH="1">
            <a:off x="7309505" y="4068123"/>
            <a:ext cx="1" cy="720000"/>
          </a:xfrm>
          <a:prstGeom prst="straightConnector1">
            <a:avLst/>
          </a:prstGeom>
          <a:ln>
            <a:solidFill>
              <a:srgbClr val="7C493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箭头连接符 121"/>
          <p:cNvCxnSpPr>
            <a:cxnSpLocks/>
          </p:cNvCxnSpPr>
          <p:nvPr/>
        </p:nvCxnSpPr>
        <p:spPr>
          <a:xfrm flipH="1">
            <a:off x="9780812" y="4068123"/>
            <a:ext cx="1" cy="720000"/>
          </a:xfrm>
          <a:prstGeom prst="straightConnector1">
            <a:avLst/>
          </a:prstGeom>
          <a:ln>
            <a:solidFill>
              <a:srgbClr val="7C493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矩形 122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4490841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9" grpId="0" animBg="1"/>
      <p:bldP spid="116" grpId="0" animBg="1"/>
      <p:bldP spid="117" grpId="0" animBg="1"/>
      <p:bldP spid="118" grpId="0" animBg="1"/>
      <p:bldP spid="119" grpId="0" animBg="1"/>
      <p:bldP spid="1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07949" y="234434"/>
            <a:ext cx="664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党中央给出新时期好干部的标准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632333" y="1797242"/>
            <a:ext cx="6647180" cy="1277587"/>
            <a:chOff x="4632333" y="1797242"/>
            <a:chExt cx="6647180" cy="1277587"/>
          </a:xfrm>
        </p:grpSpPr>
        <p:sp>
          <p:nvSpPr>
            <p:cNvPr id="16" name="矩形: 圆角 15"/>
            <p:cNvSpPr/>
            <p:nvPr/>
          </p:nvSpPr>
          <p:spPr>
            <a:xfrm>
              <a:off x="4632333" y="1797242"/>
              <a:ext cx="6647180" cy="1277587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5151527" y="2112870"/>
              <a:ext cx="5608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kumimoji="1"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“我们的干部要敢想、敢做、敢当，做我们时代的劲草、真金”；</a:t>
              </a:r>
              <a:endParaRPr kumimoji="1" lang="zh-TW" altLang="en-US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42173" y="3408397"/>
            <a:ext cx="6337340" cy="1277587"/>
            <a:chOff x="4942173" y="3408397"/>
            <a:chExt cx="6337340" cy="1277587"/>
          </a:xfrm>
        </p:grpSpPr>
        <p:sp>
          <p:nvSpPr>
            <p:cNvPr id="18" name="矩形: 圆角 17"/>
            <p:cNvSpPr/>
            <p:nvPr/>
          </p:nvSpPr>
          <p:spPr>
            <a:xfrm>
              <a:off x="4942173" y="3408397"/>
              <a:ext cx="6337340" cy="1277587"/>
            </a:xfrm>
            <a:prstGeom prst="roundRect">
              <a:avLst>
                <a:gd name="adj" fmla="val 50000"/>
              </a:avLst>
            </a:prstGeom>
            <a:solidFill>
              <a:srgbClr val="7C49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223146" y="3862524"/>
              <a:ext cx="37753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kumimoji="1" lang="zh-CN" altLang="en-US" sz="2000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“疾风知劲草，烈火见真金”；</a:t>
              </a:r>
              <a:endParaRPr kumimoji="1" lang="zh-TW" altLang="en-US" sz="2000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32333" y="4973323"/>
            <a:ext cx="6647180" cy="1277587"/>
            <a:chOff x="4632333" y="4973323"/>
            <a:chExt cx="6647180" cy="1277587"/>
          </a:xfrm>
        </p:grpSpPr>
        <p:sp>
          <p:nvSpPr>
            <p:cNvPr id="17" name="矩形: 圆角 16"/>
            <p:cNvSpPr/>
            <p:nvPr/>
          </p:nvSpPr>
          <p:spPr>
            <a:xfrm>
              <a:off x="4632333" y="4973323"/>
              <a:ext cx="6647180" cy="1277587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151526" y="5073507"/>
              <a:ext cx="5608794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kumimoji="1" lang="zh-CN" altLang="en-US" sz="1600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“担当就是责任，好干部必须有责任重于泰山的意识，坚持党的原则第一、党的事业第一、人民利益第一，敢于旗帜鲜明，敢于较真碰硬，对工作任劳任怨、尽心竭力、善始善终、善作善战”。</a:t>
              </a:r>
              <a:endParaRPr kumimoji="1" lang="zh-TW" altLang="en-US" sz="1600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MH_Other_1"/>
          <p:cNvSpPr/>
          <p:nvPr>
            <p:custDataLst>
              <p:tags r:id="rId1"/>
            </p:custDataLst>
          </p:nvPr>
        </p:nvSpPr>
        <p:spPr>
          <a:xfrm>
            <a:off x="1923431" y="4055578"/>
            <a:ext cx="2464409" cy="255485"/>
          </a:xfrm>
          <a:custGeom>
            <a:avLst/>
            <a:gdLst>
              <a:gd name="connsiteX0" fmla="*/ 0 w 3721100"/>
              <a:gd name="connsiteY0" fmla="*/ 101600 h 193715"/>
              <a:gd name="connsiteX1" fmla="*/ 2463800 w 3721100"/>
              <a:gd name="connsiteY1" fmla="*/ 190500 h 193715"/>
              <a:gd name="connsiteX2" fmla="*/ 3721100 w 3721100"/>
              <a:gd name="connsiteY2" fmla="*/ 0 h 193715"/>
              <a:gd name="connsiteX0" fmla="*/ 0 w 3721100"/>
              <a:gd name="connsiteY0" fmla="*/ 101600 h 193715"/>
              <a:gd name="connsiteX1" fmla="*/ 2463800 w 3721100"/>
              <a:gd name="connsiteY1" fmla="*/ 190500 h 193715"/>
              <a:gd name="connsiteX2" fmla="*/ 3721100 w 3721100"/>
              <a:gd name="connsiteY2" fmla="*/ 0 h 193715"/>
              <a:gd name="connsiteX0" fmla="*/ 0 w 3721100"/>
              <a:gd name="connsiteY0" fmla="*/ 101600 h 159057"/>
              <a:gd name="connsiteX1" fmla="*/ 1638300 w 3721100"/>
              <a:gd name="connsiteY1" fmla="*/ 152400 h 159057"/>
              <a:gd name="connsiteX2" fmla="*/ 3721100 w 3721100"/>
              <a:gd name="connsiteY2" fmla="*/ 0 h 159057"/>
              <a:gd name="connsiteX0" fmla="*/ 0 w 3759200"/>
              <a:gd name="connsiteY0" fmla="*/ 76200 h 154960"/>
              <a:gd name="connsiteX1" fmla="*/ 1676400 w 3759200"/>
              <a:gd name="connsiteY1" fmla="*/ 152400 h 154960"/>
              <a:gd name="connsiteX2" fmla="*/ 3759200 w 3759200"/>
              <a:gd name="connsiteY2" fmla="*/ 0 h 154960"/>
              <a:gd name="connsiteX0" fmla="*/ 0 w 3759200"/>
              <a:gd name="connsiteY0" fmla="*/ 76200 h 107454"/>
              <a:gd name="connsiteX1" fmla="*/ 2044700 w 3759200"/>
              <a:gd name="connsiteY1" fmla="*/ 88900 h 107454"/>
              <a:gd name="connsiteX2" fmla="*/ 3759200 w 3759200"/>
              <a:gd name="connsiteY2" fmla="*/ 0 h 107454"/>
              <a:gd name="connsiteX0" fmla="*/ 0 w 3759200"/>
              <a:gd name="connsiteY0" fmla="*/ 76200 h 179488"/>
              <a:gd name="connsiteX1" fmla="*/ 2070100 w 3759200"/>
              <a:gd name="connsiteY1" fmla="*/ 177800 h 179488"/>
              <a:gd name="connsiteX2" fmla="*/ 3759200 w 3759200"/>
              <a:gd name="connsiteY2" fmla="*/ 0 h 179488"/>
              <a:gd name="connsiteX0" fmla="*/ 0 w 3759200"/>
              <a:gd name="connsiteY0" fmla="*/ 76200 h 179488"/>
              <a:gd name="connsiteX1" fmla="*/ 2070100 w 3759200"/>
              <a:gd name="connsiteY1" fmla="*/ 177800 h 179488"/>
              <a:gd name="connsiteX2" fmla="*/ 3759200 w 3759200"/>
              <a:gd name="connsiteY2" fmla="*/ 0 h 1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59200" h="179488">
                <a:moveTo>
                  <a:pt x="0" y="76200"/>
                </a:moveTo>
                <a:cubicBezTo>
                  <a:pt x="921808" y="129116"/>
                  <a:pt x="1443567" y="190500"/>
                  <a:pt x="2070100" y="177800"/>
                </a:cubicBezTo>
                <a:cubicBezTo>
                  <a:pt x="2696633" y="165100"/>
                  <a:pt x="3401896" y="4187"/>
                  <a:pt x="3759200" y="0"/>
                </a:cubicBezTo>
              </a:path>
            </a:pathLst>
          </a:custGeom>
          <a:noFill/>
          <a:ln w="12700" cmpd="sng">
            <a:solidFill>
              <a:srgbClr val="7C4939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" name="MH_Other_2"/>
          <p:cNvSpPr/>
          <p:nvPr>
            <p:custDataLst>
              <p:tags r:id="rId2"/>
            </p:custDataLst>
          </p:nvPr>
        </p:nvSpPr>
        <p:spPr>
          <a:xfrm>
            <a:off x="1923431" y="2467975"/>
            <a:ext cx="2139707" cy="1778000"/>
          </a:xfrm>
          <a:custGeom>
            <a:avLst/>
            <a:gdLst>
              <a:gd name="connsiteX0" fmla="*/ 0 w 3225800"/>
              <a:gd name="connsiteY0" fmla="*/ 1816100 h 1816100"/>
              <a:gd name="connsiteX1" fmla="*/ 1727200 w 3225800"/>
              <a:gd name="connsiteY1" fmla="*/ 1270000 h 1816100"/>
              <a:gd name="connsiteX2" fmla="*/ 3225800 w 3225800"/>
              <a:gd name="connsiteY2" fmla="*/ 0 h 1816100"/>
              <a:gd name="connsiteX0" fmla="*/ 0 w 3263900"/>
              <a:gd name="connsiteY0" fmla="*/ 1778000 h 1778000"/>
              <a:gd name="connsiteX1" fmla="*/ 1765300 w 3263900"/>
              <a:gd name="connsiteY1" fmla="*/ 1270000 h 1778000"/>
              <a:gd name="connsiteX2" fmla="*/ 3263900 w 3263900"/>
              <a:gd name="connsiteY2" fmla="*/ 0 h 1778000"/>
              <a:gd name="connsiteX0" fmla="*/ 0 w 3263900"/>
              <a:gd name="connsiteY0" fmla="*/ 1778000 h 1778000"/>
              <a:gd name="connsiteX1" fmla="*/ 2235200 w 3263900"/>
              <a:gd name="connsiteY1" fmla="*/ 1041400 h 1778000"/>
              <a:gd name="connsiteX2" fmla="*/ 3263900 w 3263900"/>
              <a:gd name="connsiteY2" fmla="*/ 0 h 1778000"/>
              <a:gd name="connsiteX0" fmla="*/ 0 w 3263900"/>
              <a:gd name="connsiteY0" fmla="*/ 1778000 h 1778000"/>
              <a:gd name="connsiteX1" fmla="*/ 2235200 w 3263900"/>
              <a:gd name="connsiteY1" fmla="*/ 1041400 h 1778000"/>
              <a:gd name="connsiteX2" fmla="*/ 3263900 w 3263900"/>
              <a:gd name="connsiteY2" fmla="*/ 0 h 1778000"/>
              <a:gd name="connsiteX0" fmla="*/ 0 w 3263900"/>
              <a:gd name="connsiteY0" fmla="*/ 1778000 h 1778000"/>
              <a:gd name="connsiteX1" fmla="*/ 2044700 w 3263900"/>
              <a:gd name="connsiteY1" fmla="*/ 1130300 h 1778000"/>
              <a:gd name="connsiteX2" fmla="*/ 3263900 w 3263900"/>
              <a:gd name="connsiteY2" fmla="*/ 0 h 1778000"/>
              <a:gd name="connsiteX0" fmla="*/ 0 w 3263900"/>
              <a:gd name="connsiteY0" fmla="*/ 1778000 h 1778000"/>
              <a:gd name="connsiteX1" fmla="*/ 2197100 w 3263900"/>
              <a:gd name="connsiteY1" fmla="*/ 901700 h 1778000"/>
              <a:gd name="connsiteX2" fmla="*/ 3263900 w 3263900"/>
              <a:gd name="connsiteY2" fmla="*/ 0 h 1778000"/>
              <a:gd name="connsiteX0" fmla="*/ 0 w 3263900"/>
              <a:gd name="connsiteY0" fmla="*/ 1778000 h 1778000"/>
              <a:gd name="connsiteX1" fmla="*/ 2159000 w 3263900"/>
              <a:gd name="connsiteY1" fmla="*/ 952500 h 1778000"/>
              <a:gd name="connsiteX2" fmla="*/ 3263900 w 3263900"/>
              <a:gd name="connsiteY2" fmla="*/ 0 h 1778000"/>
              <a:gd name="connsiteX0" fmla="*/ 0 w 3263900"/>
              <a:gd name="connsiteY0" fmla="*/ 1778000 h 1778000"/>
              <a:gd name="connsiteX1" fmla="*/ 2070100 w 3263900"/>
              <a:gd name="connsiteY1" fmla="*/ 1016000 h 1778000"/>
              <a:gd name="connsiteX2" fmla="*/ 3263900 w 3263900"/>
              <a:gd name="connsiteY2" fmla="*/ 0 h 1778000"/>
              <a:gd name="connsiteX0" fmla="*/ 0 w 3263900"/>
              <a:gd name="connsiteY0" fmla="*/ 1778000 h 1778000"/>
              <a:gd name="connsiteX1" fmla="*/ 2070100 w 3263900"/>
              <a:gd name="connsiteY1" fmla="*/ 1016000 h 1778000"/>
              <a:gd name="connsiteX2" fmla="*/ 3263900 w 3263900"/>
              <a:gd name="connsiteY2" fmla="*/ 0 h 1778000"/>
              <a:gd name="connsiteX0" fmla="*/ 0 w 3263900"/>
              <a:gd name="connsiteY0" fmla="*/ 1794255 h 1794255"/>
              <a:gd name="connsiteX1" fmla="*/ 2070100 w 3263900"/>
              <a:gd name="connsiteY1" fmla="*/ 1032255 h 1794255"/>
              <a:gd name="connsiteX2" fmla="*/ 3263900 w 3263900"/>
              <a:gd name="connsiteY2" fmla="*/ 16255 h 1794255"/>
              <a:gd name="connsiteX0" fmla="*/ 0 w 3263900"/>
              <a:gd name="connsiteY0" fmla="*/ 1778000 h 1778000"/>
              <a:gd name="connsiteX1" fmla="*/ 2070100 w 3263900"/>
              <a:gd name="connsiteY1" fmla="*/ 1016000 h 1778000"/>
              <a:gd name="connsiteX2" fmla="*/ 3263900 w 3263900"/>
              <a:gd name="connsiteY2" fmla="*/ 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63900" h="1778000">
                <a:moveTo>
                  <a:pt x="0" y="1778000"/>
                </a:moveTo>
                <a:cubicBezTo>
                  <a:pt x="594783" y="1656291"/>
                  <a:pt x="1526117" y="1312333"/>
                  <a:pt x="2070100" y="1016000"/>
                </a:cubicBezTo>
                <a:cubicBezTo>
                  <a:pt x="2614083" y="719667"/>
                  <a:pt x="2553854" y="1058"/>
                  <a:pt x="3263900" y="0"/>
                </a:cubicBezTo>
              </a:path>
            </a:pathLst>
          </a:custGeom>
          <a:noFill/>
          <a:ln w="12700" cmpd="sng">
            <a:solidFill>
              <a:srgbClr val="7C4939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MH_Other_5"/>
          <p:cNvSpPr/>
          <p:nvPr>
            <p:custDataLst>
              <p:tags r:id="rId3"/>
            </p:custDataLst>
          </p:nvPr>
        </p:nvSpPr>
        <p:spPr>
          <a:xfrm>
            <a:off x="1936131" y="4233275"/>
            <a:ext cx="2131381" cy="1382683"/>
          </a:xfrm>
          <a:custGeom>
            <a:avLst/>
            <a:gdLst>
              <a:gd name="connsiteX0" fmla="*/ 0 w 3251200"/>
              <a:gd name="connsiteY0" fmla="*/ 0 h 1536700"/>
              <a:gd name="connsiteX1" fmla="*/ 2489200 w 3251200"/>
              <a:gd name="connsiteY1" fmla="*/ 927100 h 1536700"/>
              <a:gd name="connsiteX2" fmla="*/ 3251200 w 3251200"/>
              <a:gd name="connsiteY2" fmla="*/ 1536700 h 1536700"/>
              <a:gd name="connsiteX0" fmla="*/ 0 w 3251200"/>
              <a:gd name="connsiteY0" fmla="*/ 0 h 1536700"/>
              <a:gd name="connsiteX1" fmla="*/ 2235200 w 3251200"/>
              <a:gd name="connsiteY1" fmla="*/ 787400 h 1536700"/>
              <a:gd name="connsiteX2" fmla="*/ 3251200 w 3251200"/>
              <a:gd name="connsiteY2" fmla="*/ 1536700 h 1536700"/>
              <a:gd name="connsiteX0" fmla="*/ 0 w 3251200"/>
              <a:gd name="connsiteY0" fmla="*/ 0 h 1536700"/>
              <a:gd name="connsiteX1" fmla="*/ 2235200 w 3251200"/>
              <a:gd name="connsiteY1" fmla="*/ 787400 h 1536700"/>
              <a:gd name="connsiteX2" fmla="*/ 3251200 w 3251200"/>
              <a:gd name="connsiteY2" fmla="*/ 1536700 h 1536700"/>
              <a:gd name="connsiteX0" fmla="*/ 0 w 3251200"/>
              <a:gd name="connsiteY0" fmla="*/ 0 h 1536700"/>
              <a:gd name="connsiteX1" fmla="*/ 2235200 w 3251200"/>
              <a:gd name="connsiteY1" fmla="*/ 787400 h 1536700"/>
              <a:gd name="connsiteX2" fmla="*/ 3251200 w 3251200"/>
              <a:gd name="connsiteY2" fmla="*/ 1536700 h 1536700"/>
              <a:gd name="connsiteX0" fmla="*/ 0 w 3251200"/>
              <a:gd name="connsiteY0" fmla="*/ 0 h 1536778"/>
              <a:gd name="connsiteX1" fmla="*/ 2235200 w 3251200"/>
              <a:gd name="connsiteY1" fmla="*/ 787400 h 1536778"/>
              <a:gd name="connsiteX2" fmla="*/ 3251200 w 3251200"/>
              <a:gd name="connsiteY2" fmla="*/ 1536700 h 1536778"/>
              <a:gd name="connsiteX0" fmla="*/ 0 w 3251200"/>
              <a:gd name="connsiteY0" fmla="*/ 0 h 1537346"/>
              <a:gd name="connsiteX1" fmla="*/ 2235200 w 3251200"/>
              <a:gd name="connsiteY1" fmla="*/ 787400 h 1537346"/>
              <a:gd name="connsiteX2" fmla="*/ 3251200 w 3251200"/>
              <a:gd name="connsiteY2" fmla="*/ 1536700 h 1537346"/>
              <a:gd name="connsiteX0" fmla="*/ 0 w 3251200"/>
              <a:gd name="connsiteY0" fmla="*/ 0 h 1538738"/>
              <a:gd name="connsiteX1" fmla="*/ 2235200 w 3251200"/>
              <a:gd name="connsiteY1" fmla="*/ 787400 h 1538738"/>
              <a:gd name="connsiteX2" fmla="*/ 3251200 w 3251200"/>
              <a:gd name="connsiteY2" fmla="*/ 1536700 h 153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51200" h="1538738">
                <a:moveTo>
                  <a:pt x="0" y="0"/>
                </a:moveTo>
                <a:cubicBezTo>
                  <a:pt x="1049866" y="208491"/>
                  <a:pt x="1693333" y="531283"/>
                  <a:pt x="2235200" y="787400"/>
                </a:cubicBezTo>
                <a:cubicBezTo>
                  <a:pt x="2777067" y="1043517"/>
                  <a:pt x="2734310" y="1575761"/>
                  <a:pt x="3251200" y="1536700"/>
                </a:cubicBezTo>
              </a:path>
            </a:pathLst>
          </a:custGeom>
          <a:noFill/>
          <a:ln w="12700" cmpd="sng">
            <a:solidFill>
              <a:srgbClr val="7C4939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14157" y="3356975"/>
            <a:ext cx="1739797" cy="1739797"/>
            <a:chOff x="1482373" y="3861365"/>
            <a:chExt cx="1739797" cy="1739797"/>
          </a:xfrm>
        </p:grpSpPr>
        <p:sp>
          <p:nvSpPr>
            <p:cNvPr id="14" name="椭圆 13"/>
            <p:cNvSpPr/>
            <p:nvPr/>
          </p:nvSpPr>
          <p:spPr>
            <a:xfrm>
              <a:off x="1482373" y="3861365"/>
              <a:ext cx="1739797" cy="173979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1921069" y="4295318"/>
              <a:ext cx="862405" cy="871891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AF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MH_Other_6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4063840" y="2129442"/>
            <a:ext cx="648000" cy="648000"/>
          </a:xfrm>
          <a:prstGeom prst="ellipse">
            <a:avLst/>
          </a:prstGeom>
          <a:solidFill>
            <a:srgbClr val="C00000"/>
          </a:solidFill>
          <a:ln w="25400" cmpd="sng">
            <a:solidFill>
              <a:srgbClr val="F9F9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>
                <a:solidFill>
                  <a:srgbClr val="F9F9F3"/>
                </a:solidFill>
                <a:latin typeface="Century Gothic" panose="020B0502020202020204" pitchFamily="34" charset="0"/>
                <a:ea typeface="Gungsuh" panose="02030600000101010101" pitchFamily="18" charset="-127"/>
                <a:cs typeface="Verdana" panose="020B0604030504040204" pitchFamily="34" charset="0"/>
              </a:rPr>
              <a:t>01</a:t>
            </a:r>
            <a:endParaRPr lang="zh-CN" altLang="en-US" b="1" dirty="0">
              <a:solidFill>
                <a:srgbClr val="F9F9F3"/>
              </a:solidFill>
              <a:latin typeface="Century Gothic" panose="020B0502020202020204" pitchFamily="34" charset="0"/>
              <a:ea typeface="Gungsuh" panose="02030600000101010101" pitchFamily="18" charset="-127"/>
              <a:cs typeface="Verdana" panose="020B0604030504040204" pitchFamily="34" charset="0"/>
            </a:endParaRPr>
          </a:p>
        </p:txBody>
      </p:sp>
      <p:sp>
        <p:nvSpPr>
          <p:cNvPr id="11" name="MH_Other_8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4406040" y="3732937"/>
            <a:ext cx="648000" cy="649539"/>
          </a:xfrm>
          <a:prstGeom prst="ellipse">
            <a:avLst/>
          </a:prstGeom>
          <a:solidFill>
            <a:srgbClr val="7C4939"/>
          </a:solidFill>
          <a:ln w="25400" cmpd="sng">
            <a:solidFill>
              <a:srgbClr val="F9F9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>
                <a:solidFill>
                  <a:srgbClr val="F9F9F3"/>
                </a:solidFill>
                <a:latin typeface="Century Gothic" panose="020B0502020202020204" pitchFamily="34" charset="0"/>
                <a:ea typeface="Gungsuh" panose="02030600000101010101" pitchFamily="18" charset="-127"/>
                <a:cs typeface="Verdana" panose="020B0604030504040204" pitchFamily="34" charset="0"/>
              </a:rPr>
              <a:t>02</a:t>
            </a:r>
            <a:endParaRPr lang="zh-CN" altLang="en-US" b="1" dirty="0">
              <a:solidFill>
                <a:srgbClr val="F9F9F3"/>
              </a:solidFill>
              <a:latin typeface="Century Gothic" panose="020B0502020202020204" pitchFamily="34" charset="0"/>
              <a:ea typeface="Gungsuh" panose="02030600000101010101" pitchFamily="18" charset="-127"/>
              <a:cs typeface="Verdana" panose="020B0604030504040204" pitchFamily="34" charset="0"/>
            </a:endParaRPr>
          </a:p>
        </p:txBody>
      </p:sp>
      <p:sp>
        <p:nvSpPr>
          <p:cNvPr id="12" name="MH_Other_10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4082040" y="5288119"/>
            <a:ext cx="648000" cy="647999"/>
          </a:xfrm>
          <a:prstGeom prst="ellipse">
            <a:avLst/>
          </a:prstGeom>
          <a:solidFill>
            <a:srgbClr val="C00000"/>
          </a:solidFill>
          <a:ln w="25400" cmpd="sng">
            <a:solidFill>
              <a:srgbClr val="F9F9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>
                <a:solidFill>
                  <a:srgbClr val="F9F9F3"/>
                </a:solidFill>
                <a:latin typeface="Century Gothic" panose="020B0502020202020204" pitchFamily="34" charset="0"/>
                <a:ea typeface="Gungsuh" panose="02030600000101010101" pitchFamily="18" charset="-127"/>
                <a:cs typeface="Verdana" panose="020B0604030504040204" pitchFamily="34" charset="0"/>
              </a:rPr>
              <a:t>03</a:t>
            </a:r>
            <a:endParaRPr lang="zh-CN" altLang="en-US" b="1" dirty="0">
              <a:solidFill>
                <a:srgbClr val="F9F9F3"/>
              </a:solidFill>
              <a:latin typeface="Century Gothic" panose="020B0502020202020204" pitchFamily="34" charset="0"/>
              <a:ea typeface="Gungsuh" panose="02030600000101010101" pitchFamily="18" charset="-127"/>
              <a:cs typeface="Verdana" panose="020B060403050404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9157086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好干部的标准“一二三四”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307949" y="1720312"/>
            <a:ext cx="914400" cy="9144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9F9F3"/>
                </a:solidFill>
              </a:rPr>
              <a:t>一</a:t>
            </a:r>
          </a:p>
        </p:txBody>
      </p:sp>
      <p:sp>
        <p:nvSpPr>
          <p:cNvPr id="8" name="矩形: 圆角 7"/>
          <p:cNvSpPr/>
          <p:nvPr/>
        </p:nvSpPr>
        <p:spPr>
          <a:xfrm>
            <a:off x="1307949" y="2879421"/>
            <a:ext cx="914400" cy="9144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9F9F3"/>
                </a:solidFill>
              </a:rPr>
              <a:t>二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1307949" y="4038530"/>
            <a:ext cx="914400" cy="9144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9F9F3"/>
                </a:solidFill>
              </a:rPr>
              <a:t>三</a:t>
            </a:r>
          </a:p>
        </p:txBody>
      </p:sp>
      <p:sp>
        <p:nvSpPr>
          <p:cNvPr id="10" name="矩形: 圆角 9"/>
          <p:cNvSpPr/>
          <p:nvPr/>
        </p:nvSpPr>
        <p:spPr>
          <a:xfrm>
            <a:off x="1307949" y="5197639"/>
            <a:ext cx="914400" cy="9144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9F9F3"/>
                </a:solidFill>
              </a:rPr>
              <a:t>四</a:t>
            </a:r>
          </a:p>
        </p:txBody>
      </p:sp>
      <p:sp>
        <p:nvSpPr>
          <p:cNvPr id="11" name="矩形: 圆角 10"/>
          <p:cNvSpPr/>
          <p:nvPr/>
        </p:nvSpPr>
        <p:spPr>
          <a:xfrm>
            <a:off x="2377331" y="1720312"/>
            <a:ext cx="8331997" cy="914400"/>
          </a:xfrm>
          <a:prstGeom prst="roundRect">
            <a:avLst>
              <a:gd name="adj" fmla="val 0"/>
            </a:avLst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“一”即“一个信仰”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坚定对马克思主义的信仰。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2377331" y="2879421"/>
            <a:ext cx="8331997" cy="914400"/>
          </a:xfrm>
          <a:prstGeom prst="roundRect">
            <a:avLst>
              <a:gd name="adj" fmla="val 0"/>
            </a:avLst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“二”即“两个字”：“严”和“实”。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377331" y="4039946"/>
            <a:ext cx="8331997" cy="914400"/>
          </a:xfrm>
          <a:prstGeom prst="roundRect">
            <a:avLst>
              <a:gd name="adj" fmla="val 0"/>
            </a:avLst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“三”即“三句话”：对党忠诚、个人干净、敢于担当。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2377331" y="5197639"/>
            <a:ext cx="8331997" cy="914400"/>
          </a:xfrm>
          <a:prstGeom prst="roundRect">
            <a:avLst>
              <a:gd name="adj" fmla="val 0"/>
            </a:avLst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“四”即“四有”“四个人”：始终做到心中有党、心中有民、心中有责、心中有戒；做政治的明白人、发展的开路人、群众的贴心人和班子的带头人。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1535463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习总书记详细阐明何为四有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MH_Other_1"/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6073775" y="1577976"/>
            <a:ext cx="0" cy="4977807"/>
          </a:xfrm>
          <a:prstGeom prst="line">
            <a:avLst/>
          </a:prstGeom>
          <a:ln w="12700">
            <a:solidFill>
              <a:srgbClr val="7C4939"/>
            </a:solidFill>
            <a:prstDash val="sysDot"/>
            <a:headEnd type="diamon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MH_Other_2"/>
          <p:cNvCxnSpPr/>
          <p:nvPr>
            <p:custDataLst>
              <p:tags r:id="rId2"/>
            </p:custDataLst>
          </p:nvPr>
        </p:nvCxnSpPr>
        <p:spPr>
          <a:xfrm>
            <a:off x="6073775" y="2986979"/>
            <a:ext cx="787400" cy="0"/>
          </a:xfrm>
          <a:prstGeom prst="line">
            <a:avLst/>
          </a:prstGeom>
          <a:ln>
            <a:solidFill>
              <a:srgbClr val="C0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6861175" y="2266979"/>
            <a:ext cx="4158121" cy="1908000"/>
            <a:chOff x="6861175" y="2266979"/>
            <a:chExt cx="4158121" cy="1908000"/>
          </a:xfrm>
        </p:grpSpPr>
        <p:sp>
          <p:nvSpPr>
            <p:cNvPr id="13" name="MH_SubTitle_1"/>
            <p:cNvSpPr/>
            <p:nvPr>
              <p:custDataLst>
                <p:tags r:id="rId12"/>
              </p:custDataLst>
            </p:nvPr>
          </p:nvSpPr>
          <p:spPr>
            <a:xfrm>
              <a:off x="6861175" y="2266979"/>
              <a:ext cx="4158119" cy="648000"/>
            </a:xfrm>
            <a:prstGeom prst="rect">
              <a:avLst/>
            </a:prstGeom>
            <a:solidFill>
              <a:srgbClr val="C00000"/>
            </a:solidFill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心中有责</a:t>
              </a:r>
              <a:endParaRPr lang="en-US" altLang="zh-CN" sz="28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Text_1"/>
            <p:cNvSpPr/>
            <p:nvPr>
              <p:custDataLst>
                <p:tags r:id="rId13"/>
              </p:custDataLst>
            </p:nvPr>
          </p:nvSpPr>
          <p:spPr>
            <a:xfrm>
              <a:off x="6861175" y="2914979"/>
              <a:ext cx="4158121" cy="1260000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zh-CN" altLang="en-US" sz="1400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不能只想当官不想干事，只想揽权不想担责，只想出彩不想出力，不能干一年、两年、三年还是“涛声依旧”，必须要有“功成不必在我”的大境界。</a:t>
              </a:r>
              <a:endParaRPr lang="en-US" altLang="zh-CN" sz="140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" name="MH_Other_4"/>
          <p:cNvCxnSpPr/>
          <p:nvPr>
            <p:custDataLst>
              <p:tags r:id="rId3"/>
            </p:custDataLst>
          </p:nvPr>
        </p:nvCxnSpPr>
        <p:spPr>
          <a:xfrm>
            <a:off x="5286375" y="2266979"/>
            <a:ext cx="787400" cy="0"/>
          </a:xfrm>
          <a:prstGeom prst="line">
            <a:avLst/>
          </a:prstGeom>
          <a:ln>
            <a:solidFill>
              <a:srgbClr val="C0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123457" y="1546979"/>
            <a:ext cx="4158121" cy="1908000"/>
            <a:chOff x="1123457" y="1546979"/>
            <a:chExt cx="4158121" cy="1908000"/>
          </a:xfrm>
        </p:grpSpPr>
        <p:sp>
          <p:nvSpPr>
            <p:cNvPr id="19" name="MH_SubTitle_1"/>
            <p:cNvSpPr/>
            <p:nvPr>
              <p:custDataLst>
                <p:tags r:id="rId10"/>
              </p:custDataLst>
            </p:nvPr>
          </p:nvSpPr>
          <p:spPr>
            <a:xfrm>
              <a:off x="1123457" y="1546979"/>
              <a:ext cx="4158119" cy="648000"/>
            </a:xfrm>
            <a:prstGeom prst="rect">
              <a:avLst/>
            </a:prstGeom>
            <a:solidFill>
              <a:srgbClr val="C00000"/>
            </a:solidFill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心中有党</a:t>
              </a:r>
              <a:endParaRPr lang="en-US" altLang="zh-CN" sz="28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MH_Text_1"/>
            <p:cNvSpPr/>
            <p:nvPr>
              <p:custDataLst>
                <p:tags r:id="rId11"/>
              </p:custDataLst>
            </p:nvPr>
          </p:nvSpPr>
          <p:spPr>
            <a:xfrm>
              <a:off x="1123457" y="2194979"/>
              <a:ext cx="4158121" cy="1260000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zh-CN" altLang="en-US" sz="1400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这是领导干部的重要标准，尤其是在县一级阵地的县委书记，必须要心中有党、对党忠诚。</a:t>
              </a:r>
              <a:endParaRPr lang="en-US" altLang="zh-CN" sz="140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MH_Other_4"/>
          <p:cNvCxnSpPr/>
          <p:nvPr>
            <p:custDataLst>
              <p:tags r:id="rId4"/>
            </p:custDataLst>
          </p:nvPr>
        </p:nvCxnSpPr>
        <p:spPr>
          <a:xfrm>
            <a:off x="5286375" y="4437686"/>
            <a:ext cx="787400" cy="0"/>
          </a:xfrm>
          <a:prstGeom prst="line">
            <a:avLst/>
          </a:prstGeom>
          <a:ln>
            <a:solidFill>
              <a:srgbClr val="C0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1123457" y="3789686"/>
            <a:ext cx="4158121" cy="1908000"/>
            <a:chOff x="1123457" y="3789686"/>
            <a:chExt cx="4158121" cy="1908000"/>
          </a:xfrm>
        </p:grpSpPr>
        <p:sp>
          <p:nvSpPr>
            <p:cNvPr id="24" name="MH_SubTitle_1"/>
            <p:cNvSpPr/>
            <p:nvPr>
              <p:custDataLst>
                <p:tags r:id="rId8"/>
              </p:custDataLst>
            </p:nvPr>
          </p:nvSpPr>
          <p:spPr>
            <a:xfrm>
              <a:off x="1123457" y="3789686"/>
              <a:ext cx="4158119" cy="648000"/>
            </a:xfrm>
            <a:prstGeom prst="rect">
              <a:avLst/>
            </a:prstGeom>
            <a:solidFill>
              <a:srgbClr val="C00000"/>
            </a:solidFill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心中有民</a:t>
              </a:r>
              <a:endParaRPr lang="en-US" altLang="zh-CN" sz="28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Text_1"/>
            <p:cNvSpPr/>
            <p:nvPr>
              <p:custDataLst>
                <p:tags r:id="rId9"/>
              </p:custDataLst>
            </p:nvPr>
          </p:nvSpPr>
          <p:spPr>
            <a:xfrm>
              <a:off x="1123457" y="4437686"/>
              <a:ext cx="4158121" cy="1260000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zh-CN" altLang="zh-CN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共产党的宗旨就是全心全意为人民服务</a:t>
              </a:r>
              <a:r>
                <a:rPr lang="zh-CN" altLang="en-US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zh-CN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对于领导干部来讲，个人的名誉、地位、利益要想得透</a:t>
              </a:r>
              <a:r>
                <a:rPr lang="zh-CN" altLang="en-US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zh-CN" altLang="zh-CN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看得淡，特别要注重解决好人民最关心、最直接，也最现实的利益问题</a:t>
              </a:r>
              <a:r>
                <a:rPr lang="zh-CN" altLang="en-US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6" name="MH_Other_2"/>
          <p:cNvCxnSpPr/>
          <p:nvPr>
            <p:custDataLst>
              <p:tags r:id="rId5"/>
            </p:custDataLst>
          </p:nvPr>
        </p:nvCxnSpPr>
        <p:spPr>
          <a:xfrm>
            <a:off x="6073775" y="5157686"/>
            <a:ext cx="787400" cy="0"/>
          </a:xfrm>
          <a:prstGeom prst="line">
            <a:avLst/>
          </a:prstGeom>
          <a:ln>
            <a:solidFill>
              <a:srgbClr val="C0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6861175" y="4509686"/>
            <a:ext cx="4158121" cy="1908000"/>
            <a:chOff x="6861175" y="4509686"/>
            <a:chExt cx="4158121" cy="1908000"/>
          </a:xfrm>
        </p:grpSpPr>
        <p:sp>
          <p:nvSpPr>
            <p:cNvPr id="27" name="MH_SubTitle_1"/>
            <p:cNvSpPr/>
            <p:nvPr>
              <p:custDataLst>
                <p:tags r:id="rId6"/>
              </p:custDataLst>
            </p:nvPr>
          </p:nvSpPr>
          <p:spPr>
            <a:xfrm>
              <a:off x="6861175" y="4509686"/>
              <a:ext cx="4158119" cy="648000"/>
            </a:xfrm>
            <a:prstGeom prst="rect">
              <a:avLst/>
            </a:prstGeom>
            <a:solidFill>
              <a:srgbClr val="C00000"/>
            </a:solidFill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心中有戒</a:t>
              </a:r>
              <a:endParaRPr lang="en-US" altLang="zh-CN" sz="28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MH_Text_1"/>
            <p:cNvSpPr/>
            <p:nvPr>
              <p:custDataLst>
                <p:tags r:id="rId7"/>
              </p:custDataLst>
            </p:nvPr>
          </p:nvSpPr>
          <p:spPr>
            <a:xfrm>
              <a:off x="6861175" y="5157686"/>
              <a:ext cx="4158121" cy="1260000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zh-CN" altLang="en-US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要正确处理好公和私、情和法、利和法的关系，始终严格要求自己，加强道德修养，追求健康的情绪，把好权力观、金钱观、美色观，做到清清白白做人、干干净净做事、坦坦荡荡为官。</a:t>
              </a:r>
              <a:endParaRPr lang="en-US" altLang="zh-CN" sz="140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5881040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07949" y="3429000"/>
            <a:ext cx="6622112" cy="2262157"/>
            <a:chOff x="1307949" y="3429000"/>
            <a:chExt cx="6622112" cy="2262157"/>
          </a:xfrm>
        </p:grpSpPr>
        <p:sp>
          <p:nvSpPr>
            <p:cNvPr id="2" name="矩形 1"/>
            <p:cNvSpPr/>
            <p:nvPr/>
          </p:nvSpPr>
          <p:spPr>
            <a:xfrm>
              <a:off x="1307951" y="3429000"/>
              <a:ext cx="66221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习总书记强调，要把全面从严治党落实到每个党支部、每名党员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1307949" y="3936831"/>
              <a:ext cx="6622112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两学一做”学习教育就是要推动党内教育从“关键少数”向广大党员拓展，党员要带着问题学，针对问题改，把合格的标尺立起来，把做人、做事的底线画出来，把党员的先锋形象树起来，用行动体现信仰信念的力量。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责任与担当要求到每个党员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1600" y="1804391"/>
            <a:ext cx="3200400" cy="426487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07948" y="2076641"/>
            <a:ext cx="71502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责任担当似乎只是领导干部的事情，跟普通党员有什么关系？</a:t>
            </a:r>
          </a:p>
        </p:txBody>
      </p:sp>
      <p:sp>
        <p:nvSpPr>
          <p:cNvPr id="9" name="矩形 8"/>
          <p:cNvSpPr/>
          <p:nvPr/>
        </p:nvSpPr>
        <p:spPr>
          <a:xfrm>
            <a:off x="8743950" y="1804390"/>
            <a:ext cx="247650" cy="4264879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7600968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2954" y="3926800"/>
            <a:ext cx="1004609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让所有党员在日常生活工作中都严格要求自己，将全面从严治党真正落实到每个党员、每个支部。</a:t>
            </a:r>
          </a:p>
        </p:txBody>
      </p:sp>
      <p:sp>
        <p:nvSpPr>
          <p:cNvPr id="4" name="矩形 3"/>
          <p:cNvSpPr/>
          <p:nvPr/>
        </p:nvSpPr>
        <p:spPr>
          <a:xfrm>
            <a:off x="1072954" y="4593458"/>
            <a:ext cx="100460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中国共产党廉洁自律准则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开始实施，同时废止了</a:t>
            </a:r>
            <a:r>
              <a: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中国共产党党员领导干部廉洁从政若干准则</a:t>
            </a:r>
            <a:r>
              <a: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，将适用对象从</a:t>
            </a:r>
            <a:r>
              <a: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万的领导干部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扩展到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8700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万党员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689" b="7867"/>
          <a:stretch/>
        </p:blipFill>
        <p:spPr>
          <a:xfrm>
            <a:off x="1072954" y="1798571"/>
            <a:ext cx="10046092" cy="187708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203190" y="2090780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  <a:effectLst>
                  <a:glow rad="190500">
                    <a:srgbClr val="C00000">
                      <a:alpha val="6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党要管党、从严治党</a:t>
            </a:r>
            <a:endParaRPr lang="zh-CN" altLang="zh-CN" sz="3600" b="1" dirty="0">
              <a:solidFill>
                <a:srgbClr val="FFFF00"/>
              </a:solidFill>
              <a:effectLst>
                <a:glow rad="190500">
                  <a:srgbClr val="C00000">
                    <a:alpha val="6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责任与担当要求到每个党员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6266819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997" b="6407"/>
          <a:stretch/>
        </p:blipFill>
        <p:spPr>
          <a:xfrm>
            <a:off x="1" y="4673313"/>
            <a:ext cx="12192000" cy="218468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99504"/>
            <a:ext cx="5082054" cy="255618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500"/>
                    </a14:imgEffect>
                    <a14:imgEffect>
                      <a14:brightnessContrast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76" t="-1" b="67367"/>
          <a:stretch/>
        </p:blipFill>
        <p:spPr>
          <a:xfrm>
            <a:off x="0" y="5761630"/>
            <a:ext cx="5619750" cy="10963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19750" y="12021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/>
              <a:t>第一部分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04616" y="2323956"/>
            <a:ext cx="90208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spcBef>
                <a:spcPct val="0"/>
              </a:spcBef>
            </a:pPr>
            <a:r>
              <a:rPr lang="zh-CN" altLang="en-US" sz="5400" dirty="0"/>
              <a:t>奉献责任担当是共产党员的基本素质</a:t>
            </a:r>
            <a:endParaRPr lang="en-US" altLang="zh-CN" sz="5400" dirty="0"/>
          </a:p>
        </p:txBody>
      </p:sp>
      <p:sp>
        <p:nvSpPr>
          <p:cNvPr id="11" name="Freeform 29"/>
          <p:cNvSpPr/>
          <p:nvPr/>
        </p:nvSpPr>
        <p:spPr bwMode="auto">
          <a:xfrm>
            <a:off x="4590332" y="1132338"/>
            <a:ext cx="879559" cy="7859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0000">
                <a:srgbClr val="FFFF00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gradFill>
                <a:gsLst>
                  <a:gs pos="50000">
                    <a:srgbClr val="FFFF0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608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75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307949" y="4464103"/>
            <a:ext cx="9855994" cy="1288045"/>
          </a:xfrm>
          <a:prstGeom prst="rect">
            <a:avLst/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所有党员日后可能都是走上领导干部岗位的潜在储备力量，自然也是全面从严治党的对象，所以必须要以党章和其他党内法规严格要求自己。</a:t>
            </a:r>
            <a:endParaRPr lang="zh-CN" altLang="en-US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7949" y="234434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监督执纪的“四种形态”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07949" y="2165801"/>
            <a:ext cx="91440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65123" y="2165801"/>
            <a:ext cx="3730875" cy="914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批评和自我批评要经常开展，让咬耳扯袖、红脸出汗成为常态。</a:t>
            </a:r>
            <a:endParaRPr lang="zh-CN" altLang="en-US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07949" y="3314952"/>
            <a:ext cx="91440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65123" y="3314952"/>
            <a:ext cx="3730875" cy="914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党纪轻处分和组织处理要成为大多数。</a:t>
            </a:r>
            <a:endParaRPr lang="zh-CN" altLang="en-US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75894" y="2165801"/>
            <a:ext cx="91440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33068" y="2165801"/>
            <a:ext cx="3730875" cy="914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对严重违纪的重处分、作出重大职务调整应当是少数。</a:t>
            </a:r>
            <a:endParaRPr lang="zh-CN" altLang="en-US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75894" y="3314952"/>
            <a:ext cx="91440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433068" y="3314952"/>
            <a:ext cx="3730875" cy="914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严重违纪涉嫌违法立案审查的只能是极极少数。</a:t>
            </a:r>
            <a:endParaRPr lang="zh-CN" altLang="en-US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710001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939316" y="2555108"/>
            <a:ext cx="2902856" cy="3090950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07949" y="234434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监督执纪的“四种形态”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07949" y="2555107"/>
            <a:ext cx="5662047" cy="2927928"/>
            <a:chOff x="1307949" y="2555107"/>
            <a:chExt cx="5662047" cy="2927928"/>
          </a:xfrm>
        </p:grpSpPr>
        <p:sp>
          <p:nvSpPr>
            <p:cNvPr id="3" name="矩形 2"/>
            <p:cNvSpPr/>
            <p:nvPr/>
          </p:nvSpPr>
          <p:spPr>
            <a:xfrm>
              <a:off x="1307949" y="3313210"/>
              <a:ext cx="5662047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r>
                <a:rPr lang="en-US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年全国组织工作会议上，习近平同志指出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党员是党的肌体的细胞。党的先进性和纯洁性要靠千千万万党员的先进性和纯洁性来体现，党的执政使命要靠千千万万党员卓有成效的工作来完成，</a:t>
              </a:r>
              <a:r>
                <a:rPr lang="zh-CN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党要管党、从严治党必须落实到党员队伍的管理中去</a:t>
              </a:r>
              <a:r>
                <a:rPr lang="zh-CN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07949" y="2555107"/>
              <a:ext cx="34163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习近平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总书记强调：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255"/>
          <a:stretch/>
        </p:blipFill>
        <p:spPr>
          <a:xfrm>
            <a:off x="7754842" y="2358175"/>
            <a:ext cx="2920182" cy="31248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38024374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优秀党员如何履行责任担当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09627" y="2352454"/>
            <a:ext cx="7192693" cy="1873189"/>
            <a:chOff x="3409627" y="2352454"/>
            <a:chExt cx="7192693" cy="1873189"/>
          </a:xfrm>
        </p:grpSpPr>
        <p:sp>
          <p:nvSpPr>
            <p:cNvPr id="8" name="矩形: 圆角 7"/>
            <p:cNvSpPr/>
            <p:nvPr/>
          </p:nvSpPr>
          <p:spPr>
            <a:xfrm>
              <a:off x="3409627" y="2352454"/>
              <a:ext cx="7192692" cy="1873189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409628" y="3035132"/>
              <a:ext cx="7192692" cy="4589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杨善洲同志是云南省保山市施甸县人，曾经担任保山地委书记。</a:t>
              </a:r>
            </a:p>
          </p:txBody>
        </p:sp>
      </p:grpSp>
      <p:pic>
        <p:nvPicPr>
          <p:cNvPr id="4" name="图片 3"/>
          <p:cNvPicPr preferRelativeResize="0">
            <a:picLocks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</a:extLst>
          </a:blip>
          <a:srcRect l="3488" t="2982" r="12336" b="7588"/>
          <a:stretch/>
        </p:blipFill>
        <p:spPr>
          <a:xfrm>
            <a:off x="1307949" y="2352455"/>
            <a:ext cx="1873189" cy="187318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307949" y="4493815"/>
            <a:ext cx="7192692" cy="1873189"/>
            <a:chOff x="1307949" y="4493815"/>
            <a:chExt cx="7192692" cy="1873189"/>
          </a:xfrm>
        </p:grpSpPr>
        <p:sp>
          <p:nvSpPr>
            <p:cNvPr id="9" name="矩形: 圆角 8"/>
            <p:cNvSpPr/>
            <p:nvPr/>
          </p:nvSpPr>
          <p:spPr>
            <a:xfrm>
              <a:off x="1307949" y="4493815"/>
              <a:ext cx="7192692" cy="1873189"/>
            </a:xfrm>
            <a:prstGeom prst="roundRect">
              <a:avLst>
                <a:gd name="adj" fmla="val 0"/>
              </a:avLst>
            </a:prstGeom>
            <a:solidFill>
              <a:srgbClr val="7C49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MH_Text_2"/>
            <p:cNvSpPr/>
            <p:nvPr/>
          </p:nvSpPr>
          <p:spPr>
            <a:xfrm>
              <a:off x="1443469" y="4760995"/>
              <a:ext cx="6921651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1988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en-US" altLang="zh-CN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61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岁的杨善洲同志从保山地委书记的岗位上退休，当时他婉拒了省委书记劝其搬至昆明安度晚年的邀请，坚持回到自己的家乡</a:t>
              </a:r>
              <a:r>
                <a:rPr lang="en-US" altLang="zh-CN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施甸县大亮山承包林场，义务种树。</a:t>
              </a:r>
            </a:p>
          </p:txBody>
        </p:sp>
      </p:grpSp>
      <p:pic>
        <p:nvPicPr>
          <p:cNvPr id="6" name="图片 5"/>
          <p:cNvPicPr preferRelativeResize="0">
            <a:picLocks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11500"/>
                    </a14:imgEffect>
                  </a14:imgLayer>
                </a14:imgProps>
              </a:ext>
            </a:extLst>
          </a:blip>
          <a:srcRect l="24616" t="4846" r="6214"/>
          <a:stretch/>
        </p:blipFill>
        <p:spPr>
          <a:xfrm>
            <a:off x="8729131" y="4493815"/>
            <a:ext cx="1873189" cy="18731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68715" y="1533437"/>
            <a:ext cx="6254569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“只要活着，就有义务和责任帮群众办实事”</a:t>
            </a:r>
          </a:p>
        </p:txBody>
      </p:sp>
      <p:sp>
        <p:nvSpPr>
          <p:cNvPr id="12" name="矩形 11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34044661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优秀党员如何履行责任担当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133"/>
          <a:stretch/>
        </p:blipFill>
        <p:spPr bwMode="auto">
          <a:xfrm>
            <a:off x="1430132" y="1843857"/>
            <a:ext cx="1872462" cy="18731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3627171" y="1843857"/>
            <a:ext cx="7192692" cy="1873189"/>
            <a:chOff x="3627171" y="1843857"/>
            <a:chExt cx="7192692" cy="1873189"/>
          </a:xfrm>
        </p:grpSpPr>
        <p:sp>
          <p:nvSpPr>
            <p:cNvPr id="8" name="矩形: 圆角 7"/>
            <p:cNvSpPr/>
            <p:nvPr/>
          </p:nvSpPr>
          <p:spPr>
            <a:xfrm>
              <a:off x="3627171" y="1843857"/>
              <a:ext cx="7192692" cy="1873189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MH_Text_1"/>
            <p:cNvSpPr/>
            <p:nvPr/>
          </p:nvSpPr>
          <p:spPr>
            <a:xfrm>
              <a:off x="3976224" y="2111037"/>
              <a:ext cx="6494586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年间，杨善洲同志带领当地的党员群众，辛辛苦苦、兢兢业业，承包林场，把昔日的荒山秃岭变成了一方绿洲，给老百姓带来了实惠。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30132" y="3985218"/>
            <a:ext cx="7192692" cy="1873189"/>
            <a:chOff x="1430132" y="3985218"/>
            <a:chExt cx="7192692" cy="1873189"/>
          </a:xfrm>
        </p:grpSpPr>
        <p:sp>
          <p:nvSpPr>
            <p:cNvPr id="7" name="矩形: 圆角 6"/>
            <p:cNvSpPr/>
            <p:nvPr/>
          </p:nvSpPr>
          <p:spPr>
            <a:xfrm>
              <a:off x="1430132" y="3985218"/>
              <a:ext cx="7192692" cy="1873189"/>
            </a:xfrm>
            <a:prstGeom prst="roundRect">
              <a:avLst>
                <a:gd name="adj" fmla="val 0"/>
              </a:avLst>
            </a:prstGeom>
            <a:solidFill>
              <a:srgbClr val="7C49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MH_Text_2"/>
            <p:cNvSpPr/>
            <p:nvPr/>
          </p:nvSpPr>
          <p:spPr>
            <a:xfrm>
              <a:off x="1654768" y="4069110"/>
              <a:ext cx="6743420" cy="17054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我只是在尽一名党员的职责，只要活着，我就有义务和责任帮群众办实事。实在干不动了，只好把林场交还给国家，但这不是说我就退休了，有我力所能及的事，我还是要接着帮老百姓办，共产党员的身份永不退休。”</a:t>
              </a:r>
            </a:p>
          </p:txBody>
        </p:sp>
      </p:grpSp>
      <p:pic>
        <p:nvPicPr>
          <p:cNvPr id="6" name="图片 5"/>
          <p:cNvPicPr preferRelativeResize="0">
            <a:picLocks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46675" y="3985220"/>
            <a:ext cx="1873188" cy="1873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378834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怎样落实责任担当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2866320" y="2083646"/>
            <a:ext cx="3084538" cy="589358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面对歪风邪气敢于坚决斗争</a:t>
            </a:r>
            <a:endParaRPr lang="en-US" altLang="zh-CN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: 圆角 37"/>
          <p:cNvSpPr/>
          <p:nvPr/>
        </p:nvSpPr>
        <p:spPr>
          <a:xfrm>
            <a:off x="2866320" y="2862628"/>
            <a:ext cx="2640253" cy="589358"/>
          </a:xfrm>
          <a:prstGeom prst="roundRect">
            <a:avLst>
              <a:gd name="adj" fmla="val 0"/>
            </a:avLst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面对失误敢于承担责任</a:t>
            </a:r>
            <a:endParaRPr lang="en-US" altLang="zh-CN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: 圆角 38"/>
          <p:cNvSpPr/>
          <p:nvPr/>
        </p:nvSpPr>
        <p:spPr>
          <a:xfrm>
            <a:off x="2866321" y="3640083"/>
            <a:ext cx="2640253" cy="589358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面对危机敢于挺身而出</a:t>
            </a:r>
            <a:endParaRPr lang="en-US" altLang="zh-CN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: 圆角 39"/>
          <p:cNvSpPr/>
          <p:nvPr/>
        </p:nvSpPr>
        <p:spPr>
          <a:xfrm>
            <a:off x="2866321" y="4419065"/>
            <a:ext cx="2640253" cy="589358"/>
          </a:xfrm>
          <a:prstGeom prst="roundRect">
            <a:avLst>
              <a:gd name="adj" fmla="val 0"/>
            </a:avLst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面对矛盾敢于迎难而上</a:t>
            </a:r>
            <a:endParaRPr lang="en-US" altLang="zh-CN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2866321" y="5198047"/>
            <a:ext cx="2640253" cy="589358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面对大是大非敢于亮剑</a:t>
            </a:r>
            <a:endParaRPr lang="en-US" altLang="zh-CN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: 圆角 42"/>
          <p:cNvSpPr/>
          <p:nvPr/>
        </p:nvSpPr>
        <p:spPr>
          <a:xfrm>
            <a:off x="1307949" y="2083646"/>
            <a:ext cx="1368000" cy="3703759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en-US" altLang="zh-CN" sz="28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endParaRPr lang="en-US" altLang="zh-CN" sz="28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</a:t>
            </a:r>
            <a:endParaRPr lang="en-US" altLang="zh-CN" sz="28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: 圆角 43"/>
          <p:cNvSpPr/>
          <p:nvPr/>
        </p:nvSpPr>
        <p:spPr>
          <a:xfrm>
            <a:off x="6552316" y="2083645"/>
            <a:ext cx="1368000" cy="3703759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endParaRPr lang="en-US" altLang="zh-CN" sz="28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28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en-US" altLang="zh-CN" sz="28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108811" y="2083645"/>
            <a:ext cx="2368690" cy="3703759"/>
            <a:chOff x="8108811" y="2083645"/>
            <a:chExt cx="2368690" cy="3703759"/>
          </a:xfrm>
        </p:grpSpPr>
        <p:sp>
          <p:nvSpPr>
            <p:cNvPr id="45" name="矩形: 圆角 44"/>
            <p:cNvSpPr/>
            <p:nvPr/>
          </p:nvSpPr>
          <p:spPr>
            <a:xfrm>
              <a:off x="8108811" y="2083645"/>
              <a:ext cx="2368690" cy="3703759"/>
            </a:xfrm>
            <a:prstGeom prst="roundRect">
              <a:avLst>
                <a:gd name="adj" fmla="val 0"/>
              </a:avLst>
            </a:prstGeom>
            <a:solidFill>
              <a:srgbClr val="7C49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zh-CN" sz="44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8696732" y="2904473"/>
              <a:ext cx="542178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坚持原则</a:t>
              </a:r>
              <a:endParaRPr lang="en-US" altLang="zh-CN" sz="32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9382940" y="2904473"/>
              <a:ext cx="542178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认真负责</a:t>
              </a:r>
              <a:endParaRPr lang="zh-CN" altLang="en-US" sz="3200" dirty="0"/>
            </a:p>
          </p:txBody>
        </p:sp>
      </p:grpSp>
      <p:sp>
        <p:nvSpPr>
          <p:cNvPr id="49" name="矩形 48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41737314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>
            <a:spLocks noChangeAspect="1"/>
          </p:cNvSpPr>
          <p:nvPr/>
        </p:nvSpPr>
        <p:spPr>
          <a:xfrm flipH="1" flipV="1">
            <a:off x="8568266" y="1794976"/>
            <a:ext cx="328654" cy="328654"/>
          </a:xfrm>
          <a:prstGeom prst="roundRect">
            <a:avLst>
              <a:gd name="adj" fmla="val 50000"/>
            </a:avLst>
          </a:prstGeom>
          <a:solidFill>
            <a:srgbClr val="C00000">
              <a:alpha val="75000"/>
            </a:srgb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>
            <a:spLocks noChangeAspect="1"/>
          </p:cNvSpPr>
          <p:nvPr/>
        </p:nvSpPr>
        <p:spPr>
          <a:xfrm flipH="1" flipV="1">
            <a:off x="10615175" y="1730887"/>
            <a:ext cx="834783" cy="834783"/>
          </a:xfrm>
          <a:prstGeom prst="roundRect">
            <a:avLst>
              <a:gd name="adj" fmla="val 50000"/>
            </a:avLst>
          </a:prstGeom>
          <a:solidFill>
            <a:srgbClr val="7C4939">
              <a:alpha val="50000"/>
            </a:srgb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438" t="14197" r="15913" b="14197"/>
          <a:stretch>
            <a:fillRect/>
          </a:stretch>
        </p:blipFill>
        <p:spPr>
          <a:xfrm>
            <a:off x="8149819" y="2261879"/>
            <a:ext cx="2984832" cy="2984832"/>
          </a:xfrm>
          <a:custGeom>
            <a:avLst/>
            <a:gdLst>
              <a:gd name="connsiteX0" fmla="*/ 1492416 w 2984832"/>
              <a:gd name="connsiteY0" fmla="*/ 0 h 2984832"/>
              <a:gd name="connsiteX1" fmla="*/ 2984832 w 2984832"/>
              <a:gd name="connsiteY1" fmla="*/ 1492416 h 2984832"/>
              <a:gd name="connsiteX2" fmla="*/ 1492416 w 2984832"/>
              <a:gd name="connsiteY2" fmla="*/ 2984832 h 2984832"/>
              <a:gd name="connsiteX3" fmla="*/ 0 w 2984832"/>
              <a:gd name="connsiteY3" fmla="*/ 1492416 h 2984832"/>
              <a:gd name="connsiteX4" fmla="*/ 1492416 w 2984832"/>
              <a:gd name="connsiteY4" fmla="*/ 0 h 298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832" h="2984832">
                <a:moveTo>
                  <a:pt x="1492416" y="0"/>
                </a:moveTo>
                <a:cubicBezTo>
                  <a:pt x="2316655" y="0"/>
                  <a:pt x="2984832" y="668177"/>
                  <a:pt x="2984832" y="1492416"/>
                </a:cubicBezTo>
                <a:cubicBezTo>
                  <a:pt x="2984832" y="2316655"/>
                  <a:pt x="2316655" y="2984832"/>
                  <a:pt x="1492416" y="2984832"/>
                </a:cubicBezTo>
                <a:cubicBezTo>
                  <a:pt x="668177" y="2984832"/>
                  <a:pt x="0" y="2316655"/>
                  <a:pt x="0" y="1492416"/>
                </a:cubicBezTo>
                <a:cubicBezTo>
                  <a:pt x="0" y="668177"/>
                  <a:pt x="668177" y="0"/>
                  <a:pt x="1492416" y="0"/>
                </a:cubicBez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307949" y="23443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怎样落实责任担当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07949" y="2466915"/>
            <a:ext cx="6007251" cy="2567369"/>
            <a:chOff x="1307949" y="2466915"/>
            <a:chExt cx="6007251" cy="2567369"/>
          </a:xfrm>
        </p:grpSpPr>
        <p:sp>
          <p:nvSpPr>
            <p:cNvPr id="5" name="矩形 4"/>
            <p:cNvSpPr/>
            <p:nvPr/>
          </p:nvSpPr>
          <p:spPr>
            <a:xfrm>
              <a:off x="1307949" y="2466915"/>
              <a:ext cx="5074776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必须要有一股刚健有为的担当精神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307949" y="3279958"/>
              <a:ext cx="6007251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于普通党员来讲，应该学习优秀共产党人身上所体现出的这种精神，在平时的工作中要善于克服困难，敢啃骨头，敢挑大梁，要多实践、多调研，真正把自己身上的责任担起来，真正把手头的工作当作一番事业来做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76243" y="4064815"/>
            <a:ext cx="1295496" cy="1295496"/>
            <a:chOff x="7887725" y="4161875"/>
            <a:chExt cx="1562793" cy="1562793"/>
          </a:xfrm>
        </p:grpSpPr>
        <p:sp>
          <p:nvSpPr>
            <p:cNvPr id="7" name="矩形: 圆角 6"/>
            <p:cNvSpPr>
              <a:spLocks noChangeAspect="1"/>
            </p:cNvSpPr>
            <p:nvPr/>
          </p:nvSpPr>
          <p:spPr>
            <a:xfrm>
              <a:off x="7887725" y="4161875"/>
              <a:ext cx="1562793" cy="1562793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63500">
              <a:solidFill>
                <a:srgbClr val="FFFA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8282438" y="4552334"/>
              <a:ext cx="773366" cy="781873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AF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矩形: 圆角 13"/>
          <p:cNvSpPr>
            <a:spLocks noChangeAspect="1"/>
          </p:cNvSpPr>
          <p:nvPr/>
        </p:nvSpPr>
        <p:spPr>
          <a:xfrm>
            <a:off x="7360936" y="2261879"/>
            <a:ext cx="473576" cy="473576"/>
          </a:xfrm>
          <a:prstGeom prst="roundRect">
            <a:avLst>
              <a:gd name="adj" fmla="val 50000"/>
            </a:avLst>
          </a:prstGeom>
          <a:solidFill>
            <a:srgbClr val="C00000">
              <a:alpha val="50000"/>
            </a:srgb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/>
          <p:cNvSpPr>
            <a:spLocks noChangeAspect="1"/>
          </p:cNvSpPr>
          <p:nvPr/>
        </p:nvSpPr>
        <p:spPr>
          <a:xfrm flipH="1" flipV="1">
            <a:off x="10446242" y="5246711"/>
            <a:ext cx="834783" cy="834783"/>
          </a:xfrm>
          <a:prstGeom prst="roundRect">
            <a:avLst>
              <a:gd name="adj" fmla="val 50000"/>
            </a:avLst>
          </a:prstGeom>
          <a:solidFill>
            <a:srgbClr val="C00000">
              <a:alpha val="25000"/>
            </a:srgb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9366404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 animBg="1"/>
      <p:bldP spid="14" grpId="0" animBg="1"/>
      <p:bldP spid="16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94" r="12736"/>
          <a:stretch>
            <a:fillRect/>
          </a:stretch>
        </p:blipFill>
        <p:spPr>
          <a:xfrm>
            <a:off x="2096832" y="2450525"/>
            <a:ext cx="2984832" cy="2984832"/>
          </a:xfrm>
          <a:custGeom>
            <a:avLst/>
            <a:gdLst>
              <a:gd name="connsiteX0" fmla="*/ 1492416 w 2984832"/>
              <a:gd name="connsiteY0" fmla="*/ 0 h 2984832"/>
              <a:gd name="connsiteX1" fmla="*/ 2984832 w 2984832"/>
              <a:gd name="connsiteY1" fmla="*/ 1492416 h 2984832"/>
              <a:gd name="connsiteX2" fmla="*/ 1492416 w 2984832"/>
              <a:gd name="connsiteY2" fmla="*/ 2984832 h 2984832"/>
              <a:gd name="connsiteX3" fmla="*/ 0 w 2984832"/>
              <a:gd name="connsiteY3" fmla="*/ 1492416 h 2984832"/>
              <a:gd name="connsiteX4" fmla="*/ 1492416 w 2984832"/>
              <a:gd name="connsiteY4" fmla="*/ 0 h 298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832" h="2984832">
                <a:moveTo>
                  <a:pt x="1492416" y="0"/>
                </a:moveTo>
                <a:cubicBezTo>
                  <a:pt x="2316655" y="0"/>
                  <a:pt x="2984832" y="668177"/>
                  <a:pt x="2984832" y="1492416"/>
                </a:cubicBezTo>
                <a:cubicBezTo>
                  <a:pt x="2984832" y="2316655"/>
                  <a:pt x="2316655" y="2984832"/>
                  <a:pt x="1492416" y="2984832"/>
                </a:cubicBezTo>
                <a:cubicBezTo>
                  <a:pt x="668177" y="2984832"/>
                  <a:pt x="0" y="2316655"/>
                  <a:pt x="0" y="1492416"/>
                </a:cubicBezTo>
                <a:cubicBezTo>
                  <a:pt x="0" y="668177"/>
                  <a:pt x="668177" y="0"/>
                  <a:pt x="1492416" y="0"/>
                </a:cubicBez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1307949" y="23443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怎样落实责任担当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273947" y="2387151"/>
            <a:ext cx="5174538" cy="3050100"/>
            <a:chOff x="6273947" y="2387151"/>
            <a:chExt cx="5174538" cy="3050100"/>
          </a:xfrm>
        </p:grpSpPr>
        <p:sp>
          <p:nvSpPr>
            <p:cNvPr id="5" name="矩形 4"/>
            <p:cNvSpPr/>
            <p:nvPr/>
          </p:nvSpPr>
          <p:spPr>
            <a:xfrm>
              <a:off x="6273948" y="2387151"/>
              <a:ext cx="517453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践行</a:t>
              </a:r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个字</a:t>
              </a:r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坚持原则、认真负责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6273947" y="3267426"/>
              <a:ext cx="5174537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坚持原则是指党员要时时刻刻把党装在心里，要牢记自己的党员身份，要时刻注意讲奉献。认真负责是指党员要爱岗敬业，在其位谋其政，要拿出精神抖擞的干劲，要大有作为。践行这</a:t>
              </a:r>
              <a:r>
                <a:rPr lang="en-US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个字，在普通岗位上也能够有所为、善于为。</a:t>
              </a:r>
            </a:p>
          </p:txBody>
        </p:sp>
      </p:grpSp>
      <p:sp>
        <p:nvSpPr>
          <p:cNvPr id="7" name="矩形: 圆角 6"/>
          <p:cNvSpPr>
            <a:spLocks noChangeAspect="1"/>
          </p:cNvSpPr>
          <p:nvPr/>
        </p:nvSpPr>
        <p:spPr>
          <a:xfrm flipH="1" flipV="1">
            <a:off x="3855140" y="5802022"/>
            <a:ext cx="328654" cy="328654"/>
          </a:xfrm>
          <a:prstGeom prst="roundRect">
            <a:avLst>
              <a:gd name="adj" fmla="val 50000"/>
            </a:avLst>
          </a:prstGeom>
          <a:solidFill>
            <a:srgbClr val="C00000">
              <a:alpha val="75000"/>
            </a:srgb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>
            <a:spLocks noChangeAspect="1"/>
          </p:cNvSpPr>
          <p:nvPr/>
        </p:nvSpPr>
        <p:spPr>
          <a:xfrm flipH="1" flipV="1">
            <a:off x="2412158" y="1426231"/>
            <a:ext cx="834783" cy="834783"/>
          </a:xfrm>
          <a:prstGeom prst="roundRect">
            <a:avLst>
              <a:gd name="adj" fmla="val 50000"/>
            </a:avLst>
          </a:prstGeom>
          <a:solidFill>
            <a:srgbClr val="7C4939">
              <a:alpha val="50000"/>
            </a:srgb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603032" y="4253462"/>
            <a:ext cx="1295496" cy="1295496"/>
            <a:chOff x="7887725" y="4161875"/>
            <a:chExt cx="1562793" cy="1562793"/>
          </a:xfrm>
        </p:grpSpPr>
        <p:sp>
          <p:nvSpPr>
            <p:cNvPr id="11" name="矩形: 圆角 10"/>
            <p:cNvSpPr>
              <a:spLocks noChangeAspect="1"/>
            </p:cNvSpPr>
            <p:nvPr/>
          </p:nvSpPr>
          <p:spPr>
            <a:xfrm>
              <a:off x="7887725" y="4161875"/>
              <a:ext cx="1562793" cy="1562793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63500">
              <a:solidFill>
                <a:srgbClr val="FFFA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8282438" y="4552334"/>
              <a:ext cx="773366" cy="781873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AF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矩形: 圆角 12"/>
          <p:cNvSpPr>
            <a:spLocks noChangeAspect="1"/>
          </p:cNvSpPr>
          <p:nvPr/>
        </p:nvSpPr>
        <p:spPr>
          <a:xfrm>
            <a:off x="1307949" y="2450526"/>
            <a:ext cx="473576" cy="473576"/>
          </a:xfrm>
          <a:prstGeom prst="roundRect">
            <a:avLst>
              <a:gd name="adj" fmla="val 50000"/>
            </a:avLst>
          </a:prstGeom>
          <a:solidFill>
            <a:srgbClr val="C00000">
              <a:alpha val="50000"/>
            </a:srgb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>
            <a:spLocks noChangeAspect="1"/>
          </p:cNvSpPr>
          <p:nvPr/>
        </p:nvSpPr>
        <p:spPr>
          <a:xfrm flipH="1" flipV="1">
            <a:off x="1544737" y="5131566"/>
            <a:ext cx="834783" cy="834783"/>
          </a:xfrm>
          <a:prstGeom prst="roundRect">
            <a:avLst>
              <a:gd name="adj" fmla="val 50000"/>
            </a:avLst>
          </a:prstGeom>
          <a:solidFill>
            <a:srgbClr val="C00000">
              <a:alpha val="25000"/>
            </a:srgb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31720878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  <p:bldP spid="14" grpId="0" animBg="1"/>
      <p:bldP spid="2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729112" y="1723448"/>
            <a:ext cx="2445163" cy="38393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078"/>
          <a:stretch/>
        </p:blipFill>
        <p:spPr>
          <a:xfrm>
            <a:off x="-4459" y="1"/>
            <a:ext cx="12196460" cy="68579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913" t="63840"/>
          <a:stretch/>
        </p:blipFill>
        <p:spPr>
          <a:xfrm>
            <a:off x="4887406" y="3546091"/>
            <a:ext cx="7304595" cy="33119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89780" y="4147225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1000000" lon="0" rev="0"/>
              </a:camera>
              <a:lightRig rig="threePt" dir="t"/>
            </a:scene3d>
            <a:sp3d extrusionH="317500">
              <a:extrusionClr>
                <a:srgbClr val="C00000"/>
              </a:extrusionClr>
            </a:sp3d>
          </a:bodyPr>
          <a:lstStyle/>
          <a:p>
            <a:r>
              <a:rPr lang="zh-CN" altLang="en-US" sz="3200" b="1" dirty="0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汇报人：您的党组织</a:t>
            </a:r>
          </a:p>
        </p:txBody>
      </p:sp>
      <p:sp>
        <p:nvSpPr>
          <p:cNvPr id="8" name="党"/>
          <p:cNvSpPr txBox="1"/>
          <p:nvPr/>
        </p:nvSpPr>
        <p:spPr>
          <a:xfrm>
            <a:off x="1008232" y="2712531"/>
            <a:ext cx="7573706" cy="144655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8000" b="1" dirty="0" smtClean="0">
                <a:ln w="3175">
                  <a:noFill/>
                </a:ln>
                <a:gradFill>
                  <a:gsLst>
                    <a:gs pos="5000">
                      <a:srgbClr val="FFFF00"/>
                    </a:gs>
                    <a:gs pos="50000">
                      <a:schemeClr val="bg1"/>
                    </a:gs>
                    <a:gs pos="95000">
                      <a:srgbClr val="FFFF00"/>
                    </a:gs>
                  </a:gsLst>
                  <a:lin ang="5400000" scaled="1"/>
                </a:gradFill>
                <a:effectLst>
                  <a:glow rad="127000">
                    <a:srgbClr val="C00000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八大山人 V2007" panose="02000600000000000000" pitchFamily="2" charset="-122"/>
              </a:rPr>
              <a:t>感谢</a:t>
            </a:r>
            <a:r>
              <a:rPr lang="zh-CN" altLang="en-US" sz="8000" b="1" dirty="0">
                <a:ln w="3175">
                  <a:noFill/>
                </a:ln>
                <a:gradFill>
                  <a:gsLst>
                    <a:gs pos="5000">
                      <a:srgbClr val="FFFF00"/>
                    </a:gs>
                    <a:gs pos="50000">
                      <a:schemeClr val="bg1"/>
                    </a:gs>
                    <a:gs pos="95000">
                      <a:srgbClr val="FFFF00"/>
                    </a:gs>
                  </a:gsLst>
                  <a:lin ang="5400000" scaled="1"/>
                </a:gradFill>
                <a:effectLst>
                  <a:glow rad="127000">
                    <a:srgbClr val="C00000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八大山人 V2007" panose="02000600000000000000" pitchFamily="2" charset="-122"/>
              </a:rPr>
              <a:t>一路有你</a:t>
            </a:r>
            <a:endParaRPr lang="en-US" altLang="zh-CN" sz="8000" b="1" dirty="0">
              <a:ln w="3175">
                <a:noFill/>
              </a:ln>
              <a:gradFill>
                <a:gsLst>
                  <a:gs pos="5000">
                    <a:srgbClr val="FFFF00"/>
                  </a:gs>
                  <a:gs pos="50000">
                    <a:schemeClr val="bg1"/>
                  </a:gs>
                  <a:gs pos="95000">
                    <a:srgbClr val="FFFF00"/>
                  </a:gs>
                </a:gsLst>
                <a:lin ang="5400000" scaled="1"/>
              </a:gradFill>
              <a:effectLst>
                <a:glow rad="127000">
                  <a:srgbClr val="C00000">
                    <a:alpha val="4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八大山人 V2007" panose="020006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407076" y="673558"/>
            <a:ext cx="1643393" cy="1648915"/>
          </a:xfrm>
          <a:custGeom>
            <a:avLst/>
            <a:gdLst>
              <a:gd name="T0" fmla="*/ 2313 w 16074"/>
              <a:gd name="T1" fmla="*/ 11564 h 16128"/>
              <a:gd name="T2" fmla="*/ 3529 w 16074"/>
              <a:gd name="T3" fmla="*/ 12395 h 16128"/>
              <a:gd name="T4" fmla="*/ 4818 w 16074"/>
              <a:gd name="T5" fmla="*/ 13031 h 16128"/>
              <a:gd name="T6" fmla="*/ 6189 w 16074"/>
              <a:gd name="T7" fmla="*/ 13418 h 16128"/>
              <a:gd name="T8" fmla="*/ 7653 w 16074"/>
              <a:gd name="T9" fmla="*/ 13501 h 16128"/>
              <a:gd name="T10" fmla="*/ 9219 w 16074"/>
              <a:gd name="T11" fmla="*/ 13224 h 16128"/>
              <a:gd name="T12" fmla="*/ 5225 w 16074"/>
              <a:gd name="T13" fmla="*/ 7326 h 16128"/>
              <a:gd name="T14" fmla="*/ 5604 w 16074"/>
              <a:gd name="T15" fmla="*/ 2588 h 16128"/>
              <a:gd name="T16" fmla="*/ 5918 w 16074"/>
              <a:gd name="T17" fmla="*/ 2680 h 16128"/>
              <a:gd name="T18" fmla="*/ 6274 w 16074"/>
              <a:gd name="T19" fmla="*/ 2719 h 16128"/>
              <a:gd name="T20" fmla="*/ 6671 w 16074"/>
              <a:gd name="T21" fmla="*/ 2688 h 16128"/>
              <a:gd name="T22" fmla="*/ 7102 w 16074"/>
              <a:gd name="T23" fmla="*/ 2577 h 16128"/>
              <a:gd name="T24" fmla="*/ 7563 w 16074"/>
              <a:gd name="T25" fmla="*/ 2375 h 16128"/>
              <a:gd name="T26" fmla="*/ 8053 w 16074"/>
              <a:gd name="T27" fmla="*/ 2066 h 16128"/>
              <a:gd name="T28" fmla="*/ 12930 w 16074"/>
              <a:gd name="T29" fmla="*/ 10057 h 16128"/>
              <a:gd name="T30" fmla="*/ 13396 w 16074"/>
              <a:gd name="T31" fmla="*/ 8301 h 16128"/>
              <a:gd name="T32" fmla="*/ 13347 w 16074"/>
              <a:gd name="T33" fmla="*/ 6443 h 16128"/>
              <a:gd name="T34" fmla="*/ 12801 w 16074"/>
              <a:gd name="T35" fmla="*/ 4583 h 16128"/>
              <a:gd name="T36" fmla="*/ 11773 w 16074"/>
              <a:gd name="T37" fmla="*/ 2822 h 16128"/>
              <a:gd name="T38" fmla="*/ 10277 w 16074"/>
              <a:gd name="T39" fmla="*/ 1262 h 16128"/>
              <a:gd name="T40" fmla="*/ 8329 w 16074"/>
              <a:gd name="T41" fmla="*/ 0 h 16128"/>
              <a:gd name="T42" fmla="*/ 10526 w 16074"/>
              <a:gd name="T43" fmla="*/ 458 h 16128"/>
              <a:gd name="T44" fmla="*/ 12659 w 16074"/>
              <a:gd name="T45" fmla="*/ 1583 h 16128"/>
              <a:gd name="T46" fmla="*/ 14464 w 16074"/>
              <a:gd name="T47" fmla="*/ 3304 h 16128"/>
              <a:gd name="T48" fmla="*/ 15679 w 16074"/>
              <a:gd name="T49" fmla="*/ 5557 h 16128"/>
              <a:gd name="T50" fmla="*/ 16044 w 16074"/>
              <a:gd name="T51" fmla="*/ 8271 h 16128"/>
              <a:gd name="T52" fmla="*/ 15294 w 16074"/>
              <a:gd name="T53" fmla="*/ 11379 h 16128"/>
              <a:gd name="T54" fmla="*/ 12655 w 16074"/>
              <a:gd name="T55" fmla="*/ 14684 h 16128"/>
              <a:gd name="T56" fmla="*/ 10870 w 16074"/>
              <a:gd name="T57" fmla="*/ 15495 h 16128"/>
              <a:gd name="T58" fmla="*/ 9145 w 16074"/>
              <a:gd name="T59" fmla="*/ 15974 h 16128"/>
              <a:gd name="T60" fmla="*/ 7486 w 16074"/>
              <a:gd name="T61" fmla="*/ 16128 h 16128"/>
              <a:gd name="T62" fmla="*/ 5906 w 16074"/>
              <a:gd name="T63" fmla="*/ 15967 h 16128"/>
              <a:gd name="T64" fmla="*/ 4415 w 16074"/>
              <a:gd name="T65" fmla="*/ 15498 h 16128"/>
              <a:gd name="T66" fmla="*/ 3023 w 16074"/>
              <a:gd name="T67" fmla="*/ 14731 h 16128"/>
              <a:gd name="T68" fmla="*/ 2528 w 16074"/>
              <a:gd name="T69" fmla="*/ 14487 h 16128"/>
              <a:gd name="T70" fmla="*/ 2530 w 16074"/>
              <a:gd name="T71" fmla="*/ 14735 h 16128"/>
              <a:gd name="T72" fmla="*/ 2473 w 16074"/>
              <a:gd name="T73" fmla="*/ 14983 h 16128"/>
              <a:gd name="T74" fmla="*/ 2363 w 16074"/>
              <a:gd name="T75" fmla="*/ 15222 h 16128"/>
              <a:gd name="T76" fmla="*/ 2207 w 16074"/>
              <a:gd name="T77" fmla="*/ 15444 h 16128"/>
              <a:gd name="T78" fmla="*/ 2013 w 16074"/>
              <a:gd name="T79" fmla="*/ 15642 h 16128"/>
              <a:gd name="T80" fmla="*/ 1779 w 16074"/>
              <a:gd name="T81" fmla="*/ 15812 h 16128"/>
              <a:gd name="T82" fmla="*/ 1496 w 16074"/>
              <a:gd name="T83" fmla="*/ 15944 h 16128"/>
              <a:gd name="T84" fmla="*/ 1210 w 16074"/>
              <a:gd name="T85" fmla="*/ 16001 h 16128"/>
              <a:gd name="T86" fmla="*/ 933 w 16074"/>
              <a:gd name="T87" fmla="*/ 15986 h 16128"/>
              <a:gd name="T88" fmla="*/ 671 w 16074"/>
              <a:gd name="T89" fmla="*/ 15902 h 16128"/>
              <a:gd name="T90" fmla="*/ 436 w 16074"/>
              <a:gd name="T91" fmla="*/ 15751 h 16128"/>
              <a:gd name="T92" fmla="*/ 234 w 16074"/>
              <a:gd name="T93" fmla="*/ 15534 h 16128"/>
              <a:gd name="T94" fmla="*/ 33 w 16074"/>
              <a:gd name="T95" fmla="*/ 15112 h 16128"/>
              <a:gd name="T96" fmla="*/ 17 w 16074"/>
              <a:gd name="T97" fmla="*/ 14651 h 16128"/>
              <a:gd name="T98" fmla="*/ 179 w 16074"/>
              <a:gd name="T99" fmla="*/ 14226 h 16128"/>
              <a:gd name="T100" fmla="*/ 478 w 16074"/>
              <a:gd name="T101" fmla="*/ 13874 h 16128"/>
              <a:gd name="T102" fmla="*/ 878 w 16074"/>
              <a:gd name="T103" fmla="*/ 13632 h 16128"/>
              <a:gd name="T104" fmla="*/ 1339 w 16074"/>
              <a:gd name="T105" fmla="*/ 13536 h 16128"/>
              <a:gd name="T106" fmla="*/ 1477 w 16074"/>
              <a:gd name="T107" fmla="*/ 13406 h 16128"/>
              <a:gd name="T108" fmla="*/ 1100 w 16074"/>
              <a:gd name="T109" fmla="*/ 12990 h 16128"/>
              <a:gd name="T110" fmla="*/ 736 w 16074"/>
              <a:gd name="T111" fmla="*/ 12545 h 16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074" h="16128">
                <a:moveTo>
                  <a:pt x="454" y="12169"/>
                </a:moveTo>
                <a:lnTo>
                  <a:pt x="1614" y="10993"/>
                </a:lnTo>
                <a:lnTo>
                  <a:pt x="1844" y="11188"/>
                </a:lnTo>
                <a:lnTo>
                  <a:pt x="2077" y="11378"/>
                </a:lnTo>
                <a:lnTo>
                  <a:pt x="2313" y="11564"/>
                </a:lnTo>
                <a:lnTo>
                  <a:pt x="2550" y="11742"/>
                </a:lnTo>
                <a:lnTo>
                  <a:pt x="2792" y="11916"/>
                </a:lnTo>
                <a:lnTo>
                  <a:pt x="3035" y="12083"/>
                </a:lnTo>
                <a:lnTo>
                  <a:pt x="3280" y="12242"/>
                </a:lnTo>
                <a:lnTo>
                  <a:pt x="3529" y="12395"/>
                </a:lnTo>
                <a:lnTo>
                  <a:pt x="3781" y="12540"/>
                </a:lnTo>
                <a:lnTo>
                  <a:pt x="4035" y="12677"/>
                </a:lnTo>
                <a:lnTo>
                  <a:pt x="4293" y="12804"/>
                </a:lnTo>
                <a:lnTo>
                  <a:pt x="4554" y="12923"/>
                </a:lnTo>
                <a:lnTo>
                  <a:pt x="4818" y="13031"/>
                </a:lnTo>
                <a:lnTo>
                  <a:pt x="5086" y="13131"/>
                </a:lnTo>
                <a:lnTo>
                  <a:pt x="5356" y="13220"/>
                </a:lnTo>
                <a:lnTo>
                  <a:pt x="5630" y="13298"/>
                </a:lnTo>
                <a:lnTo>
                  <a:pt x="5908" y="13364"/>
                </a:lnTo>
                <a:lnTo>
                  <a:pt x="6189" y="13418"/>
                </a:lnTo>
                <a:lnTo>
                  <a:pt x="6474" y="13461"/>
                </a:lnTo>
                <a:lnTo>
                  <a:pt x="6763" y="13491"/>
                </a:lnTo>
                <a:lnTo>
                  <a:pt x="7056" y="13508"/>
                </a:lnTo>
                <a:lnTo>
                  <a:pt x="7352" y="13511"/>
                </a:lnTo>
                <a:lnTo>
                  <a:pt x="7653" y="13501"/>
                </a:lnTo>
                <a:lnTo>
                  <a:pt x="7958" y="13476"/>
                </a:lnTo>
                <a:lnTo>
                  <a:pt x="8267" y="13437"/>
                </a:lnTo>
                <a:lnTo>
                  <a:pt x="8579" y="13381"/>
                </a:lnTo>
                <a:lnTo>
                  <a:pt x="8897" y="13311"/>
                </a:lnTo>
                <a:lnTo>
                  <a:pt x="9219" y="13224"/>
                </a:lnTo>
                <a:lnTo>
                  <a:pt x="9546" y="13121"/>
                </a:lnTo>
                <a:lnTo>
                  <a:pt x="9877" y="13001"/>
                </a:lnTo>
                <a:lnTo>
                  <a:pt x="10212" y="12863"/>
                </a:lnTo>
                <a:lnTo>
                  <a:pt x="10554" y="12708"/>
                </a:lnTo>
                <a:lnTo>
                  <a:pt x="5225" y="7326"/>
                </a:lnTo>
                <a:lnTo>
                  <a:pt x="3765" y="8813"/>
                </a:lnTo>
                <a:lnTo>
                  <a:pt x="1503" y="6582"/>
                </a:lnTo>
                <a:lnTo>
                  <a:pt x="5491" y="2537"/>
                </a:lnTo>
                <a:lnTo>
                  <a:pt x="5547" y="2563"/>
                </a:lnTo>
                <a:lnTo>
                  <a:pt x="5604" y="2588"/>
                </a:lnTo>
                <a:lnTo>
                  <a:pt x="5663" y="2610"/>
                </a:lnTo>
                <a:lnTo>
                  <a:pt x="5724" y="2631"/>
                </a:lnTo>
                <a:lnTo>
                  <a:pt x="5787" y="2649"/>
                </a:lnTo>
                <a:lnTo>
                  <a:pt x="5852" y="2666"/>
                </a:lnTo>
                <a:lnTo>
                  <a:pt x="5918" y="2680"/>
                </a:lnTo>
                <a:lnTo>
                  <a:pt x="5986" y="2693"/>
                </a:lnTo>
                <a:lnTo>
                  <a:pt x="6055" y="2703"/>
                </a:lnTo>
                <a:lnTo>
                  <a:pt x="6127" y="2711"/>
                </a:lnTo>
                <a:lnTo>
                  <a:pt x="6200" y="2716"/>
                </a:lnTo>
                <a:lnTo>
                  <a:pt x="6274" y="2719"/>
                </a:lnTo>
                <a:lnTo>
                  <a:pt x="6351" y="2719"/>
                </a:lnTo>
                <a:lnTo>
                  <a:pt x="6429" y="2716"/>
                </a:lnTo>
                <a:lnTo>
                  <a:pt x="6508" y="2710"/>
                </a:lnTo>
                <a:lnTo>
                  <a:pt x="6588" y="2700"/>
                </a:lnTo>
                <a:lnTo>
                  <a:pt x="6671" y="2688"/>
                </a:lnTo>
                <a:lnTo>
                  <a:pt x="6755" y="2673"/>
                </a:lnTo>
                <a:lnTo>
                  <a:pt x="6840" y="2654"/>
                </a:lnTo>
                <a:lnTo>
                  <a:pt x="6925" y="2632"/>
                </a:lnTo>
                <a:lnTo>
                  <a:pt x="7013" y="2607"/>
                </a:lnTo>
                <a:lnTo>
                  <a:pt x="7102" y="2577"/>
                </a:lnTo>
                <a:lnTo>
                  <a:pt x="7192" y="2545"/>
                </a:lnTo>
                <a:lnTo>
                  <a:pt x="7283" y="2508"/>
                </a:lnTo>
                <a:lnTo>
                  <a:pt x="7375" y="2468"/>
                </a:lnTo>
                <a:lnTo>
                  <a:pt x="7469" y="2423"/>
                </a:lnTo>
                <a:lnTo>
                  <a:pt x="7563" y="2375"/>
                </a:lnTo>
                <a:lnTo>
                  <a:pt x="7659" y="2321"/>
                </a:lnTo>
                <a:lnTo>
                  <a:pt x="7756" y="2265"/>
                </a:lnTo>
                <a:lnTo>
                  <a:pt x="7854" y="2203"/>
                </a:lnTo>
                <a:lnTo>
                  <a:pt x="7953" y="2137"/>
                </a:lnTo>
                <a:lnTo>
                  <a:pt x="8053" y="2066"/>
                </a:lnTo>
                <a:lnTo>
                  <a:pt x="9204" y="3243"/>
                </a:lnTo>
                <a:lnTo>
                  <a:pt x="7220" y="5296"/>
                </a:lnTo>
                <a:lnTo>
                  <a:pt x="12597" y="10708"/>
                </a:lnTo>
                <a:lnTo>
                  <a:pt x="12775" y="10387"/>
                </a:lnTo>
                <a:lnTo>
                  <a:pt x="12930" y="10057"/>
                </a:lnTo>
                <a:lnTo>
                  <a:pt x="13065" y="9719"/>
                </a:lnTo>
                <a:lnTo>
                  <a:pt x="13179" y="9373"/>
                </a:lnTo>
                <a:lnTo>
                  <a:pt x="13271" y="9022"/>
                </a:lnTo>
                <a:lnTo>
                  <a:pt x="13344" y="8664"/>
                </a:lnTo>
                <a:lnTo>
                  <a:pt x="13396" y="8301"/>
                </a:lnTo>
                <a:lnTo>
                  <a:pt x="13426" y="7934"/>
                </a:lnTo>
                <a:lnTo>
                  <a:pt x="13437" y="7564"/>
                </a:lnTo>
                <a:lnTo>
                  <a:pt x="13427" y="7192"/>
                </a:lnTo>
                <a:lnTo>
                  <a:pt x="13398" y="6818"/>
                </a:lnTo>
                <a:lnTo>
                  <a:pt x="13347" y="6443"/>
                </a:lnTo>
                <a:lnTo>
                  <a:pt x="13277" y="6068"/>
                </a:lnTo>
                <a:lnTo>
                  <a:pt x="13188" y="5694"/>
                </a:lnTo>
                <a:lnTo>
                  <a:pt x="13079" y="5321"/>
                </a:lnTo>
                <a:lnTo>
                  <a:pt x="12949" y="4950"/>
                </a:lnTo>
                <a:lnTo>
                  <a:pt x="12801" y="4583"/>
                </a:lnTo>
                <a:lnTo>
                  <a:pt x="12634" y="4220"/>
                </a:lnTo>
                <a:lnTo>
                  <a:pt x="12447" y="3862"/>
                </a:lnTo>
                <a:lnTo>
                  <a:pt x="12241" y="3509"/>
                </a:lnTo>
                <a:lnTo>
                  <a:pt x="12017" y="3162"/>
                </a:lnTo>
                <a:lnTo>
                  <a:pt x="11773" y="2822"/>
                </a:lnTo>
                <a:lnTo>
                  <a:pt x="11511" y="2492"/>
                </a:lnTo>
                <a:lnTo>
                  <a:pt x="11230" y="2169"/>
                </a:lnTo>
                <a:lnTo>
                  <a:pt x="10931" y="1856"/>
                </a:lnTo>
                <a:lnTo>
                  <a:pt x="10613" y="1553"/>
                </a:lnTo>
                <a:lnTo>
                  <a:pt x="10277" y="1262"/>
                </a:lnTo>
                <a:lnTo>
                  <a:pt x="9924" y="982"/>
                </a:lnTo>
                <a:lnTo>
                  <a:pt x="9551" y="716"/>
                </a:lnTo>
                <a:lnTo>
                  <a:pt x="9162" y="463"/>
                </a:lnTo>
                <a:lnTo>
                  <a:pt x="8754" y="224"/>
                </a:lnTo>
                <a:lnTo>
                  <a:pt x="8329" y="0"/>
                </a:lnTo>
                <a:lnTo>
                  <a:pt x="8761" y="35"/>
                </a:lnTo>
                <a:lnTo>
                  <a:pt x="9199" y="99"/>
                </a:lnTo>
                <a:lnTo>
                  <a:pt x="9641" y="192"/>
                </a:lnTo>
                <a:lnTo>
                  <a:pt x="10084" y="310"/>
                </a:lnTo>
                <a:lnTo>
                  <a:pt x="10526" y="458"/>
                </a:lnTo>
                <a:lnTo>
                  <a:pt x="10966" y="632"/>
                </a:lnTo>
                <a:lnTo>
                  <a:pt x="11402" y="832"/>
                </a:lnTo>
                <a:lnTo>
                  <a:pt x="11830" y="1057"/>
                </a:lnTo>
                <a:lnTo>
                  <a:pt x="12250" y="1307"/>
                </a:lnTo>
                <a:lnTo>
                  <a:pt x="12659" y="1583"/>
                </a:lnTo>
                <a:lnTo>
                  <a:pt x="13054" y="1881"/>
                </a:lnTo>
                <a:lnTo>
                  <a:pt x="13435" y="2203"/>
                </a:lnTo>
                <a:lnTo>
                  <a:pt x="13798" y="2548"/>
                </a:lnTo>
                <a:lnTo>
                  <a:pt x="14141" y="2915"/>
                </a:lnTo>
                <a:lnTo>
                  <a:pt x="14464" y="3304"/>
                </a:lnTo>
                <a:lnTo>
                  <a:pt x="14762" y="3714"/>
                </a:lnTo>
                <a:lnTo>
                  <a:pt x="15036" y="4146"/>
                </a:lnTo>
                <a:lnTo>
                  <a:pt x="15281" y="4596"/>
                </a:lnTo>
                <a:lnTo>
                  <a:pt x="15496" y="5067"/>
                </a:lnTo>
                <a:lnTo>
                  <a:pt x="15679" y="5557"/>
                </a:lnTo>
                <a:lnTo>
                  <a:pt x="15829" y="6065"/>
                </a:lnTo>
                <a:lnTo>
                  <a:pt x="15942" y="6591"/>
                </a:lnTo>
                <a:lnTo>
                  <a:pt x="16016" y="7135"/>
                </a:lnTo>
                <a:lnTo>
                  <a:pt x="16052" y="7695"/>
                </a:lnTo>
                <a:lnTo>
                  <a:pt x="16044" y="8271"/>
                </a:lnTo>
                <a:lnTo>
                  <a:pt x="15991" y="8863"/>
                </a:lnTo>
                <a:lnTo>
                  <a:pt x="15892" y="9471"/>
                </a:lnTo>
                <a:lnTo>
                  <a:pt x="15744" y="10093"/>
                </a:lnTo>
                <a:lnTo>
                  <a:pt x="15545" y="10729"/>
                </a:lnTo>
                <a:lnTo>
                  <a:pt x="15294" y="11379"/>
                </a:lnTo>
                <a:lnTo>
                  <a:pt x="14987" y="12042"/>
                </a:lnTo>
                <a:lnTo>
                  <a:pt x="14623" y="12717"/>
                </a:lnTo>
                <a:lnTo>
                  <a:pt x="16074" y="14218"/>
                </a:lnTo>
                <a:lnTo>
                  <a:pt x="14156" y="16081"/>
                </a:lnTo>
                <a:lnTo>
                  <a:pt x="12655" y="14684"/>
                </a:lnTo>
                <a:lnTo>
                  <a:pt x="12293" y="14873"/>
                </a:lnTo>
                <a:lnTo>
                  <a:pt x="11934" y="15048"/>
                </a:lnTo>
                <a:lnTo>
                  <a:pt x="11578" y="15211"/>
                </a:lnTo>
                <a:lnTo>
                  <a:pt x="11223" y="15360"/>
                </a:lnTo>
                <a:lnTo>
                  <a:pt x="10870" y="15495"/>
                </a:lnTo>
                <a:lnTo>
                  <a:pt x="10520" y="15617"/>
                </a:lnTo>
                <a:lnTo>
                  <a:pt x="10173" y="15726"/>
                </a:lnTo>
                <a:lnTo>
                  <a:pt x="9828" y="15822"/>
                </a:lnTo>
                <a:lnTo>
                  <a:pt x="9485" y="15904"/>
                </a:lnTo>
                <a:lnTo>
                  <a:pt x="9145" y="15974"/>
                </a:lnTo>
                <a:lnTo>
                  <a:pt x="8808" y="16030"/>
                </a:lnTo>
                <a:lnTo>
                  <a:pt x="8472" y="16074"/>
                </a:lnTo>
                <a:lnTo>
                  <a:pt x="8140" y="16105"/>
                </a:lnTo>
                <a:lnTo>
                  <a:pt x="7812" y="16123"/>
                </a:lnTo>
                <a:lnTo>
                  <a:pt x="7486" y="16128"/>
                </a:lnTo>
                <a:lnTo>
                  <a:pt x="7164" y="16121"/>
                </a:lnTo>
                <a:lnTo>
                  <a:pt x="6845" y="16101"/>
                </a:lnTo>
                <a:lnTo>
                  <a:pt x="6529" y="16069"/>
                </a:lnTo>
                <a:lnTo>
                  <a:pt x="6216" y="16024"/>
                </a:lnTo>
                <a:lnTo>
                  <a:pt x="5906" y="15967"/>
                </a:lnTo>
                <a:lnTo>
                  <a:pt x="5601" y="15897"/>
                </a:lnTo>
                <a:lnTo>
                  <a:pt x="5298" y="15816"/>
                </a:lnTo>
                <a:lnTo>
                  <a:pt x="5001" y="15722"/>
                </a:lnTo>
                <a:lnTo>
                  <a:pt x="4706" y="15616"/>
                </a:lnTo>
                <a:lnTo>
                  <a:pt x="4415" y="15498"/>
                </a:lnTo>
                <a:lnTo>
                  <a:pt x="4129" y="15368"/>
                </a:lnTo>
                <a:lnTo>
                  <a:pt x="3846" y="15227"/>
                </a:lnTo>
                <a:lnTo>
                  <a:pt x="3568" y="15073"/>
                </a:lnTo>
                <a:lnTo>
                  <a:pt x="3293" y="14907"/>
                </a:lnTo>
                <a:lnTo>
                  <a:pt x="3023" y="14731"/>
                </a:lnTo>
                <a:lnTo>
                  <a:pt x="2757" y="14542"/>
                </a:lnTo>
                <a:lnTo>
                  <a:pt x="2496" y="14342"/>
                </a:lnTo>
                <a:lnTo>
                  <a:pt x="2509" y="14390"/>
                </a:lnTo>
                <a:lnTo>
                  <a:pt x="2520" y="14439"/>
                </a:lnTo>
                <a:lnTo>
                  <a:pt x="2528" y="14487"/>
                </a:lnTo>
                <a:lnTo>
                  <a:pt x="2533" y="14536"/>
                </a:lnTo>
                <a:lnTo>
                  <a:pt x="2536" y="14586"/>
                </a:lnTo>
                <a:lnTo>
                  <a:pt x="2537" y="14635"/>
                </a:lnTo>
                <a:lnTo>
                  <a:pt x="2534" y="14686"/>
                </a:lnTo>
                <a:lnTo>
                  <a:pt x="2530" y="14735"/>
                </a:lnTo>
                <a:lnTo>
                  <a:pt x="2523" y="14785"/>
                </a:lnTo>
                <a:lnTo>
                  <a:pt x="2514" y="14835"/>
                </a:lnTo>
                <a:lnTo>
                  <a:pt x="2502" y="14884"/>
                </a:lnTo>
                <a:lnTo>
                  <a:pt x="2489" y="14934"/>
                </a:lnTo>
                <a:lnTo>
                  <a:pt x="2473" y="14983"/>
                </a:lnTo>
                <a:lnTo>
                  <a:pt x="2454" y="15031"/>
                </a:lnTo>
                <a:lnTo>
                  <a:pt x="2434" y="15080"/>
                </a:lnTo>
                <a:lnTo>
                  <a:pt x="2412" y="15127"/>
                </a:lnTo>
                <a:lnTo>
                  <a:pt x="2388" y="15174"/>
                </a:lnTo>
                <a:lnTo>
                  <a:pt x="2363" y="15222"/>
                </a:lnTo>
                <a:lnTo>
                  <a:pt x="2334" y="15267"/>
                </a:lnTo>
                <a:lnTo>
                  <a:pt x="2305" y="15313"/>
                </a:lnTo>
                <a:lnTo>
                  <a:pt x="2275" y="15358"/>
                </a:lnTo>
                <a:lnTo>
                  <a:pt x="2241" y="15401"/>
                </a:lnTo>
                <a:lnTo>
                  <a:pt x="2207" y="15444"/>
                </a:lnTo>
                <a:lnTo>
                  <a:pt x="2171" y="15486"/>
                </a:lnTo>
                <a:lnTo>
                  <a:pt x="2134" y="15526"/>
                </a:lnTo>
                <a:lnTo>
                  <a:pt x="2095" y="15567"/>
                </a:lnTo>
                <a:lnTo>
                  <a:pt x="2055" y="15605"/>
                </a:lnTo>
                <a:lnTo>
                  <a:pt x="2013" y="15642"/>
                </a:lnTo>
                <a:lnTo>
                  <a:pt x="1971" y="15677"/>
                </a:lnTo>
                <a:lnTo>
                  <a:pt x="1927" y="15713"/>
                </a:lnTo>
                <a:lnTo>
                  <a:pt x="1881" y="15745"/>
                </a:lnTo>
                <a:lnTo>
                  <a:pt x="1836" y="15777"/>
                </a:lnTo>
                <a:lnTo>
                  <a:pt x="1779" y="15812"/>
                </a:lnTo>
                <a:lnTo>
                  <a:pt x="1723" y="15845"/>
                </a:lnTo>
                <a:lnTo>
                  <a:pt x="1666" y="15874"/>
                </a:lnTo>
                <a:lnTo>
                  <a:pt x="1610" y="15900"/>
                </a:lnTo>
                <a:lnTo>
                  <a:pt x="1552" y="15923"/>
                </a:lnTo>
                <a:lnTo>
                  <a:pt x="1496" y="15944"/>
                </a:lnTo>
                <a:lnTo>
                  <a:pt x="1438" y="15961"/>
                </a:lnTo>
                <a:lnTo>
                  <a:pt x="1381" y="15975"/>
                </a:lnTo>
                <a:lnTo>
                  <a:pt x="1324" y="15987"/>
                </a:lnTo>
                <a:lnTo>
                  <a:pt x="1267" y="15995"/>
                </a:lnTo>
                <a:lnTo>
                  <a:pt x="1210" y="16001"/>
                </a:lnTo>
                <a:lnTo>
                  <a:pt x="1154" y="16003"/>
                </a:lnTo>
                <a:lnTo>
                  <a:pt x="1098" y="16003"/>
                </a:lnTo>
                <a:lnTo>
                  <a:pt x="1043" y="16000"/>
                </a:lnTo>
                <a:lnTo>
                  <a:pt x="987" y="15995"/>
                </a:lnTo>
                <a:lnTo>
                  <a:pt x="933" y="15986"/>
                </a:lnTo>
                <a:lnTo>
                  <a:pt x="879" y="15975"/>
                </a:lnTo>
                <a:lnTo>
                  <a:pt x="826" y="15961"/>
                </a:lnTo>
                <a:lnTo>
                  <a:pt x="773" y="15944"/>
                </a:lnTo>
                <a:lnTo>
                  <a:pt x="722" y="15924"/>
                </a:lnTo>
                <a:lnTo>
                  <a:pt x="671" y="15902"/>
                </a:lnTo>
                <a:lnTo>
                  <a:pt x="622" y="15877"/>
                </a:lnTo>
                <a:lnTo>
                  <a:pt x="573" y="15849"/>
                </a:lnTo>
                <a:lnTo>
                  <a:pt x="527" y="15819"/>
                </a:lnTo>
                <a:lnTo>
                  <a:pt x="480" y="15786"/>
                </a:lnTo>
                <a:lnTo>
                  <a:pt x="436" y="15751"/>
                </a:lnTo>
                <a:lnTo>
                  <a:pt x="393" y="15713"/>
                </a:lnTo>
                <a:lnTo>
                  <a:pt x="350" y="15671"/>
                </a:lnTo>
                <a:lnTo>
                  <a:pt x="310" y="15628"/>
                </a:lnTo>
                <a:lnTo>
                  <a:pt x="271" y="15583"/>
                </a:lnTo>
                <a:lnTo>
                  <a:pt x="234" y="15534"/>
                </a:lnTo>
                <a:lnTo>
                  <a:pt x="199" y="15483"/>
                </a:lnTo>
                <a:lnTo>
                  <a:pt x="143" y="15391"/>
                </a:lnTo>
                <a:lnTo>
                  <a:pt x="98" y="15299"/>
                </a:lnTo>
                <a:lnTo>
                  <a:pt x="61" y="15206"/>
                </a:lnTo>
                <a:lnTo>
                  <a:pt x="33" y="15112"/>
                </a:lnTo>
                <a:lnTo>
                  <a:pt x="14" y="15019"/>
                </a:lnTo>
                <a:lnTo>
                  <a:pt x="3" y="14925"/>
                </a:lnTo>
                <a:lnTo>
                  <a:pt x="0" y="14833"/>
                </a:lnTo>
                <a:lnTo>
                  <a:pt x="5" y="14741"/>
                </a:lnTo>
                <a:lnTo>
                  <a:pt x="17" y="14651"/>
                </a:lnTo>
                <a:lnTo>
                  <a:pt x="36" y="14562"/>
                </a:lnTo>
                <a:lnTo>
                  <a:pt x="63" y="14475"/>
                </a:lnTo>
                <a:lnTo>
                  <a:pt x="95" y="14389"/>
                </a:lnTo>
                <a:lnTo>
                  <a:pt x="133" y="14307"/>
                </a:lnTo>
                <a:lnTo>
                  <a:pt x="179" y="14226"/>
                </a:lnTo>
                <a:lnTo>
                  <a:pt x="228" y="14148"/>
                </a:lnTo>
                <a:lnTo>
                  <a:pt x="284" y="14075"/>
                </a:lnTo>
                <a:lnTo>
                  <a:pt x="344" y="14004"/>
                </a:lnTo>
                <a:lnTo>
                  <a:pt x="409" y="13938"/>
                </a:lnTo>
                <a:lnTo>
                  <a:pt x="478" y="13874"/>
                </a:lnTo>
                <a:lnTo>
                  <a:pt x="551" y="13816"/>
                </a:lnTo>
                <a:lnTo>
                  <a:pt x="628" y="13762"/>
                </a:lnTo>
                <a:lnTo>
                  <a:pt x="708" y="13714"/>
                </a:lnTo>
                <a:lnTo>
                  <a:pt x="791" y="13670"/>
                </a:lnTo>
                <a:lnTo>
                  <a:pt x="878" y="13632"/>
                </a:lnTo>
                <a:lnTo>
                  <a:pt x="967" y="13601"/>
                </a:lnTo>
                <a:lnTo>
                  <a:pt x="1057" y="13575"/>
                </a:lnTo>
                <a:lnTo>
                  <a:pt x="1150" y="13556"/>
                </a:lnTo>
                <a:lnTo>
                  <a:pt x="1244" y="13542"/>
                </a:lnTo>
                <a:lnTo>
                  <a:pt x="1339" y="13536"/>
                </a:lnTo>
                <a:lnTo>
                  <a:pt x="1436" y="13538"/>
                </a:lnTo>
                <a:lnTo>
                  <a:pt x="1533" y="13548"/>
                </a:lnTo>
                <a:lnTo>
                  <a:pt x="1630" y="13565"/>
                </a:lnTo>
                <a:lnTo>
                  <a:pt x="1553" y="13486"/>
                </a:lnTo>
                <a:lnTo>
                  <a:pt x="1477" y="13406"/>
                </a:lnTo>
                <a:lnTo>
                  <a:pt x="1400" y="13325"/>
                </a:lnTo>
                <a:lnTo>
                  <a:pt x="1324" y="13243"/>
                </a:lnTo>
                <a:lnTo>
                  <a:pt x="1248" y="13159"/>
                </a:lnTo>
                <a:lnTo>
                  <a:pt x="1174" y="13075"/>
                </a:lnTo>
                <a:lnTo>
                  <a:pt x="1100" y="12990"/>
                </a:lnTo>
                <a:lnTo>
                  <a:pt x="1026" y="12903"/>
                </a:lnTo>
                <a:lnTo>
                  <a:pt x="953" y="12815"/>
                </a:lnTo>
                <a:lnTo>
                  <a:pt x="880" y="12726"/>
                </a:lnTo>
                <a:lnTo>
                  <a:pt x="807" y="12636"/>
                </a:lnTo>
                <a:lnTo>
                  <a:pt x="736" y="12545"/>
                </a:lnTo>
                <a:lnTo>
                  <a:pt x="665" y="12453"/>
                </a:lnTo>
                <a:lnTo>
                  <a:pt x="594" y="12359"/>
                </a:lnTo>
                <a:lnTo>
                  <a:pt x="524" y="12264"/>
                </a:lnTo>
                <a:lnTo>
                  <a:pt x="454" y="12169"/>
                </a:lnTo>
                <a:close/>
              </a:path>
            </a:pathLst>
          </a:cu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  <a:gs pos="55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st="254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6181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每一位党员入党时都会宣读入党誓词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00650" y="2222402"/>
            <a:ext cx="52101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我志愿加入中国共产党，拥护党的纲领，遵守党的章程，履行党员义务，执行党的决定，严守党的纪律，保守党的秘密，对党忠诚，积极工作，为共产主义奋斗终身，随时准备为党和人民牺牲一切，永不叛党。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73629" y="1968557"/>
            <a:ext cx="7110294" cy="4232230"/>
            <a:chOff x="4273629" y="1968557"/>
            <a:chExt cx="7110294" cy="4232230"/>
          </a:xfrm>
        </p:grpSpPr>
        <p:sp>
          <p:nvSpPr>
            <p:cNvPr id="6" name="文本框 5"/>
            <p:cNvSpPr txBox="1"/>
            <p:nvPr/>
          </p:nvSpPr>
          <p:spPr>
            <a:xfrm>
              <a:off x="4273629" y="1968557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275927" y="5000458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9566" y="2308108"/>
            <a:ext cx="4893934" cy="2692350"/>
            <a:chOff x="249566" y="2222402"/>
            <a:chExt cx="4893934" cy="2692350"/>
          </a:xfrm>
        </p:grpSpPr>
        <p:pic>
          <p:nvPicPr>
            <p:cNvPr id="3" name="图片 2" descr="Nipic_4268027_20150724132014183237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9566" y="2222402"/>
              <a:ext cx="4893934" cy="2692350"/>
            </a:xfrm>
            <a:prstGeom prst="rect">
              <a:avLst/>
            </a:prstGeom>
          </p:spPr>
        </p:pic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948644" y="3099272"/>
              <a:ext cx="625907" cy="632791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1438346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664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什么是共产党员的讲奉献有作为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MH_Text_1"/>
          <p:cNvSpPr txBox="1"/>
          <p:nvPr/>
        </p:nvSpPr>
        <p:spPr>
          <a:xfrm>
            <a:off x="1997065" y="2506100"/>
            <a:ext cx="819786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800" b="0" dirty="0">
                <a:solidFill>
                  <a:srgbClr val="7C4939"/>
                </a:solidFill>
              </a:rPr>
              <a:t>贯彻执行党的基本路线和各项方针、政策，带头参加改革开放和社会主义现代化建设，带动群众为经济发展和社会进步艰苦奋斗，在生产、工作、学习和社会生活中起先锋模范作用。</a:t>
            </a:r>
            <a:r>
              <a:rPr lang="zh-CN" altLang="en-US" sz="1800" dirty="0">
                <a:solidFill>
                  <a:srgbClr val="BD0D1A"/>
                </a:solidFill>
              </a:rPr>
              <a:t>这就是讲共产党员要有作为。</a:t>
            </a:r>
          </a:p>
        </p:txBody>
      </p:sp>
      <p:sp>
        <p:nvSpPr>
          <p:cNvPr id="4" name="MH_Text_2"/>
          <p:cNvSpPr txBox="1"/>
          <p:nvPr/>
        </p:nvSpPr>
        <p:spPr>
          <a:xfrm>
            <a:off x="1997065" y="5278592"/>
            <a:ext cx="8197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b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/>
              <a:t>坚持党和人民的利益高于一切，个人利益服从党和人民的利益，吃苦在前，享受在后，克己奉公，多做贡献。</a:t>
            </a:r>
            <a:r>
              <a:rPr lang="zh-CN" altLang="en-US" b="1" dirty="0">
                <a:solidFill>
                  <a:srgbClr val="BD0D1A"/>
                </a:solidFill>
              </a:rPr>
              <a:t>这就是讲共产党员要多贡献。</a:t>
            </a:r>
          </a:p>
        </p:txBody>
      </p:sp>
      <p:sp>
        <p:nvSpPr>
          <p:cNvPr id="35" name="矩形: 圆角 34"/>
          <p:cNvSpPr/>
          <p:nvPr/>
        </p:nvSpPr>
        <p:spPr>
          <a:xfrm>
            <a:off x="1536549" y="2032395"/>
            <a:ext cx="9131451" cy="1916261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7C4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/>
          <p:cNvSpPr/>
          <p:nvPr/>
        </p:nvSpPr>
        <p:spPr>
          <a:xfrm>
            <a:off x="3943350" y="1658640"/>
            <a:ext cx="4305300" cy="743732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党员基本义务的第二条规定</a:t>
            </a:r>
            <a:endParaRPr lang="zh-CN" altLang="en-US" sz="2400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1536549" y="4597138"/>
            <a:ext cx="9131451" cy="1916261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7C4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/>
          <p:cNvSpPr/>
          <p:nvPr/>
        </p:nvSpPr>
        <p:spPr>
          <a:xfrm>
            <a:off x="3943350" y="4223383"/>
            <a:ext cx="4305300" cy="743732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党员基本义务的第八条规定</a:t>
            </a:r>
            <a:endParaRPr lang="zh-CN" altLang="en-US" sz="2400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35380482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5" grpId="0" animBg="1"/>
      <p:bldP spid="34" grpId="0" animBg="1"/>
      <p:bldP spid="36" grpId="0" animBg="1"/>
      <p:bldP spid="3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1" b="34135"/>
          <a:stretch>
            <a:fillRect/>
          </a:stretch>
        </p:blipFill>
        <p:spPr>
          <a:xfrm>
            <a:off x="10192951" y="4654480"/>
            <a:ext cx="1156826" cy="1156826"/>
          </a:xfrm>
          <a:custGeom>
            <a:avLst/>
            <a:gdLst>
              <a:gd name="connsiteX0" fmla="*/ 578413 w 1156826"/>
              <a:gd name="connsiteY0" fmla="*/ 0 h 1156826"/>
              <a:gd name="connsiteX1" fmla="*/ 1156826 w 1156826"/>
              <a:gd name="connsiteY1" fmla="*/ 578413 h 1156826"/>
              <a:gd name="connsiteX2" fmla="*/ 578413 w 1156826"/>
              <a:gd name="connsiteY2" fmla="*/ 1156826 h 1156826"/>
              <a:gd name="connsiteX3" fmla="*/ 0 w 1156826"/>
              <a:gd name="connsiteY3" fmla="*/ 578413 h 1156826"/>
              <a:gd name="connsiteX4" fmla="*/ 578413 w 1156826"/>
              <a:gd name="connsiteY4" fmla="*/ 0 h 1156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6826" h="1156826">
                <a:moveTo>
                  <a:pt x="578413" y="0"/>
                </a:moveTo>
                <a:cubicBezTo>
                  <a:pt x="897862" y="0"/>
                  <a:pt x="1156826" y="258964"/>
                  <a:pt x="1156826" y="578413"/>
                </a:cubicBezTo>
                <a:cubicBezTo>
                  <a:pt x="1156826" y="897862"/>
                  <a:pt x="897862" y="1156826"/>
                  <a:pt x="578413" y="1156826"/>
                </a:cubicBezTo>
                <a:cubicBezTo>
                  <a:pt x="258964" y="1156826"/>
                  <a:pt x="0" y="897862"/>
                  <a:pt x="0" y="578413"/>
                </a:cubicBezTo>
                <a:cubicBezTo>
                  <a:pt x="0" y="258964"/>
                  <a:pt x="258964" y="0"/>
                  <a:pt x="578413" y="0"/>
                </a:cubicBez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3" r="18511" b="943"/>
          <a:stretch>
            <a:fillRect/>
          </a:stretch>
        </p:blipFill>
        <p:spPr>
          <a:xfrm>
            <a:off x="1700516" y="2588119"/>
            <a:ext cx="2396822" cy="2396176"/>
          </a:xfrm>
          <a:custGeom>
            <a:avLst/>
            <a:gdLst>
              <a:gd name="connsiteX0" fmla="*/ 1185618 w 2396822"/>
              <a:gd name="connsiteY0" fmla="*/ 0 h 2396176"/>
              <a:gd name="connsiteX1" fmla="*/ 1211204 w 2396822"/>
              <a:gd name="connsiteY1" fmla="*/ 0 h 2396176"/>
              <a:gd name="connsiteX2" fmla="*/ 1320942 w 2396822"/>
              <a:gd name="connsiteY2" fmla="*/ 5541 h 2396176"/>
              <a:gd name="connsiteX3" fmla="*/ 2396822 w 2396822"/>
              <a:gd name="connsiteY3" fmla="*/ 1197765 h 2396176"/>
              <a:gd name="connsiteX4" fmla="*/ 1198411 w 2396822"/>
              <a:gd name="connsiteY4" fmla="*/ 2396176 h 2396176"/>
              <a:gd name="connsiteX5" fmla="*/ 0 w 2396822"/>
              <a:gd name="connsiteY5" fmla="*/ 1197765 h 2396176"/>
              <a:gd name="connsiteX6" fmla="*/ 1075881 w 2396822"/>
              <a:gd name="connsiteY6" fmla="*/ 5541 h 2396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6822" h="2396176">
                <a:moveTo>
                  <a:pt x="1185618" y="0"/>
                </a:moveTo>
                <a:lnTo>
                  <a:pt x="1211204" y="0"/>
                </a:lnTo>
                <a:lnTo>
                  <a:pt x="1320942" y="5541"/>
                </a:lnTo>
                <a:cubicBezTo>
                  <a:pt x="1925248" y="66912"/>
                  <a:pt x="2396822" y="577268"/>
                  <a:pt x="2396822" y="1197765"/>
                </a:cubicBezTo>
                <a:cubicBezTo>
                  <a:pt x="2396822" y="1859629"/>
                  <a:pt x="1860275" y="2396176"/>
                  <a:pt x="1198411" y="2396176"/>
                </a:cubicBezTo>
                <a:cubicBezTo>
                  <a:pt x="536547" y="2396176"/>
                  <a:pt x="0" y="1859629"/>
                  <a:pt x="0" y="1197765"/>
                </a:cubicBezTo>
                <a:cubicBezTo>
                  <a:pt x="0" y="577268"/>
                  <a:pt x="471575" y="66912"/>
                  <a:pt x="1075881" y="5541"/>
                </a:cubicBez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307949" y="23443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全面从严治党的新形势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MH_Desc_1"/>
          <p:cNvSpPr/>
          <p:nvPr/>
        </p:nvSpPr>
        <p:spPr>
          <a:xfrm>
            <a:off x="5985124" y="2947252"/>
            <a:ext cx="4630737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党内法规要求党员要讲奉献、有作为、有担当。十八大之后，在全面从严治党的新形势下，对党员干部的要求概括起来就是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忠诚、干净、担当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，这正是中国共产党先进性和纯洁性的体现。</a:t>
            </a:r>
            <a:endParaRPr lang="en-US" altLang="zh-CN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-599206" y="4517873"/>
            <a:ext cx="1198411" cy="1198411"/>
          </a:xfrm>
          <a:prstGeom prst="roundRect">
            <a:avLst>
              <a:gd name="adj" fmla="val 50000"/>
            </a:avLst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126557" y="1646766"/>
            <a:ext cx="1188379" cy="118837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8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忠诚</a:t>
            </a:r>
          </a:p>
        </p:txBody>
      </p:sp>
      <p:sp>
        <p:nvSpPr>
          <p:cNvPr id="8" name="矩形: 圆角 7"/>
          <p:cNvSpPr/>
          <p:nvPr/>
        </p:nvSpPr>
        <p:spPr>
          <a:xfrm>
            <a:off x="799936" y="3622018"/>
            <a:ext cx="466422" cy="466422"/>
          </a:xfrm>
          <a:prstGeom prst="roundRect">
            <a:avLst>
              <a:gd name="adj" fmla="val 50000"/>
            </a:avLst>
          </a:prstGeom>
          <a:solidFill>
            <a:srgbClr val="7C4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351060" y="4780792"/>
            <a:ext cx="672571" cy="672571"/>
          </a:xfrm>
          <a:prstGeom prst="roundRect">
            <a:avLst>
              <a:gd name="adj" fmla="val 50000"/>
            </a:avLst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3626618" y="4895133"/>
            <a:ext cx="1044678" cy="104467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8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干净</a:t>
            </a:r>
          </a:p>
        </p:txBody>
      </p:sp>
      <p:sp>
        <p:nvSpPr>
          <p:cNvPr id="11" name="矩形: 圆角 10"/>
          <p:cNvSpPr/>
          <p:nvPr/>
        </p:nvSpPr>
        <p:spPr>
          <a:xfrm>
            <a:off x="4346997" y="3067291"/>
            <a:ext cx="1011597" cy="1011597"/>
          </a:xfrm>
          <a:prstGeom prst="roundRect">
            <a:avLst>
              <a:gd name="adj" fmla="val 50000"/>
            </a:avLst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8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11495082" y="2810621"/>
            <a:ext cx="1393836" cy="1393836"/>
          </a:xfrm>
          <a:prstGeom prst="roundRect">
            <a:avLst>
              <a:gd name="adj" fmla="val 50000"/>
            </a:avLst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985124" y="2369113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忠诚、干净、担当</a:t>
            </a:r>
          </a:p>
        </p:txBody>
      </p:sp>
      <p:sp>
        <p:nvSpPr>
          <p:cNvPr id="14" name="矩形 13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32865476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20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为什么强调责任与担当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0728" y="5188364"/>
            <a:ext cx="10155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年全国组织工作会议上，习总书记讲：“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坚持原则、敢于担当是党的干部必须具备的基本素质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”，“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心底无私天地宽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”，“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担当就是责任，好干部必须有责任重于泰山的意识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  <p:sp>
        <p:nvSpPr>
          <p:cNvPr id="13" name="矩形 12"/>
          <p:cNvSpPr/>
          <p:nvPr/>
        </p:nvSpPr>
        <p:spPr>
          <a:xfrm>
            <a:off x="1050727" y="3722065"/>
            <a:ext cx="20222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责任担当是由中国共产党的先锋队性质决定的</a:t>
            </a: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1397944" y="2038633"/>
            <a:ext cx="1289686" cy="147814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C00000"/>
          </a:soli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4100086" y="2038633"/>
            <a:ext cx="1289686" cy="147814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7C4939"/>
          </a:soli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6802228" y="2038633"/>
            <a:ext cx="1289686" cy="147814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C00000"/>
          </a:soli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9504371" y="2038633"/>
            <a:ext cx="1289686" cy="147814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7C4939"/>
          </a:soli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29"/>
          <p:cNvSpPr/>
          <p:nvPr/>
        </p:nvSpPr>
        <p:spPr bwMode="auto">
          <a:xfrm>
            <a:off x="1622057" y="2384718"/>
            <a:ext cx="879559" cy="7859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F8F0D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gradFill>
                <a:gsLst>
                  <a:gs pos="50000">
                    <a:srgbClr val="FFFF0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20" name="Freeform 29"/>
          <p:cNvSpPr/>
          <p:nvPr/>
        </p:nvSpPr>
        <p:spPr bwMode="auto">
          <a:xfrm>
            <a:off x="4350869" y="2384718"/>
            <a:ext cx="879559" cy="7859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F8F0D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gradFill>
                <a:gsLst>
                  <a:gs pos="50000">
                    <a:srgbClr val="FFFF0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23" name="Freeform 29"/>
          <p:cNvSpPr/>
          <p:nvPr/>
        </p:nvSpPr>
        <p:spPr bwMode="auto">
          <a:xfrm>
            <a:off x="7053011" y="2384718"/>
            <a:ext cx="879559" cy="7859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F8F0D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gradFill>
                <a:gsLst>
                  <a:gs pos="50000">
                    <a:srgbClr val="FFFF0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24" name="Freeform 29"/>
          <p:cNvSpPr/>
          <p:nvPr/>
        </p:nvSpPr>
        <p:spPr bwMode="auto">
          <a:xfrm>
            <a:off x="9755154" y="2384718"/>
            <a:ext cx="879559" cy="7859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F8F0D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gradFill>
                <a:gsLst>
                  <a:gs pos="50000">
                    <a:srgbClr val="FFFF0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33820" y="3722065"/>
            <a:ext cx="20222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责任担当是由中国特色社会主义的复杂艰巨性决定的</a:t>
            </a:r>
          </a:p>
        </p:txBody>
      </p:sp>
      <p:sp>
        <p:nvSpPr>
          <p:cNvPr id="26" name="矩形 25"/>
          <p:cNvSpPr/>
          <p:nvPr/>
        </p:nvSpPr>
        <p:spPr>
          <a:xfrm>
            <a:off x="6404213" y="3722065"/>
            <a:ext cx="20222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担当精神是中华文明，尤其是儒家传统的优良品质</a:t>
            </a:r>
          </a:p>
        </p:txBody>
      </p:sp>
      <p:sp>
        <p:nvSpPr>
          <p:cNvPr id="27" name="矩形 26"/>
          <p:cNvSpPr/>
          <p:nvPr/>
        </p:nvSpPr>
        <p:spPr>
          <a:xfrm>
            <a:off x="9183824" y="3860564"/>
            <a:ext cx="20222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担当精神是中国共产党的政治本色</a:t>
            </a:r>
          </a:p>
        </p:txBody>
      </p:sp>
      <p:cxnSp>
        <p:nvCxnSpPr>
          <p:cNvPr id="29" name="直接连接符 28"/>
          <p:cNvCxnSpPr>
            <a:cxnSpLocks/>
          </p:cNvCxnSpPr>
          <p:nvPr/>
        </p:nvCxnSpPr>
        <p:spPr>
          <a:xfrm>
            <a:off x="5826000" y="5074064"/>
            <a:ext cx="540000" cy="0"/>
          </a:xfrm>
          <a:prstGeom prst="line">
            <a:avLst/>
          </a:prstGeom>
          <a:ln w="38100" cap="rnd">
            <a:solidFill>
              <a:srgbClr val="C0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7"/>
          <p:cNvSpPr>
            <a:spLocks/>
          </p:cNvSpPr>
          <p:nvPr/>
        </p:nvSpPr>
        <p:spPr bwMode="auto">
          <a:xfrm>
            <a:off x="2492090" y="3068708"/>
            <a:ext cx="390939" cy="448065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C00000"/>
          </a:solidFill>
          <a:ln w="25400">
            <a:solidFill>
              <a:srgbClr val="F8F0DA"/>
            </a:solidFill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Century Gothic" panose="020B0502020202020204" pitchFamily="34" charset="0"/>
              </a:rPr>
              <a:t>1</a:t>
            </a:r>
            <a:endParaRPr lang="zh-CN" altLang="en-US" b="1" dirty="0">
              <a:latin typeface="Century Gothic" panose="020B0502020202020204" pitchFamily="34" charset="0"/>
            </a:endParaRPr>
          </a:p>
        </p:txBody>
      </p:sp>
      <p:sp>
        <p:nvSpPr>
          <p:cNvPr id="32" name="Freeform 7"/>
          <p:cNvSpPr>
            <a:spLocks/>
          </p:cNvSpPr>
          <p:nvPr/>
        </p:nvSpPr>
        <p:spPr bwMode="auto">
          <a:xfrm>
            <a:off x="5198853" y="3068708"/>
            <a:ext cx="390939" cy="448065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7C4939"/>
          </a:solidFill>
          <a:ln w="25400">
            <a:solidFill>
              <a:srgbClr val="F8F0DA"/>
            </a:solidFill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Century Gothic" panose="020B0502020202020204" pitchFamily="34" charset="0"/>
              </a:rPr>
              <a:t>2</a:t>
            </a:r>
            <a:endParaRPr lang="zh-CN" altLang="en-US" b="1" dirty="0">
              <a:latin typeface="Century Gothic" panose="020B0502020202020204" pitchFamily="34" charset="0"/>
            </a:endParaRPr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7896444" y="3068708"/>
            <a:ext cx="390939" cy="448065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C00000"/>
          </a:solidFill>
          <a:ln w="25400">
            <a:solidFill>
              <a:srgbClr val="F8F0DA"/>
            </a:solidFill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Century Gothic" panose="020B0502020202020204" pitchFamily="34" charset="0"/>
              </a:rPr>
              <a:t>3</a:t>
            </a:r>
            <a:endParaRPr lang="zh-CN" altLang="en-US" b="1" dirty="0">
              <a:latin typeface="Century Gothic" panose="020B0502020202020204" pitchFamily="34" charset="0"/>
            </a:endParaRPr>
          </a:p>
        </p:txBody>
      </p:sp>
      <p:sp>
        <p:nvSpPr>
          <p:cNvPr id="34" name="Freeform 7"/>
          <p:cNvSpPr>
            <a:spLocks/>
          </p:cNvSpPr>
          <p:nvPr/>
        </p:nvSpPr>
        <p:spPr bwMode="auto">
          <a:xfrm>
            <a:off x="10598587" y="3068708"/>
            <a:ext cx="390939" cy="448065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7C4939"/>
          </a:solidFill>
          <a:ln w="25400">
            <a:solidFill>
              <a:srgbClr val="F8F0DA"/>
            </a:solidFill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Century Gothic" panose="020B0502020202020204" pitchFamily="34" charset="0"/>
              </a:rPr>
              <a:t>4</a:t>
            </a:r>
            <a:endParaRPr lang="zh-CN" altLang="en-US" b="1" dirty="0">
              <a:latin typeface="Century Gothic" panose="020B0502020202020204" pitchFamily="34" charset="0"/>
            </a:endParaRPr>
          </a:p>
        </p:txBody>
      </p:sp>
      <p:cxnSp>
        <p:nvCxnSpPr>
          <p:cNvPr id="36" name="直接连接符 35"/>
          <p:cNvCxnSpPr>
            <a:cxnSpLocks/>
          </p:cNvCxnSpPr>
          <p:nvPr/>
        </p:nvCxnSpPr>
        <p:spPr>
          <a:xfrm>
            <a:off x="2959229" y="2773180"/>
            <a:ext cx="900000" cy="0"/>
          </a:xfrm>
          <a:prstGeom prst="line">
            <a:avLst/>
          </a:prstGeom>
          <a:ln>
            <a:solidFill>
              <a:srgbClr val="C00000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cxnSpLocks/>
          </p:cNvCxnSpPr>
          <p:nvPr/>
        </p:nvCxnSpPr>
        <p:spPr>
          <a:xfrm>
            <a:off x="5646000" y="2773180"/>
            <a:ext cx="900000" cy="0"/>
          </a:xfrm>
          <a:prstGeom prst="line">
            <a:avLst/>
          </a:prstGeom>
          <a:ln>
            <a:solidFill>
              <a:srgbClr val="C00000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cxnSpLocks/>
          </p:cNvCxnSpPr>
          <p:nvPr/>
        </p:nvCxnSpPr>
        <p:spPr>
          <a:xfrm>
            <a:off x="8345439" y="2773180"/>
            <a:ext cx="900000" cy="0"/>
          </a:xfrm>
          <a:prstGeom prst="line">
            <a:avLst/>
          </a:prstGeom>
          <a:ln>
            <a:solidFill>
              <a:srgbClr val="C00000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35800196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decel="4133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11111E-6 L 0.10495 -0.17245 " pathEditMode="relative" rAng="0" ptsTypes="AA">
                                      <p:cBhvr>
                                        <p:cTn id="18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7" y="-863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decel="41333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70833E-6 -1.11111E-6 L 0.02214 -0.17245 " pathEditMode="relative" rAng="0" ptsTypes="AA">
                                      <p:cBhvr>
                                        <p:cTn id="20" dur="7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863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decel="41333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70833E-6 -1.11111E-6 L -0.0211 -0.17292 " pathEditMode="relative" rAng="0" ptsTypes="AA">
                                      <p:cBhvr>
                                        <p:cTn id="22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5" y="-865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decel="4133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11111E-6 L -0.05286 -0.175 " pathEditMode="relative" rAng="0" ptsTypes="AA">
                                      <p:cBhvr>
                                        <p:cTn id="24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" y="-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"/>
                            </p:stCondLst>
                            <p:childTnLst>
                              <p:par>
                                <p:cTn id="8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6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20" grpId="0" animBg="1"/>
      <p:bldP spid="23" grpId="0" animBg="1"/>
      <p:bldP spid="24" grpId="0" animBg="1"/>
      <p:bldP spid="25" grpId="0"/>
      <p:bldP spid="26" grpId="0"/>
      <p:bldP spid="27" grpId="0"/>
      <p:bldP spid="31" grpId="0" animBg="1"/>
      <p:bldP spid="32" grpId="0" animBg="1"/>
      <p:bldP spid="33" grpId="0" animBg="1"/>
      <p:bldP spid="34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28"/>
          <p:cNvSpPr/>
          <p:nvPr/>
        </p:nvSpPr>
        <p:spPr>
          <a:xfrm>
            <a:off x="2420952" y="1648775"/>
            <a:ext cx="8006232" cy="76606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责任担当是由中国共产党的先锋队性质决定的</a:t>
            </a:r>
          </a:p>
        </p:txBody>
      </p:sp>
      <p:sp>
        <p:nvSpPr>
          <p:cNvPr id="16" name="矩形 15"/>
          <p:cNvSpPr/>
          <p:nvPr/>
        </p:nvSpPr>
        <p:spPr>
          <a:xfrm>
            <a:off x="1307949" y="23443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为什么强调责任与担当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59382" y="2754930"/>
            <a:ext cx="3945039" cy="1039358"/>
            <a:chOff x="2459382" y="2754930"/>
            <a:chExt cx="3945039" cy="1039358"/>
          </a:xfrm>
        </p:grpSpPr>
        <p:sp>
          <p:nvSpPr>
            <p:cNvPr id="4" name="MH_Text_1"/>
            <p:cNvSpPr txBox="1"/>
            <p:nvPr/>
          </p:nvSpPr>
          <p:spPr>
            <a:xfrm>
              <a:off x="2459382" y="3147957"/>
              <a:ext cx="394503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dirty="0"/>
                <a:t>中国共产党是工人阶级的先锋队，也是中国人民和中华民族的先锋队。</a:t>
              </a:r>
              <a:endParaRPr lang="en-US" altLang="zh-CN" dirty="0"/>
            </a:p>
          </p:txBody>
        </p:sp>
        <p:sp>
          <p:nvSpPr>
            <p:cNvPr id="2" name="矩形 1"/>
            <p:cNvSpPr/>
            <p:nvPr/>
          </p:nvSpPr>
          <p:spPr>
            <a:xfrm>
              <a:off x="2954574" y="2754930"/>
              <a:ext cx="29546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两个先锋队</a:t>
              </a: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的根本性质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03510" y="4783058"/>
            <a:ext cx="3945039" cy="1708160"/>
            <a:chOff x="5003510" y="4783058"/>
            <a:chExt cx="3945039" cy="1708160"/>
          </a:xfrm>
        </p:grpSpPr>
        <p:sp>
          <p:nvSpPr>
            <p:cNvPr id="6" name="MH_Text_2"/>
            <p:cNvSpPr txBox="1"/>
            <p:nvPr/>
          </p:nvSpPr>
          <p:spPr>
            <a:xfrm>
              <a:off x="5003510" y="5290889"/>
              <a:ext cx="394503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dirty="0"/>
                <a:t>中国共产党是中国特色社会主义的领导核心，代表中国先进生产力的发展要求，代表中国先进文化的前进方向，代表中国最广大人民的根本利益。</a:t>
              </a:r>
              <a:endParaRPr lang="en-US" altLang="zh-CN" dirty="0"/>
            </a:p>
          </p:txBody>
        </p:sp>
        <p:sp>
          <p:nvSpPr>
            <p:cNvPr id="3" name="矩形 2"/>
            <p:cNvSpPr/>
            <p:nvPr/>
          </p:nvSpPr>
          <p:spPr>
            <a:xfrm>
              <a:off x="5729534" y="4783058"/>
              <a:ext cx="2492990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三个代表</a:t>
              </a: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的先进性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18559" y="2849104"/>
            <a:ext cx="3945038" cy="830225"/>
            <a:chOff x="7418559" y="2849104"/>
            <a:chExt cx="3945038" cy="830225"/>
          </a:xfrm>
        </p:grpSpPr>
        <p:sp>
          <p:nvSpPr>
            <p:cNvPr id="8" name="MH_Text_3"/>
            <p:cNvSpPr txBox="1"/>
            <p:nvPr/>
          </p:nvSpPr>
          <p:spPr>
            <a:xfrm>
              <a:off x="7418559" y="3309997"/>
              <a:ext cx="394503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dirty="0"/>
                <a:t>要兢兢业业、勤勤恳恳、艰苦奋斗。</a:t>
              </a:r>
              <a:endParaRPr lang="en-US" altLang="zh-CN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8837080" y="2849104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广大党员</a:t>
              </a:r>
            </a:p>
          </p:txBody>
        </p:sp>
      </p:grpSp>
      <p:cxnSp>
        <p:nvCxnSpPr>
          <p:cNvPr id="9" name="直接连接符 8"/>
          <p:cNvCxnSpPr>
            <a:cxnSpLocks/>
          </p:cNvCxnSpPr>
          <p:nvPr/>
        </p:nvCxnSpPr>
        <p:spPr>
          <a:xfrm>
            <a:off x="2222762" y="4348795"/>
            <a:ext cx="9000000" cy="0"/>
          </a:xfrm>
          <a:prstGeom prst="line">
            <a:avLst/>
          </a:prstGeom>
          <a:ln>
            <a:solidFill>
              <a:srgbClr val="C00000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圆角 18"/>
          <p:cNvSpPr/>
          <p:nvPr/>
        </p:nvSpPr>
        <p:spPr>
          <a:xfrm>
            <a:off x="4227037" y="4014850"/>
            <a:ext cx="667889" cy="66788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</a:rPr>
              <a:t>1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6642085" y="4014849"/>
            <a:ext cx="667889" cy="66788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</a:rPr>
              <a:t>2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9057134" y="4014849"/>
            <a:ext cx="667889" cy="66788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</a:rPr>
              <a:t>3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82484" y="3728656"/>
            <a:ext cx="1240279" cy="1240279"/>
            <a:chOff x="982484" y="3728656"/>
            <a:chExt cx="1240279" cy="1240279"/>
          </a:xfrm>
        </p:grpSpPr>
        <p:sp>
          <p:nvSpPr>
            <p:cNvPr id="17" name="矩形: 圆角 16"/>
            <p:cNvSpPr/>
            <p:nvPr/>
          </p:nvSpPr>
          <p:spPr>
            <a:xfrm>
              <a:off x="982484" y="3728656"/>
              <a:ext cx="1240279" cy="1240279"/>
            </a:xfrm>
            <a:prstGeom prst="roundRect">
              <a:avLst>
                <a:gd name="adj" fmla="val 1079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1219103" y="3955808"/>
              <a:ext cx="879559" cy="785970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solidFill>
              <a:srgbClr val="F8F0D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30" name="矩形: 圆角 29"/>
          <p:cNvSpPr/>
          <p:nvPr/>
        </p:nvSpPr>
        <p:spPr>
          <a:xfrm>
            <a:off x="1658882" y="1726973"/>
            <a:ext cx="609670" cy="609670"/>
          </a:xfrm>
          <a:prstGeom prst="roundRect">
            <a:avLst>
              <a:gd name="adj" fmla="val 1079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22" name="矩形 21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7576175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9" grpId="0" animBg="1"/>
      <p:bldP spid="20" grpId="0" animBg="1"/>
      <p:bldP spid="21" grpId="0" animBg="1"/>
      <p:bldP spid="30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06013" y="2632070"/>
            <a:ext cx="770701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邓小平同志曾说：</a:t>
            </a:r>
            <a:endParaRPr lang="en-US" altLang="zh-CN" sz="24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kern="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我们评价一个国家的政治体制、政治结构和政策是否正确，关键看三条：</a:t>
            </a:r>
            <a:endParaRPr lang="en-US" altLang="zh-CN" kern="0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7949" y="23443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为什么强调责任与担当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8393" y="3946329"/>
            <a:ext cx="2510725" cy="54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国家的政局是否稳定</a:t>
            </a:r>
            <a:endParaRPr lang="da-DK" altLang="zh-CN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8393" y="4738759"/>
            <a:ext cx="4587498" cy="540000"/>
          </a:xfrm>
          <a:prstGeom prst="rect">
            <a:avLst/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能否增进人民的团结，改善人民的生活</a:t>
            </a:r>
            <a:endParaRPr lang="da-DK" altLang="zh-CN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68393" y="5531189"/>
            <a:ext cx="3006671" cy="54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生产力能否得到持续发展</a:t>
            </a:r>
            <a:endParaRPr lang="da-DK" altLang="zh-CN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61" r="12047"/>
          <a:stretch/>
        </p:blipFill>
        <p:spPr>
          <a:xfrm>
            <a:off x="1605357" y="2806135"/>
            <a:ext cx="1872342" cy="3265053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4006014" y="3946329"/>
            <a:ext cx="540000" cy="54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9F9F3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1</a:t>
            </a:r>
            <a:endParaRPr lang="da-DK" altLang="zh-CN" dirty="0">
              <a:solidFill>
                <a:srgbClr val="F9F9F3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006014" y="4738759"/>
            <a:ext cx="540000" cy="540000"/>
          </a:xfrm>
          <a:prstGeom prst="rect">
            <a:avLst/>
          </a:prstGeom>
          <a:solidFill>
            <a:srgbClr val="7C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9F9F3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2</a:t>
            </a:r>
            <a:endParaRPr lang="da-DK" altLang="zh-CN" dirty="0">
              <a:solidFill>
                <a:srgbClr val="F9F9F3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006014" y="5531189"/>
            <a:ext cx="540000" cy="54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9F9F3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3</a:t>
            </a:r>
            <a:endParaRPr lang="da-DK" altLang="zh-CN" dirty="0">
              <a:solidFill>
                <a:srgbClr val="F9F9F3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2420952" y="1647479"/>
            <a:ext cx="8990072" cy="76606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责任担当是由中国特色社会主义的复杂艰巨性决定的</a:t>
            </a:r>
          </a:p>
        </p:txBody>
      </p:sp>
      <p:sp>
        <p:nvSpPr>
          <p:cNvPr id="22" name="矩形: 圆角 21"/>
          <p:cNvSpPr/>
          <p:nvPr/>
        </p:nvSpPr>
        <p:spPr>
          <a:xfrm>
            <a:off x="1658882" y="1726973"/>
            <a:ext cx="609670" cy="609670"/>
          </a:xfrm>
          <a:prstGeom prst="roundRect">
            <a:avLst>
              <a:gd name="adj" fmla="val 1079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3" name="矩形 12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8451317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10" grpId="0" animBg="1"/>
      <p:bldP spid="11" grpId="0" animBg="1"/>
      <p:bldP spid="18" grpId="0" animBg="1"/>
      <p:bldP spid="19" grpId="0" animBg="1"/>
      <p:bldP spid="20" grpId="0" animBg="1"/>
      <p:bldP spid="21" grpId="0"/>
      <p:bldP spid="2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C207926-46AC-438D-AFE8-82F7327297AB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Nm7Wk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Zu1p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Nm7WklW7zOUugIAAFQKAAAhAAAAdW5pdmVyc2FsL2ZsYXNoX3NraW5fc2V0dGluZ3MueG1slVZtb9owEP6+X4HYd9K90kkpEqVMqtSt1Vr1u5MciYVjR7ZDx7+fz7EbGwhknCrh557HPp/vjqZqS/niw2SS5oIJ+QxaU14qRDw2ocXNNGu1FnyWC66B6xkXsiZsuvj4037SxDIvqcQO5FjNhuTQHzO3nzESd8a3OdqQIBd1Q/j+QZRilpF8W0rR8uJiaNW+Acko3xrm1Y/5aj14AKNK32uoo5jW12jjJI0EpQBD+r5Gu6hiJAPmT7qyn5Ga/qjztz+Q7aii2sqWn9CGZA0pIU7y9RJtmM/N7vGrzNHOCzT81Yb65TPaIJWRPch487uvaIMK0bTN/9RII0WJCY015x/xXcMEKUz7YVRXaBcFeCE86OIruPTYu94FJPc17PsU21UK9oR5PRgI+OgZg4WWLaSJX3U+VYm3x1ab/oDFhjBlCCHUk55M0E+kVX6bGOt5f+CN8iIgOaBnvArW1rDq4g2IMd7zV6tbOyrC+N6xIEAJOwcGEfZgz/xt0nrEDMCe+cxoAY+c7Y8jOHR1Iv/Gt8S95vn0Gy9wYpY+YX7lvXjSA3auCkJ1gOfUooCFwnBeaA34bGlisS6k5CimlJMdLYmmgv9CXra3l1FpcuBwpXa6sFJNNYNT9WZjNFM6TJddx+XovHE9dr8K/eW69USbIX4zJVqTvKrNr5KaTpzOdIlJzDQ5rcAxaegg7/lGBBp79pCoJnIL8kUINvYYLjSosduLrreG6GkS5CBNTmc5dZucSj9v6wzk2rwaBeWzHIMdsaJlxcyffqXwBsWBYsDbSXVl9uOEvtdlALgiACLzyldtt+g8dcs0ZbAD3/wBYK88dLdUmSodKrilfoCNDkvOIaNq0s2KvlbiGRLgJ/ivJqxo4wPPiLLXJFP2ZlHn+yncxxLNZT/OsPjCSWbXrpaijY3/OIMGxP8m/wFQSwMEFAACAAgA2bta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2btaSVgHT52aAQAAHgYAAB8AAAB1bml2ZXJzYWwvaHRtbF9za2luX3NldHRpbmdzLmpzjZTLbsIwEEX3fEXkbitEn9DuUKFSJRaVyq7qwglDiHBsy3ZSUsS/N2NeseOUejbxzckdz0SebS+qF0lI9Bxt7bPdv7t7qwFqRhVw7eqsQ89RJ5plC5hnObCMA/GQ8vjpSd6diZAx4dY0rj7QVjf8iMA3S8p0E5cBCxXQdEArA9p3QNuEEv+cxF6jrH1JjT7HhTGC9xPBDXDT50Ll1DLk6tWuZoUeLEpQF9AlTcAxHdrVRZ4dH4YYTS4RuaS8molU9GOarFMlCr7oyr+qJKj6j6/3wOBp+DJ17FimzZuB3E88HWF0k1KB1nDI+zjFCMKMxsAavgO7/kAd43ZBHl1mOjNHenyD0aQlTaHVpdEYw8V47dXq5hCjzRnYmD1xd4vhEIxWoFpWk3sMBxSykP/4gVKJFDvSQts9P6FM0EXG00PqAUaQw8OibVf3zoXa40+Ic4WEd4VWoeuXd40OHwxdfONMpWNe7eWdhexYSOSBHCKgya4h1J4jxp8juP+MCDWGJqu8Hg/1bKzbQNUa1FwIVp/+69I5/Vy93S9QSwMEFAACAAgA2bta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2btaSbDtXVduAAAAdgAAABwAAAB1bml2ZXJzYWwvbG9jYWxfc2V0dGluZ3MueG1sDcw9DsIwDEDhvaewvJefjaFpNzYQEuUAVmNQJMdGiYXg9nh7w6c3Ld8q8OHWi2nC4+6AwLpZLvpK+FjP4wmhO2kmMeWEagjLPExiG8md3QN2eAv9uK1cI5yvVEPeGndWJ48zjHCJ57Nwxv08/A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2btaSXsIry0qCQAAcVsAACkAAAB1bml2ZXJzYWwvc2tpbl9jdXN0b21pemF0aW9uX3NldHRpbmdzLnhtbO1ce2/iyhX/v59iRHWlW6kKD/NKxVIZe0isJYaLnWS3VYUMnoAV4+HaQ3ZzxR/9NP1g/SQ9M7aDTYDYm22vtB28idZn5jxmzmMeP5Fe9OgF2jZidO395jCPBhZhzAuWUf8PCPUW1KfhJCQRYVF1T7n3Apd+MYIHymlAjZgTuE7oarw16tfQUHxQt6N29S68NQfNBuo0cQN3kY5bGrRdKvqlokGb3qhrveqBiFhuSBYkYMel9qq51tcMRhCRkBmBS772lXzvbFN+BFeh43rQL+q3m/zZpVp3epM/qFlvdVp411AVRWkjraXX9dqu07nsqHWEa81WTdkNug2loaB6q1W/bO/qnUZLgbfhZRukNPFlGzU7zWZD3zVwA7iRqg70hrbrKJf1ugracPdS2w2Hg06thur1utLUd622MhzUEPRWQIaqdPkEKroyUNo7daDWuwoaasPBsLnDOm5rLdRt4HattmsOBkqttp/c/eiy07WnFh5OOp1vCDzqgqOtPLaqR4Krt9iGIXS2yXrjO4yguRMRw/1QmUyxhU1btY2xWUliU8Rx2jM1KU+NiUAOnDXpazRgIByNA/8Z/bygm+c/9aqiJe0mTMrmRJaOPDBkvmWMBheLWNRFQMO141f6f4zDJhlUEU76RMIyfA/OguzVdcSnKFuiC0IZnnNMC7reOMHziC7pxdxZPC5Dug3cQmaunjck9L3gEXrXLjsaPqvI9yJmMLLO2Ye7/CnOtoFSFRFuXhvzpxCn78yJn2qsiU8Jvr3Kt2fkgPXJizwmWNU6f86xbpwlyTugq/LnPE8AWvJe6/DnbSZGvjLorvDMb5zt7jvPJMwriSvlWS662W7KxtMmpEs+2Xm+tx39wudTKDzBkltY408hJj5ArrCQl5JpE+PXDzomr4e1pLcGLeDcbHFJSELkZDDTxjcT1fw8G42vxrOBcVWBuiWyEvG0/LnR7n6tt9pQuRK+gpKsG3U0ystCQlirVkyWaU/HoxkIxKOZiT/ZlT7/XZp1fGuPDBNX+sl/SguApeCu0ue/i7DeTqewbsyskaHjmWHNzLEt5mWEbaxX+p/pFq2cJ4IYRU8e+YLYiiAoz15IUOR7rmjgJdsLtqSAPn18oxrmDFYre2poYrXqWzQMn/8sJDtbtoLgWTkRcr3ImfvEFWohREQ7Ly+gXWzNEPxjKw960rXjBRdFtE/Ve8O8mtnj8ciaYVNPKZU+Dlykhw7XVF7QVLXwFGSEsBqH38Y+E9EnJCDV90sLuTaurkfwY3NDrr3lyocf9g3WTDC4ZEKCAowQOHgKUWdZ9+OpzucQFCIHbZwo+kJDNxc0WdcVkG2Y2hhCU7Mz8m0uJpUNjveCBYQOWbAC8m6wZalXeDYYf4IYh9wcl2Qaf4SU/FiS6TO2IIewVYDNVO+MK7F/42mYJkiagwuHxztsy5zFAvj4bD55dBsBhc8wpInIxuiitCYL/3ILjjTU0YlsjwXDZIu3pfdEwJTQhWWugC4oQxrWeXT9cmv8bTZUjRHWZxBu+vh+ZosqyZWunWcUUIYc98kJFrCtJQtnC5nwDG2u54o27nlhwq9b7zfksKT+/JSULlPHn376BpNyBe+IZbBfBmWwTdmwt7TzaUtG8I2G8Fg/aUWRCfhmEywNm+rUGH8fF0XeeuvHVfp7OOrFuLLOetOO989Xcbf9F4yx4hI8MKCiDTxaignDSsyXHFg8/VKMhjkEdZO4nkPB54fTUgLMcSLDpOgdYu5g5nKG3MGMlhNxjweWYcNm657M+emjALPI1dhrx/3Nz4g+gbP5S6rOyQOF/ZJPnKd4IwNrl3B/ES9ntkq5pcU27BEYboLMZRxUINX31vwMVUzs7Q2eZe8N8uO5p1vfFdnte49iRYB53q7J633YQ0jXguo7URrX8aL013caEg9xGuudlNtAvCRoYV9l8vNdHrOwOtWuZ5pqapifKHg++8X5IDv4nIxsazZSB1wCpMnaYYsVrMIP/JxXXFZ8ItDxUAV5yeAt4oSL1b//+a/iYg7siakoof6lrBxIfl418Yu8v5uUkegfBeTY6iDPKl4KMiYHqpS1+PnKNiBAv8uRxYmXpTVd8yuuQqohBRI3qratatc3kCWWSAq6DWEvWFLIjTr9CIVP7PUr/RsnfITCaVPqlxUkZp7HJittw/6Iu2W+F5CS7O9eifjgbWMyU3VdnP0hR31v8Rgvvy4cYJJrPuTTZRl52rVqQnU+EElcj5WXKRa3tGpBSYjf9wXh6eha90LYX6j4DtRwlrufCVhI/Qm/2Xp9lQsd+EUchHH/wfEj8E36mu0SreiXxHlptyzpsOsEjJjw3WKfhduk75522HvKk8fNyk0ohx3vqA8LgxaPJyM6Tz/k0rSBuPrNKnihvbIczllJU8b0PfGwv0m+slf9M8TD/hZfVPh9+yumw5YsZ3odN3DCLD3ju1jOEddBHxKIKpX0Sd/yfbgFI34tG2VMSgj5nmvqkr5YG21vTZJ05rSswdUTFveCl+3LDeeZP4thRxx2yDXsw7d6Pn57zGM+OR3cYhyQglnvi/eSGRDDB4eTEVMRe96QDxU4iDiLFa/0UQUlMj5U+HTGCM0pvk1az3g5y3AKa86zrkU9F+W8lMqAV/Fyqmic6+eZetVX89SrnvNQLxF72oHBdj0nIYYY8KDKJR7KE7PdV+lV2J3YkR7wnWjNCmArkB3AGSnNhAwhF1hiW5VmS/ySbYe9JfN88kTSSpUhZCbn/Ph7EWTH+eBW2Yg8sGx4J5TSWZCUun0s5ktghn6SS5zIskoOWkomHXPmkRj9kWqVrj17G4+sRmmV5uGeLdCUHXi9ekQV9D01+71qdpmFGnUEZT0LvQ63vi8hVwm5SshVQq4ScpWQq4RcJeQqIVcJuUrIVUKuEnKVkKuEXCXkKiFXCblKyFVCrhJy/WEh15Ow3f8Ecd13lYCrBFx/D8D1dPz/Dnjr25z/d3Br7J/SaGvMJsHWUmDrMdS0CNp6BKQ9DbaeTrgfF2vNnmok5ioxV4m5SsxVYq4Sc5WYq8RcJeYqMVeJuUrMVWKuEnOVmKvEXCXmKjFXiblKzFVirhJzld9y/V6ga8YmibrKr7nKr7nKr7nKr7n+ENDrIQ1YQd7Jv6r9H1BLAwQUAAIACADZu1pJGVmzW6ATAAAoTgAAFwAAAHVuaXZlcnNhbC91bml2ZXJzYWwucG5n7ZyJV5Jp28BdMss0akanXNKmeVvMcmPMXWraN3PUcV+YKBmzJCVwQUBbpnJSe3tHodxyyrRcUMkdAbORCpemDEJRLANTFFIEBERenO98k855v/cP+M7DOcB5nutwcy2/+76u6z7nua/7+R40MbIw0tHRMTl8aJ+/jo4+UUdHb3zFcu0dvx9UHdovXaT/we90qnusxrQXy+B7ju/R0anNWTX3o4H2euX5Q6FIHZ3VHQtvXQai/JSOzvG2w/v2BCZHTQ6eqKiAK3YNq2/P6eB0yi7qJ2wqvP7xkIHB/tJAQ3+Dkm2mqMDv9yX476vRz92+wsz22rXJ+2FrzsLfKK/ODcVNDfFj73zA3SoIteOwa3/8Q1RYWVk56hF0S0Ip9hT+ETM1WtU41E+R9cflB0el8EUjfEK07N16R7qOvvHnDwoM+uH3F9m5XxPw1lm0uUkE/tJyi+Xroem6f31k3DMOzLPCi/QElghKQp9JCOdxHXPJII6OxoEPKiE5QzjVuXf+e9uXCs/nZbzIyxmnhHZfEmToLhl72Eo/d6eNeuwE/gtHFzPjpbrBzcvPKj4WXB5Hulj9TdSRnv6w1K2i9BP0ffvlxUMuO9buX3MqffGt35ZXQvXMDErbXkU5fR7kJTs93RZqRFwy8O6n6ekr/ZfdynuEOHpaFtP7lwQKegC1DXFeosP3+kGOGZkXX0XFkhaZ9DFuN93U0eDYEjM3ntxNX2ard/jom8ZSZwwZ/pekxjCgxnSH+RJvl+vaEXfv3xNLehy8SLkZl41abfW2LPHsGqeN0IumGfdLxwf8b7dxwH9J3l6yDTHKW2pbX7rZsbu/3X0c3G+3SDmlxRqttrr/WhKXa+vXOO7J3P3KX3ruYdfQxGf9JtpNdxgcXWrbGbrRFr/v/frtJs0WKYc1WUHUe5D+fAkK+4xXEDfu3xj7UNkQGIOQfZbIoEZ5Fzcvtc0FavBl+bZtk7myzEXeoWpDrBtAXxriTdqbNzfdfByIDd9OdsV8lmAcDY6231pqm0XNxZWBpr/KjmB+X+SdaH2ttrbQpSFeq6+35dDaQ2GPqDtzOfnef0nSvYkXS6F/s80kpH3ZdqMjmNK2k5+Vu0vS1Wpr6rg0xNd0db+8v+IfO3/g5b2Y6C76S0K3BvAF8AXwBfAF8AXwBfAF8AXwBfAF8AXwBfAF8AXwBfAF8AXwBfAF8AXwBfAF8AXwBfAF8AXwBfAF8AXwBfAF8AXwBfAF8AXwBfAF8AXwBfAF8AXwBfAF8AXwBfAF8AXwBfAF8AXwBfAF8AXwBfD9/4zvEOeSohc/jxzpcIIucfJ6Nzb9HhJBH937bOlzun5asuyagmr+Y/yycjszlz5o+3+S+UP/9sV/91+UDoqtWOz7/xKO8NKqk4u1+peeIB9BbU6ZV4y69npJugQPy4r60wTg4uaWnJZolGYcx1Jf2YBeNJYvuCZNjc8iqdlDZS8MpVMjNprZ8ht+PDy2Z3auPlpsQUoau3HhAj1NLWW7Rs8+WVdt72dtETXIa+FZ+/lididwrVw/k54RHI2VnlmX27PyfO7acUw+p1rIDZsPRUac2RPfLYd4+gwQbDY4FmNEzflGhJFhltpHNlzZPJ+Dm7l3HFvZLBr1kTd325Eo00XCeSWbNpQmyedRVLOiJFrreAMrzZt9G7J27h0Inzz6VjMBh2DYtdE9pdWN4mRWV+fc/LycRhOmMnpQxf98yiYOEkhpfLv8vbzR5qJXcJ+C1Lwn9dwcZE5Zb7EmzfNA9tqFZ7CpGWH3m1ngr9iXyzkoqqRQfCwaw0bFNCIrCOyzr1clHDTsCj8uRtFeg5ylv2mwYgwvsikEOXDCa+oppjr43eP5tifHsGnD+jZNKvGdAWShxOZb4dvgmkrY/PMTuGmRRtgU5GdFLmf6zJSAJncajkvGPaTNqDYnQuL3JeeWvVFqOF1oc3P5ZAEp4SO1Tx7G2xtK/bXtaLGiRrbjSlyzDdjQHqKBDzhdMNbilyExCbRVzbw+AWl4d+byk9u54SY5ceKkbrfm0k8f05tl2VEj0pjk7GZK1M1gYrmmeiWxPrHZDtqX+WZ6vzrktIeA2iSKBd39xi17JLgiyWy7UPzNzSzmo2PloW94FabrwZa6qAiS1w2zSaOzTLNuOU2j9tw7PsvFHvBVW0i9b5hJ9spLqaPvFP66Ep+etBDkgkNBEHKZussjPttywZ205eNtx6qnXLBKn+6IUtqQy1BUdyraihVlDy2ata8bCXxSn1Gj90JmS2z9+ZSBZN7ajRFbxnQPXFNBQxhqjKJgqNrMi2s32X1rD8Enl0Mb2yzcgx7J1edF4MRxdjkp2BcuP335JUcdrrpbJ0yVJwg67pBNq/m4AuQOrEjtfcCNle2ib3xhlx9GUu20IvK9T7cg7Top5VxjMxoyPhHyhq8nuK6LtOLW65KDrjXIR8+Byr/rDtkcDvZiu4uvI9gTB+jc1eHM9Ga7m/GYtyh1aPoA/BS3LIDW2a9ybsWPJreSDP/gYCl5KqfWYnuIGD4whZxbmHgS476xWzkSKnOSrQ92kEuV70povoXbPT2/irNf5yi2hYr6w12XB7aT7dfZ92IcI/Rx7DMj1fTZNbrI4rW6SDVpzx3zJpKhiKM+r1DPV3oOZbsu+LMgg6E4fg7d9hVR0URig9ifUOPBtV3ZjIlEXYm1XkyhRSuiOOYKs5/ZLDCBxnRcUCSAilB3hM59DnIoi+bA25DcbIhMKRD+KuB76ud4E6UIGGS0ab7Em3j1RoHKhTVEuBrVPjckpzamKPgEV7yCGb0LMtsO8vXYCZeBz0eDuGTVu+kRXNAGB8Yv2ineBNF3oM6+P9zbLpdaYa6TwBKU1r3djYpXRx0KzZxtdkDjG+Z3gKZLmD3mnca9tgSS+37ZSxK+fGOALpLyy1l1Epvk7M6nKgo6QJ2oAruZLPVjZsCvdhGsiEc66zfTVxQwXRWhON/BHud9QY4RuB70cEQPPObUsncwauf0cRyLS7hqRIzWKNmueLUwmieFaSTFmrn7WxtvKwKsIbJBQkuHKh6BhkTg8A6/WsUx7miVDkEMvxI34F5IPmHTerqeYblX45QWcbxCPC/hS8feiPYICcZRXqh0882qYhJs4vAkwcTVdr7EsM+DhTI6g72x2z07/EpLQmjVsWx8NPV574rikVQmJ8sxhPDDJ6+Z1VXkgHIhdYPKpTN/rk8dhYy2V2jH8/6Jpf/WEkGZ8m2q1PDqLypeF8/PiFLr61I+ZqXGCHJSPlWTAuSno2+aOo5CoskpTVynhbRRzaS7027dN+JM5nh4xnrJWcIbfL6UO1+FwMYF7JdMK1LYk320N3HpCZatPRceDTwSvsHnpFBJwh4rawwGpW5xkHrbQ5K4DKXPOE+oeitXs/ioufFpfkIlnjRQhSext6t8NH0wJ5HYXeVk0AXWFxjfZ5KEGa+9rGOsVdbEg+kVNeif3tT5FkbOKwbFOHnR1vsfvtznrUuRssLFac8nwTvGxXqCjpBp8ETTQromOPlhxL4r/UeQDb27rfA2X1cUhcvVD0cVnMm+uJ9bepJxQ/YFDI7fN5QNkrauYxuQ4QM8hvMnVlyhEjx/TuHxE9u8wIwqPIHtHVFV1YTiO6feYvy2kqpYaSfKRAxt5uuKjQOrSpCK09YfbcpGWoR7KsNap8r0RkoMW7CgooGSC+guX4XFwJ7EuUj6B5ygm3/DkU6vWj+rzWTJQU1WvwtXeMNyz5lfPkCP8EkKXm8Fd86CNs0VRPYOSO+UzO8INhQihSeudLm0x6o8yO6Fifkj9Uex+BGJ3KBrbyPEp4wqNrr9DRRhOJaQRgC78XEIvC+HuKF4kqnN35KfvmVsQmJP1LRaD3c+OuX9ydpjEvUtaiSjxTpE2I4O3utORvtql5Q8vS1sMMIefll3efzvu99HwpIMOmofhfTSWvVi1CoH7bxLqhrv1hOEvAn/+blRvnT0ztA/zodm5/hhj9ArYd9mj4RMcVEsdqleDMeNVast+6yzBCGnqsUr0cE1liCK9GnittmsB4kRGj9Pd/IWaJ0b+H3iAW1Cvpfx9Ag7ZE/l3QCbb9yCnCjGRLNbndT2SeGN3JeRcPude9+ESK1Urgd1PANDbJTWcDCEP3vjboS8Krv9LSRM4+O5H40xS7w8ruTyMz9O4yK3Q1ls4gYbO+LBZS8gGkVvPgKvGkjamGcjRaA4tYYDUu9YlMv5bdCeISf02XibKp673VW9B8Xt1ZBLVITMHDp8MyNAr082OmF0RYoYMTlzQCeM2hxtQPK4F5sS5I/1VWOuVPIZiajEZa+VYjdvdMOgoERPMEsVqriNF5vVbfEEMTMAJi/Us4POa1yfhXwXsRpr+ZOe2mms9QnsR/XTrT61ivFgWoui05U6VZ2ztTgtUVKbg50QeVx8YHj2RD9Sf7QSmt274cQWPcFcMnhs/Z/1tBVsWFsnecSK38uE8rAqSzvigFjQgs2cWBE+8OMZdOZZbDc/n3fjNayRFyslzjl6BjG4rCbRtGo9HJYVENEY7AhvpHGDAhtb1aLHA3ZPyQOeguk6J0+fIMetdkTNLAOyq1jZV7bLbNOqcWoOvBgrE3mgBpUFMBBFiBkWn4Ky9TnJNweTHjFkozdeR1uPm3L4X3a6XYHz9C+UcZRR3nkLajYihq+si7q2rGsvwpEcBxIkx/Nw6zguiECyOq4ne+XxAXahuQ+/gaCLbNZrFppytPAOmdZmP3cOQWhSCUeroHlZnKm1jlu1qc8OouL0WhsTmC9D2VW97jJ66/wkZH3+O6W5KHU4gvrLxMS3HL6leuLMZOdkb0ydbOXJFA+RLHNsVuVu95CsGpuWNljZMRYK32frkwW34T1Gt8m5DKx4k2dPhFVFqsr3n4OrC2H8umoIBnKVI9F0vZyQyAsf1lN6mWznAa17y55lO4bCj7LGnsBAcGzhFBaxTkRYQTx9En0WHSk6jvsqg4wzxxYqU3/iJ7JP2yieHdwFUTw/sUtbkoix3LdOsws1YNL2xzlqxl2LugDriLxisjgjheMjWnVbCnYduoVRYO6iBwUTOGvJstq5SKKqyK0SGhPV1yUQJDJuL2QySoYrL00y3NrSW7TXznSDUao09bdqstqXZEbstNT0sd+aNXTSdor3XiFNicvmREz+ue60bqocCz9zzibH4wf0ZYayoCWNJw9nVERZvuEP8JVNhfzY9pHZIssGhty/onrBmGVdz8dPt6WcmGzmrv6nCzdaPR6cZDNicjCPrZgm0CiK9+to2yKGQpqsrqSfdwe9LfNqqlxJlELdnowky5unehKlvNpR6ON8stqMrEqZ0C7DTSLP4wwjAT96okswlgheqLvrln9BA0nejvbHNc13/eHCZaioIIe2mVeH39Vl8y9VQYfkex6RXDskUzn4uXjYtLNXEKymzTlU00Dx3WmDn+2w+Uq7xjLQmy/IyODWuZe9mPpsGKiTmnS3Yk2LOkaXENXuNep0Bu0VUYTd8yHZo2ihE+uhS3oheNbDulEvvE/faM+cV586tZyk4iJ7jyNfl8C2QO2DXIqT31+XV0aJPCdRmFzJJZu5u3/2q5ieL4jeu1lHfjRzZQbEMMSpFog9Pq1ZLptf3Rk4FAGX7eNPc1d9zXhVu5APp5cX4ZRjQV8jY7ZN9Q8Hxd8bcpH1BcAYCQuJQdb+1rYOlJR5VtkuCyvaGCPv4CvW7c1+CHuhndQfjCnzSiF8knEMQotWymLQ9mopaUym7U/ekIMcCje11vfXaWdJv2FDW2ZzG+i1bV2jWnBAT8DXj6nyi1K2k6mdEyvfh4kYE7gWL/mm57UXFrrcjNfGfdaUo5CkaOZk740Ippoyo06e+n1dGak0hnGEzjUiSoUH0G3Pex1wU78kfRej1sjGaqVbIFLhEcovE+eWH9eVTOuSe/i0mUvv76j12IkQlpdba0+swzUrV0bWwoQyb8oZ7T5K8wlBqsDguPgRFoksQPVNuBWmZU5gK3UiTu6OC3LFafsi7mSJp4z9a9rMPZvBNI2Kt84RcR4kWFiQGWjeqe1ueOXrYp/W7paZh7ukkshomIyetFMOQ0MiizAJH0I8FnpresryHrWaSEiOLKZ09yPdwP7sw7juuNaqADyPTx1Bz1h3hZ9zZj2Y1nbMkvyF1RT1rFLIGu2CtsxRDF0ZYllOdOFr/PWtD1u6YbJVWndAlbLj+SXmzvTdhvoEe7iNx9mq5ysa7+BZVgP1m9VOrJzVxMZrE0R9eX8c6dwZBwGBOlN66WsJB17c1uob2egzSrwkaim6+bk/1abLXHJj6lcjJTfrd33DPTkfammfYzvGTvX2gLJMos8YQLsz3GQejOr4PnlwRq0MxnqYIeVNBsTQZPWkwcKgUMJKQpEVa76m2drufw/eqlgePybV3KGcP3vg47zaZkR2Pz2la10TX0j99GRVvnLzJ6nKifBnStuJR4hat7ot7r0PWa5xlM+dnJ3JQGNwyYs3BYYTXBd2OIJO/qedgvuMtutT6ljLRTKiZfIMCa8+Sl/jbL50L6LH2Y8z/cfCYkeO35dZXJbMeOa0pM9nDO4+zTyoDbpm2bHjBku2K+j00OXbw33652iQIKd62xxM/nsVrGDRb5nm5cdC8SJt4fHnRkhQmEsl04RZizq7xJYwk4XDzYa0qxFIqwbeFUFTN9yNjS3420FldzP+55C0eVBdauX78qEvjuhoX4f3++6r/g568d9QSwMEFAACAAgA2btaScv8gyRKAAAAagAAABsAAAB1bml2ZXJzYWwvdW5pdmVyc2FsLnBuZy54bWyzsa/IzVEoSy0qzszPs1Uy1DNQsrfj5bIpKEoty0wtV6gAigEFIUBJoRLINUJwyzNTSjJslSwszRBiGamZ6Rkltkpm5giF+kAjAVBLAQIAABQAAgAIANm7WkkVDq0oZAQAAAcRAAAdAAAAAAAAAAEAAAAAAAAAAAB1bml2ZXJzYWwvY29tbW9uX21lc3NhZ2VzLmxuZ1BLAQIAABQAAgAIANm7WkkIfgsjKQMAAIYMAAAnAAAAAAAAAAEAAAAAAJ8EAAB1bml2ZXJzYWwvZmxhc2hfcHVibGlzaGluZ19zZXR0aW5ncy54bWxQSwECAAAUAAIACADZu1pJVu8zlLoCAABUCgAAIQAAAAAAAAABAAAAAAANCAAAdW5pdmVyc2FsL2ZsYXNoX3NraW5fc2V0dGluZ3MueG1sUEsBAgAAFAACAAgA2btaSSqWD2f+AgAAlwsAACYAAAAAAAAAAQAAAAAABgsAAHVuaXZlcnNhbC9odG1sX3B1Ymxpc2hpbmdfc2V0dGluZ3MueG1sUEsBAgAAFAACAAgA2btaSVgHT52aAQAAHgYAAB8AAAAAAAAAAQAAAAAASA4AAHVuaXZlcnNhbC9odG1sX3NraW5fc2V0dGluZ3MuanNQSwECAAAUAAIACADZu1pJPTwv0cEAAADlAQAAGgAAAAAAAAABAAAAAAAfEAAAdW5pdmVyc2FsL2kxOG5fcHJlc2V0cy54bWxQSwECAAAUAAIACADZu1pJsO1dV24AAAB2AAAAHAAAAAAAAAABAAAAAAAYEQAAdW5pdmVyc2FsL2xvY2FsX3NldHRpbmdzLnhtbFBLAQIAABQAAgAIAESUV0cjtE77+wIAALAIAAAUAAAAAAAAAAEAAAAAAMARAAB1bml2ZXJzYWwvcGxheWVyLnhtbFBLAQIAABQAAgAIANm7Wkl7CK8tKgkAAHFbAAApAAAAAAAAAAEAAAAAAO0UAAB1bml2ZXJzYWwvc2tpbl9jdXN0b21pemF0aW9uX3NldHRpbmdzLnhtbFBLAQIAABQAAgAIANm7WkkZWbNboBMAAChOAAAXAAAAAAAAAAAAAAAAAF4eAAB1bml2ZXJzYWwvdW5pdmVyc2FsLnBuZ1BLAQIAABQAAgAIANm7WknL/IMkSgAAAGoAAAAbAAAAAAAAAAEAAAAAADMyAAB1bml2ZXJzYWwvdW5pdmVyc2FsLnBuZy54bWxQSwUGAAAAAAsACwBJAwAAtjIAAAAA"/>
  <p:tag name="ISPRING_PRESENTATION_TITLE" val="十八届六中全会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1212238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1212238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1212238"/>
  <p:tag name="MH_LIBRARY" val="GRAPHIC"/>
  <p:tag name="MH_TYPE" val="Other"/>
  <p:tag name="MH_ORDER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1212238"/>
  <p:tag name="MH_LIBRARY" val="GRAPHIC"/>
  <p:tag name="MH_TYPE" val="Other"/>
  <p:tag name="MH_ORDER" val="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Other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02232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Sub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SubTitl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02232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02232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02232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73824"/>
  <p:tag name="MH_LIBRARY" val="GRAPHIC"/>
  <p:tag name="MH_TYPE" val="Other"/>
  <p:tag name="MH_ORDER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73824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1212238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1212238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2982</Words>
  <Application>Microsoft Office PowerPoint</Application>
  <PresentationFormat>自定义</PresentationFormat>
  <Paragraphs>305</Paragraphs>
  <Slides>37</Slides>
  <Notes>37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十八届六中全会</dc:title>
  <dc:creator/>
  <cp:lastModifiedBy/>
  <cp:revision>1</cp:revision>
  <dcterms:created xsi:type="dcterms:W3CDTF">2016-12-10T09:57:41Z</dcterms:created>
  <dcterms:modified xsi:type="dcterms:W3CDTF">2017-12-24T03:25:37Z</dcterms:modified>
  <cp:contentStatus/>
</cp:coreProperties>
</file>