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1" r:id="rId4"/>
    <p:sldId id="275" r:id="rId6"/>
    <p:sldId id="259" r:id="rId7"/>
    <p:sldId id="262" r:id="rId8"/>
    <p:sldId id="264" r:id="rId9"/>
    <p:sldId id="266" r:id="rId10"/>
    <p:sldId id="267" r:id="rId11"/>
    <p:sldId id="269" r:id="rId12"/>
    <p:sldId id="272" r:id="rId13"/>
    <p:sldId id="273" r:id="rId14"/>
    <p:sldId id="274" r:id="rId15"/>
    <p:sldId id="270" r:id="rId16"/>
    <p:sldId id="276" r:id="rId17"/>
    <p:sldId id="277" r:id="rId18"/>
    <p:sldId id="278" r:id="rId19"/>
    <p:sldId id="271" r:id="rId20"/>
    <p:sldId id="279" r:id="rId21"/>
    <p:sldId id="282" r:id="rId22"/>
    <p:sldId id="258" r:id="rId23"/>
    <p:sldId id="268" r:id="rId24"/>
  </p:sldIdLst>
  <p:sldSz cx="12801600" cy="9601200" type="A3"/>
  <p:notesSz cx="7103745" cy="10234295"/>
  <p:defaultTextStyle>
    <a:defPPr>
      <a:defRPr lang="zh-CN"/>
    </a:defPPr>
    <a:lvl1pPr marL="0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1pPr>
    <a:lvl2pPr marL="537845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2pPr>
    <a:lvl3pPr marL="1075055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3pPr>
    <a:lvl4pPr marL="1612900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4pPr>
    <a:lvl5pPr marL="2150745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5pPr>
    <a:lvl6pPr marL="2688590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6pPr>
    <a:lvl7pPr marL="3225800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7pPr>
    <a:lvl8pPr marL="3763645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8pPr>
    <a:lvl9pPr marL="4301490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正文" id="{77C92F46-23CD-484C-8788-3D7BB20B21F4}">
          <p14:sldIdLst>
            <p14:sldId id="256"/>
            <p14:sldId id="261"/>
            <p14:sldId id="275"/>
            <p14:sldId id="259"/>
            <p14:sldId id="262"/>
            <p14:sldId id="264"/>
            <p14:sldId id="266"/>
            <p14:sldId id="267"/>
            <p14:sldId id="269"/>
            <p14:sldId id="272"/>
            <p14:sldId id="273"/>
            <p14:sldId id="274"/>
            <p14:sldId id="270"/>
            <p14:sldId id="276"/>
            <p14:sldId id="277"/>
            <p14:sldId id="278"/>
            <p14:sldId id="271"/>
            <p14:sldId id="279"/>
            <p14:sldId id="282"/>
            <p14:sldId id="268"/>
            <p14:sldId id="25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30" autoAdjust="0"/>
  </p:normalViewPr>
  <p:slideViewPr>
    <p:cSldViewPr snapToGrid="0">
      <p:cViewPr varScale="1">
        <p:scale>
          <a:sx n="69" d="100"/>
          <a:sy n="69" d="100"/>
        </p:scale>
        <p:origin x="1944" y="84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05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486E63-A9B9-4F59-8DC1-2A35818D85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6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245626-CA49-4A00-A919-08DB142870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45626-CA49-4A00-A919-08DB14287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45626-CA49-4A00-A919-08DB14287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45626-CA49-4A00-A919-08DB142870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hyperlink" Target="http://chn.docer.com/works?userid=209609904" TargetMode="Externa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55588" y="207961"/>
            <a:ext cx="12288837" cy="2108927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624971" y="580225"/>
            <a:ext cx="1276205" cy="16746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537758" y="7079674"/>
            <a:ext cx="6006667" cy="232944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55588" y="2774880"/>
            <a:ext cx="6006667" cy="979702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537758" y="2774880"/>
            <a:ext cx="6006667" cy="979702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55588" y="4292242"/>
            <a:ext cx="12288837" cy="232944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463012" y="540470"/>
            <a:ext cx="12017352" cy="3766060"/>
            <a:chOff x="463012" y="540470"/>
            <a:chExt cx="11428484" cy="376606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463012" y="540470"/>
              <a:ext cx="114284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63012" y="4306530"/>
              <a:ext cx="114284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 userDrawn="1"/>
        </p:nvGrpSpPr>
        <p:grpSpPr>
          <a:xfrm>
            <a:off x="463013" y="2743633"/>
            <a:ext cx="5702262" cy="4336041"/>
            <a:chOff x="463012" y="2743633"/>
            <a:chExt cx="5799243" cy="4336041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463012" y="2743633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63012" y="7079674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 userDrawn="1"/>
        </p:nvGrpSpPr>
        <p:grpSpPr>
          <a:xfrm>
            <a:off x="6681121" y="2743633"/>
            <a:ext cx="5799243" cy="4336041"/>
            <a:chOff x="6681121" y="2743633"/>
            <a:chExt cx="5799243" cy="4336041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681121" y="2743633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681121" y="7079674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/>
          <p:cNvSpPr/>
          <p:nvPr userDrawn="1"/>
        </p:nvSpPr>
        <p:spPr>
          <a:xfrm>
            <a:off x="255588" y="7079674"/>
            <a:ext cx="6006667" cy="232944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0"/>
          </p:nvPr>
        </p:nvSpPr>
        <p:spPr>
          <a:xfrm>
            <a:off x="679068" y="644740"/>
            <a:ext cx="1168011" cy="1545573"/>
          </a:xfrm>
          <a:solidFill>
            <a:schemeClr val="tx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eaVert">
            <a:normAutofit/>
          </a:bodyPr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单击图标添加图片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256383" y="191296"/>
            <a:ext cx="7420767" cy="4152029"/>
          </a:xfrm>
          <a:custGeom>
            <a:avLst/>
            <a:gdLst>
              <a:gd name="connsiteX0" fmla="*/ 0 w 7420767"/>
              <a:gd name="connsiteY0" fmla="*/ 0 h 4152029"/>
              <a:gd name="connsiteX1" fmla="*/ 7420767 w 7420767"/>
              <a:gd name="connsiteY1" fmla="*/ 0 h 4152029"/>
              <a:gd name="connsiteX2" fmla="*/ 7420767 w 7420767"/>
              <a:gd name="connsiteY2" fmla="*/ 3433384 h 4152029"/>
              <a:gd name="connsiteX3" fmla="*/ 0 w 7420767"/>
              <a:gd name="connsiteY3" fmla="*/ 4152029 h 4152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20767" h="4152029">
                <a:moveTo>
                  <a:pt x="0" y="0"/>
                </a:moveTo>
                <a:lnTo>
                  <a:pt x="7420767" y="0"/>
                </a:lnTo>
                <a:lnTo>
                  <a:pt x="7420767" y="3433384"/>
                </a:lnTo>
                <a:lnTo>
                  <a:pt x="0" y="4152029"/>
                </a:ln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1"/>
          </p:nvPr>
        </p:nvSpPr>
        <p:spPr>
          <a:xfrm>
            <a:off x="7800183" y="2705100"/>
            <a:ext cx="2953676" cy="4069188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1287887" y="3825025"/>
            <a:ext cx="6389263" cy="2765206"/>
          </a:xfrm>
          <a:custGeom>
            <a:avLst/>
            <a:gdLst>
              <a:gd name="connsiteX0" fmla="*/ 6389263 w 6389263"/>
              <a:gd name="connsiteY0" fmla="*/ 0 h 2765206"/>
              <a:gd name="connsiteX1" fmla="*/ 6389263 w 6389263"/>
              <a:gd name="connsiteY1" fmla="*/ 2765206 h 2765206"/>
              <a:gd name="connsiteX2" fmla="*/ 0 w 6389263"/>
              <a:gd name="connsiteY2" fmla="*/ 2765206 h 2765206"/>
              <a:gd name="connsiteX3" fmla="*/ 0 w 6389263"/>
              <a:gd name="connsiteY3" fmla="*/ 591237 h 276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9263" h="2765206">
                <a:moveTo>
                  <a:pt x="6389263" y="0"/>
                </a:moveTo>
                <a:lnTo>
                  <a:pt x="6389263" y="2765206"/>
                </a:lnTo>
                <a:lnTo>
                  <a:pt x="0" y="2765206"/>
                </a:lnTo>
                <a:lnTo>
                  <a:pt x="0" y="591237"/>
                </a:ln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图片占位符 2"/>
          <p:cNvSpPr>
            <a:spLocks noGrp="1"/>
          </p:cNvSpPr>
          <p:nvPr>
            <p:ph type="pic" sz="quarter" idx="13"/>
          </p:nvPr>
        </p:nvSpPr>
        <p:spPr>
          <a:xfrm>
            <a:off x="256383" y="6774288"/>
            <a:ext cx="3648867" cy="2634826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2"/>
          <p:cNvSpPr>
            <a:spLocks noGrp="1"/>
          </p:cNvSpPr>
          <p:nvPr>
            <p:ph type="pic" sz="quarter" idx="14"/>
          </p:nvPr>
        </p:nvSpPr>
        <p:spPr>
          <a:xfrm>
            <a:off x="4028283" y="6774288"/>
            <a:ext cx="3648867" cy="2634826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2"/>
          <p:cNvSpPr>
            <a:spLocks noGrp="1"/>
          </p:cNvSpPr>
          <p:nvPr>
            <p:ph type="pic" sz="quarter" idx="12"/>
          </p:nvPr>
        </p:nvSpPr>
        <p:spPr>
          <a:xfrm>
            <a:off x="7358742" y="3585030"/>
            <a:ext cx="5171169" cy="3228632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256383" y="3585030"/>
            <a:ext cx="4794588" cy="3228632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1"/>
          </p:nvPr>
        </p:nvSpPr>
        <p:spPr>
          <a:xfrm>
            <a:off x="3328591" y="2774836"/>
            <a:ext cx="6144418" cy="4849019"/>
          </a:xfrm>
          <a:pattFill prst="openDmnd">
            <a:fgClr>
              <a:schemeClr val="accent4"/>
            </a:fgClr>
            <a:bgClr>
              <a:schemeClr val="bg1"/>
            </a:bgClr>
          </a:patt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256383" y="191294"/>
            <a:ext cx="6579846" cy="4849019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1"/>
          </p:nvPr>
        </p:nvSpPr>
        <p:spPr>
          <a:xfrm>
            <a:off x="7329714" y="191294"/>
            <a:ext cx="5214711" cy="7080363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6255657" y="1055688"/>
            <a:ext cx="6288767" cy="3510643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1"/>
          </p:nvPr>
        </p:nvSpPr>
        <p:spPr>
          <a:xfrm>
            <a:off x="6255657" y="5250769"/>
            <a:ext cx="6288768" cy="3582081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金色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A473D-8055-43E1-A01D-B0413067B7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8D81A-C667-4EE5-93BD-6120260630F3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70"/>
          </a:p>
        </p:txBody>
      </p:sp>
      <p:sp>
        <p:nvSpPr>
          <p:cNvPr id="7" name="图片占位符 9"/>
          <p:cNvSpPr>
            <a:spLocks noGrp="1"/>
          </p:cNvSpPr>
          <p:nvPr>
            <p:ph type="pic" sz="quarter" idx="13" hasCustomPrompt="1"/>
          </p:nvPr>
        </p:nvSpPr>
        <p:spPr>
          <a:xfrm>
            <a:off x="230943" y="515768"/>
            <a:ext cx="8152135" cy="6113914"/>
          </a:xfrm>
          <a:solidFill>
            <a:schemeClr val="bg1">
              <a:alpha val="85000"/>
            </a:schemeClr>
          </a:solidFill>
          <a:ln w="12700">
            <a:solidFill>
              <a:schemeClr val="bg1"/>
            </a:solidFill>
          </a:ln>
          <a:effectLst>
            <a:outerShdw blurRad="889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2075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  <p:sp>
        <p:nvSpPr>
          <p:cNvPr id="8" name="图片占位符 9"/>
          <p:cNvSpPr>
            <a:spLocks noGrp="1"/>
          </p:cNvSpPr>
          <p:nvPr>
            <p:ph type="pic" sz="quarter" idx="14" hasCustomPrompt="1"/>
          </p:nvPr>
        </p:nvSpPr>
        <p:spPr>
          <a:xfrm>
            <a:off x="8614021" y="515768"/>
            <a:ext cx="3988822" cy="2991525"/>
          </a:xfrm>
          <a:solidFill>
            <a:schemeClr val="bg1">
              <a:alpha val="85000"/>
            </a:schemeClr>
          </a:solidFill>
          <a:ln w="12700">
            <a:solidFill>
              <a:schemeClr val="bg1"/>
            </a:solidFill>
          </a:ln>
          <a:effectLst>
            <a:outerShdw blurRad="889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2075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  <p:sp>
        <p:nvSpPr>
          <p:cNvPr id="9" name="图片占位符 9"/>
          <p:cNvSpPr>
            <a:spLocks noGrp="1"/>
          </p:cNvSpPr>
          <p:nvPr>
            <p:ph type="pic" sz="quarter" idx="15" hasCustomPrompt="1"/>
          </p:nvPr>
        </p:nvSpPr>
        <p:spPr>
          <a:xfrm>
            <a:off x="8614021" y="3638158"/>
            <a:ext cx="3988822" cy="2991525"/>
          </a:xfrm>
          <a:solidFill>
            <a:schemeClr val="bg1">
              <a:alpha val="85000"/>
            </a:schemeClr>
          </a:solidFill>
          <a:ln w="12700">
            <a:solidFill>
              <a:schemeClr val="bg1"/>
            </a:solidFill>
          </a:ln>
          <a:effectLst>
            <a:outerShdw blurRad="889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2075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230943" y="6930500"/>
            <a:ext cx="123719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0" i="0" dirty="0">
                <a:solidFill>
                  <a:schemeClr val="bg1"/>
                </a:solidFill>
                <a:latin typeface="+mj-ea"/>
                <a:ea typeface="+mj-ea"/>
              </a:rPr>
              <a:t>更多作品请在稻壳搜索：</a:t>
            </a:r>
            <a:r>
              <a:rPr lang="en-US" altLang="zh-CN" sz="2400" b="0" i="0" dirty="0">
                <a:solidFill>
                  <a:schemeClr val="bg1"/>
                </a:solidFill>
                <a:latin typeface="+mj-ea"/>
                <a:ea typeface="+mj-ea"/>
              </a:rPr>
              <a:t>SAYOU  </a:t>
            </a:r>
            <a:r>
              <a:rPr lang="zh-CN" altLang="en-US" sz="2400" b="0" i="0" dirty="0">
                <a:solidFill>
                  <a:schemeClr val="bg1"/>
                </a:solidFill>
                <a:latin typeface="+mj-ea"/>
                <a:ea typeface="+mj-ea"/>
              </a:rPr>
              <a:t>或  点击：</a:t>
            </a:r>
            <a:r>
              <a:rPr lang="en-US" altLang="zh-CN" sz="2400" b="0" i="0" dirty="0">
                <a:solidFill>
                  <a:schemeClr val="bg1"/>
                </a:solidFill>
                <a:latin typeface="+mj-ea"/>
                <a:ea typeface="+mj-ea"/>
                <a:hlinkClick r:id="rId2"/>
              </a:rPr>
              <a:t>http://chn.docer.com/works?userid=209609904</a:t>
            </a:r>
            <a:endParaRPr lang="en-US" altLang="zh-CN" sz="2400" b="0" i="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400" b="0" i="0" dirty="0">
                <a:solidFill>
                  <a:schemeClr val="bg1"/>
                </a:solidFill>
                <a:latin typeface="+mj-ea"/>
                <a:ea typeface="+mj-ea"/>
              </a:rPr>
              <a:t>作品说明：</a:t>
            </a:r>
            <a:endParaRPr lang="en-US" altLang="zh-CN" sz="2400" b="0" i="0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338455" indent="-338455">
              <a:buFont typeface="+mj-ea"/>
              <a:buAutoNum type="circleNumDbPlain"/>
            </a:pPr>
            <a:r>
              <a:rPr lang="zh-CN" altLang="en-US" sz="2000" b="0" i="0" dirty="0">
                <a:solidFill>
                  <a:schemeClr val="bg1"/>
                </a:solidFill>
                <a:latin typeface="+mj-ea"/>
                <a:ea typeface="+mj-ea"/>
              </a:rPr>
              <a:t>普屏版设计，便捷导出</a:t>
            </a:r>
            <a:r>
              <a:rPr lang="en-US" altLang="zh-CN" sz="2000" b="0" i="0" dirty="0">
                <a:solidFill>
                  <a:schemeClr val="bg1"/>
                </a:solidFill>
                <a:latin typeface="+mj-ea"/>
                <a:ea typeface="+mj-ea"/>
              </a:rPr>
              <a:t>PDF</a:t>
            </a:r>
            <a:r>
              <a:rPr lang="zh-CN" altLang="en-US" sz="2000" b="0" i="0" dirty="0">
                <a:solidFill>
                  <a:schemeClr val="bg1"/>
                </a:solidFill>
                <a:latin typeface="+mj-ea"/>
                <a:ea typeface="+mj-ea"/>
              </a:rPr>
              <a:t>，适合高校展示与打印分享</a:t>
            </a:r>
            <a:endParaRPr lang="en-US" altLang="zh-CN" sz="2000" b="0" i="0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338455" indent="-338455">
              <a:buFont typeface="+mj-ea"/>
              <a:buAutoNum type="circleNumDbPlain"/>
            </a:pPr>
            <a:r>
              <a:rPr lang="zh-CN" altLang="en-US" sz="2000" b="0" i="0" dirty="0">
                <a:solidFill>
                  <a:schemeClr val="bg1"/>
                </a:solidFill>
                <a:latin typeface="+mj-ea"/>
                <a:ea typeface="+mj-ea"/>
              </a:rPr>
              <a:t>该模板包含</a:t>
            </a:r>
            <a:r>
              <a:rPr lang="en-US" altLang="zh-CN" sz="2000" b="0" i="0" dirty="0">
                <a:solidFill>
                  <a:schemeClr val="bg1"/>
                </a:solidFill>
                <a:latin typeface="+mj-ea"/>
                <a:ea typeface="+mj-ea"/>
              </a:rPr>
              <a:t>21</a:t>
            </a:r>
            <a:r>
              <a:rPr lang="zh-CN" altLang="en-US" sz="2000" b="0" i="0" dirty="0">
                <a:solidFill>
                  <a:schemeClr val="bg1"/>
                </a:solidFill>
                <a:latin typeface="+mj-ea"/>
                <a:ea typeface="+mj-ea"/>
              </a:rPr>
              <a:t>页不重复页面，</a:t>
            </a:r>
            <a:r>
              <a:rPr lang="en-US" altLang="zh-CN" sz="2000" b="0" i="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z="2000" b="0" i="0" dirty="0">
                <a:solidFill>
                  <a:schemeClr val="bg1"/>
                </a:solidFill>
                <a:latin typeface="+mj-ea"/>
                <a:ea typeface="+mj-ea"/>
              </a:rPr>
              <a:t>丰富实用的版式设计，模板中建立了完整的排版参考线；</a:t>
            </a:r>
            <a:r>
              <a:rPr lang="en-US" altLang="zh-CN" sz="2000" b="0" i="0" kern="12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</a:t>
            </a:r>
            <a:endParaRPr lang="en-US" altLang="zh-CN" sz="2000" b="0" i="0" kern="1200" dirty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  <a:p>
            <a:pPr marL="338455" indent="-338455">
              <a:buFont typeface="+mj-ea"/>
              <a:buAutoNum type="circleNumDbPlain"/>
            </a:pPr>
            <a:r>
              <a:rPr lang="zh-CN" altLang="en-US" sz="2000" b="0" i="0" kern="12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包含图片占位符版式共计</a:t>
            </a:r>
            <a:r>
              <a:rPr lang="en-US" altLang="zh-CN" sz="2000" b="0" i="0" kern="12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16</a:t>
            </a:r>
            <a:r>
              <a:rPr lang="zh-CN" altLang="en-US" sz="2000" b="0" i="0" kern="12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个，可实现图片的一键快速插入替换；</a:t>
            </a:r>
            <a:endParaRPr lang="en-US" altLang="zh-CN" sz="2000" b="0" i="0" kern="1200" dirty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  <a:p>
            <a:pPr marL="338455" indent="-338455">
              <a:buFont typeface="+mj-ea"/>
              <a:buAutoNum type="circleNumDbPlain"/>
            </a:pPr>
            <a:r>
              <a:rPr lang="zh-CN" altLang="en-US" sz="2000" b="0" i="0" dirty="0">
                <a:solidFill>
                  <a:schemeClr val="bg1"/>
                </a:solidFill>
                <a:latin typeface="+mj-ea"/>
                <a:ea typeface="+mj-ea"/>
              </a:rPr>
              <a:t>采用主题配色及字体设计，完美支持一键换色，支持一键更换主题字体；</a:t>
            </a:r>
            <a:endParaRPr lang="en-US" altLang="zh-CN" sz="2000" b="0" i="0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338455" indent="-338455">
              <a:buFont typeface="+mj-ea"/>
              <a:buAutoNum type="circleNumDbPlain"/>
            </a:pPr>
            <a:r>
              <a:rPr lang="zh-CN" altLang="en-US" sz="2000" b="0" i="0" dirty="0">
                <a:solidFill>
                  <a:schemeClr val="bg1"/>
                </a:solidFill>
                <a:latin typeface="+mj-ea"/>
                <a:ea typeface="+mj-ea"/>
              </a:rPr>
              <a:t>实用教程，授人以渔，手把手叫你使用模板。</a:t>
            </a:r>
            <a:endParaRPr lang="en-US" altLang="zh-CN" sz="2000" b="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金色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70"/>
          </a:p>
        </p:txBody>
      </p:sp>
      <p:sp>
        <p:nvSpPr>
          <p:cNvPr id="6" name="图片占位符 9"/>
          <p:cNvSpPr>
            <a:spLocks noGrp="1"/>
          </p:cNvSpPr>
          <p:nvPr>
            <p:ph type="pic" sz="quarter" idx="13" hasCustomPrompt="1"/>
          </p:nvPr>
        </p:nvSpPr>
        <p:spPr>
          <a:xfrm>
            <a:off x="255587" y="190500"/>
            <a:ext cx="6072717" cy="4554398"/>
          </a:xfrm>
          <a:solidFill>
            <a:schemeClr val="bg1">
              <a:alpha val="85000"/>
            </a:schemeClr>
          </a:solidFill>
          <a:ln w="12700">
            <a:solidFill>
              <a:schemeClr val="tx1">
                <a:lumMod val="95000"/>
              </a:schemeClr>
            </a:solidFill>
          </a:ln>
          <a:effectLst>
            <a:outerShdw blurRad="889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2075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  <p:sp>
        <p:nvSpPr>
          <p:cNvPr id="8" name="图片占位符 9"/>
          <p:cNvSpPr>
            <a:spLocks noGrp="1"/>
          </p:cNvSpPr>
          <p:nvPr>
            <p:ph type="pic" sz="quarter" idx="15" hasCustomPrompt="1"/>
          </p:nvPr>
        </p:nvSpPr>
        <p:spPr>
          <a:xfrm>
            <a:off x="6471708" y="190500"/>
            <a:ext cx="6072717" cy="4554398"/>
          </a:xfrm>
          <a:solidFill>
            <a:schemeClr val="bg1">
              <a:alpha val="85000"/>
            </a:schemeClr>
          </a:solidFill>
          <a:ln w="12700">
            <a:solidFill>
              <a:schemeClr val="tx1">
                <a:lumMod val="95000"/>
              </a:schemeClr>
            </a:solidFill>
          </a:ln>
          <a:effectLst>
            <a:outerShdw blurRad="889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2075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7" hasCustomPrompt="1"/>
          </p:nvPr>
        </p:nvSpPr>
        <p:spPr>
          <a:xfrm>
            <a:off x="255587" y="4854716"/>
            <a:ext cx="6072717" cy="4554398"/>
          </a:xfrm>
          <a:solidFill>
            <a:schemeClr val="bg1">
              <a:alpha val="85000"/>
            </a:schemeClr>
          </a:solidFill>
          <a:ln w="12700">
            <a:solidFill>
              <a:schemeClr val="tx1">
                <a:lumMod val="95000"/>
              </a:schemeClr>
            </a:solidFill>
          </a:ln>
          <a:effectLst>
            <a:outerShdw blurRad="889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2075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  <p:sp>
        <p:nvSpPr>
          <p:cNvPr id="11" name="图片占位符 9"/>
          <p:cNvSpPr>
            <a:spLocks noGrp="1"/>
          </p:cNvSpPr>
          <p:nvPr>
            <p:ph type="pic" sz="quarter" idx="18" hasCustomPrompt="1"/>
          </p:nvPr>
        </p:nvSpPr>
        <p:spPr>
          <a:xfrm>
            <a:off x="6471707" y="4847548"/>
            <a:ext cx="6072717" cy="4554398"/>
          </a:xfrm>
          <a:solidFill>
            <a:schemeClr val="bg1">
              <a:alpha val="85000"/>
            </a:schemeClr>
          </a:solidFill>
          <a:ln w="12700">
            <a:solidFill>
              <a:schemeClr val="tx1">
                <a:lumMod val="95000"/>
              </a:schemeClr>
            </a:solidFill>
          </a:ln>
          <a:effectLst>
            <a:outerShdw blurRad="889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2075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256382" y="191294"/>
            <a:ext cx="12288837" cy="9218613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256383" y="4857433"/>
            <a:ext cx="6144418" cy="4369594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1"/>
          </p:nvPr>
        </p:nvSpPr>
        <p:spPr>
          <a:xfrm>
            <a:off x="6400007" y="487839"/>
            <a:ext cx="6144418" cy="4369594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256383" y="714373"/>
            <a:ext cx="12288836" cy="7873365"/>
          </a:xfrm>
          <a:custGeom>
            <a:avLst/>
            <a:gdLst>
              <a:gd name="connsiteX0" fmla="*/ 0 w 12288836"/>
              <a:gd name="connsiteY0" fmla="*/ 0 h 7873365"/>
              <a:gd name="connsiteX1" fmla="*/ 12288836 w 12288836"/>
              <a:gd name="connsiteY1" fmla="*/ 2941647 h 7873365"/>
              <a:gd name="connsiteX2" fmla="*/ 12288836 w 12288836"/>
              <a:gd name="connsiteY2" fmla="*/ 7873365 h 7873365"/>
              <a:gd name="connsiteX3" fmla="*/ 0 w 12288836"/>
              <a:gd name="connsiteY3" fmla="*/ 4931718 h 7873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88836" h="7873365">
                <a:moveTo>
                  <a:pt x="0" y="0"/>
                </a:moveTo>
                <a:lnTo>
                  <a:pt x="12288836" y="2941647"/>
                </a:lnTo>
                <a:lnTo>
                  <a:pt x="12288836" y="7873365"/>
                </a:lnTo>
                <a:lnTo>
                  <a:pt x="0" y="4931718"/>
                </a:ln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片占位符 17"/>
          <p:cNvSpPr>
            <a:spLocks noGrp="1"/>
          </p:cNvSpPr>
          <p:nvPr>
            <p:ph type="pic" sz="quarter" idx="12"/>
          </p:nvPr>
        </p:nvSpPr>
        <p:spPr>
          <a:xfrm>
            <a:off x="6401808" y="191294"/>
            <a:ext cx="6142617" cy="4847765"/>
          </a:xfrm>
          <a:custGeom>
            <a:avLst/>
            <a:gdLst>
              <a:gd name="connsiteX0" fmla="*/ 0 w 6142617"/>
              <a:gd name="connsiteY0" fmla="*/ 0 h 4847765"/>
              <a:gd name="connsiteX1" fmla="*/ 6142617 w 6142617"/>
              <a:gd name="connsiteY1" fmla="*/ 0 h 4847765"/>
              <a:gd name="connsiteX2" fmla="*/ 6142617 w 6142617"/>
              <a:gd name="connsiteY2" fmla="*/ 4847765 h 4847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42617" h="4847765">
                <a:moveTo>
                  <a:pt x="0" y="0"/>
                </a:moveTo>
                <a:lnTo>
                  <a:pt x="6142617" y="0"/>
                </a:lnTo>
                <a:lnTo>
                  <a:pt x="6142617" y="4847765"/>
                </a:ln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1"/>
          </p:nvPr>
        </p:nvSpPr>
        <p:spPr>
          <a:xfrm>
            <a:off x="256383" y="191294"/>
            <a:ext cx="6143411" cy="4848392"/>
          </a:xfrm>
          <a:custGeom>
            <a:avLst/>
            <a:gdLst>
              <a:gd name="connsiteX0" fmla="*/ 0 w 6143411"/>
              <a:gd name="connsiteY0" fmla="*/ 0 h 4848392"/>
              <a:gd name="connsiteX1" fmla="*/ 6143411 w 6143411"/>
              <a:gd name="connsiteY1" fmla="*/ 0 h 4848392"/>
              <a:gd name="connsiteX2" fmla="*/ 0 w 6143411"/>
              <a:gd name="connsiteY2" fmla="*/ 4848392 h 484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43411" h="4848392">
                <a:moveTo>
                  <a:pt x="0" y="0"/>
                </a:moveTo>
                <a:lnTo>
                  <a:pt x="6143411" y="0"/>
                </a:lnTo>
                <a:lnTo>
                  <a:pt x="0" y="4848392"/>
                </a:ln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3"/>
          </p:nvPr>
        </p:nvSpPr>
        <p:spPr>
          <a:xfrm>
            <a:off x="256383" y="5042849"/>
            <a:ext cx="1369217" cy="4366264"/>
          </a:xfrm>
          <a:custGeom>
            <a:avLst/>
            <a:gdLst>
              <a:gd name="connsiteX0" fmla="*/ 0 w 1369217"/>
              <a:gd name="connsiteY0" fmla="*/ 0 h 4366264"/>
              <a:gd name="connsiteX1" fmla="*/ 1369217 w 1369217"/>
              <a:gd name="connsiteY1" fmla="*/ 4366264 h 4366264"/>
              <a:gd name="connsiteX2" fmla="*/ 0 w 1369217"/>
              <a:gd name="connsiteY2" fmla="*/ 4366264 h 4366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9217" h="4366264">
                <a:moveTo>
                  <a:pt x="0" y="0"/>
                </a:moveTo>
                <a:lnTo>
                  <a:pt x="1369217" y="4366264"/>
                </a:lnTo>
                <a:lnTo>
                  <a:pt x="0" y="4366264"/>
                </a:ln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4"/>
          </p:nvPr>
        </p:nvSpPr>
        <p:spPr>
          <a:xfrm>
            <a:off x="11176002" y="5045381"/>
            <a:ext cx="1368423" cy="4363732"/>
          </a:xfrm>
          <a:custGeom>
            <a:avLst/>
            <a:gdLst>
              <a:gd name="connsiteX0" fmla="*/ 1368423 w 1368423"/>
              <a:gd name="connsiteY0" fmla="*/ 0 h 4363732"/>
              <a:gd name="connsiteX1" fmla="*/ 1368423 w 1368423"/>
              <a:gd name="connsiteY1" fmla="*/ 4363732 h 4363732"/>
              <a:gd name="connsiteX2" fmla="*/ 0 w 1368423"/>
              <a:gd name="connsiteY2" fmla="*/ 4363732 h 4363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8423" h="4363732">
                <a:moveTo>
                  <a:pt x="1368423" y="0"/>
                </a:moveTo>
                <a:lnTo>
                  <a:pt x="1368423" y="4363732"/>
                </a:lnTo>
                <a:lnTo>
                  <a:pt x="0" y="4363732"/>
                </a:ln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2583544" y="845800"/>
            <a:ext cx="7634514" cy="7270960"/>
          </a:xfrm>
          <a:custGeom>
            <a:avLst/>
            <a:gdLst>
              <a:gd name="connsiteX0" fmla="*/ 2714166 w 5428331"/>
              <a:gd name="connsiteY0" fmla="*/ 0 h 5169837"/>
              <a:gd name="connsiteX1" fmla="*/ 5428331 w 5428331"/>
              <a:gd name="connsiteY1" fmla="*/ 1974702 h 5169837"/>
              <a:gd name="connsiteX2" fmla="*/ 4391612 w 5428331"/>
              <a:gd name="connsiteY2" fmla="*/ 5169837 h 5169837"/>
              <a:gd name="connsiteX3" fmla="*/ 1036719 w 5428331"/>
              <a:gd name="connsiteY3" fmla="*/ 5169837 h 5169837"/>
              <a:gd name="connsiteX4" fmla="*/ 0 w 5428331"/>
              <a:gd name="connsiteY4" fmla="*/ 1974702 h 516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8331" h="5169837">
                <a:moveTo>
                  <a:pt x="2714166" y="0"/>
                </a:moveTo>
                <a:lnTo>
                  <a:pt x="5428331" y="1974702"/>
                </a:lnTo>
                <a:lnTo>
                  <a:pt x="4391612" y="5169837"/>
                </a:lnTo>
                <a:lnTo>
                  <a:pt x="1036719" y="5169837"/>
                </a:lnTo>
                <a:lnTo>
                  <a:pt x="0" y="1974702"/>
                </a:ln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256382" y="191294"/>
            <a:ext cx="9918556" cy="9218613"/>
          </a:xfrm>
          <a:custGeom>
            <a:avLst/>
            <a:gdLst>
              <a:gd name="connsiteX0" fmla="*/ 2142596 w 9918556"/>
              <a:gd name="connsiteY0" fmla="*/ 0 h 9218613"/>
              <a:gd name="connsiteX1" fmla="*/ 6144419 w 9918556"/>
              <a:gd name="connsiteY1" fmla="*/ 0 h 9218613"/>
              <a:gd name="connsiteX2" fmla="*/ 6144419 w 9918556"/>
              <a:gd name="connsiteY2" fmla="*/ 9217819 h 9218613"/>
              <a:gd name="connsiteX3" fmla="*/ 9918556 w 9918556"/>
              <a:gd name="connsiteY3" fmla="*/ 9217819 h 9218613"/>
              <a:gd name="connsiteX4" fmla="*/ 9917639 w 9918556"/>
              <a:gd name="connsiteY4" fmla="*/ 9218613 h 9218613"/>
              <a:gd name="connsiteX5" fmla="*/ 2142597 w 9918556"/>
              <a:gd name="connsiteY5" fmla="*/ 9218613 h 9218613"/>
              <a:gd name="connsiteX6" fmla="*/ 1975069 w 9918556"/>
              <a:gd name="connsiteY6" fmla="*/ 9073496 h 9218613"/>
              <a:gd name="connsiteX7" fmla="*/ 7053 w 9918556"/>
              <a:gd name="connsiteY7" fmla="*/ 4919656 h 9218613"/>
              <a:gd name="connsiteX8" fmla="*/ 0 w 9918556"/>
              <a:gd name="connsiteY8" fmla="*/ 4640710 h 9218613"/>
              <a:gd name="connsiteX9" fmla="*/ 0 w 9918556"/>
              <a:gd name="connsiteY9" fmla="*/ 4577903 h 9218613"/>
              <a:gd name="connsiteX10" fmla="*/ 7053 w 9918556"/>
              <a:gd name="connsiteY10" fmla="*/ 4298956 h 9218613"/>
              <a:gd name="connsiteX11" fmla="*/ 1975069 w 9918556"/>
              <a:gd name="connsiteY11" fmla="*/ 145116 h 921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18556" h="9218613">
                <a:moveTo>
                  <a:pt x="2142596" y="0"/>
                </a:moveTo>
                <a:lnTo>
                  <a:pt x="6144419" y="0"/>
                </a:lnTo>
                <a:lnTo>
                  <a:pt x="6144419" y="9217819"/>
                </a:lnTo>
                <a:lnTo>
                  <a:pt x="9918556" y="9217819"/>
                </a:lnTo>
                <a:lnTo>
                  <a:pt x="9917639" y="9218613"/>
                </a:lnTo>
                <a:lnTo>
                  <a:pt x="2142597" y="9218613"/>
                </a:lnTo>
                <a:lnTo>
                  <a:pt x="1975069" y="9073496"/>
                </a:lnTo>
                <a:cubicBezTo>
                  <a:pt x="832656" y="8035170"/>
                  <a:pt x="90422" y="6564328"/>
                  <a:pt x="7053" y="4919656"/>
                </a:cubicBezTo>
                <a:lnTo>
                  <a:pt x="0" y="4640710"/>
                </a:lnTo>
                <a:lnTo>
                  <a:pt x="0" y="4577903"/>
                </a:lnTo>
                <a:lnTo>
                  <a:pt x="7053" y="4298956"/>
                </a:lnTo>
                <a:cubicBezTo>
                  <a:pt x="90422" y="2654284"/>
                  <a:pt x="832656" y="1183442"/>
                  <a:pt x="1975069" y="145116"/>
                </a:cubicBez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  <a:ln w="1270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1"/>
          </p:nvPr>
        </p:nvSpPr>
        <p:spPr>
          <a:xfrm>
            <a:off x="371414" y="2552702"/>
            <a:ext cx="2300604" cy="2357349"/>
          </a:xfrm>
          <a:custGeom>
            <a:avLst/>
            <a:gdLst>
              <a:gd name="connsiteX0" fmla="*/ 1150302 w 2300604"/>
              <a:gd name="connsiteY0" fmla="*/ 0 h 2357349"/>
              <a:gd name="connsiteX1" fmla="*/ 2300604 w 2300604"/>
              <a:gd name="connsiteY1" fmla="*/ 0 h 2357349"/>
              <a:gd name="connsiteX2" fmla="*/ 2300604 w 2300604"/>
              <a:gd name="connsiteY2" fmla="*/ 1178675 h 2357349"/>
              <a:gd name="connsiteX3" fmla="*/ 1267914 w 2300604"/>
              <a:gd name="connsiteY3" fmla="*/ 2351265 h 2357349"/>
              <a:gd name="connsiteX4" fmla="*/ 1150321 w 2300604"/>
              <a:gd name="connsiteY4" fmla="*/ 2357349 h 2357349"/>
              <a:gd name="connsiteX5" fmla="*/ 1150283 w 2300604"/>
              <a:gd name="connsiteY5" fmla="*/ 2357349 h 2357349"/>
              <a:gd name="connsiteX6" fmla="*/ 1032690 w 2300604"/>
              <a:gd name="connsiteY6" fmla="*/ 2351265 h 2357349"/>
              <a:gd name="connsiteX7" fmla="*/ 0 w 2300604"/>
              <a:gd name="connsiteY7" fmla="*/ 1178675 h 2357349"/>
              <a:gd name="connsiteX8" fmla="*/ 1150302 w 2300604"/>
              <a:gd name="connsiteY8" fmla="*/ 0 h 2357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0604" h="2357349">
                <a:moveTo>
                  <a:pt x="1150302" y="0"/>
                </a:moveTo>
                <a:lnTo>
                  <a:pt x="2300604" y="0"/>
                </a:lnTo>
                <a:lnTo>
                  <a:pt x="2300604" y="1178675"/>
                </a:lnTo>
                <a:cubicBezTo>
                  <a:pt x="2300604" y="1788954"/>
                  <a:pt x="1847960" y="2290905"/>
                  <a:pt x="1267914" y="2351265"/>
                </a:cubicBezTo>
                <a:lnTo>
                  <a:pt x="1150321" y="2357349"/>
                </a:lnTo>
                <a:lnTo>
                  <a:pt x="1150283" y="2357349"/>
                </a:lnTo>
                <a:lnTo>
                  <a:pt x="1032690" y="2351265"/>
                </a:lnTo>
                <a:cubicBezTo>
                  <a:pt x="452644" y="2290905"/>
                  <a:pt x="0" y="1788954"/>
                  <a:pt x="0" y="1178675"/>
                </a:cubicBezTo>
                <a:cubicBezTo>
                  <a:pt x="0" y="527711"/>
                  <a:pt x="515008" y="0"/>
                  <a:pt x="1150302" y="0"/>
                </a:cubicBez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2"/>
          </p:nvPr>
        </p:nvSpPr>
        <p:spPr>
          <a:xfrm>
            <a:off x="3044518" y="2552700"/>
            <a:ext cx="2300604" cy="2357350"/>
          </a:xfrm>
          <a:custGeom>
            <a:avLst/>
            <a:gdLst>
              <a:gd name="connsiteX0" fmla="*/ 1150302 w 2300604"/>
              <a:gd name="connsiteY0" fmla="*/ 0 h 2357350"/>
              <a:gd name="connsiteX1" fmla="*/ 2300604 w 2300604"/>
              <a:gd name="connsiteY1" fmla="*/ 0 h 2357350"/>
              <a:gd name="connsiteX2" fmla="*/ 2300604 w 2300604"/>
              <a:gd name="connsiteY2" fmla="*/ 1178675 h 2357350"/>
              <a:gd name="connsiteX3" fmla="*/ 1150302 w 2300604"/>
              <a:gd name="connsiteY3" fmla="*/ 2357350 h 2357350"/>
              <a:gd name="connsiteX4" fmla="*/ 0 w 2300604"/>
              <a:gd name="connsiteY4" fmla="*/ 1178675 h 2357350"/>
              <a:gd name="connsiteX5" fmla="*/ 1150302 w 2300604"/>
              <a:gd name="connsiteY5" fmla="*/ 0 h 23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0604" h="2357350">
                <a:moveTo>
                  <a:pt x="1150302" y="0"/>
                </a:moveTo>
                <a:lnTo>
                  <a:pt x="2300604" y="0"/>
                </a:lnTo>
                <a:lnTo>
                  <a:pt x="2300604" y="1178675"/>
                </a:lnTo>
                <a:cubicBezTo>
                  <a:pt x="2300604" y="1829639"/>
                  <a:pt x="1785596" y="2357350"/>
                  <a:pt x="1150302" y="2357350"/>
                </a:cubicBezTo>
                <a:cubicBezTo>
                  <a:pt x="515008" y="2357350"/>
                  <a:pt x="0" y="1829639"/>
                  <a:pt x="0" y="1178675"/>
                </a:cubicBezTo>
                <a:cubicBezTo>
                  <a:pt x="0" y="527711"/>
                  <a:pt x="515008" y="0"/>
                  <a:pt x="1150302" y="0"/>
                </a:cubicBez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3"/>
          </p:nvPr>
        </p:nvSpPr>
        <p:spPr>
          <a:xfrm>
            <a:off x="371414" y="5151451"/>
            <a:ext cx="2300604" cy="2357350"/>
          </a:xfrm>
          <a:custGeom>
            <a:avLst/>
            <a:gdLst>
              <a:gd name="connsiteX0" fmla="*/ 1150302 w 2300604"/>
              <a:gd name="connsiteY0" fmla="*/ 0 h 2357350"/>
              <a:gd name="connsiteX1" fmla="*/ 2300604 w 2300604"/>
              <a:gd name="connsiteY1" fmla="*/ 0 h 2357350"/>
              <a:gd name="connsiteX2" fmla="*/ 2300604 w 2300604"/>
              <a:gd name="connsiteY2" fmla="*/ 1178675 h 2357350"/>
              <a:gd name="connsiteX3" fmla="*/ 1150302 w 2300604"/>
              <a:gd name="connsiteY3" fmla="*/ 2357350 h 2357350"/>
              <a:gd name="connsiteX4" fmla="*/ 0 w 2300604"/>
              <a:gd name="connsiteY4" fmla="*/ 1178675 h 2357350"/>
              <a:gd name="connsiteX5" fmla="*/ 1150302 w 2300604"/>
              <a:gd name="connsiteY5" fmla="*/ 0 h 23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0604" h="2357350">
                <a:moveTo>
                  <a:pt x="1150302" y="0"/>
                </a:moveTo>
                <a:lnTo>
                  <a:pt x="2300604" y="0"/>
                </a:lnTo>
                <a:lnTo>
                  <a:pt x="2300604" y="1178675"/>
                </a:lnTo>
                <a:cubicBezTo>
                  <a:pt x="2300604" y="1829639"/>
                  <a:pt x="1785596" y="2357350"/>
                  <a:pt x="1150302" y="2357350"/>
                </a:cubicBezTo>
                <a:cubicBezTo>
                  <a:pt x="515008" y="2357350"/>
                  <a:pt x="0" y="1829639"/>
                  <a:pt x="0" y="1178675"/>
                </a:cubicBezTo>
                <a:cubicBezTo>
                  <a:pt x="0" y="527711"/>
                  <a:pt x="515008" y="0"/>
                  <a:pt x="1150302" y="0"/>
                </a:cubicBez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4"/>
          </p:nvPr>
        </p:nvSpPr>
        <p:spPr>
          <a:xfrm>
            <a:off x="3044518" y="5151451"/>
            <a:ext cx="2300604" cy="2357350"/>
          </a:xfrm>
          <a:custGeom>
            <a:avLst/>
            <a:gdLst>
              <a:gd name="connsiteX0" fmla="*/ 1150302 w 2300604"/>
              <a:gd name="connsiteY0" fmla="*/ 0 h 2357350"/>
              <a:gd name="connsiteX1" fmla="*/ 2300604 w 2300604"/>
              <a:gd name="connsiteY1" fmla="*/ 0 h 2357350"/>
              <a:gd name="connsiteX2" fmla="*/ 2300604 w 2300604"/>
              <a:gd name="connsiteY2" fmla="*/ 1178675 h 2357350"/>
              <a:gd name="connsiteX3" fmla="*/ 1150302 w 2300604"/>
              <a:gd name="connsiteY3" fmla="*/ 2357350 h 2357350"/>
              <a:gd name="connsiteX4" fmla="*/ 0 w 2300604"/>
              <a:gd name="connsiteY4" fmla="*/ 1178675 h 2357350"/>
              <a:gd name="connsiteX5" fmla="*/ 1150302 w 2300604"/>
              <a:gd name="connsiteY5" fmla="*/ 0 h 23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0604" h="2357350">
                <a:moveTo>
                  <a:pt x="1150302" y="0"/>
                </a:moveTo>
                <a:lnTo>
                  <a:pt x="2300604" y="0"/>
                </a:lnTo>
                <a:lnTo>
                  <a:pt x="2300604" y="1178675"/>
                </a:lnTo>
                <a:cubicBezTo>
                  <a:pt x="2300604" y="1829639"/>
                  <a:pt x="1785596" y="2357350"/>
                  <a:pt x="1150302" y="2357350"/>
                </a:cubicBezTo>
                <a:cubicBezTo>
                  <a:pt x="515008" y="2357350"/>
                  <a:pt x="0" y="1829639"/>
                  <a:pt x="0" y="1178675"/>
                </a:cubicBezTo>
                <a:cubicBezTo>
                  <a:pt x="0" y="527711"/>
                  <a:pt x="515008" y="0"/>
                  <a:pt x="1150302" y="0"/>
                </a:cubicBez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4667251" y="191294"/>
            <a:ext cx="7877968" cy="9217819"/>
          </a:xfrm>
          <a:custGeom>
            <a:avLst/>
            <a:gdLst>
              <a:gd name="connsiteX0" fmla="*/ 2418755 w 7877968"/>
              <a:gd name="connsiteY0" fmla="*/ 0 h 9217819"/>
              <a:gd name="connsiteX1" fmla="*/ 7877968 w 7877968"/>
              <a:gd name="connsiteY1" fmla="*/ 0 h 9217819"/>
              <a:gd name="connsiteX2" fmla="*/ 7877968 w 7877968"/>
              <a:gd name="connsiteY2" fmla="*/ 9217819 h 9217819"/>
              <a:gd name="connsiteX3" fmla="*/ 0 w 7877968"/>
              <a:gd name="connsiteY3" fmla="*/ 9217819 h 9217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77968" h="9217819">
                <a:moveTo>
                  <a:pt x="2418755" y="0"/>
                </a:moveTo>
                <a:lnTo>
                  <a:pt x="7877968" y="0"/>
                </a:lnTo>
                <a:lnTo>
                  <a:pt x="7877968" y="9217819"/>
                </a:lnTo>
                <a:lnTo>
                  <a:pt x="0" y="9217819"/>
                </a:ln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0110" y="511176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0110" y="8898891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70519-3D02-4163-93B7-70EC585B00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40530" y="8898891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41130" y="8898891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DE359-FC06-4957-BDA6-03752E5AE859}" type="slidenum">
              <a:rPr lang="zh-CN" altLang="en-US" smtClean="0"/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image" Target="../media/image4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9" Type="http://schemas.openxmlformats.org/officeDocument/2006/relationships/notesSlide" Target="../notesSlides/notesSlide2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6594472" y="5300456"/>
            <a:ext cx="5756282" cy="6985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255588" y="4096608"/>
            <a:ext cx="61452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spc="600" dirty="0"/>
              <a:t>Collection</a:t>
            </a:r>
            <a:endParaRPr lang="zh-CN" altLang="en-US" sz="6000" spc="600" dirty="0"/>
          </a:p>
        </p:txBody>
      </p:sp>
      <p:sp>
        <p:nvSpPr>
          <p:cNvPr id="12" name="文本框 11"/>
          <p:cNvSpPr txBox="1"/>
          <p:nvPr/>
        </p:nvSpPr>
        <p:spPr>
          <a:xfrm>
            <a:off x="255587" y="3311778"/>
            <a:ext cx="61452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accent4"/>
                </a:solidFill>
                <a:latin typeface="+mj-ea"/>
                <a:ea typeface="+mj-ea"/>
              </a:rPr>
              <a:t>作品集</a:t>
            </a:r>
            <a:endParaRPr lang="zh-CN" altLang="en-US" sz="96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1059542" y="3048000"/>
            <a:ext cx="2075543" cy="1349828"/>
          </a:xfrm>
          <a:prstGeom prst="halfFrame">
            <a:avLst>
              <a:gd name="adj1" fmla="val 7527"/>
              <a:gd name="adj2" fmla="val 1674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半闭框 16"/>
          <p:cNvSpPr/>
          <p:nvPr/>
        </p:nvSpPr>
        <p:spPr>
          <a:xfrm flipH="1" flipV="1">
            <a:off x="3714975" y="3665747"/>
            <a:ext cx="2075543" cy="1349828"/>
          </a:xfrm>
          <a:prstGeom prst="halfFrame">
            <a:avLst>
              <a:gd name="adj1" fmla="val 7527"/>
              <a:gd name="adj2" fmla="val 1674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7515353"/>
            <a:ext cx="12801600" cy="2085847"/>
            <a:chOff x="0" y="7515353"/>
            <a:chExt cx="12801600" cy="2085847"/>
          </a:xfrm>
        </p:grpSpPr>
        <p:sp>
          <p:nvSpPr>
            <p:cNvPr id="9" name="矩形 8"/>
            <p:cNvSpPr/>
            <p:nvPr/>
          </p:nvSpPr>
          <p:spPr>
            <a:xfrm>
              <a:off x="0" y="7515353"/>
              <a:ext cx="6400800" cy="2085847"/>
            </a:xfrm>
            <a:prstGeom prst="rect">
              <a:avLst/>
            </a:prstGeom>
            <a:blipFill dpi="0" rotWithShape="1">
              <a:blip r:embed="rId1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flipH="1">
              <a:off x="6400800" y="7515353"/>
              <a:ext cx="6400800" cy="2085847"/>
            </a:xfrm>
            <a:prstGeom prst="rect">
              <a:avLst/>
            </a:prstGeom>
            <a:blipFill dpi="0" rotWithShape="1">
              <a:blip r:embed="rId1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714975" y="2732034"/>
            <a:ext cx="282632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accent4"/>
                </a:solidFill>
                <a:latin typeface="+mj-ea"/>
                <a:ea typeface="+mj-ea"/>
              </a:rPr>
              <a:t>2018</a:t>
            </a:r>
            <a:r>
              <a:rPr lang="en-US" altLang="zh-CN" sz="5400" dirty="0">
                <a:latin typeface="+mj-ea"/>
                <a:ea typeface="+mj-ea"/>
              </a:rPr>
              <a:t>°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00800" y="3191665"/>
            <a:ext cx="6145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4"/>
                </a:solidFill>
                <a:latin typeface="+mj-ea"/>
                <a:ea typeface="+mj-ea"/>
              </a:rPr>
              <a:t>李西柚</a:t>
            </a:r>
            <a:endParaRPr lang="zh-CN" altLang="en-US" sz="36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00800" y="4350348"/>
            <a:ext cx="6145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4"/>
                </a:solidFill>
                <a:ea typeface="+mj-ea"/>
              </a:rPr>
              <a:t>URBAN PLANNING // CREACTION</a:t>
            </a:r>
            <a:endParaRPr lang="zh-CN" altLang="en-US" sz="2800" dirty="0">
              <a:solidFill>
                <a:schemeClr val="accent4"/>
              </a:solidFill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594472" y="3048000"/>
            <a:ext cx="5756282" cy="1967575"/>
            <a:chOff x="8049491" y="4193370"/>
            <a:chExt cx="2673927" cy="146858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8049491" y="4193370"/>
              <a:ext cx="267392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8049491" y="5661952"/>
              <a:ext cx="267392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6400800" y="5471861"/>
            <a:ext cx="6145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世界之大，为何我们相遇。。。</a:t>
            </a:r>
            <a:endParaRPr lang="zh-CN" altLang="en-US" sz="1800" dirty="0">
              <a:solidFill>
                <a:schemeClr val="bg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5588" y="5471861"/>
            <a:ext cx="6145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</a:rPr>
              <a:t>同济大学</a:t>
            </a:r>
            <a:r>
              <a:rPr lang="en-US" altLang="zh-CN" sz="180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</a:rPr>
              <a:t>//</a:t>
            </a:r>
            <a:r>
              <a:rPr lang="zh-CN" altLang="en-US" sz="180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</a:rPr>
              <a:t>城市规划专业</a:t>
            </a:r>
            <a:r>
              <a:rPr lang="en-US" altLang="zh-CN" sz="180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</a:rPr>
              <a:t>//</a:t>
            </a:r>
            <a:r>
              <a:rPr lang="zh-CN" altLang="en-US" sz="180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</a:rPr>
              <a:t>应届</a:t>
            </a:r>
            <a:r>
              <a:rPr lang="en-US" altLang="zh-CN" sz="180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</a:rPr>
              <a:t>//</a:t>
            </a:r>
            <a:r>
              <a:rPr lang="zh-CN" altLang="en-US" sz="180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</a:rPr>
              <a:t>本科</a:t>
            </a:r>
            <a:endParaRPr lang="zh-CN" altLang="en-US" sz="1800" dirty="0">
              <a:solidFill>
                <a:schemeClr val="tx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菱形 27"/>
          <p:cNvSpPr/>
          <p:nvPr/>
        </p:nvSpPr>
        <p:spPr>
          <a:xfrm>
            <a:off x="9344026" y="3949728"/>
            <a:ext cx="257174" cy="257174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7" name="TextBox 33"/>
          <p:cNvSpPr txBox="1"/>
          <p:nvPr/>
        </p:nvSpPr>
        <p:spPr>
          <a:xfrm>
            <a:off x="1625600" y="8310184"/>
            <a:ext cx="95504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，我建议选择将自然元素融入简洁、大方、实用的现代简约风格中。（替代文字图文无关）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07746" y="5238805"/>
            <a:ext cx="550354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accent4"/>
                </a:solidFill>
                <a:effectLst>
                  <a:outerShdw blurRad="25400" dist="38100" dir="2700000" algn="tl" rotWithShape="0">
                    <a:schemeClr val="accent4">
                      <a:lumMod val="50000"/>
                      <a:alpha val="50000"/>
                    </a:schemeClr>
                  </a:outerShdw>
                </a:effectLst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accent4"/>
                </a:solidFill>
                <a:effectLst>
                  <a:outerShdw blurRad="25400" dist="38100" dir="2700000" algn="tl" rotWithShape="0">
                    <a:schemeClr val="accent4">
                      <a:lumMod val="50000"/>
                      <a:alpha val="50000"/>
                    </a:schemeClr>
                  </a:outerShdw>
                </a:effectLst>
                <a:latin typeface="+mj-ea"/>
                <a:ea typeface="+mj-ea"/>
              </a:rPr>
              <a:t>市</a:t>
            </a:r>
            <a:endParaRPr lang="en-US" altLang="zh-CN" sz="4000" dirty="0">
              <a:solidFill>
                <a:schemeClr val="accent4"/>
              </a:solidFill>
              <a:effectLst>
                <a:outerShdw blurRad="25400" dist="38100" dir="2700000" algn="tl" rotWithShape="0">
                  <a:schemeClr val="accent4">
                    <a:lumMod val="50000"/>
                    <a:alpha val="50000"/>
                  </a:schemeClr>
                </a:outerShdw>
              </a:effectLst>
              <a:latin typeface="+mj-ea"/>
              <a:ea typeface="+mj-ea"/>
            </a:endParaRPr>
          </a:p>
          <a:p>
            <a:pPr algn="r"/>
            <a:r>
              <a:rPr lang="zh-CN" altLang="en-US" sz="4800" dirty="0">
                <a:solidFill>
                  <a:schemeClr val="accent4"/>
                </a:solidFill>
                <a:effectLst>
                  <a:outerShdw blurRad="25400" dist="38100" dir="2700000" algn="tl" rotWithShape="0">
                    <a:schemeClr val="accent4">
                      <a:lumMod val="50000"/>
                      <a:alpha val="50000"/>
                    </a:schemeClr>
                  </a:outerShdw>
                </a:effectLst>
                <a:latin typeface="+mj-ea"/>
                <a:ea typeface="+mj-ea"/>
              </a:rPr>
              <a:t>城市总体</a:t>
            </a:r>
            <a:endParaRPr lang="en-US" altLang="zh-CN" sz="4800" dirty="0">
              <a:solidFill>
                <a:schemeClr val="accent4"/>
              </a:solidFill>
              <a:effectLst>
                <a:outerShdw blurRad="25400" dist="38100" dir="2700000" algn="tl" rotWithShape="0">
                  <a:schemeClr val="accent4">
                    <a:lumMod val="50000"/>
                    <a:alpha val="50000"/>
                  </a:schemeClr>
                </a:outerShdw>
              </a:effectLst>
              <a:latin typeface="+mj-ea"/>
              <a:ea typeface="+mj-ea"/>
            </a:endParaRPr>
          </a:p>
          <a:p>
            <a:pPr algn="r"/>
            <a:r>
              <a:rPr lang="zh-CN" altLang="en-US" sz="4800" dirty="0">
                <a:solidFill>
                  <a:schemeClr val="accent4"/>
                </a:solidFill>
                <a:effectLst>
                  <a:outerShdw blurRad="25400" dist="38100" dir="2700000" algn="tl" rotWithShape="0">
                    <a:schemeClr val="accent4">
                      <a:lumMod val="50000"/>
                      <a:alpha val="50000"/>
                    </a:schemeClr>
                  </a:outerShdw>
                </a:effectLst>
                <a:latin typeface="+mj-ea"/>
                <a:ea typeface="+mj-ea"/>
              </a:rPr>
              <a:t>规划项目</a:t>
            </a:r>
            <a:endParaRPr lang="zh-CN" altLang="en-US" sz="4800" dirty="0">
              <a:solidFill>
                <a:schemeClr val="accent4"/>
              </a:solidFill>
              <a:effectLst>
                <a:outerShdw blurRad="25400" dist="38100" dir="2700000" algn="tl" rotWithShape="0">
                  <a:schemeClr val="accent4">
                    <a:lumMod val="50000"/>
                    <a:alpha val="5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9" name="TextBox 28"/>
          <p:cNvSpPr txBox="1"/>
          <p:nvPr/>
        </p:nvSpPr>
        <p:spPr>
          <a:xfrm>
            <a:off x="255588" y="8701227"/>
            <a:ext cx="72875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实</a:t>
            </a:r>
            <a:endParaRPr kumimoji="0" lang="zh-CN" altLang="en-US" sz="400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2211050" y="191294"/>
            <a:ext cx="333375" cy="9072997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TextBox 33"/>
          <p:cNvSpPr txBox="1"/>
          <p:nvPr/>
        </p:nvSpPr>
        <p:spPr>
          <a:xfrm>
            <a:off x="7224560" y="4800600"/>
            <a:ext cx="41351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，我建议选择将自然元素融入简洁、大方、实用的现代简约风格中。（替代文字图文无关）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00800" y="191294"/>
            <a:ext cx="61436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市</a:t>
            </a:r>
            <a:endParaRPr lang="en-US" altLang="zh-CN" sz="4000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25400" dist="38100" dir="2700000" algn="tl" rotWithShape="0">
                  <a:schemeClr val="bg1">
                    <a:alpha val="50000"/>
                  </a:schemeClr>
                </a:outerShdw>
              </a:effectLst>
              <a:latin typeface="+mj-ea"/>
              <a:ea typeface="+mj-ea"/>
            </a:endParaRPr>
          </a:p>
          <a:p>
            <a:pPr algn="r"/>
            <a:r>
              <a:rPr lang="zh-CN" altLang="en-US" sz="4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城市总体规划项目</a:t>
            </a:r>
            <a:endParaRPr lang="zh-CN" altLang="en-US" sz="4800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25400" dist="38100" dir="2700000" algn="tl" rotWithShape="0">
                  <a:schemeClr val="bg1">
                    <a:alpha val="5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2" name="TextBox 28"/>
          <p:cNvSpPr txBox="1"/>
          <p:nvPr/>
        </p:nvSpPr>
        <p:spPr>
          <a:xfrm>
            <a:off x="11816469" y="8556405"/>
            <a:ext cx="72875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习</a:t>
            </a:r>
            <a:endParaRPr kumimoji="0" lang="zh-CN" altLang="en-US" sz="400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588" y="2915878"/>
            <a:ext cx="12288837" cy="63484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11050" y="191294"/>
            <a:ext cx="333375" cy="9072997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3"/>
          <p:cNvSpPr txBox="1"/>
          <p:nvPr/>
        </p:nvSpPr>
        <p:spPr>
          <a:xfrm>
            <a:off x="276737" y="668348"/>
            <a:ext cx="61232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，我建议选择将自然元素融入简洁、大方、实用的现代简约风格中。（替代文字图文无关）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0800" y="191294"/>
            <a:ext cx="61436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市</a:t>
            </a:r>
            <a:endParaRPr lang="en-US" altLang="zh-CN" sz="4000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25400" dist="38100" dir="2700000" algn="tl" rotWithShape="0">
                  <a:schemeClr val="bg1">
                    <a:alpha val="50000"/>
                  </a:schemeClr>
                </a:outerShdw>
              </a:effectLst>
              <a:latin typeface="+mj-ea"/>
              <a:ea typeface="+mj-ea"/>
            </a:endParaRPr>
          </a:p>
          <a:p>
            <a:pPr algn="r"/>
            <a:r>
              <a:rPr lang="zh-CN" altLang="en-US" sz="4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城市总体规划项目</a:t>
            </a:r>
            <a:endParaRPr lang="zh-CN" altLang="en-US" sz="4800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25400" dist="38100" dir="2700000" algn="tl" rotWithShape="0">
                  <a:schemeClr val="bg1">
                    <a:alpha val="5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TextBox 28"/>
          <p:cNvSpPr txBox="1"/>
          <p:nvPr/>
        </p:nvSpPr>
        <p:spPr>
          <a:xfrm>
            <a:off x="11816469" y="8556405"/>
            <a:ext cx="72875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习</a:t>
            </a:r>
            <a:endParaRPr kumimoji="0" lang="zh-CN" altLang="en-US" sz="400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93418" y="3754376"/>
            <a:ext cx="5707382" cy="1126462"/>
            <a:chOff x="7094218" y="4414955"/>
            <a:chExt cx="5707382" cy="1126462"/>
          </a:xfrm>
        </p:grpSpPr>
        <p:sp>
          <p:nvSpPr>
            <p:cNvPr id="2" name="TextBox 1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7094218" y="4414955"/>
              <a:ext cx="1047082" cy="112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6720" dirty="0">
                  <a:solidFill>
                    <a:schemeClr val="tx1">
                      <a:lumMod val="9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叁</a:t>
              </a:r>
              <a:endParaRPr lang="zh-CN" altLang="en-US" sz="672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7848308" y="4642485"/>
              <a:ext cx="4953292" cy="7956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>
                <a:defRPr/>
              </a:pPr>
              <a:r>
                <a:rPr lang="zh-CN" altLang="en-US" sz="3600" dirty="0">
                  <a:solidFill>
                    <a:schemeClr val="bg1">
                      <a:lumMod val="85000"/>
                      <a:lumOff val="15000"/>
                    </a:schemeClr>
                  </a:solidFill>
                  <a:effectLst>
                    <a:innerShdw blurRad="63500" dist="508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建筑设计作品</a:t>
              </a:r>
              <a:endParaRPr lang="zh-CN" altLang="en-US" sz="36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  <p:cxnSp>
          <p:nvCxnSpPr>
            <p:cNvPr id="4" name="直接连接符 3"/>
            <p:cNvCxnSpPr>
              <a:stCxn id="3" idx="3"/>
            </p:cNvCxnSpPr>
            <p:nvPr>
              <p:custDataLst>
                <p:tags r:id="rId3"/>
              </p:custDataLst>
            </p:nvPr>
          </p:nvCxnSpPr>
          <p:spPr>
            <a:xfrm flipH="1">
              <a:off x="12083734" y="5040313"/>
              <a:ext cx="717866" cy="362266"/>
            </a:xfrm>
            <a:prstGeom prst="line">
              <a:avLst/>
            </a:prstGeom>
            <a:solidFill>
              <a:srgbClr val="73BAD7"/>
            </a:solidFill>
            <a:ln w="381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6400800" y="3918068"/>
            <a:ext cx="64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accent4"/>
                </a:solidFill>
                <a:latin typeface="+mj-ea"/>
                <a:ea typeface="+mj-ea"/>
              </a:rPr>
              <a:t>2016-2017</a:t>
            </a:r>
            <a:r>
              <a:rPr lang="en-US" altLang="zh-CN" sz="5400" dirty="0">
                <a:latin typeface="+mj-ea"/>
                <a:ea typeface="+mj-ea"/>
              </a:rPr>
              <a:t>°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7515353"/>
            <a:ext cx="12801600" cy="2085847"/>
            <a:chOff x="0" y="7515353"/>
            <a:chExt cx="12801600" cy="2085847"/>
          </a:xfrm>
        </p:grpSpPr>
        <p:sp>
          <p:nvSpPr>
            <p:cNvPr id="7" name="矩形 6"/>
            <p:cNvSpPr/>
            <p:nvPr/>
          </p:nvSpPr>
          <p:spPr>
            <a:xfrm>
              <a:off x="0" y="7515353"/>
              <a:ext cx="6400800" cy="2085847"/>
            </a:xfrm>
            <a:prstGeom prst="rect">
              <a:avLst/>
            </a:prstGeom>
            <a:blipFill dpi="0" rotWithShape="1">
              <a:blip r:embed="rId4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flipH="1">
              <a:off x="6400800" y="7515353"/>
              <a:ext cx="6400800" cy="2085847"/>
            </a:xfrm>
            <a:prstGeom prst="rect">
              <a:avLst/>
            </a:prstGeom>
            <a:blipFill dpi="0" rotWithShape="1">
              <a:blip r:embed="rId4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55588" y="191294"/>
            <a:ext cx="6507162" cy="2125965"/>
          </a:xfrm>
          <a:custGeom>
            <a:avLst/>
            <a:gdLst>
              <a:gd name="connsiteX0" fmla="*/ 0 w 6869112"/>
              <a:gd name="connsiteY0" fmla="*/ 0 h 3085306"/>
              <a:gd name="connsiteX1" fmla="*/ 6869112 w 6869112"/>
              <a:gd name="connsiteY1" fmla="*/ 0 h 3085306"/>
              <a:gd name="connsiteX2" fmla="*/ 6869112 w 6869112"/>
              <a:gd name="connsiteY2" fmla="*/ 3085306 h 3085306"/>
              <a:gd name="connsiteX3" fmla="*/ 0 w 6869112"/>
              <a:gd name="connsiteY3" fmla="*/ 3085306 h 3085306"/>
              <a:gd name="connsiteX4" fmla="*/ 0 w 6869112"/>
              <a:gd name="connsiteY4" fmla="*/ 0 h 3085306"/>
              <a:gd name="connsiteX0-1" fmla="*/ 0 w 6869112"/>
              <a:gd name="connsiteY0-2" fmla="*/ 0 h 3085306"/>
              <a:gd name="connsiteX1-3" fmla="*/ 6869112 w 6869112"/>
              <a:gd name="connsiteY1-4" fmla="*/ 0 h 3085306"/>
              <a:gd name="connsiteX2-5" fmla="*/ 6869112 w 6869112"/>
              <a:gd name="connsiteY2-6" fmla="*/ 3085306 h 3085306"/>
              <a:gd name="connsiteX3-7" fmla="*/ 5592762 w 6869112"/>
              <a:gd name="connsiteY3-8" fmla="*/ 3066256 h 3085306"/>
              <a:gd name="connsiteX4-9" fmla="*/ 0 w 6869112"/>
              <a:gd name="connsiteY4-10" fmla="*/ 3085306 h 3085306"/>
              <a:gd name="connsiteX5" fmla="*/ 0 w 6869112"/>
              <a:gd name="connsiteY5" fmla="*/ 0 h 3085306"/>
              <a:gd name="connsiteX0-11" fmla="*/ 0 w 6869112"/>
              <a:gd name="connsiteY0-12" fmla="*/ 0 h 3085306"/>
              <a:gd name="connsiteX1-13" fmla="*/ 6869112 w 6869112"/>
              <a:gd name="connsiteY1-14" fmla="*/ 0 h 3085306"/>
              <a:gd name="connsiteX2-15" fmla="*/ 5592762 w 6869112"/>
              <a:gd name="connsiteY2-16" fmla="*/ 3066256 h 3085306"/>
              <a:gd name="connsiteX3-17" fmla="*/ 0 w 6869112"/>
              <a:gd name="connsiteY3-18" fmla="*/ 3085306 h 3085306"/>
              <a:gd name="connsiteX4-19" fmla="*/ 0 w 6869112"/>
              <a:gd name="connsiteY4-20" fmla="*/ 0 h 3085306"/>
              <a:gd name="connsiteX0-21" fmla="*/ 0 w 6488112"/>
              <a:gd name="connsiteY0-22" fmla="*/ 0 h 3085306"/>
              <a:gd name="connsiteX1-23" fmla="*/ 6488112 w 6488112"/>
              <a:gd name="connsiteY1-24" fmla="*/ 0 h 3085306"/>
              <a:gd name="connsiteX2-25" fmla="*/ 5592762 w 6488112"/>
              <a:gd name="connsiteY2-26" fmla="*/ 3066256 h 3085306"/>
              <a:gd name="connsiteX3-27" fmla="*/ 0 w 6488112"/>
              <a:gd name="connsiteY3-28" fmla="*/ 3085306 h 3085306"/>
              <a:gd name="connsiteX4-29" fmla="*/ 0 w 6488112"/>
              <a:gd name="connsiteY4-30" fmla="*/ 0 h 3085306"/>
              <a:gd name="connsiteX0-31" fmla="*/ 0 w 6376755"/>
              <a:gd name="connsiteY0-32" fmla="*/ 0 h 3085306"/>
              <a:gd name="connsiteX1-33" fmla="*/ 6376755 w 6376755"/>
              <a:gd name="connsiteY1-34" fmla="*/ 44728 h 3085306"/>
              <a:gd name="connsiteX2-35" fmla="*/ 5592762 w 6376755"/>
              <a:gd name="connsiteY2-36" fmla="*/ 3066256 h 3085306"/>
              <a:gd name="connsiteX3-37" fmla="*/ 0 w 6376755"/>
              <a:gd name="connsiteY3-38" fmla="*/ 3085306 h 3085306"/>
              <a:gd name="connsiteX4-39" fmla="*/ 0 w 6376755"/>
              <a:gd name="connsiteY4-40" fmla="*/ 0 h 3085306"/>
              <a:gd name="connsiteX0-41" fmla="*/ 0 w 6339636"/>
              <a:gd name="connsiteY0-42" fmla="*/ 0 h 3085306"/>
              <a:gd name="connsiteX1-43" fmla="*/ 6339636 w 6339636"/>
              <a:gd name="connsiteY1-44" fmla="*/ 22364 h 3085306"/>
              <a:gd name="connsiteX2-45" fmla="*/ 5592762 w 6339636"/>
              <a:gd name="connsiteY2-46" fmla="*/ 3066256 h 3085306"/>
              <a:gd name="connsiteX3-47" fmla="*/ 0 w 6339636"/>
              <a:gd name="connsiteY3-48" fmla="*/ 3085306 h 3085306"/>
              <a:gd name="connsiteX4-49" fmla="*/ 0 w 6339636"/>
              <a:gd name="connsiteY4-50" fmla="*/ 0 h 3085306"/>
              <a:gd name="connsiteX0-51" fmla="*/ 0 w 6339636"/>
              <a:gd name="connsiteY0-52" fmla="*/ 0 h 3093980"/>
              <a:gd name="connsiteX1-53" fmla="*/ 6339636 w 6339636"/>
              <a:gd name="connsiteY1-54" fmla="*/ 22364 h 3093980"/>
              <a:gd name="connsiteX2-55" fmla="*/ 5667001 w 6339636"/>
              <a:gd name="connsiteY2-56" fmla="*/ 3093980 h 3093980"/>
              <a:gd name="connsiteX3-57" fmla="*/ 0 w 6339636"/>
              <a:gd name="connsiteY3-58" fmla="*/ 3085306 h 3093980"/>
              <a:gd name="connsiteX4-59" fmla="*/ 0 w 6339636"/>
              <a:gd name="connsiteY4-60" fmla="*/ 0 h 3093980"/>
              <a:gd name="connsiteX0-61" fmla="*/ 0 w 6339636"/>
              <a:gd name="connsiteY0-62" fmla="*/ 0 h 3093980"/>
              <a:gd name="connsiteX1-63" fmla="*/ 6339636 w 6339636"/>
              <a:gd name="connsiteY1-64" fmla="*/ 22364 h 3093980"/>
              <a:gd name="connsiteX2-65" fmla="*/ 5741240 w 6339636"/>
              <a:gd name="connsiteY2-66" fmla="*/ 3093980 h 3093980"/>
              <a:gd name="connsiteX3-67" fmla="*/ 0 w 6339636"/>
              <a:gd name="connsiteY3-68" fmla="*/ 3085306 h 3093980"/>
              <a:gd name="connsiteX4-69" fmla="*/ 0 w 6339636"/>
              <a:gd name="connsiteY4-70" fmla="*/ 0 h 30939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339636" h="3093980">
                <a:moveTo>
                  <a:pt x="0" y="0"/>
                </a:moveTo>
                <a:lnTo>
                  <a:pt x="6339636" y="22364"/>
                </a:lnTo>
                <a:lnTo>
                  <a:pt x="5741240" y="3093980"/>
                </a:lnTo>
                <a:lnTo>
                  <a:pt x="0" y="3085306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占位符 23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28" name="图片占位符 27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0" name="图片占位符 29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/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33"/>
          <p:cNvSpPr txBox="1"/>
          <p:nvPr/>
        </p:nvSpPr>
        <p:spPr>
          <a:xfrm>
            <a:off x="276737" y="372307"/>
            <a:ext cx="59716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，我建议选择将自然元素融入简洁、大方、实用的现代简约风格中。（替代文字图文无关）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5588" y="7962563"/>
            <a:ext cx="44116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市</a:t>
            </a:r>
            <a:endParaRPr lang="en-US" altLang="zh-CN" sz="4000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25400" dist="38100" dir="2700000" algn="tl" rotWithShape="0">
                  <a:schemeClr val="bg1">
                    <a:alpha val="50000"/>
                  </a:schemeClr>
                </a:outerShdw>
              </a:effectLst>
              <a:latin typeface="+mj-ea"/>
              <a:ea typeface="+mj-ea"/>
            </a:endParaRPr>
          </a:p>
          <a:p>
            <a:r>
              <a:rPr lang="zh-CN" altLang="en-US" sz="4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建筑设计项目</a:t>
            </a:r>
            <a:endParaRPr lang="zh-CN" altLang="en-US" sz="4800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25400" dist="38100" dir="2700000" algn="tl" rotWithShape="0">
                  <a:schemeClr val="bg1">
                    <a:alpha val="5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TextBox 28"/>
          <p:cNvSpPr txBox="1"/>
          <p:nvPr/>
        </p:nvSpPr>
        <p:spPr>
          <a:xfrm>
            <a:off x="11816469" y="8556405"/>
            <a:ext cx="72875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习</a:t>
            </a:r>
            <a:endParaRPr kumimoji="0" lang="zh-CN" altLang="en-US" sz="400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2" name="TextBox 33"/>
          <p:cNvSpPr txBox="1"/>
          <p:nvPr/>
        </p:nvSpPr>
        <p:spPr>
          <a:xfrm>
            <a:off x="7805456" y="7100789"/>
            <a:ext cx="47389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，我建议选择将自然元素融入简洁、大方、实用的现代简约风格中。（替代文字图文无关）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32763" y="332413"/>
            <a:ext cx="44116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市</a:t>
            </a:r>
            <a:endParaRPr lang="en-US" altLang="zh-CN" sz="4000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25400" dist="38100" dir="2700000" algn="tl" rotWithShape="0">
                  <a:schemeClr val="bg1">
                    <a:alpha val="50000"/>
                  </a:schemeClr>
                </a:outerShdw>
              </a:effectLst>
              <a:latin typeface="+mj-ea"/>
              <a:ea typeface="+mj-ea"/>
            </a:endParaRPr>
          </a:p>
          <a:p>
            <a:pPr algn="r"/>
            <a:r>
              <a:rPr lang="zh-CN" altLang="en-US" sz="4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建筑设计项目</a:t>
            </a:r>
            <a:endParaRPr lang="zh-CN" altLang="en-US" sz="4800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25400" dist="38100" dir="2700000" algn="tl" rotWithShape="0">
                  <a:schemeClr val="bg1">
                    <a:alpha val="5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4" name="TextBox 28"/>
          <p:cNvSpPr txBox="1"/>
          <p:nvPr/>
        </p:nvSpPr>
        <p:spPr>
          <a:xfrm>
            <a:off x="256383" y="191296"/>
            <a:ext cx="72875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习</a:t>
            </a:r>
            <a:endParaRPr kumimoji="0" lang="zh-CN" altLang="en-US" sz="400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28591" y="2774836"/>
            <a:ext cx="6144418" cy="4849019"/>
          </a:xfrm>
        </p:spPr>
      </p:pic>
      <p:sp>
        <p:nvSpPr>
          <p:cNvPr id="20" name="TextBox 33"/>
          <p:cNvSpPr txBox="1"/>
          <p:nvPr/>
        </p:nvSpPr>
        <p:spPr>
          <a:xfrm>
            <a:off x="256384" y="7824609"/>
            <a:ext cx="122880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，我建议选择将自然元素融入简洁、大方、实用的现代简约风格中。（替代文字图文无关）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132763" y="332413"/>
            <a:ext cx="44116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市</a:t>
            </a:r>
            <a:endParaRPr lang="en-US" altLang="zh-CN" sz="4000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25400" dist="38100" dir="2700000" algn="tl" rotWithShape="0">
                  <a:schemeClr val="bg1">
                    <a:alpha val="50000"/>
                  </a:schemeClr>
                </a:outerShdw>
              </a:effectLst>
              <a:latin typeface="+mj-ea"/>
              <a:ea typeface="+mj-ea"/>
            </a:endParaRPr>
          </a:p>
          <a:p>
            <a:pPr algn="r"/>
            <a:r>
              <a:rPr lang="zh-CN" altLang="en-US" sz="4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建筑设计项目</a:t>
            </a:r>
            <a:endParaRPr lang="zh-CN" altLang="en-US" sz="4800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25400" dist="38100" dir="2700000" algn="tl" rotWithShape="0">
                  <a:schemeClr val="bg1">
                    <a:alpha val="5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2" name="TextBox 28"/>
          <p:cNvSpPr txBox="1"/>
          <p:nvPr/>
        </p:nvSpPr>
        <p:spPr>
          <a:xfrm>
            <a:off x="256383" y="191296"/>
            <a:ext cx="72875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习</a:t>
            </a:r>
            <a:endParaRPr kumimoji="0" lang="zh-CN" altLang="en-US" sz="400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93418" y="3754376"/>
            <a:ext cx="5707382" cy="1126462"/>
            <a:chOff x="7094218" y="4414955"/>
            <a:chExt cx="5707382" cy="1126462"/>
          </a:xfrm>
        </p:grpSpPr>
        <p:sp>
          <p:nvSpPr>
            <p:cNvPr id="2" name="TextBox 1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7094218" y="4414955"/>
              <a:ext cx="1047082" cy="112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6720" dirty="0">
                  <a:solidFill>
                    <a:schemeClr val="tx1">
                      <a:lumMod val="9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肆</a:t>
              </a:r>
              <a:endParaRPr lang="zh-CN" altLang="en-US" sz="672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7848308" y="4642485"/>
              <a:ext cx="4953292" cy="7956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>
                <a:defRPr/>
              </a:pPr>
              <a:r>
                <a:rPr lang="zh-CN" altLang="en-US" sz="3600" dirty="0">
                  <a:solidFill>
                    <a:schemeClr val="bg1">
                      <a:lumMod val="85000"/>
                      <a:lumOff val="15000"/>
                    </a:schemeClr>
                  </a:solidFill>
                  <a:effectLst>
                    <a:innerShdw blurRad="63500" dist="508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修规控规作品</a:t>
              </a:r>
              <a:endParaRPr lang="zh-CN" altLang="en-US" sz="36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  <p:cxnSp>
          <p:nvCxnSpPr>
            <p:cNvPr id="4" name="直接连接符 3"/>
            <p:cNvCxnSpPr>
              <a:stCxn id="3" idx="3"/>
            </p:cNvCxnSpPr>
            <p:nvPr>
              <p:custDataLst>
                <p:tags r:id="rId3"/>
              </p:custDataLst>
            </p:nvPr>
          </p:nvCxnSpPr>
          <p:spPr>
            <a:xfrm flipH="1">
              <a:off x="12083734" y="5040313"/>
              <a:ext cx="717866" cy="362266"/>
            </a:xfrm>
            <a:prstGeom prst="line">
              <a:avLst/>
            </a:prstGeom>
            <a:solidFill>
              <a:srgbClr val="73BAD7"/>
            </a:solidFill>
            <a:ln w="381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6400800" y="3918068"/>
            <a:ext cx="64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accent4"/>
                </a:solidFill>
                <a:latin typeface="+mj-ea"/>
                <a:ea typeface="+mj-ea"/>
              </a:rPr>
              <a:t>2016-2017</a:t>
            </a:r>
            <a:r>
              <a:rPr lang="en-US" altLang="zh-CN" sz="5400" dirty="0">
                <a:latin typeface="+mj-ea"/>
                <a:ea typeface="+mj-ea"/>
              </a:rPr>
              <a:t>°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7515353"/>
            <a:ext cx="12801600" cy="2085847"/>
            <a:chOff x="0" y="7515353"/>
            <a:chExt cx="12801600" cy="2085847"/>
          </a:xfrm>
        </p:grpSpPr>
        <p:sp>
          <p:nvSpPr>
            <p:cNvPr id="7" name="矩形 6"/>
            <p:cNvSpPr/>
            <p:nvPr/>
          </p:nvSpPr>
          <p:spPr>
            <a:xfrm>
              <a:off x="0" y="7515353"/>
              <a:ext cx="6400800" cy="2085847"/>
            </a:xfrm>
            <a:prstGeom prst="rect">
              <a:avLst/>
            </a:prstGeom>
            <a:blipFill dpi="0" rotWithShape="1">
              <a:blip r:embed="rId4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flipH="1">
              <a:off x="6400800" y="7515353"/>
              <a:ext cx="6400800" cy="2085847"/>
            </a:xfrm>
            <a:prstGeom prst="rect">
              <a:avLst/>
            </a:prstGeom>
            <a:blipFill dpi="0" rotWithShape="1">
              <a:blip r:embed="rId4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占位符 27"/>
          <p:cNvPicPr>
            <a:picLocks noGrp="1" noChangeAspect="1"/>
          </p:cNvPicPr>
          <p:nvPr>
            <p:ph type="pic" sz="quarter" idx="1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57"/>
          <p:cNvSpPr txBox="1"/>
          <p:nvPr/>
        </p:nvSpPr>
        <p:spPr>
          <a:xfrm>
            <a:off x="485531" y="515315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方案图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58"/>
          <p:cNvSpPr txBox="1"/>
          <p:nvPr/>
        </p:nvSpPr>
        <p:spPr>
          <a:xfrm>
            <a:off x="536828" y="5573779"/>
            <a:ext cx="1005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FANG AN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781935" y="5153158"/>
            <a:ext cx="0" cy="1836661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65000"/>
              </a:sysClr>
            </a:solidFill>
            <a:prstDash val="sysDot"/>
          </a:ln>
          <a:effectLst/>
        </p:spPr>
      </p:cxnSp>
      <p:sp>
        <p:nvSpPr>
          <p:cNvPr id="6" name="TextBox 61"/>
          <p:cNvSpPr txBox="1"/>
          <p:nvPr/>
        </p:nvSpPr>
        <p:spPr>
          <a:xfrm>
            <a:off x="7346545" y="742374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效果图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2"/>
          <p:cNvSpPr txBox="1"/>
          <p:nvPr/>
        </p:nvSpPr>
        <p:spPr>
          <a:xfrm>
            <a:off x="7329714" y="7863106"/>
            <a:ext cx="11416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XIAO GUO 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566979" y="7461482"/>
            <a:ext cx="0" cy="1788714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65000"/>
              </a:sysClr>
            </a:solidFill>
            <a:prstDash val="sysDot"/>
          </a:ln>
          <a:effectLst/>
        </p:spPr>
      </p:cxnSp>
      <p:sp>
        <p:nvSpPr>
          <p:cNvPr id="29" name="TextBox 33"/>
          <p:cNvSpPr txBox="1"/>
          <p:nvPr/>
        </p:nvSpPr>
        <p:spPr>
          <a:xfrm>
            <a:off x="1988348" y="5153158"/>
            <a:ext cx="48478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，我建议选择将自然元素融入简洁、大方、实用的现代简约风格中。（替代文字图文无关）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132763" y="190500"/>
            <a:ext cx="44116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accent4"/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accent4"/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市</a:t>
            </a:r>
            <a:endParaRPr lang="en-US" altLang="zh-CN" sz="4000" dirty="0">
              <a:solidFill>
                <a:schemeClr val="accent4"/>
              </a:solidFill>
              <a:effectLst>
                <a:outerShdw blurRad="25400" dist="38100" dir="2700000" algn="tl" rotWithShape="0">
                  <a:schemeClr val="bg1">
                    <a:alpha val="50000"/>
                  </a:schemeClr>
                </a:outerShdw>
              </a:effectLst>
              <a:latin typeface="+mj-ea"/>
              <a:ea typeface="+mj-ea"/>
            </a:endParaRPr>
          </a:p>
          <a:p>
            <a:pPr algn="r"/>
            <a:r>
              <a:rPr lang="zh-CN" altLang="en-US" sz="4800" dirty="0">
                <a:solidFill>
                  <a:schemeClr val="accent4"/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设计项目</a:t>
            </a:r>
            <a:endParaRPr lang="zh-CN" altLang="en-US" sz="4800" dirty="0">
              <a:solidFill>
                <a:schemeClr val="accent4"/>
              </a:solidFill>
              <a:effectLst>
                <a:outerShdw blurRad="25400" dist="38100" dir="2700000" algn="tl" rotWithShape="0">
                  <a:schemeClr val="bg1">
                    <a:alpha val="5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1" name="TextBox 28"/>
          <p:cNvSpPr txBox="1"/>
          <p:nvPr/>
        </p:nvSpPr>
        <p:spPr>
          <a:xfrm>
            <a:off x="255588" y="8542310"/>
            <a:ext cx="72875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习</a:t>
            </a:r>
            <a:endParaRPr kumimoji="0" lang="zh-CN" altLang="en-US" sz="400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8617527" y="7271657"/>
            <a:ext cx="3926898" cy="1527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市环境优美的西湖区，设计的初衷选择将自然元素融入简洁、大方、实用的现代简约风格中。（替代文字图文无关）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0" name="TextBox 33"/>
          <p:cNvSpPr txBox="1"/>
          <p:nvPr/>
        </p:nvSpPr>
        <p:spPr>
          <a:xfrm>
            <a:off x="256384" y="6663466"/>
            <a:ext cx="56219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，我建议选择将自然元素融入简洁、大方、实用的现代简约风格中。（替代文字图文无关）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56382" y="332413"/>
            <a:ext cx="61444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市</a:t>
            </a:r>
            <a:endParaRPr lang="en-US" altLang="zh-CN" sz="4000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25400" dist="38100" dir="2700000" algn="tl" rotWithShape="0">
                  <a:schemeClr val="bg1">
                    <a:alpha val="50000"/>
                  </a:schemeClr>
                </a:outerShdw>
              </a:effectLst>
              <a:latin typeface="+mj-ea"/>
              <a:ea typeface="+mj-ea"/>
            </a:endParaRPr>
          </a:p>
          <a:p>
            <a:r>
              <a:rPr lang="zh-CN" altLang="en-US" sz="4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设计项目</a:t>
            </a:r>
            <a:endParaRPr lang="zh-CN" altLang="en-US" sz="4800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25400" dist="38100" dir="2700000" algn="tl" rotWithShape="0">
                  <a:schemeClr val="bg1">
                    <a:alpha val="5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2" name="TextBox 28"/>
          <p:cNvSpPr txBox="1"/>
          <p:nvPr/>
        </p:nvSpPr>
        <p:spPr>
          <a:xfrm>
            <a:off x="11815674" y="190500"/>
            <a:ext cx="72875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习</a:t>
            </a:r>
            <a:endParaRPr kumimoji="0" lang="zh-CN" altLang="en-US" sz="400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3" name="L 形 22"/>
          <p:cNvSpPr/>
          <p:nvPr/>
        </p:nvSpPr>
        <p:spPr>
          <a:xfrm rot="10800000">
            <a:off x="5783440" y="5283200"/>
            <a:ext cx="283532" cy="240365"/>
          </a:xfrm>
          <a:prstGeom prst="corner">
            <a:avLst>
              <a:gd name="adj1" fmla="val 50000"/>
              <a:gd name="adj2" fmla="val 598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L 形 23"/>
          <p:cNvSpPr/>
          <p:nvPr/>
        </p:nvSpPr>
        <p:spPr>
          <a:xfrm rot="10800000">
            <a:off x="5783440" y="2119857"/>
            <a:ext cx="283532" cy="240365"/>
          </a:xfrm>
          <a:prstGeom prst="corner">
            <a:avLst>
              <a:gd name="adj1" fmla="val 50000"/>
              <a:gd name="adj2" fmla="val 598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57"/>
          <p:cNvSpPr txBox="1"/>
          <p:nvPr/>
        </p:nvSpPr>
        <p:spPr>
          <a:xfrm>
            <a:off x="4864633" y="217243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方案一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Box 57"/>
          <p:cNvSpPr txBox="1"/>
          <p:nvPr/>
        </p:nvSpPr>
        <p:spPr>
          <a:xfrm>
            <a:off x="4864633" y="534665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方案二</a:t>
            </a:r>
            <a:endParaRPr lang="zh-CN" altLang="en-US" sz="2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TextBox 33"/>
          <p:cNvSpPr txBox="1"/>
          <p:nvPr/>
        </p:nvSpPr>
        <p:spPr>
          <a:xfrm>
            <a:off x="256384" y="2894440"/>
            <a:ext cx="56219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，我建议选择将自然元素融入简洁、大方、实用的现代简约风格中。（替代文字图文无关）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4971" y="580225"/>
            <a:ext cx="1276205" cy="16746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72145" y="914400"/>
            <a:ext cx="4128655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zh-CN" sz="1400" b="1" kern="100" dirty="0">
                <a:latin typeface="+mn-ea"/>
              </a:rPr>
              <a:t>联系电话</a:t>
            </a:r>
            <a:r>
              <a:rPr lang="en-US" altLang="zh-CN" sz="1400" b="1" kern="100" dirty="0">
                <a:latin typeface="+mn-ea"/>
              </a:rPr>
              <a:t> </a:t>
            </a:r>
            <a:r>
              <a:rPr lang="en-US" altLang="zh-CN" sz="1400" b="1" kern="100" dirty="0">
                <a:solidFill>
                  <a:schemeClr val="accent4"/>
                </a:solidFill>
                <a:latin typeface="+mn-ea"/>
              </a:rPr>
              <a:t>//</a:t>
            </a:r>
            <a:r>
              <a:rPr lang="en-US" altLang="zh-CN" sz="1400" b="1" kern="100" dirty="0">
                <a:latin typeface="+mn-ea"/>
              </a:rPr>
              <a:t> (+86)136-8866-6688</a:t>
            </a:r>
            <a:endParaRPr lang="zh-CN" altLang="zh-CN" sz="1100" b="1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3737" y="2416969"/>
            <a:ext cx="3041794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2000" kern="100" dirty="0">
                <a:solidFill>
                  <a:schemeClr val="accent4"/>
                </a:solidFill>
                <a:latin typeface="+mj-ea"/>
                <a:ea typeface="+mj-ea"/>
              </a:rPr>
              <a:t>教育经历</a:t>
            </a:r>
            <a:r>
              <a:rPr lang="en-US" altLang="zh-CN" sz="2000" kern="100" dirty="0">
                <a:solidFill>
                  <a:schemeClr val="accent4"/>
                </a:solidFill>
                <a:latin typeface="+mj-ea"/>
                <a:ea typeface="+mj-ea"/>
              </a:rPr>
              <a:t>Education</a:t>
            </a:r>
            <a:endParaRPr lang="zh-CN" altLang="en-US" sz="2000" kern="1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3737" y="207961"/>
            <a:ext cx="3041794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000" kern="100" dirty="0">
                <a:solidFill>
                  <a:schemeClr val="accent4"/>
                </a:solidFill>
                <a:latin typeface="+mj-ea"/>
                <a:ea typeface="+mj-ea"/>
              </a:rPr>
              <a:t>个人信息</a:t>
            </a:r>
            <a:r>
              <a:rPr lang="en-US" altLang="zh-CN" sz="2000" kern="100" dirty="0">
                <a:solidFill>
                  <a:schemeClr val="accent4"/>
                </a:solidFill>
                <a:latin typeface="+mj-ea"/>
                <a:ea typeface="+mj-ea"/>
              </a:rPr>
              <a:t>Individual</a:t>
            </a:r>
            <a:endParaRPr lang="en-US" altLang="zh-CN" sz="2000" kern="1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3737" y="3971782"/>
            <a:ext cx="3041794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2000" kern="100" dirty="0">
                <a:solidFill>
                  <a:schemeClr val="accent4"/>
                </a:solidFill>
                <a:latin typeface="+mj-ea"/>
                <a:ea typeface="+mj-ea"/>
              </a:rPr>
              <a:t>实践经历</a:t>
            </a:r>
            <a:r>
              <a:rPr lang="en-US" altLang="zh-CN" sz="2000" kern="100" dirty="0">
                <a:solidFill>
                  <a:schemeClr val="accent4"/>
                </a:solidFill>
                <a:latin typeface="+mj-ea"/>
                <a:ea typeface="+mj-ea"/>
              </a:rPr>
              <a:t>Experience</a:t>
            </a:r>
            <a:endParaRPr lang="zh-CN" altLang="en-US" sz="2000" kern="1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17060" y="2416969"/>
            <a:ext cx="3041794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2000" kern="100" dirty="0">
                <a:solidFill>
                  <a:schemeClr val="accent4"/>
                </a:solidFill>
                <a:latin typeface="+mj-ea"/>
                <a:ea typeface="+mj-ea"/>
              </a:rPr>
              <a:t>所获荣誉</a:t>
            </a:r>
            <a:r>
              <a:rPr lang="en-US" altLang="zh-CN" sz="2000" kern="100" dirty="0">
                <a:solidFill>
                  <a:schemeClr val="accent4"/>
                </a:solidFill>
                <a:latin typeface="+mj-ea"/>
                <a:ea typeface="+mj-ea"/>
              </a:rPr>
              <a:t>Reputation</a:t>
            </a:r>
            <a:endParaRPr lang="zh-CN" altLang="en-US" sz="2000" kern="1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2943" y="6746299"/>
            <a:ext cx="3041794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2000" kern="100" dirty="0">
                <a:solidFill>
                  <a:schemeClr val="accent4"/>
                </a:solidFill>
                <a:latin typeface="+mj-ea"/>
                <a:ea typeface="+mj-ea"/>
              </a:rPr>
              <a:t>技能评价</a:t>
            </a:r>
            <a:r>
              <a:rPr lang="en-US" altLang="zh-CN" sz="2000" kern="100" dirty="0">
                <a:solidFill>
                  <a:schemeClr val="accent4"/>
                </a:solidFill>
                <a:latin typeface="+mj-ea"/>
                <a:ea typeface="+mj-ea"/>
              </a:rPr>
              <a:t>Qualification</a:t>
            </a:r>
            <a:endParaRPr lang="zh-CN" altLang="en-US" sz="2000" kern="1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17060" y="6746299"/>
            <a:ext cx="3041794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2000" kern="100" dirty="0">
                <a:solidFill>
                  <a:schemeClr val="accent4"/>
                </a:solidFill>
                <a:latin typeface="+mj-ea"/>
                <a:ea typeface="+mj-ea"/>
              </a:rPr>
              <a:t>自我评价</a:t>
            </a:r>
            <a:r>
              <a:rPr lang="en-US" altLang="zh-CN" sz="2000" kern="100" dirty="0">
                <a:solidFill>
                  <a:schemeClr val="accent4"/>
                </a:solidFill>
                <a:latin typeface="+mj-ea"/>
                <a:ea typeface="+mj-ea"/>
              </a:rPr>
              <a:t>Evaluation</a:t>
            </a:r>
            <a:endParaRPr lang="zh-CN" altLang="en-US" sz="2000" kern="1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924800" y="914400"/>
            <a:ext cx="4128655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sz="1400" b="1" kern="100" dirty="0">
                <a:latin typeface="+mn-ea"/>
              </a:rPr>
              <a:t>工作经验 </a:t>
            </a:r>
            <a:r>
              <a:rPr lang="en-US" altLang="zh-CN" sz="1400" b="1" kern="100" dirty="0">
                <a:solidFill>
                  <a:schemeClr val="accent4"/>
                </a:solidFill>
                <a:latin typeface="+mn-ea"/>
              </a:rPr>
              <a:t>//</a:t>
            </a:r>
            <a:r>
              <a:rPr lang="en-US" altLang="zh-CN" sz="1400" b="1" kern="100" dirty="0">
                <a:latin typeface="+mn-ea"/>
              </a:rPr>
              <a:t> </a:t>
            </a:r>
            <a:r>
              <a:rPr lang="zh-CN" altLang="en-US" sz="1400" b="1" kern="100" dirty="0">
                <a:latin typeface="+mn-ea"/>
              </a:rPr>
              <a:t>应届毕业生</a:t>
            </a:r>
            <a:endParaRPr lang="zh-CN" altLang="zh-CN" sz="1100" b="1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272145" y="1414462"/>
            <a:ext cx="4128655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sz="1400" b="1" kern="100" dirty="0">
                <a:latin typeface="+mn-ea"/>
              </a:rPr>
              <a:t>电子邮箱 </a:t>
            </a:r>
            <a:r>
              <a:rPr lang="en-US" altLang="zh-CN" sz="1400" b="1" kern="100" dirty="0">
                <a:solidFill>
                  <a:schemeClr val="accent4"/>
                </a:solidFill>
                <a:latin typeface="+mn-ea"/>
              </a:rPr>
              <a:t>// </a:t>
            </a:r>
            <a:r>
              <a:rPr lang="en-US" altLang="zh-CN" sz="1400" b="1" kern="100" dirty="0">
                <a:latin typeface="+mn-ea"/>
              </a:rPr>
              <a:t>SAYOU@docer.com</a:t>
            </a:r>
            <a:endParaRPr lang="zh-CN" altLang="zh-CN" sz="1100" b="1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924800" y="1414462"/>
            <a:ext cx="4128655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sz="1400" b="1" kern="100" dirty="0">
                <a:latin typeface="+mn-ea"/>
              </a:rPr>
              <a:t>籍       贯 </a:t>
            </a:r>
            <a:r>
              <a:rPr lang="en-US" altLang="zh-CN" sz="1400" b="1" kern="100" dirty="0">
                <a:solidFill>
                  <a:schemeClr val="accent4"/>
                </a:solidFill>
                <a:latin typeface="+mn-ea"/>
              </a:rPr>
              <a:t>//</a:t>
            </a:r>
            <a:r>
              <a:rPr lang="en-US" altLang="zh-CN" sz="1400" b="1" kern="100" dirty="0">
                <a:latin typeface="+mn-ea"/>
              </a:rPr>
              <a:t> </a:t>
            </a:r>
            <a:r>
              <a:rPr lang="zh-CN" altLang="en-US" sz="1400" b="1" kern="100" dirty="0">
                <a:latin typeface="+mn-ea"/>
              </a:rPr>
              <a:t>四川成都市</a:t>
            </a:r>
            <a:endParaRPr lang="zh-CN" altLang="zh-CN" sz="1100" b="1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272145" y="1921452"/>
            <a:ext cx="4128655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sz="1400" b="1" kern="100" dirty="0">
                <a:latin typeface="+mn-ea"/>
              </a:rPr>
              <a:t>政治面貌 </a:t>
            </a:r>
            <a:r>
              <a:rPr lang="en-US" altLang="zh-CN" sz="1400" b="1" kern="100" dirty="0">
                <a:solidFill>
                  <a:schemeClr val="accent4"/>
                </a:solidFill>
                <a:latin typeface="+mn-ea"/>
              </a:rPr>
              <a:t>// </a:t>
            </a:r>
            <a:r>
              <a:rPr lang="zh-CN" altLang="en-US" sz="1400" b="1" kern="100" dirty="0">
                <a:latin typeface="+mn-ea"/>
              </a:rPr>
              <a:t>中共党员</a:t>
            </a:r>
            <a:endParaRPr lang="zh-CN" altLang="zh-CN" sz="1100" b="1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924800" y="1921452"/>
            <a:ext cx="4128655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sz="1400" b="1" kern="100" dirty="0">
                <a:latin typeface="+mn-ea"/>
              </a:rPr>
              <a:t>生       日 </a:t>
            </a:r>
            <a:r>
              <a:rPr lang="en-US" altLang="zh-CN" sz="1400" b="1" kern="100" dirty="0">
                <a:solidFill>
                  <a:schemeClr val="accent4"/>
                </a:solidFill>
                <a:latin typeface="+mn-ea"/>
              </a:rPr>
              <a:t>//</a:t>
            </a:r>
            <a:r>
              <a:rPr lang="en-US" altLang="zh-CN" sz="1400" b="1" kern="100" dirty="0">
                <a:latin typeface="+mn-ea"/>
              </a:rPr>
              <a:t> 1996.06.06</a:t>
            </a:r>
            <a:endParaRPr lang="zh-CN" altLang="zh-CN" sz="1100" b="1" kern="100" dirty="0"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63012" y="540470"/>
            <a:ext cx="12017352" cy="3766060"/>
            <a:chOff x="463012" y="540470"/>
            <a:chExt cx="11428484" cy="376606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463012" y="540470"/>
              <a:ext cx="114284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463012" y="4306530"/>
              <a:ext cx="114284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463013" y="2743633"/>
            <a:ext cx="5702262" cy="4336041"/>
            <a:chOff x="463012" y="2743633"/>
            <a:chExt cx="5799243" cy="4336041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463012" y="2743633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463012" y="7079674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6681121" y="2743633"/>
            <a:ext cx="5799243" cy="4336041"/>
            <a:chOff x="6681121" y="2743633"/>
            <a:chExt cx="5799243" cy="4336041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6681121" y="2743633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6681121" y="7079674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392944" y="2808539"/>
            <a:ext cx="5772329" cy="333375"/>
            <a:chOff x="392944" y="2808539"/>
            <a:chExt cx="5772329" cy="333375"/>
          </a:xfrm>
        </p:grpSpPr>
        <p:sp>
          <p:nvSpPr>
            <p:cNvPr id="46" name="矩形 45"/>
            <p:cNvSpPr/>
            <p:nvPr/>
          </p:nvSpPr>
          <p:spPr>
            <a:xfrm>
              <a:off x="392944" y="2808539"/>
              <a:ext cx="1603699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latin typeface="+mn-ea"/>
                </a:rPr>
                <a:t>2012.09 – 2017.06</a:t>
              </a:r>
              <a:endParaRPr lang="zh-CN" altLang="zh-CN" sz="11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901176" y="2808539"/>
              <a:ext cx="401782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solidFill>
                    <a:schemeClr val="accent4"/>
                  </a:solidFill>
                  <a:latin typeface="+mn-ea"/>
                </a:rPr>
                <a:t>//</a:t>
              </a:r>
              <a:endParaRPr lang="zh-CN" altLang="zh-CN" sz="11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204067" y="2808539"/>
              <a:ext cx="257941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400" b="1" kern="100" dirty="0">
                  <a:latin typeface="+mn-ea"/>
                </a:rPr>
                <a:t>同济大学</a:t>
              </a:r>
              <a:endParaRPr lang="zh-CN" altLang="zh-CN" sz="11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783486" y="2808539"/>
              <a:ext cx="138178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r"/>
              <a:r>
                <a:rPr lang="zh-CN" altLang="en-US" sz="1400" b="1" kern="100" dirty="0">
                  <a:latin typeface="+mn-ea"/>
                </a:rPr>
                <a:t>城市规划专业</a:t>
              </a:r>
              <a:endParaRPr lang="zh-CN" altLang="zh-CN" sz="11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463012" y="3137877"/>
            <a:ext cx="5702262" cy="585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主修课程：城市规划原理、区域经济与区域规划、建筑设计、中外建筑史、控制性详细规划、修建性详细规划、城市设计等</a:t>
            </a:r>
            <a:endParaRPr lang="zh-CN" altLang="zh-CN" sz="1200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617060" y="2812652"/>
            <a:ext cx="5863304" cy="9105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荣获国家励志奖学金、优秀学生一等奖学金等</a:t>
            </a:r>
            <a:endParaRPr lang="en-US" altLang="zh-CN" sz="1200" kern="100" dirty="0">
              <a:latin typeface="+mn-ea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荣获省级优秀毕业生、优秀学生干部、优秀三好学生等称号</a:t>
            </a:r>
            <a:endParaRPr lang="zh-CN" altLang="en-US" sz="1200" kern="100" dirty="0">
              <a:latin typeface="+mn-ea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荣获优秀团干部、优秀暑期“三下乡”实践活动等</a:t>
            </a:r>
            <a:endParaRPr lang="en-US" altLang="zh-CN" sz="1200" kern="100" dirty="0">
              <a:latin typeface="+mn-ea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城市规划主题创意大学生设计大赛一等奖</a:t>
            </a:r>
            <a:endParaRPr lang="zh-CN" altLang="en-US" sz="1200" kern="100" dirty="0">
              <a:latin typeface="+mn-ea"/>
              <a:cs typeface="Times New Roman" panose="02020603050405020304" pitchFamily="18" charset="0"/>
            </a:endParaRPr>
          </a:p>
          <a:p>
            <a:endParaRPr lang="zh-CN" altLang="en-US" sz="1400" b="1" kern="100" dirty="0">
              <a:latin typeface="+mn-ea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392943" y="4458929"/>
            <a:ext cx="5772329" cy="333375"/>
            <a:chOff x="392944" y="2808539"/>
            <a:chExt cx="5772329" cy="333375"/>
          </a:xfrm>
        </p:grpSpPr>
        <p:sp>
          <p:nvSpPr>
            <p:cNvPr id="71" name="矩形 70"/>
            <p:cNvSpPr/>
            <p:nvPr/>
          </p:nvSpPr>
          <p:spPr>
            <a:xfrm>
              <a:off x="392944" y="2808539"/>
              <a:ext cx="1603699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latin typeface="+mn-ea"/>
                </a:rPr>
                <a:t>2016.06 – </a:t>
              </a:r>
              <a:r>
                <a:rPr lang="zh-CN" altLang="en-US" sz="1400" b="1" kern="100" dirty="0">
                  <a:latin typeface="+mn-ea"/>
                </a:rPr>
                <a:t>至今</a:t>
              </a:r>
              <a:endParaRPr lang="zh-CN" altLang="zh-CN" sz="11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1901176" y="2808539"/>
              <a:ext cx="401782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solidFill>
                    <a:schemeClr val="accent4"/>
                  </a:solidFill>
                  <a:latin typeface="+mn-ea"/>
                </a:rPr>
                <a:t>//</a:t>
              </a:r>
              <a:endParaRPr lang="zh-CN" altLang="zh-CN" sz="11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204067" y="2808539"/>
              <a:ext cx="257941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400" b="1" kern="100" dirty="0">
                  <a:latin typeface="+mn-ea"/>
                </a:rPr>
                <a:t>同济大学城市规划设计院</a:t>
              </a:r>
              <a:endParaRPr lang="zh-CN" altLang="zh-CN" sz="11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4783486" y="2808539"/>
              <a:ext cx="138178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r"/>
              <a:r>
                <a:rPr lang="zh-CN" altLang="en-US" sz="1400" b="1" kern="100" dirty="0">
                  <a:latin typeface="+mn-ea"/>
                </a:rPr>
                <a:t>城市规划实习</a:t>
              </a:r>
              <a:endParaRPr lang="zh-CN" altLang="zh-CN" sz="11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392943" y="4819397"/>
            <a:ext cx="5772329" cy="7033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latin typeface="+mn-ea"/>
                <a:cs typeface="Times New Roman" panose="02020603050405020304" pitchFamily="18" charset="0"/>
              </a:rPr>
              <a:t>制图能力：</a:t>
            </a: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熟练掌握</a:t>
            </a:r>
            <a:r>
              <a:rPr lang="en-US" altLang="zh-CN" sz="1200" kern="100" dirty="0">
                <a:latin typeface="+mn-ea"/>
                <a:cs typeface="Times New Roman" panose="02020603050405020304" pitchFamily="18" charset="0"/>
              </a:rPr>
              <a:t>CAD</a:t>
            </a: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、湘源控规、</a:t>
            </a:r>
            <a:r>
              <a:rPr lang="en-US" altLang="zh-CN" sz="1200" kern="100" dirty="0">
                <a:latin typeface="+mn-ea"/>
                <a:cs typeface="Times New Roman" panose="02020603050405020304" pitchFamily="18" charset="0"/>
              </a:rPr>
              <a:t>PS</a:t>
            </a: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等城市规划相关制图软件</a:t>
            </a:r>
            <a:endParaRPr lang="zh-CN" altLang="en-US" sz="1200" kern="100" dirty="0">
              <a:latin typeface="+mn-ea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latin typeface="+mn-ea"/>
                <a:cs typeface="Times New Roman" panose="02020603050405020304" pitchFamily="18" charset="0"/>
              </a:rPr>
              <a:t>沟通协调：</a:t>
            </a: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提升项目组团队中讨论方案与实施方案时沟通与协调能力</a:t>
            </a:r>
            <a:endParaRPr lang="zh-CN" altLang="en-US" sz="1200" kern="100" dirty="0">
              <a:latin typeface="+mn-ea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latin typeface="+mn-ea"/>
                <a:cs typeface="Times New Roman" panose="02020603050405020304" pitchFamily="18" charset="0"/>
              </a:rPr>
              <a:t>理论巩固：</a:t>
            </a: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夯实课内城市规划理论基础并于实践相结合处理问题</a:t>
            </a:r>
            <a:endParaRPr lang="zh-CN" altLang="en-US" sz="1200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617060" y="4819397"/>
            <a:ext cx="5863304" cy="7033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lvl="0" indent="-285750" algn="just">
              <a:buClr>
                <a:srgbClr val="FFD23C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solidFill>
                  <a:srgbClr val="FFFFFF"/>
                </a:solidFill>
                <a:latin typeface="微软雅黑 Light" panose="020B0502040204020203"/>
                <a:cs typeface="Times New Roman" panose="02020603050405020304" pitchFamily="18" charset="0"/>
              </a:rPr>
              <a:t>组织能力：</a:t>
            </a:r>
            <a:r>
              <a:rPr lang="zh-CN" altLang="en-US" sz="1200" kern="100" dirty="0">
                <a:solidFill>
                  <a:srgbClr val="FFFFFF"/>
                </a:solidFill>
                <a:latin typeface="微软雅黑 Light" panose="020B0502040204020203"/>
                <a:cs typeface="Times New Roman" panose="02020603050405020304" pitchFamily="18" charset="0"/>
              </a:rPr>
              <a:t>负责就业服务社团组织建设，社团机构的管理，协调各部门工作</a:t>
            </a:r>
            <a:endParaRPr lang="zh-CN" altLang="en-US" sz="1200" kern="100" dirty="0">
              <a:solidFill>
                <a:srgbClr val="FFFFFF"/>
              </a:solidFill>
              <a:latin typeface="微软雅黑 Light" panose="020B0502040204020203"/>
              <a:cs typeface="Times New Roman" panose="02020603050405020304" pitchFamily="18" charset="0"/>
            </a:endParaRPr>
          </a:p>
          <a:p>
            <a:pPr marL="285750" lvl="0" indent="-285750" algn="just">
              <a:buClr>
                <a:srgbClr val="FFD23C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solidFill>
                  <a:srgbClr val="FFFFFF"/>
                </a:solidFill>
                <a:latin typeface="微软雅黑 Light" panose="020B0502040204020203"/>
                <a:cs typeface="Times New Roman" panose="02020603050405020304" pitchFamily="18" charset="0"/>
              </a:rPr>
              <a:t>奉献精神：</a:t>
            </a:r>
            <a:r>
              <a:rPr lang="zh-CN" altLang="en-US" sz="1200" kern="100" dirty="0">
                <a:solidFill>
                  <a:srgbClr val="FFFFFF"/>
                </a:solidFill>
                <a:latin typeface="微软雅黑 Light" panose="020B0502040204020203"/>
                <a:cs typeface="Times New Roman" panose="02020603050405020304" pitchFamily="18" charset="0"/>
              </a:rPr>
              <a:t>组织策划社团的成立大会、竞选会、团队培训、招新等活动</a:t>
            </a:r>
            <a:endParaRPr lang="zh-CN" altLang="en-US" sz="1200" kern="100" dirty="0">
              <a:solidFill>
                <a:srgbClr val="FFFFFF"/>
              </a:solidFill>
              <a:latin typeface="微软雅黑 Light" panose="020B0502040204020203"/>
              <a:cs typeface="Times New Roman" panose="02020603050405020304" pitchFamily="18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17060" y="4458929"/>
            <a:ext cx="5772329" cy="333375"/>
            <a:chOff x="392944" y="2808539"/>
            <a:chExt cx="5772329" cy="333375"/>
          </a:xfrm>
        </p:grpSpPr>
        <p:sp>
          <p:nvSpPr>
            <p:cNvPr id="58" name="矩形 57"/>
            <p:cNvSpPr/>
            <p:nvPr/>
          </p:nvSpPr>
          <p:spPr>
            <a:xfrm>
              <a:off x="392944" y="2808539"/>
              <a:ext cx="1603699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latin typeface="+mn-ea"/>
                </a:rPr>
                <a:t>2014.08 – 2015.08</a:t>
              </a:r>
              <a:endParaRPr lang="en-US" altLang="zh-CN" sz="1400" b="1" kern="100" dirty="0">
                <a:latin typeface="+mn-ea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901176" y="2808539"/>
              <a:ext cx="401782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solidFill>
                    <a:schemeClr val="accent4"/>
                  </a:solidFill>
                  <a:latin typeface="+mn-ea"/>
                </a:rPr>
                <a:t>//</a:t>
              </a:r>
              <a:endParaRPr lang="zh-CN" altLang="zh-CN" sz="11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2204067" y="2808539"/>
              <a:ext cx="257941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400" b="1" kern="100" dirty="0">
                  <a:latin typeface="+mn-ea"/>
                </a:rPr>
                <a:t>同济大学就业服务队</a:t>
              </a:r>
              <a:endParaRPr lang="zh-CN" altLang="en-US" sz="1400" b="1" kern="100" dirty="0">
                <a:latin typeface="+mn-ea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783486" y="2808539"/>
              <a:ext cx="138178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r"/>
              <a:r>
                <a:rPr lang="zh-CN" altLang="en-US" sz="1400" b="1" kern="100" dirty="0">
                  <a:latin typeface="+mn-ea"/>
                </a:rPr>
                <a:t>队长</a:t>
              </a:r>
              <a:endParaRPr lang="zh-CN" altLang="en-US" sz="1400" b="1" kern="100" dirty="0">
                <a:latin typeface="+mn-ea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6617060" y="7208922"/>
            <a:ext cx="5863304" cy="21027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50000"/>
              </a:lnSpc>
              <a:buClr>
                <a:schemeClr val="accent4"/>
              </a:buClr>
            </a:pPr>
            <a:r>
              <a:rPr lang="zh-CN" altLang="en-US" sz="1400" kern="100" dirty="0">
                <a:latin typeface="+mn-ea"/>
                <a:cs typeface="Times New Roman" panose="02020603050405020304" pitchFamily="18" charset="0"/>
              </a:rPr>
              <a:t>本人为人诚恳，性格开朗，自学能力强，心理素质较好，为人乐观，具有良好的团队协作精神，能很快融入群体生活。</a:t>
            </a:r>
            <a:endParaRPr lang="en-US" altLang="zh-CN" sz="1400" kern="100" dirty="0">
              <a:latin typeface="+mn-ea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Clr>
                <a:schemeClr val="accent4"/>
              </a:buClr>
            </a:pPr>
            <a:r>
              <a:rPr lang="zh-CN" altLang="en-US" sz="1400" kern="100" dirty="0">
                <a:latin typeface="+mn-ea"/>
                <a:cs typeface="Times New Roman" panose="02020603050405020304" pitchFamily="18" charset="0"/>
              </a:rPr>
              <a:t>说到做到，绝不推卸责任；有自制力，做事始终坚持有始有终，从不半途而废；肯学习，有问题不逃避，愿意虚心向他们学习。</a:t>
            </a:r>
            <a:endParaRPr lang="zh-CN" altLang="en-US" sz="1600" kern="100" dirty="0">
              <a:latin typeface="+mn-ea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92943" y="5910317"/>
            <a:ext cx="5772329" cy="7033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latin typeface="+mn-ea"/>
                <a:cs typeface="Times New Roman" panose="02020603050405020304" pitchFamily="18" charset="0"/>
              </a:rPr>
              <a:t>策划能力：</a:t>
            </a: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负责校报文字编辑、活动策划等工作</a:t>
            </a:r>
            <a:endParaRPr lang="zh-CN" altLang="en-US" sz="1200" kern="100" dirty="0">
              <a:latin typeface="+mn-ea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latin typeface="+mn-ea"/>
                <a:cs typeface="Times New Roman" panose="02020603050405020304" pitchFamily="18" charset="0"/>
              </a:rPr>
              <a:t>摄影能力：</a:t>
            </a: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担任新媒体运营拍摄任务，取景主题摄影照片</a:t>
            </a:r>
            <a:endParaRPr lang="zh-CN" altLang="en-US" sz="1200" kern="100" dirty="0">
              <a:latin typeface="+mn-ea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latin typeface="+mn-ea"/>
                <a:cs typeface="Times New Roman" panose="02020603050405020304" pitchFamily="18" charset="0"/>
              </a:rPr>
              <a:t>设计审美：</a:t>
            </a: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熟练使用办公软件与美化排版软件，提升自我的设计审美</a:t>
            </a:r>
            <a:endParaRPr lang="zh-CN" altLang="en-US" sz="1200" kern="100" dirty="0"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392943" y="5572474"/>
            <a:ext cx="5772329" cy="333375"/>
            <a:chOff x="392944" y="2808539"/>
            <a:chExt cx="5772329" cy="333375"/>
          </a:xfrm>
        </p:grpSpPr>
        <p:sp>
          <p:nvSpPr>
            <p:cNvPr id="76" name="矩形 75"/>
            <p:cNvSpPr/>
            <p:nvPr/>
          </p:nvSpPr>
          <p:spPr>
            <a:xfrm>
              <a:off x="392944" y="2808539"/>
              <a:ext cx="1603699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latin typeface="+mn-ea"/>
                </a:rPr>
                <a:t>2015.09 – 2016.05</a:t>
              </a:r>
              <a:endParaRPr lang="en-US" altLang="zh-CN" sz="1400" b="1" kern="100" dirty="0">
                <a:latin typeface="+mn-ea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1901176" y="2808539"/>
              <a:ext cx="401782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solidFill>
                    <a:schemeClr val="accent4"/>
                  </a:solidFill>
                  <a:latin typeface="+mn-ea"/>
                </a:rPr>
                <a:t>//</a:t>
              </a:r>
              <a:endParaRPr lang="zh-CN" altLang="zh-CN" sz="11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2204067" y="2808539"/>
              <a:ext cx="257941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400" b="1" kern="100" dirty="0">
                  <a:latin typeface="+mn-ea"/>
                </a:rPr>
                <a:t>同济大学校报记者团</a:t>
              </a:r>
              <a:endParaRPr lang="zh-CN" altLang="en-US" sz="1400" b="1" kern="100" dirty="0">
                <a:latin typeface="+mn-ea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4783486" y="2808539"/>
              <a:ext cx="138178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r"/>
              <a:r>
                <a:rPr lang="zh-CN" altLang="en-US" sz="1400" b="1" kern="100" dirty="0">
                  <a:latin typeface="+mn-ea"/>
                </a:rPr>
                <a:t>新媒体编辑</a:t>
              </a:r>
              <a:endParaRPr lang="zh-CN" altLang="en-US" sz="1400" b="1" kern="100" dirty="0">
                <a:latin typeface="+mn-ea"/>
              </a:endParaRPr>
            </a:p>
          </p:txBody>
        </p:sp>
      </p:grpSp>
      <p:sp>
        <p:nvSpPr>
          <p:cNvPr id="80" name="矩形 79"/>
          <p:cNvSpPr/>
          <p:nvPr/>
        </p:nvSpPr>
        <p:spPr>
          <a:xfrm>
            <a:off x="392943" y="7204291"/>
            <a:ext cx="5772329" cy="21073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just">
              <a:lnSpc>
                <a:spcPct val="150000"/>
              </a:lnSpc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400" b="1" kern="100" dirty="0">
                <a:latin typeface="+mn-ea"/>
                <a:cs typeface="Times New Roman" panose="02020603050405020304" pitchFamily="18" charset="0"/>
              </a:rPr>
              <a:t> 通用技能：</a:t>
            </a:r>
            <a:endParaRPr lang="zh-CN" altLang="en-US" sz="1400" b="1" kern="100" dirty="0">
              <a:latin typeface="+mn-ea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Clr>
                <a:schemeClr val="accent4"/>
              </a:buClr>
            </a:pPr>
            <a:r>
              <a:rPr lang="zh-CN" altLang="en-US" sz="1400" kern="100" dirty="0">
                <a:latin typeface="+mn-ea"/>
                <a:cs typeface="Times New Roman" panose="02020603050405020304" pitchFamily="18" charset="0"/>
              </a:rPr>
              <a:t>英语六级证书、国家计算机二级证书、机动车驾驶证</a:t>
            </a:r>
            <a:endParaRPr lang="zh-CN" altLang="en-US" sz="1400" kern="100" dirty="0">
              <a:latin typeface="+mn-ea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400" b="1" kern="100" dirty="0">
                <a:latin typeface="+mn-ea"/>
                <a:cs typeface="Times New Roman" panose="02020603050405020304" pitchFamily="18" charset="0"/>
              </a:rPr>
              <a:t>专业技能：</a:t>
            </a:r>
            <a:endParaRPr lang="zh-CN" altLang="en-US" sz="1400" b="1" kern="100" dirty="0">
              <a:latin typeface="+mn-ea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Clr>
                <a:schemeClr val="accent4"/>
              </a:buClr>
            </a:pPr>
            <a:r>
              <a:rPr lang="en-US" altLang="zh-CN" sz="1400" kern="100" dirty="0">
                <a:latin typeface="+mn-ea"/>
                <a:cs typeface="Times New Roman" panose="02020603050405020304" pitchFamily="18" charset="0"/>
              </a:rPr>
              <a:t>AutoCAD</a:t>
            </a:r>
            <a:r>
              <a:rPr lang="zh-CN" altLang="en-US" sz="1400" kern="100" dirty="0">
                <a:latin typeface="+mn-ea"/>
                <a:cs typeface="Times New Roman" panose="02020603050405020304" pitchFamily="18" charset="0"/>
              </a:rPr>
              <a:t>技能认证资质、中国摄影协会会员、花瓣网认证平面设计师</a:t>
            </a:r>
            <a:endParaRPr lang="zh-CN" altLang="en-US" sz="1400" kern="100" dirty="0">
              <a:latin typeface="+mn-ea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400" b="1" kern="100" dirty="0">
                <a:latin typeface="+mn-ea"/>
                <a:cs typeface="Times New Roman" panose="02020603050405020304" pitchFamily="18" charset="0"/>
              </a:rPr>
              <a:t>其他技能：</a:t>
            </a:r>
            <a:endParaRPr lang="zh-CN" altLang="en-US" sz="1400" b="1" kern="100" dirty="0">
              <a:latin typeface="+mn-ea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Clr>
                <a:schemeClr val="accent4"/>
              </a:buClr>
            </a:pPr>
            <a:r>
              <a:rPr lang="zh-CN" altLang="en-US" sz="1400" kern="100" dirty="0">
                <a:latin typeface="+mn-ea"/>
                <a:cs typeface="Times New Roman" panose="02020603050405020304" pitchFamily="18" charset="0"/>
              </a:rPr>
              <a:t>“一页纸”新媒体大赛一等奖等、全国大学生</a:t>
            </a:r>
            <a:r>
              <a:rPr lang="en-US" altLang="zh-CN" sz="1400" kern="100" dirty="0">
                <a:latin typeface="+mn-ea"/>
                <a:cs typeface="Times New Roman" panose="02020603050405020304" pitchFamily="18" charset="0"/>
              </a:rPr>
              <a:t>GIS</a:t>
            </a:r>
            <a:r>
              <a:rPr lang="zh-CN" altLang="en-US" sz="1400" kern="100" dirty="0">
                <a:latin typeface="+mn-ea"/>
                <a:cs typeface="Times New Roman" panose="02020603050405020304" pitchFamily="18" charset="0"/>
              </a:rPr>
              <a:t>城市数据研究优秀奖</a:t>
            </a:r>
            <a:endParaRPr lang="zh-CN" altLang="en-US" sz="1400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617060" y="5910317"/>
            <a:ext cx="5863304" cy="7033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独立完成</a:t>
            </a:r>
            <a:r>
              <a:rPr lang="en-US" altLang="zh-CN" sz="1200" kern="100" dirty="0">
                <a:latin typeface="+mn-ea"/>
                <a:cs typeface="Times New Roman" panose="02020603050405020304" pitchFamily="18" charset="0"/>
              </a:rPr>
              <a:t>PPT</a:t>
            </a: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模板策划，与演示方访谈</a:t>
            </a:r>
            <a:endParaRPr lang="zh-CN" altLang="en-US" sz="1200" kern="100" dirty="0">
              <a:latin typeface="+mn-ea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进行新媒体营销方面的数据收集和研究（微博案例研究）</a:t>
            </a:r>
            <a:endParaRPr lang="zh-CN" altLang="en-US" sz="1200" kern="100" dirty="0">
              <a:latin typeface="+mn-ea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获得年度最佳设计师</a:t>
            </a:r>
            <a:endParaRPr lang="zh-CN" altLang="en-US" sz="1200" kern="100" dirty="0"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6617060" y="5572474"/>
            <a:ext cx="5772329" cy="333375"/>
            <a:chOff x="392944" y="2808539"/>
            <a:chExt cx="5772329" cy="333375"/>
          </a:xfrm>
        </p:grpSpPr>
        <p:sp>
          <p:nvSpPr>
            <p:cNvPr id="83" name="矩形 82"/>
            <p:cNvSpPr/>
            <p:nvPr/>
          </p:nvSpPr>
          <p:spPr>
            <a:xfrm>
              <a:off x="392944" y="2808539"/>
              <a:ext cx="1603699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latin typeface="+mn-ea"/>
                </a:rPr>
                <a:t>2013.07 – 2016.08</a:t>
              </a:r>
              <a:endParaRPr lang="en-US" altLang="zh-CN" sz="1400" b="1" kern="100" dirty="0">
                <a:latin typeface="+mn-ea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1901176" y="2808539"/>
              <a:ext cx="401782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solidFill>
                    <a:schemeClr val="accent4"/>
                  </a:solidFill>
                  <a:latin typeface="+mn-ea"/>
                </a:rPr>
                <a:t>//</a:t>
              </a:r>
              <a:endParaRPr lang="zh-CN" altLang="zh-CN" sz="11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2204067" y="2808539"/>
              <a:ext cx="257941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400" b="1" kern="100" dirty="0">
                  <a:latin typeface="+mn-ea"/>
                </a:rPr>
                <a:t> 金山科技稻壳设计平台</a:t>
              </a:r>
              <a:endParaRPr lang="zh-CN" altLang="en-US" sz="1400" b="1" kern="100" dirty="0">
                <a:latin typeface="+mn-ea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4783486" y="2808539"/>
              <a:ext cx="138178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r"/>
              <a:r>
                <a:rPr lang="zh-CN" altLang="en-US" sz="1400" b="1" kern="100" dirty="0">
                  <a:latin typeface="+mn-ea"/>
                </a:rPr>
                <a:t>认证设计师</a:t>
              </a:r>
              <a:endParaRPr lang="zh-CN" altLang="en-US" sz="1400" b="1" kern="100" dirty="0">
                <a:latin typeface="+mn-ea"/>
              </a:endParaRPr>
            </a:p>
          </p:txBody>
        </p:sp>
      </p:grp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400800" y="121013"/>
            <a:ext cx="0" cy="9840184"/>
          </a:xfrm>
          <a:prstGeom prst="line">
            <a:avLst/>
          </a:prstGeom>
          <a:noFill/>
          <a:ln w="28575" cap="flat" cmpd="sng" algn="ctr">
            <a:solidFill>
              <a:schemeClr val="bg1">
                <a:lumMod val="50000"/>
                <a:lumOff val="5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</p:cxnSp>
      <p:sp>
        <p:nvSpPr>
          <p:cNvPr id="3" name="矩形 2"/>
          <p:cNvSpPr>
            <a:spLocks noChangeAspect="1"/>
          </p:cNvSpPr>
          <p:nvPr/>
        </p:nvSpPr>
        <p:spPr>
          <a:xfrm>
            <a:off x="5858515" y="1942856"/>
            <a:ext cx="1179594" cy="3567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</a:rPr>
              <a:t>2017.06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62674" y="1623997"/>
            <a:ext cx="4795841" cy="994512"/>
            <a:chOff x="3254331" y="1443023"/>
            <a:chExt cx="4795841" cy="994512"/>
          </a:xfrm>
        </p:grpSpPr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3254332" y="1443023"/>
              <a:ext cx="3299531" cy="994512"/>
            </a:xfrm>
            <a:prstGeom prst="rect">
              <a:avLst/>
            </a:prstGeom>
            <a:noFill/>
            <a:ln w="28575" cap="flat" cmpd="sng" algn="ctr">
              <a:solidFill>
                <a:schemeClr val="tx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6" name="直接连接符 5"/>
            <p:cNvCxnSpPr>
              <a:stCxn id="3" idx="1"/>
              <a:endCxn id="5" idx="3"/>
            </p:cNvCxnSpPr>
            <p:nvPr/>
          </p:nvCxnSpPr>
          <p:spPr>
            <a:xfrm flipH="1">
              <a:off x="6553863" y="1940278"/>
              <a:ext cx="1496309" cy="1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diamond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3254332" y="1443023"/>
              <a:ext cx="329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点击添加项目内容</a:t>
              </a:r>
              <a:endParaRPr lang="zh-CN" altLang="en-US" sz="2000" dirty="0">
                <a:solidFill>
                  <a:schemeClr val="bg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254331" y="1843133"/>
              <a:ext cx="32995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+mn-ea"/>
                </a:rPr>
                <a:t>点击此处添加您的，或通过复制您的文本至此处，并选择仅保留文本选项。</a:t>
              </a:r>
              <a:endParaRPr lang="en-US" altLang="zh-CN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flipH="1">
            <a:off x="6923674" y="2718506"/>
            <a:ext cx="4910276" cy="994512"/>
            <a:chOff x="3254331" y="1443023"/>
            <a:chExt cx="4910276" cy="994512"/>
          </a:xfrm>
        </p:grpSpPr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3254332" y="1443023"/>
              <a:ext cx="3299531" cy="994512"/>
            </a:xfrm>
            <a:prstGeom prst="rect">
              <a:avLst/>
            </a:prstGeom>
            <a:noFill/>
            <a:ln w="28575" cap="flat" cmpd="sng" algn="ctr">
              <a:solidFill>
                <a:schemeClr val="tx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11" name="直接连接符 10"/>
            <p:cNvCxnSpPr>
              <a:endCxn id="10" idx="3"/>
            </p:cNvCxnSpPr>
            <p:nvPr/>
          </p:nvCxnSpPr>
          <p:spPr>
            <a:xfrm flipH="1">
              <a:off x="6553863" y="1940278"/>
              <a:ext cx="1610744" cy="1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diamond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3254332" y="1443023"/>
              <a:ext cx="329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点击添加项目内容</a:t>
              </a:r>
              <a:endParaRPr lang="zh-CN" altLang="en-US" sz="2000" dirty="0">
                <a:solidFill>
                  <a:schemeClr val="bg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254331" y="1843133"/>
              <a:ext cx="32995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+mn-ea"/>
                </a:rPr>
                <a:t>点击此处添加您的，或通过复制您的文本至此处，并选择仅保留文本选项。</a:t>
              </a:r>
              <a:endParaRPr lang="en-US" altLang="zh-CN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62674" y="3813014"/>
            <a:ext cx="4910276" cy="994512"/>
            <a:chOff x="3254331" y="1443023"/>
            <a:chExt cx="4910276" cy="994512"/>
          </a:xfrm>
        </p:grpSpPr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3254332" y="1443023"/>
              <a:ext cx="3299531" cy="994512"/>
            </a:xfrm>
            <a:prstGeom prst="rect">
              <a:avLst/>
            </a:prstGeom>
            <a:noFill/>
            <a:ln w="28575" cap="flat" cmpd="sng" algn="ctr">
              <a:solidFill>
                <a:schemeClr val="tx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16" name="直接连接符 15"/>
            <p:cNvCxnSpPr>
              <a:endCxn id="15" idx="3"/>
            </p:cNvCxnSpPr>
            <p:nvPr/>
          </p:nvCxnSpPr>
          <p:spPr>
            <a:xfrm flipH="1">
              <a:off x="6553863" y="1940278"/>
              <a:ext cx="1610744" cy="1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diamond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3254332" y="1443023"/>
              <a:ext cx="329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点击添加项目内容</a:t>
              </a:r>
              <a:endParaRPr lang="zh-CN" altLang="en-US" sz="2000" dirty="0">
                <a:solidFill>
                  <a:schemeClr val="bg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254331" y="1843133"/>
              <a:ext cx="32995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+mn-ea"/>
                </a:rPr>
                <a:t>点击此处添加您的，或通过复制您的文本至此处，并选择仅保留文本选项。</a:t>
              </a:r>
              <a:endParaRPr lang="en-US" altLang="zh-CN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6923674" y="4907522"/>
            <a:ext cx="4910276" cy="994512"/>
            <a:chOff x="3254331" y="1443023"/>
            <a:chExt cx="4910276" cy="994512"/>
          </a:xfrm>
        </p:grpSpPr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3254332" y="1443023"/>
              <a:ext cx="3299531" cy="994512"/>
            </a:xfrm>
            <a:prstGeom prst="rect">
              <a:avLst/>
            </a:prstGeom>
            <a:noFill/>
            <a:ln w="28575" cap="flat" cmpd="sng" algn="ctr">
              <a:solidFill>
                <a:schemeClr val="tx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21" name="直接连接符 20"/>
            <p:cNvCxnSpPr>
              <a:endCxn id="20" idx="3"/>
            </p:cNvCxnSpPr>
            <p:nvPr/>
          </p:nvCxnSpPr>
          <p:spPr>
            <a:xfrm flipH="1">
              <a:off x="6553863" y="1940278"/>
              <a:ext cx="1610744" cy="1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diamond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3254332" y="1443023"/>
              <a:ext cx="329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点击添加项目内容</a:t>
              </a:r>
              <a:endParaRPr lang="zh-CN" altLang="en-US" sz="2000" dirty="0">
                <a:solidFill>
                  <a:schemeClr val="bg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254331" y="1843133"/>
              <a:ext cx="32995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+mn-ea"/>
                </a:rPr>
                <a:t>点击此处添加您的，或通过复制您的文本至此处，并选择仅保留文本选项。</a:t>
              </a:r>
              <a:endParaRPr lang="en-US" altLang="zh-CN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62674" y="6002030"/>
            <a:ext cx="4910276" cy="994512"/>
            <a:chOff x="3254331" y="1443023"/>
            <a:chExt cx="4910276" cy="994512"/>
          </a:xfrm>
        </p:grpSpPr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3254332" y="1443023"/>
              <a:ext cx="3299531" cy="994512"/>
            </a:xfrm>
            <a:prstGeom prst="rect">
              <a:avLst/>
            </a:prstGeom>
            <a:noFill/>
            <a:ln w="28575" cap="flat" cmpd="sng" algn="ctr">
              <a:solidFill>
                <a:schemeClr val="tx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26" name="直接连接符 25"/>
            <p:cNvCxnSpPr>
              <a:endCxn id="25" idx="3"/>
            </p:cNvCxnSpPr>
            <p:nvPr/>
          </p:nvCxnSpPr>
          <p:spPr>
            <a:xfrm flipH="1">
              <a:off x="6553863" y="1940278"/>
              <a:ext cx="1610744" cy="1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diamond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3254332" y="1443023"/>
              <a:ext cx="329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点击添加项目内容</a:t>
              </a:r>
              <a:endParaRPr lang="zh-CN" altLang="en-US" sz="2000" dirty="0">
                <a:solidFill>
                  <a:schemeClr val="bg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254331" y="1843133"/>
              <a:ext cx="32995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+mn-ea"/>
                </a:rPr>
                <a:t>点击此处添加您的，或通过复制您的文本至此处，并选择仅保留文本选项。</a:t>
              </a:r>
              <a:endParaRPr lang="en-US" altLang="zh-CN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flipH="1">
            <a:off x="6923674" y="7096538"/>
            <a:ext cx="4910276" cy="994512"/>
            <a:chOff x="3254331" y="1443023"/>
            <a:chExt cx="4910276" cy="994512"/>
          </a:xfrm>
        </p:grpSpPr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3254332" y="1443023"/>
              <a:ext cx="3299531" cy="994512"/>
            </a:xfrm>
            <a:prstGeom prst="rect">
              <a:avLst/>
            </a:prstGeom>
            <a:noFill/>
            <a:ln w="28575" cap="flat" cmpd="sng" algn="ctr">
              <a:solidFill>
                <a:schemeClr val="tx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31" name="直接连接符 30"/>
            <p:cNvCxnSpPr>
              <a:endCxn id="30" idx="3"/>
            </p:cNvCxnSpPr>
            <p:nvPr/>
          </p:nvCxnSpPr>
          <p:spPr>
            <a:xfrm flipH="1">
              <a:off x="6553863" y="1940278"/>
              <a:ext cx="1610744" cy="1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diamond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3254332" y="1443023"/>
              <a:ext cx="329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点击添加项目内容</a:t>
              </a:r>
              <a:endParaRPr lang="zh-CN" altLang="en-US" sz="2000" dirty="0">
                <a:solidFill>
                  <a:schemeClr val="bg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254331" y="1843133"/>
              <a:ext cx="32995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+mn-ea"/>
                </a:rPr>
                <a:t>点击此处添加您的，或通过复制您的文本至此处，并选择仅保留文本选项。</a:t>
              </a:r>
              <a:endParaRPr lang="en-US" altLang="zh-CN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62674" y="8191046"/>
            <a:ext cx="4910276" cy="994512"/>
            <a:chOff x="3254331" y="1443023"/>
            <a:chExt cx="4910276" cy="994512"/>
          </a:xfrm>
        </p:grpSpPr>
        <p:sp>
          <p:nvSpPr>
            <p:cNvPr id="35" name="矩形 34"/>
            <p:cNvSpPr>
              <a:spLocks noChangeAspect="1"/>
            </p:cNvSpPr>
            <p:nvPr/>
          </p:nvSpPr>
          <p:spPr>
            <a:xfrm>
              <a:off x="3254332" y="1443023"/>
              <a:ext cx="3299531" cy="994512"/>
            </a:xfrm>
            <a:prstGeom prst="rect">
              <a:avLst/>
            </a:prstGeom>
            <a:noFill/>
            <a:ln w="28575" cap="flat" cmpd="sng" algn="ctr">
              <a:solidFill>
                <a:schemeClr val="tx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36" name="直接连接符 35"/>
            <p:cNvCxnSpPr>
              <a:endCxn id="35" idx="3"/>
            </p:cNvCxnSpPr>
            <p:nvPr/>
          </p:nvCxnSpPr>
          <p:spPr>
            <a:xfrm flipH="1">
              <a:off x="6553863" y="1940278"/>
              <a:ext cx="1610744" cy="1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diamond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3254332" y="1443023"/>
              <a:ext cx="329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点击添加项目内容</a:t>
              </a:r>
              <a:endParaRPr lang="zh-CN" altLang="en-US" sz="2000" dirty="0">
                <a:solidFill>
                  <a:schemeClr val="bg1">
                    <a:lumMod val="85000"/>
                    <a:lumOff val="1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254331" y="1843133"/>
              <a:ext cx="32995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+mn-ea"/>
                </a:rPr>
                <a:t>点击此处添加您的，或通过复制您的文本至此处，并选择仅保留文本选项。</a:t>
              </a:r>
              <a:endParaRPr lang="en-US" altLang="zh-CN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42" name="矩形 41"/>
          <p:cNvSpPr>
            <a:spLocks noChangeAspect="1"/>
          </p:cNvSpPr>
          <p:nvPr/>
        </p:nvSpPr>
        <p:spPr>
          <a:xfrm>
            <a:off x="5858515" y="3037363"/>
            <a:ext cx="1179594" cy="3567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</a:rPr>
              <a:t>2016.10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sp>
        <p:nvSpPr>
          <p:cNvPr id="43" name="矩形 42"/>
          <p:cNvSpPr>
            <a:spLocks noChangeAspect="1"/>
          </p:cNvSpPr>
          <p:nvPr/>
        </p:nvSpPr>
        <p:spPr>
          <a:xfrm>
            <a:off x="5858515" y="4131870"/>
            <a:ext cx="1179594" cy="3567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</a:rPr>
              <a:t>2016.04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sp>
        <p:nvSpPr>
          <p:cNvPr id="44" name="矩形 43"/>
          <p:cNvSpPr>
            <a:spLocks noChangeAspect="1"/>
          </p:cNvSpPr>
          <p:nvPr/>
        </p:nvSpPr>
        <p:spPr>
          <a:xfrm>
            <a:off x="5858515" y="5226377"/>
            <a:ext cx="1179594" cy="3567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</a:rPr>
              <a:t>2015.11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sp>
        <p:nvSpPr>
          <p:cNvPr id="45" name="矩形 44"/>
          <p:cNvSpPr>
            <a:spLocks noChangeAspect="1"/>
          </p:cNvSpPr>
          <p:nvPr/>
        </p:nvSpPr>
        <p:spPr>
          <a:xfrm>
            <a:off x="5858515" y="6320884"/>
            <a:ext cx="1179594" cy="3567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</a:rPr>
              <a:t>2015.05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sp>
        <p:nvSpPr>
          <p:cNvPr id="46" name="矩形 45"/>
          <p:cNvSpPr>
            <a:spLocks noChangeAspect="1"/>
          </p:cNvSpPr>
          <p:nvPr/>
        </p:nvSpPr>
        <p:spPr>
          <a:xfrm>
            <a:off x="5858515" y="7415391"/>
            <a:ext cx="1179594" cy="3567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</a:rPr>
              <a:t>2014.03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sp>
        <p:nvSpPr>
          <p:cNvPr id="47" name="矩形 46"/>
          <p:cNvSpPr>
            <a:spLocks noChangeAspect="1"/>
          </p:cNvSpPr>
          <p:nvPr/>
        </p:nvSpPr>
        <p:spPr>
          <a:xfrm>
            <a:off x="5858515" y="8509898"/>
            <a:ext cx="1179594" cy="3567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</a:rPr>
              <a:t>2013.07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3522659" y="5300456"/>
            <a:ext cx="5756282" cy="6985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0" y="7515353"/>
            <a:ext cx="12801600" cy="2085847"/>
            <a:chOff x="0" y="7515353"/>
            <a:chExt cx="12801600" cy="2085847"/>
          </a:xfrm>
        </p:grpSpPr>
        <p:sp>
          <p:nvSpPr>
            <p:cNvPr id="9" name="矩形 8"/>
            <p:cNvSpPr/>
            <p:nvPr/>
          </p:nvSpPr>
          <p:spPr>
            <a:xfrm>
              <a:off x="0" y="7515353"/>
              <a:ext cx="6400800" cy="2085847"/>
            </a:xfrm>
            <a:prstGeom prst="rect">
              <a:avLst/>
            </a:prstGeom>
            <a:blipFill dpi="0" rotWithShape="1">
              <a:blip r:embed="rId1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flipH="1">
              <a:off x="6400800" y="7515353"/>
              <a:ext cx="6400800" cy="2085847"/>
            </a:xfrm>
            <a:prstGeom prst="rect">
              <a:avLst/>
            </a:prstGeom>
            <a:blipFill dpi="0" rotWithShape="1">
              <a:blip r:embed="rId1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361708" y="7884259"/>
            <a:ext cx="282632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accent4"/>
                </a:solidFill>
                <a:latin typeface="+mj-ea"/>
                <a:ea typeface="+mj-ea"/>
              </a:rPr>
              <a:t>2018</a:t>
            </a:r>
            <a:r>
              <a:rPr lang="en-US" altLang="zh-CN" sz="5400" dirty="0">
                <a:latin typeface="+mj-ea"/>
                <a:ea typeface="+mj-ea"/>
              </a:rPr>
              <a:t>°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28194" y="3191665"/>
            <a:ext cx="6145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4"/>
                </a:solidFill>
                <a:latin typeface="+mj-ea"/>
                <a:ea typeface="+mj-ea"/>
              </a:rPr>
              <a:t>李西柚</a:t>
            </a:r>
            <a:endParaRPr lang="zh-CN" altLang="en-US" sz="36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328194" y="4350348"/>
            <a:ext cx="6145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4"/>
                </a:solidFill>
                <a:ea typeface="+mj-ea"/>
              </a:rPr>
              <a:t>URBAN PLANNING // CREACTION</a:t>
            </a:r>
            <a:endParaRPr lang="zh-CN" altLang="en-US" sz="2800" dirty="0">
              <a:solidFill>
                <a:schemeClr val="accent4"/>
              </a:solidFill>
              <a:ea typeface="+mj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522659" y="5015575"/>
            <a:ext cx="57562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328194" y="5471861"/>
            <a:ext cx="6145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世界之大，为何我们相遇。。。</a:t>
            </a:r>
            <a:endParaRPr lang="zh-CN" altLang="en-US" sz="1800" dirty="0">
              <a:solidFill>
                <a:schemeClr val="bg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菱形 27"/>
          <p:cNvSpPr/>
          <p:nvPr/>
        </p:nvSpPr>
        <p:spPr>
          <a:xfrm>
            <a:off x="6272213" y="3949728"/>
            <a:ext cx="257174" cy="257174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967" y="2209575"/>
            <a:ext cx="11473666" cy="518204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1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31366" y="2629390"/>
            <a:ext cx="1047082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72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壹</a:t>
            </a:r>
            <a:endParaRPr lang="zh-CN" altLang="en-US" sz="6720" dirty="0">
              <a:solidFill>
                <a:schemeClr val="tx1">
                  <a:lumMod val="9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41" name="TextBox 1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31366" y="4160693"/>
            <a:ext cx="1047082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72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贰</a:t>
            </a:r>
            <a:endParaRPr lang="zh-CN" altLang="en-US" sz="6720" dirty="0">
              <a:solidFill>
                <a:schemeClr val="tx1">
                  <a:lumMod val="9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42" name="TextBox 2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31366" y="5690884"/>
            <a:ext cx="1047082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72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叁</a:t>
            </a:r>
            <a:endParaRPr lang="zh-CN" altLang="en-US" sz="6720" dirty="0">
              <a:solidFill>
                <a:schemeClr val="tx1">
                  <a:lumMod val="9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43" name="TextBox 3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31366" y="7221075"/>
            <a:ext cx="1047082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72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肆</a:t>
            </a:r>
            <a:endParaRPr lang="zh-CN" altLang="en-US" sz="6720" dirty="0">
              <a:solidFill>
                <a:schemeClr val="tx1">
                  <a:lumMod val="9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5" cstate="screen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838" y="1537833"/>
            <a:ext cx="3625030" cy="806336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56975" y="1937652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300" dirty="0"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CONTENTS</a:t>
            </a:r>
            <a:endParaRPr lang="zh-CN" altLang="en-US" sz="2400" spc="300" dirty="0"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8983" y="1247775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accent4"/>
                </a:solidFill>
                <a:latin typeface="+mj-ea"/>
                <a:ea typeface="+mj-ea"/>
              </a:rPr>
              <a:t>目录</a:t>
            </a:r>
            <a:endParaRPr lang="en-US" altLang="zh-CN" sz="60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385456" y="2856920"/>
            <a:ext cx="4953292" cy="7956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rPr>
              <a:t>城市设计作品</a:t>
            </a:r>
            <a:endParaRPr lang="zh-CN" altLang="en-US" sz="3600" dirty="0">
              <a:solidFill>
                <a:schemeClr val="bg1">
                  <a:lumMod val="85000"/>
                  <a:lumOff val="15000"/>
                </a:schemeClr>
              </a:solidFill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  <a:latin typeface="+mj-ea"/>
              <a:ea typeface="+mj-ea"/>
            </a:endParaRPr>
          </a:p>
        </p:txBody>
      </p:sp>
      <p:cxnSp>
        <p:nvCxnSpPr>
          <p:cNvPr id="6" name="直接连接符 5"/>
          <p:cNvCxnSpPr>
            <a:stCxn id="5" idx="3"/>
          </p:cNvCxnSpPr>
          <p:nvPr>
            <p:custDataLst>
              <p:tags r:id="rId7"/>
            </p:custDataLst>
          </p:nvPr>
        </p:nvCxnSpPr>
        <p:spPr>
          <a:xfrm flipH="1">
            <a:off x="5620882" y="3254748"/>
            <a:ext cx="717866" cy="362266"/>
          </a:xfrm>
          <a:prstGeom prst="line">
            <a:avLst/>
          </a:prstGeom>
          <a:solidFill>
            <a:srgbClr val="73BAD7"/>
          </a:solidFill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1385456" y="4386000"/>
            <a:ext cx="4953292" cy="7956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rPr>
              <a:t>城市总体规划作品</a:t>
            </a:r>
            <a:endParaRPr lang="zh-CN" altLang="en-US" sz="3600" dirty="0">
              <a:solidFill>
                <a:schemeClr val="bg1">
                  <a:lumMod val="85000"/>
                  <a:lumOff val="15000"/>
                </a:schemeClr>
              </a:solidFill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  <a:latin typeface="+mj-ea"/>
              <a:ea typeface="+mj-ea"/>
            </a:endParaRPr>
          </a:p>
        </p:txBody>
      </p:sp>
      <p:cxnSp>
        <p:nvCxnSpPr>
          <p:cNvPr id="11" name="直接连接符 10"/>
          <p:cNvCxnSpPr>
            <a:stCxn id="10" idx="3"/>
          </p:cNvCxnSpPr>
          <p:nvPr>
            <p:custDataLst>
              <p:tags r:id="rId9"/>
            </p:custDataLst>
          </p:nvPr>
        </p:nvCxnSpPr>
        <p:spPr>
          <a:xfrm flipH="1">
            <a:off x="5620882" y="4783828"/>
            <a:ext cx="717866" cy="415606"/>
          </a:xfrm>
          <a:prstGeom prst="line">
            <a:avLst/>
          </a:prstGeom>
          <a:solidFill>
            <a:srgbClr val="73BAD7"/>
          </a:solidFill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1385456" y="5917303"/>
            <a:ext cx="4953292" cy="7956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rPr>
              <a:t>建筑设计作品</a:t>
            </a:r>
            <a:endParaRPr lang="zh-CN" altLang="en-US" sz="3600" dirty="0">
              <a:solidFill>
                <a:schemeClr val="bg1">
                  <a:lumMod val="85000"/>
                  <a:lumOff val="15000"/>
                </a:schemeClr>
              </a:solidFill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>
            <a:stCxn id="15" idx="3"/>
          </p:cNvCxnSpPr>
          <p:nvPr>
            <p:custDataLst>
              <p:tags r:id="rId11"/>
            </p:custDataLst>
          </p:nvPr>
        </p:nvCxnSpPr>
        <p:spPr>
          <a:xfrm flipH="1">
            <a:off x="5620882" y="6315131"/>
            <a:ext cx="717866" cy="375601"/>
          </a:xfrm>
          <a:prstGeom prst="line">
            <a:avLst/>
          </a:prstGeom>
          <a:solidFill>
            <a:srgbClr val="73BAD7"/>
          </a:solidFill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>
            <p:custDataLst>
              <p:tags r:id="rId12"/>
            </p:custDataLst>
          </p:nvPr>
        </p:nvSpPr>
        <p:spPr>
          <a:xfrm>
            <a:off x="1385456" y="7448605"/>
            <a:ext cx="4953292" cy="7956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rPr>
              <a:t>修规控规作品</a:t>
            </a:r>
            <a:endParaRPr lang="zh-CN" altLang="en-US" sz="3600" dirty="0">
              <a:solidFill>
                <a:schemeClr val="bg1">
                  <a:lumMod val="85000"/>
                  <a:lumOff val="15000"/>
                </a:schemeClr>
              </a:solidFill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  <a:latin typeface="+mj-ea"/>
              <a:ea typeface="+mj-ea"/>
            </a:endParaRPr>
          </a:p>
        </p:txBody>
      </p:sp>
      <p:cxnSp>
        <p:nvCxnSpPr>
          <p:cNvPr id="21" name="直接连接符 20"/>
          <p:cNvCxnSpPr>
            <a:stCxn id="20" idx="3"/>
          </p:cNvCxnSpPr>
          <p:nvPr>
            <p:custDataLst>
              <p:tags r:id="rId13"/>
            </p:custDataLst>
          </p:nvPr>
        </p:nvCxnSpPr>
        <p:spPr>
          <a:xfrm flipH="1">
            <a:off x="5620882" y="7846433"/>
            <a:ext cx="717866" cy="362266"/>
          </a:xfrm>
          <a:prstGeom prst="line">
            <a:avLst/>
          </a:prstGeom>
          <a:solidFill>
            <a:srgbClr val="73BAD7"/>
          </a:solidFill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/>
          <p:cNvGrpSpPr/>
          <p:nvPr/>
        </p:nvGrpSpPr>
        <p:grpSpPr>
          <a:xfrm>
            <a:off x="1586865" y="3740468"/>
            <a:ext cx="10466590" cy="4591685"/>
            <a:chOff x="1586865" y="3740468"/>
            <a:chExt cx="9921240" cy="4591685"/>
          </a:xfrm>
        </p:grpSpPr>
        <p:cxnSp>
          <p:nvCxnSpPr>
            <p:cNvPr id="7" name="直接连接符 6"/>
            <p:cNvCxnSpPr/>
            <p:nvPr>
              <p:custDataLst>
                <p:tags r:id="rId14"/>
              </p:custDataLst>
            </p:nvPr>
          </p:nvCxnSpPr>
          <p:spPr>
            <a:xfrm>
              <a:off x="1586865" y="3740468"/>
              <a:ext cx="992124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>
              <p:custDataLst>
                <p:tags r:id="rId15"/>
              </p:custDataLst>
            </p:nvPr>
          </p:nvCxnSpPr>
          <p:spPr>
            <a:xfrm>
              <a:off x="1586865" y="5271770"/>
              <a:ext cx="992124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6"/>
              </p:custDataLst>
            </p:nvPr>
          </p:nvCxnSpPr>
          <p:spPr>
            <a:xfrm>
              <a:off x="1586865" y="6800850"/>
              <a:ext cx="992124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17"/>
              </p:custDataLst>
            </p:nvPr>
          </p:nvCxnSpPr>
          <p:spPr>
            <a:xfrm>
              <a:off x="1586865" y="8332153"/>
              <a:ext cx="992124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10620316" y="1548837"/>
            <a:ext cx="1924109" cy="846256"/>
            <a:chOff x="7614736" y="1636460"/>
            <a:chExt cx="1924109" cy="846256"/>
          </a:xfrm>
        </p:grpSpPr>
        <p:sp>
          <p:nvSpPr>
            <p:cNvPr id="24" name="TextBox 28"/>
            <p:cNvSpPr txBox="1"/>
            <p:nvPr/>
          </p:nvSpPr>
          <p:spPr>
            <a:xfrm>
              <a:off x="7614736" y="1636460"/>
              <a:ext cx="380195" cy="369332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实</a:t>
              </a: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5" name="TextBox 30"/>
            <p:cNvSpPr txBox="1"/>
            <p:nvPr/>
          </p:nvSpPr>
          <p:spPr>
            <a:xfrm>
              <a:off x="7614736" y="2113384"/>
              <a:ext cx="380195" cy="369332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习</a:t>
              </a: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6" name="TextBox 31"/>
            <p:cNvSpPr txBox="1"/>
            <p:nvPr/>
          </p:nvSpPr>
          <p:spPr>
            <a:xfrm>
              <a:off x="8066939" y="1636555"/>
              <a:ext cx="14719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u="none" strike="noStrike" kern="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j-ea"/>
                  <a:ea typeface="+mj-ea"/>
                </a:rPr>
                <a:t>实际项目</a:t>
              </a: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7" name="TextBox 32"/>
            <p:cNvSpPr txBox="1"/>
            <p:nvPr/>
          </p:nvSpPr>
          <p:spPr>
            <a:xfrm>
              <a:off x="8066939" y="2113384"/>
              <a:ext cx="14719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u="none" strike="noStrike" kern="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j-ea"/>
                  <a:ea typeface="+mj-ea"/>
                </a:rPr>
                <a:t>实习作品</a:t>
              </a:r>
              <a:endParaRPr kumimoji="0" lang="zh-CN" altLang="en-US" sz="1800" u="none" strike="noStrike" kern="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7756257" y="1414561"/>
            <a:ext cx="2826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accent4"/>
                </a:solidFill>
                <a:latin typeface="+mj-ea"/>
                <a:ea typeface="+mj-ea"/>
              </a:rPr>
              <a:t>2017</a:t>
            </a:r>
            <a:r>
              <a:rPr lang="en-US" altLang="zh-CN" sz="5400" dirty="0">
                <a:latin typeface="+mj-ea"/>
                <a:ea typeface="+mj-ea"/>
              </a:rPr>
              <a:t>°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8832850"/>
            <a:ext cx="12801600" cy="76835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93418" y="3754376"/>
            <a:ext cx="5707382" cy="1126462"/>
            <a:chOff x="7094218" y="4414955"/>
            <a:chExt cx="5707382" cy="1126462"/>
          </a:xfrm>
        </p:grpSpPr>
        <p:sp>
          <p:nvSpPr>
            <p:cNvPr id="2" name="TextBox 1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7094218" y="4414955"/>
              <a:ext cx="1047082" cy="112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6720" dirty="0">
                  <a:solidFill>
                    <a:schemeClr val="tx1">
                      <a:lumMod val="9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壹</a:t>
              </a:r>
              <a:endParaRPr lang="zh-CN" altLang="en-US" sz="672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7848308" y="4642485"/>
              <a:ext cx="4953292" cy="7956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>
                <a:defRPr/>
              </a:pPr>
              <a:r>
                <a:rPr lang="zh-CN" altLang="en-US" sz="3600" dirty="0">
                  <a:solidFill>
                    <a:schemeClr val="bg1">
                      <a:lumMod val="85000"/>
                      <a:lumOff val="15000"/>
                    </a:schemeClr>
                  </a:solidFill>
                  <a:effectLst>
                    <a:innerShdw blurRad="63500" dist="508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城市设计作品</a:t>
              </a:r>
              <a:endParaRPr lang="zh-CN" altLang="en-US" sz="36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  <p:cxnSp>
          <p:nvCxnSpPr>
            <p:cNvPr id="4" name="直接连接符 3"/>
            <p:cNvCxnSpPr>
              <a:stCxn id="3" idx="3"/>
            </p:cNvCxnSpPr>
            <p:nvPr>
              <p:custDataLst>
                <p:tags r:id="rId3"/>
              </p:custDataLst>
            </p:nvPr>
          </p:nvCxnSpPr>
          <p:spPr>
            <a:xfrm flipH="1">
              <a:off x="12083734" y="5040313"/>
              <a:ext cx="717866" cy="362266"/>
            </a:xfrm>
            <a:prstGeom prst="line">
              <a:avLst/>
            </a:prstGeom>
            <a:solidFill>
              <a:srgbClr val="73BAD7"/>
            </a:solidFill>
            <a:ln w="381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6400800" y="3918068"/>
            <a:ext cx="64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accent4"/>
                </a:solidFill>
                <a:latin typeface="+mj-ea"/>
                <a:ea typeface="+mj-ea"/>
              </a:rPr>
              <a:t>2016-2017</a:t>
            </a:r>
            <a:r>
              <a:rPr lang="en-US" altLang="zh-CN" sz="5400" dirty="0">
                <a:latin typeface="+mj-ea"/>
                <a:ea typeface="+mj-ea"/>
              </a:rPr>
              <a:t>°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7515353"/>
            <a:ext cx="12801600" cy="2085847"/>
            <a:chOff x="0" y="7515353"/>
            <a:chExt cx="12801600" cy="2085847"/>
          </a:xfrm>
        </p:grpSpPr>
        <p:sp>
          <p:nvSpPr>
            <p:cNvPr id="7" name="矩形 6"/>
            <p:cNvSpPr/>
            <p:nvPr/>
          </p:nvSpPr>
          <p:spPr>
            <a:xfrm>
              <a:off x="0" y="7515353"/>
              <a:ext cx="6400800" cy="2085847"/>
            </a:xfrm>
            <a:prstGeom prst="rect">
              <a:avLst/>
            </a:prstGeom>
            <a:blipFill dpi="0" rotWithShape="1">
              <a:blip r:embed="rId4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flipH="1">
              <a:off x="6400800" y="7515353"/>
              <a:ext cx="6400800" cy="2085847"/>
            </a:xfrm>
            <a:prstGeom prst="rect">
              <a:avLst/>
            </a:prstGeom>
            <a:blipFill dpi="0" rotWithShape="1">
              <a:blip r:embed="rId4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"/>
          <a:stretch>
            <a:fillRect/>
          </a:stretch>
        </p:blipFill>
        <p:spPr>
          <a:xfrm>
            <a:off x="256382" y="191294"/>
            <a:ext cx="12288837" cy="9218613"/>
          </a:xfrm>
        </p:spPr>
      </p:pic>
      <p:sp>
        <p:nvSpPr>
          <p:cNvPr id="8" name="矩形 7"/>
          <p:cNvSpPr/>
          <p:nvPr/>
        </p:nvSpPr>
        <p:spPr>
          <a:xfrm>
            <a:off x="256382" y="190500"/>
            <a:ext cx="12288837" cy="9218613"/>
          </a:xfrm>
          <a:custGeom>
            <a:avLst/>
            <a:gdLst>
              <a:gd name="connsiteX0" fmla="*/ 0 w 12288837"/>
              <a:gd name="connsiteY0" fmla="*/ 0 h 9218613"/>
              <a:gd name="connsiteX1" fmla="*/ 12288837 w 12288837"/>
              <a:gd name="connsiteY1" fmla="*/ 0 h 9218613"/>
              <a:gd name="connsiteX2" fmla="*/ 12288837 w 12288837"/>
              <a:gd name="connsiteY2" fmla="*/ 9218613 h 9218613"/>
              <a:gd name="connsiteX3" fmla="*/ 0 w 12288837"/>
              <a:gd name="connsiteY3" fmla="*/ 9218613 h 9218613"/>
              <a:gd name="connsiteX4" fmla="*/ 0 w 12288837"/>
              <a:gd name="connsiteY4" fmla="*/ 0 h 9218613"/>
              <a:gd name="connsiteX0-1" fmla="*/ 0 w 12288837"/>
              <a:gd name="connsiteY0-2" fmla="*/ 0 h 9218613"/>
              <a:gd name="connsiteX1-3" fmla="*/ 12288837 w 12288837"/>
              <a:gd name="connsiteY1-4" fmla="*/ 0 h 9218613"/>
              <a:gd name="connsiteX2-5" fmla="*/ 12288837 w 12288837"/>
              <a:gd name="connsiteY2-6" fmla="*/ 9218613 h 9218613"/>
              <a:gd name="connsiteX3-7" fmla="*/ 0 w 12288837"/>
              <a:gd name="connsiteY3-8" fmla="*/ 0 h 9218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288837" h="9218613">
                <a:moveTo>
                  <a:pt x="0" y="0"/>
                </a:moveTo>
                <a:lnTo>
                  <a:pt x="12288837" y="0"/>
                </a:lnTo>
                <a:lnTo>
                  <a:pt x="12288837" y="921861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25000">
                <a:schemeClr val="tx1">
                  <a:alpha val="0"/>
                </a:schemeClr>
              </a:gs>
              <a:gs pos="0">
                <a:schemeClr val="bg1">
                  <a:alpha val="7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4720" y="7392743"/>
            <a:ext cx="5516880" cy="20163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33"/>
          <p:cNvSpPr txBox="1"/>
          <p:nvPr/>
        </p:nvSpPr>
        <p:spPr>
          <a:xfrm>
            <a:off x="7467598" y="7403525"/>
            <a:ext cx="53340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，我建议选择将自然元素融入简洁、大方、实用的现代简约风格中。（替代文字图文无关）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6382" y="324445"/>
            <a:ext cx="122880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accent4"/>
                </a:solidFill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accent4"/>
                </a:solidFill>
                <a:latin typeface="+mj-ea"/>
                <a:ea typeface="+mj-ea"/>
              </a:rPr>
              <a:t>市商业中心</a:t>
            </a:r>
            <a:r>
              <a:rPr lang="zh-CN" altLang="en-US" sz="4800" dirty="0">
                <a:solidFill>
                  <a:schemeClr val="accent4"/>
                </a:solidFill>
                <a:latin typeface="+mj-ea"/>
                <a:ea typeface="+mj-ea"/>
              </a:rPr>
              <a:t>城市设计项目</a:t>
            </a:r>
            <a:endParaRPr lang="zh-CN" altLang="en-US" sz="4800" dirty="0">
              <a:latin typeface="+mj-ea"/>
              <a:ea typeface="+mj-ea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255588" y="8701227"/>
            <a:ext cx="72875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实</a:t>
            </a:r>
            <a:endParaRPr kumimoji="0" lang="zh-CN" altLang="en-US" sz="400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6383" y="4857433"/>
            <a:ext cx="6144418" cy="4369594"/>
          </a:xfrm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0007" y="487839"/>
            <a:ext cx="6144418" cy="4369594"/>
          </a:xfrm>
          <a:prstGeom prst="rect">
            <a:avLst/>
          </a:prstGeom>
        </p:spPr>
      </p:pic>
      <p:sp>
        <p:nvSpPr>
          <p:cNvPr id="9" name="TextBox 28"/>
          <p:cNvSpPr txBox="1"/>
          <p:nvPr/>
        </p:nvSpPr>
        <p:spPr>
          <a:xfrm>
            <a:off x="255588" y="8701227"/>
            <a:ext cx="72875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实</a:t>
            </a:r>
            <a:endParaRPr kumimoji="0" lang="zh-CN" altLang="en-US" sz="400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1" name="TextBox 33"/>
          <p:cNvSpPr txBox="1"/>
          <p:nvPr/>
        </p:nvSpPr>
        <p:spPr>
          <a:xfrm>
            <a:off x="429101" y="526528"/>
            <a:ext cx="51698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，我建议选择将自然元素融入简洁、大方、实用的现代简约风格中。（替代文字图文无关）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40880" y="7780477"/>
            <a:ext cx="55035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accent4"/>
                </a:solidFill>
                <a:effectLst>
                  <a:outerShdw blurRad="25400" dist="38100" dir="2700000" algn="tl" rotWithShape="0">
                    <a:schemeClr val="accent4">
                      <a:lumMod val="50000"/>
                      <a:alpha val="50000"/>
                    </a:schemeClr>
                  </a:outerShdw>
                </a:effectLst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accent4"/>
                </a:solidFill>
                <a:effectLst>
                  <a:outerShdw blurRad="25400" dist="38100" dir="2700000" algn="tl" rotWithShape="0">
                    <a:schemeClr val="accent4">
                      <a:lumMod val="50000"/>
                      <a:alpha val="50000"/>
                    </a:schemeClr>
                  </a:outerShdw>
                </a:effectLst>
                <a:latin typeface="+mj-ea"/>
                <a:ea typeface="+mj-ea"/>
              </a:rPr>
              <a:t>市商业中心</a:t>
            </a:r>
            <a:endParaRPr lang="en-US" altLang="zh-CN" sz="4000" dirty="0">
              <a:solidFill>
                <a:schemeClr val="accent4"/>
              </a:solidFill>
              <a:effectLst>
                <a:outerShdw blurRad="25400" dist="38100" dir="2700000" algn="tl" rotWithShape="0">
                  <a:schemeClr val="accent4">
                    <a:lumMod val="50000"/>
                    <a:alpha val="50000"/>
                  </a:schemeClr>
                </a:outerShdw>
              </a:effectLst>
              <a:latin typeface="+mj-ea"/>
              <a:ea typeface="+mj-ea"/>
            </a:endParaRPr>
          </a:p>
          <a:p>
            <a:pPr algn="r"/>
            <a:r>
              <a:rPr lang="zh-CN" altLang="en-US" sz="4800" dirty="0">
                <a:solidFill>
                  <a:schemeClr val="accent4"/>
                </a:solidFill>
                <a:effectLst>
                  <a:outerShdw blurRad="25400" dist="38100" dir="2700000" algn="tl" rotWithShape="0">
                    <a:schemeClr val="accent4">
                      <a:lumMod val="50000"/>
                      <a:alpha val="50000"/>
                    </a:schemeClr>
                  </a:outerShdw>
                </a:effectLst>
                <a:latin typeface="+mj-ea"/>
                <a:ea typeface="+mj-ea"/>
              </a:rPr>
              <a:t>城市设计项目</a:t>
            </a:r>
            <a:endParaRPr lang="zh-CN" altLang="en-US" sz="4800" dirty="0">
              <a:effectLst>
                <a:outerShdw blurRad="25400" dist="38100" dir="2700000" algn="tl" rotWithShape="0">
                  <a:schemeClr val="accent4">
                    <a:lumMod val="50000"/>
                    <a:alpha val="5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3" name="菱形 12"/>
          <p:cNvSpPr/>
          <p:nvPr/>
        </p:nvSpPr>
        <p:spPr>
          <a:xfrm rot="1800000">
            <a:off x="3080743" y="1480543"/>
            <a:ext cx="6640114" cy="6640114"/>
          </a:xfrm>
          <a:prstGeom prst="diamond">
            <a:avLst/>
          </a:prstGeom>
          <a:solidFill>
            <a:schemeClr val="accent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 rot="2700000">
            <a:off x="5009490" y="3409290"/>
            <a:ext cx="2782620" cy="2782620"/>
          </a:xfrm>
          <a:prstGeom prst="diamond">
            <a:avLst/>
          </a:prstGeom>
          <a:solidFill>
            <a:schemeClr val="accent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菱形 13"/>
          <p:cNvSpPr/>
          <p:nvPr/>
        </p:nvSpPr>
        <p:spPr>
          <a:xfrm rot="5400000">
            <a:off x="5962650" y="4362450"/>
            <a:ext cx="876300" cy="876300"/>
          </a:xfrm>
          <a:prstGeom prst="diamond">
            <a:avLst/>
          </a:prstGeom>
          <a:solidFill>
            <a:schemeClr val="accent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564" y="5944063"/>
            <a:ext cx="12288656" cy="3465050"/>
          </a:xfrm>
          <a:custGeom>
            <a:avLst/>
            <a:gdLst>
              <a:gd name="connsiteX0" fmla="*/ 0 w 12288837"/>
              <a:gd name="connsiteY0" fmla="*/ 0 h 3751263"/>
              <a:gd name="connsiteX1" fmla="*/ 12288837 w 12288837"/>
              <a:gd name="connsiteY1" fmla="*/ 0 h 3751263"/>
              <a:gd name="connsiteX2" fmla="*/ 12288837 w 12288837"/>
              <a:gd name="connsiteY2" fmla="*/ 3751263 h 3751263"/>
              <a:gd name="connsiteX3" fmla="*/ 0 w 12288837"/>
              <a:gd name="connsiteY3" fmla="*/ 3751263 h 3751263"/>
              <a:gd name="connsiteX4" fmla="*/ 0 w 12288837"/>
              <a:gd name="connsiteY4" fmla="*/ 0 h 3751263"/>
              <a:gd name="connsiteX0-1" fmla="*/ 0 w 12288837"/>
              <a:gd name="connsiteY0-2" fmla="*/ 0 h 3751263"/>
              <a:gd name="connsiteX1-3" fmla="*/ 12288837 w 12288837"/>
              <a:gd name="connsiteY1-4" fmla="*/ 0 h 3751263"/>
              <a:gd name="connsiteX2-5" fmla="*/ 12278518 w 12288837"/>
              <a:gd name="connsiteY2-6" fmla="*/ 3448050 h 3751263"/>
              <a:gd name="connsiteX3-7" fmla="*/ 12288837 w 12288837"/>
              <a:gd name="connsiteY3-8" fmla="*/ 3751263 h 3751263"/>
              <a:gd name="connsiteX4-9" fmla="*/ 0 w 12288837"/>
              <a:gd name="connsiteY4-10" fmla="*/ 3751263 h 3751263"/>
              <a:gd name="connsiteX5" fmla="*/ 0 w 12288837"/>
              <a:gd name="connsiteY5" fmla="*/ 0 h 3751263"/>
              <a:gd name="connsiteX0-11" fmla="*/ 0 w 12288837"/>
              <a:gd name="connsiteY0-12" fmla="*/ 0 h 3751263"/>
              <a:gd name="connsiteX1-13" fmla="*/ 12278518 w 12288837"/>
              <a:gd name="connsiteY1-14" fmla="*/ 3448050 h 3751263"/>
              <a:gd name="connsiteX2-15" fmla="*/ 12288837 w 12288837"/>
              <a:gd name="connsiteY2-16" fmla="*/ 3751263 h 3751263"/>
              <a:gd name="connsiteX3-17" fmla="*/ 0 w 12288837"/>
              <a:gd name="connsiteY3-18" fmla="*/ 3751263 h 3751263"/>
              <a:gd name="connsiteX4-19" fmla="*/ 0 w 12288837"/>
              <a:gd name="connsiteY4-20" fmla="*/ 0 h 3751263"/>
              <a:gd name="connsiteX0-21" fmla="*/ 8732 w 12297569"/>
              <a:gd name="connsiteY0-22" fmla="*/ 0 h 3751263"/>
              <a:gd name="connsiteX1-23" fmla="*/ 12287250 w 12297569"/>
              <a:gd name="connsiteY1-24" fmla="*/ 3448050 h 3751263"/>
              <a:gd name="connsiteX2-25" fmla="*/ 12297569 w 12297569"/>
              <a:gd name="connsiteY2-26" fmla="*/ 3751263 h 3751263"/>
              <a:gd name="connsiteX3-27" fmla="*/ 8732 w 12297569"/>
              <a:gd name="connsiteY3-28" fmla="*/ 3751263 h 3751263"/>
              <a:gd name="connsiteX4-29" fmla="*/ 0 w 12297569"/>
              <a:gd name="connsiteY4-30" fmla="*/ 304800 h 3751263"/>
              <a:gd name="connsiteX5-31" fmla="*/ 8732 w 12297569"/>
              <a:gd name="connsiteY5-32" fmla="*/ 0 h 3751263"/>
              <a:gd name="connsiteX0-33" fmla="*/ 0 w 12297569"/>
              <a:gd name="connsiteY0-34" fmla="*/ 0 h 3446463"/>
              <a:gd name="connsiteX1-35" fmla="*/ 12287250 w 12297569"/>
              <a:gd name="connsiteY1-36" fmla="*/ 3143250 h 3446463"/>
              <a:gd name="connsiteX2-37" fmla="*/ 12297569 w 12297569"/>
              <a:gd name="connsiteY2-38" fmla="*/ 3446463 h 3446463"/>
              <a:gd name="connsiteX3-39" fmla="*/ 8732 w 12297569"/>
              <a:gd name="connsiteY3-40" fmla="*/ 3446463 h 3446463"/>
              <a:gd name="connsiteX4-41" fmla="*/ 0 w 12297569"/>
              <a:gd name="connsiteY4-42" fmla="*/ 0 h 3446463"/>
              <a:gd name="connsiteX0-43" fmla="*/ 10671 w 12289190"/>
              <a:gd name="connsiteY0-44" fmla="*/ 0 h 3313113"/>
              <a:gd name="connsiteX1-45" fmla="*/ 12278871 w 12289190"/>
              <a:gd name="connsiteY1-46" fmla="*/ 3009900 h 3313113"/>
              <a:gd name="connsiteX2-47" fmla="*/ 12289190 w 12289190"/>
              <a:gd name="connsiteY2-48" fmla="*/ 3313113 h 3313113"/>
              <a:gd name="connsiteX3-49" fmla="*/ 353 w 12289190"/>
              <a:gd name="connsiteY3-50" fmla="*/ 3313113 h 3313113"/>
              <a:gd name="connsiteX4-51" fmla="*/ 10671 w 12289190"/>
              <a:gd name="connsiteY4-52" fmla="*/ 0 h 3313113"/>
              <a:gd name="connsiteX0-53" fmla="*/ 10671 w 12289190"/>
              <a:gd name="connsiteY0-54" fmla="*/ 0 h 3313113"/>
              <a:gd name="connsiteX1-55" fmla="*/ 12278871 w 12289190"/>
              <a:gd name="connsiteY1-56" fmla="*/ 2839027 h 3313113"/>
              <a:gd name="connsiteX2-57" fmla="*/ 12289190 w 12289190"/>
              <a:gd name="connsiteY2-58" fmla="*/ 3313113 h 3313113"/>
              <a:gd name="connsiteX3-59" fmla="*/ 353 w 12289190"/>
              <a:gd name="connsiteY3-60" fmla="*/ 3313113 h 3313113"/>
              <a:gd name="connsiteX4-61" fmla="*/ 10671 w 12289190"/>
              <a:gd name="connsiteY4-62" fmla="*/ 0 h 3313113"/>
              <a:gd name="connsiteX0-63" fmla="*/ 29541 w 12289009"/>
              <a:gd name="connsiteY0-64" fmla="*/ 0 h 3108064"/>
              <a:gd name="connsiteX1-65" fmla="*/ 12278690 w 12289009"/>
              <a:gd name="connsiteY1-66" fmla="*/ 2633978 h 3108064"/>
              <a:gd name="connsiteX2-67" fmla="*/ 12289009 w 12289009"/>
              <a:gd name="connsiteY2-68" fmla="*/ 3108064 h 3108064"/>
              <a:gd name="connsiteX3-69" fmla="*/ 172 w 12289009"/>
              <a:gd name="connsiteY3-70" fmla="*/ 3108064 h 3108064"/>
              <a:gd name="connsiteX4-71" fmla="*/ 29541 w 12289009"/>
              <a:gd name="connsiteY4-72" fmla="*/ 0 h 31080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289009" h="3108064">
                <a:moveTo>
                  <a:pt x="29541" y="0"/>
                </a:moveTo>
                <a:lnTo>
                  <a:pt x="12278690" y="2633978"/>
                </a:lnTo>
                <a:lnTo>
                  <a:pt x="12289009" y="3108064"/>
                </a:lnTo>
                <a:lnTo>
                  <a:pt x="172" y="3108064"/>
                </a:lnTo>
                <a:cubicBezTo>
                  <a:pt x="-2739" y="1959243"/>
                  <a:pt x="32452" y="1148821"/>
                  <a:pt x="29541" y="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162800" y="175111"/>
            <a:ext cx="55035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bg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bg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市滨江景观休闲带</a:t>
            </a:r>
            <a:endParaRPr lang="en-US" altLang="zh-CN" sz="4000" dirty="0">
              <a:solidFill>
                <a:schemeClr val="bg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r"/>
            <a:r>
              <a:rPr lang="zh-CN" altLang="en-US" sz="4800" dirty="0">
                <a:solidFill>
                  <a:schemeClr val="bg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城市设计项目</a:t>
            </a:r>
            <a:endParaRPr lang="zh-CN" altLang="en-US" sz="4800" dirty="0">
              <a:solidFill>
                <a:schemeClr val="bg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4" name="TextBox 28"/>
          <p:cNvSpPr txBox="1"/>
          <p:nvPr/>
        </p:nvSpPr>
        <p:spPr>
          <a:xfrm>
            <a:off x="256383" y="190500"/>
            <a:ext cx="72875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习</a:t>
            </a:r>
            <a:endParaRPr kumimoji="0" lang="zh-CN" altLang="en-US" sz="400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" name="TextBox 33"/>
          <p:cNvSpPr txBox="1"/>
          <p:nvPr/>
        </p:nvSpPr>
        <p:spPr>
          <a:xfrm>
            <a:off x="256382" y="7987573"/>
            <a:ext cx="87542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，我建议选择将自然元素融入简洁、大方、实用的现代简约风格中。（替代文字图文无关）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93418" y="3754376"/>
            <a:ext cx="5707382" cy="1126462"/>
            <a:chOff x="7094218" y="4414955"/>
            <a:chExt cx="5707382" cy="1126462"/>
          </a:xfrm>
        </p:grpSpPr>
        <p:sp>
          <p:nvSpPr>
            <p:cNvPr id="2" name="TextBox 1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7094218" y="4414955"/>
              <a:ext cx="1047082" cy="112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6720" dirty="0">
                  <a:solidFill>
                    <a:schemeClr val="tx1">
                      <a:lumMod val="9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贰</a:t>
              </a:r>
              <a:endParaRPr lang="zh-CN" altLang="en-US" sz="672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7848308" y="4642485"/>
              <a:ext cx="4953292" cy="7956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>
                <a:defRPr/>
              </a:pPr>
              <a:r>
                <a:rPr lang="zh-CN" altLang="en-US" sz="3600" dirty="0">
                  <a:solidFill>
                    <a:schemeClr val="bg1">
                      <a:lumMod val="85000"/>
                      <a:lumOff val="15000"/>
                    </a:schemeClr>
                  </a:solidFill>
                  <a:effectLst>
                    <a:innerShdw blurRad="63500" dist="508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城市总体规划作品</a:t>
              </a:r>
              <a:endParaRPr lang="zh-CN" altLang="en-US" sz="36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  <p:cxnSp>
          <p:nvCxnSpPr>
            <p:cNvPr id="4" name="直接连接符 3"/>
            <p:cNvCxnSpPr>
              <a:stCxn id="3" idx="3"/>
            </p:cNvCxnSpPr>
            <p:nvPr>
              <p:custDataLst>
                <p:tags r:id="rId3"/>
              </p:custDataLst>
            </p:nvPr>
          </p:nvCxnSpPr>
          <p:spPr>
            <a:xfrm flipH="1">
              <a:off x="12083734" y="5040313"/>
              <a:ext cx="717866" cy="362266"/>
            </a:xfrm>
            <a:prstGeom prst="line">
              <a:avLst/>
            </a:prstGeom>
            <a:solidFill>
              <a:srgbClr val="73BAD7"/>
            </a:solidFill>
            <a:ln w="381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6400800" y="3918068"/>
            <a:ext cx="64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accent4"/>
                </a:solidFill>
                <a:latin typeface="+mj-ea"/>
                <a:ea typeface="+mj-ea"/>
              </a:rPr>
              <a:t>2016-2017</a:t>
            </a:r>
            <a:r>
              <a:rPr lang="en-US" altLang="zh-CN" sz="5400" dirty="0">
                <a:latin typeface="+mj-ea"/>
                <a:ea typeface="+mj-ea"/>
              </a:rPr>
              <a:t>°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7515353"/>
            <a:ext cx="12801600" cy="2085847"/>
            <a:chOff x="0" y="7515353"/>
            <a:chExt cx="12801600" cy="2085847"/>
          </a:xfrm>
        </p:grpSpPr>
        <p:sp>
          <p:nvSpPr>
            <p:cNvPr id="7" name="矩形 6"/>
            <p:cNvSpPr/>
            <p:nvPr/>
          </p:nvSpPr>
          <p:spPr>
            <a:xfrm>
              <a:off x="0" y="7515353"/>
              <a:ext cx="6400800" cy="2085847"/>
            </a:xfrm>
            <a:prstGeom prst="rect">
              <a:avLst/>
            </a:prstGeom>
            <a:blipFill dpi="0" rotWithShape="1">
              <a:blip r:embed="rId4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flipH="1">
              <a:off x="6400800" y="7515353"/>
              <a:ext cx="6400800" cy="2085847"/>
            </a:xfrm>
            <a:prstGeom prst="rect">
              <a:avLst/>
            </a:prstGeom>
            <a:blipFill dpi="0" rotWithShape="1">
              <a:blip r:embed="rId4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MH" val="20170415110012"/>
  <p:tag name="MH_LIBRARY" val="GRAPHIC"/>
  <p:tag name="MH_ORDER" val="TextBox 11"/>
</p:tagLst>
</file>

<file path=ppt/tags/tag10.xml><?xml version="1.0" encoding="utf-8"?>
<p:tagLst xmlns:p="http://schemas.openxmlformats.org/presentationml/2006/main">
  <p:tag name="MH" val="20170415110012"/>
  <p:tag name="MH_LIBRARY" val="GRAPHIC"/>
  <p:tag name="MH_ORDER" val="Straight Connector 30"/>
</p:tagLst>
</file>

<file path=ppt/tags/tag11.xml><?xml version="1.0" encoding="utf-8"?>
<p:tagLst xmlns:p="http://schemas.openxmlformats.org/presentationml/2006/main">
  <p:tag name="MH" val="20170415110012"/>
  <p:tag name="MH_LIBRARY" val="GRAPHIC"/>
  <p:tag name="MH_ORDER" val="Rectangle 36"/>
</p:tagLst>
</file>

<file path=ppt/tags/tag12.xml><?xml version="1.0" encoding="utf-8"?>
<p:tagLst xmlns:p="http://schemas.openxmlformats.org/presentationml/2006/main">
  <p:tag name="MH" val="20170415110012"/>
  <p:tag name="MH_LIBRARY" val="GRAPHIC"/>
  <p:tag name="MH_ORDER" val="Straight Connector 37"/>
</p:tagLst>
</file>

<file path=ppt/tags/tag13.xml><?xml version="1.0" encoding="utf-8"?>
<p:tagLst xmlns:p="http://schemas.openxmlformats.org/presentationml/2006/main">
  <p:tag name="MH" val="20170415110012"/>
  <p:tag name="MH_LIBRARY" val="GRAPHIC"/>
  <p:tag name="MH_ORDER" val="Straight Connector 10"/>
</p:tagLst>
</file>

<file path=ppt/tags/tag14.xml><?xml version="1.0" encoding="utf-8"?>
<p:tagLst xmlns:p="http://schemas.openxmlformats.org/presentationml/2006/main">
  <p:tag name="MH" val="20170415110012"/>
  <p:tag name="MH_LIBRARY" val="GRAPHIC"/>
  <p:tag name="MH_ORDER" val="Straight Connector 18"/>
</p:tagLst>
</file>

<file path=ppt/tags/tag15.xml><?xml version="1.0" encoding="utf-8"?>
<p:tagLst xmlns:p="http://schemas.openxmlformats.org/presentationml/2006/main">
  <p:tag name="MH" val="20170415110012"/>
  <p:tag name="MH_LIBRARY" val="GRAPHIC"/>
  <p:tag name="MH_ORDER" val="Straight Connector 26"/>
</p:tagLst>
</file>

<file path=ppt/tags/tag16.xml><?xml version="1.0" encoding="utf-8"?>
<p:tagLst xmlns:p="http://schemas.openxmlformats.org/presentationml/2006/main">
  <p:tag name="MH" val="20170415110012"/>
  <p:tag name="MH_LIBRARY" val="GRAPHIC"/>
  <p:tag name="MH_ORDER" val="Straight Connector 33"/>
</p:tagLst>
</file>

<file path=ppt/tags/tag17.xml><?xml version="1.0" encoding="utf-8"?>
<p:tagLst xmlns:p="http://schemas.openxmlformats.org/presentationml/2006/main">
  <p:tag name="MH" val="20170415110012"/>
  <p:tag name="MH_LIBRARY" val="GRAPHIC"/>
  <p:tag name="MH_ORDER" val="TextBox 11"/>
</p:tagLst>
</file>

<file path=ppt/tags/tag18.xml><?xml version="1.0" encoding="utf-8"?>
<p:tagLst xmlns:p="http://schemas.openxmlformats.org/presentationml/2006/main">
  <p:tag name="MH" val="20170415110012"/>
  <p:tag name="MH_LIBRARY" val="GRAPHIC"/>
  <p:tag name="MH_ORDER" val="Rectangle 13"/>
</p:tagLst>
</file>

<file path=ppt/tags/tag19.xml><?xml version="1.0" encoding="utf-8"?>
<p:tagLst xmlns:p="http://schemas.openxmlformats.org/presentationml/2006/main">
  <p:tag name="MH" val="20170415110012"/>
  <p:tag name="MH_LIBRARY" val="GRAPHIC"/>
  <p:tag name="MH_ORDER" val="Straight Connector 14"/>
</p:tagLst>
</file>

<file path=ppt/tags/tag2.xml><?xml version="1.0" encoding="utf-8"?>
<p:tagLst xmlns:p="http://schemas.openxmlformats.org/presentationml/2006/main">
  <p:tag name="MH" val="20170415110012"/>
  <p:tag name="MH_LIBRARY" val="GRAPHIC"/>
  <p:tag name="MH_ORDER" val="TextBox 19"/>
</p:tagLst>
</file>

<file path=ppt/tags/tag20.xml><?xml version="1.0" encoding="utf-8"?>
<p:tagLst xmlns:p="http://schemas.openxmlformats.org/presentationml/2006/main">
  <p:tag name="MH" val="20170415110012"/>
  <p:tag name="MH_LIBRARY" val="GRAPHIC"/>
  <p:tag name="MH_ORDER" val="TextBox 11"/>
</p:tagLst>
</file>

<file path=ppt/tags/tag21.xml><?xml version="1.0" encoding="utf-8"?>
<p:tagLst xmlns:p="http://schemas.openxmlformats.org/presentationml/2006/main">
  <p:tag name="MH" val="20170415110012"/>
  <p:tag name="MH_LIBRARY" val="GRAPHIC"/>
  <p:tag name="MH_ORDER" val="Rectangle 13"/>
</p:tagLst>
</file>

<file path=ppt/tags/tag22.xml><?xml version="1.0" encoding="utf-8"?>
<p:tagLst xmlns:p="http://schemas.openxmlformats.org/presentationml/2006/main">
  <p:tag name="MH" val="20170415110012"/>
  <p:tag name="MH_LIBRARY" val="GRAPHIC"/>
  <p:tag name="MH_ORDER" val="Straight Connector 14"/>
</p:tagLst>
</file>

<file path=ppt/tags/tag23.xml><?xml version="1.0" encoding="utf-8"?>
<p:tagLst xmlns:p="http://schemas.openxmlformats.org/presentationml/2006/main">
  <p:tag name="MH" val="20170415110012"/>
  <p:tag name="MH_LIBRARY" val="GRAPHIC"/>
  <p:tag name="MH_ORDER" val="TextBox 11"/>
</p:tagLst>
</file>

<file path=ppt/tags/tag24.xml><?xml version="1.0" encoding="utf-8"?>
<p:tagLst xmlns:p="http://schemas.openxmlformats.org/presentationml/2006/main">
  <p:tag name="MH" val="20170415110012"/>
  <p:tag name="MH_LIBRARY" val="GRAPHIC"/>
  <p:tag name="MH_ORDER" val="Rectangle 13"/>
</p:tagLst>
</file>

<file path=ppt/tags/tag25.xml><?xml version="1.0" encoding="utf-8"?>
<p:tagLst xmlns:p="http://schemas.openxmlformats.org/presentationml/2006/main">
  <p:tag name="MH" val="20170415110012"/>
  <p:tag name="MH_LIBRARY" val="GRAPHIC"/>
  <p:tag name="MH_ORDER" val="Straight Connector 14"/>
</p:tagLst>
</file>

<file path=ppt/tags/tag26.xml><?xml version="1.0" encoding="utf-8"?>
<p:tagLst xmlns:p="http://schemas.openxmlformats.org/presentationml/2006/main">
  <p:tag name="MH" val="20170415110012"/>
  <p:tag name="MH_LIBRARY" val="GRAPHIC"/>
  <p:tag name="MH_ORDER" val="TextBox 11"/>
</p:tagLst>
</file>

<file path=ppt/tags/tag27.xml><?xml version="1.0" encoding="utf-8"?>
<p:tagLst xmlns:p="http://schemas.openxmlformats.org/presentationml/2006/main">
  <p:tag name="MH" val="20170415110012"/>
  <p:tag name="MH_LIBRARY" val="GRAPHIC"/>
  <p:tag name="MH_ORDER" val="Rectangle 13"/>
</p:tagLst>
</file>

<file path=ppt/tags/tag28.xml><?xml version="1.0" encoding="utf-8"?>
<p:tagLst xmlns:p="http://schemas.openxmlformats.org/presentationml/2006/main">
  <p:tag name="MH" val="20170415110012"/>
  <p:tag name="MH_LIBRARY" val="GRAPHIC"/>
  <p:tag name="MH_ORDER" val="Straight Connector 14"/>
</p:tagLst>
</file>

<file path=ppt/tags/tag3.xml><?xml version="1.0" encoding="utf-8"?>
<p:tagLst xmlns:p="http://schemas.openxmlformats.org/presentationml/2006/main">
  <p:tag name="MH" val="20170415110012"/>
  <p:tag name="MH_LIBRARY" val="GRAPHIC"/>
  <p:tag name="MH_ORDER" val="TextBox 27"/>
</p:tagLst>
</file>

<file path=ppt/tags/tag4.xml><?xml version="1.0" encoding="utf-8"?>
<p:tagLst xmlns:p="http://schemas.openxmlformats.org/presentationml/2006/main">
  <p:tag name="MH" val="20170415110012"/>
  <p:tag name="MH_LIBRARY" val="GRAPHIC"/>
  <p:tag name="MH_ORDER" val="TextBox 34"/>
</p:tagLst>
</file>

<file path=ppt/tags/tag5.xml><?xml version="1.0" encoding="utf-8"?>
<p:tagLst xmlns:p="http://schemas.openxmlformats.org/presentationml/2006/main">
  <p:tag name="MH" val="20170415110012"/>
  <p:tag name="MH_LIBRARY" val="GRAPHIC"/>
  <p:tag name="MH_ORDER" val="Rectangle 13"/>
</p:tagLst>
</file>

<file path=ppt/tags/tag6.xml><?xml version="1.0" encoding="utf-8"?>
<p:tagLst xmlns:p="http://schemas.openxmlformats.org/presentationml/2006/main">
  <p:tag name="MH" val="20170415110012"/>
  <p:tag name="MH_LIBRARY" val="GRAPHIC"/>
  <p:tag name="MH_ORDER" val="Straight Connector 14"/>
</p:tagLst>
</file>

<file path=ppt/tags/tag7.xml><?xml version="1.0" encoding="utf-8"?>
<p:tagLst xmlns:p="http://schemas.openxmlformats.org/presentationml/2006/main">
  <p:tag name="MH" val="20170415110012"/>
  <p:tag name="MH_LIBRARY" val="GRAPHIC"/>
  <p:tag name="MH_ORDER" val="Rectangle 21"/>
</p:tagLst>
</file>

<file path=ppt/tags/tag8.xml><?xml version="1.0" encoding="utf-8"?>
<p:tagLst xmlns:p="http://schemas.openxmlformats.org/presentationml/2006/main">
  <p:tag name="MH" val="20170415110012"/>
  <p:tag name="MH_LIBRARY" val="GRAPHIC"/>
  <p:tag name="MH_ORDER" val="Straight Connector 22"/>
</p:tagLst>
</file>

<file path=ppt/tags/tag9.xml><?xml version="1.0" encoding="utf-8"?>
<p:tagLst xmlns:p="http://schemas.openxmlformats.org/presentationml/2006/main">
  <p:tag name="MH" val="20170415110012"/>
  <p:tag name="MH_LIBRARY" val="GRAPHIC"/>
  <p:tag name="MH_ORDER" val="Rectangle 29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D23C"/>
      </a:accent1>
      <a:accent2>
        <a:srgbClr val="2D2D2D"/>
      </a:accent2>
      <a:accent3>
        <a:srgbClr val="CACACA"/>
      </a:accent3>
      <a:accent4>
        <a:srgbClr val="FFD23C"/>
      </a:accent4>
      <a:accent5>
        <a:srgbClr val="2D2D2D"/>
      </a:accent5>
      <a:accent6>
        <a:srgbClr val="CACACA"/>
      </a:accent6>
      <a:hlink>
        <a:srgbClr val="000000"/>
      </a:hlink>
      <a:folHlink>
        <a:srgbClr val="000000"/>
      </a:folHlink>
    </a:clrScheme>
    <a:fontScheme name="自定义 1">
      <a:majorFont>
        <a:latin typeface="Berlin Sans FB"/>
        <a:ea typeface="华康俪金黑W8(P)"/>
        <a:cs typeface=""/>
      </a:majorFont>
      <a:minorFont>
        <a:latin typeface="Century Gothic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3393</Words>
  <Application>WPS 演示</Application>
  <PresentationFormat>A3 纸张(297x420 毫米)</PresentationFormat>
  <Paragraphs>308</Paragraphs>
  <Slides>21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思源宋体 Heavy</vt:lpstr>
      <vt:lpstr>Century Gothic</vt:lpstr>
      <vt:lpstr>华康俪金黑W8(P)</vt:lpstr>
      <vt:lpstr>黑体</vt:lpstr>
      <vt:lpstr>微软雅黑</vt:lpstr>
      <vt:lpstr>Arial Unicode MS</vt:lpstr>
      <vt:lpstr>Berlin Sans FB</vt:lpstr>
      <vt:lpstr>微软雅黑 Light</vt:lpstr>
      <vt:lpstr>等线</vt:lpstr>
      <vt:lpstr>Times New Roman</vt:lpstr>
      <vt:lpstr>微软雅黑 Light</vt:lpstr>
      <vt:lpstr>Calibri</vt:lpstr>
      <vt:lpstr>华文细黑</vt:lpstr>
      <vt:lpstr>华康俪金黑W8(P)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王禹</dc:creator>
  <cp:lastModifiedBy>李慧民</cp:lastModifiedBy>
  <cp:revision>96</cp:revision>
  <dcterms:created xsi:type="dcterms:W3CDTF">2017-04-12T12:02:00Z</dcterms:created>
  <dcterms:modified xsi:type="dcterms:W3CDTF">2018-03-13T15:01:47Z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