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27"/>
  </p:notesMasterIdLst>
  <p:sldIdLst>
    <p:sldId id="281" r:id="rId2"/>
    <p:sldId id="258" r:id="rId3"/>
    <p:sldId id="264" r:id="rId4"/>
    <p:sldId id="260" r:id="rId5"/>
    <p:sldId id="261" r:id="rId6"/>
    <p:sldId id="262" r:id="rId7"/>
    <p:sldId id="263" r:id="rId8"/>
    <p:sldId id="282" r:id="rId9"/>
    <p:sldId id="265" r:id="rId10"/>
    <p:sldId id="266" r:id="rId11"/>
    <p:sldId id="267" r:id="rId12"/>
    <p:sldId id="268" r:id="rId13"/>
    <p:sldId id="283" r:id="rId14"/>
    <p:sldId id="270" r:id="rId15"/>
    <p:sldId id="271" r:id="rId16"/>
    <p:sldId id="272" r:id="rId17"/>
    <p:sldId id="273" r:id="rId18"/>
    <p:sldId id="274" r:id="rId19"/>
    <p:sldId id="284" r:id="rId20"/>
    <p:sldId id="276" r:id="rId21"/>
    <p:sldId id="277" r:id="rId22"/>
    <p:sldId id="278" r:id="rId23"/>
    <p:sldId id="279" r:id="rId24"/>
    <p:sldId id="285" r:id="rId25"/>
    <p:sldId id="256"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1111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50" d="100"/>
          <a:sy n="50" d="100"/>
        </p:scale>
        <p:origin x="570" y="579"/>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2D48458-E3CB-4191-8F65-6859802EA725}"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zh-CN" altLang="en-US"/>
        </a:p>
      </dgm:t>
    </dgm:pt>
    <dgm:pt modelId="{13CA0D86-309C-4514-B9CD-C46B5B5CD31B}">
      <dgm:prSet phldrT="[文本]"/>
      <dgm:spPr/>
      <dgm:t>
        <a:bodyPr/>
        <a:lstStyle/>
        <a:p>
          <a:pPr>
            <a:buClrTx/>
            <a:buSzTx/>
            <a:buFontTx/>
            <a:buNone/>
          </a:pPr>
          <a:r>
            <a:rPr kumimoji="0" lang="zh-CN" altLang="en-US" b="0" i="0" u="none" strike="noStrike" cap="none" spc="0" normalizeH="0" baseline="0" noProof="0" dirty="0">
              <a:ln>
                <a:noFill/>
              </a:ln>
              <a:solidFill>
                <a:schemeClr val="bg1"/>
              </a:solidFill>
              <a:effectLst/>
              <a:uLnTx/>
              <a:uFillTx/>
              <a:latin typeface="等线" panose="02010600030101010101" pitchFamily="2" charset="-122"/>
              <a:ea typeface="等线" panose="02010600030101010101" pitchFamily="2" charset="-122"/>
              <a:cs typeface="+mn-cs"/>
            </a:rPr>
            <a:t>支持传统产业优化升级，加快发展现代服务业，瞄准国际标准提高水平。促进我国产业迈向全球价值链中高端，培育若干世界级先进制造业集群。加强水利、铁路、公路、水运、航空、管道、电网、信息、物流等基础设施网络建设。坚持去产能、去库存、去杠杆、降成本、补短板，优化存量资源配置，扩大优质增量供给，实现供需动态平衡。</a:t>
          </a:r>
          <a:endParaRPr lang="zh-CN" altLang="en-US" dirty="0">
            <a:solidFill>
              <a:schemeClr val="bg1"/>
            </a:solidFill>
          </a:endParaRPr>
        </a:p>
      </dgm:t>
    </dgm:pt>
    <dgm:pt modelId="{346B5645-EC8B-461F-8672-DFEC5E3F1698}" type="parTrans" cxnId="{E51B0326-108A-4915-BAA2-B1C5D90BD6F1}">
      <dgm:prSet/>
      <dgm:spPr/>
      <dgm:t>
        <a:bodyPr/>
        <a:lstStyle/>
        <a:p>
          <a:endParaRPr lang="zh-CN" altLang="en-US"/>
        </a:p>
      </dgm:t>
    </dgm:pt>
    <dgm:pt modelId="{2D9978E8-226E-431F-B804-02BED585DA61}" type="sibTrans" cxnId="{E51B0326-108A-4915-BAA2-B1C5D90BD6F1}">
      <dgm:prSet/>
      <dgm:spPr/>
      <dgm:t>
        <a:bodyPr/>
        <a:lstStyle/>
        <a:p>
          <a:endParaRPr lang="zh-CN" altLang="en-US"/>
        </a:p>
      </dgm:t>
    </dgm:pt>
    <dgm:pt modelId="{E86650D3-DCBA-4CAC-9059-3B1B87B58D26}">
      <dgm:prSet phldrT="[文本]"/>
      <dgm:spPr/>
      <dgm:t>
        <a:bodyPr/>
        <a:lstStyle/>
        <a:p>
          <a:pPr>
            <a:buClrTx/>
            <a:buSzTx/>
            <a:buFontTx/>
            <a:buNone/>
          </a:pPr>
          <a:r>
            <a:rPr kumimoji="0" lang="zh-CN" altLang="en-US" b="0" i="0" u="none" strike="noStrike" cap="none" spc="0" normalizeH="0" baseline="0" noProof="0" dirty="0">
              <a:ln>
                <a:noFill/>
              </a:ln>
              <a:solidFill>
                <a:schemeClr val="bg1"/>
              </a:solidFill>
              <a:effectLst/>
              <a:uLnTx/>
              <a:uFillTx/>
              <a:latin typeface="等线" panose="02010600030101010101" pitchFamily="2" charset="-122"/>
              <a:ea typeface="等线" panose="02010600030101010101" pitchFamily="2" charset="-122"/>
              <a:cs typeface="+mn-cs"/>
            </a:rPr>
            <a:t>建设现代化经济体系，必须把发展经济的着力点放在实体经济上，把提高供给体系质量作为主攻方向，显著增强我国经济质量优势。加快建设制造强国，加快发展先进制造业，推动互联网、大数据、人工智能和实体经济深度融合，在</a:t>
          </a:r>
          <a:r>
            <a:rPr kumimoji="0" lang="zh-CN" altLang="en-US" b="1" i="0" u="none" strike="noStrike" cap="none" spc="0" normalizeH="0" baseline="0" noProof="0" dirty="0">
              <a:ln>
                <a:noFill/>
              </a:ln>
              <a:solidFill>
                <a:schemeClr val="bg1"/>
              </a:solidFill>
              <a:effectLst/>
              <a:uLnTx/>
              <a:uFillTx/>
              <a:latin typeface="等线" panose="02010600030101010101" pitchFamily="2" charset="-122"/>
              <a:ea typeface="等线" panose="02010600030101010101" pitchFamily="2" charset="-122"/>
              <a:cs typeface="+mn-cs"/>
            </a:rPr>
            <a:t>中高端消费、创新引领、绿色低碳、共享经济、现代供应链、人力资本服务</a:t>
          </a:r>
          <a:r>
            <a:rPr kumimoji="0" lang="zh-CN" altLang="en-US" b="0" i="0" u="none" strike="noStrike" cap="none" spc="0" normalizeH="0" baseline="0" noProof="0" dirty="0">
              <a:ln>
                <a:noFill/>
              </a:ln>
              <a:solidFill>
                <a:schemeClr val="bg1"/>
              </a:solidFill>
              <a:effectLst/>
              <a:uLnTx/>
              <a:uFillTx/>
              <a:latin typeface="等线" panose="02010600030101010101" pitchFamily="2" charset="-122"/>
              <a:ea typeface="等线" panose="02010600030101010101" pitchFamily="2" charset="-122"/>
              <a:cs typeface="+mn-cs"/>
            </a:rPr>
            <a:t>等领域培育新增长点、形成新动能。</a:t>
          </a:r>
          <a:endParaRPr lang="zh-CN" altLang="en-US" dirty="0">
            <a:solidFill>
              <a:schemeClr val="bg1"/>
            </a:solidFill>
          </a:endParaRPr>
        </a:p>
      </dgm:t>
    </dgm:pt>
    <dgm:pt modelId="{DE5BC2C3-61FE-4BE0-A1D3-D3F17FCCFC9D}" type="parTrans" cxnId="{F63E8851-A1DD-4002-8E6C-89169B907AE8}">
      <dgm:prSet/>
      <dgm:spPr/>
      <dgm:t>
        <a:bodyPr/>
        <a:lstStyle/>
        <a:p>
          <a:endParaRPr lang="zh-CN" altLang="en-US"/>
        </a:p>
      </dgm:t>
    </dgm:pt>
    <dgm:pt modelId="{409EBC1C-4F43-4114-8CF2-4790D1907207}" type="sibTrans" cxnId="{F63E8851-A1DD-4002-8E6C-89169B907AE8}">
      <dgm:prSet/>
      <dgm:spPr/>
      <dgm:t>
        <a:bodyPr/>
        <a:lstStyle/>
        <a:p>
          <a:endParaRPr lang="zh-CN" altLang="en-US"/>
        </a:p>
      </dgm:t>
    </dgm:pt>
    <dgm:pt modelId="{394DCC83-3ACD-41F5-8958-6CA8BE851717}">
      <dgm:prSet phldrT="[文本]"/>
      <dgm:spPr/>
      <dgm:t>
        <a:bodyPr/>
        <a:lstStyle/>
        <a:p>
          <a:pPr>
            <a:buClrTx/>
            <a:buSzTx/>
            <a:buFontTx/>
            <a:buNone/>
          </a:pPr>
          <a:r>
            <a:rPr kumimoji="0" lang="zh-CN" altLang="en-US" b="0" i="0" u="none" strike="noStrike" cap="none" spc="0" normalizeH="0" baseline="0" noProof="0" dirty="0">
              <a:ln>
                <a:noFill/>
              </a:ln>
              <a:solidFill>
                <a:schemeClr val="bg1"/>
              </a:solidFill>
              <a:effectLst/>
              <a:uLnTx/>
              <a:uFillTx/>
              <a:latin typeface="等线" panose="02010600030101010101" pitchFamily="2" charset="-122"/>
              <a:ea typeface="等线" panose="02010600030101010101" pitchFamily="2" charset="-122"/>
              <a:cs typeface="+mn-cs"/>
            </a:rPr>
            <a:t>激发和保护企业家精神，鼓励更多社会主体投身创新创业。建设知识型、技能型、创新型劳动者大军，弘扬劳模精神和工匠精神，营造劳动光荣的社会风尚和精益求精的敬业风气。</a:t>
          </a:r>
          <a:endParaRPr lang="zh-CN" altLang="en-US" dirty="0">
            <a:solidFill>
              <a:schemeClr val="bg1"/>
            </a:solidFill>
          </a:endParaRPr>
        </a:p>
      </dgm:t>
    </dgm:pt>
    <dgm:pt modelId="{C32E5254-1225-4A01-AF51-CC251C7C9686}" type="parTrans" cxnId="{862A3AB7-4444-4DBA-924A-5678B41DCB0C}">
      <dgm:prSet/>
      <dgm:spPr/>
      <dgm:t>
        <a:bodyPr/>
        <a:lstStyle/>
        <a:p>
          <a:endParaRPr lang="zh-CN" altLang="en-US"/>
        </a:p>
      </dgm:t>
    </dgm:pt>
    <dgm:pt modelId="{5C25CB35-739E-46DF-BE64-56D359F2F498}" type="sibTrans" cxnId="{862A3AB7-4444-4DBA-924A-5678B41DCB0C}">
      <dgm:prSet/>
      <dgm:spPr/>
      <dgm:t>
        <a:bodyPr/>
        <a:lstStyle/>
        <a:p>
          <a:endParaRPr lang="zh-CN" altLang="en-US"/>
        </a:p>
      </dgm:t>
    </dgm:pt>
    <dgm:pt modelId="{ED930DD2-BAAA-42D9-8DA5-C16AB1201FF7}" type="pres">
      <dgm:prSet presAssocID="{A2D48458-E3CB-4191-8F65-6859802EA725}" presName="Name0" presStyleCnt="0">
        <dgm:presLayoutVars>
          <dgm:chMax val="7"/>
          <dgm:chPref val="7"/>
          <dgm:dir/>
        </dgm:presLayoutVars>
      </dgm:prSet>
      <dgm:spPr/>
    </dgm:pt>
    <dgm:pt modelId="{E686766A-BF75-45E6-B19C-D038A6034A0C}" type="pres">
      <dgm:prSet presAssocID="{A2D48458-E3CB-4191-8F65-6859802EA725}" presName="Name1" presStyleCnt="0"/>
      <dgm:spPr/>
    </dgm:pt>
    <dgm:pt modelId="{A4C78FF7-3FFB-4230-959A-06E8480B4C0E}" type="pres">
      <dgm:prSet presAssocID="{A2D48458-E3CB-4191-8F65-6859802EA725}" presName="cycle" presStyleCnt="0"/>
      <dgm:spPr/>
    </dgm:pt>
    <dgm:pt modelId="{72D08F65-8E4F-4A4C-9C2D-888950421D7C}" type="pres">
      <dgm:prSet presAssocID="{A2D48458-E3CB-4191-8F65-6859802EA725}" presName="srcNode" presStyleLbl="node1" presStyleIdx="0" presStyleCnt="3"/>
      <dgm:spPr/>
    </dgm:pt>
    <dgm:pt modelId="{95E9D808-4A39-4A1D-89FD-37991EBBD942}" type="pres">
      <dgm:prSet presAssocID="{A2D48458-E3CB-4191-8F65-6859802EA725}" presName="conn" presStyleLbl="parChTrans1D2" presStyleIdx="0" presStyleCnt="1"/>
      <dgm:spPr/>
    </dgm:pt>
    <dgm:pt modelId="{3E87890D-B291-4B9E-8D36-8C76C5C5423B}" type="pres">
      <dgm:prSet presAssocID="{A2D48458-E3CB-4191-8F65-6859802EA725}" presName="extraNode" presStyleLbl="node1" presStyleIdx="0" presStyleCnt="3"/>
      <dgm:spPr/>
    </dgm:pt>
    <dgm:pt modelId="{B7E1AA62-2B0A-4717-8970-7D46E8FE668E}" type="pres">
      <dgm:prSet presAssocID="{A2D48458-E3CB-4191-8F65-6859802EA725}" presName="dstNode" presStyleLbl="node1" presStyleIdx="0" presStyleCnt="3"/>
      <dgm:spPr/>
    </dgm:pt>
    <dgm:pt modelId="{A5454F9E-980F-4617-AF9B-598CBC0D0658}" type="pres">
      <dgm:prSet presAssocID="{13CA0D86-309C-4514-B9CD-C46B5B5CD31B}" presName="text_1" presStyleLbl="node1" presStyleIdx="0" presStyleCnt="3">
        <dgm:presLayoutVars>
          <dgm:bulletEnabled val="1"/>
        </dgm:presLayoutVars>
      </dgm:prSet>
      <dgm:spPr/>
    </dgm:pt>
    <dgm:pt modelId="{A20B4716-A9EF-414A-A956-1E32FA3D6F69}" type="pres">
      <dgm:prSet presAssocID="{13CA0D86-309C-4514-B9CD-C46B5B5CD31B}" presName="accent_1" presStyleCnt="0"/>
      <dgm:spPr/>
    </dgm:pt>
    <dgm:pt modelId="{3B267454-81C0-4EB3-93CF-7FE8FBA2AB7B}" type="pres">
      <dgm:prSet presAssocID="{13CA0D86-309C-4514-B9CD-C46B5B5CD31B}" presName="accentRepeatNode" presStyleLbl="solidFgAcc1" presStyleIdx="0" presStyleCnt="3"/>
      <dgm:spPr/>
    </dgm:pt>
    <dgm:pt modelId="{2143930C-3A8E-474C-90A5-31B7AFF5EB9F}" type="pres">
      <dgm:prSet presAssocID="{E86650D3-DCBA-4CAC-9059-3B1B87B58D26}" presName="text_2" presStyleLbl="node1" presStyleIdx="1" presStyleCnt="3">
        <dgm:presLayoutVars>
          <dgm:bulletEnabled val="1"/>
        </dgm:presLayoutVars>
      </dgm:prSet>
      <dgm:spPr/>
    </dgm:pt>
    <dgm:pt modelId="{33178DB2-3255-4F54-B33C-32619C51298B}" type="pres">
      <dgm:prSet presAssocID="{E86650D3-DCBA-4CAC-9059-3B1B87B58D26}" presName="accent_2" presStyleCnt="0"/>
      <dgm:spPr/>
    </dgm:pt>
    <dgm:pt modelId="{522780F5-F13A-44EF-98EC-F1E8E5C04BD0}" type="pres">
      <dgm:prSet presAssocID="{E86650D3-DCBA-4CAC-9059-3B1B87B58D26}" presName="accentRepeatNode" presStyleLbl="solidFgAcc1" presStyleIdx="1" presStyleCnt="3"/>
      <dgm:spPr/>
    </dgm:pt>
    <dgm:pt modelId="{79A441B3-8558-4460-B4B1-01303BA3DAB3}" type="pres">
      <dgm:prSet presAssocID="{394DCC83-3ACD-41F5-8958-6CA8BE851717}" presName="text_3" presStyleLbl="node1" presStyleIdx="2" presStyleCnt="3">
        <dgm:presLayoutVars>
          <dgm:bulletEnabled val="1"/>
        </dgm:presLayoutVars>
      </dgm:prSet>
      <dgm:spPr/>
    </dgm:pt>
    <dgm:pt modelId="{FC4274FC-5D9A-4640-B70E-1F9BBA2473F1}" type="pres">
      <dgm:prSet presAssocID="{394DCC83-3ACD-41F5-8958-6CA8BE851717}" presName="accent_3" presStyleCnt="0"/>
      <dgm:spPr/>
    </dgm:pt>
    <dgm:pt modelId="{F23555FC-2663-4F72-B096-6CAEA4983044}" type="pres">
      <dgm:prSet presAssocID="{394DCC83-3ACD-41F5-8958-6CA8BE851717}" presName="accentRepeatNode" presStyleLbl="solidFgAcc1" presStyleIdx="2" presStyleCnt="3"/>
      <dgm:spPr/>
    </dgm:pt>
  </dgm:ptLst>
  <dgm:cxnLst>
    <dgm:cxn modelId="{E51B0326-108A-4915-BAA2-B1C5D90BD6F1}" srcId="{A2D48458-E3CB-4191-8F65-6859802EA725}" destId="{13CA0D86-309C-4514-B9CD-C46B5B5CD31B}" srcOrd="0" destOrd="0" parTransId="{346B5645-EC8B-461F-8672-DFEC5E3F1698}" sibTransId="{2D9978E8-226E-431F-B804-02BED585DA61}"/>
    <dgm:cxn modelId="{7CB4575F-854A-4EA4-A207-6BB781AE9FF4}" type="presOf" srcId="{13CA0D86-309C-4514-B9CD-C46B5B5CD31B}" destId="{A5454F9E-980F-4617-AF9B-598CBC0D0658}" srcOrd="0" destOrd="0" presId="urn:microsoft.com/office/officeart/2008/layout/VerticalCurvedList"/>
    <dgm:cxn modelId="{F63E8851-A1DD-4002-8E6C-89169B907AE8}" srcId="{A2D48458-E3CB-4191-8F65-6859802EA725}" destId="{E86650D3-DCBA-4CAC-9059-3B1B87B58D26}" srcOrd="1" destOrd="0" parTransId="{DE5BC2C3-61FE-4BE0-A1D3-D3F17FCCFC9D}" sibTransId="{409EBC1C-4F43-4114-8CF2-4790D1907207}"/>
    <dgm:cxn modelId="{86B28A81-A107-47D0-86C7-72047DD51F96}" type="presOf" srcId="{2D9978E8-226E-431F-B804-02BED585DA61}" destId="{95E9D808-4A39-4A1D-89FD-37991EBBD942}" srcOrd="0" destOrd="0" presId="urn:microsoft.com/office/officeart/2008/layout/VerticalCurvedList"/>
    <dgm:cxn modelId="{F11794A3-9040-4E0A-8571-199BF8B54F73}" type="presOf" srcId="{394DCC83-3ACD-41F5-8958-6CA8BE851717}" destId="{79A441B3-8558-4460-B4B1-01303BA3DAB3}" srcOrd="0" destOrd="0" presId="urn:microsoft.com/office/officeart/2008/layout/VerticalCurvedList"/>
    <dgm:cxn modelId="{862A3AB7-4444-4DBA-924A-5678B41DCB0C}" srcId="{A2D48458-E3CB-4191-8F65-6859802EA725}" destId="{394DCC83-3ACD-41F5-8958-6CA8BE851717}" srcOrd="2" destOrd="0" parTransId="{C32E5254-1225-4A01-AF51-CC251C7C9686}" sibTransId="{5C25CB35-739E-46DF-BE64-56D359F2F498}"/>
    <dgm:cxn modelId="{633398C8-94B5-4F7B-829D-289BBCA5A320}" type="presOf" srcId="{A2D48458-E3CB-4191-8F65-6859802EA725}" destId="{ED930DD2-BAAA-42D9-8DA5-C16AB1201FF7}" srcOrd="0" destOrd="0" presId="urn:microsoft.com/office/officeart/2008/layout/VerticalCurvedList"/>
    <dgm:cxn modelId="{CA4826CF-FDC9-437F-A44F-35C9711DCA8D}" type="presOf" srcId="{E86650D3-DCBA-4CAC-9059-3B1B87B58D26}" destId="{2143930C-3A8E-474C-90A5-31B7AFF5EB9F}" srcOrd="0" destOrd="0" presId="urn:microsoft.com/office/officeart/2008/layout/VerticalCurvedList"/>
    <dgm:cxn modelId="{EFAF4F2A-1DB7-4A2C-9F6B-D8B88E411C91}" type="presParOf" srcId="{ED930DD2-BAAA-42D9-8DA5-C16AB1201FF7}" destId="{E686766A-BF75-45E6-B19C-D038A6034A0C}" srcOrd="0" destOrd="0" presId="urn:microsoft.com/office/officeart/2008/layout/VerticalCurvedList"/>
    <dgm:cxn modelId="{A1BF1ECE-0CFA-49DD-A268-FC1D9CE6CB66}" type="presParOf" srcId="{E686766A-BF75-45E6-B19C-D038A6034A0C}" destId="{A4C78FF7-3FFB-4230-959A-06E8480B4C0E}" srcOrd="0" destOrd="0" presId="urn:microsoft.com/office/officeart/2008/layout/VerticalCurvedList"/>
    <dgm:cxn modelId="{9EE0CE3C-4AD5-47C6-8C15-05F61D64F5C0}" type="presParOf" srcId="{A4C78FF7-3FFB-4230-959A-06E8480B4C0E}" destId="{72D08F65-8E4F-4A4C-9C2D-888950421D7C}" srcOrd="0" destOrd="0" presId="urn:microsoft.com/office/officeart/2008/layout/VerticalCurvedList"/>
    <dgm:cxn modelId="{8C5FF8C6-96A6-4E99-BA1F-62603D5DD1DE}" type="presParOf" srcId="{A4C78FF7-3FFB-4230-959A-06E8480B4C0E}" destId="{95E9D808-4A39-4A1D-89FD-37991EBBD942}" srcOrd="1" destOrd="0" presId="urn:microsoft.com/office/officeart/2008/layout/VerticalCurvedList"/>
    <dgm:cxn modelId="{B4941839-28E0-4BFF-BF15-381ACBC86BE3}" type="presParOf" srcId="{A4C78FF7-3FFB-4230-959A-06E8480B4C0E}" destId="{3E87890D-B291-4B9E-8D36-8C76C5C5423B}" srcOrd="2" destOrd="0" presId="urn:microsoft.com/office/officeart/2008/layout/VerticalCurvedList"/>
    <dgm:cxn modelId="{E35A1FB8-0FC5-4F9F-9947-03AB8840861C}" type="presParOf" srcId="{A4C78FF7-3FFB-4230-959A-06E8480B4C0E}" destId="{B7E1AA62-2B0A-4717-8970-7D46E8FE668E}" srcOrd="3" destOrd="0" presId="urn:microsoft.com/office/officeart/2008/layout/VerticalCurvedList"/>
    <dgm:cxn modelId="{32B9896A-58F1-4CBB-80B5-4DB4D85060EE}" type="presParOf" srcId="{E686766A-BF75-45E6-B19C-D038A6034A0C}" destId="{A5454F9E-980F-4617-AF9B-598CBC0D0658}" srcOrd="1" destOrd="0" presId="urn:microsoft.com/office/officeart/2008/layout/VerticalCurvedList"/>
    <dgm:cxn modelId="{614F8F40-E114-4E42-8A68-60B05A99140B}" type="presParOf" srcId="{E686766A-BF75-45E6-B19C-D038A6034A0C}" destId="{A20B4716-A9EF-414A-A956-1E32FA3D6F69}" srcOrd="2" destOrd="0" presId="urn:microsoft.com/office/officeart/2008/layout/VerticalCurvedList"/>
    <dgm:cxn modelId="{111F57CB-2485-4EEB-A413-D809AB435BF7}" type="presParOf" srcId="{A20B4716-A9EF-414A-A956-1E32FA3D6F69}" destId="{3B267454-81C0-4EB3-93CF-7FE8FBA2AB7B}" srcOrd="0" destOrd="0" presId="urn:microsoft.com/office/officeart/2008/layout/VerticalCurvedList"/>
    <dgm:cxn modelId="{218C2F84-07EE-491E-A324-D1E2B9C4BB76}" type="presParOf" srcId="{E686766A-BF75-45E6-B19C-D038A6034A0C}" destId="{2143930C-3A8E-474C-90A5-31B7AFF5EB9F}" srcOrd="3" destOrd="0" presId="urn:microsoft.com/office/officeart/2008/layout/VerticalCurvedList"/>
    <dgm:cxn modelId="{DAA98156-D0AD-4EA0-B63C-26522F6E4DFB}" type="presParOf" srcId="{E686766A-BF75-45E6-B19C-D038A6034A0C}" destId="{33178DB2-3255-4F54-B33C-32619C51298B}" srcOrd="4" destOrd="0" presId="urn:microsoft.com/office/officeart/2008/layout/VerticalCurvedList"/>
    <dgm:cxn modelId="{0815A59D-7FE8-48D7-89D9-4169F5EEE153}" type="presParOf" srcId="{33178DB2-3255-4F54-B33C-32619C51298B}" destId="{522780F5-F13A-44EF-98EC-F1E8E5C04BD0}" srcOrd="0" destOrd="0" presId="urn:microsoft.com/office/officeart/2008/layout/VerticalCurvedList"/>
    <dgm:cxn modelId="{026537C3-EC3D-4134-AFF9-CDC3372CCDCB}" type="presParOf" srcId="{E686766A-BF75-45E6-B19C-D038A6034A0C}" destId="{79A441B3-8558-4460-B4B1-01303BA3DAB3}" srcOrd="5" destOrd="0" presId="urn:microsoft.com/office/officeart/2008/layout/VerticalCurvedList"/>
    <dgm:cxn modelId="{549181BB-45DA-4954-B909-4120AE887458}" type="presParOf" srcId="{E686766A-BF75-45E6-B19C-D038A6034A0C}" destId="{FC4274FC-5D9A-4640-B70E-1F9BBA2473F1}" srcOrd="6" destOrd="0" presId="urn:microsoft.com/office/officeart/2008/layout/VerticalCurvedList"/>
    <dgm:cxn modelId="{14F1EE8C-E0C1-48BE-A8AC-94C68BEC4FED}" type="presParOf" srcId="{FC4274FC-5D9A-4640-B70E-1F9BBA2473F1}" destId="{F23555FC-2663-4F72-B096-6CAEA4983044}"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E9D808-4A39-4A1D-89FD-37991EBBD942}">
      <dsp:nvSpPr>
        <dsp:cNvPr id="0" name=""/>
        <dsp:cNvSpPr/>
      </dsp:nvSpPr>
      <dsp:spPr>
        <a:xfrm>
          <a:off x="-6125176" y="-937410"/>
          <a:ext cx="7293488" cy="7293488"/>
        </a:xfrm>
        <a:prstGeom prst="blockArc">
          <a:avLst>
            <a:gd name="adj1" fmla="val 18900000"/>
            <a:gd name="adj2" fmla="val 2700000"/>
            <a:gd name="adj3" fmla="val 296"/>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5454F9E-980F-4617-AF9B-598CBC0D0658}">
      <dsp:nvSpPr>
        <dsp:cNvPr id="0" name=""/>
        <dsp:cNvSpPr/>
      </dsp:nvSpPr>
      <dsp:spPr>
        <a:xfrm>
          <a:off x="752110" y="541866"/>
          <a:ext cx="7301111" cy="108373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60213" tIns="33020" rIns="33020" bIns="33020" numCol="1" spcCol="1270" anchor="ctr" anchorCtr="0">
          <a:noAutofit/>
        </a:bodyPr>
        <a:lstStyle/>
        <a:p>
          <a:pPr marL="0" lvl="0" indent="0" algn="l" defTabSz="577850">
            <a:lnSpc>
              <a:spcPct val="90000"/>
            </a:lnSpc>
            <a:spcBef>
              <a:spcPct val="0"/>
            </a:spcBef>
            <a:spcAft>
              <a:spcPct val="35000"/>
            </a:spcAft>
            <a:buClrTx/>
            <a:buSzTx/>
            <a:buFontTx/>
            <a:buNone/>
          </a:pPr>
          <a:r>
            <a:rPr kumimoji="0" lang="zh-CN" altLang="en-US" sz="1300" b="0" i="0" u="none" strike="noStrike" kern="1200" cap="none" spc="0" normalizeH="0" baseline="0" noProof="0" dirty="0">
              <a:ln>
                <a:noFill/>
              </a:ln>
              <a:solidFill>
                <a:schemeClr val="bg1"/>
              </a:solidFill>
              <a:effectLst/>
              <a:uLnTx/>
              <a:uFillTx/>
              <a:latin typeface="等线" panose="02010600030101010101" pitchFamily="2" charset="-122"/>
              <a:ea typeface="等线" panose="02010600030101010101" pitchFamily="2" charset="-122"/>
              <a:cs typeface="+mn-cs"/>
            </a:rPr>
            <a:t>支持传统产业优化升级，加快发展现代服务业，瞄准国际标准提高水平。促进我国产业迈向全球价值链中高端，培育若干世界级先进制造业集群。加强水利、铁路、公路、水运、航空、管道、电网、信息、物流等基础设施网络建设。坚持去产能、去库存、去杠杆、降成本、补短板，优化存量资源配置，扩大优质增量供给，实现供需动态平衡。</a:t>
          </a:r>
          <a:endParaRPr lang="zh-CN" altLang="en-US" sz="1300" kern="1200" dirty="0">
            <a:solidFill>
              <a:schemeClr val="bg1"/>
            </a:solidFill>
          </a:endParaRPr>
        </a:p>
      </dsp:txBody>
      <dsp:txXfrm>
        <a:off x="752110" y="541866"/>
        <a:ext cx="7301111" cy="1083733"/>
      </dsp:txXfrm>
    </dsp:sp>
    <dsp:sp modelId="{3B267454-81C0-4EB3-93CF-7FE8FBA2AB7B}">
      <dsp:nvSpPr>
        <dsp:cNvPr id="0" name=""/>
        <dsp:cNvSpPr/>
      </dsp:nvSpPr>
      <dsp:spPr>
        <a:xfrm>
          <a:off x="74777" y="406400"/>
          <a:ext cx="1354666" cy="1354666"/>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143930C-3A8E-474C-90A5-31B7AFF5EB9F}">
      <dsp:nvSpPr>
        <dsp:cNvPr id="0" name=""/>
        <dsp:cNvSpPr/>
      </dsp:nvSpPr>
      <dsp:spPr>
        <a:xfrm>
          <a:off x="1146048" y="2167466"/>
          <a:ext cx="6907174" cy="108373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60213" tIns="33020" rIns="33020" bIns="33020" numCol="1" spcCol="1270" anchor="ctr" anchorCtr="0">
          <a:noAutofit/>
        </a:bodyPr>
        <a:lstStyle/>
        <a:p>
          <a:pPr marL="0" lvl="0" indent="0" algn="l" defTabSz="577850">
            <a:lnSpc>
              <a:spcPct val="90000"/>
            </a:lnSpc>
            <a:spcBef>
              <a:spcPct val="0"/>
            </a:spcBef>
            <a:spcAft>
              <a:spcPct val="35000"/>
            </a:spcAft>
            <a:buClrTx/>
            <a:buSzTx/>
            <a:buFontTx/>
            <a:buNone/>
          </a:pPr>
          <a:r>
            <a:rPr kumimoji="0" lang="zh-CN" altLang="en-US" sz="1300" b="0" i="0" u="none" strike="noStrike" kern="1200" cap="none" spc="0" normalizeH="0" baseline="0" noProof="0" dirty="0">
              <a:ln>
                <a:noFill/>
              </a:ln>
              <a:solidFill>
                <a:schemeClr val="bg1"/>
              </a:solidFill>
              <a:effectLst/>
              <a:uLnTx/>
              <a:uFillTx/>
              <a:latin typeface="等线" panose="02010600030101010101" pitchFamily="2" charset="-122"/>
              <a:ea typeface="等线" panose="02010600030101010101" pitchFamily="2" charset="-122"/>
              <a:cs typeface="+mn-cs"/>
            </a:rPr>
            <a:t>建设现代化经济体系，必须把发展经济的着力点放在实体经济上，把提高供给体系质量作为主攻方向，显著增强我国经济质量优势。加快建设制造强国，加快发展先进制造业，推动互联网、大数据、人工智能和实体经济深度融合，在</a:t>
          </a:r>
          <a:r>
            <a:rPr kumimoji="0" lang="zh-CN" altLang="en-US" sz="1300" b="1" i="0" u="none" strike="noStrike" kern="1200" cap="none" spc="0" normalizeH="0" baseline="0" noProof="0" dirty="0">
              <a:ln>
                <a:noFill/>
              </a:ln>
              <a:solidFill>
                <a:schemeClr val="bg1"/>
              </a:solidFill>
              <a:effectLst/>
              <a:uLnTx/>
              <a:uFillTx/>
              <a:latin typeface="等线" panose="02010600030101010101" pitchFamily="2" charset="-122"/>
              <a:ea typeface="等线" panose="02010600030101010101" pitchFamily="2" charset="-122"/>
              <a:cs typeface="+mn-cs"/>
            </a:rPr>
            <a:t>中高端消费、创新引领、绿色低碳、共享经济、现代供应链、人力资本服务</a:t>
          </a:r>
          <a:r>
            <a:rPr kumimoji="0" lang="zh-CN" altLang="en-US" sz="1300" b="0" i="0" u="none" strike="noStrike" kern="1200" cap="none" spc="0" normalizeH="0" baseline="0" noProof="0" dirty="0">
              <a:ln>
                <a:noFill/>
              </a:ln>
              <a:solidFill>
                <a:schemeClr val="bg1"/>
              </a:solidFill>
              <a:effectLst/>
              <a:uLnTx/>
              <a:uFillTx/>
              <a:latin typeface="等线" panose="02010600030101010101" pitchFamily="2" charset="-122"/>
              <a:ea typeface="等线" panose="02010600030101010101" pitchFamily="2" charset="-122"/>
              <a:cs typeface="+mn-cs"/>
            </a:rPr>
            <a:t>等领域培育新增长点、形成新动能。</a:t>
          </a:r>
          <a:endParaRPr lang="zh-CN" altLang="en-US" sz="1300" kern="1200" dirty="0">
            <a:solidFill>
              <a:schemeClr val="bg1"/>
            </a:solidFill>
          </a:endParaRPr>
        </a:p>
      </dsp:txBody>
      <dsp:txXfrm>
        <a:off x="1146048" y="2167466"/>
        <a:ext cx="6907174" cy="1083733"/>
      </dsp:txXfrm>
    </dsp:sp>
    <dsp:sp modelId="{522780F5-F13A-44EF-98EC-F1E8E5C04BD0}">
      <dsp:nvSpPr>
        <dsp:cNvPr id="0" name=""/>
        <dsp:cNvSpPr/>
      </dsp:nvSpPr>
      <dsp:spPr>
        <a:xfrm>
          <a:off x="468714" y="2032000"/>
          <a:ext cx="1354666" cy="1354666"/>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9A441B3-8558-4460-B4B1-01303BA3DAB3}">
      <dsp:nvSpPr>
        <dsp:cNvPr id="0" name=""/>
        <dsp:cNvSpPr/>
      </dsp:nvSpPr>
      <dsp:spPr>
        <a:xfrm>
          <a:off x="752110" y="3793066"/>
          <a:ext cx="7301111" cy="108373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60213" tIns="33020" rIns="33020" bIns="33020" numCol="1" spcCol="1270" anchor="ctr" anchorCtr="0">
          <a:noAutofit/>
        </a:bodyPr>
        <a:lstStyle/>
        <a:p>
          <a:pPr marL="0" lvl="0" indent="0" algn="l" defTabSz="577850">
            <a:lnSpc>
              <a:spcPct val="90000"/>
            </a:lnSpc>
            <a:spcBef>
              <a:spcPct val="0"/>
            </a:spcBef>
            <a:spcAft>
              <a:spcPct val="35000"/>
            </a:spcAft>
            <a:buClrTx/>
            <a:buSzTx/>
            <a:buFontTx/>
            <a:buNone/>
          </a:pPr>
          <a:r>
            <a:rPr kumimoji="0" lang="zh-CN" altLang="en-US" sz="1300" b="0" i="0" u="none" strike="noStrike" kern="1200" cap="none" spc="0" normalizeH="0" baseline="0" noProof="0" dirty="0">
              <a:ln>
                <a:noFill/>
              </a:ln>
              <a:solidFill>
                <a:schemeClr val="bg1"/>
              </a:solidFill>
              <a:effectLst/>
              <a:uLnTx/>
              <a:uFillTx/>
              <a:latin typeface="等线" panose="02010600030101010101" pitchFamily="2" charset="-122"/>
              <a:ea typeface="等线" panose="02010600030101010101" pitchFamily="2" charset="-122"/>
              <a:cs typeface="+mn-cs"/>
            </a:rPr>
            <a:t>激发和保护企业家精神，鼓励更多社会主体投身创新创业。建设知识型、技能型、创新型劳动者大军，弘扬劳模精神和工匠精神，营造劳动光荣的社会风尚和精益求精的敬业风气。</a:t>
          </a:r>
          <a:endParaRPr lang="zh-CN" altLang="en-US" sz="1300" kern="1200" dirty="0">
            <a:solidFill>
              <a:schemeClr val="bg1"/>
            </a:solidFill>
          </a:endParaRPr>
        </a:p>
      </dsp:txBody>
      <dsp:txXfrm>
        <a:off x="752110" y="3793066"/>
        <a:ext cx="7301111" cy="1083733"/>
      </dsp:txXfrm>
    </dsp:sp>
    <dsp:sp modelId="{F23555FC-2663-4F72-B096-6CAEA4983044}">
      <dsp:nvSpPr>
        <dsp:cNvPr id="0" name=""/>
        <dsp:cNvSpPr/>
      </dsp:nvSpPr>
      <dsp:spPr>
        <a:xfrm>
          <a:off x="74777" y="3657600"/>
          <a:ext cx="1354666" cy="1354666"/>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954C345-7B33-4528-B163-EC8583B57DE0}" type="datetimeFigureOut">
              <a:rPr lang="zh-CN" altLang="en-US" smtClean="0"/>
              <a:t>2017-11-22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FDE176E-AB9B-44D4-983A-7E35969B9954}" type="slidenum">
              <a:rPr lang="zh-CN" altLang="en-US" smtClean="0"/>
              <a:t>‹#›</a:t>
            </a:fld>
            <a:endParaRPr lang="zh-CN" altLang="en-US"/>
          </a:p>
        </p:txBody>
      </p:sp>
    </p:spTree>
    <p:extLst>
      <p:ext uri="{BB962C8B-B14F-4D97-AF65-F5344CB8AC3E}">
        <p14:creationId xmlns:p14="http://schemas.microsoft.com/office/powerpoint/2010/main" val="27442564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147A23-5BA8-44CE-9215-79B767159C4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8554909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C05C35-80D8-4ADA-8743-957172EB842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753508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C05C35-80D8-4ADA-8743-957172EB842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55547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147A23-5BA8-44CE-9215-79B767159C4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5243516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C05C35-80D8-4ADA-8743-957172EB842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0982573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C05C35-80D8-4ADA-8743-957172EB842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7983972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C05C35-80D8-4ADA-8743-957172EB842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2155137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36DC3-DF46-4C9C-8BD4-2C052E4267C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6890056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48FF31-A6D1-4E65-A7A5-8D97D798EB3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8476619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147A23-5BA8-44CE-9215-79B767159C4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3839589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C05C35-80D8-4ADA-8743-957172EB842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6023383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147A23-5BA8-44CE-9215-79B767159C4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1992084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C05C35-80D8-4ADA-8743-957172EB842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6648610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C05C35-80D8-4ADA-8743-957172EB842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325885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C05C35-80D8-4ADA-8743-957172EB842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683906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C05C35-80D8-4ADA-8743-957172EB842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4849086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C05C35-80D8-4ADA-8743-957172EB842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8689954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40" rtl="0" eaLnBrk="1" fontAlgn="auto" latinLnBrk="0" hangingPunct="1">
              <a:lnSpc>
                <a:spcPct val="100000"/>
              </a:lnSpc>
              <a:spcBef>
                <a:spcPts val="0"/>
              </a:spcBef>
              <a:spcAft>
                <a:spcPts val="0"/>
              </a:spcAft>
              <a:buClrTx/>
              <a:buSzTx/>
              <a:buFontTx/>
              <a:buNone/>
              <a:tabLst/>
              <a:defRPr/>
            </a:pPr>
            <a:fld id="{BFC05C35-80D8-4ADA-8743-957172EB842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21914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674762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C05C35-80D8-4ADA-8743-957172EB842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8164153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147A23-5BA8-44CE-9215-79B767159C4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7257678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36DC3-DF46-4C9C-8BD4-2C052E4267C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0552103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36DC3-DF46-4C9C-8BD4-2C052E4267C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84054050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pic>
        <p:nvPicPr>
          <p:cNvPr id="2" name="图片 1" descr="图片包含 汽车, 红色, 就坐&#10;&#10;已生成极高可信度的说明">
            <a:extLst>
              <a:ext uri="{FF2B5EF4-FFF2-40B4-BE49-F238E27FC236}">
                <a16:creationId xmlns:a16="http://schemas.microsoft.com/office/drawing/2014/main" id="{BC77BFC1-36ED-41C2-9312-DE260233D9A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6817" r="186" b="404"/>
          <a:stretch/>
        </p:blipFill>
        <p:spPr>
          <a:xfrm>
            <a:off x="0" y="0"/>
            <a:ext cx="12192000" cy="6858000"/>
          </a:xfrm>
          <a:prstGeom prst="rect">
            <a:avLst/>
          </a:prstGeom>
        </p:spPr>
      </p:pic>
      <p:sp>
        <p:nvSpPr>
          <p:cNvPr id="3" name="矩形 2">
            <a:extLst>
              <a:ext uri="{FF2B5EF4-FFF2-40B4-BE49-F238E27FC236}">
                <a16:creationId xmlns:a16="http://schemas.microsoft.com/office/drawing/2014/main" id="{B1CA7B24-8A15-4EF7-BE02-1957D0DD7463}"/>
              </a:ext>
            </a:extLst>
          </p:cNvPr>
          <p:cNvSpPr/>
          <p:nvPr userDrawn="1"/>
        </p:nvSpPr>
        <p:spPr>
          <a:xfrm>
            <a:off x="0" y="847725"/>
            <a:ext cx="12192000" cy="5343525"/>
          </a:xfrm>
          <a:prstGeom prst="rect">
            <a:avLst/>
          </a:prstGeom>
          <a:solidFill>
            <a:schemeClr val="bg1">
              <a:alpha val="9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65083990"/>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1" y="6356352"/>
            <a:ext cx="284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61B1FD8-8752-40A4-8FD5-E89685AB56BD}" type="datetimeFigureOut">
              <a:rPr kumimoji="0" lang="zh-CN" altLang="en-US" sz="1800" b="0" i="0" u="none" strike="noStrike" kern="1200" cap="none" spc="0" normalizeH="0" baseline="0" noProof="0" smtClean="0">
                <a:ln>
                  <a:noFill/>
                </a:ln>
                <a:solidFill>
                  <a:srgbClr val="FFFFFF"/>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2017-11-22</a:t>
            </a:fld>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 name="页脚占位符 2"/>
          <p:cNvSpPr>
            <a:spLocks noGrp="1"/>
          </p:cNvSpPr>
          <p:nvPr>
            <p:ph type="ftr" sz="quarter" idx="11"/>
          </p:nvPr>
        </p:nvSpPr>
        <p:spPr>
          <a:xfrm>
            <a:off x="4165601" y="6356352"/>
            <a:ext cx="3860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 name="灯片编号占位符 3"/>
          <p:cNvSpPr>
            <a:spLocks noGrp="1"/>
          </p:cNvSpPr>
          <p:nvPr>
            <p:ph type="sldNum" sz="quarter" idx="12"/>
          </p:nvPr>
        </p:nvSpPr>
        <p:spPr>
          <a:xfrm>
            <a:off x="8737601" y="6356352"/>
            <a:ext cx="284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2DCD716-44A1-4A3E-9A48-2DB906ECEF8F}" type="slidenum">
              <a:rPr kumimoji="0" lang="zh-CN" altLang="en-US" sz="1800" b="0" i="0" u="none" strike="noStrike" kern="1200" cap="none" spc="0" normalizeH="0" baseline="0" noProof="0" smtClean="0">
                <a:ln>
                  <a:noFill/>
                </a:ln>
                <a:solidFill>
                  <a:srgbClr val="FFFFFF"/>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pic>
        <p:nvPicPr>
          <p:cNvPr id="6" name="图片 5">
            <a:extLst>
              <a:ext uri="{FF2B5EF4-FFF2-40B4-BE49-F238E27FC236}">
                <a16:creationId xmlns:a16="http://schemas.microsoft.com/office/drawing/2014/main" id="{4F98169C-E9E3-48B1-9BDA-E3F4A8C1A7A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4245" y="209889"/>
            <a:ext cx="670711" cy="583518"/>
          </a:xfrm>
          <a:prstGeom prst="rect">
            <a:avLst/>
          </a:prstGeom>
        </p:spPr>
      </p:pic>
      <p:sp>
        <p:nvSpPr>
          <p:cNvPr id="9" name="矩形 8">
            <a:extLst>
              <a:ext uri="{FF2B5EF4-FFF2-40B4-BE49-F238E27FC236}">
                <a16:creationId xmlns:a16="http://schemas.microsoft.com/office/drawing/2014/main" id="{ACD23CA9-6EA2-4444-81E3-9790358AE28C}"/>
              </a:ext>
            </a:extLst>
          </p:cNvPr>
          <p:cNvSpPr/>
          <p:nvPr userDrawn="1"/>
        </p:nvSpPr>
        <p:spPr>
          <a:xfrm>
            <a:off x="0" y="1012827"/>
            <a:ext cx="12192000" cy="5343525"/>
          </a:xfrm>
          <a:prstGeom prst="rect">
            <a:avLst/>
          </a:prstGeom>
          <a:solidFill>
            <a:schemeClr val="bg1">
              <a:alpha val="9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82841613"/>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4599070"/>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AC18DC60-BD2B-4127-A2B9-AEED86CA9802}"/>
              </a:ext>
            </a:extLst>
          </p:cNvPr>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pic>
        <p:nvPicPr>
          <p:cNvPr id="4" name="图片 3" descr="图片包含 汽车, 红色, 就坐&#10;&#10;已生成极高可信度的说明">
            <a:extLst>
              <a:ext uri="{FF2B5EF4-FFF2-40B4-BE49-F238E27FC236}">
                <a16:creationId xmlns:a16="http://schemas.microsoft.com/office/drawing/2014/main" id="{F4E1CE55-4352-4559-A169-9957BB92139E}"/>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l="16817" r="186" b="404"/>
          <a:stretch/>
        </p:blipFill>
        <p:spPr>
          <a:xfrm>
            <a:off x="0" y="0"/>
            <a:ext cx="12192000" cy="6858000"/>
          </a:xfrm>
          <a:prstGeom prst="rect">
            <a:avLst/>
          </a:prstGeom>
        </p:spPr>
      </p:pic>
    </p:spTree>
    <p:extLst>
      <p:ext uri="{BB962C8B-B14F-4D97-AF65-F5344CB8AC3E}">
        <p14:creationId xmlns:p14="http://schemas.microsoft.com/office/powerpoint/2010/main" val="411235197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Lst>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slideLayout" Target="../slideLayouts/slideLayout1.xml"/><Relationship Id="rId7" Type="http://schemas.openxmlformats.org/officeDocument/2006/relationships/image" Target="../media/image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microsoft.com/office/2007/relationships/hdphoto" Target="../media/hdphoto2.wdp"/></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2" Type="http://schemas.openxmlformats.org/officeDocument/2006/relationships/hyperlink" Target="http://ibaotu.com/ppt/"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4F8D6D4E-C340-40E5-9437-A94BA45F6291}"/>
              </a:ext>
            </a:extLst>
          </p:cNvPr>
          <p:cNvPicPr>
            <a:picLocks noChangeAspect="1"/>
          </p:cNvPicPr>
          <p:nvPr/>
        </p:nvPicPr>
        <p:blipFill rotWithShape="1">
          <a:blip r:embed="rId5">
            <a:extLst>
              <a:ext uri="{28A0092B-C50C-407E-A947-70E740481C1C}">
                <a14:useLocalDpi xmlns:a14="http://schemas.microsoft.com/office/drawing/2010/main" val="0"/>
              </a:ext>
            </a:extLst>
          </a:blip>
          <a:srcRect l="12370" r="4297"/>
          <a:stretch/>
        </p:blipFill>
        <p:spPr>
          <a:xfrm>
            <a:off x="0" y="0"/>
            <a:ext cx="12192000" cy="6858000"/>
          </a:xfrm>
          <a:prstGeom prst="rect">
            <a:avLst/>
          </a:prstGeom>
        </p:spPr>
      </p:pic>
      <p:pic>
        <p:nvPicPr>
          <p:cNvPr id="5" name="图片 4">
            <a:extLst>
              <a:ext uri="{FF2B5EF4-FFF2-40B4-BE49-F238E27FC236}">
                <a16:creationId xmlns:a16="http://schemas.microsoft.com/office/drawing/2014/main" id="{4720F175-8AC8-492B-97EC-806D77F9F0A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419100"/>
            <a:ext cx="12192000" cy="5715000"/>
          </a:xfrm>
          <a:prstGeom prst="rect">
            <a:avLst/>
          </a:prstGeom>
        </p:spPr>
      </p:pic>
      <p:pic>
        <p:nvPicPr>
          <p:cNvPr id="7" name="图片 6">
            <a:extLst>
              <a:ext uri="{FF2B5EF4-FFF2-40B4-BE49-F238E27FC236}">
                <a16:creationId xmlns:a16="http://schemas.microsoft.com/office/drawing/2014/main" id="{260410EB-4A47-409B-A266-4A5D5C91BB8A}"/>
              </a:ext>
            </a:extLst>
          </p:cNvPr>
          <p:cNvPicPr>
            <a:picLocks noChangeAspect="1"/>
          </p:cNvPicPr>
          <p:nvPr/>
        </p:nvPicPr>
        <p:blipFill rotWithShape="1">
          <a:blip r:embed="rId7">
            <a:extLst>
              <a:ext uri="{28A0092B-C50C-407E-A947-70E740481C1C}">
                <a14:useLocalDpi xmlns:a14="http://schemas.microsoft.com/office/drawing/2010/main" val="0"/>
              </a:ext>
            </a:extLst>
          </a:blip>
          <a:srcRect l="46172" t="21833" r="21719" b="29333"/>
          <a:stretch/>
        </p:blipFill>
        <p:spPr>
          <a:xfrm>
            <a:off x="7686674" y="800100"/>
            <a:ext cx="3914775" cy="2790826"/>
          </a:xfrm>
          <a:prstGeom prst="rect">
            <a:avLst/>
          </a:prstGeom>
        </p:spPr>
      </p:pic>
      <p:sp>
        <p:nvSpPr>
          <p:cNvPr id="8" name="矩形 7">
            <a:extLst>
              <a:ext uri="{FF2B5EF4-FFF2-40B4-BE49-F238E27FC236}">
                <a16:creationId xmlns:a16="http://schemas.microsoft.com/office/drawing/2014/main" id="{73B609C4-6508-4130-A469-BA0115D69E2A}"/>
              </a:ext>
            </a:extLst>
          </p:cNvPr>
          <p:cNvSpPr/>
          <p:nvPr/>
        </p:nvSpPr>
        <p:spPr>
          <a:xfrm>
            <a:off x="2492289" y="3467101"/>
            <a:ext cx="7207421" cy="110799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600" b="1"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不忘初心 继续前进</a:t>
            </a:r>
          </a:p>
        </p:txBody>
      </p:sp>
      <p:sp>
        <p:nvSpPr>
          <p:cNvPr id="9" name="矩形 8">
            <a:extLst>
              <a:ext uri="{FF2B5EF4-FFF2-40B4-BE49-F238E27FC236}">
                <a16:creationId xmlns:a16="http://schemas.microsoft.com/office/drawing/2014/main" id="{C502C7F3-BD56-4810-A975-E0D2414C1846}"/>
              </a:ext>
            </a:extLst>
          </p:cNvPr>
          <p:cNvSpPr/>
          <p:nvPr/>
        </p:nvSpPr>
        <p:spPr>
          <a:xfrm>
            <a:off x="3073376" y="5507675"/>
            <a:ext cx="6045245"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a:t>
            </a:r>
            <a:r>
              <a:rPr kumimoji="0" lang="zh-CN" altLang="en-US" sz="2800" b="1"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第十九</a:t>
            </a:r>
            <a:r>
              <a:rPr lang="zh-CN" altLang="en-US" sz="28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次党代</a:t>
            </a:r>
            <a:r>
              <a:rPr kumimoji="0" lang="zh-CN" altLang="en-US" sz="2800" b="1"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会议重要精神</a:t>
            </a:r>
            <a:r>
              <a:rPr kumimoji="0" lang="en-US" altLang="zh-CN" sz="2800" b="1"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a:t>
            </a:r>
            <a:endParaRPr kumimoji="0" lang="zh-CN" altLang="en-US" sz="2800" b="1"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10" name="矩形 9">
            <a:extLst>
              <a:ext uri="{FF2B5EF4-FFF2-40B4-BE49-F238E27FC236}">
                <a16:creationId xmlns:a16="http://schemas.microsoft.com/office/drawing/2014/main" id="{65FE4DDD-1A6B-4A55-83B3-975C7CC37ED5}"/>
              </a:ext>
            </a:extLst>
          </p:cNvPr>
          <p:cNvSpPr/>
          <p:nvPr/>
        </p:nvSpPr>
        <p:spPr>
          <a:xfrm>
            <a:off x="1072028" y="4575097"/>
            <a:ext cx="10047943" cy="830997"/>
          </a:xfrm>
          <a:prstGeom prst="rect">
            <a:avLst/>
          </a:prstGeom>
        </p:spPr>
        <p:txBody>
          <a:bodyPr wrap="none">
            <a:spAutoFit/>
          </a:bodyPr>
          <a:lstStyle/>
          <a:p>
            <a:pPr lvl="0" algn="ctr">
              <a:defRPr/>
            </a:pPr>
            <a:r>
              <a:rPr lang="zh-CN" altLang="en-US" sz="4800" b="1" dirty="0">
                <a:ln w="25400">
                  <a:solidFill>
                    <a:srgbClr val="FFFF00"/>
                  </a:solidFill>
                </a:ln>
                <a:solidFill>
                  <a:srgbClr val="C00000"/>
                </a:solidFill>
                <a:effectLst>
                  <a:outerShdw blurRad="38100" dist="38100" dir="2700000" algn="tl">
                    <a:srgbClr val="000000">
                      <a:alpha val="43137"/>
                    </a:srgbClr>
                  </a:outerShdw>
                </a:effectLst>
                <a:latin typeface="叶根友毛笔行书简体" panose="02010601030101010101" pitchFamily="2" charset="-122"/>
                <a:ea typeface="叶根友毛笔行书简体" panose="02010601030101010101" pitchFamily="2" charset="-122"/>
              </a:rPr>
              <a:t>政府党建</a:t>
            </a:r>
            <a:r>
              <a:rPr lang="en-US" altLang="zh-CN" sz="4800" b="1" dirty="0">
                <a:ln w="25400">
                  <a:solidFill>
                    <a:srgbClr val="FFFF00"/>
                  </a:solidFill>
                </a:ln>
                <a:solidFill>
                  <a:srgbClr val="C00000"/>
                </a:solidFill>
                <a:effectLst>
                  <a:outerShdw blurRad="38100" dist="38100" dir="2700000" algn="tl">
                    <a:srgbClr val="000000">
                      <a:alpha val="43137"/>
                    </a:srgbClr>
                  </a:outerShdw>
                </a:effectLst>
                <a:latin typeface="叶根友毛笔行书简体" panose="02010601030101010101" pitchFamily="2" charset="-122"/>
                <a:ea typeface="叶根友毛笔行书简体" panose="02010601030101010101" pitchFamily="2" charset="-122"/>
              </a:rPr>
              <a:t>|</a:t>
            </a:r>
            <a:r>
              <a:rPr lang="zh-CN" altLang="en-US" sz="4800" b="1" dirty="0">
                <a:ln w="25400">
                  <a:solidFill>
                    <a:srgbClr val="FFFF00"/>
                  </a:solidFill>
                </a:ln>
                <a:solidFill>
                  <a:srgbClr val="C00000"/>
                </a:solidFill>
                <a:effectLst>
                  <a:outerShdw blurRad="38100" dist="38100" dir="2700000" algn="tl">
                    <a:srgbClr val="000000">
                      <a:alpha val="43137"/>
                    </a:srgbClr>
                  </a:outerShdw>
                </a:effectLst>
                <a:latin typeface="叶根友毛笔行书简体" panose="02010601030101010101" pitchFamily="2" charset="-122"/>
                <a:ea typeface="叶根友毛笔行书简体" panose="02010601030101010101" pitchFamily="2" charset="-122"/>
              </a:rPr>
              <a:t>党支部</a:t>
            </a:r>
            <a:r>
              <a:rPr lang="en-US" altLang="zh-CN" sz="4800" b="1" dirty="0">
                <a:ln w="25400">
                  <a:solidFill>
                    <a:srgbClr val="FFFF00"/>
                  </a:solidFill>
                </a:ln>
                <a:solidFill>
                  <a:srgbClr val="C00000"/>
                </a:solidFill>
                <a:effectLst>
                  <a:outerShdw blurRad="38100" dist="38100" dir="2700000" algn="tl">
                    <a:srgbClr val="000000">
                      <a:alpha val="43137"/>
                    </a:srgbClr>
                  </a:outerShdw>
                </a:effectLst>
                <a:latin typeface="叶根友毛笔行书简体" panose="02010601030101010101" pitchFamily="2" charset="-122"/>
                <a:ea typeface="叶根友毛笔行书简体" panose="02010601030101010101" pitchFamily="2" charset="-122"/>
              </a:rPr>
              <a:t>|</a:t>
            </a:r>
            <a:r>
              <a:rPr lang="zh-CN" altLang="en-US" sz="4800" b="1" dirty="0">
                <a:ln w="25400">
                  <a:solidFill>
                    <a:srgbClr val="FFFF00"/>
                  </a:solidFill>
                </a:ln>
                <a:solidFill>
                  <a:srgbClr val="C00000"/>
                </a:solidFill>
                <a:effectLst>
                  <a:outerShdw blurRad="38100" dist="38100" dir="2700000" algn="tl">
                    <a:srgbClr val="000000">
                      <a:alpha val="43137"/>
                    </a:srgbClr>
                  </a:outerShdw>
                </a:effectLst>
                <a:latin typeface="叶根友毛笔行书简体" panose="02010601030101010101" pitchFamily="2" charset="-122"/>
                <a:ea typeface="叶根友毛笔行书简体" panose="02010601030101010101" pitchFamily="2" charset="-122"/>
              </a:rPr>
              <a:t>党员学习</a:t>
            </a:r>
            <a:r>
              <a:rPr lang="en-US" altLang="zh-CN" sz="4800" b="1" dirty="0">
                <a:ln w="25400">
                  <a:solidFill>
                    <a:srgbClr val="FFFF00"/>
                  </a:solidFill>
                </a:ln>
                <a:solidFill>
                  <a:srgbClr val="C00000"/>
                </a:solidFill>
                <a:effectLst>
                  <a:outerShdw blurRad="38100" dist="38100" dir="2700000" algn="tl">
                    <a:srgbClr val="000000">
                      <a:alpha val="43137"/>
                    </a:srgbClr>
                  </a:outerShdw>
                </a:effectLst>
                <a:latin typeface="叶根友毛笔行书简体" panose="02010601030101010101" pitchFamily="2" charset="-122"/>
                <a:ea typeface="叶根友毛笔行书简体" panose="02010601030101010101" pitchFamily="2" charset="-122"/>
              </a:rPr>
              <a:t>|</a:t>
            </a:r>
            <a:r>
              <a:rPr lang="zh-CN" altLang="en-US" sz="4800" b="1" dirty="0">
                <a:ln w="25400">
                  <a:solidFill>
                    <a:srgbClr val="FFFF00"/>
                  </a:solidFill>
                </a:ln>
                <a:solidFill>
                  <a:srgbClr val="C00000"/>
                </a:solidFill>
                <a:effectLst>
                  <a:outerShdw blurRad="38100" dist="38100" dir="2700000" algn="tl">
                    <a:srgbClr val="000000">
                      <a:alpha val="43137"/>
                    </a:srgbClr>
                  </a:outerShdw>
                </a:effectLst>
                <a:latin typeface="叶根友毛笔行书简体" panose="02010601030101010101" pitchFamily="2" charset="-122"/>
                <a:ea typeface="叶根友毛笔行书简体" panose="02010601030101010101" pitchFamily="2" charset="-122"/>
              </a:rPr>
              <a:t>党政知识</a:t>
            </a:r>
          </a:p>
        </p:txBody>
      </p:sp>
      <p:pic>
        <p:nvPicPr>
          <p:cNvPr id="11" name="中国人民解放军军乐团 - 歌唱祖国">
            <a:hlinkClick r:id="" action="ppaction://media"/>
            <a:extLst>
              <a:ext uri="{FF2B5EF4-FFF2-40B4-BE49-F238E27FC236}">
                <a16:creationId xmlns:a16="http://schemas.microsoft.com/office/drawing/2014/main" id="{0DA78ADF-904B-43DE-A63C-234E029D91EA}"/>
              </a:ext>
            </a:extLst>
          </p:cNvPr>
          <p:cNvPicPr>
            <a:picLocks noChangeAspect="1"/>
          </p:cNvPicPr>
          <p:nvPr>
            <a:audioFile r:link="rId2"/>
            <p:extLst>
              <p:ext uri="{DAA4B4D4-6D71-4841-9C94-3DE7FCFB9230}">
                <p14:media xmlns:p14="http://schemas.microsoft.com/office/powerpoint/2010/main" r:embed="rId1">
                  <p14:fade in="5000" out="5000"/>
                </p14:media>
              </p:ext>
            </p:extLst>
          </p:nvPr>
        </p:nvPicPr>
        <p:blipFill>
          <a:blip r:embed="rId8"/>
          <a:stretch>
            <a:fillRect/>
          </a:stretch>
        </p:blipFill>
        <p:spPr>
          <a:xfrm>
            <a:off x="-609600" y="0"/>
            <a:ext cx="609600" cy="609600"/>
          </a:xfrm>
          <a:prstGeom prst="rect">
            <a:avLst/>
          </a:prstGeom>
        </p:spPr>
      </p:pic>
    </p:spTree>
    <p:extLst>
      <p:ext uri="{BB962C8B-B14F-4D97-AF65-F5344CB8AC3E}">
        <p14:creationId xmlns:p14="http://schemas.microsoft.com/office/powerpoint/2010/main" val="3242105356"/>
      </p:ext>
    </p:extLst>
  </p:cSld>
  <p:clrMapOvr>
    <a:masterClrMapping/>
  </p:clrMapOvr>
  <mc:AlternateContent xmlns:mc="http://schemas.openxmlformats.org/markup-compatibility/2006">
    <mc:Choice xmlns:p14="http://schemas.microsoft.com/office/powerpoint/2010/main" Requires="p14">
      <p:transition spd="slow" p14:dur="2000" advClick="0" advTm="2000">
        <p14:ferris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p:cTn id="10" dur="1000" fill="hold"/>
                                        <p:tgtEl>
                                          <p:spTgt spid="8"/>
                                        </p:tgtEl>
                                        <p:attrNameLst>
                                          <p:attrName>ppt_w</p:attrName>
                                        </p:attrNameLst>
                                      </p:cBhvr>
                                      <p:tavLst>
                                        <p:tav tm="0">
                                          <p:val>
                                            <p:fltVal val="0"/>
                                          </p:val>
                                        </p:tav>
                                        <p:tav tm="100000">
                                          <p:val>
                                            <p:strVal val="#ppt_w"/>
                                          </p:val>
                                        </p:tav>
                                      </p:tavLst>
                                    </p:anim>
                                    <p:anim calcmode="lin" valueType="num">
                                      <p:cBhvr>
                                        <p:cTn id="11" dur="1000" fill="hold"/>
                                        <p:tgtEl>
                                          <p:spTgt spid="8"/>
                                        </p:tgtEl>
                                        <p:attrNameLst>
                                          <p:attrName>ppt_h</p:attrName>
                                        </p:attrNameLst>
                                      </p:cBhvr>
                                      <p:tavLst>
                                        <p:tav tm="0">
                                          <p:val>
                                            <p:fltVal val="0"/>
                                          </p:val>
                                        </p:tav>
                                        <p:tav tm="100000">
                                          <p:val>
                                            <p:strVal val="#ppt_h"/>
                                          </p:val>
                                        </p:tav>
                                      </p:tavLst>
                                    </p:anim>
                                    <p:animEffect transition="in" filter="fade">
                                      <p:cBhvr>
                                        <p:cTn id="12" dur="1000"/>
                                        <p:tgtEl>
                                          <p:spTgt spid="8"/>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1000"/>
                                        <p:tgtEl>
                                          <p:spTgt spid="9"/>
                                        </p:tgtEl>
                                      </p:cBhvr>
                                    </p:animEffect>
                                  </p:childTnLst>
                                </p:cTn>
                              </p:par>
                            </p:childTnLst>
                          </p:cTn>
                        </p:par>
                        <p:par>
                          <p:cTn id="17" fill="hold">
                            <p:stCondLst>
                              <p:cond delay="2000"/>
                            </p:stCondLst>
                            <p:childTnLst>
                              <p:par>
                                <p:cTn id="18" presetID="53" presetClass="entr" presetSubtype="16"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1000" fill="hold"/>
                                        <p:tgtEl>
                                          <p:spTgt spid="10"/>
                                        </p:tgtEl>
                                        <p:attrNameLst>
                                          <p:attrName>ppt_w</p:attrName>
                                        </p:attrNameLst>
                                      </p:cBhvr>
                                      <p:tavLst>
                                        <p:tav tm="0">
                                          <p:val>
                                            <p:fltVal val="0"/>
                                          </p:val>
                                        </p:tav>
                                        <p:tav tm="100000">
                                          <p:val>
                                            <p:strVal val="#ppt_w"/>
                                          </p:val>
                                        </p:tav>
                                      </p:tavLst>
                                    </p:anim>
                                    <p:anim calcmode="lin" valueType="num">
                                      <p:cBhvr>
                                        <p:cTn id="21" dur="1000" fill="hold"/>
                                        <p:tgtEl>
                                          <p:spTgt spid="10"/>
                                        </p:tgtEl>
                                        <p:attrNameLst>
                                          <p:attrName>ppt_h</p:attrName>
                                        </p:attrNameLst>
                                      </p:cBhvr>
                                      <p:tavLst>
                                        <p:tav tm="0">
                                          <p:val>
                                            <p:fltVal val="0"/>
                                          </p:val>
                                        </p:tav>
                                        <p:tav tm="100000">
                                          <p:val>
                                            <p:strVal val="#ppt_h"/>
                                          </p:val>
                                        </p:tav>
                                      </p:tavLst>
                                    </p:anim>
                                    <p:animEffect transition="in" filter="fade">
                                      <p:cBhvr>
                                        <p:cTn id="2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3" repeatCount="indefinite" fill="hold" display="0">
                  <p:stCondLst>
                    <p:cond delay="indefinite"/>
                  </p:stCondLst>
                  <p:endCondLst>
                    <p:cond evt="onStopAudio" delay="0">
                      <p:tgtEl>
                        <p:sldTgt/>
                      </p:tgtEl>
                    </p:cond>
                  </p:endCondLst>
                </p:cTn>
                <p:tgtEl>
                  <p:spTgt spid="11"/>
                </p:tgtEl>
              </p:cMediaNode>
            </p:audio>
          </p:childTnLst>
        </p:cTn>
      </p:par>
    </p:tnLst>
    <p:bldLst>
      <p:bldP spid="8" grpId="0"/>
      <p:bldP spid="9"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4" descr="#clear#">
            <a:extLst>
              <a:ext uri="{FF2B5EF4-FFF2-40B4-BE49-F238E27FC236}">
                <a16:creationId xmlns:a16="http://schemas.microsoft.com/office/drawing/2014/main" id="{564DEDEC-F9EC-4DD6-8D0B-44D20714E028}"/>
              </a:ext>
            </a:extLst>
          </p:cNvPr>
          <p:cNvSpPr/>
          <p:nvPr/>
        </p:nvSpPr>
        <p:spPr>
          <a:xfrm>
            <a:off x="963067" y="312234"/>
            <a:ext cx="6288901" cy="523220"/>
          </a:xfrm>
          <a:prstGeom prst="rect">
            <a:avLst/>
          </a:prstGeom>
          <a:noFill/>
        </p:spPr>
        <p:txBody>
          <a:bodyPr wrap="none">
            <a:spAutoFit/>
          </a:bodyPr>
          <a:lstStyle/>
          <a:p>
            <a:pPr marL="0" marR="0" lvl="0" indent="0" algn="l" defTabSz="121914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贯彻新发展理念，建设现代化经济体系</a:t>
            </a:r>
          </a:p>
        </p:txBody>
      </p:sp>
      <p:grpSp>
        <p:nvGrpSpPr>
          <p:cNvPr id="7" name="Group 1">
            <a:extLst>
              <a:ext uri="{FF2B5EF4-FFF2-40B4-BE49-F238E27FC236}">
                <a16:creationId xmlns:a16="http://schemas.microsoft.com/office/drawing/2014/main" id="{8D7C0A73-E118-46D4-9C9A-7D24B5309DCA}"/>
              </a:ext>
            </a:extLst>
          </p:cNvPr>
          <p:cNvGrpSpPr/>
          <p:nvPr/>
        </p:nvGrpSpPr>
        <p:grpSpPr>
          <a:xfrm>
            <a:off x="579653" y="2135590"/>
            <a:ext cx="2772668" cy="3336687"/>
            <a:chOff x="4152302" y="823213"/>
            <a:chExt cx="3887396" cy="4678174"/>
          </a:xfrm>
          <a:solidFill>
            <a:srgbClr val="C00000"/>
          </a:solidFill>
        </p:grpSpPr>
        <p:sp>
          <p:nvSpPr>
            <p:cNvPr id="8" name="Freeform: Shape 20">
              <a:extLst>
                <a:ext uri="{FF2B5EF4-FFF2-40B4-BE49-F238E27FC236}">
                  <a16:creationId xmlns:a16="http://schemas.microsoft.com/office/drawing/2014/main" id="{FE33D5A4-AB80-4D1F-A144-588B17ABFF79}"/>
                </a:ext>
              </a:extLst>
            </p:cNvPr>
            <p:cNvSpPr>
              <a:spLocks/>
            </p:cNvSpPr>
            <p:nvPr/>
          </p:nvSpPr>
          <p:spPr bwMode="auto">
            <a:xfrm>
              <a:off x="6745066" y="1021948"/>
              <a:ext cx="1294632" cy="3408031"/>
            </a:xfrm>
            <a:custGeom>
              <a:avLst/>
              <a:gdLst>
                <a:gd name="T0" fmla="*/ 64 w 177"/>
                <a:gd name="T1" fmla="*/ 433 h 468"/>
                <a:gd name="T2" fmla="*/ 155 w 177"/>
                <a:gd name="T3" fmla="*/ 98 h 468"/>
                <a:gd name="T4" fmla="*/ 168 w 177"/>
                <a:gd name="T5" fmla="*/ 50 h 468"/>
                <a:gd name="T6" fmla="*/ 114 w 177"/>
                <a:gd name="T7" fmla="*/ 35 h 468"/>
                <a:gd name="T8" fmla="*/ 23 w 177"/>
                <a:gd name="T9" fmla="*/ 370 h 468"/>
                <a:gd name="T10" fmla="*/ 10 w 177"/>
                <a:gd name="T11" fmla="*/ 418 h 468"/>
                <a:gd name="T12" fmla="*/ 64 w 177"/>
                <a:gd name="T13" fmla="*/ 433 h 468"/>
              </a:gdLst>
              <a:ahLst/>
              <a:cxnLst>
                <a:cxn ang="0">
                  <a:pos x="T0" y="T1"/>
                </a:cxn>
                <a:cxn ang="0">
                  <a:pos x="T2" y="T3"/>
                </a:cxn>
                <a:cxn ang="0">
                  <a:pos x="T4" y="T5"/>
                </a:cxn>
                <a:cxn ang="0">
                  <a:pos x="T6" y="T7"/>
                </a:cxn>
                <a:cxn ang="0">
                  <a:pos x="T8" y="T9"/>
                </a:cxn>
                <a:cxn ang="0">
                  <a:pos x="T10" y="T11"/>
                </a:cxn>
                <a:cxn ang="0">
                  <a:pos x="T12" y="T13"/>
                </a:cxn>
              </a:cxnLst>
              <a:rect l="0" t="0" r="r" b="b"/>
              <a:pathLst>
                <a:path w="177" h="468">
                  <a:moveTo>
                    <a:pt x="64" y="433"/>
                  </a:moveTo>
                  <a:cubicBezTo>
                    <a:pt x="94" y="321"/>
                    <a:pt x="124" y="210"/>
                    <a:pt x="155" y="98"/>
                  </a:cubicBezTo>
                  <a:cubicBezTo>
                    <a:pt x="159" y="82"/>
                    <a:pt x="163" y="66"/>
                    <a:pt x="168" y="50"/>
                  </a:cubicBezTo>
                  <a:cubicBezTo>
                    <a:pt x="177" y="15"/>
                    <a:pt x="123" y="0"/>
                    <a:pt x="114" y="35"/>
                  </a:cubicBezTo>
                  <a:cubicBezTo>
                    <a:pt x="83" y="147"/>
                    <a:pt x="53" y="259"/>
                    <a:pt x="23" y="370"/>
                  </a:cubicBezTo>
                  <a:cubicBezTo>
                    <a:pt x="18" y="386"/>
                    <a:pt x="14" y="402"/>
                    <a:pt x="10" y="418"/>
                  </a:cubicBezTo>
                  <a:cubicBezTo>
                    <a:pt x="0" y="453"/>
                    <a:pt x="54" y="468"/>
                    <a:pt x="64" y="433"/>
                  </a:cubicBezTo>
                  <a:close/>
                </a:path>
              </a:pathLst>
            </a:custGeom>
            <a:grpFill/>
            <a:ln>
              <a:noFill/>
            </a:ln>
          </p:spPr>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sz="1351" b="0" i="0" u="none" strike="noStrike" kern="0" cap="none" spc="0" normalizeH="0" baseline="0" noProof="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cs typeface="+mn-cs"/>
              </a:endParaRPr>
            </a:p>
          </p:txBody>
        </p:sp>
        <p:sp>
          <p:nvSpPr>
            <p:cNvPr id="9" name="Freeform: Shape 19">
              <a:extLst>
                <a:ext uri="{FF2B5EF4-FFF2-40B4-BE49-F238E27FC236}">
                  <a16:creationId xmlns:a16="http://schemas.microsoft.com/office/drawing/2014/main" id="{A8D809A2-787F-4218-960E-BD25175AA450}"/>
                </a:ext>
              </a:extLst>
            </p:cNvPr>
            <p:cNvSpPr>
              <a:spLocks/>
            </p:cNvSpPr>
            <p:nvPr/>
          </p:nvSpPr>
          <p:spPr bwMode="auto">
            <a:xfrm>
              <a:off x="6839540" y="823213"/>
              <a:ext cx="409384" cy="3418529"/>
            </a:xfrm>
            <a:custGeom>
              <a:avLst/>
              <a:gdLst>
                <a:gd name="T0" fmla="*/ 56 w 56"/>
                <a:gd name="T1" fmla="*/ 432 h 469"/>
                <a:gd name="T2" fmla="*/ 56 w 56"/>
                <a:gd name="T3" fmla="*/ 85 h 469"/>
                <a:gd name="T4" fmla="*/ 56 w 56"/>
                <a:gd name="T5" fmla="*/ 36 h 469"/>
                <a:gd name="T6" fmla="*/ 0 w 56"/>
                <a:gd name="T7" fmla="*/ 36 h 469"/>
                <a:gd name="T8" fmla="*/ 0 w 56"/>
                <a:gd name="T9" fmla="*/ 383 h 469"/>
                <a:gd name="T10" fmla="*/ 0 w 56"/>
                <a:gd name="T11" fmla="*/ 432 h 469"/>
                <a:gd name="T12" fmla="*/ 56 w 56"/>
                <a:gd name="T13" fmla="*/ 432 h 469"/>
              </a:gdLst>
              <a:ahLst/>
              <a:cxnLst>
                <a:cxn ang="0">
                  <a:pos x="T0" y="T1"/>
                </a:cxn>
                <a:cxn ang="0">
                  <a:pos x="T2" y="T3"/>
                </a:cxn>
                <a:cxn ang="0">
                  <a:pos x="T4" y="T5"/>
                </a:cxn>
                <a:cxn ang="0">
                  <a:pos x="T6" y="T7"/>
                </a:cxn>
                <a:cxn ang="0">
                  <a:pos x="T8" y="T9"/>
                </a:cxn>
                <a:cxn ang="0">
                  <a:pos x="T10" y="T11"/>
                </a:cxn>
                <a:cxn ang="0">
                  <a:pos x="T12" y="T13"/>
                </a:cxn>
              </a:cxnLst>
              <a:rect l="0" t="0" r="r" b="b"/>
              <a:pathLst>
                <a:path w="56" h="469">
                  <a:moveTo>
                    <a:pt x="56" y="432"/>
                  </a:moveTo>
                  <a:cubicBezTo>
                    <a:pt x="56" y="317"/>
                    <a:pt x="56" y="201"/>
                    <a:pt x="56" y="85"/>
                  </a:cubicBezTo>
                  <a:cubicBezTo>
                    <a:pt x="56" y="69"/>
                    <a:pt x="56" y="52"/>
                    <a:pt x="56" y="36"/>
                  </a:cubicBezTo>
                  <a:cubicBezTo>
                    <a:pt x="56" y="0"/>
                    <a:pt x="0" y="0"/>
                    <a:pt x="0" y="36"/>
                  </a:cubicBezTo>
                  <a:cubicBezTo>
                    <a:pt x="0" y="151"/>
                    <a:pt x="0" y="267"/>
                    <a:pt x="0" y="383"/>
                  </a:cubicBezTo>
                  <a:cubicBezTo>
                    <a:pt x="0" y="399"/>
                    <a:pt x="0" y="416"/>
                    <a:pt x="0" y="432"/>
                  </a:cubicBezTo>
                  <a:cubicBezTo>
                    <a:pt x="0" y="469"/>
                    <a:pt x="56" y="469"/>
                    <a:pt x="56" y="432"/>
                  </a:cubicBezTo>
                  <a:close/>
                </a:path>
              </a:pathLst>
            </a:custGeom>
            <a:grpFill/>
            <a:ln>
              <a:noFill/>
            </a:ln>
          </p:spPr>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sz="1351" b="0" i="0" u="none" strike="noStrike" kern="0" cap="none" spc="0" normalizeH="0" baseline="0" noProof="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cs typeface="+mn-cs"/>
              </a:endParaRPr>
            </a:p>
          </p:txBody>
        </p:sp>
        <p:sp>
          <p:nvSpPr>
            <p:cNvPr id="10" name="Freeform: Shape 26">
              <a:extLst>
                <a:ext uri="{FF2B5EF4-FFF2-40B4-BE49-F238E27FC236}">
                  <a16:creationId xmlns:a16="http://schemas.microsoft.com/office/drawing/2014/main" id="{AC252F56-32E5-4929-BF95-497EC9CEC6CF}"/>
                </a:ext>
              </a:extLst>
            </p:cNvPr>
            <p:cNvSpPr/>
            <p:nvPr/>
          </p:nvSpPr>
          <p:spPr>
            <a:xfrm>
              <a:off x="6075585" y="1131760"/>
              <a:ext cx="943367" cy="2127593"/>
            </a:xfrm>
            <a:custGeom>
              <a:avLst/>
              <a:gdLst>
                <a:gd name="connsiteX0" fmla="*/ 173278 w 709175"/>
                <a:gd name="connsiteY0" fmla="*/ 314 h 1599415"/>
                <a:gd name="connsiteX1" fmla="*/ 301695 w 709175"/>
                <a:gd name="connsiteY1" fmla="*/ 109055 h 1599415"/>
                <a:gd name="connsiteX2" fmla="*/ 680133 w 709175"/>
                <a:gd name="connsiteY2" fmla="*/ 1499569 h 1599415"/>
                <a:gd name="connsiteX3" fmla="*/ 704814 w 709175"/>
                <a:gd name="connsiteY3" fmla="*/ 1584423 h 1599415"/>
                <a:gd name="connsiteX4" fmla="*/ 709175 w 709175"/>
                <a:gd name="connsiteY4" fmla="*/ 1599415 h 1599415"/>
                <a:gd name="connsiteX5" fmla="*/ 391067 w 709175"/>
                <a:gd name="connsiteY5" fmla="*/ 1599415 h 1599415"/>
                <a:gd name="connsiteX6" fmla="*/ 386706 w 709175"/>
                <a:gd name="connsiteY6" fmla="*/ 1584423 h 1599415"/>
                <a:gd name="connsiteX7" fmla="*/ 362026 w 709175"/>
                <a:gd name="connsiteY7" fmla="*/ 1499569 h 1599415"/>
                <a:gd name="connsiteX8" fmla="*/ 76827 w 709175"/>
                <a:gd name="connsiteY8" fmla="*/ 453946 h 1599415"/>
                <a:gd name="connsiteX9" fmla="*/ 5527 w 709175"/>
                <a:gd name="connsiteY9" fmla="*/ 191172 h 1599415"/>
                <a:gd name="connsiteX10" fmla="*/ 173278 w 709175"/>
                <a:gd name="connsiteY10" fmla="*/ 314 h 159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9175" h="1599415">
                  <a:moveTo>
                    <a:pt x="173278" y="314"/>
                  </a:moveTo>
                  <a:cubicBezTo>
                    <a:pt x="229967" y="3843"/>
                    <a:pt x="283184" y="37203"/>
                    <a:pt x="301695" y="109055"/>
                  </a:cubicBezTo>
                  <a:cubicBezTo>
                    <a:pt x="427841" y="574385"/>
                    <a:pt x="553987" y="1034240"/>
                    <a:pt x="680133" y="1499569"/>
                  </a:cubicBezTo>
                  <a:cubicBezTo>
                    <a:pt x="688360" y="1526941"/>
                    <a:pt x="696587" y="1555682"/>
                    <a:pt x="704814" y="1584423"/>
                  </a:cubicBezTo>
                  <a:lnTo>
                    <a:pt x="709175" y="1599415"/>
                  </a:lnTo>
                  <a:lnTo>
                    <a:pt x="391067" y="1599415"/>
                  </a:lnTo>
                  <a:lnTo>
                    <a:pt x="386706" y="1584423"/>
                  </a:lnTo>
                  <a:cubicBezTo>
                    <a:pt x="378480" y="1555682"/>
                    <a:pt x="370253" y="1526941"/>
                    <a:pt x="362026" y="1499569"/>
                  </a:cubicBezTo>
                  <a:cubicBezTo>
                    <a:pt x="268788" y="1149203"/>
                    <a:pt x="175549" y="804312"/>
                    <a:pt x="76827" y="453946"/>
                  </a:cubicBezTo>
                  <a:cubicBezTo>
                    <a:pt x="54888" y="366355"/>
                    <a:pt x="32950" y="278764"/>
                    <a:pt x="5527" y="191172"/>
                  </a:cubicBezTo>
                  <a:cubicBezTo>
                    <a:pt x="-25324" y="71418"/>
                    <a:pt x="78797" y="-5566"/>
                    <a:pt x="173278" y="314"/>
                  </a:cubicBezTo>
                  <a:close/>
                </a:path>
              </a:pathLst>
            </a:custGeom>
            <a:grpFill/>
            <a:ln w="76200" cap="flat" cmpd="sng" algn="ctr">
              <a:noFill/>
              <a:prstDash val="solid"/>
              <a:miter lim="800000"/>
            </a:ln>
            <a:effectLst/>
          </p:spPr>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sz="1351" b="0" i="0" u="none" strike="noStrike" kern="0" cap="none" spc="0" normalizeH="0" baseline="0" noProof="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cs typeface="+mn-cs"/>
              </a:endParaRPr>
            </a:p>
          </p:txBody>
        </p:sp>
        <p:sp>
          <p:nvSpPr>
            <p:cNvPr id="11" name="Freeform: Shape 18">
              <a:extLst>
                <a:ext uri="{FF2B5EF4-FFF2-40B4-BE49-F238E27FC236}">
                  <a16:creationId xmlns:a16="http://schemas.microsoft.com/office/drawing/2014/main" id="{C395D719-AEC8-41F8-A0BB-A46AF5D5C608}"/>
                </a:ext>
              </a:extLst>
            </p:cNvPr>
            <p:cNvSpPr>
              <a:spLocks/>
            </p:cNvSpPr>
            <p:nvPr/>
          </p:nvSpPr>
          <p:spPr bwMode="auto">
            <a:xfrm>
              <a:off x="4152302" y="2243812"/>
              <a:ext cx="3128110" cy="3257575"/>
            </a:xfrm>
            <a:custGeom>
              <a:avLst/>
              <a:gdLst>
                <a:gd name="T0" fmla="*/ 116 w 428"/>
                <a:gd name="T1" fmla="*/ 116 h 447"/>
                <a:gd name="T2" fmla="*/ 286 w 428"/>
                <a:gd name="T3" fmla="*/ 97 h 447"/>
                <a:gd name="T4" fmla="*/ 363 w 428"/>
                <a:gd name="T5" fmla="*/ 221 h 447"/>
                <a:gd name="T6" fmla="*/ 143 w 428"/>
                <a:gd name="T7" fmla="*/ 358 h 447"/>
                <a:gd name="T8" fmla="*/ 67 w 428"/>
                <a:gd name="T9" fmla="*/ 208 h 447"/>
                <a:gd name="T10" fmla="*/ 7 w 428"/>
                <a:gd name="T11" fmla="*/ 208 h 447"/>
                <a:gd name="T12" fmla="*/ 95 w 428"/>
                <a:gd name="T13" fmla="*/ 398 h 447"/>
                <a:gd name="T14" fmla="*/ 307 w 428"/>
                <a:gd name="T15" fmla="*/ 415 h 447"/>
                <a:gd name="T16" fmla="*/ 423 w 428"/>
                <a:gd name="T17" fmla="*/ 240 h 447"/>
                <a:gd name="T18" fmla="*/ 330 w 428"/>
                <a:gd name="T19" fmla="*/ 53 h 447"/>
                <a:gd name="T20" fmla="*/ 74 w 428"/>
                <a:gd name="T21" fmla="*/ 74 h 447"/>
                <a:gd name="T22" fmla="*/ 116 w 428"/>
                <a:gd name="T23" fmla="*/ 116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8" h="447">
                  <a:moveTo>
                    <a:pt x="116" y="116"/>
                  </a:moveTo>
                  <a:cubicBezTo>
                    <a:pt x="163" y="75"/>
                    <a:pt x="231" y="67"/>
                    <a:pt x="286" y="97"/>
                  </a:cubicBezTo>
                  <a:cubicBezTo>
                    <a:pt x="331" y="122"/>
                    <a:pt x="361" y="169"/>
                    <a:pt x="363" y="221"/>
                  </a:cubicBezTo>
                  <a:cubicBezTo>
                    <a:pt x="368" y="334"/>
                    <a:pt x="244" y="414"/>
                    <a:pt x="143" y="358"/>
                  </a:cubicBezTo>
                  <a:cubicBezTo>
                    <a:pt x="89" y="328"/>
                    <a:pt x="61" y="269"/>
                    <a:pt x="67" y="208"/>
                  </a:cubicBezTo>
                  <a:cubicBezTo>
                    <a:pt x="71" y="169"/>
                    <a:pt x="11" y="170"/>
                    <a:pt x="7" y="208"/>
                  </a:cubicBezTo>
                  <a:cubicBezTo>
                    <a:pt x="0" y="282"/>
                    <a:pt x="34" y="355"/>
                    <a:pt x="95" y="398"/>
                  </a:cubicBezTo>
                  <a:cubicBezTo>
                    <a:pt x="156" y="442"/>
                    <a:pt x="239" y="447"/>
                    <a:pt x="307" y="415"/>
                  </a:cubicBezTo>
                  <a:cubicBezTo>
                    <a:pt x="374" y="383"/>
                    <a:pt x="418" y="314"/>
                    <a:pt x="423" y="240"/>
                  </a:cubicBezTo>
                  <a:cubicBezTo>
                    <a:pt x="428" y="166"/>
                    <a:pt x="391" y="94"/>
                    <a:pt x="330" y="53"/>
                  </a:cubicBezTo>
                  <a:cubicBezTo>
                    <a:pt x="250" y="0"/>
                    <a:pt x="145" y="12"/>
                    <a:pt x="74" y="74"/>
                  </a:cubicBezTo>
                  <a:cubicBezTo>
                    <a:pt x="44" y="99"/>
                    <a:pt x="87" y="142"/>
                    <a:pt x="116" y="116"/>
                  </a:cubicBezTo>
                  <a:close/>
                </a:path>
              </a:pathLst>
            </a:custGeom>
            <a:grpFill/>
            <a:ln>
              <a:noFill/>
            </a:ln>
          </p:spPr>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sz="1351" b="0" i="0" u="none" strike="noStrike" kern="0" cap="none" spc="0" normalizeH="0" baseline="0" noProof="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cs typeface="+mn-cs"/>
              </a:endParaRPr>
            </a:p>
          </p:txBody>
        </p:sp>
      </p:grpSp>
      <p:sp>
        <p:nvSpPr>
          <p:cNvPr id="13" name="文本框 12">
            <a:extLst>
              <a:ext uri="{FF2B5EF4-FFF2-40B4-BE49-F238E27FC236}">
                <a16:creationId xmlns:a16="http://schemas.microsoft.com/office/drawing/2014/main" id="{E89B7D37-3891-4C96-9C6D-C428747299A5}"/>
              </a:ext>
            </a:extLst>
          </p:cNvPr>
          <p:cNvSpPr txBox="1"/>
          <p:nvPr/>
        </p:nvSpPr>
        <p:spPr>
          <a:xfrm>
            <a:off x="875357" y="4026296"/>
            <a:ext cx="1620957" cy="523220"/>
          </a:xfrm>
          <a:prstGeom prst="rect">
            <a:avLst/>
          </a:prstGeom>
          <a:noFill/>
          <a:effectLst/>
        </p:spPr>
        <p:txBody>
          <a:bodyPr wrap="non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三农问题</a:t>
            </a:r>
          </a:p>
        </p:txBody>
      </p:sp>
      <p:sp>
        <p:nvSpPr>
          <p:cNvPr id="14" name="矩形 13">
            <a:extLst>
              <a:ext uri="{FF2B5EF4-FFF2-40B4-BE49-F238E27FC236}">
                <a16:creationId xmlns:a16="http://schemas.microsoft.com/office/drawing/2014/main" id="{81231157-111D-495F-B7D0-D5706DE94A74}"/>
              </a:ext>
            </a:extLst>
          </p:cNvPr>
          <p:cNvSpPr/>
          <p:nvPr/>
        </p:nvSpPr>
        <p:spPr>
          <a:xfrm>
            <a:off x="4670092" y="1420758"/>
            <a:ext cx="697627"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农村</a:t>
            </a:r>
          </a:p>
        </p:txBody>
      </p:sp>
      <p:sp>
        <p:nvSpPr>
          <p:cNvPr id="15" name="矩形 14">
            <a:extLst>
              <a:ext uri="{FF2B5EF4-FFF2-40B4-BE49-F238E27FC236}">
                <a16:creationId xmlns:a16="http://schemas.microsoft.com/office/drawing/2014/main" id="{86BB995A-58B9-4E4F-8415-67C65762E122}"/>
              </a:ext>
            </a:extLst>
          </p:cNvPr>
          <p:cNvSpPr/>
          <p:nvPr/>
        </p:nvSpPr>
        <p:spPr>
          <a:xfrm>
            <a:off x="4660041" y="1779397"/>
            <a:ext cx="6557334" cy="954107"/>
          </a:xfrm>
          <a:prstGeom prst="rect">
            <a:avLst/>
          </a:prstGeom>
        </p:spPr>
        <p:txBody>
          <a:bodyPr wrap="square">
            <a:spAutoFit/>
          </a:bodyPr>
          <a:lstStyle/>
          <a:p>
            <a:pPr marL="0" marR="0" lvl="0" indent="0" algn="l" defTabSz="914034" rtl="0" eaLnBrk="1" fontAlgn="base" latinLnBrk="0" hangingPunct="1">
              <a:lnSpc>
                <a:spcPct val="100000"/>
              </a:lnSpc>
              <a:spcBef>
                <a:spcPct val="0"/>
              </a:spcBef>
              <a:spcAft>
                <a:spcPct val="0"/>
              </a:spcAft>
              <a:buClrTx/>
              <a:buSzTx/>
              <a:buFontTx/>
              <a:buNone/>
              <a:tabLst/>
              <a:defRPr/>
            </a:pPr>
            <a:r>
              <a:rPr kumimoji="0" lang="zh-CN" altLang="en-US" sz="1400" b="0"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mn-cs"/>
              </a:rPr>
              <a:t>农业农村农民问题是关系国计民生的根本性问题，必须始终把解决好“三农”问题作为全党工作重中之重。要坚持农业农村优先发展，按照产业兴旺、生态宜居、乡风文明、治理有效、生活富裕的总要求，建立健全城乡融合发展体制机制和政策体系，加快推进农业农村现代化。</a:t>
            </a:r>
            <a:endParaRPr kumimoji="0" lang="zh-CN" altLang="en-US" sz="1400" b="0"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Adobe Arabic" panose="02040503050201020203" pitchFamily="18" charset="-78"/>
            </a:endParaRPr>
          </a:p>
        </p:txBody>
      </p:sp>
      <p:sp>
        <p:nvSpPr>
          <p:cNvPr id="16" name="五角星 13">
            <a:extLst>
              <a:ext uri="{FF2B5EF4-FFF2-40B4-BE49-F238E27FC236}">
                <a16:creationId xmlns:a16="http://schemas.microsoft.com/office/drawing/2014/main" id="{4A29FF81-E3C0-4EC1-89EB-149107154E57}"/>
              </a:ext>
            </a:extLst>
          </p:cNvPr>
          <p:cNvSpPr/>
          <p:nvPr/>
        </p:nvSpPr>
        <p:spPr>
          <a:xfrm>
            <a:off x="3562277" y="1411065"/>
            <a:ext cx="1025001" cy="1025132"/>
          </a:xfrm>
          <a:prstGeom prst="cloudCallout">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7" name="文本框 16">
            <a:extLst>
              <a:ext uri="{FF2B5EF4-FFF2-40B4-BE49-F238E27FC236}">
                <a16:creationId xmlns:a16="http://schemas.microsoft.com/office/drawing/2014/main" id="{74346EFC-A038-4B08-A176-872C33F55ACD}"/>
              </a:ext>
            </a:extLst>
          </p:cNvPr>
          <p:cNvSpPr txBox="1"/>
          <p:nvPr/>
        </p:nvSpPr>
        <p:spPr>
          <a:xfrm>
            <a:off x="3750164" y="1717684"/>
            <a:ext cx="681985"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rPr>
              <a:t>01</a:t>
            </a:r>
            <a:endParaRPr kumimoji="0" lang="zh-CN" altLang="en-US" sz="28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18" name="矩形 17">
            <a:extLst>
              <a:ext uri="{FF2B5EF4-FFF2-40B4-BE49-F238E27FC236}">
                <a16:creationId xmlns:a16="http://schemas.microsoft.com/office/drawing/2014/main" id="{51EB5678-3A14-4B36-92BF-72750CC5C7CF}"/>
              </a:ext>
            </a:extLst>
          </p:cNvPr>
          <p:cNvSpPr/>
          <p:nvPr/>
        </p:nvSpPr>
        <p:spPr>
          <a:xfrm>
            <a:off x="4680144" y="2928573"/>
            <a:ext cx="697627"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农民</a:t>
            </a:r>
          </a:p>
        </p:txBody>
      </p:sp>
      <p:sp>
        <p:nvSpPr>
          <p:cNvPr id="19" name="矩形 18">
            <a:extLst>
              <a:ext uri="{FF2B5EF4-FFF2-40B4-BE49-F238E27FC236}">
                <a16:creationId xmlns:a16="http://schemas.microsoft.com/office/drawing/2014/main" id="{5CB65AB1-3219-4681-A450-D0CA1EC888F4}"/>
              </a:ext>
            </a:extLst>
          </p:cNvPr>
          <p:cNvSpPr/>
          <p:nvPr/>
        </p:nvSpPr>
        <p:spPr>
          <a:xfrm>
            <a:off x="4670093" y="3287212"/>
            <a:ext cx="6674710" cy="954107"/>
          </a:xfrm>
          <a:prstGeom prst="rect">
            <a:avLst/>
          </a:prstGeom>
        </p:spPr>
        <p:txBody>
          <a:bodyPr wrap="square">
            <a:spAutoFit/>
          </a:bodyPr>
          <a:lstStyle/>
          <a:p>
            <a:pPr marL="0" marR="0" lvl="0" indent="0" algn="l" defTabSz="914034" rtl="0" eaLnBrk="1" fontAlgn="base" latinLnBrk="0" hangingPunct="1">
              <a:lnSpc>
                <a:spcPct val="100000"/>
              </a:lnSpc>
              <a:spcBef>
                <a:spcPct val="0"/>
              </a:spcBef>
              <a:spcAft>
                <a:spcPct val="0"/>
              </a:spcAft>
              <a:buClrTx/>
              <a:buSzTx/>
              <a:buFontTx/>
              <a:buNone/>
              <a:tabLst/>
              <a:defRPr/>
            </a:pPr>
            <a:r>
              <a:rPr kumimoji="0" lang="zh-CN" altLang="en-US" sz="1400" b="0"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mn-cs"/>
              </a:rPr>
              <a:t>巩固和完善农村基本经营制度，深化农村土地制度改革，完善承包地“三权”分置制度。保持土地承包关系稳定并长久不变，第二轮土地承包到期后再延长三十年。深化农村集体产权制度改革，保障农民财产权益，壮大集体经济。确保国家粮食安全，把中国人的饭碗牢牢端在自己手中。</a:t>
            </a:r>
            <a:endParaRPr kumimoji="0" lang="zh-CN" altLang="en-US" sz="1400" b="0"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Adobe Arabic" panose="02040503050201020203" pitchFamily="18" charset="-78"/>
            </a:endParaRPr>
          </a:p>
        </p:txBody>
      </p:sp>
      <p:sp>
        <p:nvSpPr>
          <p:cNvPr id="20" name="五角星 20">
            <a:extLst>
              <a:ext uri="{FF2B5EF4-FFF2-40B4-BE49-F238E27FC236}">
                <a16:creationId xmlns:a16="http://schemas.microsoft.com/office/drawing/2014/main" id="{D72422B0-D505-4F25-A009-481312CC3138}"/>
              </a:ext>
            </a:extLst>
          </p:cNvPr>
          <p:cNvSpPr/>
          <p:nvPr/>
        </p:nvSpPr>
        <p:spPr>
          <a:xfrm>
            <a:off x="3562277" y="2963169"/>
            <a:ext cx="1025001" cy="1025134"/>
          </a:xfrm>
          <a:prstGeom prst="cloudCallout">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sp>
        <p:nvSpPr>
          <p:cNvPr id="21" name="文本框 20">
            <a:extLst>
              <a:ext uri="{FF2B5EF4-FFF2-40B4-BE49-F238E27FC236}">
                <a16:creationId xmlns:a16="http://schemas.microsoft.com/office/drawing/2014/main" id="{14A36794-124A-42F3-966C-64B4C700F4B1}"/>
              </a:ext>
            </a:extLst>
          </p:cNvPr>
          <p:cNvSpPr txBox="1"/>
          <p:nvPr/>
        </p:nvSpPr>
        <p:spPr>
          <a:xfrm>
            <a:off x="3750165" y="3287212"/>
            <a:ext cx="681985"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rPr>
              <a:t>02</a:t>
            </a:r>
            <a:endParaRPr kumimoji="0" lang="zh-CN" altLang="en-US" sz="28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2" name="矩形 21">
            <a:extLst>
              <a:ext uri="{FF2B5EF4-FFF2-40B4-BE49-F238E27FC236}">
                <a16:creationId xmlns:a16="http://schemas.microsoft.com/office/drawing/2014/main" id="{DF7EC84B-B6AB-4EF1-BEAE-DD30487B5CEB}"/>
              </a:ext>
            </a:extLst>
          </p:cNvPr>
          <p:cNvSpPr/>
          <p:nvPr/>
        </p:nvSpPr>
        <p:spPr>
          <a:xfrm>
            <a:off x="4670093" y="4451918"/>
            <a:ext cx="697627"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农业</a:t>
            </a:r>
          </a:p>
        </p:txBody>
      </p:sp>
      <p:sp>
        <p:nvSpPr>
          <p:cNvPr id="23" name="矩形 22">
            <a:extLst>
              <a:ext uri="{FF2B5EF4-FFF2-40B4-BE49-F238E27FC236}">
                <a16:creationId xmlns:a16="http://schemas.microsoft.com/office/drawing/2014/main" id="{DE806823-13A7-4FD2-8606-DB478320F63F}"/>
              </a:ext>
            </a:extLst>
          </p:cNvPr>
          <p:cNvSpPr/>
          <p:nvPr/>
        </p:nvSpPr>
        <p:spPr>
          <a:xfrm>
            <a:off x="4660041" y="4810557"/>
            <a:ext cx="6674709" cy="1169551"/>
          </a:xfrm>
          <a:prstGeom prst="rect">
            <a:avLst/>
          </a:prstGeom>
        </p:spPr>
        <p:txBody>
          <a:bodyPr wrap="square">
            <a:spAutoFit/>
          </a:bodyPr>
          <a:lstStyle/>
          <a:p>
            <a:pPr marL="0" marR="0" lvl="0" indent="0" algn="l" defTabSz="914034"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mn-cs"/>
              </a:rPr>
              <a:t>构建现代农业产业体系、生产体系、经营体系，完善农业支持保护制度</a:t>
            </a:r>
            <a:r>
              <a:rPr kumimoji="0" lang="zh-CN" altLang="en-US" sz="1400" b="0"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mn-cs"/>
              </a:rPr>
              <a:t>，发展多种形式适度规模经营，培育新型农业经营主体，健全农业社会化服务体系，实现小农户和现代农业发展有机衔接。促进农村一二三产业融合发展，支持和鼓励农民就业创业，拓宽增收渠道。加强农村基层基础工作，健全自治、法治、德治相结合的乡村治理体系。培养造就一支懂农业、爱农村、爱农民的“三农”工作队伍。</a:t>
            </a:r>
            <a:endParaRPr kumimoji="0" lang="zh-CN" altLang="en-US" sz="1400" b="0"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Adobe Arabic" panose="02040503050201020203" pitchFamily="18" charset="-78"/>
            </a:endParaRPr>
          </a:p>
        </p:txBody>
      </p:sp>
      <p:sp>
        <p:nvSpPr>
          <p:cNvPr id="24" name="五角星 24">
            <a:extLst>
              <a:ext uri="{FF2B5EF4-FFF2-40B4-BE49-F238E27FC236}">
                <a16:creationId xmlns:a16="http://schemas.microsoft.com/office/drawing/2014/main" id="{C955428C-DB36-4ACD-A693-422C60172AEF}"/>
              </a:ext>
            </a:extLst>
          </p:cNvPr>
          <p:cNvSpPr/>
          <p:nvPr/>
        </p:nvSpPr>
        <p:spPr>
          <a:xfrm>
            <a:off x="3562277" y="4436390"/>
            <a:ext cx="1025001" cy="1025133"/>
          </a:xfrm>
          <a:prstGeom prst="cloudCallout">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5" name="文本框 24">
            <a:extLst>
              <a:ext uri="{FF2B5EF4-FFF2-40B4-BE49-F238E27FC236}">
                <a16:creationId xmlns:a16="http://schemas.microsoft.com/office/drawing/2014/main" id="{38EB8AE5-2B8E-46CB-9378-99401934EC53}"/>
              </a:ext>
            </a:extLst>
          </p:cNvPr>
          <p:cNvSpPr txBox="1"/>
          <p:nvPr/>
        </p:nvSpPr>
        <p:spPr>
          <a:xfrm>
            <a:off x="3733785" y="4697033"/>
            <a:ext cx="681985"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rPr>
              <a:t>03</a:t>
            </a:r>
            <a:endParaRPr kumimoji="0" lang="zh-CN" altLang="en-US" sz="28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Tree>
    <p:extLst>
      <p:ext uri="{BB962C8B-B14F-4D97-AF65-F5344CB8AC3E}">
        <p14:creationId xmlns:p14="http://schemas.microsoft.com/office/powerpoint/2010/main" val="2609038946"/>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childTnLst>
                                </p:cTn>
                              </p:par>
                              <p:par>
                                <p:cTn id="17" presetID="2" presetClass="entr" presetSubtype="8"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1000" fill="hold"/>
                                        <p:tgtEl>
                                          <p:spTgt spid="16"/>
                                        </p:tgtEl>
                                        <p:attrNameLst>
                                          <p:attrName>ppt_x</p:attrName>
                                        </p:attrNameLst>
                                      </p:cBhvr>
                                      <p:tavLst>
                                        <p:tav tm="0">
                                          <p:val>
                                            <p:strVal val="0-#ppt_w/2"/>
                                          </p:val>
                                        </p:tav>
                                        <p:tav tm="100000">
                                          <p:val>
                                            <p:strVal val="#ppt_x"/>
                                          </p:val>
                                        </p:tav>
                                      </p:tavLst>
                                    </p:anim>
                                    <p:anim calcmode="lin" valueType="num">
                                      <p:cBhvr additive="base">
                                        <p:cTn id="20" dur="1000" fill="hold"/>
                                        <p:tgtEl>
                                          <p:spTgt spid="16"/>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1000" fill="hold"/>
                                        <p:tgtEl>
                                          <p:spTgt spid="20"/>
                                        </p:tgtEl>
                                        <p:attrNameLst>
                                          <p:attrName>ppt_x</p:attrName>
                                        </p:attrNameLst>
                                      </p:cBhvr>
                                      <p:tavLst>
                                        <p:tav tm="0">
                                          <p:val>
                                            <p:strVal val="0-#ppt_w/2"/>
                                          </p:val>
                                        </p:tav>
                                        <p:tav tm="100000">
                                          <p:val>
                                            <p:strVal val="#ppt_x"/>
                                          </p:val>
                                        </p:tav>
                                      </p:tavLst>
                                    </p:anim>
                                    <p:anim calcmode="lin" valueType="num">
                                      <p:cBhvr additive="base">
                                        <p:cTn id="24" dur="1000" fill="hold"/>
                                        <p:tgtEl>
                                          <p:spTgt spid="20"/>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1000" fill="hold"/>
                                        <p:tgtEl>
                                          <p:spTgt spid="24"/>
                                        </p:tgtEl>
                                        <p:attrNameLst>
                                          <p:attrName>ppt_x</p:attrName>
                                        </p:attrNameLst>
                                      </p:cBhvr>
                                      <p:tavLst>
                                        <p:tav tm="0">
                                          <p:val>
                                            <p:strVal val="0-#ppt_w/2"/>
                                          </p:val>
                                        </p:tav>
                                        <p:tav tm="100000">
                                          <p:val>
                                            <p:strVal val="#ppt_x"/>
                                          </p:val>
                                        </p:tav>
                                      </p:tavLst>
                                    </p:anim>
                                    <p:anim calcmode="lin" valueType="num">
                                      <p:cBhvr additive="base">
                                        <p:cTn id="28" dur="1000" fill="hold"/>
                                        <p:tgtEl>
                                          <p:spTgt spid="24"/>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14"/>
                                        </p:tgtEl>
                                        <p:attrNameLst>
                                          <p:attrName>ppt_y</p:attrName>
                                        </p:attrNameLst>
                                      </p:cBhvr>
                                      <p:tavLst>
                                        <p:tav tm="0">
                                          <p:val>
                                            <p:strVal val="#ppt_y"/>
                                          </p:val>
                                        </p:tav>
                                        <p:tav tm="100000">
                                          <p:val>
                                            <p:strVal val="#ppt_y"/>
                                          </p:val>
                                        </p:tav>
                                      </p:tavLst>
                                    </p:anim>
                                    <p:anim calcmode="lin" valueType="num">
                                      <p:cBhvr>
                                        <p:cTn id="34"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14"/>
                                        </p:tgtEl>
                                      </p:cBhvr>
                                    </p:animEffect>
                                  </p:childTnLst>
                                </p:cTn>
                              </p:par>
                            </p:childTnLst>
                          </p:cTn>
                        </p:par>
                        <p:par>
                          <p:cTn id="37" fill="hold">
                            <p:stCondLst>
                              <p:cond delay="255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5"/>
                                        </p:tgtEl>
                                        <p:attrNameLst>
                                          <p:attrName>ppt_y</p:attrName>
                                        </p:attrNameLst>
                                      </p:cBhvr>
                                      <p:tavLst>
                                        <p:tav tm="0">
                                          <p:val>
                                            <p:strVal val="#ppt_y"/>
                                          </p:val>
                                        </p:tav>
                                        <p:tav tm="100000">
                                          <p:val>
                                            <p:strVal val="#ppt_y"/>
                                          </p:val>
                                        </p:tav>
                                      </p:tavLst>
                                    </p:anim>
                                    <p:anim calcmode="lin" valueType="num">
                                      <p:cBhvr>
                                        <p:cTn id="42"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15"/>
                                        </p:tgtEl>
                                      </p:cBhvr>
                                    </p:animEffect>
                                  </p:childTnLst>
                                </p:cTn>
                              </p:par>
                            </p:childTnLst>
                          </p:cTn>
                        </p:par>
                        <p:par>
                          <p:cTn id="45" fill="hold">
                            <p:stCondLst>
                              <p:cond delay="9100"/>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18"/>
                                        </p:tgtEl>
                                        <p:attrNameLst>
                                          <p:attrName>style.visibility</p:attrName>
                                        </p:attrNameLst>
                                      </p:cBhvr>
                                      <p:to>
                                        <p:strVal val="visible"/>
                                      </p:to>
                                    </p:set>
                                    <p:anim calcmode="lin" valueType="num">
                                      <p:cBhvr>
                                        <p:cTn id="48"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18"/>
                                        </p:tgtEl>
                                        <p:attrNameLst>
                                          <p:attrName>ppt_y</p:attrName>
                                        </p:attrNameLst>
                                      </p:cBhvr>
                                      <p:tavLst>
                                        <p:tav tm="0">
                                          <p:val>
                                            <p:strVal val="#ppt_y"/>
                                          </p:val>
                                        </p:tav>
                                        <p:tav tm="100000">
                                          <p:val>
                                            <p:strVal val="#ppt_y"/>
                                          </p:val>
                                        </p:tav>
                                      </p:tavLst>
                                    </p:anim>
                                    <p:anim calcmode="lin" valueType="num">
                                      <p:cBhvr>
                                        <p:cTn id="50"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18"/>
                                        </p:tgtEl>
                                      </p:cBhvr>
                                    </p:animEffect>
                                  </p:childTnLst>
                                </p:cTn>
                              </p:par>
                            </p:childTnLst>
                          </p:cTn>
                        </p:par>
                        <p:par>
                          <p:cTn id="53" fill="hold">
                            <p:stCondLst>
                              <p:cond delay="9650"/>
                            </p:stCondLst>
                            <p:childTnLst>
                              <p:par>
                                <p:cTn id="54" presetID="41" presetClass="entr" presetSubtype="0" fill="hold" grpId="0" nodeType="afterEffect">
                                  <p:stCondLst>
                                    <p:cond delay="0"/>
                                  </p:stCondLst>
                                  <p:iterate type="lt">
                                    <p:tmPct val="10000"/>
                                  </p:iterate>
                                  <p:childTnLst>
                                    <p:set>
                                      <p:cBhvr>
                                        <p:cTn id="55" dur="1" fill="hold">
                                          <p:stCondLst>
                                            <p:cond delay="0"/>
                                          </p:stCondLst>
                                        </p:cTn>
                                        <p:tgtEl>
                                          <p:spTgt spid="19"/>
                                        </p:tgtEl>
                                        <p:attrNameLst>
                                          <p:attrName>style.visibility</p:attrName>
                                        </p:attrNameLst>
                                      </p:cBhvr>
                                      <p:to>
                                        <p:strVal val="visible"/>
                                      </p:to>
                                    </p:set>
                                    <p:anim calcmode="lin" valueType="num">
                                      <p:cBhvr>
                                        <p:cTn id="56"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19"/>
                                        </p:tgtEl>
                                        <p:attrNameLst>
                                          <p:attrName>ppt_y</p:attrName>
                                        </p:attrNameLst>
                                      </p:cBhvr>
                                      <p:tavLst>
                                        <p:tav tm="0">
                                          <p:val>
                                            <p:strVal val="#ppt_y"/>
                                          </p:val>
                                        </p:tav>
                                        <p:tav tm="100000">
                                          <p:val>
                                            <p:strVal val="#ppt_y"/>
                                          </p:val>
                                        </p:tav>
                                      </p:tavLst>
                                    </p:anim>
                                    <p:anim calcmode="lin" valueType="num">
                                      <p:cBhvr>
                                        <p:cTn id="58"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19"/>
                                        </p:tgtEl>
                                      </p:cBhvr>
                                    </p:animEffect>
                                  </p:childTnLst>
                                </p:cTn>
                              </p:par>
                            </p:childTnLst>
                          </p:cTn>
                        </p:par>
                        <p:par>
                          <p:cTn id="61" fill="hold">
                            <p:stCondLst>
                              <p:cond delay="16400"/>
                            </p:stCondLst>
                            <p:childTnLst>
                              <p:par>
                                <p:cTn id="62" presetID="41" presetClass="entr" presetSubtype="0" fill="hold" grpId="0" nodeType="afterEffect">
                                  <p:stCondLst>
                                    <p:cond delay="0"/>
                                  </p:stCondLst>
                                  <p:iterate type="lt">
                                    <p:tmPct val="10000"/>
                                  </p:iterate>
                                  <p:childTnLst>
                                    <p:set>
                                      <p:cBhvr>
                                        <p:cTn id="63" dur="1" fill="hold">
                                          <p:stCondLst>
                                            <p:cond delay="0"/>
                                          </p:stCondLst>
                                        </p:cTn>
                                        <p:tgtEl>
                                          <p:spTgt spid="22"/>
                                        </p:tgtEl>
                                        <p:attrNameLst>
                                          <p:attrName>style.visibility</p:attrName>
                                        </p:attrNameLst>
                                      </p:cBhvr>
                                      <p:to>
                                        <p:strVal val="visible"/>
                                      </p:to>
                                    </p:set>
                                    <p:anim calcmode="lin" valueType="num">
                                      <p:cBhvr>
                                        <p:cTn id="64"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22"/>
                                        </p:tgtEl>
                                        <p:attrNameLst>
                                          <p:attrName>ppt_y</p:attrName>
                                        </p:attrNameLst>
                                      </p:cBhvr>
                                      <p:tavLst>
                                        <p:tav tm="0">
                                          <p:val>
                                            <p:strVal val="#ppt_y"/>
                                          </p:val>
                                        </p:tav>
                                        <p:tav tm="100000">
                                          <p:val>
                                            <p:strVal val="#ppt_y"/>
                                          </p:val>
                                        </p:tav>
                                      </p:tavLst>
                                    </p:anim>
                                    <p:anim calcmode="lin" valueType="num">
                                      <p:cBhvr>
                                        <p:cTn id="66"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22"/>
                                        </p:tgtEl>
                                      </p:cBhvr>
                                    </p:animEffect>
                                  </p:childTnLst>
                                </p:cTn>
                              </p:par>
                            </p:childTnLst>
                          </p:cTn>
                        </p:par>
                        <p:par>
                          <p:cTn id="69" fill="hold">
                            <p:stCondLst>
                              <p:cond delay="16950"/>
                            </p:stCondLst>
                            <p:childTnLst>
                              <p:par>
                                <p:cTn id="70" presetID="41" presetClass="entr" presetSubtype="0" fill="hold" grpId="0" nodeType="afterEffect">
                                  <p:stCondLst>
                                    <p:cond delay="0"/>
                                  </p:stCondLst>
                                  <p:iterate type="lt">
                                    <p:tmPct val="10000"/>
                                  </p:iterate>
                                  <p:childTnLst>
                                    <p:set>
                                      <p:cBhvr>
                                        <p:cTn id="71" dur="1" fill="hold">
                                          <p:stCondLst>
                                            <p:cond delay="0"/>
                                          </p:stCondLst>
                                        </p:cTn>
                                        <p:tgtEl>
                                          <p:spTgt spid="23"/>
                                        </p:tgtEl>
                                        <p:attrNameLst>
                                          <p:attrName>style.visibility</p:attrName>
                                        </p:attrNameLst>
                                      </p:cBhvr>
                                      <p:to>
                                        <p:strVal val="visible"/>
                                      </p:to>
                                    </p:set>
                                    <p:anim calcmode="lin" valueType="num">
                                      <p:cBhvr>
                                        <p:cTn id="72"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23"/>
                                        </p:tgtEl>
                                        <p:attrNameLst>
                                          <p:attrName>ppt_y</p:attrName>
                                        </p:attrNameLst>
                                      </p:cBhvr>
                                      <p:tavLst>
                                        <p:tav tm="0">
                                          <p:val>
                                            <p:strVal val="#ppt_y"/>
                                          </p:val>
                                        </p:tav>
                                        <p:tav tm="100000">
                                          <p:val>
                                            <p:strVal val="#ppt_y"/>
                                          </p:val>
                                        </p:tav>
                                      </p:tavLst>
                                    </p:anim>
                                    <p:anim calcmode="lin" valueType="num">
                                      <p:cBhvr>
                                        <p:cTn id="74"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bldLvl="0" animBg="1"/>
      <p:bldP spid="18" grpId="0"/>
      <p:bldP spid="19" grpId="0"/>
      <p:bldP spid="20" grpId="0" bldLvl="0" animBg="1"/>
      <p:bldP spid="22" grpId="0"/>
      <p:bldP spid="23" grpId="0"/>
      <p:bldP spid="24"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4" descr="#clear#">
            <a:extLst>
              <a:ext uri="{FF2B5EF4-FFF2-40B4-BE49-F238E27FC236}">
                <a16:creationId xmlns:a16="http://schemas.microsoft.com/office/drawing/2014/main" id="{1CE8B27B-B59B-4765-8711-D561B82C990B}"/>
              </a:ext>
            </a:extLst>
          </p:cNvPr>
          <p:cNvSpPr/>
          <p:nvPr/>
        </p:nvSpPr>
        <p:spPr>
          <a:xfrm>
            <a:off x="1108335" y="246189"/>
            <a:ext cx="6288901" cy="523220"/>
          </a:xfrm>
          <a:prstGeom prst="rect">
            <a:avLst/>
          </a:prstGeom>
          <a:noFill/>
        </p:spPr>
        <p:txBody>
          <a:bodyPr wrap="none">
            <a:spAutoFit/>
          </a:bodyPr>
          <a:lstStyle/>
          <a:p>
            <a:pPr marL="0" marR="0" lvl="0" indent="0" algn="l" defTabSz="121914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贯彻新发展理念，建设现代化经济体系</a:t>
            </a:r>
          </a:p>
        </p:txBody>
      </p:sp>
      <p:sp>
        <p:nvSpPr>
          <p:cNvPr id="21" name="圆角矩形 1">
            <a:extLst>
              <a:ext uri="{FF2B5EF4-FFF2-40B4-BE49-F238E27FC236}">
                <a16:creationId xmlns:a16="http://schemas.microsoft.com/office/drawing/2014/main" id="{5E743129-26CC-49E9-9D40-D137977E4027}"/>
              </a:ext>
            </a:extLst>
          </p:cNvPr>
          <p:cNvSpPr/>
          <p:nvPr/>
        </p:nvSpPr>
        <p:spPr>
          <a:xfrm>
            <a:off x="2115270" y="1573141"/>
            <a:ext cx="8696938" cy="4593438"/>
          </a:xfrm>
          <a:custGeom>
            <a:avLst/>
            <a:gdLst>
              <a:gd name="connsiteX0" fmla="*/ 0 w 7250853"/>
              <a:gd name="connsiteY0" fmla="*/ 662338 h 3973951"/>
              <a:gd name="connsiteX1" fmla="*/ 662338 w 7250853"/>
              <a:gd name="connsiteY1" fmla="*/ 0 h 3973951"/>
              <a:gd name="connsiteX2" fmla="*/ 6588515 w 7250853"/>
              <a:gd name="connsiteY2" fmla="*/ 0 h 3973951"/>
              <a:gd name="connsiteX3" fmla="*/ 7250853 w 7250853"/>
              <a:gd name="connsiteY3" fmla="*/ 662338 h 3973951"/>
              <a:gd name="connsiteX4" fmla="*/ 7250853 w 7250853"/>
              <a:gd name="connsiteY4" fmla="*/ 3311613 h 3973951"/>
              <a:gd name="connsiteX5" fmla="*/ 6588515 w 7250853"/>
              <a:gd name="connsiteY5" fmla="*/ 3973951 h 3973951"/>
              <a:gd name="connsiteX6" fmla="*/ 662338 w 7250853"/>
              <a:gd name="connsiteY6" fmla="*/ 3973951 h 3973951"/>
              <a:gd name="connsiteX7" fmla="*/ 0 w 7250853"/>
              <a:gd name="connsiteY7" fmla="*/ 3311613 h 3973951"/>
              <a:gd name="connsiteX8" fmla="*/ 0 w 7250853"/>
              <a:gd name="connsiteY8" fmla="*/ 662338 h 3973951"/>
              <a:gd name="connsiteX0" fmla="*/ 775 w 7251628"/>
              <a:gd name="connsiteY0" fmla="*/ 662338 h 3973951"/>
              <a:gd name="connsiteX1" fmla="*/ 333504 w 7251628"/>
              <a:gd name="connsiteY1" fmla="*/ 0 h 3973951"/>
              <a:gd name="connsiteX2" fmla="*/ 6589290 w 7251628"/>
              <a:gd name="connsiteY2" fmla="*/ 0 h 3973951"/>
              <a:gd name="connsiteX3" fmla="*/ 7251628 w 7251628"/>
              <a:gd name="connsiteY3" fmla="*/ 662338 h 3973951"/>
              <a:gd name="connsiteX4" fmla="*/ 7251628 w 7251628"/>
              <a:gd name="connsiteY4" fmla="*/ 3311613 h 3973951"/>
              <a:gd name="connsiteX5" fmla="*/ 6589290 w 7251628"/>
              <a:gd name="connsiteY5" fmla="*/ 3973951 h 3973951"/>
              <a:gd name="connsiteX6" fmla="*/ 663113 w 7251628"/>
              <a:gd name="connsiteY6" fmla="*/ 3973951 h 3973951"/>
              <a:gd name="connsiteX7" fmla="*/ 775 w 7251628"/>
              <a:gd name="connsiteY7" fmla="*/ 3311613 h 3973951"/>
              <a:gd name="connsiteX8" fmla="*/ 775 w 7251628"/>
              <a:gd name="connsiteY8" fmla="*/ 662338 h 3973951"/>
              <a:gd name="connsiteX0" fmla="*/ 775 w 7254478"/>
              <a:gd name="connsiteY0" fmla="*/ 662338 h 3973951"/>
              <a:gd name="connsiteX1" fmla="*/ 333504 w 7254478"/>
              <a:gd name="connsiteY1" fmla="*/ 0 h 3973951"/>
              <a:gd name="connsiteX2" fmla="*/ 6940164 w 7254478"/>
              <a:gd name="connsiteY2" fmla="*/ 0 h 3973951"/>
              <a:gd name="connsiteX3" fmla="*/ 7251628 w 7254478"/>
              <a:gd name="connsiteY3" fmla="*/ 662338 h 3973951"/>
              <a:gd name="connsiteX4" fmla="*/ 7251628 w 7254478"/>
              <a:gd name="connsiteY4" fmla="*/ 3311613 h 3973951"/>
              <a:gd name="connsiteX5" fmla="*/ 6589290 w 7254478"/>
              <a:gd name="connsiteY5" fmla="*/ 3973951 h 3973951"/>
              <a:gd name="connsiteX6" fmla="*/ 663113 w 7254478"/>
              <a:gd name="connsiteY6" fmla="*/ 3973951 h 3973951"/>
              <a:gd name="connsiteX7" fmla="*/ 775 w 7254478"/>
              <a:gd name="connsiteY7" fmla="*/ 3311613 h 3973951"/>
              <a:gd name="connsiteX8" fmla="*/ 775 w 7254478"/>
              <a:gd name="connsiteY8" fmla="*/ 662338 h 3973951"/>
              <a:gd name="connsiteX0" fmla="*/ 775 w 7254478"/>
              <a:gd name="connsiteY0" fmla="*/ 662338 h 3974726"/>
              <a:gd name="connsiteX1" fmla="*/ 333504 w 7254478"/>
              <a:gd name="connsiteY1" fmla="*/ 0 h 3974726"/>
              <a:gd name="connsiteX2" fmla="*/ 6940164 w 7254478"/>
              <a:gd name="connsiteY2" fmla="*/ 0 h 3974726"/>
              <a:gd name="connsiteX3" fmla="*/ 7251628 w 7254478"/>
              <a:gd name="connsiteY3" fmla="*/ 662338 h 3974726"/>
              <a:gd name="connsiteX4" fmla="*/ 7240996 w 7254478"/>
              <a:gd name="connsiteY4" fmla="*/ 3641222 h 3974726"/>
              <a:gd name="connsiteX5" fmla="*/ 6589290 w 7254478"/>
              <a:gd name="connsiteY5" fmla="*/ 3973951 h 3974726"/>
              <a:gd name="connsiteX6" fmla="*/ 663113 w 7254478"/>
              <a:gd name="connsiteY6" fmla="*/ 3973951 h 3974726"/>
              <a:gd name="connsiteX7" fmla="*/ 775 w 7254478"/>
              <a:gd name="connsiteY7" fmla="*/ 3311613 h 3974726"/>
              <a:gd name="connsiteX8" fmla="*/ 775 w 7254478"/>
              <a:gd name="connsiteY8" fmla="*/ 662338 h 3974726"/>
              <a:gd name="connsiteX0" fmla="*/ 775 w 7254478"/>
              <a:gd name="connsiteY0" fmla="*/ 662338 h 3974726"/>
              <a:gd name="connsiteX1" fmla="*/ 333504 w 7254478"/>
              <a:gd name="connsiteY1" fmla="*/ 0 h 3974726"/>
              <a:gd name="connsiteX2" fmla="*/ 6940164 w 7254478"/>
              <a:gd name="connsiteY2" fmla="*/ 0 h 3974726"/>
              <a:gd name="connsiteX3" fmla="*/ 7251628 w 7254478"/>
              <a:gd name="connsiteY3" fmla="*/ 662338 h 3974726"/>
              <a:gd name="connsiteX4" fmla="*/ 7240996 w 7254478"/>
              <a:gd name="connsiteY4" fmla="*/ 3641222 h 3974726"/>
              <a:gd name="connsiteX5" fmla="*/ 6589290 w 7254478"/>
              <a:gd name="connsiteY5" fmla="*/ 3973951 h 3974726"/>
              <a:gd name="connsiteX6" fmla="*/ 663113 w 7254478"/>
              <a:gd name="connsiteY6" fmla="*/ 3973951 h 3974726"/>
              <a:gd name="connsiteX7" fmla="*/ 11408 w 7254478"/>
              <a:gd name="connsiteY7" fmla="*/ 3641223 h 3974726"/>
              <a:gd name="connsiteX8" fmla="*/ 775 w 7254478"/>
              <a:gd name="connsiteY8" fmla="*/ 662338 h 3974726"/>
              <a:gd name="connsiteX0" fmla="*/ 775 w 7254478"/>
              <a:gd name="connsiteY0" fmla="*/ 662338 h 3974726"/>
              <a:gd name="connsiteX1" fmla="*/ 333504 w 7254478"/>
              <a:gd name="connsiteY1" fmla="*/ 0 h 3974726"/>
              <a:gd name="connsiteX2" fmla="*/ 6940164 w 7254478"/>
              <a:gd name="connsiteY2" fmla="*/ 0 h 3974726"/>
              <a:gd name="connsiteX3" fmla="*/ 7251628 w 7254478"/>
              <a:gd name="connsiteY3" fmla="*/ 662338 h 3974726"/>
              <a:gd name="connsiteX4" fmla="*/ 7240996 w 7254478"/>
              <a:gd name="connsiteY4" fmla="*/ 3641222 h 3974726"/>
              <a:gd name="connsiteX5" fmla="*/ 6589290 w 7254478"/>
              <a:gd name="connsiteY5" fmla="*/ 3973951 h 3974726"/>
              <a:gd name="connsiteX6" fmla="*/ 567420 w 7254478"/>
              <a:gd name="connsiteY6" fmla="*/ 3963318 h 3974726"/>
              <a:gd name="connsiteX7" fmla="*/ 11408 w 7254478"/>
              <a:gd name="connsiteY7" fmla="*/ 3641223 h 3974726"/>
              <a:gd name="connsiteX8" fmla="*/ 775 w 7254478"/>
              <a:gd name="connsiteY8" fmla="*/ 662338 h 3974726"/>
              <a:gd name="connsiteX0" fmla="*/ 775 w 7254478"/>
              <a:gd name="connsiteY0" fmla="*/ 662338 h 3974726"/>
              <a:gd name="connsiteX1" fmla="*/ 333504 w 7254478"/>
              <a:gd name="connsiteY1" fmla="*/ 0 h 3974726"/>
              <a:gd name="connsiteX2" fmla="*/ 6940164 w 7254478"/>
              <a:gd name="connsiteY2" fmla="*/ 0 h 3974726"/>
              <a:gd name="connsiteX3" fmla="*/ 7251628 w 7254478"/>
              <a:gd name="connsiteY3" fmla="*/ 662338 h 3974726"/>
              <a:gd name="connsiteX4" fmla="*/ 7240996 w 7254478"/>
              <a:gd name="connsiteY4" fmla="*/ 3641222 h 3974726"/>
              <a:gd name="connsiteX5" fmla="*/ 6748778 w 7254478"/>
              <a:gd name="connsiteY5" fmla="*/ 3973951 h 3974726"/>
              <a:gd name="connsiteX6" fmla="*/ 567420 w 7254478"/>
              <a:gd name="connsiteY6" fmla="*/ 3963318 h 3974726"/>
              <a:gd name="connsiteX7" fmla="*/ 11408 w 7254478"/>
              <a:gd name="connsiteY7" fmla="*/ 3641223 h 3974726"/>
              <a:gd name="connsiteX8" fmla="*/ 775 w 7254478"/>
              <a:gd name="connsiteY8" fmla="*/ 662338 h 3974726"/>
              <a:gd name="connsiteX0" fmla="*/ 775 w 7254478"/>
              <a:gd name="connsiteY0" fmla="*/ 428422 h 3974726"/>
              <a:gd name="connsiteX1" fmla="*/ 333504 w 7254478"/>
              <a:gd name="connsiteY1" fmla="*/ 0 h 3974726"/>
              <a:gd name="connsiteX2" fmla="*/ 6940164 w 7254478"/>
              <a:gd name="connsiteY2" fmla="*/ 0 h 3974726"/>
              <a:gd name="connsiteX3" fmla="*/ 7251628 w 7254478"/>
              <a:gd name="connsiteY3" fmla="*/ 662338 h 3974726"/>
              <a:gd name="connsiteX4" fmla="*/ 7240996 w 7254478"/>
              <a:gd name="connsiteY4" fmla="*/ 3641222 h 3974726"/>
              <a:gd name="connsiteX5" fmla="*/ 6748778 w 7254478"/>
              <a:gd name="connsiteY5" fmla="*/ 3973951 h 3974726"/>
              <a:gd name="connsiteX6" fmla="*/ 567420 w 7254478"/>
              <a:gd name="connsiteY6" fmla="*/ 3963318 h 3974726"/>
              <a:gd name="connsiteX7" fmla="*/ 11408 w 7254478"/>
              <a:gd name="connsiteY7" fmla="*/ 3641223 h 3974726"/>
              <a:gd name="connsiteX8" fmla="*/ 775 w 7254478"/>
              <a:gd name="connsiteY8" fmla="*/ 428422 h 3974726"/>
              <a:gd name="connsiteX0" fmla="*/ 775 w 7254478"/>
              <a:gd name="connsiteY0" fmla="*/ 577278 h 3974726"/>
              <a:gd name="connsiteX1" fmla="*/ 333504 w 7254478"/>
              <a:gd name="connsiteY1" fmla="*/ 0 h 3974726"/>
              <a:gd name="connsiteX2" fmla="*/ 6940164 w 7254478"/>
              <a:gd name="connsiteY2" fmla="*/ 0 h 3974726"/>
              <a:gd name="connsiteX3" fmla="*/ 7251628 w 7254478"/>
              <a:gd name="connsiteY3" fmla="*/ 662338 h 3974726"/>
              <a:gd name="connsiteX4" fmla="*/ 7240996 w 7254478"/>
              <a:gd name="connsiteY4" fmla="*/ 3641222 h 3974726"/>
              <a:gd name="connsiteX5" fmla="*/ 6748778 w 7254478"/>
              <a:gd name="connsiteY5" fmla="*/ 3973951 h 3974726"/>
              <a:gd name="connsiteX6" fmla="*/ 567420 w 7254478"/>
              <a:gd name="connsiteY6" fmla="*/ 3963318 h 3974726"/>
              <a:gd name="connsiteX7" fmla="*/ 11408 w 7254478"/>
              <a:gd name="connsiteY7" fmla="*/ 3641223 h 3974726"/>
              <a:gd name="connsiteX8" fmla="*/ 775 w 7254478"/>
              <a:gd name="connsiteY8" fmla="*/ 577278 h 3974726"/>
              <a:gd name="connsiteX0" fmla="*/ 775 w 7254478"/>
              <a:gd name="connsiteY0" fmla="*/ 577278 h 3974726"/>
              <a:gd name="connsiteX1" fmla="*/ 333504 w 7254478"/>
              <a:gd name="connsiteY1" fmla="*/ 0 h 3974726"/>
              <a:gd name="connsiteX2" fmla="*/ 6940164 w 7254478"/>
              <a:gd name="connsiteY2" fmla="*/ 0 h 3974726"/>
              <a:gd name="connsiteX3" fmla="*/ 7251628 w 7254478"/>
              <a:gd name="connsiteY3" fmla="*/ 545380 h 3974726"/>
              <a:gd name="connsiteX4" fmla="*/ 7240996 w 7254478"/>
              <a:gd name="connsiteY4" fmla="*/ 3641222 h 3974726"/>
              <a:gd name="connsiteX5" fmla="*/ 6748778 w 7254478"/>
              <a:gd name="connsiteY5" fmla="*/ 3973951 h 3974726"/>
              <a:gd name="connsiteX6" fmla="*/ 567420 w 7254478"/>
              <a:gd name="connsiteY6" fmla="*/ 3963318 h 3974726"/>
              <a:gd name="connsiteX7" fmla="*/ 11408 w 7254478"/>
              <a:gd name="connsiteY7" fmla="*/ 3641223 h 3974726"/>
              <a:gd name="connsiteX8" fmla="*/ 775 w 7254478"/>
              <a:gd name="connsiteY8" fmla="*/ 577278 h 3974726"/>
              <a:gd name="connsiteX0" fmla="*/ 775 w 7254478"/>
              <a:gd name="connsiteY0" fmla="*/ 577278 h 3973951"/>
              <a:gd name="connsiteX1" fmla="*/ 333504 w 7254478"/>
              <a:gd name="connsiteY1" fmla="*/ 0 h 3973951"/>
              <a:gd name="connsiteX2" fmla="*/ 6940164 w 7254478"/>
              <a:gd name="connsiteY2" fmla="*/ 0 h 3973951"/>
              <a:gd name="connsiteX3" fmla="*/ 7251628 w 7254478"/>
              <a:gd name="connsiteY3" fmla="*/ 545380 h 3973951"/>
              <a:gd name="connsiteX4" fmla="*/ 7230363 w 7254478"/>
              <a:gd name="connsiteY4" fmla="*/ 3588060 h 3973951"/>
              <a:gd name="connsiteX5" fmla="*/ 6748778 w 7254478"/>
              <a:gd name="connsiteY5" fmla="*/ 3973951 h 3973951"/>
              <a:gd name="connsiteX6" fmla="*/ 567420 w 7254478"/>
              <a:gd name="connsiteY6" fmla="*/ 3963318 h 3973951"/>
              <a:gd name="connsiteX7" fmla="*/ 11408 w 7254478"/>
              <a:gd name="connsiteY7" fmla="*/ 3641223 h 3973951"/>
              <a:gd name="connsiteX8" fmla="*/ 775 w 7254478"/>
              <a:gd name="connsiteY8" fmla="*/ 577278 h 397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54478" h="3973951">
                <a:moveTo>
                  <a:pt x="775" y="577278"/>
                </a:moveTo>
                <a:cubicBezTo>
                  <a:pt x="775" y="211479"/>
                  <a:pt x="-32295" y="0"/>
                  <a:pt x="333504" y="0"/>
                </a:cubicBezTo>
                <a:lnTo>
                  <a:pt x="6940164" y="0"/>
                </a:lnTo>
                <a:cubicBezTo>
                  <a:pt x="7305963" y="0"/>
                  <a:pt x="7251628" y="179581"/>
                  <a:pt x="7251628" y="545380"/>
                </a:cubicBezTo>
                <a:lnTo>
                  <a:pt x="7230363" y="3588060"/>
                </a:lnTo>
                <a:cubicBezTo>
                  <a:pt x="7230363" y="3953859"/>
                  <a:pt x="7114577" y="3973951"/>
                  <a:pt x="6748778" y="3973951"/>
                </a:cubicBezTo>
                <a:lnTo>
                  <a:pt x="567420" y="3963318"/>
                </a:lnTo>
                <a:cubicBezTo>
                  <a:pt x="201621" y="3963318"/>
                  <a:pt x="11408" y="4007022"/>
                  <a:pt x="11408" y="3641223"/>
                </a:cubicBezTo>
                <a:cubicBezTo>
                  <a:pt x="7864" y="2648261"/>
                  <a:pt x="4319" y="1570240"/>
                  <a:pt x="775" y="577278"/>
                </a:cubicBezTo>
                <a:close/>
              </a:path>
            </a:pathLst>
          </a:cu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nvGrpSpPr>
          <p:cNvPr id="22" name="组合 21">
            <a:extLst>
              <a:ext uri="{FF2B5EF4-FFF2-40B4-BE49-F238E27FC236}">
                <a16:creationId xmlns:a16="http://schemas.microsoft.com/office/drawing/2014/main" id="{F4AF9040-18D0-4DAB-9B0E-CF9E2EA3FCC2}"/>
              </a:ext>
            </a:extLst>
          </p:cNvPr>
          <p:cNvGrpSpPr/>
          <p:nvPr/>
        </p:nvGrpSpPr>
        <p:grpSpPr>
          <a:xfrm>
            <a:off x="2666667" y="1699002"/>
            <a:ext cx="8054459" cy="1452665"/>
            <a:chOff x="4123162" y="1627677"/>
            <a:chExt cx="8054459" cy="1452665"/>
          </a:xfrm>
        </p:grpSpPr>
        <p:sp>
          <p:nvSpPr>
            <p:cNvPr id="23" name="标题 1">
              <a:extLst>
                <a:ext uri="{FF2B5EF4-FFF2-40B4-BE49-F238E27FC236}">
                  <a16:creationId xmlns:a16="http://schemas.microsoft.com/office/drawing/2014/main" id="{F09D14EA-251E-43E3-A222-F59C86D8A583}"/>
                </a:ext>
              </a:extLst>
            </p:cNvPr>
            <p:cNvSpPr txBox="1">
              <a:spLocks/>
            </p:cNvSpPr>
            <p:nvPr/>
          </p:nvSpPr>
          <p:spPr>
            <a:xfrm>
              <a:off x="5114269" y="1627677"/>
              <a:ext cx="7063352" cy="1452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Arial" panose="020B0604020202020204" pitchFamily="34" charset="0"/>
                </a:rPr>
                <a:t>中国共产党地方各级代表大会，简称“省（市、区、县）党代会”，地方各级代表大会和它们所产生的委员会是地方各级领导机关。</a:t>
              </a:r>
              <a:endParaRPr kumimoji="0" lang="zh-CN" altLang="en-US" sz="2000" b="1"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endParaRPr>
            </a:p>
          </p:txBody>
        </p:sp>
        <p:grpSp>
          <p:nvGrpSpPr>
            <p:cNvPr id="24" name="组合 23">
              <a:extLst>
                <a:ext uri="{FF2B5EF4-FFF2-40B4-BE49-F238E27FC236}">
                  <a16:creationId xmlns:a16="http://schemas.microsoft.com/office/drawing/2014/main" id="{0D9F74B8-9084-4092-93D6-265603458188}"/>
                </a:ext>
              </a:extLst>
            </p:cNvPr>
            <p:cNvGrpSpPr/>
            <p:nvPr/>
          </p:nvGrpSpPr>
          <p:grpSpPr>
            <a:xfrm>
              <a:off x="4123162" y="1852147"/>
              <a:ext cx="725288" cy="731565"/>
              <a:chOff x="6687876" y="3785940"/>
              <a:chExt cx="725288" cy="731565"/>
            </a:xfrm>
          </p:grpSpPr>
          <p:sp>
            <p:nvSpPr>
              <p:cNvPr id="25" name="菱形 24">
                <a:extLst>
                  <a:ext uri="{FF2B5EF4-FFF2-40B4-BE49-F238E27FC236}">
                    <a16:creationId xmlns:a16="http://schemas.microsoft.com/office/drawing/2014/main" id="{4429841F-8892-40D8-ADB1-698D3319E420}"/>
                  </a:ext>
                </a:extLst>
              </p:cNvPr>
              <p:cNvSpPr/>
              <p:nvPr/>
            </p:nvSpPr>
            <p:spPr>
              <a:xfrm>
                <a:off x="6687876" y="3785940"/>
                <a:ext cx="725288" cy="731565"/>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6" name="标题 1">
                <a:extLst>
                  <a:ext uri="{FF2B5EF4-FFF2-40B4-BE49-F238E27FC236}">
                    <a16:creationId xmlns:a16="http://schemas.microsoft.com/office/drawing/2014/main" id="{21216336-BFB7-40D3-92EA-5A086006E8C7}"/>
                  </a:ext>
                </a:extLst>
              </p:cNvPr>
              <p:cNvSpPr txBox="1">
                <a:spLocks/>
              </p:cNvSpPr>
              <p:nvPr/>
            </p:nvSpPr>
            <p:spPr>
              <a:xfrm>
                <a:off x="6862848" y="3869153"/>
                <a:ext cx="348539" cy="529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non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000" b="1" i="0" u="none" strike="noStrike" kern="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1</a:t>
                </a:r>
                <a:endParaRPr kumimoji="0" lang="zh-CN" altLang="en-US" sz="3000" b="1" i="0" u="none" strike="noStrike" kern="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grpSp>
        <p:nvGrpSpPr>
          <p:cNvPr id="27" name="组合 26">
            <a:extLst>
              <a:ext uri="{FF2B5EF4-FFF2-40B4-BE49-F238E27FC236}">
                <a16:creationId xmlns:a16="http://schemas.microsoft.com/office/drawing/2014/main" id="{A1206E21-7E64-4FE2-A388-241136CA8571}"/>
              </a:ext>
            </a:extLst>
          </p:cNvPr>
          <p:cNvGrpSpPr/>
          <p:nvPr/>
        </p:nvGrpSpPr>
        <p:grpSpPr>
          <a:xfrm>
            <a:off x="2665498" y="3277527"/>
            <a:ext cx="7970098" cy="991000"/>
            <a:chOff x="4123162" y="1747820"/>
            <a:chExt cx="7970098" cy="991000"/>
          </a:xfrm>
        </p:grpSpPr>
        <p:sp>
          <p:nvSpPr>
            <p:cNvPr id="28" name="标题 1">
              <a:extLst>
                <a:ext uri="{FF2B5EF4-FFF2-40B4-BE49-F238E27FC236}">
                  <a16:creationId xmlns:a16="http://schemas.microsoft.com/office/drawing/2014/main" id="{CE2774AE-00F2-4DB2-8611-0C1ACFDBCA93}"/>
                </a:ext>
              </a:extLst>
            </p:cNvPr>
            <p:cNvSpPr txBox="1">
              <a:spLocks/>
            </p:cNvSpPr>
            <p:nvPr/>
          </p:nvSpPr>
          <p:spPr>
            <a:xfrm>
              <a:off x="5029908" y="1747820"/>
              <a:ext cx="7063352" cy="9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Arial" panose="020B0604020202020204" pitchFamily="34" charset="0"/>
                </a:rPr>
                <a:t>各级委员会向同级的代表大会负责并报告工作。各级委员会实行集体领导和个人分工负责相结合的制度。</a:t>
              </a:r>
              <a:endParaRPr kumimoji="0" lang="zh-CN" altLang="en-US" sz="2000" b="1"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endParaRPr>
            </a:p>
          </p:txBody>
        </p:sp>
        <p:grpSp>
          <p:nvGrpSpPr>
            <p:cNvPr id="29" name="组合 28">
              <a:extLst>
                <a:ext uri="{FF2B5EF4-FFF2-40B4-BE49-F238E27FC236}">
                  <a16:creationId xmlns:a16="http://schemas.microsoft.com/office/drawing/2014/main" id="{6B5C5200-3DF2-438F-90EE-D2C1A78C57EC}"/>
                </a:ext>
              </a:extLst>
            </p:cNvPr>
            <p:cNvGrpSpPr/>
            <p:nvPr/>
          </p:nvGrpSpPr>
          <p:grpSpPr>
            <a:xfrm>
              <a:off x="4123162" y="1852147"/>
              <a:ext cx="725288" cy="731565"/>
              <a:chOff x="6687876" y="3785940"/>
              <a:chExt cx="725288" cy="731565"/>
            </a:xfrm>
          </p:grpSpPr>
          <p:sp>
            <p:nvSpPr>
              <p:cNvPr id="30" name="菱形 29">
                <a:extLst>
                  <a:ext uri="{FF2B5EF4-FFF2-40B4-BE49-F238E27FC236}">
                    <a16:creationId xmlns:a16="http://schemas.microsoft.com/office/drawing/2014/main" id="{C8571B16-CA27-466C-8DB5-C38D1B3443BD}"/>
                  </a:ext>
                </a:extLst>
              </p:cNvPr>
              <p:cNvSpPr/>
              <p:nvPr/>
            </p:nvSpPr>
            <p:spPr>
              <a:xfrm>
                <a:off x="6687876" y="3785940"/>
                <a:ext cx="725288" cy="731565"/>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1" name="标题 1">
                <a:extLst>
                  <a:ext uri="{FF2B5EF4-FFF2-40B4-BE49-F238E27FC236}">
                    <a16:creationId xmlns:a16="http://schemas.microsoft.com/office/drawing/2014/main" id="{9719CA89-95C6-4C46-B79F-723FB9CAFD76}"/>
                  </a:ext>
                </a:extLst>
              </p:cNvPr>
              <p:cNvSpPr txBox="1">
                <a:spLocks/>
              </p:cNvSpPr>
              <p:nvPr/>
            </p:nvSpPr>
            <p:spPr>
              <a:xfrm>
                <a:off x="6887759" y="3887054"/>
                <a:ext cx="348539" cy="529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non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000" b="1" i="0" u="none" strike="noStrike" kern="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2</a:t>
                </a:r>
                <a:endParaRPr kumimoji="0" lang="zh-CN" altLang="en-US" sz="3000" b="1" i="0" u="none" strike="noStrike" kern="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grpSp>
        <p:nvGrpSpPr>
          <p:cNvPr id="32" name="组合 31">
            <a:extLst>
              <a:ext uri="{FF2B5EF4-FFF2-40B4-BE49-F238E27FC236}">
                <a16:creationId xmlns:a16="http://schemas.microsoft.com/office/drawing/2014/main" id="{ECBD1FA5-9184-4F0A-ABF7-53CD19F35DAD}"/>
              </a:ext>
            </a:extLst>
          </p:cNvPr>
          <p:cNvGrpSpPr/>
          <p:nvPr/>
        </p:nvGrpSpPr>
        <p:grpSpPr>
          <a:xfrm>
            <a:off x="2665498" y="4577688"/>
            <a:ext cx="8358575" cy="1452665"/>
            <a:chOff x="4123162" y="1675789"/>
            <a:chExt cx="8358575" cy="1452665"/>
          </a:xfrm>
        </p:grpSpPr>
        <p:sp>
          <p:nvSpPr>
            <p:cNvPr id="33" name="标题 1">
              <a:extLst>
                <a:ext uri="{FF2B5EF4-FFF2-40B4-BE49-F238E27FC236}">
                  <a16:creationId xmlns:a16="http://schemas.microsoft.com/office/drawing/2014/main" id="{518CC412-7D25-439E-B099-A8A2B92CC2CE}"/>
                </a:ext>
              </a:extLst>
            </p:cNvPr>
            <p:cNvSpPr txBox="1">
              <a:spLocks/>
            </p:cNvSpPr>
            <p:nvPr/>
          </p:nvSpPr>
          <p:spPr>
            <a:xfrm>
              <a:off x="4999060" y="1675789"/>
              <a:ext cx="7482677" cy="1452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Arial" panose="020B0604020202020204" pitchFamily="34" charset="0"/>
                </a:rPr>
                <a:t>各级代表大会的代表和委员会的产生，要体现选举人的意志。采用无记名投票的方式。地方各级代表大会如提前或延期举行，由它选举的委员会的任期相应地改变。</a:t>
              </a:r>
              <a:endParaRPr kumimoji="0" lang="zh-CN" altLang="en-US" sz="2000" b="1"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endParaRPr>
            </a:p>
          </p:txBody>
        </p:sp>
        <p:grpSp>
          <p:nvGrpSpPr>
            <p:cNvPr id="34" name="组合 33">
              <a:extLst>
                <a:ext uri="{FF2B5EF4-FFF2-40B4-BE49-F238E27FC236}">
                  <a16:creationId xmlns:a16="http://schemas.microsoft.com/office/drawing/2014/main" id="{FE564788-6DE4-4DCC-A511-20E8021D7FB5}"/>
                </a:ext>
              </a:extLst>
            </p:cNvPr>
            <p:cNvGrpSpPr/>
            <p:nvPr/>
          </p:nvGrpSpPr>
          <p:grpSpPr>
            <a:xfrm>
              <a:off x="4123162" y="1852147"/>
              <a:ext cx="725288" cy="731565"/>
              <a:chOff x="6687876" y="3785940"/>
              <a:chExt cx="725288" cy="731565"/>
            </a:xfrm>
          </p:grpSpPr>
          <p:sp>
            <p:nvSpPr>
              <p:cNvPr id="35" name="菱形 34">
                <a:extLst>
                  <a:ext uri="{FF2B5EF4-FFF2-40B4-BE49-F238E27FC236}">
                    <a16:creationId xmlns:a16="http://schemas.microsoft.com/office/drawing/2014/main" id="{54CD52B6-8A09-4924-B65A-DD0990DF2CC4}"/>
                  </a:ext>
                </a:extLst>
              </p:cNvPr>
              <p:cNvSpPr/>
              <p:nvPr/>
            </p:nvSpPr>
            <p:spPr>
              <a:xfrm>
                <a:off x="6687876" y="3785940"/>
                <a:ext cx="725288" cy="731565"/>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6" name="标题 1">
                <a:extLst>
                  <a:ext uri="{FF2B5EF4-FFF2-40B4-BE49-F238E27FC236}">
                    <a16:creationId xmlns:a16="http://schemas.microsoft.com/office/drawing/2014/main" id="{0258A794-32AE-436E-A018-63DC7162A7F1}"/>
                  </a:ext>
                </a:extLst>
              </p:cNvPr>
              <p:cNvSpPr txBox="1">
                <a:spLocks/>
              </p:cNvSpPr>
              <p:nvPr/>
            </p:nvSpPr>
            <p:spPr>
              <a:xfrm>
                <a:off x="6862848" y="3869153"/>
                <a:ext cx="348539" cy="529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non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000" b="1" i="0" u="none" strike="noStrike" kern="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3</a:t>
                </a:r>
                <a:endParaRPr kumimoji="0" lang="zh-CN" altLang="en-US" sz="3000" b="1" i="0" u="none" strike="noStrike" kern="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grpSp>
        <p:nvGrpSpPr>
          <p:cNvPr id="38" name="组合 37">
            <a:extLst>
              <a:ext uri="{FF2B5EF4-FFF2-40B4-BE49-F238E27FC236}">
                <a16:creationId xmlns:a16="http://schemas.microsoft.com/office/drawing/2014/main" id="{611A5E46-3488-4412-918C-EFD883655E01}"/>
              </a:ext>
            </a:extLst>
          </p:cNvPr>
          <p:cNvGrpSpPr/>
          <p:nvPr/>
        </p:nvGrpSpPr>
        <p:grpSpPr>
          <a:xfrm>
            <a:off x="451504" y="2812156"/>
            <a:ext cx="1759433" cy="1941890"/>
            <a:chOff x="-313721" y="1456594"/>
            <a:chExt cx="2604684" cy="1870957"/>
          </a:xfrm>
        </p:grpSpPr>
        <p:sp>
          <p:nvSpPr>
            <p:cNvPr id="40" name="圆角矩形 6">
              <a:extLst>
                <a:ext uri="{FF2B5EF4-FFF2-40B4-BE49-F238E27FC236}">
                  <a16:creationId xmlns:a16="http://schemas.microsoft.com/office/drawing/2014/main" id="{D3E1482D-3A70-408B-B0BF-0A688058E498}"/>
                </a:ext>
              </a:extLst>
            </p:cNvPr>
            <p:cNvSpPr/>
            <p:nvPr/>
          </p:nvSpPr>
          <p:spPr>
            <a:xfrm>
              <a:off x="-313721" y="1456594"/>
              <a:ext cx="2604684" cy="187095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1" name="标题 1">
              <a:extLst>
                <a:ext uri="{FF2B5EF4-FFF2-40B4-BE49-F238E27FC236}">
                  <a16:creationId xmlns:a16="http://schemas.microsoft.com/office/drawing/2014/main" id="{5CD4A279-7EF0-4415-A6B3-F26BC10C33C7}"/>
                </a:ext>
              </a:extLst>
            </p:cNvPr>
            <p:cNvSpPr txBox="1">
              <a:spLocks/>
            </p:cNvSpPr>
            <p:nvPr/>
          </p:nvSpPr>
          <p:spPr>
            <a:xfrm>
              <a:off x="134043" y="2005482"/>
              <a:ext cx="1161261" cy="683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non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改革</a:t>
              </a:r>
            </a:p>
          </p:txBody>
        </p:sp>
      </p:grpSp>
    </p:spTree>
    <p:extLst>
      <p:ext uri="{BB962C8B-B14F-4D97-AF65-F5344CB8AC3E}">
        <p14:creationId xmlns:p14="http://schemas.microsoft.com/office/powerpoint/2010/main" val="3702253657"/>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heel(1)">
                                      <p:cBhvr>
                                        <p:cTn id="7" dur="2000"/>
                                        <p:tgtEl>
                                          <p:spTgt spid="21"/>
                                        </p:tgtEl>
                                      </p:cBhvr>
                                    </p:animEffect>
                                  </p:childTnLst>
                                </p:cTn>
                              </p:par>
                            </p:childTnLst>
                          </p:cTn>
                        </p:par>
                        <p:par>
                          <p:cTn id="8" fill="hold">
                            <p:stCondLst>
                              <p:cond delay="2000"/>
                            </p:stCondLst>
                            <p:childTnLst>
                              <p:par>
                                <p:cTn id="9" presetID="2" presetClass="entr" presetSubtype="2"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1+#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2" presetClass="entr" presetSubtype="2" fill="hold" nodeType="after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additive="base">
                                        <p:cTn id="16" dur="500" fill="hold"/>
                                        <p:tgtEl>
                                          <p:spTgt spid="27"/>
                                        </p:tgtEl>
                                        <p:attrNameLst>
                                          <p:attrName>ppt_x</p:attrName>
                                        </p:attrNameLst>
                                      </p:cBhvr>
                                      <p:tavLst>
                                        <p:tav tm="0">
                                          <p:val>
                                            <p:strVal val="1+#ppt_w/2"/>
                                          </p:val>
                                        </p:tav>
                                        <p:tav tm="100000">
                                          <p:val>
                                            <p:strVal val="#ppt_x"/>
                                          </p:val>
                                        </p:tav>
                                      </p:tavLst>
                                    </p:anim>
                                    <p:anim calcmode="lin" valueType="num">
                                      <p:cBhvr additive="base">
                                        <p:cTn id="17" dur="500" fill="hold"/>
                                        <p:tgtEl>
                                          <p:spTgt spid="27"/>
                                        </p:tgtEl>
                                        <p:attrNameLst>
                                          <p:attrName>ppt_y</p:attrName>
                                        </p:attrNameLst>
                                      </p:cBhvr>
                                      <p:tavLst>
                                        <p:tav tm="0">
                                          <p:val>
                                            <p:strVal val="#ppt_y"/>
                                          </p:val>
                                        </p:tav>
                                        <p:tav tm="100000">
                                          <p:val>
                                            <p:strVal val="#ppt_y"/>
                                          </p:val>
                                        </p:tav>
                                      </p:tavLst>
                                    </p:anim>
                                  </p:childTnLst>
                                </p:cTn>
                              </p:par>
                            </p:childTnLst>
                          </p:cTn>
                        </p:par>
                        <p:par>
                          <p:cTn id="18" fill="hold">
                            <p:stCondLst>
                              <p:cond delay="3000"/>
                            </p:stCondLst>
                            <p:childTnLst>
                              <p:par>
                                <p:cTn id="19" presetID="2" presetClass="entr" presetSubtype="2"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additive="base">
                                        <p:cTn id="21" dur="500" fill="hold"/>
                                        <p:tgtEl>
                                          <p:spTgt spid="32"/>
                                        </p:tgtEl>
                                        <p:attrNameLst>
                                          <p:attrName>ppt_x</p:attrName>
                                        </p:attrNameLst>
                                      </p:cBhvr>
                                      <p:tavLst>
                                        <p:tav tm="0">
                                          <p:val>
                                            <p:strVal val="1+#ppt_w/2"/>
                                          </p:val>
                                        </p:tav>
                                        <p:tav tm="100000">
                                          <p:val>
                                            <p:strVal val="#ppt_x"/>
                                          </p:val>
                                        </p:tav>
                                      </p:tavLst>
                                    </p:anim>
                                    <p:anim calcmode="lin" valueType="num">
                                      <p:cBhvr additive="base">
                                        <p:cTn id="22"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4" descr="#clear#">
            <a:extLst>
              <a:ext uri="{FF2B5EF4-FFF2-40B4-BE49-F238E27FC236}">
                <a16:creationId xmlns:a16="http://schemas.microsoft.com/office/drawing/2014/main" id="{1CE8B27B-B59B-4765-8711-D561B82C990B}"/>
              </a:ext>
            </a:extLst>
          </p:cNvPr>
          <p:cNvSpPr/>
          <p:nvPr/>
        </p:nvSpPr>
        <p:spPr>
          <a:xfrm>
            <a:off x="974927" y="257891"/>
            <a:ext cx="6288901" cy="523220"/>
          </a:xfrm>
          <a:prstGeom prst="rect">
            <a:avLst/>
          </a:prstGeom>
          <a:noFill/>
        </p:spPr>
        <p:txBody>
          <a:bodyPr wrap="none">
            <a:spAutoFit/>
          </a:bodyPr>
          <a:lstStyle/>
          <a:p>
            <a:pPr marL="0" marR="0" lvl="0" indent="0" algn="l" defTabSz="121914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贯彻新发展理念，建设现代化经济体系</a:t>
            </a:r>
          </a:p>
        </p:txBody>
      </p:sp>
      <p:sp>
        <p:nvSpPr>
          <p:cNvPr id="10" name="MH_Text_1">
            <a:extLst>
              <a:ext uri="{FF2B5EF4-FFF2-40B4-BE49-F238E27FC236}">
                <a16:creationId xmlns:a16="http://schemas.microsoft.com/office/drawing/2014/main" id="{28C06348-247B-44B7-9E9A-42ADCAC718D7}"/>
              </a:ext>
            </a:extLst>
          </p:cNvPr>
          <p:cNvSpPr txBox="1"/>
          <p:nvPr/>
        </p:nvSpPr>
        <p:spPr>
          <a:xfrm>
            <a:off x="1405920" y="2041785"/>
            <a:ext cx="8932191" cy="1421928"/>
          </a:xfrm>
          <a:prstGeom prst="rect">
            <a:avLst/>
          </a:prstGeom>
          <a:noFill/>
        </p:spPr>
        <p:txBody>
          <a:bodyPr wrap="square" rtlCol="0">
            <a:spAutoFit/>
          </a:bodyPr>
          <a:lstStyle>
            <a:defPPr>
              <a:defRPr lang="zh-CN"/>
            </a:defPPr>
            <a:lvl1pPr>
              <a:defRPr sz="3600" b="1">
                <a:gradFill>
                  <a:gsLst>
                    <a:gs pos="50000">
                      <a:srgbClr val="FFFF00"/>
                    </a:gs>
                    <a:gs pos="0">
                      <a:schemeClr val="bg1"/>
                    </a:gs>
                    <a:gs pos="100000">
                      <a:schemeClr val="bg1"/>
                    </a:gs>
                  </a:gsLst>
                  <a:lin ang="5400000" scaled="1"/>
                </a:gradFill>
                <a:latin typeface="微软雅黑" panose="020B0503020204020204" pitchFamily="34" charset="-122"/>
                <a:ea typeface="微软雅黑" panose="020B0503020204020204" pitchFamily="34" charset="-122"/>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285750" marR="0" lvl="0" indent="-285750" algn="l" defTabSz="457200" rtl="0" eaLnBrk="1" fontAlgn="auto" latinLnBrk="0" hangingPunct="1">
              <a:lnSpc>
                <a:spcPct val="120000"/>
              </a:lnSpc>
              <a:spcBef>
                <a:spcPts val="0"/>
              </a:spcBef>
              <a:spcAft>
                <a:spcPts val="0"/>
              </a:spcAft>
              <a:buClr>
                <a:srgbClr val="C00000"/>
              </a:buClr>
              <a:buSzTx/>
              <a:buFont typeface="Wingdings" panose="05000000000000000000" pitchFamily="2" charset="2"/>
              <a:buChar char="u"/>
              <a:tabLst/>
              <a:defRPr/>
            </a:pPr>
            <a:r>
              <a:rPr kumimoji="0" lang="zh-CN" altLang="en-US" sz="18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增进民生福祉是发展的根本目的。必须多谋民生之利、多解民生之忧，在发展中补齐民生短板、促进社会公平正义，在幼有所育、学有所教、劳有所得、病有所医、老有所养、住有所居、弱有所扶上不断取得新进展，深入开展脱贫攻坚，保证全体人民在共建共享发展中有更多获得感，不断促进人的全面发展、全体人民共同富裕。</a:t>
            </a:r>
          </a:p>
        </p:txBody>
      </p:sp>
      <p:sp>
        <p:nvSpPr>
          <p:cNvPr id="11" name="MH_Text_2">
            <a:extLst>
              <a:ext uri="{FF2B5EF4-FFF2-40B4-BE49-F238E27FC236}">
                <a16:creationId xmlns:a16="http://schemas.microsoft.com/office/drawing/2014/main" id="{D6085E19-409B-4C9C-A6F1-85D86132BABC}"/>
              </a:ext>
            </a:extLst>
          </p:cNvPr>
          <p:cNvSpPr txBox="1"/>
          <p:nvPr/>
        </p:nvSpPr>
        <p:spPr>
          <a:xfrm>
            <a:off x="1654629" y="4607938"/>
            <a:ext cx="8197869" cy="1393779"/>
          </a:xfrm>
          <a:prstGeom prst="rect">
            <a:avLst/>
          </a:prstGeom>
          <a:noFill/>
        </p:spPr>
        <p:txBody>
          <a:bodyPr wrap="square" rtlCol="0">
            <a:spAutoFit/>
          </a:bodyPr>
          <a:lstStyle>
            <a:defPPr>
              <a:defRPr lang="zh-CN"/>
            </a:defPPr>
            <a:lvl1pPr>
              <a:lnSpc>
                <a:spcPct val="150000"/>
              </a:lnSpc>
              <a:defRPr b="0">
                <a:solidFill>
                  <a:srgbClr val="7C4939"/>
                </a:solidFill>
                <a:latin typeface="微软雅黑" panose="020B0503020204020204" pitchFamily="34" charset="-122"/>
                <a:ea typeface="微软雅黑" panose="020B0503020204020204" pitchFamily="34" charset="-122"/>
              </a:defRPr>
            </a:lvl1pPr>
            <a:lvl2pPr eaLnBrk="0" fontAlgn="base" hangingPunct="0">
              <a:spcBef>
                <a:spcPct val="0"/>
              </a:spcBef>
              <a:spcAft>
                <a:spcPct val="0"/>
              </a:spcAft>
              <a:defRPr>
                <a:latin typeface="Calibri" panose="020F0502020204030204" pitchFamily="34" charset="0"/>
                <a:ea typeface="宋体" panose="02010600030101010101" pitchFamily="2" charset="-122"/>
              </a:defRPr>
            </a:lvl2pPr>
            <a:lvl3pPr eaLnBrk="0" fontAlgn="base" hangingPunct="0">
              <a:spcBef>
                <a:spcPct val="0"/>
              </a:spcBef>
              <a:spcAft>
                <a:spcPct val="0"/>
              </a:spcAft>
              <a:defRPr>
                <a:latin typeface="Calibri" panose="020F0502020204030204" pitchFamily="34" charset="0"/>
                <a:ea typeface="宋体" panose="02010600030101010101" pitchFamily="2" charset="-122"/>
              </a:defRPr>
            </a:lvl3pPr>
            <a:lvl4pPr eaLnBrk="0" fontAlgn="base" hangingPunct="0">
              <a:spcBef>
                <a:spcPct val="0"/>
              </a:spcBef>
              <a:spcAft>
                <a:spcPct val="0"/>
              </a:spcAft>
              <a:defRPr>
                <a:latin typeface="Calibri" panose="020F0502020204030204" pitchFamily="34" charset="0"/>
                <a:ea typeface="宋体" panose="02010600030101010101" pitchFamily="2" charset="-122"/>
              </a:defRPr>
            </a:lvl4pPr>
            <a:lvl5pPr eaLnBrk="0" fontAlgn="base" hangingPunct="0">
              <a:spcBef>
                <a:spcPct val="0"/>
              </a:spcBef>
              <a:spcAft>
                <a:spcPct val="0"/>
              </a:spcAft>
              <a:defRPr>
                <a:latin typeface="Calibri" panose="020F0502020204030204" pitchFamily="34" charset="0"/>
                <a:ea typeface="宋体" panose="02010600030101010101" pitchFamily="2" charset="-122"/>
              </a:defRPr>
            </a:lvl5pPr>
            <a:lvl6pPr>
              <a:defRPr>
                <a:latin typeface="Calibri" panose="020F0502020204030204" pitchFamily="34" charset="0"/>
                <a:ea typeface="宋体" panose="02010600030101010101" pitchFamily="2" charset="-122"/>
              </a:defRPr>
            </a:lvl6pPr>
            <a:lvl7pPr>
              <a:defRPr>
                <a:latin typeface="Calibri" panose="020F0502020204030204" pitchFamily="34" charset="0"/>
                <a:ea typeface="宋体" panose="02010600030101010101" pitchFamily="2" charset="-122"/>
              </a:defRPr>
            </a:lvl7pPr>
            <a:lvl8pPr>
              <a:defRPr>
                <a:latin typeface="Calibri" panose="020F0502020204030204" pitchFamily="34" charset="0"/>
                <a:ea typeface="宋体" panose="02010600030101010101" pitchFamily="2" charset="-122"/>
              </a:defRPr>
            </a:lvl8pPr>
            <a:lvl9pPr>
              <a:defRPr>
                <a:latin typeface="Calibri" panose="020F0502020204030204" pitchFamily="34" charset="0"/>
                <a:ea typeface="宋体" panose="02010600030101010101" pitchFamily="2" charset="-122"/>
              </a:defRPr>
            </a:lvl9pPr>
          </a:lstStyle>
          <a:p>
            <a:pPr marL="285750" marR="0" lvl="0" indent="-285750" algn="l" defTabSz="457200" rtl="0" eaLnBrk="1" fontAlgn="auto" latinLnBrk="0" hangingPunct="1">
              <a:lnSpc>
                <a:spcPct val="120000"/>
              </a:lnSpc>
              <a:spcBef>
                <a:spcPts val="0"/>
              </a:spcBef>
              <a:spcAft>
                <a:spcPts val="0"/>
              </a:spcAft>
              <a:buClr>
                <a:srgbClr val="C00000"/>
              </a:buClr>
              <a:buSzTx/>
              <a:buFont typeface="Wingdings" panose="05000000000000000000" pitchFamily="2" charset="2"/>
              <a:buChar char="u"/>
              <a:tabLst/>
              <a:defRPr/>
            </a:pPr>
            <a:r>
              <a:rPr kumimoji="0" lang="zh-CN" altLang="en-US" sz="18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建设生态文明是中华民族永续发展的千年大计。必须树立和践行绿水青山就是金山银山的理念，坚持节约资源和保护环境的基本国策，像对待生命一样对待生态环境，统筹山水林田湖草系统治理，实行最严格的生态环境保护制度，形成绿色发展方式和生活方式，坚定走生产发展、生活富裕</a:t>
            </a:r>
          </a:p>
        </p:txBody>
      </p:sp>
      <p:sp>
        <p:nvSpPr>
          <p:cNvPr id="12" name="矩形: 圆角 11">
            <a:extLst>
              <a:ext uri="{FF2B5EF4-FFF2-40B4-BE49-F238E27FC236}">
                <a16:creationId xmlns:a16="http://schemas.microsoft.com/office/drawing/2014/main" id="{AC53E2D8-AD33-4CEA-98D9-01687995ECD6}"/>
              </a:ext>
            </a:extLst>
          </p:cNvPr>
          <p:cNvSpPr/>
          <p:nvPr/>
        </p:nvSpPr>
        <p:spPr>
          <a:xfrm>
            <a:off x="1405920" y="1596966"/>
            <a:ext cx="9131451" cy="1916261"/>
          </a:xfrm>
          <a:prstGeom prst="roundRect">
            <a:avLst>
              <a:gd name="adj" fmla="val 0"/>
            </a:avLst>
          </a:prstGeom>
          <a:noFill/>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3" name="矩形: 圆角 12">
            <a:extLst>
              <a:ext uri="{FF2B5EF4-FFF2-40B4-BE49-F238E27FC236}">
                <a16:creationId xmlns:a16="http://schemas.microsoft.com/office/drawing/2014/main" id="{E807B03C-9886-4793-9950-9C48D4543A6D}"/>
              </a:ext>
            </a:extLst>
          </p:cNvPr>
          <p:cNvSpPr/>
          <p:nvPr/>
        </p:nvSpPr>
        <p:spPr>
          <a:xfrm>
            <a:off x="3812721" y="1223211"/>
            <a:ext cx="4305300" cy="743732"/>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FFFF"/>
                </a:solidFill>
                <a:effectLst/>
                <a:uLnTx/>
                <a:uFillTx/>
                <a:latin typeface="等线" panose="020F0502020204030204"/>
                <a:ea typeface="等线" panose="02010600030101010101" pitchFamily="2" charset="-122"/>
                <a:cs typeface="+mn-cs"/>
              </a:rPr>
              <a:t>增进民生福祉</a:t>
            </a:r>
            <a:endParaRPr kumimoji="0" lang="zh-CN" altLang="en-US" sz="2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4" name="矩形: 圆角 13">
            <a:extLst>
              <a:ext uri="{FF2B5EF4-FFF2-40B4-BE49-F238E27FC236}">
                <a16:creationId xmlns:a16="http://schemas.microsoft.com/office/drawing/2014/main" id="{61659B29-5892-4BB2-9B5A-09878ED6256D}"/>
              </a:ext>
            </a:extLst>
          </p:cNvPr>
          <p:cNvSpPr/>
          <p:nvPr/>
        </p:nvSpPr>
        <p:spPr>
          <a:xfrm>
            <a:off x="1405920" y="4161709"/>
            <a:ext cx="9131451" cy="1916261"/>
          </a:xfrm>
          <a:prstGeom prst="roundRect">
            <a:avLst>
              <a:gd name="adj" fmla="val 0"/>
            </a:avLst>
          </a:prstGeom>
          <a:noFill/>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5" name="矩形: 圆角 14">
            <a:extLst>
              <a:ext uri="{FF2B5EF4-FFF2-40B4-BE49-F238E27FC236}">
                <a16:creationId xmlns:a16="http://schemas.microsoft.com/office/drawing/2014/main" id="{E0EA07E8-2BEC-457F-9223-FC8C75995095}"/>
              </a:ext>
            </a:extLst>
          </p:cNvPr>
          <p:cNvSpPr/>
          <p:nvPr/>
        </p:nvSpPr>
        <p:spPr>
          <a:xfrm>
            <a:off x="3812721" y="3787954"/>
            <a:ext cx="4305300" cy="743732"/>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FFFF"/>
                </a:solidFill>
                <a:effectLst/>
                <a:uLnTx/>
                <a:uFillTx/>
                <a:latin typeface="等线" panose="020F0502020204030204"/>
                <a:ea typeface="等线" panose="02010600030101010101" pitchFamily="2" charset="-122"/>
                <a:cs typeface="+mn-cs"/>
              </a:rPr>
              <a:t>建设生态文明</a:t>
            </a:r>
            <a:endParaRPr kumimoji="0" lang="zh-CN" altLang="en-US" sz="2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574557102"/>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750"/>
                                        <p:tgtEl>
                                          <p:spTgt spid="13"/>
                                        </p:tgtEl>
                                      </p:cBhvr>
                                    </p:animEffect>
                                    <p:anim calcmode="lin" valueType="num">
                                      <p:cBhvr>
                                        <p:cTn id="8" dur="750" fill="hold"/>
                                        <p:tgtEl>
                                          <p:spTgt spid="13"/>
                                        </p:tgtEl>
                                        <p:attrNameLst>
                                          <p:attrName>ppt_x</p:attrName>
                                        </p:attrNameLst>
                                      </p:cBhvr>
                                      <p:tavLst>
                                        <p:tav tm="0">
                                          <p:val>
                                            <p:strVal val="#ppt_x"/>
                                          </p:val>
                                        </p:tav>
                                        <p:tav tm="100000">
                                          <p:val>
                                            <p:strVal val="#ppt_x"/>
                                          </p:val>
                                        </p:tav>
                                      </p:tavLst>
                                    </p:anim>
                                    <p:anim calcmode="lin" valueType="num">
                                      <p:cBhvr>
                                        <p:cTn id="9" dur="75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750"/>
                                        <p:tgtEl>
                                          <p:spTgt spid="15"/>
                                        </p:tgtEl>
                                      </p:cBhvr>
                                    </p:animEffect>
                                    <p:anim calcmode="lin" valueType="num">
                                      <p:cBhvr>
                                        <p:cTn id="13" dur="750" fill="hold"/>
                                        <p:tgtEl>
                                          <p:spTgt spid="15"/>
                                        </p:tgtEl>
                                        <p:attrNameLst>
                                          <p:attrName>ppt_x</p:attrName>
                                        </p:attrNameLst>
                                      </p:cBhvr>
                                      <p:tavLst>
                                        <p:tav tm="0">
                                          <p:val>
                                            <p:strVal val="#ppt_x"/>
                                          </p:val>
                                        </p:tav>
                                        <p:tav tm="100000">
                                          <p:val>
                                            <p:strVal val="#ppt_x"/>
                                          </p:val>
                                        </p:tav>
                                      </p:tavLst>
                                    </p:anim>
                                    <p:anim calcmode="lin" valueType="num">
                                      <p:cBhvr>
                                        <p:cTn id="14" dur="750" fill="hold"/>
                                        <p:tgtEl>
                                          <p:spTgt spid="15"/>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10"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up)">
                                      <p:cBhvr>
                                        <p:cTn id="24" dur="1000"/>
                                        <p:tgtEl>
                                          <p:spTgt spid="10"/>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up)">
                                      <p:cBhvr>
                                        <p:cTn id="2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animBg="1"/>
      <p:bldP spid="13" grpId="0" animBg="1"/>
      <p:bldP spid="14" grpId="0" animBg="1"/>
      <p:bldP spid="1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24E7AD01-8FA9-478C-9ACA-9FAD920D3BEB}"/>
              </a:ext>
            </a:extLst>
          </p:cNvPr>
          <p:cNvSpPr txBox="1"/>
          <p:nvPr/>
        </p:nvSpPr>
        <p:spPr>
          <a:xfrm>
            <a:off x="0" y="3219677"/>
            <a:ext cx="12192000" cy="2308324"/>
          </a:xfrm>
          <a:prstGeom prst="rect">
            <a:avLst/>
          </a:prstGeom>
          <a:noFill/>
        </p:spPr>
        <p:txBody>
          <a:bodyPr wrap="square" rtlCol="0">
            <a:spAutoFit/>
          </a:bodyPr>
          <a:lstStyle/>
          <a:p>
            <a:pPr marL="0" marR="0" lvl="0" indent="0" algn="ctr" defTabSz="1219140" rtl="0" eaLnBrk="1" fontAlgn="auto" latinLnBrk="0" hangingPunct="1">
              <a:lnSpc>
                <a:spcPct val="15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第三部分</a:t>
            </a:r>
            <a:endParaRPr kumimoji="0" lang="en-US" altLang="zh-CN" sz="48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a:p>
            <a:pPr lvl="0" algn="ctr" defTabSz="1219140">
              <a:lnSpc>
                <a:spcPct val="150000"/>
              </a:lnSpc>
              <a:defRPr/>
            </a:pPr>
            <a:r>
              <a:rPr lang="zh-CN" altLang="en-US" sz="4800" b="1" dirty="0">
                <a:solidFill>
                  <a:schemeClr val="bg1"/>
                </a:solidFill>
                <a:latin typeface="Arial" panose="020B0604020202020204" pitchFamily="34" charset="0"/>
                <a:ea typeface="微软雅黑" panose="020B0503020204020204" pitchFamily="34" charset="-122"/>
                <a:sym typeface="Arial" panose="020B0604020202020204" pitchFamily="34" charset="0"/>
              </a:rPr>
              <a:t>新时代中国共产党的历史使命</a:t>
            </a:r>
            <a:endParaRPr kumimoji="0" lang="zh-CN" altLang="en-US" sz="48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7" name="组合 6">
            <a:extLst>
              <a:ext uri="{FF2B5EF4-FFF2-40B4-BE49-F238E27FC236}">
                <a16:creationId xmlns:a16="http://schemas.microsoft.com/office/drawing/2014/main" id="{C6CE38B4-09F8-49DE-A4F7-2DC90BBBBE13}"/>
              </a:ext>
            </a:extLst>
          </p:cNvPr>
          <p:cNvGrpSpPr/>
          <p:nvPr/>
        </p:nvGrpSpPr>
        <p:grpSpPr>
          <a:xfrm>
            <a:off x="5196000" y="1252215"/>
            <a:ext cx="1800000" cy="1800000"/>
            <a:chOff x="3851921" y="107991"/>
            <a:chExt cx="1792566" cy="1792567"/>
          </a:xfrm>
          <a:solidFill>
            <a:schemeClr val="bg1"/>
          </a:solidFill>
        </p:grpSpPr>
        <p:sp>
          <p:nvSpPr>
            <p:cNvPr id="8" name="Freeform 29">
              <a:extLst>
                <a:ext uri="{FF2B5EF4-FFF2-40B4-BE49-F238E27FC236}">
                  <a16:creationId xmlns:a16="http://schemas.microsoft.com/office/drawing/2014/main" id="{5BEC0910-DE9E-4FEC-AC0B-D905A1DB7A35}"/>
                </a:ext>
              </a:extLst>
            </p:cNvPr>
            <p:cNvSpPr/>
            <p:nvPr/>
          </p:nvSpPr>
          <p:spPr bwMode="auto">
            <a:xfrm>
              <a:off x="4401088" y="564469"/>
              <a:ext cx="867835" cy="77549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等线" panose="020F0502020204030204"/>
                <a:ea typeface="等线" panose="02010600030101010101" pitchFamily="2" charset="-122"/>
                <a:cs typeface="+mn-cs"/>
              </a:endParaRPr>
            </a:p>
          </p:txBody>
        </p:sp>
        <p:sp>
          <p:nvSpPr>
            <p:cNvPr id="9" name="任意多边形 7">
              <a:extLst>
                <a:ext uri="{FF2B5EF4-FFF2-40B4-BE49-F238E27FC236}">
                  <a16:creationId xmlns:a16="http://schemas.microsoft.com/office/drawing/2014/main" id="{63F83F40-F6C8-4E2C-878B-8A38E7D6ABBE}"/>
                </a:ext>
              </a:extLst>
            </p:cNvPr>
            <p:cNvSpPr/>
            <p:nvPr/>
          </p:nvSpPr>
          <p:spPr>
            <a:xfrm>
              <a:off x="3851921" y="107991"/>
              <a:ext cx="1792566" cy="1792567"/>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等线" panose="020F0502020204030204"/>
                <a:ea typeface="等线" panose="02010600030101010101" pitchFamily="2" charset="-122"/>
                <a:cs typeface="+mn-cs"/>
              </a:endParaRPr>
            </a:p>
          </p:txBody>
        </p:sp>
      </p:grpSp>
    </p:spTree>
    <p:extLst>
      <p:ext uri="{BB962C8B-B14F-4D97-AF65-F5344CB8AC3E}">
        <p14:creationId xmlns:p14="http://schemas.microsoft.com/office/powerpoint/2010/main" val="1364110872"/>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26" presetClass="emph" presetSubtype="0" fill="hold" nodeType="withEffect">
                                  <p:stCondLst>
                                    <p:cond delay="1500"/>
                                  </p:stCondLst>
                                  <p:childTnLst>
                                    <p:animEffect transition="out" filter="fade">
                                      <p:cBhvr>
                                        <p:cTn id="11" dur="500" tmFilter="0, 0; .2, .5; .8, .5; 1, 0"/>
                                        <p:tgtEl>
                                          <p:spTgt spid="7"/>
                                        </p:tgtEl>
                                      </p:cBhvr>
                                    </p:animEffect>
                                    <p:animScale>
                                      <p:cBhvr>
                                        <p:cTn id="12" dur="250" autoRev="1" fill="hold"/>
                                        <p:tgtEl>
                                          <p:spTgt spid="7"/>
                                        </p:tgtEl>
                                      </p:cBhvr>
                                      <p:by x="105000" y="105000"/>
                                    </p:animScale>
                                  </p:childTnLst>
                                </p:cTn>
                              </p:par>
                              <p:par>
                                <p:cTn id="13" presetID="23" presetClass="entr" presetSubtype="528" fill="hold" grpId="0" nodeType="withEffect">
                                  <p:stCondLst>
                                    <p:cond delay="1500"/>
                                  </p:stCondLst>
                                  <p:iterate type="lt">
                                    <p:tmPct val="5000"/>
                                  </p:iterate>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fltVal val="0"/>
                                          </p:val>
                                        </p:tav>
                                        <p:tav tm="100000">
                                          <p:val>
                                            <p:strVal val="#ppt_w"/>
                                          </p:val>
                                        </p:tav>
                                      </p:tavLst>
                                    </p:anim>
                                    <p:anim calcmode="lin" valueType="num">
                                      <p:cBhvr>
                                        <p:cTn id="16" dur="1000" fill="hold"/>
                                        <p:tgtEl>
                                          <p:spTgt spid="6"/>
                                        </p:tgtEl>
                                        <p:attrNameLst>
                                          <p:attrName>ppt_h</p:attrName>
                                        </p:attrNameLst>
                                      </p:cBhvr>
                                      <p:tavLst>
                                        <p:tav tm="0">
                                          <p:val>
                                            <p:fltVal val="0"/>
                                          </p:val>
                                        </p:tav>
                                        <p:tav tm="100000">
                                          <p:val>
                                            <p:strVal val="#ppt_h"/>
                                          </p:val>
                                        </p:tav>
                                      </p:tavLst>
                                    </p:anim>
                                    <p:anim calcmode="lin" valueType="num">
                                      <p:cBhvr>
                                        <p:cTn id="17" dur="1000" fill="hold"/>
                                        <p:tgtEl>
                                          <p:spTgt spid="6"/>
                                        </p:tgtEl>
                                        <p:attrNameLst>
                                          <p:attrName>ppt_x</p:attrName>
                                        </p:attrNameLst>
                                      </p:cBhvr>
                                      <p:tavLst>
                                        <p:tav tm="0">
                                          <p:val>
                                            <p:fltVal val="0.5"/>
                                          </p:val>
                                        </p:tav>
                                        <p:tav tm="100000">
                                          <p:val>
                                            <p:strVal val="#ppt_x"/>
                                          </p:val>
                                        </p:tav>
                                      </p:tavLst>
                                    </p:anim>
                                    <p:anim calcmode="lin" valueType="num">
                                      <p:cBhvr>
                                        <p:cTn id="18" dur="1000" fill="hold"/>
                                        <p:tgtEl>
                                          <p:spTgt spid="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4" descr="#clear#">
            <a:extLst>
              <a:ext uri="{FF2B5EF4-FFF2-40B4-BE49-F238E27FC236}">
                <a16:creationId xmlns:a16="http://schemas.microsoft.com/office/drawing/2014/main" id="{8151763B-EBF4-415B-8A32-A94D1C78CC16}"/>
              </a:ext>
            </a:extLst>
          </p:cNvPr>
          <p:cNvSpPr/>
          <p:nvPr/>
        </p:nvSpPr>
        <p:spPr>
          <a:xfrm>
            <a:off x="1063444" y="265441"/>
            <a:ext cx="4852610" cy="523220"/>
          </a:xfrm>
          <a:prstGeom prst="rect">
            <a:avLst/>
          </a:prstGeom>
          <a:noFill/>
        </p:spPr>
        <p:txBody>
          <a:bodyPr wrap="none">
            <a:spAutoFit/>
          </a:bodyPr>
          <a:lstStyle/>
          <a:p>
            <a:pPr marL="0" marR="0" lvl="0" indent="0" algn="l" defTabSz="121914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新时代中国共产党的历史使命</a:t>
            </a:r>
          </a:p>
        </p:txBody>
      </p:sp>
      <p:pic>
        <p:nvPicPr>
          <p:cNvPr id="4" name="图片 15">
            <a:extLst>
              <a:ext uri="{FF2B5EF4-FFF2-40B4-BE49-F238E27FC236}">
                <a16:creationId xmlns:a16="http://schemas.microsoft.com/office/drawing/2014/main" id="{346FF13E-D0B4-4249-B37F-C1742A84E525}"/>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36957" y="2126970"/>
            <a:ext cx="4849424" cy="375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圆角矩形 5">
            <a:extLst>
              <a:ext uri="{FF2B5EF4-FFF2-40B4-BE49-F238E27FC236}">
                <a16:creationId xmlns:a16="http://schemas.microsoft.com/office/drawing/2014/main" id="{09A5808D-FCA0-49A9-9A9E-DE582F4749FC}"/>
              </a:ext>
            </a:extLst>
          </p:cNvPr>
          <p:cNvSpPr/>
          <p:nvPr/>
        </p:nvSpPr>
        <p:spPr>
          <a:xfrm>
            <a:off x="5456044" y="2126970"/>
            <a:ext cx="1056117" cy="3759451"/>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发挥社会主义协商民主重要作用</a:t>
            </a:r>
            <a:endParaRPr kumimoji="0" lang="en-US" altLang="zh-CN" sz="2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7" name="组合 6">
            <a:extLst>
              <a:ext uri="{FF2B5EF4-FFF2-40B4-BE49-F238E27FC236}">
                <a16:creationId xmlns:a16="http://schemas.microsoft.com/office/drawing/2014/main" id="{6E1BCF56-BE66-4F25-BA65-E6FD73CD6A38}"/>
              </a:ext>
            </a:extLst>
          </p:cNvPr>
          <p:cNvGrpSpPr/>
          <p:nvPr/>
        </p:nvGrpSpPr>
        <p:grpSpPr>
          <a:xfrm>
            <a:off x="6681825" y="2126970"/>
            <a:ext cx="4914572" cy="3759450"/>
            <a:chOff x="5144562" y="1314786"/>
            <a:chExt cx="3685929" cy="2819588"/>
          </a:xfrm>
        </p:grpSpPr>
        <p:sp>
          <p:nvSpPr>
            <p:cNvPr id="8" name="圆角矩形 7">
              <a:extLst>
                <a:ext uri="{FF2B5EF4-FFF2-40B4-BE49-F238E27FC236}">
                  <a16:creationId xmlns:a16="http://schemas.microsoft.com/office/drawing/2014/main" id="{7A1983AF-6D20-43B2-B2EA-09128F43A35D}"/>
                </a:ext>
              </a:extLst>
            </p:cNvPr>
            <p:cNvSpPr/>
            <p:nvPr/>
          </p:nvSpPr>
          <p:spPr>
            <a:xfrm>
              <a:off x="5144562" y="1314786"/>
              <a:ext cx="3685929" cy="2819588"/>
            </a:xfrm>
            <a:prstGeom prst="roundRect">
              <a:avLst>
                <a:gd name="adj" fmla="val 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377" rtl="0" eaLnBrk="1" fontAlgn="auto" latinLnBrk="0" hangingPunct="1">
                <a:lnSpc>
                  <a:spcPct val="150000"/>
                </a:lnSpc>
                <a:spcBef>
                  <a:spcPts val="0"/>
                </a:spcBef>
                <a:spcAft>
                  <a:spcPts val="0"/>
                </a:spcAft>
                <a:buClrTx/>
                <a:buSzTx/>
                <a:buFontTx/>
                <a:buNone/>
                <a:tabLst/>
                <a:defRPr/>
              </a:pPr>
              <a:endParaRPr kumimoji="0" lang="en-US" altLang="zh-CN" sz="2133"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 name="文本框 9">
              <a:extLst>
                <a:ext uri="{FF2B5EF4-FFF2-40B4-BE49-F238E27FC236}">
                  <a16:creationId xmlns:a16="http://schemas.microsoft.com/office/drawing/2014/main" id="{6DAFE287-9884-47BD-A128-016E1E6A02C7}"/>
                </a:ext>
              </a:extLst>
            </p:cNvPr>
            <p:cNvSpPr txBox="1"/>
            <p:nvPr/>
          </p:nvSpPr>
          <p:spPr>
            <a:xfrm>
              <a:off x="5316827" y="1431918"/>
              <a:ext cx="3341398" cy="252963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人民政协是具有中国特色的制度安排，是社会主义协商民主的重要渠道和专门协商机构。人民政协工作要聚焦党和国家中心任务，围绕团结和民主两大主题，把协商民主贯穿政治协商、民主监督、参政议政全过程，完善协商议政内容和形式，着力增进共识、促进团结。加强人民政协民主监督，重点监督党和国家重大方针政策和重要决策部署的贯彻落实。增强人民政协界别的代表性，加强委员队伍建设。</a:t>
              </a:r>
            </a:p>
          </p:txBody>
        </p:sp>
      </p:grpSp>
    </p:spTree>
    <p:extLst>
      <p:ext uri="{BB962C8B-B14F-4D97-AF65-F5344CB8AC3E}">
        <p14:creationId xmlns:p14="http://schemas.microsoft.com/office/powerpoint/2010/main" val="3374674836"/>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37"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900" decel="100000" fill="hold"/>
                                        <p:tgtEl>
                                          <p:spTgt spid="6"/>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10467" y="2176887"/>
            <a:ext cx="10571066" cy="3574914"/>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sp>
        <p:nvSpPr>
          <p:cNvPr id="3" name="文本框 7"/>
          <p:cNvSpPr txBox="1"/>
          <p:nvPr/>
        </p:nvSpPr>
        <p:spPr>
          <a:xfrm>
            <a:off x="3929273" y="1566374"/>
            <a:ext cx="4288353" cy="707886"/>
          </a:xfrm>
          <a:prstGeom prst="rect">
            <a:avLst/>
          </a:prstGeom>
          <a:solidFill>
            <a:srgbClr val="C00000"/>
          </a:solid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srgbClr val="FFFFFF"/>
                </a:solidFill>
                <a:effectLst/>
                <a:uLnTx/>
                <a:uFillTx/>
                <a:latin typeface="微软雅黑" panose="020B0503020204020204" pitchFamily="82" charset="2"/>
                <a:ea typeface="微软雅黑" panose="020B0503020204020204" pitchFamily="82" charset="2"/>
                <a:cs typeface="+mn-cs"/>
              </a:rPr>
              <a:t>加强思想道德建设</a:t>
            </a:r>
          </a:p>
        </p:txBody>
      </p:sp>
      <p:sp>
        <p:nvSpPr>
          <p:cNvPr id="10" name="矩形 9"/>
          <p:cNvSpPr/>
          <p:nvPr/>
        </p:nvSpPr>
        <p:spPr>
          <a:xfrm>
            <a:off x="1504307" y="2371632"/>
            <a:ext cx="9138287" cy="3185424"/>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7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人民有信仰，国家有力量，民族有希望。要提高人民思想觉悟、道德水准、文明素养，提高全社会文明程度。广泛开展理想信念教育，深化中国特色社会主义和中国梦宣传教育，弘扬民族精神和时代精神，加强爱国主义、集体主义、社会主义教育，引导人们树立正确的历史观、民族观、国家观、文化观。深入实施公民道德建设工程，推进社会公德、职业道德、家庭美德、个人品德建设，激励人们向上向善、孝老爱亲，忠于祖国、忠于人民。加强和改进思想政治工作，深化群众性精神文明创建活动。弘扬科学精神，普及科学知识，开展移风易俗、弘扬时代新风行动，抵制腐朽落后文化侵蚀。推进诚信建设和志愿服务制度化，强化社会责任意识、规则意识、奉献意识。</a:t>
            </a:r>
          </a:p>
        </p:txBody>
      </p:sp>
      <p:sp>
        <p:nvSpPr>
          <p:cNvPr id="11" name="矩形 4" descr="#clear#">
            <a:extLst>
              <a:ext uri="{FF2B5EF4-FFF2-40B4-BE49-F238E27FC236}">
                <a16:creationId xmlns:a16="http://schemas.microsoft.com/office/drawing/2014/main" id="{4836596B-0EBF-4755-A2A9-34B3E55BA404}"/>
              </a:ext>
            </a:extLst>
          </p:cNvPr>
          <p:cNvSpPr/>
          <p:nvPr/>
        </p:nvSpPr>
        <p:spPr>
          <a:xfrm>
            <a:off x="1028009" y="284776"/>
            <a:ext cx="4852610" cy="523220"/>
          </a:xfrm>
          <a:prstGeom prst="rect">
            <a:avLst/>
          </a:prstGeom>
          <a:noFill/>
        </p:spPr>
        <p:txBody>
          <a:bodyPr wrap="none">
            <a:spAutoFit/>
          </a:bodyPr>
          <a:lstStyle/>
          <a:p>
            <a:pPr marL="0" marR="0" lvl="0" indent="0" algn="l" defTabSz="121914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新时代中国共产党的历史使命</a:t>
            </a:r>
          </a:p>
        </p:txBody>
      </p:sp>
    </p:spTree>
    <p:extLst>
      <p:ext uri="{BB962C8B-B14F-4D97-AF65-F5344CB8AC3E}">
        <p14:creationId xmlns:p14="http://schemas.microsoft.com/office/powerpoint/2010/main" val="3851352062"/>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strips(downLeft)">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descr="#clear#">
            <a:extLst>
              <a:ext uri="{FF2B5EF4-FFF2-40B4-BE49-F238E27FC236}">
                <a16:creationId xmlns:a16="http://schemas.microsoft.com/office/drawing/2014/main" id="{4836596B-0EBF-4755-A2A9-34B3E55BA404}"/>
              </a:ext>
            </a:extLst>
          </p:cNvPr>
          <p:cNvSpPr/>
          <p:nvPr/>
        </p:nvSpPr>
        <p:spPr>
          <a:xfrm>
            <a:off x="1028009" y="239806"/>
            <a:ext cx="4852610" cy="523220"/>
          </a:xfrm>
          <a:prstGeom prst="rect">
            <a:avLst/>
          </a:prstGeom>
          <a:noFill/>
        </p:spPr>
        <p:txBody>
          <a:bodyPr wrap="none">
            <a:spAutoFit/>
          </a:bodyPr>
          <a:lstStyle/>
          <a:p>
            <a:pPr marL="0" marR="0" lvl="0" indent="0" algn="l" defTabSz="121914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新时代中国共产党的历史使命</a:t>
            </a:r>
          </a:p>
        </p:txBody>
      </p:sp>
      <p:pic>
        <p:nvPicPr>
          <p:cNvPr id="7" name="图片 6" descr="0党章.jpg">
            <a:extLst>
              <a:ext uri="{FF2B5EF4-FFF2-40B4-BE49-F238E27FC236}">
                <a16:creationId xmlns:a16="http://schemas.microsoft.com/office/drawing/2014/main" id="{1E09AD57-50B4-4EA7-8123-0DC978907FDD}"/>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colorTemperature colorTemp="47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373785" y="2233911"/>
            <a:ext cx="2470595" cy="33691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24">
            <a:extLst>
              <a:ext uri="{FF2B5EF4-FFF2-40B4-BE49-F238E27FC236}">
                <a16:creationId xmlns:a16="http://schemas.microsoft.com/office/drawing/2014/main" id="{E587EB0C-9235-4561-9EBE-70E050DDAB2C}"/>
              </a:ext>
            </a:extLst>
          </p:cNvPr>
          <p:cNvSpPr txBox="1">
            <a:spLocks noChangeArrowheads="1"/>
          </p:cNvSpPr>
          <p:nvPr/>
        </p:nvSpPr>
        <p:spPr bwMode="auto">
          <a:xfrm>
            <a:off x="3975710" y="2233911"/>
            <a:ext cx="6555479" cy="717043"/>
          </a:xfrm>
          <a:prstGeom prst="rect">
            <a:avLst/>
          </a:prstGeom>
          <a:solidFill>
            <a:srgbClr val="C000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民主协商</a:t>
            </a:r>
          </a:p>
        </p:txBody>
      </p:sp>
      <p:sp>
        <p:nvSpPr>
          <p:cNvPr id="9" name="Text Box 24">
            <a:extLst>
              <a:ext uri="{FF2B5EF4-FFF2-40B4-BE49-F238E27FC236}">
                <a16:creationId xmlns:a16="http://schemas.microsoft.com/office/drawing/2014/main" id="{DE3D3C49-F26C-4FC1-A9A6-F5D085624C3C}"/>
              </a:ext>
            </a:extLst>
          </p:cNvPr>
          <p:cNvSpPr txBox="1">
            <a:spLocks noChangeArrowheads="1"/>
          </p:cNvSpPr>
          <p:nvPr/>
        </p:nvSpPr>
        <p:spPr bwMode="auto">
          <a:xfrm>
            <a:off x="3975710" y="3066935"/>
            <a:ext cx="6555479" cy="2536116"/>
          </a:xfrm>
          <a:prstGeom prst="rect">
            <a:avLst/>
          </a:prstGeom>
          <a:noFill/>
          <a:ln w="19050">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just" defTabSz="914400" rtl="0" eaLnBrk="0" fontAlgn="auto" latinLnBrk="0" hangingPunct="0">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mn-cs"/>
              </a:rPr>
              <a:t>有事好商量，众人的事情由众人商量，是人民民主的真谛。协商民主是实现党的领导的重要方式人民政协是具有中国特色的制度安排，是社会主义协商民主的重要渠道和专门协商机构。</a:t>
            </a:r>
          </a:p>
          <a:p>
            <a:pPr marL="0" marR="0" lvl="0" indent="0" algn="just" defTabSz="914400" rtl="0" eaLnBrk="0" fontAlgn="auto" latinLnBrk="0" hangingPunct="0">
              <a:lnSpc>
                <a:spcPct val="150000"/>
              </a:lnSpc>
              <a:spcBef>
                <a:spcPts val="0"/>
              </a:spcBef>
              <a:spcAft>
                <a:spcPts val="0"/>
              </a:spcAft>
              <a:buClrTx/>
              <a:buSzTx/>
              <a:buFontTx/>
              <a:buNone/>
              <a:tabLst/>
              <a:defRPr/>
            </a:pPr>
            <a:endParaRPr kumimoji="0" lang="en-US" altLang="zh-CN" sz="2000" b="0"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2305229480"/>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randombar(horizontal)">
                                      <p:cBhvr>
                                        <p:cTn id="11" dur="500"/>
                                        <p:tgtEl>
                                          <p:spTgt spid="9"/>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4" descr="#clear#">
            <a:extLst>
              <a:ext uri="{FF2B5EF4-FFF2-40B4-BE49-F238E27FC236}">
                <a16:creationId xmlns:a16="http://schemas.microsoft.com/office/drawing/2014/main" id="{E557413B-7E63-40BE-BBB6-326EBC9889A8}"/>
              </a:ext>
            </a:extLst>
          </p:cNvPr>
          <p:cNvSpPr/>
          <p:nvPr/>
        </p:nvSpPr>
        <p:spPr>
          <a:xfrm>
            <a:off x="1072991" y="207481"/>
            <a:ext cx="4852610" cy="523220"/>
          </a:xfrm>
          <a:prstGeom prst="rect">
            <a:avLst/>
          </a:prstGeom>
          <a:noFill/>
        </p:spPr>
        <p:txBody>
          <a:bodyPr wrap="none">
            <a:spAutoFit/>
          </a:bodyPr>
          <a:lstStyle/>
          <a:p>
            <a:pPr marL="0" marR="0" lvl="0" indent="0" algn="l" defTabSz="121914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新时代中国共产党的历史使命</a:t>
            </a:r>
          </a:p>
        </p:txBody>
      </p:sp>
      <p:sp>
        <p:nvSpPr>
          <p:cNvPr id="10" name="矩形 9">
            <a:extLst>
              <a:ext uri="{FF2B5EF4-FFF2-40B4-BE49-F238E27FC236}">
                <a16:creationId xmlns:a16="http://schemas.microsoft.com/office/drawing/2014/main" id="{162D6E88-7AB5-40E4-9750-0A62D87BC953}"/>
              </a:ext>
            </a:extLst>
          </p:cNvPr>
          <p:cNvSpPr/>
          <p:nvPr/>
        </p:nvSpPr>
        <p:spPr bwMode="auto">
          <a:xfrm>
            <a:off x="939983" y="2307350"/>
            <a:ext cx="4973621" cy="3343377"/>
          </a:xfrm>
          <a:prstGeom prst="rect">
            <a:avLst/>
          </a:prstGeom>
          <a:noFill/>
          <a:ln>
            <a:solidFill>
              <a:srgbClr val="C00000"/>
            </a:solidFill>
          </a:ln>
        </p:spPr>
        <p:txBody>
          <a:bodyPr vert="horz" wrap="square" lIns="91440" tIns="45720" rIns="91440" bIns="45720" numCol="1" anchor="t" anchorCtr="0" compatLnSpc="1"/>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 name="矩形 10">
            <a:extLst>
              <a:ext uri="{FF2B5EF4-FFF2-40B4-BE49-F238E27FC236}">
                <a16:creationId xmlns:a16="http://schemas.microsoft.com/office/drawing/2014/main" id="{E006FD9A-5391-462D-8E8D-BCAFC9FB71AD}"/>
              </a:ext>
            </a:extLst>
          </p:cNvPr>
          <p:cNvSpPr/>
          <p:nvPr/>
        </p:nvSpPr>
        <p:spPr bwMode="auto">
          <a:xfrm>
            <a:off x="6257940" y="2307350"/>
            <a:ext cx="4973621" cy="3343377"/>
          </a:xfrm>
          <a:prstGeom prst="rect">
            <a:avLst/>
          </a:prstGeom>
          <a:noFill/>
          <a:ln>
            <a:solidFill>
              <a:srgbClr val="C00000"/>
            </a:solidFill>
          </a:ln>
        </p:spPr>
        <p:txBody>
          <a:bodyPr vert="horz" wrap="square" lIns="91440" tIns="45720" rIns="91440" bIns="45720" numCol="1" anchor="t" anchorCtr="0" compatLnSpc="1"/>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3" name="组合 12">
            <a:extLst>
              <a:ext uri="{FF2B5EF4-FFF2-40B4-BE49-F238E27FC236}">
                <a16:creationId xmlns:a16="http://schemas.microsoft.com/office/drawing/2014/main" id="{CB117A2F-5FE1-45F0-9A43-0EB2DE2E4B28}"/>
              </a:ext>
            </a:extLst>
          </p:cNvPr>
          <p:cNvGrpSpPr/>
          <p:nvPr/>
        </p:nvGrpSpPr>
        <p:grpSpPr>
          <a:xfrm>
            <a:off x="1245265" y="2156221"/>
            <a:ext cx="4652086" cy="879214"/>
            <a:chOff x="1245264" y="1827567"/>
            <a:chExt cx="4652086" cy="879214"/>
          </a:xfrm>
        </p:grpSpPr>
        <p:sp>
          <p:nvSpPr>
            <p:cNvPr id="14" name="Freeform 6">
              <a:extLst>
                <a:ext uri="{FF2B5EF4-FFF2-40B4-BE49-F238E27FC236}">
                  <a16:creationId xmlns:a16="http://schemas.microsoft.com/office/drawing/2014/main" id="{CEE87679-3293-48AE-8474-CFF3C6FD0654}"/>
                </a:ext>
              </a:extLst>
            </p:cNvPr>
            <p:cNvSpPr/>
            <p:nvPr/>
          </p:nvSpPr>
          <p:spPr bwMode="auto">
            <a:xfrm>
              <a:off x="1245264" y="1827567"/>
              <a:ext cx="4652086" cy="160875"/>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rgbClr val="4146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srgbClr val="E7E6E6"/>
                </a:solidFill>
                <a:effectLst/>
                <a:uLnTx/>
                <a:uFillTx/>
                <a:latin typeface="Calibri" panose="020F0502020204030204"/>
                <a:ea typeface="宋体" panose="02010600030101010101" pitchFamily="2" charset="-122"/>
                <a:cs typeface="+mn-cs"/>
              </a:endParaRPr>
            </a:p>
          </p:txBody>
        </p:sp>
        <p:sp>
          <p:nvSpPr>
            <p:cNvPr id="15" name="Freeform 7">
              <a:extLst>
                <a:ext uri="{FF2B5EF4-FFF2-40B4-BE49-F238E27FC236}">
                  <a16:creationId xmlns:a16="http://schemas.microsoft.com/office/drawing/2014/main" id="{CBE8718F-D410-4214-B975-BDE6FA25E41A}"/>
                </a:ext>
              </a:extLst>
            </p:cNvPr>
            <p:cNvSpPr/>
            <p:nvPr/>
          </p:nvSpPr>
          <p:spPr bwMode="auto">
            <a:xfrm>
              <a:off x="1525807" y="1827568"/>
              <a:ext cx="3996607" cy="879213"/>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solidFill>
              <a:srgbClr val="C00000"/>
            </a:solidFill>
            <a:ln>
              <a:noFill/>
            </a:ln>
          </p:spPr>
          <p:txBody>
            <a:bodyPr vert="horz" wrap="square" lIns="91440" tIns="45720" rIns="91440" bIns="45720" numCol="1" anchor="t" anchorCtr="0" compatLnSpc="1"/>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6" name="矩形 15">
              <a:extLst>
                <a:ext uri="{FF2B5EF4-FFF2-40B4-BE49-F238E27FC236}">
                  <a16:creationId xmlns:a16="http://schemas.microsoft.com/office/drawing/2014/main" id="{CE7E570A-A803-43A6-9344-27937DF91EE1}"/>
                </a:ext>
              </a:extLst>
            </p:cNvPr>
            <p:cNvSpPr/>
            <p:nvPr/>
          </p:nvSpPr>
          <p:spPr>
            <a:xfrm>
              <a:off x="1592398" y="2013792"/>
              <a:ext cx="3740126"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FFF"/>
                  </a:solidFill>
                  <a:effectLst/>
                  <a:uLnTx/>
                  <a:uFillTx/>
                  <a:latin typeface="等线" panose="020F0502020204030204"/>
                  <a:ea typeface="等线" panose="02010600030101010101" pitchFamily="2" charset="-122"/>
                  <a:cs typeface="+mn-cs"/>
                </a:rPr>
                <a:t>坚持“一国两制”和推进祖国统一</a:t>
              </a:r>
            </a:p>
          </p:txBody>
        </p:sp>
      </p:grpSp>
      <p:grpSp>
        <p:nvGrpSpPr>
          <p:cNvPr id="17" name="组合 16">
            <a:extLst>
              <a:ext uri="{FF2B5EF4-FFF2-40B4-BE49-F238E27FC236}">
                <a16:creationId xmlns:a16="http://schemas.microsoft.com/office/drawing/2014/main" id="{83FDA960-159B-45C3-800C-383206C1EE9B}"/>
              </a:ext>
            </a:extLst>
          </p:cNvPr>
          <p:cNvGrpSpPr/>
          <p:nvPr/>
        </p:nvGrpSpPr>
        <p:grpSpPr>
          <a:xfrm>
            <a:off x="6391176" y="2156220"/>
            <a:ext cx="4555560" cy="879214"/>
            <a:chOff x="6391176" y="1827567"/>
            <a:chExt cx="4555559" cy="879214"/>
          </a:xfrm>
        </p:grpSpPr>
        <p:sp>
          <p:nvSpPr>
            <p:cNvPr id="18" name="Freeform 6">
              <a:extLst>
                <a:ext uri="{FF2B5EF4-FFF2-40B4-BE49-F238E27FC236}">
                  <a16:creationId xmlns:a16="http://schemas.microsoft.com/office/drawing/2014/main" id="{0C02AF97-827D-4064-9C8A-584313DB7B3D}"/>
                </a:ext>
              </a:extLst>
            </p:cNvPr>
            <p:cNvSpPr/>
            <p:nvPr/>
          </p:nvSpPr>
          <p:spPr bwMode="auto">
            <a:xfrm>
              <a:off x="6391176" y="1827567"/>
              <a:ext cx="4555559" cy="197325"/>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rgbClr val="4146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a:ln>
                  <a:noFill/>
                </a:ln>
                <a:solidFill>
                  <a:srgbClr val="E7E6E6"/>
                </a:solidFill>
                <a:effectLst/>
                <a:uLnTx/>
                <a:uFillTx/>
                <a:latin typeface="Calibri" panose="020F0502020204030204"/>
                <a:ea typeface="宋体" panose="02010600030101010101" pitchFamily="2" charset="-122"/>
                <a:cs typeface="+mn-cs"/>
              </a:endParaRPr>
            </a:p>
          </p:txBody>
        </p:sp>
        <p:sp>
          <p:nvSpPr>
            <p:cNvPr id="19" name="Freeform 7">
              <a:extLst>
                <a:ext uri="{FF2B5EF4-FFF2-40B4-BE49-F238E27FC236}">
                  <a16:creationId xmlns:a16="http://schemas.microsoft.com/office/drawing/2014/main" id="{5C61F8B6-1C5F-437F-B82A-64C429E51CFC}"/>
                </a:ext>
              </a:extLst>
            </p:cNvPr>
            <p:cNvSpPr/>
            <p:nvPr/>
          </p:nvSpPr>
          <p:spPr bwMode="auto">
            <a:xfrm>
              <a:off x="6662057" y="1827568"/>
              <a:ext cx="4004134" cy="879213"/>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solidFill>
              <a:srgbClr val="C00000"/>
            </a:solidFill>
            <a:ln>
              <a:noFill/>
            </a:ln>
          </p:spPr>
          <p:txBody>
            <a:bodyPr vert="horz" wrap="square" lIns="91440" tIns="45720" rIns="91440" bIns="45720" numCol="1" anchor="t" anchorCtr="0" compatLnSpc="1"/>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0" name="矩形 19">
              <a:extLst>
                <a:ext uri="{FF2B5EF4-FFF2-40B4-BE49-F238E27FC236}">
                  <a16:creationId xmlns:a16="http://schemas.microsoft.com/office/drawing/2014/main" id="{323270B1-3E70-45FD-A045-AE384F26FE53}"/>
                </a:ext>
              </a:extLst>
            </p:cNvPr>
            <p:cNvSpPr/>
            <p:nvPr/>
          </p:nvSpPr>
          <p:spPr>
            <a:xfrm>
              <a:off x="6453376" y="1988443"/>
              <a:ext cx="4421494" cy="461665"/>
            </a:xfrm>
            <a:prstGeom prst="rect">
              <a:avLst/>
            </a:prstGeom>
          </p:spPr>
          <p:txBody>
            <a:bodyPr wrap="squar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FFFF"/>
                  </a:solidFill>
                  <a:effectLst/>
                  <a:uLnTx/>
                  <a:uFillTx/>
                  <a:latin typeface="等线" panose="020F0502020204030204"/>
                  <a:ea typeface="等线" panose="02010600030101010101" pitchFamily="2" charset="-122"/>
                  <a:cs typeface="+mn-cs"/>
                </a:rPr>
                <a:t>坚持推动构建人类命运共同体</a:t>
              </a:r>
              <a:endParaRPr kumimoji="0" lang="zh-CN" altLang="en-US" sz="2133"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21" name="TextBox 10">
            <a:extLst>
              <a:ext uri="{FF2B5EF4-FFF2-40B4-BE49-F238E27FC236}">
                <a16:creationId xmlns:a16="http://schemas.microsoft.com/office/drawing/2014/main" id="{92CB4067-0F3F-4CA2-AD0F-381FF683CC72}"/>
              </a:ext>
            </a:extLst>
          </p:cNvPr>
          <p:cNvSpPr txBox="1"/>
          <p:nvPr/>
        </p:nvSpPr>
        <p:spPr>
          <a:xfrm>
            <a:off x="771614" y="2967320"/>
            <a:ext cx="5284268" cy="2751522"/>
          </a:xfrm>
          <a:prstGeom prst="rect">
            <a:avLst/>
          </a:prstGeom>
          <a:noFill/>
        </p:spPr>
        <p:txBody>
          <a:bodyPr wrap="square" rtlCol="0">
            <a:spAutoFit/>
          </a:bodyPr>
          <a:lstStyle/>
          <a:p>
            <a:pPr marL="285750" marR="0" lvl="0" indent="-285750" algn="l" defTabSz="914400" rtl="0" eaLnBrk="1" fontAlgn="auto" latinLnBrk="0" hangingPunct="1">
              <a:lnSpc>
                <a:spcPct val="120000"/>
              </a:lnSpc>
              <a:spcBef>
                <a:spcPts val="0"/>
              </a:spcBef>
              <a:spcAft>
                <a:spcPts val="0"/>
              </a:spcAft>
              <a:buClr>
                <a:srgbClr val="C00000"/>
              </a:buClr>
              <a:buSzTx/>
              <a:buFont typeface="Wingdings" panose="05000000000000000000" pitchFamily="2" charset="2"/>
              <a:buChar char="u"/>
              <a:tabLst/>
              <a:defRPr/>
            </a:pPr>
            <a:r>
              <a:rPr kumimoji="0" lang="zh-CN" altLang="en-US" sz="16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保持香港、澳门长期繁荣稳定，实现祖国完全统一，是实现中华民族伟大复兴的必然要求。必须把维护中央对香港、澳门特别行政区全面管治权和保障特别行政区高度自治权有机结合起来，确保“一国两制”方针不会变、不动摇，确保“一国两制”实践不变形、不走样。必须坚持一个中国原则，坚持“九二共识”，推动两岸关系和平发展，深化两岸经济合作和文化往来，推动两岸同胞共同反对一切分裂国家的活动，共同为实现中华民族伟大复兴而奋斗。</a:t>
            </a:r>
          </a:p>
        </p:txBody>
      </p:sp>
      <p:sp>
        <p:nvSpPr>
          <p:cNvPr id="22" name="TextBox 15">
            <a:extLst>
              <a:ext uri="{FF2B5EF4-FFF2-40B4-BE49-F238E27FC236}">
                <a16:creationId xmlns:a16="http://schemas.microsoft.com/office/drawing/2014/main" id="{C6FCE54D-0FDD-4FDD-9B0D-5F61A1460BF8}"/>
              </a:ext>
            </a:extLst>
          </p:cNvPr>
          <p:cNvSpPr txBox="1"/>
          <p:nvPr/>
        </p:nvSpPr>
        <p:spPr>
          <a:xfrm>
            <a:off x="6194147" y="2908951"/>
            <a:ext cx="5110446" cy="2751522"/>
          </a:xfrm>
          <a:prstGeom prst="rect">
            <a:avLst/>
          </a:prstGeom>
          <a:noFill/>
        </p:spPr>
        <p:txBody>
          <a:bodyPr wrap="square" rtlCol="0">
            <a:spAutoFit/>
          </a:bodyPr>
          <a:lstStyle/>
          <a:p>
            <a:pPr marL="285750" marR="0" lvl="0" indent="-285750" algn="l" defTabSz="914400" rtl="0" eaLnBrk="1" fontAlgn="auto" latinLnBrk="0" hangingPunct="1">
              <a:lnSpc>
                <a:spcPct val="120000"/>
              </a:lnSpc>
              <a:spcBef>
                <a:spcPts val="0"/>
              </a:spcBef>
              <a:spcAft>
                <a:spcPts val="0"/>
              </a:spcAft>
              <a:buClr>
                <a:srgbClr val="C00000"/>
              </a:buClr>
              <a:buSzTx/>
              <a:buFont typeface="Wingdings" panose="05000000000000000000" pitchFamily="2" charset="2"/>
              <a:buChar char="u"/>
              <a:tabLst/>
              <a:defRPr/>
            </a:pPr>
            <a:r>
              <a:rPr kumimoji="0" lang="zh-CN" altLang="en-US" sz="16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中国人民的梦想同各国人民的梦想息息相通，实现中国梦离不开和平的国际环境和稳定的国际秩序。必须统筹国内国际两个大局，始终不渝走和平发展道路、奉行互利共赢的开放战略，坚持正确义利观，树立共同、综合、合作、可持续的新安全观，谋求开放创新、包容互惠的发展前景，促进和而不同、兼收并蓄的文明交流，构筑尊崇自然、绿色发展的生态体系，始终做世界和平的建设者、全球发展的贡献者、国际秩序的维护者。</a:t>
            </a:r>
          </a:p>
        </p:txBody>
      </p:sp>
    </p:spTree>
    <p:extLst>
      <p:ext uri="{BB962C8B-B14F-4D97-AF65-F5344CB8AC3E}">
        <p14:creationId xmlns:p14="http://schemas.microsoft.com/office/powerpoint/2010/main" val="1363630925"/>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outVertical)">
                                      <p:cBhvr>
                                        <p:cTn id="7" dur="500"/>
                                        <p:tgtEl>
                                          <p:spTgt spid="1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randombar(horizontal)">
                                      <p:cBhvr>
                                        <p:cTn id="11" dur="500"/>
                                        <p:tgtEl>
                                          <p:spTgt spid="10"/>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up)">
                                      <p:cBhvr>
                                        <p:cTn id="15" dur="1500"/>
                                        <p:tgtEl>
                                          <p:spTgt spid="21"/>
                                        </p:tgtEl>
                                      </p:cBhvr>
                                    </p:animEffect>
                                  </p:childTnLst>
                                </p:cTn>
                              </p:par>
                            </p:childTnLst>
                          </p:cTn>
                        </p:par>
                        <p:par>
                          <p:cTn id="16" fill="hold">
                            <p:stCondLst>
                              <p:cond delay="2500"/>
                            </p:stCondLst>
                            <p:childTnLst>
                              <p:par>
                                <p:cTn id="17" presetID="16" presetClass="entr" presetSubtype="37"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barn(outVertical)">
                                      <p:cBhvr>
                                        <p:cTn id="19" dur="500"/>
                                        <p:tgtEl>
                                          <p:spTgt spid="17"/>
                                        </p:tgtEl>
                                      </p:cBhvr>
                                    </p:animEffect>
                                  </p:childTnLst>
                                </p:cTn>
                              </p:par>
                            </p:childTnLst>
                          </p:cTn>
                        </p:par>
                        <p:par>
                          <p:cTn id="20" fill="hold">
                            <p:stCondLst>
                              <p:cond delay="3000"/>
                            </p:stCondLst>
                            <p:childTnLst>
                              <p:par>
                                <p:cTn id="21" presetID="14" presetClass="entr" presetSubtype="1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randombar(horizontal)">
                                      <p:cBhvr>
                                        <p:cTn id="23" dur="500"/>
                                        <p:tgtEl>
                                          <p:spTgt spid="11"/>
                                        </p:tgtEl>
                                      </p:cBhvr>
                                    </p:animEffect>
                                  </p:childTnLst>
                                </p:cTn>
                              </p:par>
                            </p:childTnLst>
                          </p:cTn>
                        </p:par>
                        <p:par>
                          <p:cTn id="24" fill="hold">
                            <p:stCondLst>
                              <p:cond delay="3500"/>
                            </p:stCondLst>
                            <p:childTnLst>
                              <p:par>
                                <p:cTn id="25" presetID="22" presetClass="entr" presetSubtype="1"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up)">
                                      <p:cBhvr>
                                        <p:cTn id="27"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21" grpId="0"/>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4" descr="#clear#">
            <a:extLst>
              <a:ext uri="{FF2B5EF4-FFF2-40B4-BE49-F238E27FC236}">
                <a16:creationId xmlns:a16="http://schemas.microsoft.com/office/drawing/2014/main" id="{18EA10C3-DB06-4838-95A9-0C3B33AAE926}"/>
              </a:ext>
            </a:extLst>
          </p:cNvPr>
          <p:cNvSpPr/>
          <p:nvPr/>
        </p:nvSpPr>
        <p:spPr>
          <a:xfrm>
            <a:off x="1013030" y="266798"/>
            <a:ext cx="4852610" cy="523220"/>
          </a:xfrm>
          <a:prstGeom prst="rect">
            <a:avLst/>
          </a:prstGeom>
          <a:noFill/>
        </p:spPr>
        <p:txBody>
          <a:bodyPr wrap="none">
            <a:spAutoFit/>
          </a:bodyPr>
          <a:lstStyle/>
          <a:p>
            <a:pPr marL="0" marR="0" lvl="0" indent="0" algn="l" defTabSz="121914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新时代中国共产党的历史使命</a:t>
            </a:r>
          </a:p>
        </p:txBody>
      </p:sp>
      <p:grpSp>
        <p:nvGrpSpPr>
          <p:cNvPr id="27" name="组合 26">
            <a:extLst>
              <a:ext uri="{FF2B5EF4-FFF2-40B4-BE49-F238E27FC236}">
                <a16:creationId xmlns:a16="http://schemas.microsoft.com/office/drawing/2014/main" id="{8C30A462-97F7-4AD6-9A3A-EFAE9C583773}"/>
              </a:ext>
            </a:extLst>
          </p:cNvPr>
          <p:cNvGrpSpPr/>
          <p:nvPr/>
        </p:nvGrpSpPr>
        <p:grpSpPr>
          <a:xfrm>
            <a:off x="3886405" y="1514983"/>
            <a:ext cx="979957" cy="864096"/>
            <a:chOff x="5928638" y="3363838"/>
            <a:chExt cx="734968" cy="648072"/>
          </a:xfrm>
        </p:grpSpPr>
        <p:sp>
          <p:nvSpPr>
            <p:cNvPr id="28" name="椭圆 27">
              <a:extLst>
                <a:ext uri="{FF2B5EF4-FFF2-40B4-BE49-F238E27FC236}">
                  <a16:creationId xmlns:a16="http://schemas.microsoft.com/office/drawing/2014/main" id="{C1F7DB64-DCB3-45C4-ACA4-2AF02170BC79}"/>
                </a:ext>
              </a:extLst>
            </p:cNvPr>
            <p:cNvSpPr/>
            <p:nvPr/>
          </p:nvSpPr>
          <p:spPr>
            <a:xfrm>
              <a:off x="5978009" y="3363838"/>
              <a:ext cx="648072" cy="648072"/>
            </a:xfrm>
            <a:prstGeom prst="ellipse">
              <a:avLst/>
            </a:prstGeom>
            <a:solidFill>
              <a:srgbClr val="C00000"/>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4267" b="1" i="0" u="none" strike="noStrike" kern="0" cap="none" spc="0" normalizeH="0" baseline="0" noProof="0">
                <a:ln>
                  <a:noFill/>
                </a:ln>
                <a:gradFill>
                  <a:gsLst>
                    <a:gs pos="47000">
                      <a:prstClr val="white">
                        <a:lumMod val="95000"/>
                      </a:prstClr>
                    </a:gs>
                    <a:gs pos="0">
                      <a:prstClr val="white"/>
                    </a:gs>
                    <a:gs pos="100000">
                      <a:prstClr val="white"/>
                    </a:gs>
                  </a:gsLst>
                  <a:lin ang="5400000" scaled="0"/>
                </a:gradFill>
                <a:effectLst/>
                <a:uLnTx/>
                <a:uFillTx/>
                <a:latin typeface="微软雅黑" panose="020B0503020204020204" pitchFamily="34" charset="-122"/>
                <a:ea typeface="微软雅黑" panose="020B0503020204020204" pitchFamily="34" charset="-122"/>
                <a:cs typeface="+mn-cs"/>
              </a:endParaRPr>
            </a:p>
          </p:txBody>
        </p:sp>
        <p:sp>
          <p:nvSpPr>
            <p:cNvPr id="29" name="矩形 28">
              <a:extLst>
                <a:ext uri="{FF2B5EF4-FFF2-40B4-BE49-F238E27FC236}">
                  <a16:creationId xmlns:a16="http://schemas.microsoft.com/office/drawing/2014/main" id="{20EAB777-2BD5-4405-8448-0883AE188066}"/>
                </a:ext>
              </a:extLst>
            </p:cNvPr>
            <p:cNvSpPr/>
            <p:nvPr/>
          </p:nvSpPr>
          <p:spPr>
            <a:xfrm>
              <a:off x="5928638" y="3395486"/>
              <a:ext cx="734968" cy="561741"/>
            </a:xfrm>
            <a:prstGeom prst="rect">
              <a:avLst/>
            </a:prstGeom>
          </p:spPr>
          <p:txBody>
            <a:bodyPr wrap="square">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zh-CN" altLang="en-US" sz="4267" b="1" i="0" u="none" strike="noStrike" kern="0" cap="none" spc="0" normalizeH="0" baseline="0" noProof="0" dirty="0">
                  <a:ln>
                    <a:noFill/>
                  </a:ln>
                  <a:gradFill>
                    <a:gsLst>
                      <a:gs pos="47000">
                        <a:prstClr val="white">
                          <a:lumMod val="95000"/>
                        </a:prstClr>
                      </a:gs>
                      <a:gs pos="0">
                        <a:prstClr val="white"/>
                      </a:gs>
                      <a:gs pos="100000">
                        <a:prstClr val="white"/>
                      </a:gs>
                    </a:gsLst>
                    <a:lin ang="5400000" scaled="0"/>
                  </a:gradFill>
                  <a:effectLst/>
                  <a:uLnTx/>
                  <a:uFillTx/>
                  <a:latin typeface="微软雅黑" panose="020B0503020204020204" pitchFamily="34" charset="-122"/>
                  <a:ea typeface="微软雅黑" panose="020B0503020204020204" pitchFamily="34" charset="-122"/>
                  <a:cs typeface="+mn-cs"/>
                </a:rPr>
                <a:t>社</a:t>
              </a:r>
            </a:p>
          </p:txBody>
        </p:sp>
      </p:grpSp>
      <p:grpSp>
        <p:nvGrpSpPr>
          <p:cNvPr id="30" name="组合 29">
            <a:extLst>
              <a:ext uri="{FF2B5EF4-FFF2-40B4-BE49-F238E27FC236}">
                <a16:creationId xmlns:a16="http://schemas.microsoft.com/office/drawing/2014/main" id="{157F52F0-264D-4435-8113-6F7359CEC61F}"/>
              </a:ext>
            </a:extLst>
          </p:cNvPr>
          <p:cNvGrpSpPr/>
          <p:nvPr/>
        </p:nvGrpSpPr>
        <p:grpSpPr>
          <a:xfrm>
            <a:off x="4905690" y="1514982"/>
            <a:ext cx="979957" cy="864096"/>
            <a:chOff x="6693102" y="3363838"/>
            <a:chExt cx="734968" cy="648072"/>
          </a:xfrm>
        </p:grpSpPr>
        <p:sp>
          <p:nvSpPr>
            <p:cNvPr id="31" name="椭圆 30">
              <a:extLst>
                <a:ext uri="{FF2B5EF4-FFF2-40B4-BE49-F238E27FC236}">
                  <a16:creationId xmlns:a16="http://schemas.microsoft.com/office/drawing/2014/main" id="{25EAA3AC-102E-47D4-9D9C-49137DF1BDA3}"/>
                </a:ext>
              </a:extLst>
            </p:cNvPr>
            <p:cNvSpPr/>
            <p:nvPr/>
          </p:nvSpPr>
          <p:spPr>
            <a:xfrm>
              <a:off x="6732240" y="3363838"/>
              <a:ext cx="648072" cy="648072"/>
            </a:xfrm>
            <a:prstGeom prst="ellipse">
              <a:avLst/>
            </a:prstGeom>
            <a:solidFill>
              <a:srgbClr val="C00000"/>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4267" b="1" i="0" u="none" strike="noStrike" kern="0" cap="none" spc="0" normalizeH="0" baseline="0" noProof="0">
                <a:ln>
                  <a:noFill/>
                </a:ln>
                <a:gradFill>
                  <a:gsLst>
                    <a:gs pos="47000">
                      <a:prstClr val="white">
                        <a:lumMod val="95000"/>
                      </a:prstClr>
                    </a:gs>
                    <a:gs pos="0">
                      <a:prstClr val="white"/>
                    </a:gs>
                    <a:gs pos="100000">
                      <a:prstClr val="white"/>
                    </a:gs>
                  </a:gsLst>
                  <a:lin ang="5400000" scaled="0"/>
                </a:gradFill>
                <a:effectLst/>
                <a:uLnTx/>
                <a:uFillTx/>
                <a:latin typeface="微软雅黑" panose="020B0503020204020204" pitchFamily="34" charset="-122"/>
                <a:ea typeface="微软雅黑" panose="020B0503020204020204" pitchFamily="34" charset="-122"/>
                <a:cs typeface="+mn-cs"/>
              </a:endParaRPr>
            </a:p>
          </p:txBody>
        </p:sp>
        <p:sp>
          <p:nvSpPr>
            <p:cNvPr id="32" name="矩形 31">
              <a:extLst>
                <a:ext uri="{FF2B5EF4-FFF2-40B4-BE49-F238E27FC236}">
                  <a16:creationId xmlns:a16="http://schemas.microsoft.com/office/drawing/2014/main" id="{AA814E96-3F2E-4D6E-B32A-B0BCF2E7B63E}"/>
                </a:ext>
              </a:extLst>
            </p:cNvPr>
            <p:cNvSpPr/>
            <p:nvPr/>
          </p:nvSpPr>
          <p:spPr>
            <a:xfrm>
              <a:off x="6693102" y="3395485"/>
              <a:ext cx="734968" cy="561741"/>
            </a:xfrm>
            <a:prstGeom prst="rect">
              <a:avLst/>
            </a:prstGeom>
          </p:spPr>
          <p:txBody>
            <a:bodyPr wrap="square">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zh-CN" altLang="en-US" sz="4267" b="1" i="0" u="none" strike="noStrike" kern="0" cap="none" spc="0" normalizeH="0" baseline="0" noProof="0" dirty="0">
                  <a:ln>
                    <a:noFill/>
                  </a:ln>
                  <a:gradFill>
                    <a:gsLst>
                      <a:gs pos="47000">
                        <a:prstClr val="white">
                          <a:lumMod val="95000"/>
                        </a:prstClr>
                      </a:gs>
                      <a:gs pos="0">
                        <a:prstClr val="white"/>
                      </a:gs>
                      <a:gs pos="100000">
                        <a:prstClr val="white"/>
                      </a:gs>
                    </a:gsLst>
                    <a:lin ang="5400000" scaled="0"/>
                  </a:gradFill>
                  <a:effectLst/>
                  <a:uLnTx/>
                  <a:uFillTx/>
                  <a:latin typeface="微软雅黑" panose="020B0503020204020204" pitchFamily="34" charset="-122"/>
                  <a:ea typeface="微软雅黑" panose="020B0503020204020204" pitchFamily="34" charset="-122"/>
                  <a:cs typeface="+mn-cs"/>
                </a:rPr>
                <a:t>会</a:t>
              </a:r>
            </a:p>
          </p:txBody>
        </p:sp>
      </p:grpSp>
      <p:grpSp>
        <p:nvGrpSpPr>
          <p:cNvPr id="33" name="组合 32">
            <a:extLst>
              <a:ext uri="{FF2B5EF4-FFF2-40B4-BE49-F238E27FC236}">
                <a16:creationId xmlns:a16="http://schemas.microsoft.com/office/drawing/2014/main" id="{C8A5B907-6ADB-4B05-BFEA-EAA12300BAD1}"/>
              </a:ext>
            </a:extLst>
          </p:cNvPr>
          <p:cNvGrpSpPr/>
          <p:nvPr/>
        </p:nvGrpSpPr>
        <p:grpSpPr>
          <a:xfrm>
            <a:off x="5930621" y="1514982"/>
            <a:ext cx="979957" cy="864096"/>
            <a:chOff x="7461800" y="3363838"/>
            <a:chExt cx="734968" cy="648072"/>
          </a:xfrm>
        </p:grpSpPr>
        <p:sp>
          <p:nvSpPr>
            <p:cNvPr id="34" name="椭圆 33">
              <a:extLst>
                <a:ext uri="{FF2B5EF4-FFF2-40B4-BE49-F238E27FC236}">
                  <a16:creationId xmlns:a16="http://schemas.microsoft.com/office/drawing/2014/main" id="{E7CF52BC-E42D-4DD3-B170-70704DCAFB57}"/>
                </a:ext>
              </a:extLst>
            </p:cNvPr>
            <p:cNvSpPr/>
            <p:nvPr/>
          </p:nvSpPr>
          <p:spPr>
            <a:xfrm>
              <a:off x="7515944" y="3363838"/>
              <a:ext cx="648072" cy="648072"/>
            </a:xfrm>
            <a:prstGeom prst="ellipse">
              <a:avLst/>
            </a:prstGeom>
            <a:solidFill>
              <a:srgbClr val="C00000"/>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4267" b="1" i="0" u="none" strike="noStrike" kern="0" cap="none" spc="0" normalizeH="0" baseline="0" noProof="0">
                <a:ln>
                  <a:noFill/>
                </a:ln>
                <a:gradFill>
                  <a:gsLst>
                    <a:gs pos="47000">
                      <a:prstClr val="white">
                        <a:lumMod val="95000"/>
                      </a:prstClr>
                    </a:gs>
                    <a:gs pos="0">
                      <a:prstClr val="white"/>
                    </a:gs>
                    <a:gs pos="100000">
                      <a:prstClr val="white"/>
                    </a:gs>
                  </a:gsLst>
                  <a:lin ang="5400000" scaled="0"/>
                </a:gradFill>
                <a:effectLst/>
                <a:uLnTx/>
                <a:uFillTx/>
                <a:latin typeface="微软雅黑" panose="020B0503020204020204" pitchFamily="34" charset="-122"/>
                <a:ea typeface="微软雅黑" panose="020B0503020204020204" pitchFamily="34" charset="-122"/>
                <a:cs typeface="+mn-cs"/>
              </a:endParaRPr>
            </a:p>
          </p:txBody>
        </p:sp>
        <p:sp>
          <p:nvSpPr>
            <p:cNvPr id="35" name="矩形 34">
              <a:extLst>
                <a:ext uri="{FF2B5EF4-FFF2-40B4-BE49-F238E27FC236}">
                  <a16:creationId xmlns:a16="http://schemas.microsoft.com/office/drawing/2014/main" id="{7D068C55-31F0-4FDA-B34D-A945D49CADE0}"/>
                </a:ext>
              </a:extLst>
            </p:cNvPr>
            <p:cNvSpPr/>
            <p:nvPr/>
          </p:nvSpPr>
          <p:spPr>
            <a:xfrm>
              <a:off x="7461800" y="3395485"/>
              <a:ext cx="734968" cy="561741"/>
            </a:xfrm>
            <a:prstGeom prst="rect">
              <a:avLst/>
            </a:prstGeom>
          </p:spPr>
          <p:txBody>
            <a:bodyPr wrap="square">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zh-CN" altLang="en-US" sz="4267" b="1" i="0" u="none" strike="noStrike" kern="0" cap="none" spc="0" normalizeH="0" baseline="0" noProof="0" dirty="0">
                  <a:ln>
                    <a:noFill/>
                  </a:ln>
                  <a:gradFill>
                    <a:gsLst>
                      <a:gs pos="47000">
                        <a:prstClr val="white">
                          <a:lumMod val="95000"/>
                        </a:prstClr>
                      </a:gs>
                      <a:gs pos="0">
                        <a:prstClr val="white"/>
                      </a:gs>
                      <a:gs pos="100000">
                        <a:prstClr val="white"/>
                      </a:gs>
                    </a:gsLst>
                    <a:lin ang="5400000" scaled="0"/>
                  </a:gradFill>
                  <a:effectLst/>
                  <a:uLnTx/>
                  <a:uFillTx/>
                  <a:latin typeface="微软雅黑" panose="020B0503020204020204" pitchFamily="34" charset="-122"/>
                  <a:ea typeface="微软雅黑" panose="020B0503020204020204" pitchFamily="34" charset="-122"/>
                  <a:cs typeface="+mn-cs"/>
                </a:rPr>
                <a:t>主</a:t>
              </a:r>
            </a:p>
          </p:txBody>
        </p:sp>
      </p:grpSp>
      <p:grpSp>
        <p:nvGrpSpPr>
          <p:cNvPr id="36" name="组合 35">
            <a:extLst>
              <a:ext uri="{FF2B5EF4-FFF2-40B4-BE49-F238E27FC236}">
                <a16:creationId xmlns:a16="http://schemas.microsoft.com/office/drawing/2014/main" id="{3A15B261-E39C-4A00-9224-43B0EF2D287C}"/>
              </a:ext>
            </a:extLst>
          </p:cNvPr>
          <p:cNvGrpSpPr/>
          <p:nvPr/>
        </p:nvGrpSpPr>
        <p:grpSpPr>
          <a:xfrm>
            <a:off x="6954247" y="1514984"/>
            <a:ext cx="979957" cy="864096"/>
            <a:chOff x="8200960" y="3363838"/>
            <a:chExt cx="734968" cy="648072"/>
          </a:xfrm>
        </p:grpSpPr>
        <p:sp>
          <p:nvSpPr>
            <p:cNvPr id="37" name="椭圆 36">
              <a:extLst>
                <a:ext uri="{FF2B5EF4-FFF2-40B4-BE49-F238E27FC236}">
                  <a16:creationId xmlns:a16="http://schemas.microsoft.com/office/drawing/2014/main" id="{23F9CE10-93D3-4F37-AEC7-AB67C6CCF0D0}"/>
                </a:ext>
              </a:extLst>
            </p:cNvPr>
            <p:cNvSpPr/>
            <p:nvPr/>
          </p:nvSpPr>
          <p:spPr>
            <a:xfrm>
              <a:off x="8244408" y="3363838"/>
              <a:ext cx="648072" cy="648072"/>
            </a:xfrm>
            <a:prstGeom prst="ellipse">
              <a:avLst/>
            </a:prstGeom>
            <a:solidFill>
              <a:srgbClr val="C00000"/>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4267" b="1" i="0" u="none" strike="noStrike" kern="0" cap="none" spc="0" normalizeH="0" baseline="0" noProof="0">
                <a:ln>
                  <a:noFill/>
                </a:ln>
                <a:gradFill>
                  <a:gsLst>
                    <a:gs pos="47000">
                      <a:prstClr val="white">
                        <a:lumMod val="95000"/>
                      </a:prstClr>
                    </a:gs>
                    <a:gs pos="0">
                      <a:prstClr val="white"/>
                    </a:gs>
                    <a:gs pos="100000">
                      <a:prstClr val="white"/>
                    </a:gs>
                  </a:gsLst>
                  <a:lin ang="5400000" scaled="0"/>
                </a:gradFill>
                <a:effectLst/>
                <a:uLnTx/>
                <a:uFillTx/>
                <a:latin typeface="微软雅黑" panose="020B0503020204020204" pitchFamily="34" charset="-122"/>
                <a:ea typeface="微软雅黑" panose="020B0503020204020204" pitchFamily="34" charset="-122"/>
                <a:cs typeface="+mn-cs"/>
              </a:endParaRPr>
            </a:p>
          </p:txBody>
        </p:sp>
        <p:sp>
          <p:nvSpPr>
            <p:cNvPr id="38" name="矩形 37">
              <a:extLst>
                <a:ext uri="{FF2B5EF4-FFF2-40B4-BE49-F238E27FC236}">
                  <a16:creationId xmlns:a16="http://schemas.microsoft.com/office/drawing/2014/main" id="{99B4B133-7D42-4847-92B3-2B7CABC38BB9}"/>
                </a:ext>
              </a:extLst>
            </p:cNvPr>
            <p:cNvSpPr/>
            <p:nvPr/>
          </p:nvSpPr>
          <p:spPr>
            <a:xfrm>
              <a:off x="8200960" y="3395484"/>
              <a:ext cx="734968" cy="561741"/>
            </a:xfrm>
            <a:prstGeom prst="rect">
              <a:avLst/>
            </a:prstGeom>
          </p:spPr>
          <p:txBody>
            <a:bodyPr wrap="square">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zh-CN" altLang="en-US" sz="4267" b="1" i="0" u="none" strike="noStrike" kern="0" cap="none" spc="0" normalizeH="0" baseline="0" noProof="0" dirty="0">
                  <a:ln>
                    <a:noFill/>
                  </a:ln>
                  <a:gradFill>
                    <a:gsLst>
                      <a:gs pos="47000">
                        <a:prstClr val="white">
                          <a:lumMod val="95000"/>
                        </a:prstClr>
                      </a:gs>
                      <a:gs pos="0">
                        <a:prstClr val="white"/>
                      </a:gs>
                      <a:gs pos="100000">
                        <a:prstClr val="white"/>
                      </a:gs>
                    </a:gsLst>
                    <a:lin ang="5400000" scaled="0"/>
                  </a:gradFill>
                  <a:effectLst/>
                  <a:uLnTx/>
                  <a:uFillTx/>
                  <a:latin typeface="微软雅黑" panose="020B0503020204020204" pitchFamily="34" charset="-122"/>
                  <a:ea typeface="微软雅黑" panose="020B0503020204020204" pitchFamily="34" charset="-122"/>
                  <a:cs typeface="+mn-cs"/>
                </a:rPr>
                <a:t>义</a:t>
              </a:r>
            </a:p>
          </p:txBody>
        </p:sp>
      </p:grpSp>
      <p:sp>
        <p:nvSpPr>
          <p:cNvPr id="39" name="TextBox 9">
            <a:extLst>
              <a:ext uri="{FF2B5EF4-FFF2-40B4-BE49-F238E27FC236}">
                <a16:creationId xmlns:a16="http://schemas.microsoft.com/office/drawing/2014/main" id="{E51C950D-F79A-4EC1-94D3-6B86DB9DD24E}"/>
              </a:ext>
            </a:extLst>
          </p:cNvPr>
          <p:cNvSpPr txBox="1"/>
          <p:nvPr/>
        </p:nvSpPr>
        <p:spPr>
          <a:xfrm>
            <a:off x="1029689" y="2839627"/>
            <a:ext cx="10132621" cy="2246769"/>
          </a:xfrm>
          <a:prstGeom prst="rect">
            <a:avLst/>
          </a:prstGeom>
          <a:noFill/>
        </p:spPr>
        <p:txBody>
          <a:bodyPr wrap="square" lIns="91440" tIns="45720" rIns="91440" bIns="45720" rtlCol="0">
            <a:spAutoFit/>
          </a:bodyPr>
          <a:lstStyle/>
          <a:p>
            <a:pPr marL="0" marR="0" lvl="0" indent="0" algn="l" defTabSz="1219170" rtl="0" eaLnBrk="0" fontAlgn="auto" latinLnBrk="0" hangingPunct="0">
              <a:lnSpc>
                <a:spcPct val="2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mn-cs"/>
                <a:sym typeface="微软雅黑" pitchFamily="34" charset="-122"/>
              </a:rPr>
              <a:t>中国特色社会主义是改革开放以来党的全部理论和实践的主题，是党和人民历尽千辛万苦、付出巨大代价取得的根本成就。中国特色社会主义道路是实现社会主义现代化、创造人民美好生活的必由之路，中国特色社会主义理论体系是指导党和人民实现中华民族伟大复兴的正确理论，中国特色社会主义制度是当代中国发展进步的根本制度保障，中国特色社会主义文化是激励全党全国各族人民奋勇前进的强大精神力量。全党要更加自觉地增强道路自信、理论自信、制度自信、文化自信，既不走封闭僵化的老路，也不走改旗易帜的邪路，保持政治定力，坚持实干兴邦，始终坚持和发展中国特色社会主义。</a:t>
            </a:r>
          </a:p>
        </p:txBody>
      </p:sp>
    </p:spTree>
    <p:extLst>
      <p:ext uri="{BB962C8B-B14F-4D97-AF65-F5344CB8AC3E}">
        <p14:creationId xmlns:p14="http://schemas.microsoft.com/office/powerpoint/2010/main" val="451276437"/>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750" fill="hold"/>
                                        <p:tgtEl>
                                          <p:spTgt spid="27"/>
                                        </p:tgtEl>
                                        <p:attrNameLst>
                                          <p:attrName>ppt_w</p:attrName>
                                        </p:attrNameLst>
                                      </p:cBhvr>
                                      <p:tavLst>
                                        <p:tav tm="0">
                                          <p:val>
                                            <p:fltVal val="0"/>
                                          </p:val>
                                        </p:tav>
                                        <p:tav tm="100000">
                                          <p:val>
                                            <p:strVal val="#ppt_w"/>
                                          </p:val>
                                        </p:tav>
                                      </p:tavLst>
                                    </p:anim>
                                    <p:anim calcmode="lin" valueType="num">
                                      <p:cBhvr>
                                        <p:cTn id="8" dur="750" fill="hold"/>
                                        <p:tgtEl>
                                          <p:spTgt spid="27"/>
                                        </p:tgtEl>
                                        <p:attrNameLst>
                                          <p:attrName>ppt_h</p:attrName>
                                        </p:attrNameLst>
                                      </p:cBhvr>
                                      <p:tavLst>
                                        <p:tav tm="0">
                                          <p:val>
                                            <p:fltVal val="0"/>
                                          </p:val>
                                        </p:tav>
                                        <p:tav tm="100000">
                                          <p:val>
                                            <p:strVal val="#ppt_h"/>
                                          </p:val>
                                        </p:tav>
                                      </p:tavLst>
                                    </p:anim>
                                    <p:anim calcmode="lin" valueType="num">
                                      <p:cBhvr>
                                        <p:cTn id="9" dur="750" fill="hold"/>
                                        <p:tgtEl>
                                          <p:spTgt spid="27"/>
                                        </p:tgtEl>
                                        <p:attrNameLst>
                                          <p:attrName>style.rotation</p:attrName>
                                        </p:attrNameLst>
                                      </p:cBhvr>
                                      <p:tavLst>
                                        <p:tav tm="0">
                                          <p:val>
                                            <p:fltVal val="360"/>
                                          </p:val>
                                        </p:tav>
                                        <p:tav tm="100000">
                                          <p:val>
                                            <p:fltVal val="0"/>
                                          </p:val>
                                        </p:tav>
                                      </p:tavLst>
                                    </p:anim>
                                    <p:animEffect transition="in" filter="fade">
                                      <p:cBhvr>
                                        <p:cTn id="10" dur="750"/>
                                        <p:tgtEl>
                                          <p:spTgt spid="27"/>
                                        </p:tgtEl>
                                      </p:cBhvr>
                                    </p:animEffect>
                                  </p:childTnLst>
                                </p:cTn>
                              </p:par>
                              <p:par>
                                <p:cTn id="11" presetID="49" presetClass="entr" presetSubtype="0" decel="100000" fill="hold" nodeType="withEffect">
                                  <p:stCondLst>
                                    <p:cond delay="450"/>
                                  </p:stCondLst>
                                  <p:childTnLst>
                                    <p:set>
                                      <p:cBhvr>
                                        <p:cTn id="12" dur="1" fill="hold">
                                          <p:stCondLst>
                                            <p:cond delay="0"/>
                                          </p:stCondLst>
                                        </p:cTn>
                                        <p:tgtEl>
                                          <p:spTgt spid="30"/>
                                        </p:tgtEl>
                                        <p:attrNameLst>
                                          <p:attrName>style.visibility</p:attrName>
                                        </p:attrNameLst>
                                      </p:cBhvr>
                                      <p:to>
                                        <p:strVal val="visible"/>
                                      </p:to>
                                    </p:set>
                                    <p:anim calcmode="lin" valueType="num">
                                      <p:cBhvr>
                                        <p:cTn id="13" dur="750" fill="hold"/>
                                        <p:tgtEl>
                                          <p:spTgt spid="30"/>
                                        </p:tgtEl>
                                        <p:attrNameLst>
                                          <p:attrName>ppt_w</p:attrName>
                                        </p:attrNameLst>
                                      </p:cBhvr>
                                      <p:tavLst>
                                        <p:tav tm="0">
                                          <p:val>
                                            <p:fltVal val="0"/>
                                          </p:val>
                                        </p:tav>
                                        <p:tav tm="100000">
                                          <p:val>
                                            <p:strVal val="#ppt_w"/>
                                          </p:val>
                                        </p:tav>
                                      </p:tavLst>
                                    </p:anim>
                                    <p:anim calcmode="lin" valueType="num">
                                      <p:cBhvr>
                                        <p:cTn id="14" dur="750" fill="hold"/>
                                        <p:tgtEl>
                                          <p:spTgt spid="30"/>
                                        </p:tgtEl>
                                        <p:attrNameLst>
                                          <p:attrName>ppt_h</p:attrName>
                                        </p:attrNameLst>
                                      </p:cBhvr>
                                      <p:tavLst>
                                        <p:tav tm="0">
                                          <p:val>
                                            <p:fltVal val="0"/>
                                          </p:val>
                                        </p:tav>
                                        <p:tav tm="100000">
                                          <p:val>
                                            <p:strVal val="#ppt_h"/>
                                          </p:val>
                                        </p:tav>
                                      </p:tavLst>
                                    </p:anim>
                                    <p:anim calcmode="lin" valueType="num">
                                      <p:cBhvr>
                                        <p:cTn id="15" dur="750" fill="hold"/>
                                        <p:tgtEl>
                                          <p:spTgt spid="30"/>
                                        </p:tgtEl>
                                        <p:attrNameLst>
                                          <p:attrName>style.rotation</p:attrName>
                                        </p:attrNameLst>
                                      </p:cBhvr>
                                      <p:tavLst>
                                        <p:tav tm="0">
                                          <p:val>
                                            <p:fltVal val="360"/>
                                          </p:val>
                                        </p:tav>
                                        <p:tav tm="100000">
                                          <p:val>
                                            <p:fltVal val="0"/>
                                          </p:val>
                                        </p:tav>
                                      </p:tavLst>
                                    </p:anim>
                                    <p:animEffect transition="in" filter="fade">
                                      <p:cBhvr>
                                        <p:cTn id="16" dur="750"/>
                                        <p:tgtEl>
                                          <p:spTgt spid="30"/>
                                        </p:tgtEl>
                                      </p:cBhvr>
                                    </p:animEffect>
                                  </p:childTnLst>
                                </p:cTn>
                              </p:par>
                              <p:par>
                                <p:cTn id="17" presetID="49" presetClass="entr" presetSubtype="0" decel="100000" fill="hold" nodeType="withEffect">
                                  <p:stCondLst>
                                    <p:cond delay="750"/>
                                  </p:stCondLst>
                                  <p:childTnLst>
                                    <p:set>
                                      <p:cBhvr>
                                        <p:cTn id="18" dur="1" fill="hold">
                                          <p:stCondLst>
                                            <p:cond delay="0"/>
                                          </p:stCondLst>
                                        </p:cTn>
                                        <p:tgtEl>
                                          <p:spTgt spid="33"/>
                                        </p:tgtEl>
                                        <p:attrNameLst>
                                          <p:attrName>style.visibility</p:attrName>
                                        </p:attrNameLst>
                                      </p:cBhvr>
                                      <p:to>
                                        <p:strVal val="visible"/>
                                      </p:to>
                                    </p:set>
                                    <p:anim calcmode="lin" valueType="num">
                                      <p:cBhvr>
                                        <p:cTn id="19" dur="750" fill="hold"/>
                                        <p:tgtEl>
                                          <p:spTgt spid="33"/>
                                        </p:tgtEl>
                                        <p:attrNameLst>
                                          <p:attrName>ppt_w</p:attrName>
                                        </p:attrNameLst>
                                      </p:cBhvr>
                                      <p:tavLst>
                                        <p:tav tm="0">
                                          <p:val>
                                            <p:fltVal val="0"/>
                                          </p:val>
                                        </p:tav>
                                        <p:tav tm="100000">
                                          <p:val>
                                            <p:strVal val="#ppt_w"/>
                                          </p:val>
                                        </p:tav>
                                      </p:tavLst>
                                    </p:anim>
                                    <p:anim calcmode="lin" valueType="num">
                                      <p:cBhvr>
                                        <p:cTn id="20" dur="750" fill="hold"/>
                                        <p:tgtEl>
                                          <p:spTgt spid="33"/>
                                        </p:tgtEl>
                                        <p:attrNameLst>
                                          <p:attrName>ppt_h</p:attrName>
                                        </p:attrNameLst>
                                      </p:cBhvr>
                                      <p:tavLst>
                                        <p:tav tm="0">
                                          <p:val>
                                            <p:fltVal val="0"/>
                                          </p:val>
                                        </p:tav>
                                        <p:tav tm="100000">
                                          <p:val>
                                            <p:strVal val="#ppt_h"/>
                                          </p:val>
                                        </p:tav>
                                      </p:tavLst>
                                    </p:anim>
                                    <p:anim calcmode="lin" valueType="num">
                                      <p:cBhvr>
                                        <p:cTn id="21" dur="750" fill="hold"/>
                                        <p:tgtEl>
                                          <p:spTgt spid="33"/>
                                        </p:tgtEl>
                                        <p:attrNameLst>
                                          <p:attrName>style.rotation</p:attrName>
                                        </p:attrNameLst>
                                      </p:cBhvr>
                                      <p:tavLst>
                                        <p:tav tm="0">
                                          <p:val>
                                            <p:fltVal val="360"/>
                                          </p:val>
                                        </p:tav>
                                        <p:tav tm="100000">
                                          <p:val>
                                            <p:fltVal val="0"/>
                                          </p:val>
                                        </p:tav>
                                      </p:tavLst>
                                    </p:anim>
                                    <p:animEffect transition="in" filter="fade">
                                      <p:cBhvr>
                                        <p:cTn id="22" dur="750"/>
                                        <p:tgtEl>
                                          <p:spTgt spid="33"/>
                                        </p:tgtEl>
                                      </p:cBhvr>
                                    </p:animEffect>
                                  </p:childTnLst>
                                </p:cTn>
                              </p:par>
                              <p:par>
                                <p:cTn id="23" presetID="49" presetClass="entr" presetSubtype="0" decel="100000" fill="hold" nodeType="withEffect">
                                  <p:stCondLst>
                                    <p:cond delay="1150"/>
                                  </p:stCondLst>
                                  <p:childTnLst>
                                    <p:set>
                                      <p:cBhvr>
                                        <p:cTn id="24" dur="1" fill="hold">
                                          <p:stCondLst>
                                            <p:cond delay="0"/>
                                          </p:stCondLst>
                                        </p:cTn>
                                        <p:tgtEl>
                                          <p:spTgt spid="36"/>
                                        </p:tgtEl>
                                        <p:attrNameLst>
                                          <p:attrName>style.visibility</p:attrName>
                                        </p:attrNameLst>
                                      </p:cBhvr>
                                      <p:to>
                                        <p:strVal val="visible"/>
                                      </p:to>
                                    </p:set>
                                    <p:anim calcmode="lin" valueType="num">
                                      <p:cBhvr>
                                        <p:cTn id="25" dur="750" fill="hold"/>
                                        <p:tgtEl>
                                          <p:spTgt spid="36"/>
                                        </p:tgtEl>
                                        <p:attrNameLst>
                                          <p:attrName>ppt_w</p:attrName>
                                        </p:attrNameLst>
                                      </p:cBhvr>
                                      <p:tavLst>
                                        <p:tav tm="0">
                                          <p:val>
                                            <p:fltVal val="0"/>
                                          </p:val>
                                        </p:tav>
                                        <p:tav tm="100000">
                                          <p:val>
                                            <p:strVal val="#ppt_w"/>
                                          </p:val>
                                        </p:tav>
                                      </p:tavLst>
                                    </p:anim>
                                    <p:anim calcmode="lin" valueType="num">
                                      <p:cBhvr>
                                        <p:cTn id="26" dur="750" fill="hold"/>
                                        <p:tgtEl>
                                          <p:spTgt spid="36"/>
                                        </p:tgtEl>
                                        <p:attrNameLst>
                                          <p:attrName>ppt_h</p:attrName>
                                        </p:attrNameLst>
                                      </p:cBhvr>
                                      <p:tavLst>
                                        <p:tav tm="0">
                                          <p:val>
                                            <p:fltVal val="0"/>
                                          </p:val>
                                        </p:tav>
                                        <p:tav tm="100000">
                                          <p:val>
                                            <p:strVal val="#ppt_h"/>
                                          </p:val>
                                        </p:tav>
                                      </p:tavLst>
                                    </p:anim>
                                    <p:anim calcmode="lin" valueType="num">
                                      <p:cBhvr>
                                        <p:cTn id="27" dur="750" fill="hold"/>
                                        <p:tgtEl>
                                          <p:spTgt spid="36"/>
                                        </p:tgtEl>
                                        <p:attrNameLst>
                                          <p:attrName>style.rotation</p:attrName>
                                        </p:attrNameLst>
                                      </p:cBhvr>
                                      <p:tavLst>
                                        <p:tav tm="0">
                                          <p:val>
                                            <p:fltVal val="360"/>
                                          </p:val>
                                        </p:tav>
                                        <p:tav tm="100000">
                                          <p:val>
                                            <p:fltVal val="0"/>
                                          </p:val>
                                        </p:tav>
                                      </p:tavLst>
                                    </p:anim>
                                    <p:animEffect transition="in" filter="fade">
                                      <p:cBhvr>
                                        <p:cTn id="28" dur="750"/>
                                        <p:tgtEl>
                                          <p:spTgt spid="36"/>
                                        </p:tgtEl>
                                      </p:cBhvr>
                                    </p:animEffect>
                                  </p:childTnLst>
                                </p:cTn>
                              </p:par>
                            </p:childTnLst>
                          </p:cTn>
                        </p:par>
                        <p:par>
                          <p:cTn id="29" fill="hold">
                            <p:stCondLst>
                              <p:cond delay="1900"/>
                            </p:stCondLst>
                            <p:childTnLst>
                              <p:par>
                                <p:cTn id="30" presetID="22" presetClass="entr" presetSubtype="1" fill="hold" grpId="0" nodeType="after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wipe(up)">
                                      <p:cBhvr>
                                        <p:cTn id="32" dur="1842"/>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24E7AD01-8FA9-478C-9ACA-9FAD920D3BEB}"/>
              </a:ext>
            </a:extLst>
          </p:cNvPr>
          <p:cNvSpPr txBox="1"/>
          <p:nvPr/>
        </p:nvSpPr>
        <p:spPr>
          <a:xfrm>
            <a:off x="0" y="3219677"/>
            <a:ext cx="12192000" cy="2308324"/>
          </a:xfrm>
          <a:prstGeom prst="rect">
            <a:avLst/>
          </a:prstGeom>
          <a:noFill/>
        </p:spPr>
        <p:txBody>
          <a:bodyPr wrap="square" rtlCol="0">
            <a:spAutoFit/>
          </a:bodyPr>
          <a:lstStyle/>
          <a:p>
            <a:pPr marL="0" marR="0" lvl="0" indent="0" algn="ctr" defTabSz="1219140" rtl="0" eaLnBrk="1" fontAlgn="auto" latinLnBrk="0" hangingPunct="1">
              <a:lnSpc>
                <a:spcPct val="15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第四部分</a:t>
            </a:r>
            <a:endParaRPr kumimoji="0" lang="en-US" altLang="zh-CN" sz="48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a:p>
            <a:pPr lvl="0" algn="ctr" defTabSz="1219140">
              <a:lnSpc>
                <a:spcPct val="150000"/>
              </a:lnSpc>
              <a:defRPr/>
            </a:pPr>
            <a:r>
              <a:rPr lang="zh-CN" altLang="en-US" sz="4800" b="1" dirty="0">
                <a:solidFill>
                  <a:schemeClr val="bg1"/>
                </a:solidFill>
                <a:latin typeface="Arial" panose="020B0604020202020204" pitchFamily="34" charset="0"/>
                <a:ea typeface="微软雅黑" panose="020B0503020204020204" pitchFamily="34" charset="-122"/>
                <a:sym typeface="Arial" panose="020B0604020202020204" pitchFamily="34" charset="0"/>
              </a:rPr>
              <a:t>新时代中国特色社会主义思想和基本方略</a:t>
            </a:r>
            <a:endParaRPr kumimoji="0" lang="zh-CN" altLang="en-US" sz="48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7" name="组合 6">
            <a:extLst>
              <a:ext uri="{FF2B5EF4-FFF2-40B4-BE49-F238E27FC236}">
                <a16:creationId xmlns:a16="http://schemas.microsoft.com/office/drawing/2014/main" id="{C6CE38B4-09F8-49DE-A4F7-2DC90BBBBE13}"/>
              </a:ext>
            </a:extLst>
          </p:cNvPr>
          <p:cNvGrpSpPr/>
          <p:nvPr/>
        </p:nvGrpSpPr>
        <p:grpSpPr>
          <a:xfrm>
            <a:off x="5196000" y="1252215"/>
            <a:ext cx="1800000" cy="1800000"/>
            <a:chOff x="3851921" y="107991"/>
            <a:chExt cx="1792566" cy="1792567"/>
          </a:xfrm>
          <a:solidFill>
            <a:schemeClr val="bg1"/>
          </a:solidFill>
        </p:grpSpPr>
        <p:sp>
          <p:nvSpPr>
            <p:cNvPr id="8" name="Freeform 29">
              <a:extLst>
                <a:ext uri="{FF2B5EF4-FFF2-40B4-BE49-F238E27FC236}">
                  <a16:creationId xmlns:a16="http://schemas.microsoft.com/office/drawing/2014/main" id="{5BEC0910-DE9E-4FEC-AC0B-D905A1DB7A35}"/>
                </a:ext>
              </a:extLst>
            </p:cNvPr>
            <p:cNvSpPr/>
            <p:nvPr/>
          </p:nvSpPr>
          <p:spPr bwMode="auto">
            <a:xfrm>
              <a:off x="4401088" y="564469"/>
              <a:ext cx="867835" cy="77549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等线" panose="020F0502020204030204"/>
                <a:ea typeface="等线" panose="02010600030101010101" pitchFamily="2" charset="-122"/>
                <a:cs typeface="+mn-cs"/>
              </a:endParaRPr>
            </a:p>
          </p:txBody>
        </p:sp>
        <p:sp>
          <p:nvSpPr>
            <p:cNvPr id="9" name="任意多边形 7">
              <a:extLst>
                <a:ext uri="{FF2B5EF4-FFF2-40B4-BE49-F238E27FC236}">
                  <a16:creationId xmlns:a16="http://schemas.microsoft.com/office/drawing/2014/main" id="{63F83F40-F6C8-4E2C-878B-8A38E7D6ABBE}"/>
                </a:ext>
              </a:extLst>
            </p:cNvPr>
            <p:cNvSpPr/>
            <p:nvPr/>
          </p:nvSpPr>
          <p:spPr>
            <a:xfrm>
              <a:off x="3851921" y="107991"/>
              <a:ext cx="1792566" cy="1792567"/>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等线" panose="020F0502020204030204"/>
                <a:ea typeface="等线" panose="02010600030101010101" pitchFamily="2" charset="-122"/>
                <a:cs typeface="+mn-cs"/>
              </a:endParaRPr>
            </a:p>
          </p:txBody>
        </p:sp>
      </p:grpSp>
    </p:spTree>
    <p:extLst>
      <p:ext uri="{BB962C8B-B14F-4D97-AF65-F5344CB8AC3E}">
        <p14:creationId xmlns:p14="http://schemas.microsoft.com/office/powerpoint/2010/main" val="339103930"/>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26" presetClass="emph" presetSubtype="0" fill="hold" nodeType="withEffect">
                                  <p:stCondLst>
                                    <p:cond delay="1500"/>
                                  </p:stCondLst>
                                  <p:childTnLst>
                                    <p:animEffect transition="out" filter="fade">
                                      <p:cBhvr>
                                        <p:cTn id="11" dur="500" tmFilter="0, 0; .2, .5; .8, .5; 1, 0"/>
                                        <p:tgtEl>
                                          <p:spTgt spid="7"/>
                                        </p:tgtEl>
                                      </p:cBhvr>
                                    </p:animEffect>
                                    <p:animScale>
                                      <p:cBhvr>
                                        <p:cTn id="12" dur="250" autoRev="1" fill="hold"/>
                                        <p:tgtEl>
                                          <p:spTgt spid="7"/>
                                        </p:tgtEl>
                                      </p:cBhvr>
                                      <p:by x="105000" y="105000"/>
                                    </p:animScale>
                                  </p:childTnLst>
                                </p:cTn>
                              </p:par>
                              <p:par>
                                <p:cTn id="13" presetID="23" presetClass="entr" presetSubtype="528" fill="hold" grpId="0" nodeType="withEffect">
                                  <p:stCondLst>
                                    <p:cond delay="1500"/>
                                  </p:stCondLst>
                                  <p:iterate type="lt">
                                    <p:tmPct val="5000"/>
                                  </p:iterate>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fltVal val="0"/>
                                          </p:val>
                                        </p:tav>
                                        <p:tav tm="100000">
                                          <p:val>
                                            <p:strVal val="#ppt_w"/>
                                          </p:val>
                                        </p:tav>
                                      </p:tavLst>
                                    </p:anim>
                                    <p:anim calcmode="lin" valueType="num">
                                      <p:cBhvr>
                                        <p:cTn id="16" dur="1000" fill="hold"/>
                                        <p:tgtEl>
                                          <p:spTgt spid="6"/>
                                        </p:tgtEl>
                                        <p:attrNameLst>
                                          <p:attrName>ppt_h</p:attrName>
                                        </p:attrNameLst>
                                      </p:cBhvr>
                                      <p:tavLst>
                                        <p:tav tm="0">
                                          <p:val>
                                            <p:fltVal val="0"/>
                                          </p:val>
                                        </p:tav>
                                        <p:tav tm="100000">
                                          <p:val>
                                            <p:strVal val="#ppt_h"/>
                                          </p:val>
                                        </p:tav>
                                      </p:tavLst>
                                    </p:anim>
                                    <p:anim calcmode="lin" valueType="num">
                                      <p:cBhvr>
                                        <p:cTn id="17" dur="1000" fill="hold"/>
                                        <p:tgtEl>
                                          <p:spTgt spid="6"/>
                                        </p:tgtEl>
                                        <p:attrNameLst>
                                          <p:attrName>ppt_x</p:attrName>
                                        </p:attrNameLst>
                                      </p:cBhvr>
                                      <p:tavLst>
                                        <p:tav tm="0">
                                          <p:val>
                                            <p:fltVal val="0.5"/>
                                          </p:val>
                                        </p:tav>
                                        <p:tav tm="100000">
                                          <p:val>
                                            <p:strVal val="#ppt_x"/>
                                          </p:val>
                                        </p:tav>
                                      </p:tavLst>
                                    </p:anim>
                                    <p:anim calcmode="lin" valueType="num">
                                      <p:cBhvr>
                                        <p:cTn id="18" dur="1000" fill="hold"/>
                                        <p:tgtEl>
                                          <p:spTgt spid="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a:extLst>
              <a:ext uri="{FF2B5EF4-FFF2-40B4-BE49-F238E27FC236}">
                <a16:creationId xmlns:a16="http://schemas.microsoft.com/office/drawing/2014/main" id="{99017CB4-E01B-4A45-A569-11093852B4A1}"/>
              </a:ext>
            </a:extLst>
          </p:cNvPr>
          <p:cNvGrpSpPr/>
          <p:nvPr/>
        </p:nvGrpSpPr>
        <p:grpSpPr>
          <a:xfrm>
            <a:off x="1299359" y="3871909"/>
            <a:ext cx="2096285" cy="1626190"/>
            <a:chOff x="1618911" y="3415950"/>
            <a:chExt cx="1765455" cy="1626190"/>
          </a:xfrm>
        </p:grpSpPr>
        <p:sp>
          <p:nvSpPr>
            <p:cNvPr id="20" name="矩形 19">
              <a:extLst>
                <a:ext uri="{FF2B5EF4-FFF2-40B4-BE49-F238E27FC236}">
                  <a16:creationId xmlns:a16="http://schemas.microsoft.com/office/drawing/2014/main" id="{1C4D5B4C-0AC5-4F13-9D91-26186F47DB07}"/>
                </a:ext>
              </a:extLst>
            </p:cNvPr>
            <p:cNvSpPr/>
            <p:nvPr/>
          </p:nvSpPr>
          <p:spPr>
            <a:xfrm>
              <a:off x="1688079" y="3415950"/>
              <a:ext cx="1620932" cy="92333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方正苏新诗柳楷简体-yolan" panose="02000000000000000000" pitchFamily="2" charset="-122"/>
                </a:rPr>
                <a:t>目 录  </a:t>
              </a:r>
            </a:p>
          </p:txBody>
        </p:sp>
        <p:sp>
          <p:nvSpPr>
            <p:cNvPr id="21" name="矩形 20">
              <a:extLst>
                <a:ext uri="{FF2B5EF4-FFF2-40B4-BE49-F238E27FC236}">
                  <a16:creationId xmlns:a16="http://schemas.microsoft.com/office/drawing/2014/main" id="{C65A6B86-6B49-4C50-B3D7-078593A41C49}"/>
                </a:ext>
              </a:extLst>
            </p:cNvPr>
            <p:cNvSpPr/>
            <p:nvPr/>
          </p:nvSpPr>
          <p:spPr>
            <a:xfrm>
              <a:off x="1618911" y="4334254"/>
              <a:ext cx="1765455" cy="70788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方正苏新诗柳楷简体-yolan" panose="02000000000000000000" pitchFamily="2" charset="-122"/>
                </a:rPr>
                <a:t>MULU</a:t>
              </a:r>
              <a:r>
                <a:rPr kumimoji="0" lang="zh-CN" altLang="en-US" sz="40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方正苏新诗柳楷简体-yolan" panose="02000000000000000000" pitchFamily="2" charset="-122"/>
                </a:rPr>
                <a:t>  </a:t>
              </a:r>
            </a:p>
          </p:txBody>
        </p:sp>
      </p:grpSp>
      <p:grpSp>
        <p:nvGrpSpPr>
          <p:cNvPr id="22" name="组合 21">
            <a:extLst>
              <a:ext uri="{FF2B5EF4-FFF2-40B4-BE49-F238E27FC236}">
                <a16:creationId xmlns:a16="http://schemas.microsoft.com/office/drawing/2014/main" id="{64EB6AA8-02E3-42A7-BDC4-B904BF5F72CF}"/>
              </a:ext>
            </a:extLst>
          </p:cNvPr>
          <p:cNvGrpSpPr/>
          <p:nvPr/>
        </p:nvGrpSpPr>
        <p:grpSpPr>
          <a:xfrm>
            <a:off x="4409481" y="1224768"/>
            <a:ext cx="6401027" cy="720000"/>
            <a:chOff x="5131590" y="1756983"/>
            <a:chExt cx="5942023" cy="720000"/>
          </a:xfrm>
        </p:grpSpPr>
        <p:sp>
          <p:nvSpPr>
            <p:cNvPr id="23" name="流程图: 可选过程 22">
              <a:extLst>
                <a:ext uri="{FF2B5EF4-FFF2-40B4-BE49-F238E27FC236}">
                  <a16:creationId xmlns:a16="http://schemas.microsoft.com/office/drawing/2014/main" id="{E343E62B-6D08-4CFF-A560-5DBA9161AD23}"/>
                </a:ext>
              </a:extLst>
            </p:cNvPr>
            <p:cNvSpPr/>
            <p:nvPr/>
          </p:nvSpPr>
          <p:spPr>
            <a:xfrm>
              <a:off x="5131590" y="1756983"/>
              <a:ext cx="5942023" cy="720000"/>
            </a:xfrm>
            <a:prstGeom prst="flowChartAlternateProcess">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rgbClr val="F8F0DA"/>
                </a:solidFill>
                <a:effectLst/>
                <a:uLnTx/>
                <a:uFillTx/>
                <a:latin typeface="微软雅黑" panose="020B0503020204020204" pitchFamily="34" charset="-122"/>
                <a:ea typeface="微软雅黑" panose="020B0503020204020204" pitchFamily="34" charset="-122"/>
                <a:cs typeface="+mn-cs"/>
              </a:endParaRPr>
            </a:p>
          </p:txBody>
        </p:sp>
        <p:sp>
          <p:nvSpPr>
            <p:cNvPr id="24" name="文本框 23">
              <a:extLst>
                <a:ext uri="{FF2B5EF4-FFF2-40B4-BE49-F238E27FC236}">
                  <a16:creationId xmlns:a16="http://schemas.microsoft.com/office/drawing/2014/main" id="{A5619FB0-E465-4BC1-BE69-1172C410F092}"/>
                </a:ext>
              </a:extLst>
            </p:cNvPr>
            <p:cNvSpPr txBox="1"/>
            <p:nvPr/>
          </p:nvSpPr>
          <p:spPr>
            <a:xfrm>
              <a:off x="5202982" y="1873212"/>
              <a:ext cx="64915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F8F0DA"/>
                  </a:solidFill>
                  <a:effectLst/>
                  <a:uLnTx/>
                  <a:uFillTx/>
                  <a:latin typeface="微软雅黑" panose="020B0503020204020204" pitchFamily="34" charset="-122"/>
                  <a:ea typeface="微软雅黑" panose="020B0503020204020204" pitchFamily="34" charset="-122"/>
                  <a:cs typeface="+mn-cs"/>
                </a:rPr>
                <a:t>01</a:t>
              </a:r>
            </a:p>
          </p:txBody>
        </p:sp>
        <p:sp>
          <p:nvSpPr>
            <p:cNvPr id="25" name="文本框 24">
              <a:extLst>
                <a:ext uri="{FF2B5EF4-FFF2-40B4-BE49-F238E27FC236}">
                  <a16:creationId xmlns:a16="http://schemas.microsoft.com/office/drawing/2014/main" id="{FC59FA24-5118-4702-A2F9-79CA919AD049}"/>
                </a:ext>
              </a:extLst>
            </p:cNvPr>
            <p:cNvSpPr txBox="1"/>
            <p:nvPr/>
          </p:nvSpPr>
          <p:spPr>
            <a:xfrm>
              <a:off x="5780746" y="1844636"/>
              <a:ext cx="425135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建设取得成就和历史变革</a:t>
              </a:r>
              <a:endParaRPr kumimoji="0" lang="zh-CN" altLang="en-US" sz="24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grpSp>
      <p:grpSp>
        <p:nvGrpSpPr>
          <p:cNvPr id="26" name="组合 25">
            <a:extLst>
              <a:ext uri="{FF2B5EF4-FFF2-40B4-BE49-F238E27FC236}">
                <a16:creationId xmlns:a16="http://schemas.microsoft.com/office/drawing/2014/main" id="{5F831B82-2C87-4633-804B-062E5F80F4DE}"/>
              </a:ext>
            </a:extLst>
          </p:cNvPr>
          <p:cNvGrpSpPr/>
          <p:nvPr/>
        </p:nvGrpSpPr>
        <p:grpSpPr>
          <a:xfrm>
            <a:off x="4409482" y="2447232"/>
            <a:ext cx="6401028" cy="720000"/>
            <a:chOff x="5131591" y="1756983"/>
            <a:chExt cx="5942024" cy="720000"/>
          </a:xfrm>
        </p:grpSpPr>
        <p:sp>
          <p:nvSpPr>
            <p:cNvPr id="27" name="流程图: 可选过程 26">
              <a:extLst>
                <a:ext uri="{FF2B5EF4-FFF2-40B4-BE49-F238E27FC236}">
                  <a16:creationId xmlns:a16="http://schemas.microsoft.com/office/drawing/2014/main" id="{9369FBE2-3534-4DFB-ACCE-94982A02F6A1}"/>
                </a:ext>
              </a:extLst>
            </p:cNvPr>
            <p:cNvSpPr/>
            <p:nvPr/>
          </p:nvSpPr>
          <p:spPr>
            <a:xfrm>
              <a:off x="5131591" y="1756983"/>
              <a:ext cx="5942024" cy="720000"/>
            </a:xfrm>
            <a:prstGeom prst="flowChartAlternateProcess">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srgbClr val="F8F0DA"/>
                </a:solidFill>
                <a:effectLst/>
                <a:uLnTx/>
                <a:uFillTx/>
                <a:latin typeface="微软雅黑" panose="020B0503020204020204" pitchFamily="34" charset="-122"/>
                <a:ea typeface="微软雅黑" panose="020B0503020204020204" pitchFamily="34" charset="-122"/>
                <a:cs typeface="+mn-cs"/>
              </a:endParaRPr>
            </a:p>
          </p:txBody>
        </p:sp>
        <p:sp>
          <p:nvSpPr>
            <p:cNvPr id="28" name="文本框 27">
              <a:extLst>
                <a:ext uri="{FF2B5EF4-FFF2-40B4-BE49-F238E27FC236}">
                  <a16:creationId xmlns:a16="http://schemas.microsoft.com/office/drawing/2014/main" id="{81FDAC51-7361-4552-BC98-3FC302CE475F}"/>
                </a:ext>
              </a:extLst>
            </p:cNvPr>
            <p:cNvSpPr txBox="1"/>
            <p:nvPr/>
          </p:nvSpPr>
          <p:spPr>
            <a:xfrm>
              <a:off x="5236210" y="1844636"/>
              <a:ext cx="62047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F8F0DA"/>
                  </a:solidFill>
                  <a:effectLst/>
                  <a:uLnTx/>
                  <a:uFillTx/>
                  <a:latin typeface="微软雅黑" panose="020B0503020204020204" pitchFamily="34" charset="-122"/>
                  <a:ea typeface="微软雅黑" panose="020B0503020204020204" pitchFamily="34" charset="-122"/>
                  <a:cs typeface="+mn-cs"/>
                </a:rPr>
                <a:t>02</a:t>
              </a:r>
            </a:p>
          </p:txBody>
        </p:sp>
        <p:sp>
          <p:nvSpPr>
            <p:cNvPr id="29" name="文本框 28">
              <a:extLst>
                <a:ext uri="{FF2B5EF4-FFF2-40B4-BE49-F238E27FC236}">
                  <a16:creationId xmlns:a16="http://schemas.microsoft.com/office/drawing/2014/main" id="{E8B26C84-D6F9-4E65-A5D9-59BD0AC3FEBB}"/>
                </a:ext>
              </a:extLst>
            </p:cNvPr>
            <p:cNvSpPr txBox="1"/>
            <p:nvPr/>
          </p:nvSpPr>
          <p:spPr>
            <a:xfrm>
              <a:off x="5755332" y="1844636"/>
              <a:ext cx="479916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贯彻新发展理念建设现代化经济体系</a:t>
              </a:r>
              <a:endParaRPr kumimoji="0" lang="zh-CN" altLang="en-US" sz="24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grpSp>
      <p:grpSp>
        <p:nvGrpSpPr>
          <p:cNvPr id="30" name="组合 29">
            <a:extLst>
              <a:ext uri="{FF2B5EF4-FFF2-40B4-BE49-F238E27FC236}">
                <a16:creationId xmlns:a16="http://schemas.microsoft.com/office/drawing/2014/main" id="{3E961057-F53E-4875-9817-59091B6CA216}"/>
              </a:ext>
            </a:extLst>
          </p:cNvPr>
          <p:cNvGrpSpPr/>
          <p:nvPr/>
        </p:nvGrpSpPr>
        <p:grpSpPr>
          <a:xfrm>
            <a:off x="4409481" y="3669696"/>
            <a:ext cx="6401030" cy="720000"/>
            <a:chOff x="5131590" y="1756982"/>
            <a:chExt cx="5942026" cy="786540"/>
          </a:xfrm>
        </p:grpSpPr>
        <p:sp>
          <p:nvSpPr>
            <p:cNvPr id="31" name="流程图: 可选过程 30">
              <a:extLst>
                <a:ext uri="{FF2B5EF4-FFF2-40B4-BE49-F238E27FC236}">
                  <a16:creationId xmlns:a16="http://schemas.microsoft.com/office/drawing/2014/main" id="{285CFEF8-5A29-4388-B967-ACF8357EB274}"/>
                </a:ext>
              </a:extLst>
            </p:cNvPr>
            <p:cNvSpPr/>
            <p:nvPr/>
          </p:nvSpPr>
          <p:spPr>
            <a:xfrm>
              <a:off x="5131590" y="1756982"/>
              <a:ext cx="5942025" cy="786540"/>
            </a:xfrm>
            <a:prstGeom prst="flowChartAlternateProcess">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srgbClr val="F8F0DA"/>
                </a:solidFill>
                <a:effectLst/>
                <a:uLnTx/>
                <a:uFillTx/>
                <a:latin typeface="微软雅黑" panose="020B0503020204020204" pitchFamily="34" charset="-122"/>
                <a:ea typeface="微软雅黑" panose="020B0503020204020204" pitchFamily="34" charset="-122"/>
                <a:cs typeface="+mn-cs"/>
              </a:endParaRPr>
            </a:p>
          </p:txBody>
        </p:sp>
        <p:sp>
          <p:nvSpPr>
            <p:cNvPr id="32" name="文本框 31">
              <a:extLst>
                <a:ext uri="{FF2B5EF4-FFF2-40B4-BE49-F238E27FC236}">
                  <a16:creationId xmlns:a16="http://schemas.microsoft.com/office/drawing/2014/main" id="{79D68D9F-FB8D-4489-8859-095072ECAD3E}"/>
                </a:ext>
              </a:extLst>
            </p:cNvPr>
            <p:cNvSpPr txBox="1"/>
            <p:nvPr/>
          </p:nvSpPr>
          <p:spPr>
            <a:xfrm>
              <a:off x="5274374" y="1886202"/>
              <a:ext cx="577763" cy="504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F8F0DA"/>
                  </a:solidFill>
                  <a:effectLst/>
                  <a:uLnTx/>
                  <a:uFillTx/>
                  <a:latin typeface="微软雅黑" panose="020B0503020204020204" pitchFamily="34" charset="-122"/>
                  <a:ea typeface="微软雅黑" panose="020B0503020204020204" pitchFamily="34" charset="-122"/>
                  <a:cs typeface="+mn-cs"/>
                </a:rPr>
                <a:t>03</a:t>
              </a:r>
            </a:p>
          </p:txBody>
        </p:sp>
        <p:sp>
          <p:nvSpPr>
            <p:cNvPr id="33" name="文本框 32">
              <a:extLst>
                <a:ext uri="{FF2B5EF4-FFF2-40B4-BE49-F238E27FC236}">
                  <a16:creationId xmlns:a16="http://schemas.microsoft.com/office/drawing/2014/main" id="{C85007EB-45F0-4720-9266-116819CEE4A5}"/>
                </a:ext>
              </a:extLst>
            </p:cNvPr>
            <p:cNvSpPr txBox="1"/>
            <p:nvPr/>
          </p:nvSpPr>
          <p:spPr>
            <a:xfrm>
              <a:off x="5780746" y="1912307"/>
              <a:ext cx="5292870" cy="504330"/>
            </a:xfrm>
            <a:prstGeom prst="rect">
              <a:avLst/>
            </a:prstGeom>
            <a:noFill/>
          </p:spPr>
          <p:txBody>
            <a:bodyPr wrap="square" rtlCol="0">
              <a:spAutoFit/>
            </a:bodyPr>
            <a:lstStyle/>
            <a:p>
              <a:pPr marL="0" marR="0" lvl="0" indent="0" algn="l" defTabSz="914034" rtl="0" eaLnBrk="1" fontAlgn="base" latinLnBrk="0" hangingPunct="1">
                <a:lnSpc>
                  <a:spcPct val="100000"/>
                </a:lnSpc>
                <a:spcBef>
                  <a:spcPts val="0"/>
                </a:spcBef>
                <a:spcAft>
                  <a:spcPct val="0"/>
                </a:spcAft>
                <a:buClrTx/>
                <a:buSzTx/>
                <a:buFontTx/>
                <a:buNone/>
                <a:tabLst/>
                <a:defRPr/>
              </a:pPr>
              <a:r>
                <a:rPr kumimoji="0" lang="zh-CN" altLang="en-US" sz="2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坚定文化自信推动社会主义文化繁荣兴盛</a:t>
              </a:r>
              <a:endParaRPr kumimoji="0" lang="zh-CN" altLang="en-US" sz="2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dobe Arabic" panose="02040503050201020203" pitchFamily="18" charset="-78"/>
              </a:endParaRPr>
            </a:p>
          </p:txBody>
        </p:sp>
      </p:grpSp>
      <p:grpSp>
        <p:nvGrpSpPr>
          <p:cNvPr id="34" name="组合 33">
            <a:extLst>
              <a:ext uri="{FF2B5EF4-FFF2-40B4-BE49-F238E27FC236}">
                <a16:creationId xmlns:a16="http://schemas.microsoft.com/office/drawing/2014/main" id="{75A3F865-F09B-49AC-82B4-C3AE004F635E}"/>
              </a:ext>
            </a:extLst>
          </p:cNvPr>
          <p:cNvGrpSpPr/>
          <p:nvPr/>
        </p:nvGrpSpPr>
        <p:grpSpPr>
          <a:xfrm>
            <a:off x="4409482" y="4922795"/>
            <a:ext cx="6401029" cy="720000"/>
            <a:chOff x="5131591" y="1756983"/>
            <a:chExt cx="5942025" cy="720000"/>
          </a:xfrm>
        </p:grpSpPr>
        <p:sp>
          <p:nvSpPr>
            <p:cNvPr id="35" name="流程图: 可选过程 34">
              <a:extLst>
                <a:ext uri="{FF2B5EF4-FFF2-40B4-BE49-F238E27FC236}">
                  <a16:creationId xmlns:a16="http://schemas.microsoft.com/office/drawing/2014/main" id="{C43FDDFA-B4BE-495D-AC10-C877B71E6267}"/>
                </a:ext>
              </a:extLst>
            </p:cNvPr>
            <p:cNvSpPr/>
            <p:nvPr/>
          </p:nvSpPr>
          <p:spPr>
            <a:xfrm>
              <a:off x="5131591" y="1756983"/>
              <a:ext cx="5942024" cy="720000"/>
            </a:xfrm>
            <a:prstGeom prst="flowChartAlternateProcess">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rgbClr val="F8F0DA"/>
                </a:solidFill>
                <a:effectLst/>
                <a:uLnTx/>
                <a:uFillTx/>
                <a:latin typeface="微软雅黑" panose="020B0503020204020204" pitchFamily="34" charset="-122"/>
                <a:ea typeface="微软雅黑" panose="020B0503020204020204" pitchFamily="34" charset="-122"/>
                <a:cs typeface="+mn-cs"/>
              </a:endParaRPr>
            </a:p>
          </p:txBody>
        </p:sp>
        <p:sp>
          <p:nvSpPr>
            <p:cNvPr id="36" name="文本框 35">
              <a:extLst>
                <a:ext uri="{FF2B5EF4-FFF2-40B4-BE49-F238E27FC236}">
                  <a16:creationId xmlns:a16="http://schemas.microsoft.com/office/drawing/2014/main" id="{0B7DA95F-E8BD-4E98-AEFB-B5BF0CEF3B9E}"/>
                </a:ext>
              </a:extLst>
            </p:cNvPr>
            <p:cNvSpPr txBox="1"/>
            <p:nvPr/>
          </p:nvSpPr>
          <p:spPr>
            <a:xfrm>
              <a:off x="5195280" y="1948372"/>
              <a:ext cx="56005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F8F0DA"/>
                  </a:solidFill>
                  <a:effectLst/>
                  <a:uLnTx/>
                  <a:uFillTx/>
                  <a:latin typeface="微软雅黑" panose="020B0503020204020204" pitchFamily="34" charset="-122"/>
                  <a:ea typeface="微软雅黑" panose="020B0503020204020204" pitchFamily="34" charset="-122"/>
                  <a:cs typeface="+mn-cs"/>
                </a:rPr>
                <a:t>04</a:t>
              </a:r>
            </a:p>
          </p:txBody>
        </p:sp>
        <p:sp>
          <p:nvSpPr>
            <p:cNvPr id="37" name="文本框 36">
              <a:extLst>
                <a:ext uri="{FF2B5EF4-FFF2-40B4-BE49-F238E27FC236}">
                  <a16:creationId xmlns:a16="http://schemas.microsoft.com/office/drawing/2014/main" id="{8C6AA67C-1668-4969-8C50-42FC3C24A481}"/>
                </a:ext>
              </a:extLst>
            </p:cNvPr>
            <p:cNvSpPr txBox="1"/>
            <p:nvPr/>
          </p:nvSpPr>
          <p:spPr>
            <a:xfrm>
              <a:off x="5759606" y="1870622"/>
              <a:ext cx="531401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新时代中国特色社会主义思想和基本方略</a:t>
              </a:r>
              <a:endParaRPr kumimoji="0" lang="zh-CN" altLang="en-US" sz="24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grpSp>
      <p:pic>
        <p:nvPicPr>
          <p:cNvPr id="38" name="图片 37" descr="图片包含 配件&#10;&#10;已生成高可信度的说明">
            <a:extLst>
              <a:ext uri="{FF2B5EF4-FFF2-40B4-BE49-F238E27FC236}">
                <a16:creationId xmlns:a16="http://schemas.microsoft.com/office/drawing/2014/main" id="{FAB59C5B-93A6-4427-8A95-7FA4232985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0363" y="1451723"/>
            <a:ext cx="2688091" cy="2336261"/>
          </a:xfrm>
          <a:prstGeom prst="rect">
            <a:avLst/>
          </a:prstGeom>
        </p:spPr>
      </p:pic>
    </p:spTree>
    <p:extLst>
      <p:ext uri="{BB962C8B-B14F-4D97-AF65-F5344CB8AC3E}">
        <p14:creationId xmlns:p14="http://schemas.microsoft.com/office/powerpoint/2010/main" val="625714444"/>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50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par>
                                <p:cTn id="8" presetID="2" presetClass="entr" presetSubtype="2" decel="100000" fill="hold" nodeType="withEffect">
                                  <p:stCondLst>
                                    <p:cond delay="2250"/>
                                  </p:stCondLst>
                                  <p:childTnLst>
                                    <p:set>
                                      <p:cBhvr>
                                        <p:cTn id="9" dur="1" fill="hold">
                                          <p:stCondLst>
                                            <p:cond delay="0"/>
                                          </p:stCondLst>
                                        </p:cTn>
                                        <p:tgtEl>
                                          <p:spTgt spid="22"/>
                                        </p:tgtEl>
                                        <p:attrNameLst>
                                          <p:attrName>style.visibility</p:attrName>
                                        </p:attrNameLst>
                                      </p:cBhvr>
                                      <p:to>
                                        <p:strVal val="visible"/>
                                      </p:to>
                                    </p:set>
                                    <p:anim calcmode="lin" valueType="num">
                                      <p:cBhvr additive="base">
                                        <p:cTn id="10" dur="1000" fill="hold"/>
                                        <p:tgtEl>
                                          <p:spTgt spid="22"/>
                                        </p:tgtEl>
                                        <p:attrNameLst>
                                          <p:attrName>ppt_x</p:attrName>
                                        </p:attrNameLst>
                                      </p:cBhvr>
                                      <p:tavLst>
                                        <p:tav tm="0">
                                          <p:val>
                                            <p:strVal val="1+#ppt_w/2"/>
                                          </p:val>
                                        </p:tav>
                                        <p:tav tm="100000">
                                          <p:val>
                                            <p:strVal val="#ppt_x"/>
                                          </p:val>
                                        </p:tav>
                                      </p:tavLst>
                                    </p:anim>
                                    <p:anim calcmode="lin" valueType="num">
                                      <p:cBhvr additive="base">
                                        <p:cTn id="11" dur="1000" fill="hold"/>
                                        <p:tgtEl>
                                          <p:spTgt spid="22"/>
                                        </p:tgtEl>
                                        <p:attrNameLst>
                                          <p:attrName>ppt_y</p:attrName>
                                        </p:attrNameLst>
                                      </p:cBhvr>
                                      <p:tavLst>
                                        <p:tav tm="0">
                                          <p:val>
                                            <p:strVal val="#ppt_y"/>
                                          </p:val>
                                        </p:tav>
                                        <p:tav tm="100000">
                                          <p:val>
                                            <p:strVal val="#ppt_y"/>
                                          </p:val>
                                        </p:tav>
                                      </p:tavLst>
                                    </p:anim>
                                  </p:childTnLst>
                                </p:cTn>
                              </p:par>
                              <p:par>
                                <p:cTn id="12" presetID="2" presetClass="entr" presetSubtype="2" decel="100000" fill="hold" nodeType="withEffect">
                                  <p:stCondLst>
                                    <p:cond delay="2350"/>
                                  </p:stCondLst>
                                  <p:childTnLst>
                                    <p:set>
                                      <p:cBhvr>
                                        <p:cTn id="13" dur="1" fill="hold">
                                          <p:stCondLst>
                                            <p:cond delay="0"/>
                                          </p:stCondLst>
                                        </p:cTn>
                                        <p:tgtEl>
                                          <p:spTgt spid="26"/>
                                        </p:tgtEl>
                                        <p:attrNameLst>
                                          <p:attrName>style.visibility</p:attrName>
                                        </p:attrNameLst>
                                      </p:cBhvr>
                                      <p:to>
                                        <p:strVal val="visible"/>
                                      </p:to>
                                    </p:set>
                                    <p:anim calcmode="lin" valueType="num">
                                      <p:cBhvr additive="base">
                                        <p:cTn id="14" dur="1000" fill="hold"/>
                                        <p:tgtEl>
                                          <p:spTgt spid="26"/>
                                        </p:tgtEl>
                                        <p:attrNameLst>
                                          <p:attrName>ppt_x</p:attrName>
                                        </p:attrNameLst>
                                      </p:cBhvr>
                                      <p:tavLst>
                                        <p:tav tm="0">
                                          <p:val>
                                            <p:strVal val="1+#ppt_w/2"/>
                                          </p:val>
                                        </p:tav>
                                        <p:tav tm="100000">
                                          <p:val>
                                            <p:strVal val="#ppt_x"/>
                                          </p:val>
                                        </p:tav>
                                      </p:tavLst>
                                    </p:anim>
                                    <p:anim calcmode="lin" valueType="num">
                                      <p:cBhvr additive="base">
                                        <p:cTn id="15" dur="1000" fill="hold"/>
                                        <p:tgtEl>
                                          <p:spTgt spid="26"/>
                                        </p:tgtEl>
                                        <p:attrNameLst>
                                          <p:attrName>ppt_y</p:attrName>
                                        </p:attrNameLst>
                                      </p:cBhvr>
                                      <p:tavLst>
                                        <p:tav tm="0">
                                          <p:val>
                                            <p:strVal val="#ppt_y"/>
                                          </p:val>
                                        </p:tav>
                                        <p:tav tm="100000">
                                          <p:val>
                                            <p:strVal val="#ppt_y"/>
                                          </p:val>
                                        </p:tav>
                                      </p:tavLst>
                                    </p:anim>
                                  </p:childTnLst>
                                </p:cTn>
                              </p:par>
                              <p:par>
                                <p:cTn id="16" presetID="2" presetClass="entr" presetSubtype="2" decel="100000" fill="hold" nodeType="withEffect">
                                  <p:stCondLst>
                                    <p:cond delay="2450"/>
                                  </p:stCondLst>
                                  <p:childTnLst>
                                    <p:set>
                                      <p:cBhvr>
                                        <p:cTn id="17" dur="1" fill="hold">
                                          <p:stCondLst>
                                            <p:cond delay="0"/>
                                          </p:stCondLst>
                                        </p:cTn>
                                        <p:tgtEl>
                                          <p:spTgt spid="30"/>
                                        </p:tgtEl>
                                        <p:attrNameLst>
                                          <p:attrName>style.visibility</p:attrName>
                                        </p:attrNameLst>
                                      </p:cBhvr>
                                      <p:to>
                                        <p:strVal val="visible"/>
                                      </p:to>
                                    </p:set>
                                    <p:anim calcmode="lin" valueType="num">
                                      <p:cBhvr additive="base">
                                        <p:cTn id="18" dur="1000" fill="hold"/>
                                        <p:tgtEl>
                                          <p:spTgt spid="30"/>
                                        </p:tgtEl>
                                        <p:attrNameLst>
                                          <p:attrName>ppt_x</p:attrName>
                                        </p:attrNameLst>
                                      </p:cBhvr>
                                      <p:tavLst>
                                        <p:tav tm="0">
                                          <p:val>
                                            <p:strVal val="1+#ppt_w/2"/>
                                          </p:val>
                                        </p:tav>
                                        <p:tav tm="100000">
                                          <p:val>
                                            <p:strVal val="#ppt_x"/>
                                          </p:val>
                                        </p:tav>
                                      </p:tavLst>
                                    </p:anim>
                                    <p:anim calcmode="lin" valueType="num">
                                      <p:cBhvr additive="base">
                                        <p:cTn id="19" dur="1000" fill="hold"/>
                                        <p:tgtEl>
                                          <p:spTgt spid="30"/>
                                        </p:tgtEl>
                                        <p:attrNameLst>
                                          <p:attrName>ppt_y</p:attrName>
                                        </p:attrNameLst>
                                      </p:cBhvr>
                                      <p:tavLst>
                                        <p:tav tm="0">
                                          <p:val>
                                            <p:strVal val="#ppt_y"/>
                                          </p:val>
                                        </p:tav>
                                        <p:tav tm="100000">
                                          <p:val>
                                            <p:strVal val="#ppt_y"/>
                                          </p:val>
                                        </p:tav>
                                      </p:tavLst>
                                    </p:anim>
                                  </p:childTnLst>
                                </p:cTn>
                              </p:par>
                              <p:par>
                                <p:cTn id="20" presetID="2" presetClass="entr" presetSubtype="2" decel="100000" fill="hold" nodeType="withEffect">
                                  <p:stCondLst>
                                    <p:cond delay="2550"/>
                                  </p:stCondLst>
                                  <p:childTnLst>
                                    <p:set>
                                      <p:cBhvr>
                                        <p:cTn id="21" dur="1" fill="hold">
                                          <p:stCondLst>
                                            <p:cond delay="0"/>
                                          </p:stCondLst>
                                        </p:cTn>
                                        <p:tgtEl>
                                          <p:spTgt spid="34"/>
                                        </p:tgtEl>
                                        <p:attrNameLst>
                                          <p:attrName>style.visibility</p:attrName>
                                        </p:attrNameLst>
                                      </p:cBhvr>
                                      <p:to>
                                        <p:strVal val="visible"/>
                                      </p:to>
                                    </p:set>
                                    <p:anim calcmode="lin" valueType="num">
                                      <p:cBhvr additive="base">
                                        <p:cTn id="22" dur="1000" fill="hold"/>
                                        <p:tgtEl>
                                          <p:spTgt spid="34"/>
                                        </p:tgtEl>
                                        <p:attrNameLst>
                                          <p:attrName>ppt_x</p:attrName>
                                        </p:attrNameLst>
                                      </p:cBhvr>
                                      <p:tavLst>
                                        <p:tav tm="0">
                                          <p:val>
                                            <p:strVal val="1+#ppt_w/2"/>
                                          </p:val>
                                        </p:tav>
                                        <p:tav tm="100000">
                                          <p:val>
                                            <p:strVal val="#ppt_x"/>
                                          </p:val>
                                        </p:tav>
                                      </p:tavLst>
                                    </p:anim>
                                    <p:anim calcmode="lin" valueType="num">
                                      <p:cBhvr additive="base">
                                        <p:cTn id="23"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4" descr="#clear#">
            <a:extLst>
              <a:ext uri="{FF2B5EF4-FFF2-40B4-BE49-F238E27FC236}">
                <a16:creationId xmlns:a16="http://schemas.microsoft.com/office/drawing/2014/main" id="{1B43D12C-AEC4-4B84-9E89-A593385E0E35}"/>
              </a:ext>
            </a:extLst>
          </p:cNvPr>
          <p:cNvSpPr/>
          <p:nvPr/>
        </p:nvSpPr>
        <p:spPr>
          <a:xfrm>
            <a:off x="891290" y="305558"/>
            <a:ext cx="6647974" cy="523220"/>
          </a:xfrm>
          <a:prstGeom prst="rect">
            <a:avLst/>
          </a:prstGeom>
          <a:noFill/>
        </p:spPr>
        <p:txBody>
          <a:bodyPr wrap="none">
            <a:spAutoFit/>
          </a:bodyPr>
          <a:lstStyle/>
          <a:p>
            <a:pPr marL="0" marR="0" lvl="0" indent="0" algn="l" defTabSz="121914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新时代中国特色社会主义思想和基本方略</a:t>
            </a:r>
          </a:p>
        </p:txBody>
      </p:sp>
      <p:sp>
        <p:nvSpPr>
          <p:cNvPr id="7" name="矩形 6">
            <a:extLst>
              <a:ext uri="{FF2B5EF4-FFF2-40B4-BE49-F238E27FC236}">
                <a16:creationId xmlns:a16="http://schemas.microsoft.com/office/drawing/2014/main" id="{68A175E1-CD42-43F3-AEF9-9CD45822491F}"/>
              </a:ext>
            </a:extLst>
          </p:cNvPr>
          <p:cNvSpPr/>
          <p:nvPr/>
        </p:nvSpPr>
        <p:spPr>
          <a:xfrm>
            <a:off x="3055808" y="1547302"/>
            <a:ext cx="3040192" cy="1881698"/>
          </a:xfrm>
          <a:prstGeom prst="rect">
            <a:avLst/>
          </a:prstGeom>
          <a:blipFill>
            <a:blip r:embed="rId3">
              <a:extLst>
                <a:ext uri="{BEBA8EAE-BF5A-486C-A8C5-ECC9F3942E4B}">
                  <a14:imgProps xmlns:a14="http://schemas.microsoft.com/office/drawing/2010/main">
                    <a14:imgLayer r:embed="rId4">
                      <a14:imgEffect>
                        <a14:artisticBlur/>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矩形 7">
            <a:extLst>
              <a:ext uri="{FF2B5EF4-FFF2-40B4-BE49-F238E27FC236}">
                <a16:creationId xmlns:a16="http://schemas.microsoft.com/office/drawing/2014/main" id="{032B5C2F-A853-4971-9EFE-06B5363FECFF}"/>
              </a:ext>
            </a:extLst>
          </p:cNvPr>
          <p:cNvSpPr/>
          <p:nvPr/>
        </p:nvSpPr>
        <p:spPr>
          <a:xfrm>
            <a:off x="6096001" y="1547302"/>
            <a:ext cx="3059112" cy="1881698"/>
          </a:xfrm>
          <a:prstGeom prst="rect">
            <a:avLst/>
          </a:prstGeom>
          <a:noFill/>
          <a:ln w="12700" cap="flat" cmpd="sng" algn="ctr">
            <a:solidFill>
              <a:srgbClr val="C00000"/>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a:ln>
                  <a:noFill/>
                </a:ln>
                <a:solidFill>
                  <a:srgbClr val="C00000"/>
                </a:solidFill>
                <a:effectLst/>
                <a:uLnTx/>
                <a:uFillTx/>
                <a:latin typeface="等线" panose="020F0502020204030204"/>
                <a:ea typeface="微软雅黑"/>
                <a:cs typeface="+mn-cs"/>
              </a:rPr>
              <a:t>特色社会主义</a:t>
            </a:r>
            <a:endParaRPr kumimoji="0" lang="zh-CN" altLang="en-US" sz="3200" b="1"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mn-cs"/>
            </a:endParaRPr>
          </a:p>
        </p:txBody>
      </p:sp>
      <p:sp>
        <p:nvSpPr>
          <p:cNvPr id="9" name="文本框 8">
            <a:extLst>
              <a:ext uri="{FF2B5EF4-FFF2-40B4-BE49-F238E27FC236}">
                <a16:creationId xmlns:a16="http://schemas.microsoft.com/office/drawing/2014/main" id="{642DC402-5811-45B3-A9B5-0C76AF526409}"/>
              </a:ext>
            </a:extLst>
          </p:cNvPr>
          <p:cNvSpPr txBox="1"/>
          <p:nvPr/>
        </p:nvSpPr>
        <p:spPr>
          <a:xfrm>
            <a:off x="690339" y="3457575"/>
            <a:ext cx="10811321" cy="258532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C00000"/>
                </a:solidFill>
                <a:effectLst/>
                <a:uLnTx/>
                <a:uFillTx/>
                <a:latin typeface="等线" panose="020F0502020204030204"/>
                <a:ea typeface="微软雅黑"/>
                <a:cs typeface="+mn-cs"/>
              </a:rPr>
              <a:t>国内外形势变化和我国各项事业发展都给我们提出了一个重大时代课题，这就是必须从理论和实践结合上系统回答新时代坚持和发展什么样的中国特色社会主义、怎样坚持和发展中国特色社会主义，包括新时代坚持和发展中国特色社会主义的总目标、总任务、总体布局、战略布局和发展方向、发展方式、发展动力、战略步骤、外部条件、政治保证等基本问题，并且要根据新的实践对经济、政治、法治、科技、文化、教育、民生、民族、宗教、社会、生态文明、国家安全、国防和军队、“一国两制”和祖国统一、统一战线、外交、党的建设等各方面作出理论分析和政策指导，以利于更好坚持和发展中国特色社会主义。</a:t>
            </a:r>
          </a:p>
        </p:txBody>
      </p:sp>
    </p:spTree>
    <p:extLst>
      <p:ext uri="{BB962C8B-B14F-4D97-AF65-F5344CB8AC3E}">
        <p14:creationId xmlns:p14="http://schemas.microsoft.com/office/powerpoint/2010/main" val="1177814299"/>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up)">
                                      <p:cBhvr>
                                        <p:cTn id="13" dur="1500"/>
                                        <p:tgtEl>
                                          <p:spTgt spid="8"/>
                                        </p:tgtEl>
                                      </p:cBhvr>
                                    </p:animEffect>
                                  </p:childTnLst>
                                </p:cTn>
                              </p:par>
                            </p:childTnLst>
                          </p:cTn>
                        </p:par>
                        <p:par>
                          <p:cTn id="14" fill="hold">
                            <p:stCondLst>
                              <p:cond delay="2500"/>
                            </p:stCondLst>
                            <p:childTnLst>
                              <p:par>
                                <p:cTn id="15" presetID="2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4" descr="#clear#">
            <a:extLst>
              <a:ext uri="{FF2B5EF4-FFF2-40B4-BE49-F238E27FC236}">
                <a16:creationId xmlns:a16="http://schemas.microsoft.com/office/drawing/2014/main" id="{4569DA10-45CC-402D-848C-9C9A5224CB01}"/>
              </a:ext>
            </a:extLst>
          </p:cNvPr>
          <p:cNvSpPr/>
          <p:nvPr/>
        </p:nvSpPr>
        <p:spPr>
          <a:xfrm>
            <a:off x="1004341" y="346867"/>
            <a:ext cx="6647974" cy="523220"/>
          </a:xfrm>
          <a:prstGeom prst="rect">
            <a:avLst/>
          </a:prstGeom>
          <a:noFill/>
        </p:spPr>
        <p:txBody>
          <a:bodyPr wrap="none">
            <a:spAutoFit/>
          </a:bodyPr>
          <a:lstStyle/>
          <a:p>
            <a:pPr marL="0" marR="0" lvl="0" indent="0" algn="l" defTabSz="121914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新时代中国特色社会主义思想和基本方略</a:t>
            </a:r>
          </a:p>
        </p:txBody>
      </p:sp>
      <p:pic>
        <p:nvPicPr>
          <p:cNvPr id="7" name="图片 6">
            <a:extLst>
              <a:ext uri="{FF2B5EF4-FFF2-40B4-BE49-F238E27FC236}">
                <a16:creationId xmlns:a16="http://schemas.microsoft.com/office/drawing/2014/main" id="{A6C11F9A-870C-4561-9276-3014CF6221E0}"/>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a:fillRect/>
          </a:stretch>
        </p:blipFill>
        <p:spPr>
          <a:xfrm>
            <a:off x="1004341" y="1991641"/>
            <a:ext cx="2304256" cy="3501957"/>
          </a:xfrm>
          <a:prstGeom prst="rect">
            <a:avLst/>
          </a:prstGeom>
        </p:spPr>
      </p:pic>
      <p:pic>
        <p:nvPicPr>
          <p:cNvPr id="8" name="图片 7">
            <a:extLst>
              <a:ext uri="{FF2B5EF4-FFF2-40B4-BE49-F238E27FC236}">
                <a16:creationId xmlns:a16="http://schemas.microsoft.com/office/drawing/2014/main" id="{68F87FB4-67AE-4621-B5E2-A0A07727BCA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11871" y="1991642"/>
            <a:ext cx="2393004" cy="3501957"/>
          </a:xfrm>
          <a:prstGeom prst="rect">
            <a:avLst/>
          </a:prstGeom>
        </p:spPr>
      </p:pic>
      <p:sp>
        <p:nvSpPr>
          <p:cNvPr id="9" name="TextBox 14">
            <a:extLst>
              <a:ext uri="{FF2B5EF4-FFF2-40B4-BE49-F238E27FC236}">
                <a16:creationId xmlns:a16="http://schemas.microsoft.com/office/drawing/2014/main" id="{207F83B2-2C51-4EFA-AE4C-5DB0CE4EAE34}"/>
              </a:ext>
            </a:extLst>
          </p:cNvPr>
          <p:cNvSpPr txBox="1">
            <a:spLocks noChangeArrowheads="1"/>
          </p:cNvSpPr>
          <p:nvPr/>
        </p:nvSpPr>
        <p:spPr bwMode="auto">
          <a:xfrm>
            <a:off x="6016852" y="1991640"/>
            <a:ext cx="4881383" cy="461665"/>
          </a:xfrm>
          <a:prstGeom prst="rect">
            <a:avLst/>
          </a:prstGeom>
          <a:solidFill>
            <a:srgbClr val="C00000"/>
          </a:solidFill>
          <a:ln>
            <a:noFill/>
          </a:ln>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科学配置党政部门</a:t>
            </a:r>
            <a:endParaRPr kumimoji="0" lang="zh-CN" altLang="en-US" sz="2400" b="1" i="0" u="none" strike="noStrike" kern="1200" cap="none" spc="0" normalizeH="0" baseline="0" noProof="0" dirty="0">
              <a:ln>
                <a:noFill/>
              </a:ln>
              <a:solidFill>
                <a:srgbClr val="FFFFFF"/>
              </a:solidFill>
              <a:effectLst/>
              <a:uLnTx/>
              <a:uFillTx/>
              <a:latin typeface="微软雅黑" pitchFamily="82" charset="2"/>
              <a:ea typeface="微软雅黑" pitchFamily="82" charset="2"/>
              <a:cs typeface="+mn-cs"/>
            </a:endParaRPr>
          </a:p>
        </p:txBody>
      </p:sp>
      <p:sp>
        <p:nvSpPr>
          <p:cNvPr id="11" name="Text Box 24">
            <a:extLst>
              <a:ext uri="{FF2B5EF4-FFF2-40B4-BE49-F238E27FC236}">
                <a16:creationId xmlns:a16="http://schemas.microsoft.com/office/drawing/2014/main" id="{D0EAA30A-6702-4573-8548-473E79F2E503}"/>
              </a:ext>
            </a:extLst>
          </p:cNvPr>
          <p:cNvSpPr txBox="1">
            <a:spLocks noChangeArrowheads="1"/>
          </p:cNvSpPr>
          <p:nvPr/>
        </p:nvSpPr>
        <p:spPr bwMode="auto">
          <a:xfrm>
            <a:off x="6016852" y="2594577"/>
            <a:ext cx="4881383" cy="2899021"/>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mn-cs"/>
              </a:rPr>
              <a:t>统筹考虑各类机构设置，科学配置党政部门及内设机构权力、明确职责。统筹使用各类编制资源，形成科学合理的管理体制，完善国家机构组织法。转变政府职能，深化简政放权，创新监管方式，增强政府公信力和执行力，建设人民满意的服务型政府。赋予省级及以下政府更多自主权。在省市县对职能相近的党政机关探索合并设立或合署办公。深化事业单位改革，强化公益属性，推进政事分开、事企分开、管办分离。</a:t>
            </a:r>
          </a:p>
        </p:txBody>
      </p:sp>
    </p:spTree>
    <p:extLst>
      <p:ext uri="{BB962C8B-B14F-4D97-AF65-F5344CB8AC3E}">
        <p14:creationId xmlns:p14="http://schemas.microsoft.com/office/powerpoint/2010/main" val="1645546212"/>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fltVal val="0"/>
                                          </p:val>
                                        </p:tav>
                                        <p:tav tm="100000">
                                          <p:val>
                                            <p:strVal val="#ppt_w"/>
                                          </p:val>
                                        </p:tav>
                                      </p:tavLst>
                                    </p:anim>
                                    <p:anim calcmode="lin" valueType="num">
                                      <p:cBhvr>
                                        <p:cTn id="15" dur="1000" fill="hold"/>
                                        <p:tgtEl>
                                          <p:spTgt spid="8"/>
                                        </p:tgtEl>
                                        <p:attrNameLst>
                                          <p:attrName>ppt_h</p:attrName>
                                        </p:attrNameLst>
                                      </p:cBhvr>
                                      <p:tavLst>
                                        <p:tav tm="0">
                                          <p:val>
                                            <p:fltVal val="0"/>
                                          </p:val>
                                        </p:tav>
                                        <p:tav tm="100000">
                                          <p:val>
                                            <p:strVal val="#ppt_h"/>
                                          </p:val>
                                        </p:tav>
                                      </p:tavLst>
                                    </p:anim>
                                    <p:anim calcmode="lin" valueType="num">
                                      <p:cBhvr>
                                        <p:cTn id="16" dur="1000" fill="hold"/>
                                        <p:tgtEl>
                                          <p:spTgt spid="8"/>
                                        </p:tgtEl>
                                        <p:attrNameLst>
                                          <p:attrName>style.rotation</p:attrName>
                                        </p:attrNameLst>
                                      </p:cBhvr>
                                      <p:tavLst>
                                        <p:tav tm="0">
                                          <p:val>
                                            <p:fltVal val="90"/>
                                          </p:val>
                                        </p:tav>
                                        <p:tav tm="100000">
                                          <p:val>
                                            <p:fltVal val="0"/>
                                          </p:val>
                                        </p:tav>
                                      </p:tavLst>
                                    </p:anim>
                                    <p:animEffect transition="in" filter="fade">
                                      <p:cBhvr>
                                        <p:cTn id="17" dur="1000"/>
                                        <p:tgtEl>
                                          <p:spTgt spid="8"/>
                                        </p:tgtEl>
                                      </p:cBhvr>
                                    </p:animEffect>
                                  </p:childTnLst>
                                </p:cTn>
                              </p:par>
                            </p:childTnLst>
                          </p:cTn>
                        </p:par>
                        <p:par>
                          <p:cTn id="18" fill="hold">
                            <p:stCondLst>
                              <p:cond delay="2000"/>
                            </p:stCondLst>
                            <p:childTnLst>
                              <p:par>
                                <p:cTn id="19" presetID="16" presetClass="entr" presetSubtype="21"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par>
                          <p:cTn id="22" fill="hold">
                            <p:stCondLst>
                              <p:cond delay="2500"/>
                            </p:stCondLst>
                            <p:childTnLst>
                              <p:par>
                                <p:cTn id="23" presetID="14" presetClass="entr" presetSubtype="1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randombar(horizontal)">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4" descr="#clear#">
            <a:extLst>
              <a:ext uri="{FF2B5EF4-FFF2-40B4-BE49-F238E27FC236}">
                <a16:creationId xmlns:a16="http://schemas.microsoft.com/office/drawing/2014/main" id="{1B43D12C-AEC4-4B84-9E89-A593385E0E35}"/>
              </a:ext>
            </a:extLst>
          </p:cNvPr>
          <p:cNvSpPr/>
          <p:nvPr/>
        </p:nvSpPr>
        <p:spPr>
          <a:xfrm>
            <a:off x="891290" y="319878"/>
            <a:ext cx="6647974" cy="523220"/>
          </a:xfrm>
          <a:prstGeom prst="rect">
            <a:avLst/>
          </a:prstGeom>
          <a:noFill/>
        </p:spPr>
        <p:txBody>
          <a:bodyPr wrap="none">
            <a:spAutoFit/>
          </a:bodyPr>
          <a:lstStyle/>
          <a:p>
            <a:pPr marL="0" marR="0" lvl="0" indent="0" algn="l" defTabSz="121914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新时代中国特色社会主义思想和基本方略</a:t>
            </a:r>
          </a:p>
        </p:txBody>
      </p:sp>
      <p:sp>
        <p:nvSpPr>
          <p:cNvPr id="7" name="加号 6">
            <a:extLst>
              <a:ext uri="{FF2B5EF4-FFF2-40B4-BE49-F238E27FC236}">
                <a16:creationId xmlns:a16="http://schemas.microsoft.com/office/drawing/2014/main" id="{215DC8E3-D17E-42B0-9AFD-B28A67B78B13}"/>
              </a:ext>
            </a:extLst>
          </p:cNvPr>
          <p:cNvSpPr/>
          <p:nvPr/>
        </p:nvSpPr>
        <p:spPr>
          <a:xfrm>
            <a:off x="3725321" y="1884195"/>
            <a:ext cx="977900" cy="977900"/>
          </a:xfrm>
          <a:prstGeom prst="mathPlus">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8" name="组合 7">
            <a:extLst>
              <a:ext uri="{FF2B5EF4-FFF2-40B4-BE49-F238E27FC236}">
                <a16:creationId xmlns:a16="http://schemas.microsoft.com/office/drawing/2014/main" id="{A971733C-5AC9-4891-8684-EF36026191B3}"/>
              </a:ext>
            </a:extLst>
          </p:cNvPr>
          <p:cNvGrpSpPr/>
          <p:nvPr/>
        </p:nvGrpSpPr>
        <p:grpSpPr>
          <a:xfrm>
            <a:off x="1188519" y="1274464"/>
            <a:ext cx="2197368" cy="2197363"/>
            <a:chOff x="1484661" y="1335542"/>
            <a:chExt cx="1648026" cy="1648022"/>
          </a:xfrm>
        </p:grpSpPr>
        <p:sp>
          <p:nvSpPr>
            <p:cNvPr id="9" name="Freeform: Shape 28">
              <a:extLst>
                <a:ext uri="{FF2B5EF4-FFF2-40B4-BE49-F238E27FC236}">
                  <a16:creationId xmlns:a16="http://schemas.microsoft.com/office/drawing/2014/main" id="{CF3AF3DD-A3AA-424D-BAB3-ACB21CBE2E8C}"/>
                </a:ext>
              </a:extLst>
            </p:cNvPr>
            <p:cNvSpPr/>
            <p:nvPr/>
          </p:nvSpPr>
          <p:spPr bwMode="auto">
            <a:xfrm rot="18900000">
              <a:off x="1484661" y="1335542"/>
              <a:ext cx="1648026" cy="1648022"/>
            </a:xfrm>
            <a:custGeom>
              <a:avLst/>
              <a:gdLst>
                <a:gd name="connsiteX0" fmla="*/ 1129410 w 1323185"/>
                <a:gd name="connsiteY0" fmla="*/ 193774 h 1323184"/>
                <a:gd name="connsiteX1" fmla="*/ 1162336 w 1323185"/>
                <a:gd name="connsiteY1" fmla="*/ 273265 h 1323184"/>
                <a:gd name="connsiteX2" fmla="*/ 1162336 w 1323185"/>
                <a:gd name="connsiteY2" fmla="*/ 454178 h 1323184"/>
                <a:gd name="connsiteX3" fmla="*/ 1290259 w 1323185"/>
                <a:gd name="connsiteY3" fmla="*/ 582101 h 1323184"/>
                <a:gd name="connsiteX4" fmla="*/ 1290259 w 1323185"/>
                <a:gd name="connsiteY4" fmla="*/ 741083 h 1323184"/>
                <a:gd name="connsiteX5" fmla="*/ 1162336 w 1323185"/>
                <a:gd name="connsiteY5" fmla="*/ 869006 h 1323184"/>
                <a:gd name="connsiteX6" fmla="*/ 1162336 w 1323185"/>
                <a:gd name="connsiteY6" fmla="*/ 1049917 h 1323184"/>
                <a:gd name="connsiteX7" fmla="*/ 1049919 w 1323185"/>
                <a:gd name="connsiteY7" fmla="*/ 1162334 h 1323184"/>
                <a:gd name="connsiteX8" fmla="*/ 869008 w 1323185"/>
                <a:gd name="connsiteY8" fmla="*/ 1162334 h 1323184"/>
                <a:gd name="connsiteX9" fmla="*/ 741083 w 1323185"/>
                <a:gd name="connsiteY9" fmla="*/ 1290258 h 1323184"/>
                <a:gd name="connsiteX10" fmla="*/ 582101 w 1323185"/>
                <a:gd name="connsiteY10" fmla="*/ 1290258 h 1323184"/>
                <a:gd name="connsiteX11" fmla="*/ 454177 w 1323185"/>
                <a:gd name="connsiteY11" fmla="*/ 1162334 h 1323184"/>
                <a:gd name="connsiteX12" fmla="*/ 273267 w 1323185"/>
                <a:gd name="connsiteY12" fmla="*/ 1162334 h 1323184"/>
                <a:gd name="connsiteX13" fmla="*/ 160850 w 1323185"/>
                <a:gd name="connsiteY13" fmla="*/ 1049917 h 1323184"/>
                <a:gd name="connsiteX14" fmla="*/ 160850 w 1323185"/>
                <a:gd name="connsiteY14" fmla="*/ 869007 h 1323184"/>
                <a:gd name="connsiteX15" fmla="*/ 32926 w 1323185"/>
                <a:gd name="connsiteY15" fmla="*/ 741083 h 1323184"/>
                <a:gd name="connsiteX16" fmla="*/ 32926 w 1323185"/>
                <a:gd name="connsiteY16" fmla="*/ 582101 h 1323184"/>
                <a:gd name="connsiteX17" fmla="*/ 160850 w 1323185"/>
                <a:gd name="connsiteY17" fmla="*/ 454176 h 1323184"/>
                <a:gd name="connsiteX18" fmla="*/ 160850 w 1323185"/>
                <a:gd name="connsiteY18" fmla="*/ 273265 h 1323184"/>
                <a:gd name="connsiteX19" fmla="*/ 273267 w 1323185"/>
                <a:gd name="connsiteY19" fmla="*/ 160848 h 1323184"/>
                <a:gd name="connsiteX20" fmla="*/ 454178 w 1323185"/>
                <a:gd name="connsiteY20" fmla="*/ 160848 h 1323184"/>
                <a:gd name="connsiteX21" fmla="*/ 582101 w 1323185"/>
                <a:gd name="connsiteY21" fmla="*/ 32925 h 1323184"/>
                <a:gd name="connsiteX22" fmla="*/ 741083 w 1323185"/>
                <a:gd name="connsiteY22" fmla="*/ 32925 h 1323184"/>
                <a:gd name="connsiteX23" fmla="*/ 869006 w 1323185"/>
                <a:gd name="connsiteY23" fmla="*/ 160848 h 1323184"/>
                <a:gd name="connsiteX24" fmla="*/ 1049919 w 1323185"/>
                <a:gd name="connsiteY24" fmla="*/ 160848 h 1323184"/>
                <a:gd name="connsiteX25" fmla="*/ 1129410 w 1323185"/>
                <a:gd name="connsiteY25" fmla="*/ 193774 h 132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23185" h="1323184">
                  <a:moveTo>
                    <a:pt x="1129410" y="193774"/>
                  </a:moveTo>
                  <a:cubicBezTo>
                    <a:pt x="1149753" y="214118"/>
                    <a:pt x="1162336" y="242222"/>
                    <a:pt x="1162336" y="273265"/>
                  </a:cubicBezTo>
                  <a:lnTo>
                    <a:pt x="1162336" y="454178"/>
                  </a:lnTo>
                  <a:lnTo>
                    <a:pt x="1290259" y="582101"/>
                  </a:lnTo>
                  <a:cubicBezTo>
                    <a:pt x="1334161" y="626002"/>
                    <a:pt x="1334161" y="697181"/>
                    <a:pt x="1290259" y="741083"/>
                  </a:cubicBezTo>
                  <a:lnTo>
                    <a:pt x="1162336" y="869006"/>
                  </a:lnTo>
                  <a:lnTo>
                    <a:pt x="1162336" y="1049917"/>
                  </a:lnTo>
                  <a:cubicBezTo>
                    <a:pt x="1162336" y="1112003"/>
                    <a:pt x="1112005" y="1162334"/>
                    <a:pt x="1049919" y="1162334"/>
                  </a:cubicBezTo>
                  <a:lnTo>
                    <a:pt x="869008" y="1162334"/>
                  </a:lnTo>
                  <a:lnTo>
                    <a:pt x="741083" y="1290258"/>
                  </a:lnTo>
                  <a:cubicBezTo>
                    <a:pt x="697182" y="1334160"/>
                    <a:pt x="626003" y="1334160"/>
                    <a:pt x="582101" y="1290258"/>
                  </a:cubicBezTo>
                  <a:lnTo>
                    <a:pt x="454177" y="1162334"/>
                  </a:lnTo>
                  <a:lnTo>
                    <a:pt x="273267" y="1162334"/>
                  </a:lnTo>
                  <a:cubicBezTo>
                    <a:pt x="211181" y="1162334"/>
                    <a:pt x="160850" y="1112003"/>
                    <a:pt x="160850" y="1049917"/>
                  </a:cubicBezTo>
                  <a:lnTo>
                    <a:pt x="160850" y="869007"/>
                  </a:lnTo>
                  <a:lnTo>
                    <a:pt x="32926" y="741083"/>
                  </a:lnTo>
                  <a:cubicBezTo>
                    <a:pt x="-10976" y="697181"/>
                    <a:pt x="-10976" y="626002"/>
                    <a:pt x="32926" y="582101"/>
                  </a:cubicBezTo>
                  <a:lnTo>
                    <a:pt x="160850" y="454176"/>
                  </a:lnTo>
                  <a:lnTo>
                    <a:pt x="160850" y="273265"/>
                  </a:lnTo>
                  <a:cubicBezTo>
                    <a:pt x="160850" y="211179"/>
                    <a:pt x="211181" y="160848"/>
                    <a:pt x="273267" y="160848"/>
                  </a:cubicBezTo>
                  <a:lnTo>
                    <a:pt x="454178" y="160848"/>
                  </a:lnTo>
                  <a:lnTo>
                    <a:pt x="582101" y="32925"/>
                  </a:lnTo>
                  <a:cubicBezTo>
                    <a:pt x="626003" y="-10976"/>
                    <a:pt x="697182" y="-10976"/>
                    <a:pt x="741083" y="32925"/>
                  </a:cubicBezTo>
                  <a:lnTo>
                    <a:pt x="869006" y="160848"/>
                  </a:lnTo>
                  <a:lnTo>
                    <a:pt x="1049919" y="160848"/>
                  </a:lnTo>
                  <a:cubicBezTo>
                    <a:pt x="1080962" y="160848"/>
                    <a:pt x="1109066" y="173431"/>
                    <a:pt x="1129410" y="193774"/>
                  </a:cubicBezTo>
                  <a:close/>
                </a:path>
              </a:pathLst>
            </a:custGeom>
            <a:solidFill>
              <a:srgbClr val="C00000"/>
            </a:solidFill>
            <a:ln w="19050">
              <a:noFill/>
              <a:round/>
              <a:headEnd/>
              <a:tailEnd/>
            </a:ln>
          </p:spPr>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sz="1351" b="1" i="0" u="none" strike="noStrike" kern="0" cap="none" spc="0" normalizeH="0" baseline="0" noProof="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endParaRPr>
            </a:p>
          </p:txBody>
        </p:sp>
        <p:sp>
          <p:nvSpPr>
            <p:cNvPr id="10" name="Text Placeholder 59">
              <a:extLst>
                <a:ext uri="{FF2B5EF4-FFF2-40B4-BE49-F238E27FC236}">
                  <a16:creationId xmlns:a16="http://schemas.microsoft.com/office/drawing/2014/main" id="{40F15B3F-6594-437C-81DB-C06DCEA3873C}"/>
                </a:ext>
              </a:extLst>
            </p:cNvPr>
            <p:cNvSpPr txBox="1">
              <a:spLocks/>
            </p:cNvSpPr>
            <p:nvPr/>
          </p:nvSpPr>
          <p:spPr>
            <a:xfrm>
              <a:off x="1654722" y="1956390"/>
              <a:ext cx="1307903" cy="40632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121917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人民当家作主</a:t>
              </a:r>
              <a:endParaRPr kumimoji="0" lang="en-US" sz="3200" b="1" i="0" u="none" strike="noStrike" kern="1200" cap="none" spc="0" normalizeH="0" baseline="0" noProof="0" dirty="0">
                <a:ln>
                  <a:noFill/>
                </a:ln>
                <a:solidFill>
                  <a:srgbClr val="FFFFFF"/>
                </a:solidFill>
                <a:effectLst/>
                <a:uLnTx/>
                <a:uFillTx/>
                <a:latin typeface="Impact" panose="020B0806030902050204" pitchFamily="34" charset="0"/>
                <a:ea typeface="微软雅黑" panose="020B0503020204020204" pitchFamily="34" charset="-122"/>
                <a:cs typeface="+mn-cs"/>
              </a:endParaRPr>
            </a:p>
          </p:txBody>
        </p:sp>
      </p:grpSp>
      <p:grpSp>
        <p:nvGrpSpPr>
          <p:cNvPr id="11" name="组合 10">
            <a:extLst>
              <a:ext uri="{FF2B5EF4-FFF2-40B4-BE49-F238E27FC236}">
                <a16:creationId xmlns:a16="http://schemas.microsoft.com/office/drawing/2014/main" id="{E84E4A6C-B5BC-44B4-A51D-6B0DB6341487}"/>
              </a:ext>
            </a:extLst>
          </p:cNvPr>
          <p:cNvGrpSpPr/>
          <p:nvPr/>
        </p:nvGrpSpPr>
        <p:grpSpPr>
          <a:xfrm>
            <a:off x="5052343" y="1274462"/>
            <a:ext cx="2197368" cy="2197363"/>
            <a:chOff x="1484661" y="1335542"/>
            <a:chExt cx="1648026" cy="1648022"/>
          </a:xfrm>
        </p:grpSpPr>
        <p:sp>
          <p:nvSpPr>
            <p:cNvPr id="12" name="Freeform: Shape 28">
              <a:extLst>
                <a:ext uri="{FF2B5EF4-FFF2-40B4-BE49-F238E27FC236}">
                  <a16:creationId xmlns:a16="http://schemas.microsoft.com/office/drawing/2014/main" id="{8638A71D-7EF9-4D3A-9C22-D010C5C78A19}"/>
                </a:ext>
              </a:extLst>
            </p:cNvPr>
            <p:cNvSpPr/>
            <p:nvPr/>
          </p:nvSpPr>
          <p:spPr bwMode="auto">
            <a:xfrm rot="18900000">
              <a:off x="1484661" y="1335542"/>
              <a:ext cx="1648026" cy="1648022"/>
            </a:xfrm>
            <a:custGeom>
              <a:avLst/>
              <a:gdLst>
                <a:gd name="connsiteX0" fmla="*/ 1129410 w 1323185"/>
                <a:gd name="connsiteY0" fmla="*/ 193774 h 1323184"/>
                <a:gd name="connsiteX1" fmla="*/ 1162336 w 1323185"/>
                <a:gd name="connsiteY1" fmla="*/ 273265 h 1323184"/>
                <a:gd name="connsiteX2" fmla="*/ 1162336 w 1323185"/>
                <a:gd name="connsiteY2" fmla="*/ 454178 h 1323184"/>
                <a:gd name="connsiteX3" fmla="*/ 1290259 w 1323185"/>
                <a:gd name="connsiteY3" fmla="*/ 582101 h 1323184"/>
                <a:gd name="connsiteX4" fmla="*/ 1290259 w 1323185"/>
                <a:gd name="connsiteY4" fmla="*/ 741083 h 1323184"/>
                <a:gd name="connsiteX5" fmla="*/ 1162336 w 1323185"/>
                <a:gd name="connsiteY5" fmla="*/ 869006 h 1323184"/>
                <a:gd name="connsiteX6" fmla="*/ 1162336 w 1323185"/>
                <a:gd name="connsiteY6" fmla="*/ 1049917 h 1323184"/>
                <a:gd name="connsiteX7" fmla="*/ 1049919 w 1323185"/>
                <a:gd name="connsiteY7" fmla="*/ 1162334 h 1323184"/>
                <a:gd name="connsiteX8" fmla="*/ 869008 w 1323185"/>
                <a:gd name="connsiteY8" fmla="*/ 1162334 h 1323184"/>
                <a:gd name="connsiteX9" fmla="*/ 741083 w 1323185"/>
                <a:gd name="connsiteY9" fmla="*/ 1290258 h 1323184"/>
                <a:gd name="connsiteX10" fmla="*/ 582101 w 1323185"/>
                <a:gd name="connsiteY10" fmla="*/ 1290258 h 1323184"/>
                <a:gd name="connsiteX11" fmla="*/ 454177 w 1323185"/>
                <a:gd name="connsiteY11" fmla="*/ 1162334 h 1323184"/>
                <a:gd name="connsiteX12" fmla="*/ 273267 w 1323185"/>
                <a:gd name="connsiteY12" fmla="*/ 1162334 h 1323184"/>
                <a:gd name="connsiteX13" fmla="*/ 160850 w 1323185"/>
                <a:gd name="connsiteY13" fmla="*/ 1049917 h 1323184"/>
                <a:gd name="connsiteX14" fmla="*/ 160850 w 1323185"/>
                <a:gd name="connsiteY14" fmla="*/ 869007 h 1323184"/>
                <a:gd name="connsiteX15" fmla="*/ 32926 w 1323185"/>
                <a:gd name="connsiteY15" fmla="*/ 741083 h 1323184"/>
                <a:gd name="connsiteX16" fmla="*/ 32926 w 1323185"/>
                <a:gd name="connsiteY16" fmla="*/ 582101 h 1323184"/>
                <a:gd name="connsiteX17" fmla="*/ 160850 w 1323185"/>
                <a:gd name="connsiteY17" fmla="*/ 454176 h 1323184"/>
                <a:gd name="connsiteX18" fmla="*/ 160850 w 1323185"/>
                <a:gd name="connsiteY18" fmla="*/ 273265 h 1323184"/>
                <a:gd name="connsiteX19" fmla="*/ 273267 w 1323185"/>
                <a:gd name="connsiteY19" fmla="*/ 160848 h 1323184"/>
                <a:gd name="connsiteX20" fmla="*/ 454178 w 1323185"/>
                <a:gd name="connsiteY20" fmla="*/ 160848 h 1323184"/>
                <a:gd name="connsiteX21" fmla="*/ 582101 w 1323185"/>
                <a:gd name="connsiteY21" fmla="*/ 32925 h 1323184"/>
                <a:gd name="connsiteX22" fmla="*/ 741083 w 1323185"/>
                <a:gd name="connsiteY22" fmla="*/ 32925 h 1323184"/>
                <a:gd name="connsiteX23" fmla="*/ 869006 w 1323185"/>
                <a:gd name="connsiteY23" fmla="*/ 160848 h 1323184"/>
                <a:gd name="connsiteX24" fmla="*/ 1049919 w 1323185"/>
                <a:gd name="connsiteY24" fmla="*/ 160848 h 1323184"/>
                <a:gd name="connsiteX25" fmla="*/ 1129410 w 1323185"/>
                <a:gd name="connsiteY25" fmla="*/ 193774 h 132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23185" h="1323184">
                  <a:moveTo>
                    <a:pt x="1129410" y="193774"/>
                  </a:moveTo>
                  <a:cubicBezTo>
                    <a:pt x="1149753" y="214118"/>
                    <a:pt x="1162336" y="242222"/>
                    <a:pt x="1162336" y="273265"/>
                  </a:cubicBezTo>
                  <a:lnTo>
                    <a:pt x="1162336" y="454178"/>
                  </a:lnTo>
                  <a:lnTo>
                    <a:pt x="1290259" y="582101"/>
                  </a:lnTo>
                  <a:cubicBezTo>
                    <a:pt x="1334161" y="626002"/>
                    <a:pt x="1334161" y="697181"/>
                    <a:pt x="1290259" y="741083"/>
                  </a:cubicBezTo>
                  <a:lnTo>
                    <a:pt x="1162336" y="869006"/>
                  </a:lnTo>
                  <a:lnTo>
                    <a:pt x="1162336" y="1049917"/>
                  </a:lnTo>
                  <a:cubicBezTo>
                    <a:pt x="1162336" y="1112003"/>
                    <a:pt x="1112005" y="1162334"/>
                    <a:pt x="1049919" y="1162334"/>
                  </a:cubicBezTo>
                  <a:lnTo>
                    <a:pt x="869008" y="1162334"/>
                  </a:lnTo>
                  <a:lnTo>
                    <a:pt x="741083" y="1290258"/>
                  </a:lnTo>
                  <a:cubicBezTo>
                    <a:pt x="697182" y="1334160"/>
                    <a:pt x="626003" y="1334160"/>
                    <a:pt x="582101" y="1290258"/>
                  </a:cubicBezTo>
                  <a:lnTo>
                    <a:pt x="454177" y="1162334"/>
                  </a:lnTo>
                  <a:lnTo>
                    <a:pt x="273267" y="1162334"/>
                  </a:lnTo>
                  <a:cubicBezTo>
                    <a:pt x="211181" y="1162334"/>
                    <a:pt x="160850" y="1112003"/>
                    <a:pt x="160850" y="1049917"/>
                  </a:cubicBezTo>
                  <a:lnTo>
                    <a:pt x="160850" y="869007"/>
                  </a:lnTo>
                  <a:lnTo>
                    <a:pt x="32926" y="741083"/>
                  </a:lnTo>
                  <a:cubicBezTo>
                    <a:pt x="-10976" y="697181"/>
                    <a:pt x="-10976" y="626002"/>
                    <a:pt x="32926" y="582101"/>
                  </a:cubicBezTo>
                  <a:lnTo>
                    <a:pt x="160850" y="454176"/>
                  </a:lnTo>
                  <a:lnTo>
                    <a:pt x="160850" y="273265"/>
                  </a:lnTo>
                  <a:cubicBezTo>
                    <a:pt x="160850" y="211179"/>
                    <a:pt x="211181" y="160848"/>
                    <a:pt x="273267" y="160848"/>
                  </a:cubicBezTo>
                  <a:lnTo>
                    <a:pt x="454178" y="160848"/>
                  </a:lnTo>
                  <a:lnTo>
                    <a:pt x="582101" y="32925"/>
                  </a:lnTo>
                  <a:cubicBezTo>
                    <a:pt x="626003" y="-10976"/>
                    <a:pt x="697182" y="-10976"/>
                    <a:pt x="741083" y="32925"/>
                  </a:cubicBezTo>
                  <a:lnTo>
                    <a:pt x="869006" y="160848"/>
                  </a:lnTo>
                  <a:lnTo>
                    <a:pt x="1049919" y="160848"/>
                  </a:lnTo>
                  <a:cubicBezTo>
                    <a:pt x="1080962" y="160848"/>
                    <a:pt x="1109066" y="173431"/>
                    <a:pt x="1129410" y="193774"/>
                  </a:cubicBezTo>
                  <a:close/>
                </a:path>
              </a:pathLst>
            </a:custGeom>
            <a:solidFill>
              <a:srgbClr val="C00000"/>
            </a:solidFill>
            <a:ln w="19050">
              <a:noFill/>
              <a:round/>
              <a:headEnd/>
              <a:tailEnd/>
            </a:ln>
          </p:spPr>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sz="1351" b="1" i="0" u="none" strike="noStrike" kern="0" cap="none" spc="0" normalizeH="0" baseline="0" noProof="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endParaRPr>
            </a:p>
          </p:txBody>
        </p:sp>
        <p:sp>
          <p:nvSpPr>
            <p:cNvPr id="14" name="Text Placeholder 59">
              <a:extLst>
                <a:ext uri="{FF2B5EF4-FFF2-40B4-BE49-F238E27FC236}">
                  <a16:creationId xmlns:a16="http://schemas.microsoft.com/office/drawing/2014/main" id="{A18468D4-59F4-4355-BB11-4E0A32C3E33E}"/>
                </a:ext>
              </a:extLst>
            </p:cNvPr>
            <p:cNvSpPr txBox="1">
              <a:spLocks/>
            </p:cNvSpPr>
            <p:nvPr/>
          </p:nvSpPr>
          <p:spPr>
            <a:xfrm>
              <a:off x="1654722" y="1956391"/>
              <a:ext cx="1307903" cy="40632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121917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依法治国</a:t>
              </a:r>
              <a:endParaRPr kumimoji="0" lang="en-US" sz="3200" b="1" i="0" u="none" strike="noStrike" kern="1200" cap="none" spc="0" normalizeH="0" baseline="0" noProof="0" dirty="0">
                <a:ln>
                  <a:noFill/>
                </a:ln>
                <a:solidFill>
                  <a:srgbClr val="FFFFFF"/>
                </a:solidFill>
                <a:effectLst/>
                <a:uLnTx/>
                <a:uFillTx/>
                <a:latin typeface="Impact" panose="020B0806030902050204" pitchFamily="34" charset="0"/>
                <a:ea typeface="微软雅黑" panose="020B0503020204020204" pitchFamily="34" charset="-122"/>
                <a:cs typeface="+mn-cs"/>
              </a:endParaRPr>
            </a:p>
          </p:txBody>
        </p:sp>
      </p:grpSp>
      <p:sp>
        <p:nvSpPr>
          <p:cNvPr id="15" name="等号 14">
            <a:extLst>
              <a:ext uri="{FF2B5EF4-FFF2-40B4-BE49-F238E27FC236}">
                <a16:creationId xmlns:a16="http://schemas.microsoft.com/office/drawing/2014/main" id="{1D947E0E-D699-474A-A672-7298C1A9D5DC}"/>
              </a:ext>
            </a:extLst>
          </p:cNvPr>
          <p:cNvSpPr/>
          <p:nvPr/>
        </p:nvSpPr>
        <p:spPr>
          <a:xfrm>
            <a:off x="7519544" y="1884195"/>
            <a:ext cx="977900" cy="977900"/>
          </a:xfrm>
          <a:prstGeom prst="mathEqual">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6" name="组合 15">
            <a:extLst>
              <a:ext uri="{FF2B5EF4-FFF2-40B4-BE49-F238E27FC236}">
                <a16:creationId xmlns:a16="http://schemas.microsoft.com/office/drawing/2014/main" id="{08332C98-5792-4536-9066-61E95A4B57E4}"/>
              </a:ext>
            </a:extLst>
          </p:cNvPr>
          <p:cNvGrpSpPr/>
          <p:nvPr/>
        </p:nvGrpSpPr>
        <p:grpSpPr>
          <a:xfrm>
            <a:off x="8836943" y="1274462"/>
            <a:ext cx="2197368" cy="2197363"/>
            <a:chOff x="1484661" y="1335542"/>
            <a:chExt cx="1648026" cy="1648022"/>
          </a:xfrm>
        </p:grpSpPr>
        <p:sp>
          <p:nvSpPr>
            <p:cNvPr id="17" name="Freeform: Shape 28">
              <a:extLst>
                <a:ext uri="{FF2B5EF4-FFF2-40B4-BE49-F238E27FC236}">
                  <a16:creationId xmlns:a16="http://schemas.microsoft.com/office/drawing/2014/main" id="{D6839AF0-488A-4D81-98AC-6E06A0E79863}"/>
                </a:ext>
              </a:extLst>
            </p:cNvPr>
            <p:cNvSpPr/>
            <p:nvPr/>
          </p:nvSpPr>
          <p:spPr bwMode="auto">
            <a:xfrm rot="18900000">
              <a:off x="1484661" y="1335542"/>
              <a:ext cx="1648026" cy="1648022"/>
            </a:xfrm>
            <a:custGeom>
              <a:avLst/>
              <a:gdLst>
                <a:gd name="connsiteX0" fmla="*/ 1129410 w 1323185"/>
                <a:gd name="connsiteY0" fmla="*/ 193774 h 1323184"/>
                <a:gd name="connsiteX1" fmla="*/ 1162336 w 1323185"/>
                <a:gd name="connsiteY1" fmla="*/ 273265 h 1323184"/>
                <a:gd name="connsiteX2" fmla="*/ 1162336 w 1323185"/>
                <a:gd name="connsiteY2" fmla="*/ 454178 h 1323184"/>
                <a:gd name="connsiteX3" fmla="*/ 1290259 w 1323185"/>
                <a:gd name="connsiteY3" fmla="*/ 582101 h 1323184"/>
                <a:gd name="connsiteX4" fmla="*/ 1290259 w 1323185"/>
                <a:gd name="connsiteY4" fmla="*/ 741083 h 1323184"/>
                <a:gd name="connsiteX5" fmla="*/ 1162336 w 1323185"/>
                <a:gd name="connsiteY5" fmla="*/ 869006 h 1323184"/>
                <a:gd name="connsiteX6" fmla="*/ 1162336 w 1323185"/>
                <a:gd name="connsiteY6" fmla="*/ 1049917 h 1323184"/>
                <a:gd name="connsiteX7" fmla="*/ 1049919 w 1323185"/>
                <a:gd name="connsiteY7" fmla="*/ 1162334 h 1323184"/>
                <a:gd name="connsiteX8" fmla="*/ 869008 w 1323185"/>
                <a:gd name="connsiteY8" fmla="*/ 1162334 h 1323184"/>
                <a:gd name="connsiteX9" fmla="*/ 741083 w 1323185"/>
                <a:gd name="connsiteY9" fmla="*/ 1290258 h 1323184"/>
                <a:gd name="connsiteX10" fmla="*/ 582101 w 1323185"/>
                <a:gd name="connsiteY10" fmla="*/ 1290258 h 1323184"/>
                <a:gd name="connsiteX11" fmla="*/ 454177 w 1323185"/>
                <a:gd name="connsiteY11" fmla="*/ 1162334 h 1323184"/>
                <a:gd name="connsiteX12" fmla="*/ 273267 w 1323185"/>
                <a:gd name="connsiteY12" fmla="*/ 1162334 h 1323184"/>
                <a:gd name="connsiteX13" fmla="*/ 160850 w 1323185"/>
                <a:gd name="connsiteY13" fmla="*/ 1049917 h 1323184"/>
                <a:gd name="connsiteX14" fmla="*/ 160850 w 1323185"/>
                <a:gd name="connsiteY14" fmla="*/ 869007 h 1323184"/>
                <a:gd name="connsiteX15" fmla="*/ 32926 w 1323185"/>
                <a:gd name="connsiteY15" fmla="*/ 741083 h 1323184"/>
                <a:gd name="connsiteX16" fmla="*/ 32926 w 1323185"/>
                <a:gd name="connsiteY16" fmla="*/ 582101 h 1323184"/>
                <a:gd name="connsiteX17" fmla="*/ 160850 w 1323185"/>
                <a:gd name="connsiteY17" fmla="*/ 454176 h 1323184"/>
                <a:gd name="connsiteX18" fmla="*/ 160850 w 1323185"/>
                <a:gd name="connsiteY18" fmla="*/ 273265 h 1323184"/>
                <a:gd name="connsiteX19" fmla="*/ 273267 w 1323185"/>
                <a:gd name="connsiteY19" fmla="*/ 160848 h 1323184"/>
                <a:gd name="connsiteX20" fmla="*/ 454178 w 1323185"/>
                <a:gd name="connsiteY20" fmla="*/ 160848 h 1323184"/>
                <a:gd name="connsiteX21" fmla="*/ 582101 w 1323185"/>
                <a:gd name="connsiteY21" fmla="*/ 32925 h 1323184"/>
                <a:gd name="connsiteX22" fmla="*/ 741083 w 1323185"/>
                <a:gd name="connsiteY22" fmla="*/ 32925 h 1323184"/>
                <a:gd name="connsiteX23" fmla="*/ 869006 w 1323185"/>
                <a:gd name="connsiteY23" fmla="*/ 160848 h 1323184"/>
                <a:gd name="connsiteX24" fmla="*/ 1049919 w 1323185"/>
                <a:gd name="connsiteY24" fmla="*/ 160848 h 1323184"/>
                <a:gd name="connsiteX25" fmla="*/ 1129410 w 1323185"/>
                <a:gd name="connsiteY25" fmla="*/ 193774 h 132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23185" h="1323184">
                  <a:moveTo>
                    <a:pt x="1129410" y="193774"/>
                  </a:moveTo>
                  <a:cubicBezTo>
                    <a:pt x="1149753" y="214118"/>
                    <a:pt x="1162336" y="242222"/>
                    <a:pt x="1162336" y="273265"/>
                  </a:cubicBezTo>
                  <a:lnTo>
                    <a:pt x="1162336" y="454178"/>
                  </a:lnTo>
                  <a:lnTo>
                    <a:pt x="1290259" y="582101"/>
                  </a:lnTo>
                  <a:cubicBezTo>
                    <a:pt x="1334161" y="626002"/>
                    <a:pt x="1334161" y="697181"/>
                    <a:pt x="1290259" y="741083"/>
                  </a:cubicBezTo>
                  <a:lnTo>
                    <a:pt x="1162336" y="869006"/>
                  </a:lnTo>
                  <a:lnTo>
                    <a:pt x="1162336" y="1049917"/>
                  </a:lnTo>
                  <a:cubicBezTo>
                    <a:pt x="1162336" y="1112003"/>
                    <a:pt x="1112005" y="1162334"/>
                    <a:pt x="1049919" y="1162334"/>
                  </a:cubicBezTo>
                  <a:lnTo>
                    <a:pt x="869008" y="1162334"/>
                  </a:lnTo>
                  <a:lnTo>
                    <a:pt x="741083" y="1290258"/>
                  </a:lnTo>
                  <a:cubicBezTo>
                    <a:pt x="697182" y="1334160"/>
                    <a:pt x="626003" y="1334160"/>
                    <a:pt x="582101" y="1290258"/>
                  </a:cubicBezTo>
                  <a:lnTo>
                    <a:pt x="454177" y="1162334"/>
                  </a:lnTo>
                  <a:lnTo>
                    <a:pt x="273267" y="1162334"/>
                  </a:lnTo>
                  <a:cubicBezTo>
                    <a:pt x="211181" y="1162334"/>
                    <a:pt x="160850" y="1112003"/>
                    <a:pt x="160850" y="1049917"/>
                  </a:cubicBezTo>
                  <a:lnTo>
                    <a:pt x="160850" y="869007"/>
                  </a:lnTo>
                  <a:lnTo>
                    <a:pt x="32926" y="741083"/>
                  </a:lnTo>
                  <a:cubicBezTo>
                    <a:pt x="-10976" y="697181"/>
                    <a:pt x="-10976" y="626002"/>
                    <a:pt x="32926" y="582101"/>
                  </a:cubicBezTo>
                  <a:lnTo>
                    <a:pt x="160850" y="454176"/>
                  </a:lnTo>
                  <a:lnTo>
                    <a:pt x="160850" y="273265"/>
                  </a:lnTo>
                  <a:cubicBezTo>
                    <a:pt x="160850" y="211179"/>
                    <a:pt x="211181" y="160848"/>
                    <a:pt x="273267" y="160848"/>
                  </a:cubicBezTo>
                  <a:lnTo>
                    <a:pt x="454178" y="160848"/>
                  </a:lnTo>
                  <a:lnTo>
                    <a:pt x="582101" y="32925"/>
                  </a:lnTo>
                  <a:cubicBezTo>
                    <a:pt x="626003" y="-10976"/>
                    <a:pt x="697182" y="-10976"/>
                    <a:pt x="741083" y="32925"/>
                  </a:cubicBezTo>
                  <a:lnTo>
                    <a:pt x="869006" y="160848"/>
                  </a:lnTo>
                  <a:lnTo>
                    <a:pt x="1049919" y="160848"/>
                  </a:lnTo>
                  <a:cubicBezTo>
                    <a:pt x="1080962" y="160848"/>
                    <a:pt x="1109066" y="173431"/>
                    <a:pt x="1129410" y="193774"/>
                  </a:cubicBezTo>
                  <a:close/>
                </a:path>
              </a:pathLst>
            </a:custGeom>
            <a:solidFill>
              <a:srgbClr val="C00000"/>
            </a:solidFill>
            <a:ln w="19050">
              <a:noFill/>
              <a:round/>
              <a:headEnd/>
              <a:tailEnd/>
            </a:ln>
          </p:spPr>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sz="1351" b="1" i="0" u="none" strike="noStrike" kern="0" cap="none" spc="0" normalizeH="0" baseline="0" noProof="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endParaRPr>
            </a:p>
          </p:txBody>
        </p:sp>
        <p:sp>
          <p:nvSpPr>
            <p:cNvPr id="18" name="Text Placeholder 59">
              <a:extLst>
                <a:ext uri="{FF2B5EF4-FFF2-40B4-BE49-F238E27FC236}">
                  <a16:creationId xmlns:a16="http://schemas.microsoft.com/office/drawing/2014/main" id="{633803AE-209C-4044-8108-64D9F7E3CB31}"/>
                </a:ext>
              </a:extLst>
            </p:cNvPr>
            <p:cNvSpPr txBox="1">
              <a:spLocks/>
            </p:cNvSpPr>
            <p:nvPr/>
          </p:nvSpPr>
          <p:spPr>
            <a:xfrm>
              <a:off x="1654722" y="1956391"/>
              <a:ext cx="1307903" cy="40632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121917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党的领导</a:t>
              </a:r>
              <a:endParaRPr kumimoji="0" lang="en-US" sz="3200" b="1" i="0" u="none" strike="noStrike" kern="1200" cap="none" spc="0" normalizeH="0" baseline="0" noProof="0" dirty="0">
                <a:ln>
                  <a:noFill/>
                </a:ln>
                <a:solidFill>
                  <a:srgbClr val="FFFFFF"/>
                </a:solidFill>
                <a:effectLst/>
                <a:uLnTx/>
                <a:uFillTx/>
                <a:latin typeface="Impact" panose="020B0806030902050204" pitchFamily="34" charset="0"/>
                <a:ea typeface="微软雅黑" panose="020B0503020204020204" pitchFamily="34" charset="-122"/>
                <a:cs typeface="+mn-cs"/>
              </a:endParaRPr>
            </a:p>
          </p:txBody>
        </p:sp>
      </p:grpSp>
      <p:sp>
        <p:nvSpPr>
          <p:cNvPr id="19" name="文本框 18">
            <a:extLst>
              <a:ext uri="{FF2B5EF4-FFF2-40B4-BE49-F238E27FC236}">
                <a16:creationId xmlns:a16="http://schemas.microsoft.com/office/drawing/2014/main" id="{8892F62C-73D3-4FBF-BC5C-4A872B82CDAA}"/>
              </a:ext>
            </a:extLst>
          </p:cNvPr>
          <p:cNvSpPr txBox="1"/>
          <p:nvPr/>
        </p:nvSpPr>
        <p:spPr>
          <a:xfrm>
            <a:off x="638962" y="3601974"/>
            <a:ext cx="10907281" cy="2320507"/>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党的领导是人民当家作主和依法治国的根本保证，人民当家作主是社会主义民主政治的本质特征，依法治国是党领导人民治理国家的基本方式，三者统一于我国社会主义民主政治伟大实践。在我国政治生活中，党是居于领导地位的，加强党的集中统一领导，支持人大、政府、政协和法院、检察院依法依章程履行职能、开展工作、发挥作用，这两个方面是统一的。要改进党的领导方式和执政方式，保证党领导人民有效治理国家；扩大人民有序政治参与，保证人民依法实行民主选举、民主协商、民主决策、民主管理、民主监督；维护国家法制统一、尊严、权威，加强人权法治保障，保证人民依法享有广泛权利和自由。巩固基层政权，完善基层民主制度，保障人民知情权、参与权、表达权、监督权。健全依法决策机制，构建决策科学、执行坚决、监督有力的权力运行机制。各级领导干部要增强民主意识，发扬民主作风，接受人民监督，当好人民公仆。</a:t>
            </a:r>
            <a:endParaRPr kumimoji="0" lang="zh-CN" altLang="en-US" sz="1400" b="0" i="0" u="none" strike="noStrike" kern="1200" cap="none" spc="0" normalizeH="0" baseline="0" noProof="0" dirty="0">
              <a:ln>
                <a:noFill/>
              </a:ln>
              <a:solidFill>
                <a:srgbClr val="C00000"/>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19539347"/>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6*min(max(#ppt_w*#ppt_h,.3),1)-7.4)/-.7*#ppt_w"/>
                                          </p:val>
                                        </p:tav>
                                        <p:tav tm="100000">
                                          <p:val>
                                            <p:strVal val="#ppt_w"/>
                                          </p:val>
                                        </p:tav>
                                      </p:tavLst>
                                    </p:anim>
                                    <p:anim calcmode="lin" valueType="num">
                                      <p:cBhvr>
                                        <p:cTn id="8" dur="500" fill="hold"/>
                                        <p:tgtEl>
                                          <p:spTgt spid="8"/>
                                        </p:tgtEl>
                                        <p:attrNameLst>
                                          <p:attrName>ppt_h</p:attrName>
                                        </p:attrNameLst>
                                      </p:cBhvr>
                                      <p:tavLst>
                                        <p:tav tm="0">
                                          <p:val>
                                            <p:strVal val="(6*min(max(#ppt_w*#ppt_h,.3),1)-7.4)/-.7*#ppt_h"/>
                                          </p:val>
                                        </p:tav>
                                        <p:tav tm="100000">
                                          <p:val>
                                            <p:strVal val="#ppt_h"/>
                                          </p:val>
                                        </p:tav>
                                      </p:tavLst>
                                    </p:anim>
                                    <p:anim calcmode="lin" valueType="num">
                                      <p:cBhvr>
                                        <p:cTn id="9" dur="500" fill="hold"/>
                                        <p:tgtEl>
                                          <p:spTgt spid="8"/>
                                        </p:tgtEl>
                                        <p:attrNameLst>
                                          <p:attrName>ppt_x</p:attrName>
                                        </p:attrNameLst>
                                      </p:cBhvr>
                                      <p:tavLst>
                                        <p:tav tm="0">
                                          <p:val>
                                            <p:fltVal val="0.5"/>
                                          </p:val>
                                        </p:tav>
                                        <p:tav tm="100000">
                                          <p:val>
                                            <p:strVal val="#ppt_x"/>
                                          </p:val>
                                        </p:tav>
                                      </p:tavLst>
                                    </p:anim>
                                    <p:anim calcmode="lin" valueType="num">
                                      <p:cBhvr>
                                        <p:cTn id="10" dur="50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49" presetClass="entr" presetSubtype="0" decel="10000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 calcmode="lin" valueType="num">
                                      <p:cBhvr>
                                        <p:cTn id="16" dur="500" fill="hold"/>
                                        <p:tgtEl>
                                          <p:spTgt spid="7"/>
                                        </p:tgtEl>
                                        <p:attrNameLst>
                                          <p:attrName>style.rotation</p:attrName>
                                        </p:attrNameLst>
                                      </p:cBhvr>
                                      <p:tavLst>
                                        <p:tav tm="0">
                                          <p:val>
                                            <p:fltVal val="360"/>
                                          </p:val>
                                        </p:tav>
                                        <p:tav tm="100000">
                                          <p:val>
                                            <p:fltVal val="0"/>
                                          </p:val>
                                        </p:tav>
                                      </p:tavLst>
                                    </p:anim>
                                    <p:animEffect transition="in" filter="fade">
                                      <p:cBhvr>
                                        <p:cTn id="17" dur="500"/>
                                        <p:tgtEl>
                                          <p:spTgt spid="7"/>
                                        </p:tgtEl>
                                      </p:cBhvr>
                                    </p:animEffect>
                                  </p:childTnLst>
                                </p:cTn>
                              </p:par>
                            </p:childTnLst>
                          </p:cTn>
                        </p:par>
                        <p:par>
                          <p:cTn id="18" fill="hold">
                            <p:stCondLst>
                              <p:cond delay="1000"/>
                            </p:stCondLst>
                            <p:childTnLst>
                              <p:par>
                                <p:cTn id="19" presetID="23" presetClass="entr" presetSubtype="36"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strVal val="(6*min(max(#ppt_w*#ppt_h,.3),1)-7.4)/-.7*#ppt_w"/>
                                          </p:val>
                                        </p:tav>
                                        <p:tav tm="100000">
                                          <p:val>
                                            <p:strVal val="#ppt_w"/>
                                          </p:val>
                                        </p:tav>
                                      </p:tavLst>
                                    </p:anim>
                                    <p:anim calcmode="lin" valueType="num">
                                      <p:cBhvr>
                                        <p:cTn id="22" dur="500" fill="hold"/>
                                        <p:tgtEl>
                                          <p:spTgt spid="11"/>
                                        </p:tgtEl>
                                        <p:attrNameLst>
                                          <p:attrName>ppt_h</p:attrName>
                                        </p:attrNameLst>
                                      </p:cBhvr>
                                      <p:tavLst>
                                        <p:tav tm="0">
                                          <p:val>
                                            <p:strVal val="(6*min(max(#ppt_w*#ppt_h,.3),1)-7.4)/-.7*#ppt_h"/>
                                          </p:val>
                                        </p:tav>
                                        <p:tav tm="100000">
                                          <p:val>
                                            <p:strVal val="#ppt_h"/>
                                          </p:val>
                                        </p:tav>
                                      </p:tavLst>
                                    </p:anim>
                                    <p:anim calcmode="lin" valueType="num">
                                      <p:cBhvr>
                                        <p:cTn id="23" dur="500" fill="hold"/>
                                        <p:tgtEl>
                                          <p:spTgt spid="11"/>
                                        </p:tgtEl>
                                        <p:attrNameLst>
                                          <p:attrName>ppt_x</p:attrName>
                                        </p:attrNameLst>
                                      </p:cBhvr>
                                      <p:tavLst>
                                        <p:tav tm="0">
                                          <p:val>
                                            <p:fltVal val="0.5"/>
                                          </p:val>
                                        </p:tav>
                                        <p:tav tm="100000">
                                          <p:val>
                                            <p:strVal val="#ppt_x"/>
                                          </p:val>
                                        </p:tav>
                                      </p:tavLst>
                                    </p:anim>
                                    <p:anim calcmode="lin" valueType="num">
                                      <p:cBhvr>
                                        <p:cTn id="24" dur="500" fill="hold"/>
                                        <p:tgtEl>
                                          <p:spTgt spid="11"/>
                                        </p:tgtEl>
                                        <p:attrNameLst>
                                          <p:attrName>ppt_y</p:attrName>
                                        </p:attrNameLst>
                                      </p:cBhvr>
                                      <p:tavLst>
                                        <p:tav tm="0">
                                          <p:val>
                                            <p:strVal val="1+(6*min(max(#ppt_w*#ppt_h,.3),1)-7.4)/-.7*#ppt_h/2"/>
                                          </p:val>
                                        </p:tav>
                                        <p:tav tm="100000">
                                          <p:val>
                                            <p:strVal val="#ppt_y"/>
                                          </p:val>
                                        </p:tav>
                                      </p:tavLst>
                                    </p:anim>
                                  </p:childTnLst>
                                </p:cTn>
                              </p:par>
                            </p:childTnLst>
                          </p:cTn>
                        </p:par>
                        <p:par>
                          <p:cTn id="25" fill="hold">
                            <p:stCondLst>
                              <p:cond delay="1500"/>
                            </p:stCondLst>
                            <p:childTnLst>
                              <p:par>
                                <p:cTn id="26" presetID="49" presetClass="entr" presetSubtype="0" decel="100000"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 calcmode="lin" valueType="num">
                                      <p:cBhvr>
                                        <p:cTn id="30" dur="500" fill="hold"/>
                                        <p:tgtEl>
                                          <p:spTgt spid="15"/>
                                        </p:tgtEl>
                                        <p:attrNameLst>
                                          <p:attrName>style.rotation</p:attrName>
                                        </p:attrNameLst>
                                      </p:cBhvr>
                                      <p:tavLst>
                                        <p:tav tm="0">
                                          <p:val>
                                            <p:fltVal val="360"/>
                                          </p:val>
                                        </p:tav>
                                        <p:tav tm="100000">
                                          <p:val>
                                            <p:fltVal val="0"/>
                                          </p:val>
                                        </p:tav>
                                      </p:tavLst>
                                    </p:anim>
                                    <p:animEffect transition="in" filter="fade">
                                      <p:cBhvr>
                                        <p:cTn id="31" dur="500"/>
                                        <p:tgtEl>
                                          <p:spTgt spid="15"/>
                                        </p:tgtEl>
                                      </p:cBhvr>
                                    </p:animEffect>
                                  </p:childTnLst>
                                </p:cTn>
                              </p:par>
                            </p:childTnLst>
                          </p:cTn>
                        </p:par>
                        <p:par>
                          <p:cTn id="32" fill="hold">
                            <p:stCondLst>
                              <p:cond delay="2000"/>
                            </p:stCondLst>
                            <p:childTnLst>
                              <p:par>
                                <p:cTn id="33" presetID="23" presetClass="entr" presetSubtype="36"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strVal val="(6*min(max(#ppt_w*#ppt_h,.3),1)-7.4)/-.7*#ppt_w"/>
                                          </p:val>
                                        </p:tav>
                                        <p:tav tm="100000">
                                          <p:val>
                                            <p:strVal val="#ppt_w"/>
                                          </p:val>
                                        </p:tav>
                                      </p:tavLst>
                                    </p:anim>
                                    <p:anim calcmode="lin" valueType="num">
                                      <p:cBhvr>
                                        <p:cTn id="36" dur="500" fill="hold"/>
                                        <p:tgtEl>
                                          <p:spTgt spid="16"/>
                                        </p:tgtEl>
                                        <p:attrNameLst>
                                          <p:attrName>ppt_h</p:attrName>
                                        </p:attrNameLst>
                                      </p:cBhvr>
                                      <p:tavLst>
                                        <p:tav tm="0">
                                          <p:val>
                                            <p:strVal val="(6*min(max(#ppt_w*#ppt_h,.3),1)-7.4)/-.7*#ppt_h"/>
                                          </p:val>
                                        </p:tav>
                                        <p:tav tm="100000">
                                          <p:val>
                                            <p:strVal val="#ppt_h"/>
                                          </p:val>
                                        </p:tav>
                                      </p:tavLst>
                                    </p:anim>
                                    <p:anim calcmode="lin" valueType="num">
                                      <p:cBhvr>
                                        <p:cTn id="37" dur="500" fill="hold"/>
                                        <p:tgtEl>
                                          <p:spTgt spid="16"/>
                                        </p:tgtEl>
                                        <p:attrNameLst>
                                          <p:attrName>ppt_x</p:attrName>
                                        </p:attrNameLst>
                                      </p:cBhvr>
                                      <p:tavLst>
                                        <p:tav tm="0">
                                          <p:val>
                                            <p:fltVal val="0.5"/>
                                          </p:val>
                                        </p:tav>
                                        <p:tav tm="100000">
                                          <p:val>
                                            <p:strVal val="#ppt_x"/>
                                          </p:val>
                                        </p:tav>
                                      </p:tavLst>
                                    </p:anim>
                                    <p:anim calcmode="lin" valueType="num">
                                      <p:cBhvr>
                                        <p:cTn id="38" dur="500" fill="hold"/>
                                        <p:tgtEl>
                                          <p:spTgt spid="16"/>
                                        </p:tgtEl>
                                        <p:attrNameLst>
                                          <p:attrName>ppt_y</p:attrName>
                                        </p:attrNameLst>
                                      </p:cBhvr>
                                      <p:tavLst>
                                        <p:tav tm="0">
                                          <p:val>
                                            <p:strVal val="1+(6*min(max(#ppt_w*#ppt_h,.3),1)-7.4)/-.7*#ppt_h/2"/>
                                          </p:val>
                                        </p:tav>
                                        <p:tav tm="100000">
                                          <p:val>
                                            <p:strVal val="#ppt_y"/>
                                          </p:val>
                                        </p:tav>
                                      </p:tavLst>
                                    </p:anim>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left)">
                                      <p:cBhvr>
                                        <p:cTn id="42"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5" grpId="0" animBg="1"/>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4" descr="#clear#">
            <a:extLst>
              <a:ext uri="{FF2B5EF4-FFF2-40B4-BE49-F238E27FC236}">
                <a16:creationId xmlns:a16="http://schemas.microsoft.com/office/drawing/2014/main" id="{9C6DFE4E-AEE0-40DE-A429-A30F2FE43643}"/>
              </a:ext>
            </a:extLst>
          </p:cNvPr>
          <p:cNvSpPr/>
          <p:nvPr/>
        </p:nvSpPr>
        <p:spPr>
          <a:xfrm>
            <a:off x="935445" y="356662"/>
            <a:ext cx="6647974" cy="523220"/>
          </a:xfrm>
          <a:prstGeom prst="rect">
            <a:avLst/>
          </a:prstGeom>
          <a:noFill/>
        </p:spPr>
        <p:txBody>
          <a:bodyPr wrap="none">
            <a:spAutoFit/>
          </a:bodyPr>
          <a:lstStyle/>
          <a:p>
            <a:pPr marL="0" marR="0" lvl="0" indent="0" algn="l" defTabSz="121914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新时代中国特色社会主义思想和基本方略</a:t>
            </a:r>
          </a:p>
        </p:txBody>
      </p:sp>
      <p:grpSp>
        <p:nvGrpSpPr>
          <p:cNvPr id="8" name="组合 7">
            <a:extLst>
              <a:ext uri="{FF2B5EF4-FFF2-40B4-BE49-F238E27FC236}">
                <a16:creationId xmlns:a16="http://schemas.microsoft.com/office/drawing/2014/main" id="{F5D61C88-F412-46D3-8B1D-32B8E2AC1161}"/>
              </a:ext>
            </a:extLst>
          </p:cNvPr>
          <p:cNvGrpSpPr/>
          <p:nvPr/>
        </p:nvGrpSpPr>
        <p:grpSpPr>
          <a:xfrm>
            <a:off x="4489870" y="1930564"/>
            <a:ext cx="7192692" cy="1873189"/>
            <a:chOff x="3409627" y="2352454"/>
            <a:chExt cx="7192692" cy="1873189"/>
          </a:xfrm>
          <a:noFill/>
        </p:grpSpPr>
        <p:sp>
          <p:nvSpPr>
            <p:cNvPr id="10" name="矩形: 圆角 9">
              <a:extLst>
                <a:ext uri="{FF2B5EF4-FFF2-40B4-BE49-F238E27FC236}">
                  <a16:creationId xmlns:a16="http://schemas.microsoft.com/office/drawing/2014/main" id="{EF396573-4B8A-433D-9FA1-6070A5F651F1}"/>
                </a:ext>
              </a:extLst>
            </p:cNvPr>
            <p:cNvSpPr/>
            <p:nvPr/>
          </p:nvSpPr>
          <p:spPr>
            <a:xfrm>
              <a:off x="3409627" y="2352454"/>
              <a:ext cx="7192692" cy="1873189"/>
            </a:xfrm>
            <a:prstGeom prst="roundRect">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C00000"/>
                </a:solidFill>
                <a:effectLst/>
                <a:uLnTx/>
                <a:uFillTx/>
                <a:latin typeface="等线" panose="020F0502020204030204"/>
                <a:ea typeface="等线" panose="02010600030101010101" pitchFamily="2" charset="-122"/>
                <a:cs typeface="+mn-cs"/>
              </a:endParaRPr>
            </a:p>
          </p:txBody>
        </p:sp>
        <p:sp>
          <p:nvSpPr>
            <p:cNvPr id="11" name="矩形 10">
              <a:extLst>
                <a:ext uri="{FF2B5EF4-FFF2-40B4-BE49-F238E27FC236}">
                  <a16:creationId xmlns:a16="http://schemas.microsoft.com/office/drawing/2014/main" id="{BEF9CBB7-6D12-4987-94A1-E0D5219C580E}"/>
                </a:ext>
              </a:extLst>
            </p:cNvPr>
            <p:cNvSpPr/>
            <p:nvPr/>
          </p:nvSpPr>
          <p:spPr>
            <a:xfrm>
              <a:off x="3409627" y="2541061"/>
              <a:ext cx="7192692" cy="1526187"/>
            </a:xfrm>
            <a:prstGeom prst="rect">
              <a:avLst/>
            </a:prstGeom>
            <a:grpFill/>
            <a:ln>
              <a:solidFill>
                <a:schemeClr val="accent1"/>
              </a:solidFill>
            </a:ln>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加大力度支持革命老区、民族地区、边疆地区、贫困地区加快发展，强化举措推进西部大开发形成新格局，深化改革加快东北等老工业基地振兴，发挥优势推动中部地区崛起，创新引领率先实现东部地区优化发展，建立更加有效的区域协调发展新机制。</a:t>
              </a:r>
              <a:endParaRPr kumimoji="0" lang="zh-CN" altLang="en-US" sz="16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grpSp>
      <p:grpSp>
        <p:nvGrpSpPr>
          <p:cNvPr id="14" name="组合 13">
            <a:extLst>
              <a:ext uri="{FF2B5EF4-FFF2-40B4-BE49-F238E27FC236}">
                <a16:creationId xmlns:a16="http://schemas.microsoft.com/office/drawing/2014/main" id="{51E80B10-77AB-4C1F-B091-D925C6AD4CE2}"/>
              </a:ext>
            </a:extLst>
          </p:cNvPr>
          <p:cNvGrpSpPr/>
          <p:nvPr/>
        </p:nvGrpSpPr>
        <p:grpSpPr>
          <a:xfrm>
            <a:off x="4369949" y="3504466"/>
            <a:ext cx="7442300" cy="1873189"/>
            <a:chOff x="1307949" y="4493815"/>
            <a:chExt cx="7192692" cy="1873189"/>
          </a:xfrm>
          <a:noFill/>
        </p:grpSpPr>
        <p:sp>
          <p:nvSpPr>
            <p:cNvPr id="15" name="矩形: 圆角 14">
              <a:extLst>
                <a:ext uri="{FF2B5EF4-FFF2-40B4-BE49-F238E27FC236}">
                  <a16:creationId xmlns:a16="http://schemas.microsoft.com/office/drawing/2014/main" id="{6CD98C45-24E5-4BB6-83A9-30028231C9C7}"/>
                </a:ext>
              </a:extLst>
            </p:cNvPr>
            <p:cNvSpPr/>
            <p:nvPr/>
          </p:nvSpPr>
          <p:spPr>
            <a:xfrm>
              <a:off x="1307949" y="4493815"/>
              <a:ext cx="7192692" cy="1873189"/>
            </a:xfrm>
            <a:prstGeom prst="roundRect">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00000"/>
                </a:solidFill>
                <a:effectLst/>
                <a:uLnTx/>
                <a:uFillTx/>
                <a:latin typeface="等线" panose="020F0502020204030204"/>
                <a:ea typeface="等线" panose="02010600030101010101" pitchFamily="2" charset="-122"/>
                <a:cs typeface="+mn-cs"/>
              </a:endParaRPr>
            </a:p>
          </p:txBody>
        </p:sp>
        <p:sp>
          <p:nvSpPr>
            <p:cNvPr id="16" name="MH_Text_2">
              <a:extLst>
                <a:ext uri="{FF2B5EF4-FFF2-40B4-BE49-F238E27FC236}">
                  <a16:creationId xmlns:a16="http://schemas.microsoft.com/office/drawing/2014/main" id="{5D47CFEF-151E-4F35-A11C-4708381AC26C}"/>
                </a:ext>
              </a:extLst>
            </p:cNvPr>
            <p:cNvSpPr/>
            <p:nvPr/>
          </p:nvSpPr>
          <p:spPr>
            <a:xfrm>
              <a:off x="1443469" y="4652210"/>
              <a:ext cx="6921651" cy="1526187"/>
            </a:xfrm>
            <a:prstGeom prst="rect">
              <a:avLst/>
            </a:prstGeom>
            <a:grpFill/>
            <a:ln>
              <a:solidFill>
                <a:schemeClr val="accent1"/>
              </a:solidFill>
            </a:ln>
          </p:spPr>
          <p:txBody>
            <a:bodyPr wrap="square">
              <a:spAutoFit/>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以城市群为主体构建大中小城市和小城镇协调发展的城镇格局，加快农业转移人口市民化。以疏解北京非首都功能为“牛鼻子”推动京津冀协同发展，高起点规划、高标准建设雄安新区。以共抓大保护、不搞大开发为导向推动长江经济带发展。支持资源型地区经济转型发展。</a:t>
              </a:r>
              <a:endParaRPr kumimoji="0" lang="zh-CN" altLang="en-US" sz="16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grpSp>
      <p:pic>
        <p:nvPicPr>
          <p:cNvPr id="13" name="图片 6" descr="八七会议油画.jpg">
            <a:extLst>
              <a:ext uri="{FF2B5EF4-FFF2-40B4-BE49-F238E27FC236}">
                <a16:creationId xmlns:a16="http://schemas.microsoft.com/office/drawing/2014/main" id="{BDD3F646-3AD5-4856-8ABA-0A9995DA68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8888" y="2119171"/>
            <a:ext cx="3950982" cy="3092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7929409"/>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1000"/>
                                        <p:tgtEl>
                                          <p:spTgt spid="8"/>
                                        </p:tgtEl>
                                      </p:cBhvr>
                                    </p:animEffect>
                                  </p:childTnLst>
                                </p:cTn>
                              </p:par>
                              <p:par>
                                <p:cTn id="8" presetID="22" presetClass="entr" presetSubtype="8"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left)">
                                      <p:cBhvr>
                                        <p:cTn id="10" dur="1000"/>
                                        <p:tgtEl>
                                          <p:spTgt spid="14"/>
                                        </p:tgtEl>
                                      </p:cBhvr>
                                    </p:animEffect>
                                  </p:childTnLst>
                                </p:cTn>
                              </p:par>
                            </p:childTnLst>
                          </p:cTn>
                        </p:par>
                        <p:par>
                          <p:cTn id="11" fill="hold">
                            <p:stCondLst>
                              <p:cond delay="1000"/>
                            </p:stCondLst>
                            <p:childTnLst>
                              <p:par>
                                <p:cTn id="12" presetID="14" presetClass="entr" presetSubtype="10"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randombar(horizontal)">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4F8D6D4E-C340-40E5-9437-A94BA45F6291}"/>
              </a:ext>
            </a:extLst>
          </p:cNvPr>
          <p:cNvPicPr>
            <a:picLocks noChangeAspect="1"/>
          </p:cNvPicPr>
          <p:nvPr/>
        </p:nvPicPr>
        <p:blipFill rotWithShape="1">
          <a:blip r:embed="rId3">
            <a:extLst>
              <a:ext uri="{28A0092B-C50C-407E-A947-70E740481C1C}">
                <a14:useLocalDpi xmlns:a14="http://schemas.microsoft.com/office/drawing/2010/main" val="0"/>
              </a:ext>
            </a:extLst>
          </a:blip>
          <a:srcRect l="12370" r="4297"/>
          <a:stretch/>
        </p:blipFill>
        <p:spPr>
          <a:xfrm>
            <a:off x="0" y="0"/>
            <a:ext cx="12192000" cy="6858000"/>
          </a:xfrm>
          <a:prstGeom prst="rect">
            <a:avLst/>
          </a:prstGeom>
        </p:spPr>
      </p:pic>
      <p:pic>
        <p:nvPicPr>
          <p:cNvPr id="5" name="图片 4">
            <a:extLst>
              <a:ext uri="{FF2B5EF4-FFF2-40B4-BE49-F238E27FC236}">
                <a16:creationId xmlns:a16="http://schemas.microsoft.com/office/drawing/2014/main" id="{4720F175-8AC8-492B-97EC-806D77F9F0A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19100"/>
            <a:ext cx="12192000" cy="5715000"/>
          </a:xfrm>
          <a:prstGeom prst="rect">
            <a:avLst/>
          </a:prstGeom>
        </p:spPr>
      </p:pic>
      <p:pic>
        <p:nvPicPr>
          <p:cNvPr id="7" name="图片 6">
            <a:extLst>
              <a:ext uri="{FF2B5EF4-FFF2-40B4-BE49-F238E27FC236}">
                <a16:creationId xmlns:a16="http://schemas.microsoft.com/office/drawing/2014/main" id="{260410EB-4A47-409B-A266-4A5D5C91BB8A}"/>
              </a:ext>
            </a:extLst>
          </p:cNvPr>
          <p:cNvPicPr>
            <a:picLocks noChangeAspect="1"/>
          </p:cNvPicPr>
          <p:nvPr/>
        </p:nvPicPr>
        <p:blipFill rotWithShape="1">
          <a:blip r:embed="rId5">
            <a:extLst>
              <a:ext uri="{28A0092B-C50C-407E-A947-70E740481C1C}">
                <a14:useLocalDpi xmlns:a14="http://schemas.microsoft.com/office/drawing/2010/main" val="0"/>
              </a:ext>
            </a:extLst>
          </a:blip>
          <a:srcRect l="46172" t="21833" r="21719" b="29333"/>
          <a:stretch/>
        </p:blipFill>
        <p:spPr>
          <a:xfrm>
            <a:off x="7686674" y="800100"/>
            <a:ext cx="3914775" cy="2790826"/>
          </a:xfrm>
          <a:prstGeom prst="rect">
            <a:avLst/>
          </a:prstGeom>
        </p:spPr>
      </p:pic>
      <p:sp>
        <p:nvSpPr>
          <p:cNvPr id="8" name="矩形 7">
            <a:extLst>
              <a:ext uri="{FF2B5EF4-FFF2-40B4-BE49-F238E27FC236}">
                <a16:creationId xmlns:a16="http://schemas.microsoft.com/office/drawing/2014/main" id="{73B609C4-6508-4130-A469-BA0115D69E2A}"/>
              </a:ext>
            </a:extLst>
          </p:cNvPr>
          <p:cNvSpPr/>
          <p:nvPr/>
        </p:nvSpPr>
        <p:spPr>
          <a:xfrm>
            <a:off x="2492289" y="3590926"/>
            <a:ext cx="7207422" cy="110799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66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学习结束 感谢倾听</a:t>
            </a:r>
            <a:endParaRPr kumimoji="0" lang="zh-CN" altLang="en-US" sz="6600" b="1"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9" name="矩形 8">
            <a:extLst>
              <a:ext uri="{FF2B5EF4-FFF2-40B4-BE49-F238E27FC236}">
                <a16:creationId xmlns:a16="http://schemas.microsoft.com/office/drawing/2014/main" id="{C502C7F3-BD56-4810-A975-E0D2414C1846}"/>
              </a:ext>
            </a:extLst>
          </p:cNvPr>
          <p:cNvSpPr/>
          <p:nvPr/>
        </p:nvSpPr>
        <p:spPr>
          <a:xfrm>
            <a:off x="3073376" y="5631500"/>
            <a:ext cx="6045245"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a:t>
            </a:r>
            <a:r>
              <a:rPr kumimoji="0" lang="zh-CN" altLang="en-US" sz="2800" b="1"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第十九</a:t>
            </a:r>
            <a:r>
              <a:rPr lang="zh-CN" altLang="en-US" sz="28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次党代</a:t>
            </a:r>
            <a:r>
              <a:rPr kumimoji="0" lang="zh-CN" altLang="en-US" sz="2800" b="1"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会议重要精神</a:t>
            </a:r>
            <a:r>
              <a:rPr kumimoji="0" lang="en-US" altLang="zh-CN" sz="2800" b="1"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a:t>
            </a:r>
            <a:endParaRPr kumimoji="0" lang="zh-CN" altLang="en-US" sz="2800" b="1"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10" name="矩形 9">
            <a:extLst>
              <a:ext uri="{FF2B5EF4-FFF2-40B4-BE49-F238E27FC236}">
                <a16:creationId xmlns:a16="http://schemas.microsoft.com/office/drawing/2014/main" id="{65FE4DDD-1A6B-4A55-83B3-975C7CC37ED5}"/>
              </a:ext>
            </a:extLst>
          </p:cNvPr>
          <p:cNvSpPr/>
          <p:nvPr/>
        </p:nvSpPr>
        <p:spPr>
          <a:xfrm>
            <a:off x="1072028" y="4698922"/>
            <a:ext cx="10047943" cy="830997"/>
          </a:xfrm>
          <a:prstGeom prst="rect">
            <a:avLst/>
          </a:prstGeom>
        </p:spPr>
        <p:txBody>
          <a:bodyPr wrap="none">
            <a:spAutoFit/>
          </a:bodyPr>
          <a:lstStyle/>
          <a:p>
            <a:pPr lvl="0" algn="ctr">
              <a:defRPr/>
            </a:pPr>
            <a:r>
              <a:rPr lang="zh-CN" altLang="en-US" sz="4800" b="1" dirty="0">
                <a:ln w="25400">
                  <a:solidFill>
                    <a:srgbClr val="FFFF00"/>
                  </a:solidFill>
                </a:ln>
                <a:solidFill>
                  <a:srgbClr val="C00000"/>
                </a:solidFill>
                <a:effectLst>
                  <a:outerShdw blurRad="38100" dist="38100" dir="2700000" algn="tl">
                    <a:srgbClr val="000000">
                      <a:alpha val="43137"/>
                    </a:srgbClr>
                  </a:outerShdw>
                </a:effectLst>
                <a:latin typeface="叶根友毛笔行书简体" panose="02010601030101010101" pitchFamily="2" charset="-122"/>
                <a:ea typeface="叶根友毛笔行书简体" panose="02010601030101010101" pitchFamily="2" charset="-122"/>
              </a:rPr>
              <a:t>政府党建</a:t>
            </a:r>
            <a:r>
              <a:rPr lang="en-US" altLang="zh-CN" sz="4800" b="1" dirty="0">
                <a:ln w="25400">
                  <a:solidFill>
                    <a:srgbClr val="FFFF00"/>
                  </a:solidFill>
                </a:ln>
                <a:solidFill>
                  <a:srgbClr val="C00000"/>
                </a:solidFill>
                <a:effectLst>
                  <a:outerShdw blurRad="38100" dist="38100" dir="2700000" algn="tl">
                    <a:srgbClr val="000000">
                      <a:alpha val="43137"/>
                    </a:srgbClr>
                  </a:outerShdw>
                </a:effectLst>
                <a:latin typeface="叶根友毛笔行书简体" panose="02010601030101010101" pitchFamily="2" charset="-122"/>
                <a:ea typeface="叶根友毛笔行书简体" panose="02010601030101010101" pitchFamily="2" charset="-122"/>
              </a:rPr>
              <a:t>|</a:t>
            </a:r>
            <a:r>
              <a:rPr lang="zh-CN" altLang="en-US" sz="4800" b="1" dirty="0">
                <a:ln w="25400">
                  <a:solidFill>
                    <a:srgbClr val="FFFF00"/>
                  </a:solidFill>
                </a:ln>
                <a:solidFill>
                  <a:srgbClr val="C00000"/>
                </a:solidFill>
                <a:effectLst>
                  <a:outerShdw blurRad="38100" dist="38100" dir="2700000" algn="tl">
                    <a:srgbClr val="000000">
                      <a:alpha val="43137"/>
                    </a:srgbClr>
                  </a:outerShdw>
                </a:effectLst>
                <a:latin typeface="叶根友毛笔行书简体" panose="02010601030101010101" pitchFamily="2" charset="-122"/>
                <a:ea typeface="叶根友毛笔行书简体" panose="02010601030101010101" pitchFamily="2" charset="-122"/>
              </a:rPr>
              <a:t>党支部</a:t>
            </a:r>
            <a:r>
              <a:rPr lang="en-US" altLang="zh-CN" sz="4800" b="1" dirty="0">
                <a:ln w="25400">
                  <a:solidFill>
                    <a:srgbClr val="FFFF00"/>
                  </a:solidFill>
                </a:ln>
                <a:solidFill>
                  <a:srgbClr val="C00000"/>
                </a:solidFill>
                <a:effectLst>
                  <a:outerShdw blurRad="38100" dist="38100" dir="2700000" algn="tl">
                    <a:srgbClr val="000000">
                      <a:alpha val="43137"/>
                    </a:srgbClr>
                  </a:outerShdw>
                </a:effectLst>
                <a:latin typeface="叶根友毛笔行书简体" panose="02010601030101010101" pitchFamily="2" charset="-122"/>
                <a:ea typeface="叶根友毛笔行书简体" panose="02010601030101010101" pitchFamily="2" charset="-122"/>
              </a:rPr>
              <a:t>|</a:t>
            </a:r>
            <a:r>
              <a:rPr lang="zh-CN" altLang="en-US" sz="4800" b="1" dirty="0">
                <a:ln w="25400">
                  <a:solidFill>
                    <a:srgbClr val="FFFF00"/>
                  </a:solidFill>
                </a:ln>
                <a:solidFill>
                  <a:srgbClr val="C00000"/>
                </a:solidFill>
                <a:effectLst>
                  <a:outerShdw blurRad="38100" dist="38100" dir="2700000" algn="tl">
                    <a:srgbClr val="000000">
                      <a:alpha val="43137"/>
                    </a:srgbClr>
                  </a:outerShdw>
                </a:effectLst>
                <a:latin typeface="叶根友毛笔行书简体" panose="02010601030101010101" pitchFamily="2" charset="-122"/>
                <a:ea typeface="叶根友毛笔行书简体" panose="02010601030101010101" pitchFamily="2" charset="-122"/>
              </a:rPr>
              <a:t>党员学习</a:t>
            </a:r>
            <a:r>
              <a:rPr lang="en-US" altLang="zh-CN" sz="4800" b="1" dirty="0">
                <a:ln w="25400">
                  <a:solidFill>
                    <a:srgbClr val="FFFF00"/>
                  </a:solidFill>
                </a:ln>
                <a:solidFill>
                  <a:srgbClr val="C00000"/>
                </a:solidFill>
                <a:effectLst>
                  <a:outerShdw blurRad="38100" dist="38100" dir="2700000" algn="tl">
                    <a:srgbClr val="000000">
                      <a:alpha val="43137"/>
                    </a:srgbClr>
                  </a:outerShdw>
                </a:effectLst>
                <a:latin typeface="叶根友毛笔行书简体" panose="02010601030101010101" pitchFamily="2" charset="-122"/>
                <a:ea typeface="叶根友毛笔行书简体" panose="02010601030101010101" pitchFamily="2" charset="-122"/>
              </a:rPr>
              <a:t>|</a:t>
            </a:r>
            <a:r>
              <a:rPr lang="zh-CN" altLang="en-US" sz="4800" b="1" dirty="0">
                <a:ln w="25400">
                  <a:solidFill>
                    <a:srgbClr val="FFFF00"/>
                  </a:solidFill>
                </a:ln>
                <a:solidFill>
                  <a:srgbClr val="C00000"/>
                </a:solidFill>
                <a:effectLst>
                  <a:outerShdw blurRad="38100" dist="38100" dir="2700000" algn="tl">
                    <a:srgbClr val="000000">
                      <a:alpha val="43137"/>
                    </a:srgbClr>
                  </a:outerShdw>
                </a:effectLst>
                <a:latin typeface="叶根友毛笔行书简体" panose="02010601030101010101" pitchFamily="2" charset="-122"/>
                <a:ea typeface="叶根友毛笔行书简体" panose="02010601030101010101" pitchFamily="2" charset="-122"/>
              </a:rPr>
              <a:t>党政知识</a:t>
            </a:r>
          </a:p>
        </p:txBody>
      </p:sp>
    </p:spTree>
    <p:extLst>
      <p:ext uri="{BB962C8B-B14F-4D97-AF65-F5344CB8AC3E}">
        <p14:creationId xmlns:p14="http://schemas.microsoft.com/office/powerpoint/2010/main" val="1113149984"/>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1000"/>
                                        <p:tgtEl>
                                          <p:spTgt spid="9"/>
                                        </p:tgtEl>
                                      </p:cBhvr>
                                    </p:animEffect>
                                  </p:childTnLst>
                                </p:cTn>
                              </p:par>
                            </p:childTnLst>
                          </p:cTn>
                        </p:par>
                        <p:par>
                          <p:cTn id="14" fill="hold">
                            <p:stCondLst>
                              <p:cond delay="2000"/>
                            </p:stCondLst>
                            <p:childTnLst>
                              <p:par>
                                <p:cTn id="15" presetID="53" presetClass="entr" presetSubtype="1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1000" fill="hold"/>
                                        <p:tgtEl>
                                          <p:spTgt spid="10"/>
                                        </p:tgtEl>
                                        <p:attrNameLst>
                                          <p:attrName>ppt_w</p:attrName>
                                        </p:attrNameLst>
                                      </p:cBhvr>
                                      <p:tavLst>
                                        <p:tav tm="0">
                                          <p:val>
                                            <p:fltVal val="0"/>
                                          </p:val>
                                        </p:tav>
                                        <p:tav tm="100000">
                                          <p:val>
                                            <p:strVal val="#ppt_w"/>
                                          </p:val>
                                        </p:tav>
                                      </p:tavLst>
                                    </p:anim>
                                    <p:anim calcmode="lin" valueType="num">
                                      <p:cBhvr>
                                        <p:cTn id="18" dur="1000" fill="hold"/>
                                        <p:tgtEl>
                                          <p:spTgt spid="10"/>
                                        </p:tgtEl>
                                        <p:attrNameLst>
                                          <p:attrName>ppt_h</p:attrName>
                                        </p:attrNameLst>
                                      </p:cBhvr>
                                      <p:tavLst>
                                        <p:tav tm="0">
                                          <p:val>
                                            <p:fltVal val="0"/>
                                          </p:val>
                                        </p:tav>
                                        <p:tav tm="100000">
                                          <p:val>
                                            <p:strVal val="#ppt_h"/>
                                          </p:val>
                                        </p:tav>
                                      </p:tavLst>
                                    </p:anim>
                                    <p:animEffect transition="in" filter="fade">
                                      <p:cBhvr>
                                        <p:cTn id="1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52955" y="1169378"/>
            <a:ext cx="9024281" cy="2954655"/>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版权声明</a:t>
            </a:r>
          </a:p>
          <a:p>
            <a:pPr marL="0" marR="0" lvl="0" indent="0" algn="just" defTabSz="457200" rtl="0" eaLnBrk="1" fontAlgn="auto" latinLnBrk="0" hangingPunct="1">
              <a:lnSpc>
                <a:spcPct val="15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a:p>
            <a:pPr marL="0" marR="0" lvl="0" indent="0" algn="just" defTabSz="4572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感谢您下载包图网平台上提供的</a:t>
            </a:r>
            <a:r>
              <a:rPr kumimoji="0" lang="en-US" altLang="zh-CN"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作品，为了您和包图网以及原创作者的利益，请勿复制、传播、销售，否则将承担法律责任！包图网将对作品进行维权，按照传播下载次数进行十倍的索取赔偿！</a:t>
            </a:r>
            <a:endParaRPr kumimoji="0" lang="en-US" altLang="zh-CN"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a:p>
            <a:pPr marL="0" marR="0" lvl="0" indent="0" algn="just" defTabSz="457200" rtl="0" eaLnBrk="1" fontAlgn="auto" latinLnBrk="0" hangingPunct="1">
              <a:lnSpc>
                <a:spcPct val="15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a:p>
            <a:pPr marL="0" marR="0" lvl="0" indent="0" algn="just" defTabSz="4572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1.</a:t>
            </a:r>
            <a:r>
              <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在包图网出售的</a:t>
            </a:r>
            <a:r>
              <a:rPr kumimoji="0" lang="en-US" altLang="zh-CN"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模板是免版税类（</a:t>
            </a:r>
            <a:r>
              <a:rPr kumimoji="0" lang="en-US" altLang="zh-CN"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RF</a:t>
            </a:r>
            <a:r>
              <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a:t>
            </a:r>
            <a:r>
              <a:rPr kumimoji="0" lang="en-US" altLang="zh-CN"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Royalty-Free</a:t>
            </a:r>
            <a:r>
              <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）正版受</a:t>
            </a:r>
            <a:r>
              <a:rPr kumimoji="0" lang="en-US" altLang="zh-CN"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中国人民共和国著作法</a:t>
            </a:r>
            <a:r>
              <a:rPr kumimoji="0" lang="en-US" altLang="zh-CN"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和</a:t>
            </a:r>
            <a:r>
              <a:rPr kumimoji="0" lang="en-US" altLang="zh-CN"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世界版权公约</a:t>
            </a:r>
            <a:r>
              <a:rPr kumimoji="0" lang="en-US" altLang="zh-CN"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的保护，作品的所有权、版权和著作权归包图网所有，您下载的是</a:t>
            </a:r>
            <a:r>
              <a:rPr kumimoji="0" lang="en-US" altLang="zh-CN"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模板素材的使用权。</a:t>
            </a:r>
          </a:p>
          <a:p>
            <a:pPr marL="0" marR="0" lvl="0" indent="0" algn="just" defTabSz="4572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2.</a:t>
            </a:r>
            <a:r>
              <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不得将包图网的</a:t>
            </a:r>
            <a:r>
              <a:rPr kumimoji="0" lang="en-US" altLang="zh-CN"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模板、</a:t>
            </a:r>
            <a:r>
              <a:rPr kumimoji="0" lang="en-US" altLang="zh-CN"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素材，本身用于再出售，或者出租、出借、转让、分销、发布或者作为礼物供他人使用，不得转授权、出卖、转让本协议或者本协议中的权利。</a:t>
            </a:r>
          </a:p>
        </p:txBody>
      </p:sp>
      <p:sp>
        <p:nvSpPr>
          <p:cNvPr id="9" name="文本框 8"/>
          <p:cNvSpPr txBox="1"/>
          <p:nvPr/>
        </p:nvSpPr>
        <p:spPr>
          <a:xfrm>
            <a:off x="1652955" y="4984409"/>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bg1"/>
                </a:solidFill>
                <a:effectLst/>
                <a:uLnTx/>
                <a:uFillTx/>
                <a:latin typeface="Calibri"/>
                <a:ea typeface="等线" panose="02010600030101010101" pitchFamily="2" charset="-122"/>
                <a:cs typeface="+mn-cs"/>
              </a:rPr>
              <a:t>更多精品</a:t>
            </a:r>
            <a:r>
              <a:rPr kumimoji="0" lang="en-US" altLang="zh-CN" sz="1800" b="1" i="0" u="none" strike="noStrike" kern="1200" cap="none" spc="0" normalizeH="0" baseline="0" noProof="0" dirty="0">
                <a:ln>
                  <a:noFill/>
                </a:ln>
                <a:solidFill>
                  <a:schemeClr val="bg1"/>
                </a:solidFill>
                <a:effectLst/>
                <a:uLnTx/>
                <a:uFillTx/>
                <a:latin typeface="Calibri"/>
                <a:ea typeface="等线" panose="02010600030101010101" pitchFamily="2" charset="-122"/>
                <a:cs typeface="+mn-cs"/>
              </a:rPr>
              <a:t>PPT</a:t>
            </a:r>
            <a:r>
              <a:rPr kumimoji="0" lang="zh-CN" altLang="en-US" sz="1800" b="1" i="0" u="none" strike="noStrike" kern="1200" cap="none" spc="0" normalizeH="0" baseline="0" noProof="0" dirty="0">
                <a:ln>
                  <a:noFill/>
                </a:ln>
                <a:solidFill>
                  <a:schemeClr val="bg1"/>
                </a:solidFill>
                <a:effectLst/>
                <a:uLnTx/>
                <a:uFillTx/>
                <a:latin typeface="Calibri"/>
                <a:ea typeface="等线" panose="02010600030101010101" pitchFamily="2" charset="-122"/>
                <a:cs typeface="+mn-cs"/>
              </a:rPr>
              <a:t>模板：</a:t>
            </a:r>
            <a:r>
              <a:rPr kumimoji="0" lang="en-US" altLang="zh-CN" sz="1800" b="1" i="0" u="none" strike="noStrike" kern="1200" cap="none" spc="0" normalizeH="0" baseline="0" noProof="0" dirty="0">
                <a:ln>
                  <a:noFill/>
                </a:ln>
                <a:solidFill>
                  <a:schemeClr val="bg1"/>
                </a:solidFill>
                <a:effectLst/>
                <a:uLnTx/>
                <a:uFillTx/>
                <a:latin typeface="Calibri"/>
                <a:ea typeface="等线" panose="02010600030101010101" pitchFamily="2" charset="-122"/>
                <a:cs typeface="+mn-cs"/>
                <a:hlinkClick r:id="rId2"/>
              </a:rPr>
              <a:t>http://ibaotu.com/ppt/</a:t>
            </a:r>
            <a:endParaRPr kumimoji="0" lang="zh-CN" altLang="en-US" sz="1800" b="1" i="0" u="none" strike="noStrike" kern="1200" cap="none" spc="0" normalizeH="0" baseline="0" noProof="0" dirty="0">
              <a:ln>
                <a:noFill/>
              </a:ln>
              <a:solidFill>
                <a:schemeClr val="bg1"/>
              </a:solidFill>
              <a:effectLst/>
              <a:uLnTx/>
              <a:uFillTx/>
              <a:latin typeface="Calibri"/>
              <a:ea typeface="等线" panose="02010600030101010101" pitchFamily="2" charset="-122"/>
              <a:cs typeface="+mn-cs"/>
            </a:endParaRPr>
          </a:p>
        </p:txBody>
      </p:sp>
      <p:grpSp>
        <p:nvGrpSpPr>
          <p:cNvPr id="12" name="组合 11"/>
          <p:cNvGrpSpPr/>
          <p:nvPr/>
        </p:nvGrpSpPr>
        <p:grpSpPr>
          <a:xfrm>
            <a:off x="9313097" y="4984409"/>
            <a:ext cx="1364139" cy="369332"/>
            <a:chOff x="8158550" y="5010841"/>
            <a:chExt cx="1364139" cy="369332"/>
          </a:xfrm>
          <a:effectLst/>
        </p:grpSpPr>
        <p:sp>
          <p:nvSpPr>
            <p:cNvPr id="5" name="矩形: 圆角 4"/>
            <p:cNvSpPr/>
            <p:nvPr/>
          </p:nvSpPr>
          <p:spPr>
            <a:xfrm>
              <a:off x="8158550" y="5010841"/>
              <a:ext cx="1336431" cy="342900"/>
            </a:xfrm>
            <a:prstGeom prst="roundRect">
              <a:avLst/>
            </a:prstGeom>
            <a:solidFill>
              <a:schemeClr val="accent6">
                <a:lumMod val="40000"/>
                <a:lumOff val="60000"/>
              </a:schemeClr>
            </a:solid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bg1"/>
                </a:solidFill>
                <a:effectLst/>
                <a:highlight>
                  <a:srgbClr val="FFFF00"/>
                </a:highlight>
                <a:uLnTx/>
                <a:uFillTx/>
                <a:latin typeface="Calibri"/>
                <a:ea typeface="等线" panose="02010600030101010101" pitchFamily="2" charset="-122"/>
                <a:cs typeface="+mn-cs"/>
              </a:endParaRPr>
            </a:p>
          </p:txBody>
        </p:sp>
        <p:sp>
          <p:nvSpPr>
            <p:cNvPr id="6" name="文本框 5"/>
            <p:cNvSpPr txBox="1"/>
            <p:nvPr/>
          </p:nvSpPr>
          <p:spPr>
            <a:xfrm>
              <a:off x="8278621" y="5010841"/>
              <a:ext cx="1244068"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hlinkClick r:id="rId2"/>
                </a:rPr>
                <a:t>点击进入</a:t>
              </a:r>
              <a:endParaRPr kumimoji="0" lang="zh-CN" altLang="en-US" sz="18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1326829902"/>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24E7AD01-8FA9-478C-9ACA-9FAD920D3BEB}"/>
              </a:ext>
            </a:extLst>
          </p:cNvPr>
          <p:cNvSpPr txBox="1"/>
          <p:nvPr/>
        </p:nvSpPr>
        <p:spPr>
          <a:xfrm>
            <a:off x="0" y="3219677"/>
            <a:ext cx="12192000" cy="2308324"/>
          </a:xfrm>
          <a:prstGeom prst="rect">
            <a:avLst/>
          </a:prstGeom>
          <a:noFill/>
        </p:spPr>
        <p:txBody>
          <a:bodyPr wrap="square" rtlCol="0">
            <a:spAutoFit/>
          </a:bodyPr>
          <a:lstStyle/>
          <a:p>
            <a:pPr marL="0" marR="0" lvl="0" indent="0" algn="ctr" defTabSz="1219140" rtl="0" eaLnBrk="1" fontAlgn="auto" latinLnBrk="0" hangingPunct="1">
              <a:lnSpc>
                <a:spcPct val="15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第一部分</a:t>
            </a:r>
            <a:endParaRPr kumimoji="0" lang="en-US" altLang="zh-CN" sz="48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a:p>
            <a:pPr lvl="0" algn="ctr" defTabSz="1219140">
              <a:lnSpc>
                <a:spcPct val="150000"/>
              </a:lnSpc>
              <a:defRPr/>
            </a:pPr>
            <a:r>
              <a:rPr lang="zh-CN" altLang="en-US" sz="4800" b="1" dirty="0">
                <a:solidFill>
                  <a:schemeClr val="bg1"/>
                </a:solidFill>
                <a:latin typeface="Arial" panose="020B0604020202020204" pitchFamily="34" charset="0"/>
                <a:ea typeface="微软雅黑" panose="020B0503020204020204" pitchFamily="34" charset="-122"/>
                <a:sym typeface="Arial" panose="020B0604020202020204" pitchFamily="34" charset="0"/>
              </a:rPr>
              <a:t>建设取得成就和历史变革</a:t>
            </a:r>
            <a:endParaRPr kumimoji="0" lang="zh-CN" altLang="en-US" sz="48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7" name="组合 6">
            <a:extLst>
              <a:ext uri="{FF2B5EF4-FFF2-40B4-BE49-F238E27FC236}">
                <a16:creationId xmlns:a16="http://schemas.microsoft.com/office/drawing/2014/main" id="{C6CE38B4-09F8-49DE-A4F7-2DC90BBBBE13}"/>
              </a:ext>
            </a:extLst>
          </p:cNvPr>
          <p:cNvGrpSpPr/>
          <p:nvPr/>
        </p:nvGrpSpPr>
        <p:grpSpPr>
          <a:xfrm>
            <a:off x="5196000" y="1252215"/>
            <a:ext cx="1800000" cy="1800000"/>
            <a:chOff x="3851921" y="107991"/>
            <a:chExt cx="1792566" cy="1792567"/>
          </a:xfrm>
          <a:solidFill>
            <a:schemeClr val="bg1"/>
          </a:solidFill>
        </p:grpSpPr>
        <p:sp>
          <p:nvSpPr>
            <p:cNvPr id="8" name="Freeform 29">
              <a:extLst>
                <a:ext uri="{FF2B5EF4-FFF2-40B4-BE49-F238E27FC236}">
                  <a16:creationId xmlns:a16="http://schemas.microsoft.com/office/drawing/2014/main" id="{5BEC0910-DE9E-4FEC-AC0B-D905A1DB7A35}"/>
                </a:ext>
              </a:extLst>
            </p:cNvPr>
            <p:cNvSpPr/>
            <p:nvPr/>
          </p:nvSpPr>
          <p:spPr bwMode="auto">
            <a:xfrm>
              <a:off x="4401088" y="564469"/>
              <a:ext cx="867835" cy="77549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等线" panose="020F0502020204030204"/>
                <a:ea typeface="等线" panose="02010600030101010101" pitchFamily="2" charset="-122"/>
                <a:cs typeface="+mn-cs"/>
              </a:endParaRPr>
            </a:p>
          </p:txBody>
        </p:sp>
        <p:sp>
          <p:nvSpPr>
            <p:cNvPr id="9" name="任意多边形 7">
              <a:extLst>
                <a:ext uri="{FF2B5EF4-FFF2-40B4-BE49-F238E27FC236}">
                  <a16:creationId xmlns:a16="http://schemas.microsoft.com/office/drawing/2014/main" id="{63F83F40-F6C8-4E2C-878B-8A38E7D6ABBE}"/>
                </a:ext>
              </a:extLst>
            </p:cNvPr>
            <p:cNvSpPr/>
            <p:nvPr/>
          </p:nvSpPr>
          <p:spPr>
            <a:xfrm>
              <a:off x="3851921" y="107991"/>
              <a:ext cx="1792566" cy="1792567"/>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等线" panose="020F0502020204030204"/>
                <a:ea typeface="等线" panose="02010600030101010101" pitchFamily="2" charset="-122"/>
                <a:cs typeface="+mn-cs"/>
              </a:endParaRPr>
            </a:p>
          </p:txBody>
        </p:sp>
      </p:grpSp>
    </p:spTree>
    <p:extLst>
      <p:ext uri="{BB962C8B-B14F-4D97-AF65-F5344CB8AC3E}">
        <p14:creationId xmlns:p14="http://schemas.microsoft.com/office/powerpoint/2010/main" val="3709574212"/>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26" presetClass="emph" presetSubtype="0" fill="hold" nodeType="withEffect">
                                  <p:stCondLst>
                                    <p:cond delay="1500"/>
                                  </p:stCondLst>
                                  <p:childTnLst>
                                    <p:animEffect transition="out" filter="fade">
                                      <p:cBhvr>
                                        <p:cTn id="11" dur="500" tmFilter="0, 0; .2, .5; .8, .5; 1, 0"/>
                                        <p:tgtEl>
                                          <p:spTgt spid="7"/>
                                        </p:tgtEl>
                                      </p:cBhvr>
                                    </p:animEffect>
                                    <p:animScale>
                                      <p:cBhvr>
                                        <p:cTn id="12" dur="250" autoRev="1" fill="hold"/>
                                        <p:tgtEl>
                                          <p:spTgt spid="7"/>
                                        </p:tgtEl>
                                      </p:cBhvr>
                                      <p:by x="105000" y="105000"/>
                                    </p:animScale>
                                  </p:childTnLst>
                                </p:cTn>
                              </p:par>
                              <p:par>
                                <p:cTn id="13" presetID="23" presetClass="entr" presetSubtype="528" fill="hold" grpId="0" nodeType="withEffect">
                                  <p:stCondLst>
                                    <p:cond delay="1500"/>
                                  </p:stCondLst>
                                  <p:iterate type="lt">
                                    <p:tmPct val="5000"/>
                                  </p:iterate>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fltVal val="0"/>
                                          </p:val>
                                        </p:tav>
                                        <p:tav tm="100000">
                                          <p:val>
                                            <p:strVal val="#ppt_w"/>
                                          </p:val>
                                        </p:tav>
                                      </p:tavLst>
                                    </p:anim>
                                    <p:anim calcmode="lin" valueType="num">
                                      <p:cBhvr>
                                        <p:cTn id="16" dur="1000" fill="hold"/>
                                        <p:tgtEl>
                                          <p:spTgt spid="6"/>
                                        </p:tgtEl>
                                        <p:attrNameLst>
                                          <p:attrName>ppt_h</p:attrName>
                                        </p:attrNameLst>
                                      </p:cBhvr>
                                      <p:tavLst>
                                        <p:tav tm="0">
                                          <p:val>
                                            <p:fltVal val="0"/>
                                          </p:val>
                                        </p:tav>
                                        <p:tav tm="100000">
                                          <p:val>
                                            <p:strVal val="#ppt_h"/>
                                          </p:val>
                                        </p:tav>
                                      </p:tavLst>
                                    </p:anim>
                                    <p:anim calcmode="lin" valueType="num">
                                      <p:cBhvr>
                                        <p:cTn id="17" dur="1000" fill="hold"/>
                                        <p:tgtEl>
                                          <p:spTgt spid="6"/>
                                        </p:tgtEl>
                                        <p:attrNameLst>
                                          <p:attrName>ppt_x</p:attrName>
                                        </p:attrNameLst>
                                      </p:cBhvr>
                                      <p:tavLst>
                                        <p:tav tm="0">
                                          <p:val>
                                            <p:fltVal val="0.5"/>
                                          </p:val>
                                        </p:tav>
                                        <p:tav tm="100000">
                                          <p:val>
                                            <p:strVal val="#ppt_x"/>
                                          </p:val>
                                        </p:tav>
                                      </p:tavLst>
                                    </p:anim>
                                    <p:anim calcmode="lin" valueType="num">
                                      <p:cBhvr>
                                        <p:cTn id="18" dur="1000" fill="hold"/>
                                        <p:tgtEl>
                                          <p:spTgt spid="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4" descr="#clear#">
            <a:extLst>
              <a:ext uri="{FF2B5EF4-FFF2-40B4-BE49-F238E27FC236}">
                <a16:creationId xmlns:a16="http://schemas.microsoft.com/office/drawing/2014/main" id="{1105D022-FCEC-41EC-A471-867214C13854}"/>
              </a:ext>
            </a:extLst>
          </p:cNvPr>
          <p:cNvSpPr/>
          <p:nvPr/>
        </p:nvSpPr>
        <p:spPr>
          <a:xfrm>
            <a:off x="1017090" y="185694"/>
            <a:ext cx="4134465" cy="523220"/>
          </a:xfrm>
          <a:prstGeom prst="rect">
            <a:avLst/>
          </a:prstGeom>
          <a:noFill/>
        </p:spPr>
        <p:txBody>
          <a:bodyPr wrap="none">
            <a:spAutoFit/>
          </a:bodyPr>
          <a:lstStyle/>
          <a:p>
            <a:pPr marL="0" marR="0" lvl="0" indent="0" algn="l" defTabSz="121914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建设取得成就和历史变革</a:t>
            </a:r>
          </a:p>
        </p:txBody>
      </p:sp>
      <p:sp>
        <p:nvSpPr>
          <p:cNvPr id="35" name="文本框 34">
            <a:extLst>
              <a:ext uri="{FF2B5EF4-FFF2-40B4-BE49-F238E27FC236}">
                <a16:creationId xmlns:a16="http://schemas.microsoft.com/office/drawing/2014/main" id="{2266E04E-CAD5-4559-8137-71058DB3826A}"/>
              </a:ext>
            </a:extLst>
          </p:cNvPr>
          <p:cNvSpPr txBox="1"/>
          <p:nvPr/>
        </p:nvSpPr>
        <p:spPr>
          <a:xfrm>
            <a:off x="1674245" y="2822793"/>
            <a:ext cx="9085904" cy="3170099"/>
          </a:xfrm>
          <a:prstGeom prst="rect">
            <a:avLst/>
          </a:prstGeom>
          <a:noFill/>
        </p:spPr>
        <p:txBody>
          <a:bodyPr wrap="square" rtlCol="0">
            <a:spAutoFit/>
          </a:bodyPr>
          <a:lstStyle/>
          <a:p>
            <a:pPr marL="0" marR="0" lvl="0" indent="0" algn="l" defTabSz="914400" rtl="0" eaLnBrk="1" fontAlgn="base" latinLnBrk="0" hangingPunct="1">
              <a:lnSpc>
                <a:spcPct val="100000"/>
              </a:lnSpc>
              <a:spcBef>
                <a:spcPts val="0"/>
              </a:spcBef>
              <a:spcAft>
                <a:spcPct val="0"/>
              </a:spcAft>
              <a:buClrTx/>
              <a:buSzTx/>
              <a:buFontTx/>
              <a:buNone/>
              <a:tabLst/>
              <a:defRPr/>
            </a:pPr>
            <a:r>
              <a:rPr kumimoji="0" lang="zh-CN" altLang="en-US" sz="2000" b="0" i="0" u="none" strike="noStrike" kern="0" cap="none" spc="0" normalizeH="0" baseline="0" noProof="0" dirty="0">
                <a:ln>
                  <a:noFill/>
                </a:ln>
                <a:solidFill>
                  <a:srgbClr val="C00000"/>
                </a:solidFill>
                <a:effectLst/>
                <a:uLnTx/>
                <a:uFillTx/>
                <a:latin typeface="等线" panose="020F0502020204030204"/>
                <a:ea typeface="等线" panose="02010600030101010101" pitchFamily="2" charset="-122"/>
                <a:cs typeface="+mn-cs"/>
              </a:rPr>
              <a:t>从二〇二〇年到二〇三五年，在全面建成小康社会的基础上，再奋斗十五年，基本实现社会主义现代化。到那时，我国经济实力、科技实力将大幅跃升，跻身创新型国家前列；人民平等参与、平等发展权利得到充分保障，法治国家、法治政府、法治社会基本建成，各方面制度更加完善，国家治理体系和治理能力现代化基本实现；社会文明程度达到新的高度，国家文化软实力显著增强，中华文化影响更加广泛深入；人民生活更为宽裕，中等收入群体比例明显提高，城乡区域发展差距和居民生活水平差距显著缩小，基本公共服务均等化基本实现，全体人民共同富裕迈出坚实步伐；现代社会治理格局基本形成，社会充满活力又和谐有序；生态环境根本好转，美丽中国目标基本实现。</a:t>
            </a:r>
            <a:endParaRPr kumimoji="0" lang="en-US" altLang="zh-CN" sz="2000" b="0" i="0" u="none" strike="noStrike" kern="0" cap="none" spc="0" normalizeH="0" baseline="0" noProof="0" dirty="0">
              <a:ln>
                <a:noFill/>
              </a:ln>
              <a:solidFill>
                <a:srgbClr val="C00000"/>
              </a:solidFill>
              <a:effectLst/>
              <a:uLnTx/>
              <a:uFillTx/>
              <a:latin typeface="等线" panose="020F0502020204030204"/>
              <a:ea typeface="等线" panose="02010600030101010101" pitchFamily="2" charset="-122"/>
              <a:cs typeface="+mn-cs"/>
            </a:endParaRPr>
          </a:p>
          <a:p>
            <a:pPr marL="0" marR="0" lvl="0" indent="0" algn="l" defTabSz="914400" rtl="0" eaLnBrk="1" fontAlgn="base" latinLnBrk="0" hangingPunct="1">
              <a:lnSpc>
                <a:spcPct val="100000"/>
              </a:lnSpc>
              <a:spcBef>
                <a:spcPts val="0"/>
              </a:spcBef>
              <a:spcAft>
                <a:spcPct val="0"/>
              </a:spcAft>
              <a:buClrTx/>
              <a:buSzTx/>
              <a:buFontTx/>
              <a:buNone/>
              <a:tabLst/>
              <a:defRPr/>
            </a:pPr>
            <a:endParaRPr kumimoji="0" lang="zh-CN" altLang="en-US" sz="2000" b="0" i="0" u="none" strike="noStrike" kern="0" cap="none" spc="0" normalizeH="0" baseline="0" noProof="0" dirty="0">
              <a:ln>
                <a:noFill/>
              </a:ln>
              <a:solidFill>
                <a:srgbClr val="C00000"/>
              </a:solidFill>
              <a:effectLst/>
              <a:uLnTx/>
              <a:uFillTx/>
              <a:latin typeface="等线" panose="020F0502020204030204"/>
              <a:ea typeface="等线" panose="02010600030101010101" pitchFamily="2" charset="-122"/>
              <a:cs typeface="+mn-cs"/>
            </a:endParaRPr>
          </a:p>
        </p:txBody>
      </p:sp>
      <p:sp>
        <p:nvSpPr>
          <p:cNvPr id="36" name="矩形 35">
            <a:extLst>
              <a:ext uri="{FF2B5EF4-FFF2-40B4-BE49-F238E27FC236}">
                <a16:creationId xmlns:a16="http://schemas.microsoft.com/office/drawing/2014/main" id="{DA14B1A8-3F70-4B10-8E13-ACFA9024C32D}"/>
              </a:ext>
            </a:extLst>
          </p:cNvPr>
          <p:cNvSpPr/>
          <p:nvPr/>
        </p:nvSpPr>
        <p:spPr>
          <a:xfrm>
            <a:off x="1152305" y="2062604"/>
            <a:ext cx="9984255" cy="3644812"/>
          </a:xfrm>
          <a:prstGeom prst="rect">
            <a:avLst/>
          </a:prstGeom>
          <a:noFill/>
          <a:ln w="317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nvGrpSpPr>
          <p:cNvPr id="37" name="组合 36">
            <a:extLst>
              <a:ext uri="{FF2B5EF4-FFF2-40B4-BE49-F238E27FC236}">
                <a16:creationId xmlns:a16="http://schemas.microsoft.com/office/drawing/2014/main" id="{E9D3BD74-877B-481B-9E0E-7CF913FCC026}"/>
              </a:ext>
            </a:extLst>
          </p:cNvPr>
          <p:cNvGrpSpPr/>
          <p:nvPr/>
        </p:nvGrpSpPr>
        <p:grpSpPr>
          <a:xfrm>
            <a:off x="1674245" y="1651013"/>
            <a:ext cx="9001987" cy="1009736"/>
            <a:chOff x="1386245" y="2546361"/>
            <a:chExt cx="9566638" cy="1009736"/>
          </a:xfrm>
        </p:grpSpPr>
        <p:sp>
          <p:nvSpPr>
            <p:cNvPr id="38" name="等腰三角形 37">
              <a:extLst>
                <a:ext uri="{FF2B5EF4-FFF2-40B4-BE49-F238E27FC236}">
                  <a16:creationId xmlns:a16="http://schemas.microsoft.com/office/drawing/2014/main" id="{1263DA79-FF7D-4461-8570-C7DC4934F9BE}"/>
                </a:ext>
              </a:extLst>
            </p:cNvPr>
            <p:cNvSpPr/>
            <p:nvPr/>
          </p:nvSpPr>
          <p:spPr>
            <a:xfrm>
              <a:off x="10632492" y="2546362"/>
              <a:ext cx="320391" cy="409965"/>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9" name="等腰三角形 38">
              <a:extLst>
                <a:ext uri="{FF2B5EF4-FFF2-40B4-BE49-F238E27FC236}">
                  <a16:creationId xmlns:a16="http://schemas.microsoft.com/office/drawing/2014/main" id="{05DD216A-8790-4C66-8BCB-5CF573FE8E27}"/>
                </a:ext>
              </a:extLst>
            </p:cNvPr>
            <p:cNvSpPr/>
            <p:nvPr/>
          </p:nvSpPr>
          <p:spPr>
            <a:xfrm>
              <a:off x="1386245" y="2546362"/>
              <a:ext cx="320391" cy="409965"/>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0" name="梯形 39">
              <a:extLst>
                <a:ext uri="{FF2B5EF4-FFF2-40B4-BE49-F238E27FC236}">
                  <a16:creationId xmlns:a16="http://schemas.microsoft.com/office/drawing/2014/main" id="{035F9EDF-71BD-4D57-A717-32D76974404B}"/>
                </a:ext>
              </a:extLst>
            </p:cNvPr>
            <p:cNvSpPr/>
            <p:nvPr/>
          </p:nvSpPr>
          <p:spPr>
            <a:xfrm flipV="1">
              <a:off x="1546707" y="2546361"/>
              <a:ext cx="9245714" cy="1009736"/>
            </a:xfrm>
            <a:prstGeom prst="trapezoi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sp>
        <p:nvSpPr>
          <p:cNvPr id="41" name="文本框 40">
            <a:extLst>
              <a:ext uri="{FF2B5EF4-FFF2-40B4-BE49-F238E27FC236}">
                <a16:creationId xmlns:a16="http://schemas.microsoft.com/office/drawing/2014/main" id="{D673D8C9-C027-46A2-92C1-654CE21BBD10}"/>
              </a:ext>
            </a:extLst>
          </p:cNvPr>
          <p:cNvSpPr txBox="1"/>
          <p:nvPr/>
        </p:nvSpPr>
        <p:spPr>
          <a:xfrm>
            <a:off x="2092439" y="1836762"/>
            <a:ext cx="8108017"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srgbClr val="FFFFFF"/>
                </a:solidFill>
                <a:effectLst/>
                <a:uLnTx/>
                <a:uFillTx/>
                <a:latin typeface="方正兰亭粗黑_GBK" panose="02000000000000000000" pitchFamily="2" charset="-122"/>
                <a:ea typeface="方正兰亭粗黑_GBK" panose="02000000000000000000" pitchFamily="2" charset="-122"/>
                <a:cs typeface="+mn-cs"/>
              </a:rPr>
              <a:t>阶段目标</a:t>
            </a:r>
            <a:endParaRPr kumimoji="0" lang="zh-CN" altLang="en-US" sz="3600" b="0" i="0" u="none" strike="noStrike" kern="1200" cap="none" spc="0" normalizeH="0" baseline="0" noProof="0" dirty="0">
              <a:ln>
                <a:noFill/>
              </a:ln>
              <a:solidFill>
                <a:srgbClr val="FFFFFF"/>
              </a:solidFill>
              <a:effectLst/>
              <a:uLnTx/>
              <a:uFillTx/>
              <a:latin typeface="方正兰亭粗黑_GBK" panose="02000000000000000000" pitchFamily="2" charset="-122"/>
              <a:ea typeface="方正兰亭粗黑_GBK" panose="02000000000000000000" pitchFamily="2" charset="-122"/>
              <a:cs typeface="+mn-cs"/>
            </a:endParaRPr>
          </a:p>
        </p:txBody>
      </p:sp>
    </p:spTree>
    <p:extLst>
      <p:ext uri="{BB962C8B-B14F-4D97-AF65-F5344CB8AC3E}">
        <p14:creationId xmlns:p14="http://schemas.microsoft.com/office/powerpoint/2010/main" val="3509673032"/>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strVal val="#ppt_w*0.70"/>
                                          </p:val>
                                        </p:tav>
                                        <p:tav tm="100000">
                                          <p:val>
                                            <p:strVal val="#ppt_w"/>
                                          </p:val>
                                        </p:tav>
                                      </p:tavLst>
                                    </p:anim>
                                    <p:anim calcmode="lin" valueType="num">
                                      <p:cBhvr>
                                        <p:cTn id="8" dur="500" fill="hold"/>
                                        <p:tgtEl>
                                          <p:spTgt spid="36"/>
                                        </p:tgtEl>
                                        <p:attrNameLst>
                                          <p:attrName>ppt_h</p:attrName>
                                        </p:attrNameLst>
                                      </p:cBhvr>
                                      <p:tavLst>
                                        <p:tav tm="0">
                                          <p:val>
                                            <p:strVal val="#ppt_h"/>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anim calcmode="lin" valueType="num">
                                      <p:cBhvr>
                                        <p:cTn id="14" dur="500" fill="hold"/>
                                        <p:tgtEl>
                                          <p:spTgt spid="37"/>
                                        </p:tgtEl>
                                        <p:attrNameLst>
                                          <p:attrName>ppt_x</p:attrName>
                                        </p:attrNameLst>
                                      </p:cBhvr>
                                      <p:tavLst>
                                        <p:tav tm="0">
                                          <p:val>
                                            <p:strVal val="#ppt_x"/>
                                          </p:val>
                                        </p:tav>
                                        <p:tav tm="100000">
                                          <p:val>
                                            <p:strVal val="#ppt_x"/>
                                          </p:val>
                                        </p:tav>
                                      </p:tavLst>
                                    </p:anim>
                                    <p:anim calcmode="lin" valueType="num">
                                      <p:cBhvr>
                                        <p:cTn id="15" dur="500" fill="hold"/>
                                        <p:tgtEl>
                                          <p:spTgt spid="3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41"/>
                                        </p:tgtEl>
                                        <p:attrNameLst>
                                          <p:attrName>ppt_y</p:attrName>
                                        </p:attrNameLst>
                                      </p:cBhvr>
                                      <p:tavLst>
                                        <p:tav tm="0">
                                          <p:val>
                                            <p:strVal val="#ppt_y"/>
                                          </p:val>
                                        </p:tav>
                                        <p:tav tm="100000">
                                          <p:val>
                                            <p:strVal val="#ppt_y"/>
                                          </p:val>
                                        </p:tav>
                                      </p:tavLst>
                                    </p:anim>
                                    <p:anim calcmode="lin" valueType="num">
                                      <p:cBhvr>
                                        <p:cTn id="21"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41"/>
                                        </p:tgtEl>
                                      </p:cBhvr>
                                    </p:animEffect>
                                  </p:childTnLst>
                                </p:cTn>
                              </p:par>
                            </p:childTnLst>
                          </p:cTn>
                        </p:par>
                      </p:childTnLst>
                    </p:cTn>
                  </p:par>
                  <p:par>
                    <p:cTn id="24" fill="hold">
                      <p:stCondLst>
                        <p:cond delay="indefinite"/>
                      </p:stCondLst>
                      <p:childTnLst>
                        <p:par>
                          <p:cTn id="25" fill="hold">
                            <p:stCondLst>
                              <p:cond delay="0"/>
                            </p:stCondLst>
                            <p:childTnLst>
                              <p:par>
                                <p:cTn id="26" presetID="41" presetClass="entr" presetSubtype="0" fill="hold" grpId="0" nodeType="clickEffect">
                                  <p:stCondLst>
                                    <p:cond delay="0"/>
                                  </p:stCondLst>
                                  <p:iterate type="lt">
                                    <p:tmPct val="10000"/>
                                  </p:iterate>
                                  <p:childTnLst>
                                    <p:set>
                                      <p:cBhvr>
                                        <p:cTn id="27" dur="1" fill="hold">
                                          <p:stCondLst>
                                            <p:cond delay="0"/>
                                          </p:stCondLst>
                                        </p:cTn>
                                        <p:tgtEl>
                                          <p:spTgt spid="35">
                                            <p:txEl>
                                              <p:pRg st="0" end="0"/>
                                            </p:txEl>
                                          </p:spTgt>
                                        </p:tgtEl>
                                        <p:attrNameLst>
                                          <p:attrName>style.visibility</p:attrName>
                                        </p:attrNameLst>
                                      </p:cBhvr>
                                      <p:to>
                                        <p:strVal val="visible"/>
                                      </p:to>
                                    </p:set>
                                    <p:anim calcmode="lin" valueType="num">
                                      <p:cBhvr>
                                        <p:cTn id="28" dur="500" fill="hold"/>
                                        <p:tgtEl>
                                          <p:spTgt spid="3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35">
                                            <p:txEl>
                                              <p:pRg st="0" end="0"/>
                                            </p:txEl>
                                          </p:spTgt>
                                        </p:tgtEl>
                                        <p:attrNameLst>
                                          <p:attrName>ppt_y</p:attrName>
                                        </p:attrNameLst>
                                      </p:cBhvr>
                                      <p:tavLst>
                                        <p:tav tm="0">
                                          <p:val>
                                            <p:strVal val="#ppt_y"/>
                                          </p:val>
                                        </p:tav>
                                        <p:tav tm="100000">
                                          <p:val>
                                            <p:strVal val="#ppt_y"/>
                                          </p:val>
                                        </p:tav>
                                      </p:tavLst>
                                    </p:anim>
                                    <p:anim calcmode="lin" valueType="num">
                                      <p:cBhvr>
                                        <p:cTn id="30" dur="500" fill="hold"/>
                                        <p:tgtEl>
                                          <p:spTgt spid="3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3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35">
                                            <p:txEl>
                                              <p:pRg st="0" end="0"/>
                                            </p:txEl>
                                          </p:spTgt>
                                        </p:tgtEl>
                                      </p:cBhvr>
                                    </p:animEffect>
                                  </p:childTnLst>
                                </p:cTn>
                              </p:par>
                            </p:childTnLst>
                          </p:cTn>
                        </p:par>
                        <p:par>
                          <p:cTn id="33" fill="hold">
                            <p:stCondLst>
                              <p:cond delay="15500"/>
                            </p:stCondLst>
                            <p:childTnLst>
                              <p:par>
                                <p:cTn id="34" presetID="26" presetClass="emph" presetSubtype="0" fill="hold" grpId="1" nodeType="afterEffect">
                                  <p:stCondLst>
                                    <p:cond delay="0"/>
                                  </p:stCondLst>
                                  <p:iterate type="lt">
                                    <p:tmPct val="0"/>
                                  </p:iterate>
                                  <p:childTnLst>
                                    <p:animEffect transition="out" filter="fade">
                                      <p:cBhvr>
                                        <p:cTn id="35" dur="500" tmFilter="0, 0; .2, .5; .8, .5; 1, 0"/>
                                        <p:tgtEl>
                                          <p:spTgt spid="41"/>
                                        </p:tgtEl>
                                      </p:cBhvr>
                                    </p:animEffect>
                                    <p:animScale>
                                      <p:cBhvr>
                                        <p:cTn id="36" dur="250" autoRev="1" fill="hold"/>
                                        <p:tgtEl>
                                          <p:spTgt spid="4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uild="p"/>
      <p:bldP spid="36" grpId="0" animBg="1"/>
      <p:bldP spid="41" grpId="0"/>
      <p:bldP spid="41"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4" descr="#clear#">
            <a:extLst>
              <a:ext uri="{FF2B5EF4-FFF2-40B4-BE49-F238E27FC236}">
                <a16:creationId xmlns:a16="http://schemas.microsoft.com/office/drawing/2014/main" id="{FD15EE68-4AAA-445E-8413-3B6302F65BB1}"/>
              </a:ext>
            </a:extLst>
          </p:cNvPr>
          <p:cNvSpPr/>
          <p:nvPr/>
        </p:nvSpPr>
        <p:spPr>
          <a:xfrm>
            <a:off x="1012576" y="329622"/>
            <a:ext cx="4134465" cy="523220"/>
          </a:xfrm>
          <a:prstGeom prst="rect">
            <a:avLst/>
          </a:prstGeom>
          <a:noFill/>
        </p:spPr>
        <p:txBody>
          <a:bodyPr wrap="none">
            <a:spAutoFit/>
          </a:bodyPr>
          <a:lstStyle/>
          <a:p>
            <a:pPr marL="0" marR="0" lvl="0" indent="0" algn="l" defTabSz="121914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建设取得成就和历史变革</a:t>
            </a:r>
          </a:p>
        </p:txBody>
      </p:sp>
      <p:grpSp>
        <p:nvGrpSpPr>
          <p:cNvPr id="18" name="组合 17">
            <a:extLst>
              <a:ext uri="{FF2B5EF4-FFF2-40B4-BE49-F238E27FC236}">
                <a16:creationId xmlns:a16="http://schemas.microsoft.com/office/drawing/2014/main" id="{95546BAD-6FA4-452A-9FF1-FD23F9047472}"/>
              </a:ext>
            </a:extLst>
          </p:cNvPr>
          <p:cNvGrpSpPr/>
          <p:nvPr/>
        </p:nvGrpSpPr>
        <p:grpSpPr>
          <a:xfrm>
            <a:off x="1526723" y="2496131"/>
            <a:ext cx="9138554" cy="792000"/>
            <a:chOff x="4706647" y="2486881"/>
            <a:chExt cx="9138554" cy="792000"/>
          </a:xfrm>
          <a:solidFill>
            <a:srgbClr val="C00000"/>
          </a:solidFill>
        </p:grpSpPr>
        <p:sp>
          <p:nvSpPr>
            <p:cNvPr id="19" name="矩形: 圆角 18">
              <a:extLst>
                <a:ext uri="{FF2B5EF4-FFF2-40B4-BE49-F238E27FC236}">
                  <a16:creationId xmlns:a16="http://schemas.microsoft.com/office/drawing/2014/main" id="{68E5CE6B-345B-49DC-A39D-CD92A81A5F9C}"/>
                </a:ext>
              </a:extLst>
            </p:cNvPr>
            <p:cNvSpPr/>
            <p:nvPr/>
          </p:nvSpPr>
          <p:spPr>
            <a:xfrm>
              <a:off x="4706647" y="2486881"/>
              <a:ext cx="9138554" cy="792000"/>
            </a:xfrm>
            <a:prstGeom prst="roundRect">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1" name="矩形 20">
              <a:extLst>
                <a:ext uri="{FF2B5EF4-FFF2-40B4-BE49-F238E27FC236}">
                  <a16:creationId xmlns:a16="http://schemas.microsoft.com/office/drawing/2014/main" id="{A85E3685-0E3B-4D87-B550-0730B89047B8}"/>
                </a:ext>
              </a:extLst>
            </p:cNvPr>
            <p:cNvSpPr/>
            <p:nvPr/>
          </p:nvSpPr>
          <p:spPr>
            <a:xfrm>
              <a:off x="5104896" y="2592473"/>
              <a:ext cx="8606955" cy="683264"/>
            </a:xfrm>
            <a:prstGeom prst="rect">
              <a:avLst/>
            </a:prstGeom>
            <a:grpFill/>
            <a:ln>
              <a:noFill/>
            </a:ln>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Times New Roman" panose="02020603050405020304" pitchFamily="18" charset="0"/>
                </a:rPr>
                <a:t>保持香港、澳门长期繁荣稳定，实现祖国完全统一，是实现中华民族伟大复兴的必然要求。必须把维护中央对香港、澳门特别行政区全面管治权和保障特别行政区高度自治权有机结合。</a:t>
              </a:r>
              <a:endParaRPr kumimoji="0" lang="zh-CN" altLang="zh-CN" sz="1600" b="0"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Times New Roman" panose="02020603050405020304" pitchFamily="18" charset="0"/>
              </a:endParaRPr>
            </a:p>
          </p:txBody>
        </p:sp>
      </p:grpSp>
      <p:grpSp>
        <p:nvGrpSpPr>
          <p:cNvPr id="36" name="组合 35">
            <a:extLst>
              <a:ext uri="{FF2B5EF4-FFF2-40B4-BE49-F238E27FC236}">
                <a16:creationId xmlns:a16="http://schemas.microsoft.com/office/drawing/2014/main" id="{A5840C8A-A5B3-4505-A3AA-CAE6D724F1A9}"/>
              </a:ext>
            </a:extLst>
          </p:cNvPr>
          <p:cNvGrpSpPr/>
          <p:nvPr/>
        </p:nvGrpSpPr>
        <p:grpSpPr>
          <a:xfrm>
            <a:off x="1526723" y="3288132"/>
            <a:ext cx="9138554" cy="1082342"/>
            <a:chOff x="4706647" y="3413380"/>
            <a:chExt cx="9138554" cy="1082342"/>
          </a:xfrm>
          <a:solidFill>
            <a:srgbClr val="C00000"/>
          </a:solidFill>
        </p:grpSpPr>
        <p:sp>
          <p:nvSpPr>
            <p:cNvPr id="37" name="矩形: 圆角 36">
              <a:extLst>
                <a:ext uri="{FF2B5EF4-FFF2-40B4-BE49-F238E27FC236}">
                  <a16:creationId xmlns:a16="http://schemas.microsoft.com/office/drawing/2014/main" id="{9E3E1176-FC17-457F-B45D-2DA0103402B5}"/>
                </a:ext>
              </a:extLst>
            </p:cNvPr>
            <p:cNvSpPr/>
            <p:nvPr/>
          </p:nvSpPr>
          <p:spPr>
            <a:xfrm>
              <a:off x="4706647" y="3413380"/>
              <a:ext cx="9138554" cy="1049871"/>
            </a:xfrm>
            <a:prstGeom prst="roundRect">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 name="矩形 38">
              <a:extLst>
                <a:ext uri="{FF2B5EF4-FFF2-40B4-BE49-F238E27FC236}">
                  <a16:creationId xmlns:a16="http://schemas.microsoft.com/office/drawing/2014/main" id="{836EA9B8-BE69-4F55-882A-CB5E0C9B9B41}"/>
                </a:ext>
              </a:extLst>
            </p:cNvPr>
            <p:cNvSpPr/>
            <p:nvPr/>
          </p:nvSpPr>
          <p:spPr>
            <a:xfrm>
              <a:off x="5104896" y="3516993"/>
              <a:ext cx="8606955" cy="978729"/>
            </a:xfrm>
            <a:prstGeom prst="rect">
              <a:avLst/>
            </a:prstGeom>
            <a:grpFill/>
            <a:ln>
              <a:noFill/>
            </a:ln>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Times New Roman" panose="02020603050405020304" pitchFamily="18" charset="0"/>
                </a:rPr>
                <a:t>中国人民的梦想同各国人民的梦想息息相通，实现中国梦离不开和平的国际环境和稳定的国际秩序。必须统筹国内国际两个大局，始终不渝走和平发展道路、奉行互利共赢的开放战略，坚持正确义利观，树立共同、综合、合作、可持续的新安全观，谋求开放创新</a:t>
              </a:r>
              <a:endParaRPr kumimoji="0" lang="zh-CN" altLang="zh-CN" sz="1600" b="0"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Times New Roman" panose="02020603050405020304" pitchFamily="18" charset="0"/>
              </a:endParaRPr>
            </a:p>
          </p:txBody>
        </p:sp>
      </p:grpSp>
      <p:grpSp>
        <p:nvGrpSpPr>
          <p:cNvPr id="40" name="组合 39">
            <a:extLst>
              <a:ext uri="{FF2B5EF4-FFF2-40B4-BE49-F238E27FC236}">
                <a16:creationId xmlns:a16="http://schemas.microsoft.com/office/drawing/2014/main" id="{993A0E20-ACEA-4760-8D0D-2E342E9DF7D4}"/>
              </a:ext>
            </a:extLst>
          </p:cNvPr>
          <p:cNvGrpSpPr/>
          <p:nvPr/>
        </p:nvGrpSpPr>
        <p:grpSpPr>
          <a:xfrm>
            <a:off x="1526723" y="4338003"/>
            <a:ext cx="9138554" cy="1377808"/>
            <a:chOff x="4706647" y="4339880"/>
            <a:chExt cx="9138554" cy="1377808"/>
          </a:xfrm>
          <a:solidFill>
            <a:srgbClr val="C00000"/>
          </a:solidFill>
        </p:grpSpPr>
        <p:sp>
          <p:nvSpPr>
            <p:cNvPr id="41" name="矩形: 圆角 40">
              <a:extLst>
                <a:ext uri="{FF2B5EF4-FFF2-40B4-BE49-F238E27FC236}">
                  <a16:creationId xmlns:a16="http://schemas.microsoft.com/office/drawing/2014/main" id="{3122494D-3418-40C7-85A6-51A6E791494D}"/>
                </a:ext>
              </a:extLst>
            </p:cNvPr>
            <p:cNvSpPr/>
            <p:nvPr/>
          </p:nvSpPr>
          <p:spPr>
            <a:xfrm>
              <a:off x="4706647" y="4339880"/>
              <a:ext cx="9138554" cy="1377807"/>
            </a:xfrm>
            <a:prstGeom prst="roundRect">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3" name="矩形 42">
              <a:extLst>
                <a:ext uri="{FF2B5EF4-FFF2-40B4-BE49-F238E27FC236}">
                  <a16:creationId xmlns:a16="http://schemas.microsoft.com/office/drawing/2014/main" id="{2060B452-EA1D-41C1-876F-71156025C4EA}"/>
                </a:ext>
              </a:extLst>
            </p:cNvPr>
            <p:cNvSpPr/>
            <p:nvPr/>
          </p:nvSpPr>
          <p:spPr>
            <a:xfrm>
              <a:off x="5104896" y="4443493"/>
              <a:ext cx="8740305" cy="1274195"/>
            </a:xfrm>
            <a:prstGeom prst="rect">
              <a:avLst/>
            </a:prstGeom>
            <a:grpFill/>
            <a:ln>
              <a:noFill/>
            </a:ln>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Times New Roman" panose="02020603050405020304" pitchFamily="18" charset="0"/>
                </a:rPr>
                <a:t>勇于自我革命，从严管党治党，是我们党最鲜明的品格。必须以党章为根本遵循，把党的政治建设摆在首位，思想建党和制度治党同向发力，统筹推进党的各项建设，抓住“关键少数”，坚持“三严三实”，坚持民主集中制，严肃党内政治生活，严明党的纪律，强化党内监督，发展积极健康的党内政治文化，全面净化党内政治生态，坚决纠正各种不正之风，</a:t>
              </a:r>
              <a:endParaRPr kumimoji="0" lang="zh-CN" altLang="zh-CN" sz="1600" b="0"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Times New Roman" panose="02020603050405020304" pitchFamily="18" charset="0"/>
              </a:endParaRPr>
            </a:p>
          </p:txBody>
        </p:sp>
      </p:grpSp>
      <p:sp>
        <p:nvSpPr>
          <p:cNvPr id="3" name="矩形 2">
            <a:extLst>
              <a:ext uri="{FF2B5EF4-FFF2-40B4-BE49-F238E27FC236}">
                <a16:creationId xmlns:a16="http://schemas.microsoft.com/office/drawing/2014/main" id="{E31D1260-1842-4D47-BF83-8B4EC1DA98AE}"/>
              </a:ext>
            </a:extLst>
          </p:cNvPr>
          <p:cNvSpPr/>
          <p:nvPr/>
        </p:nvSpPr>
        <p:spPr>
          <a:xfrm>
            <a:off x="1526723" y="1753536"/>
            <a:ext cx="9138554" cy="74295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实现祖国完全统一，是实现中华民族伟大复兴的必然要求</a:t>
            </a:r>
            <a:endParaRPr kumimoji="0" lang="zh-CN" altLang="en-US" sz="2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943905872"/>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3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1000" fill="hold"/>
                                        <p:tgtEl>
                                          <p:spTgt spid="18"/>
                                        </p:tgtEl>
                                        <p:attrNameLst>
                                          <p:attrName>ppt_x</p:attrName>
                                        </p:attrNameLst>
                                      </p:cBhvr>
                                      <p:tavLst>
                                        <p:tav tm="0">
                                          <p:val>
                                            <p:strVal val="1+#ppt_w/2"/>
                                          </p:val>
                                        </p:tav>
                                        <p:tav tm="100000">
                                          <p:val>
                                            <p:strVal val="#ppt_x"/>
                                          </p:val>
                                        </p:tav>
                                      </p:tavLst>
                                    </p:anim>
                                    <p:anim calcmode="lin" valueType="num">
                                      <p:cBhvr additive="base">
                                        <p:cTn id="8" dur="10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325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1000" fill="hold"/>
                                        <p:tgtEl>
                                          <p:spTgt spid="36"/>
                                        </p:tgtEl>
                                        <p:attrNameLst>
                                          <p:attrName>ppt_x</p:attrName>
                                        </p:attrNameLst>
                                      </p:cBhvr>
                                      <p:tavLst>
                                        <p:tav tm="0">
                                          <p:val>
                                            <p:strVal val="1+#ppt_w/2"/>
                                          </p:val>
                                        </p:tav>
                                        <p:tav tm="100000">
                                          <p:val>
                                            <p:strVal val="#ppt_x"/>
                                          </p:val>
                                        </p:tav>
                                      </p:tavLst>
                                    </p:anim>
                                    <p:anim calcmode="lin" valueType="num">
                                      <p:cBhvr additive="base">
                                        <p:cTn id="12" dur="1000" fill="hold"/>
                                        <p:tgtEl>
                                          <p:spTgt spid="36"/>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350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1000" fill="hold"/>
                                        <p:tgtEl>
                                          <p:spTgt spid="40"/>
                                        </p:tgtEl>
                                        <p:attrNameLst>
                                          <p:attrName>ppt_x</p:attrName>
                                        </p:attrNameLst>
                                      </p:cBhvr>
                                      <p:tavLst>
                                        <p:tav tm="0">
                                          <p:val>
                                            <p:strVal val="1+#ppt_w/2"/>
                                          </p:val>
                                        </p:tav>
                                        <p:tav tm="100000">
                                          <p:val>
                                            <p:strVal val="#ppt_x"/>
                                          </p:val>
                                        </p:tav>
                                      </p:tavLst>
                                    </p:anim>
                                    <p:anim calcmode="lin" valueType="num">
                                      <p:cBhvr additive="base">
                                        <p:cTn id="16" dur="10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4" descr="#clear#">
            <a:extLst>
              <a:ext uri="{FF2B5EF4-FFF2-40B4-BE49-F238E27FC236}">
                <a16:creationId xmlns:a16="http://schemas.microsoft.com/office/drawing/2014/main" id="{F1BACAD9-B7A0-4AD2-B102-4CD7A07C2EB7}"/>
              </a:ext>
            </a:extLst>
          </p:cNvPr>
          <p:cNvSpPr/>
          <p:nvPr/>
        </p:nvSpPr>
        <p:spPr>
          <a:xfrm>
            <a:off x="908634" y="300555"/>
            <a:ext cx="4134465" cy="523220"/>
          </a:xfrm>
          <a:prstGeom prst="rect">
            <a:avLst/>
          </a:prstGeom>
          <a:noFill/>
        </p:spPr>
        <p:txBody>
          <a:bodyPr wrap="none">
            <a:spAutoFit/>
          </a:bodyPr>
          <a:lstStyle/>
          <a:p>
            <a:pPr marL="0" marR="0" lvl="0" indent="0" algn="l" defTabSz="121914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建设取得成就和历史变革</a:t>
            </a:r>
          </a:p>
        </p:txBody>
      </p:sp>
      <p:graphicFrame>
        <p:nvGraphicFramePr>
          <p:cNvPr id="2" name="图示 1">
            <a:extLst>
              <a:ext uri="{FF2B5EF4-FFF2-40B4-BE49-F238E27FC236}">
                <a16:creationId xmlns:a16="http://schemas.microsoft.com/office/drawing/2014/main" id="{FD0923EA-C66D-45B0-B2E5-CCC689187E06}"/>
              </a:ext>
            </a:extLst>
          </p:cNvPr>
          <p:cNvGraphicFramePr/>
          <p:nvPr>
            <p:extLst>
              <p:ext uri="{D42A27DB-BD31-4B8C-83A1-F6EECF244321}">
                <p14:modId xmlns:p14="http://schemas.microsoft.com/office/powerpoint/2010/main" val="1250758142"/>
              </p:ext>
            </p:extLst>
          </p:nvPr>
        </p:nvGraphicFramePr>
        <p:xfrm>
          <a:off x="2032000" y="929228"/>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图片 5" descr="图片包含 齿轮, 金属器皿&#10;&#10;已生成极高可信度的说明">
            <a:extLst>
              <a:ext uri="{FF2B5EF4-FFF2-40B4-BE49-F238E27FC236}">
                <a16:creationId xmlns:a16="http://schemas.microsoft.com/office/drawing/2014/main" id="{00FDA9D6-EB80-4643-878B-74C66A40428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68445" y="1627806"/>
            <a:ext cx="925921" cy="756667"/>
          </a:xfrm>
          <a:prstGeom prst="rect">
            <a:avLst/>
          </a:prstGeom>
        </p:spPr>
      </p:pic>
      <p:pic>
        <p:nvPicPr>
          <p:cNvPr id="18" name="图片 17" descr="图片包含 齿轮, 金属器皿&#10;&#10;已生成极高可信度的说明">
            <a:extLst>
              <a:ext uri="{FF2B5EF4-FFF2-40B4-BE49-F238E27FC236}">
                <a16:creationId xmlns:a16="http://schemas.microsoft.com/office/drawing/2014/main" id="{592B5885-F731-4BA8-B535-AD673D6FB92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68444" y="4811094"/>
            <a:ext cx="925921" cy="756667"/>
          </a:xfrm>
          <a:prstGeom prst="rect">
            <a:avLst/>
          </a:prstGeom>
        </p:spPr>
      </p:pic>
      <p:pic>
        <p:nvPicPr>
          <p:cNvPr id="21" name="图片 20" descr="图片包含 齿轮, 金属器皿&#10;&#10;已生成极高可信度的说明">
            <a:extLst>
              <a:ext uri="{FF2B5EF4-FFF2-40B4-BE49-F238E27FC236}">
                <a16:creationId xmlns:a16="http://schemas.microsoft.com/office/drawing/2014/main" id="{1B160E21-AD7C-4F74-BFCD-79672A3355F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679768" y="3219450"/>
            <a:ext cx="925921" cy="756667"/>
          </a:xfrm>
          <a:prstGeom prst="rect">
            <a:avLst/>
          </a:prstGeom>
        </p:spPr>
      </p:pic>
    </p:spTree>
    <p:extLst>
      <p:ext uri="{BB962C8B-B14F-4D97-AF65-F5344CB8AC3E}">
        <p14:creationId xmlns:p14="http://schemas.microsoft.com/office/powerpoint/2010/main" val="195340881"/>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1000"/>
                                        <p:tgtEl>
                                          <p:spTgt spid="21"/>
                                        </p:tgtEl>
                                      </p:cBhvr>
                                    </p:animEffect>
                                    <p:anim calcmode="lin" valueType="num">
                                      <p:cBhvr>
                                        <p:cTn id="23" dur="1000" fill="hold"/>
                                        <p:tgtEl>
                                          <p:spTgt spid="21"/>
                                        </p:tgtEl>
                                        <p:attrNameLst>
                                          <p:attrName>ppt_x</p:attrName>
                                        </p:attrNameLst>
                                      </p:cBhvr>
                                      <p:tavLst>
                                        <p:tav tm="0">
                                          <p:val>
                                            <p:strVal val="#ppt_x"/>
                                          </p:val>
                                        </p:tav>
                                        <p:tav tm="100000">
                                          <p:val>
                                            <p:strVal val="#ppt_x"/>
                                          </p:val>
                                        </p:tav>
                                      </p:tavLst>
                                    </p:anim>
                                    <p:anim calcmode="lin" valueType="num">
                                      <p:cBhvr>
                                        <p:cTn id="2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4" descr="#clear#">
            <a:extLst>
              <a:ext uri="{FF2B5EF4-FFF2-40B4-BE49-F238E27FC236}">
                <a16:creationId xmlns:a16="http://schemas.microsoft.com/office/drawing/2014/main" id="{4E918654-CDF4-41BE-B5D5-9E1A366F0C5B}"/>
              </a:ext>
            </a:extLst>
          </p:cNvPr>
          <p:cNvSpPr/>
          <p:nvPr/>
        </p:nvSpPr>
        <p:spPr>
          <a:xfrm>
            <a:off x="1051337" y="310178"/>
            <a:ext cx="4134465" cy="523220"/>
          </a:xfrm>
          <a:prstGeom prst="rect">
            <a:avLst/>
          </a:prstGeom>
          <a:noFill/>
        </p:spPr>
        <p:txBody>
          <a:bodyPr wrap="none">
            <a:spAutoFit/>
          </a:bodyPr>
          <a:lstStyle/>
          <a:p>
            <a:pPr marL="0" marR="0" lvl="0" indent="0" algn="l" defTabSz="121914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建设取得成就和历史变革</a:t>
            </a:r>
          </a:p>
        </p:txBody>
      </p:sp>
      <p:cxnSp>
        <p:nvCxnSpPr>
          <p:cNvPr id="3" name="直接连接符 2">
            <a:extLst>
              <a:ext uri="{FF2B5EF4-FFF2-40B4-BE49-F238E27FC236}">
                <a16:creationId xmlns:a16="http://schemas.microsoft.com/office/drawing/2014/main" id="{092FFF0C-A525-4711-9885-1F05B7FF572E}"/>
              </a:ext>
            </a:extLst>
          </p:cNvPr>
          <p:cNvCxnSpPr/>
          <p:nvPr/>
        </p:nvCxnSpPr>
        <p:spPr>
          <a:xfrm>
            <a:off x="539646" y="1528997"/>
            <a:ext cx="11197652"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FCFDB313-2BA8-48A4-80F9-955915A49C37}"/>
              </a:ext>
            </a:extLst>
          </p:cNvPr>
          <p:cNvCxnSpPr/>
          <p:nvPr/>
        </p:nvCxnSpPr>
        <p:spPr>
          <a:xfrm>
            <a:off x="539646" y="2188564"/>
            <a:ext cx="11197652"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2EF35ADA-D879-49D8-BB7A-23CB5250E6E4}"/>
              </a:ext>
            </a:extLst>
          </p:cNvPr>
          <p:cNvCxnSpPr/>
          <p:nvPr/>
        </p:nvCxnSpPr>
        <p:spPr>
          <a:xfrm>
            <a:off x="4017364" y="1528997"/>
            <a:ext cx="0" cy="367259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3FEC5E09-94F6-4270-9886-80A95EBC7E23}"/>
              </a:ext>
            </a:extLst>
          </p:cNvPr>
          <p:cNvCxnSpPr>
            <a:cxnSpLocks/>
          </p:cNvCxnSpPr>
          <p:nvPr/>
        </p:nvCxnSpPr>
        <p:spPr>
          <a:xfrm>
            <a:off x="8034728" y="1528997"/>
            <a:ext cx="0" cy="367259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9" name="TextBox 14">
            <a:extLst>
              <a:ext uri="{FF2B5EF4-FFF2-40B4-BE49-F238E27FC236}">
                <a16:creationId xmlns:a16="http://schemas.microsoft.com/office/drawing/2014/main" id="{ADD321E2-67BA-435D-8D8A-59603A086578}"/>
              </a:ext>
            </a:extLst>
          </p:cNvPr>
          <p:cNvSpPr txBox="1"/>
          <p:nvPr/>
        </p:nvSpPr>
        <p:spPr>
          <a:xfrm>
            <a:off x="1128110" y="1656413"/>
            <a:ext cx="5111896" cy="399954"/>
          </a:xfrm>
          <a:prstGeom prst="rect">
            <a:avLst/>
          </a:prstGeom>
          <a:noFill/>
        </p:spPr>
        <p:txBody>
          <a:bodyPr wrap="square" rtlCol="0">
            <a:spAutoFit/>
          </a:bodyPr>
          <a:lstStyle>
            <a:defPPr>
              <a:defRPr lang="zh-CN"/>
            </a:defPPr>
            <a:lvl1pPr>
              <a:defRPr sz="2000" b="1">
                <a:latin typeface="+mj-ea"/>
                <a:ea typeface="+mj-ea"/>
              </a:defRPr>
            </a:lvl1pPr>
          </a:lstStyle>
          <a:p>
            <a:pPr marL="0" marR="0" lvl="0" indent="0" algn="l" defTabSz="914034" rtl="0" eaLnBrk="1" fontAlgn="base" latinLnBrk="0" hangingPunct="1">
              <a:lnSpc>
                <a:spcPct val="100000"/>
              </a:lnSpc>
              <a:spcBef>
                <a:spcPct val="0"/>
              </a:spcBef>
              <a:spcAft>
                <a:spcPct val="0"/>
              </a:spcAft>
              <a:buClrTx/>
              <a:buSzTx/>
              <a:buFontTx/>
              <a:buNone/>
              <a:tabLst/>
              <a:defRPr/>
            </a:pPr>
            <a:r>
              <a:rPr kumimoji="0" lang="zh-CN" altLang="en-US" sz="1999" b="1" i="0" u="none" strike="noStrike" kern="1200" cap="none" spc="0" normalizeH="0" baseline="0" noProof="0" dirty="0">
                <a:ln>
                  <a:noFill/>
                </a:ln>
                <a:solidFill>
                  <a:srgbClr val="C00000"/>
                </a:solidFill>
                <a:effectLst/>
                <a:uLnTx/>
                <a:uFillTx/>
                <a:latin typeface="Arial"/>
                <a:ea typeface="微软雅黑"/>
                <a:cs typeface="+mn-ea"/>
                <a:sym typeface="+mn-lt"/>
              </a:rPr>
              <a:t>坚持全面深化改革</a:t>
            </a:r>
          </a:p>
        </p:txBody>
      </p:sp>
      <p:sp>
        <p:nvSpPr>
          <p:cNvPr id="30" name="TextBox 20">
            <a:extLst>
              <a:ext uri="{FF2B5EF4-FFF2-40B4-BE49-F238E27FC236}">
                <a16:creationId xmlns:a16="http://schemas.microsoft.com/office/drawing/2014/main" id="{C7E1DAE5-8C26-4E2C-9AA3-73897F2363B4}"/>
              </a:ext>
            </a:extLst>
          </p:cNvPr>
          <p:cNvSpPr txBox="1"/>
          <p:nvPr/>
        </p:nvSpPr>
        <p:spPr>
          <a:xfrm>
            <a:off x="5042994" y="1656413"/>
            <a:ext cx="4616665" cy="399954"/>
          </a:xfrm>
          <a:prstGeom prst="rect">
            <a:avLst/>
          </a:prstGeom>
          <a:noFill/>
        </p:spPr>
        <p:txBody>
          <a:bodyPr wrap="square" rtlCol="0">
            <a:spAutoFit/>
          </a:bodyPr>
          <a:lstStyle>
            <a:defPPr>
              <a:defRPr lang="zh-CN"/>
            </a:defPPr>
            <a:lvl1pPr>
              <a:defRPr sz="2000" b="1">
                <a:latin typeface="+mj-ea"/>
                <a:ea typeface="+mj-ea"/>
              </a:defRPr>
            </a:lvl1pPr>
          </a:lstStyle>
          <a:p>
            <a:pPr marL="0" marR="0" lvl="0" indent="0" algn="l" defTabSz="914034" rtl="0" eaLnBrk="1" fontAlgn="base" latinLnBrk="0" hangingPunct="1">
              <a:lnSpc>
                <a:spcPct val="100000"/>
              </a:lnSpc>
              <a:spcBef>
                <a:spcPct val="0"/>
              </a:spcBef>
              <a:spcAft>
                <a:spcPct val="0"/>
              </a:spcAft>
              <a:buClrTx/>
              <a:buSzTx/>
              <a:buFontTx/>
              <a:buNone/>
              <a:tabLst/>
              <a:defRPr/>
            </a:pPr>
            <a:r>
              <a:rPr kumimoji="0" lang="zh-CN" altLang="en-US" sz="1999" b="1" i="0" u="none" strike="noStrike" kern="1200" cap="none" spc="0" normalizeH="0" baseline="0" noProof="0" dirty="0">
                <a:ln>
                  <a:noFill/>
                </a:ln>
                <a:solidFill>
                  <a:srgbClr val="C00000"/>
                </a:solidFill>
                <a:effectLst/>
                <a:uLnTx/>
                <a:uFillTx/>
                <a:latin typeface="Arial"/>
                <a:ea typeface="微软雅黑"/>
                <a:cs typeface="+mn-ea"/>
                <a:sym typeface="+mn-lt"/>
              </a:rPr>
              <a:t>坚持新发展理念</a:t>
            </a:r>
          </a:p>
        </p:txBody>
      </p:sp>
      <p:sp>
        <p:nvSpPr>
          <p:cNvPr id="31" name="TextBox 18">
            <a:extLst>
              <a:ext uri="{FF2B5EF4-FFF2-40B4-BE49-F238E27FC236}">
                <a16:creationId xmlns:a16="http://schemas.microsoft.com/office/drawing/2014/main" id="{FE9C74C7-6500-47E7-9AC4-81AA6CB84824}"/>
              </a:ext>
            </a:extLst>
          </p:cNvPr>
          <p:cNvSpPr txBox="1"/>
          <p:nvPr/>
        </p:nvSpPr>
        <p:spPr>
          <a:xfrm>
            <a:off x="8760327" y="1656413"/>
            <a:ext cx="4607126" cy="399954"/>
          </a:xfrm>
          <a:prstGeom prst="rect">
            <a:avLst/>
          </a:prstGeom>
          <a:noFill/>
        </p:spPr>
        <p:txBody>
          <a:bodyPr wrap="square" rtlCol="0">
            <a:spAutoFit/>
          </a:bodyPr>
          <a:lstStyle>
            <a:defPPr>
              <a:defRPr lang="zh-CN"/>
            </a:defPPr>
            <a:lvl1pPr>
              <a:defRPr sz="2000" b="1">
                <a:latin typeface="+mj-ea"/>
                <a:ea typeface="+mj-ea"/>
              </a:defRPr>
            </a:lvl1pPr>
          </a:lstStyle>
          <a:p>
            <a:pPr marL="0" marR="0" lvl="0" indent="0" algn="l" defTabSz="914034" rtl="0" eaLnBrk="1" fontAlgn="base" latinLnBrk="0" hangingPunct="1">
              <a:lnSpc>
                <a:spcPct val="100000"/>
              </a:lnSpc>
              <a:spcBef>
                <a:spcPct val="0"/>
              </a:spcBef>
              <a:spcAft>
                <a:spcPct val="0"/>
              </a:spcAft>
              <a:buClrTx/>
              <a:buSzTx/>
              <a:buFontTx/>
              <a:buNone/>
              <a:tabLst/>
              <a:defRPr/>
            </a:pPr>
            <a:r>
              <a:rPr kumimoji="0" lang="zh-CN" altLang="en-US" sz="1999" b="1" i="0" u="none" strike="noStrike" kern="1200" cap="none" spc="0" normalizeH="0" baseline="0" noProof="0" dirty="0">
                <a:ln>
                  <a:noFill/>
                </a:ln>
                <a:solidFill>
                  <a:srgbClr val="C00000"/>
                </a:solidFill>
                <a:effectLst/>
                <a:uLnTx/>
                <a:uFillTx/>
                <a:latin typeface="Arial"/>
                <a:ea typeface="微软雅黑"/>
                <a:cs typeface="+mn-ea"/>
                <a:sym typeface="+mn-lt"/>
              </a:rPr>
              <a:t>坚持人民当家作主</a:t>
            </a:r>
          </a:p>
        </p:txBody>
      </p:sp>
      <p:sp>
        <p:nvSpPr>
          <p:cNvPr id="32" name="矩形 31">
            <a:extLst>
              <a:ext uri="{FF2B5EF4-FFF2-40B4-BE49-F238E27FC236}">
                <a16:creationId xmlns:a16="http://schemas.microsoft.com/office/drawing/2014/main" id="{81305D51-F291-4F1B-B2DA-04FE9DDDBFE0}"/>
              </a:ext>
            </a:extLst>
          </p:cNvPr>
          <p:cNvSpPr/>
          <p:nvPr/>
        </p:nvSpPr>
        <p:spPr>
          <a:xfrm>
            <a:off x="675048" y="2325901"/>
            <a:ext cx="2969092" cy="2973122"/>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Times New Roman" panose="02020603050405020304" pitchFamily="18" charset="0"/>
              </a:rPr>
              <a:t>全面依法治国是中国特色社会主义的本质要求和重要保障。必须把党的领导贯彻落实到依法治国全过程和各方面，坚定不移走中国特色社会主义法治道路，完善以宪法为核心的中国特色社会主义法律体系，建设中国特色社会主义法治体系，建设社会主义法治国家，发展中国特色社会主义法治理论，坚持依法治国、依法执政、依法行政共同推进，坚持法治国家、法治政府、法治社会一体建设，坚持依法治国和以德治国相结合，依法治国和依规治党有机统一，深化司法体制改革，提高全民族法治素养和道德素质。</a:t>
            </a:r>
            <a:endParaRPr kumimoji="0" lang="zh-CN" altLang="zh-CN" sz="1200" b="0"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Times New Roman" panose="02020603050405020304" pitchFamily="18" charset="0"/>
            </a:endParaRPr>
          </a:p>
        </p:txBody>
      </p:sp>
      <p:sp>
        <p:nvSpPr>
          <p:cNvPr id="33" name="矩形 32">
            <a:extLst>
              <a:ext uri="{FF2B5EF4-FFF2-40B4-BE49-F238E27FC236}">
                <a16:creationId xmlns:a16="http://schemas.microsoft.com/office/drawing/2014/main" id="{46B96A01-50E2-42FF-909C-A307BBD8B329}"/>
              </a:ext>
            </a:extLst>
          </p:cNvPr>
          <p:cNvSpPr/>
          <p:nvPr/>
        </p:nvSpPr>
        <p:spPr>
          <a:xfrm>
            <a:off x="4275772" y="2320762"/>
            <a:ext cx="3185755" cy="3194721"/>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Times New Roman" panose="02020603050405020304" pitchFamily="18" charset="0"/>
              </a:rPr>
              <a:t>文化自信是一个国家、一个民族发展中更基本、更深沉、更持久的力量。必须坚持马克思主义，牢固树立共产主义远大理想和中国特色社会主义共同理想，培育和践行社会主义核心价值观，不断增强意识形态领域主导权和话语权，推动中华优秀传统文化创造性转化、创新性发展，继承革命文化，发展社会主义先进文化，不忘本来、吸收外来、面向未来，更好构筑中国精神、中国价值、中国力量，为人民提供精神指引。</a:t>
            </a:r>
            <a:endParaRPr kumimoji="0" lang="zh-CN" altLang="zh-CN" sz="1400" b="0"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Times New Roman" panose="02020603050405020304" pitchFamily="18" charset="0"/>
            </a:endParaRPr>
          </a:p>
        </p:txBody>
      </p:sp>
      <p:sp>
        <p:nvSpPr>
          <p:cNvPr id="34" name="矩形 33">
            <a:extLst>
              <a:ext uri="{FF2B5EF4-FFF2-40B4-BE49-F238E27FC236}">
                <a16:creationId xmlns:a16="http://schemas.microsoft.com/office/drawing/2014/main" id="{C42F1CD5-4343-47AD-9C94-B63FBD4C545C}"/>
              </a:ext>
            </a:extLst>
          </p:cNvPr>
          <p:cNvSpPr/>
          <p:nvPr/>
        </p:nvSpPr>
        <p:spPr>
          <a:xfrm>
            <a:off x="8288968" y="2265399"/>
            <a:ext cx="3227984" cy="2936188"/>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Times New Roman" panose="02020603050405020304" pitchFamily="18" charset="0"/>
              </a:rPr>
              <a:t>增进民生福祉是发展的根本目的。必须多谋民生之利、多解民生之忧，在发展中补齐民生短板、促进社会公平正义，在幼有所育、学有所教、劳有所得、病有所医、老有所养、住有所居、弱有所扶上不断取得新进展，深入开展脱贫攻坚，保证全体人民在共建共享发展中有更多获得感，不断促进人的全面发展、全体人民共同富裕。建设平安中国，加强和创新社会治理，维护社会和谐稳定，确保国家长治久安、人民安居乐业。</a:t>
            </a:r>
            <a:endParaRPr kumimoji="0" lang="zh-CN" altLang="zh-CN" sz="1400" b="0"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39890433"/>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1000"/>
                                        <p:tgtEl>
                                          <p:spTgt spid="30"/>
                                        </p:tgtEl>
                                      </p:cBhvr>
                                    </p:animEffect>
                                    <p:anim calcmode="lin" valueType="num">
                                      <p:cBhvr>
                                        <p:cTn id="13" dur="1000" fill="hold"/>
                                        <p:tgtEl>
                                          <p:spTgt spid="30"/>
                                        </p:tgtEl>
                                        <p:attrNameLst>
                                          <p:attrName>ppt_x</p:attrName>
                                        </p:attrNameLst>
                                      </p:cBhvr>
                                      <p:tavLst>
                                        <p:tav tm="0">
                                          <p:val>
                                            <p:strVal val="#ppt_x"/>
                                          </p:val>
                                        </p:tav>
                                        <p:tav tm="100000">
                                          <p:val>
                                            <p:strVal val="#ppt_x"/>
                                          </p:val>
                                        </p:tav>
                                      </p:tavLst>
                                    </p:anim>
                                    <p:anim calcmode="lin" valueType="num">
                                      <p:cBhvr>
                                        <p:cTn id="14" dur="1000" fill="hold"/>
                                        <p:tgtEl>
                                          <p:spTgt spid="3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1000"/>
                                        <p:tgtEl>
                                          <p:spTgt spid="31"/>
                                        </p:tgtEl>
                                      </p:cBhvr>
                                    </p:animEffect>
                                    <p:anim calcmode="lin" valueType="num">
                                      <p:cBhvr>
                                        <p:cTn id="18" dur="1000" fill="hold"/>
                                        <p:tgtEl>
                                          <p:spTgt spid="31"/>
                                        </p:tgtEl>
                                        <p:attrNameLst>
                                          <p:attrName>ppt_x</p:attrName>
                                        </p:attrNameLst>
                                      </p:cBhvr>
                                      <p:tavLst>
                                        <p:tav tm="0">
                                          <p:val>
                                            <p:strVal val="#ppt_x"/>
                                          </p:val>
                                        </p:tav>
                                        <p:tav tm="100000">
                                          <p:val>
                                            <p:strVal val="#ppt_x"/>
                                          </p:val>
                                        </p:tav>
                                      </p:tavLst>
                                    </p:anim>
                                    <p:anim calcmode="lin" valueType="num">
                                      <p:cBhvr>
                                        <p:cTn id="19" dur="1000" fill="hold"/>
                                        <p:tgtEl>
                                          <p:spTgt spid="3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1000"/>
                                        <p:tgtEl>
                                          <p:spTgt spid="32"/>
                                        </p:tgtEl>
                                      </p:cBhvr>
                                    </p:animEffect>
                                    <p:anim calcmode="lin" valueType="num">
                                      <p:cBhvr>
                                        <p:cTn id="23" dur="1000" fill="hold"/>
                                        <p:tgtEl>
                                          <p:spTgt spid="32"/>
                                        </p:tgtEl>
                                        <p:attrNameLst>
                                          <p:attrName>ppt_x</p:attrName>
                                        </p:attrNameLst>
                                      </p:cBhvr>
                                      <p:tavLst>
                                        <p:tav tm="0">
                                          <p:val>
                                            <p:strVal val="#ppt_x"/>
                                          </p:val>
                                        </p:tav>
                                        <p:tav tm="100000">
                                          <p:val>
                                            <p:strVal val="#ppt_x"/>
                                          </p:val>
                                        </p:tav>
                                      </p:tavLst>
                                    </p:anim>
                                    <p:anim calcmode="lin" valueType="num">
                                      <p:cBhvr>
                                        <p:cTn id="24" dur="1000" fill="hold"/>
                                        <p:tgtEl>
                                          <p:spTgt spid="3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1000"/>
                                        <p:tgtEl>
                                          <p:spTgt spid="33"/>
                                        </p:tgtEl>
                                      </p:cBhvr>
                                    </p:animEffect>
                                    <p:anim calcmode="lin" valueType="num">
                                      <p:cBhvr>
                                        <p:cTn id="28" dur="1000" fill="hold"/>
                                        <p:tgtEl>
                                          <p:spTgt spid="33"/>
                                        </p:tgtEl>
                                        <p:attrNameLst>
                                          <p:attrName>ppt_x</p:attrName>
                                        </p:attrNameLst>
                                      </p:cBhvr>
                                      <p:tavLst>
                                        <p:tav tm="0">
                                          <p:val>
                                            <p:strVal val="#ppt_x"/>
                                          </p:val>
                                        </p:tav>
                                        <p:tav tm="100000">
                                          <p:val>
                                            <p:strVal val="#ppt_x"/>
                                          </p:val>
                                        </p:tav>
                                      </p:tavLst>
                                    </p:anim>
                                    <p:anim calcmode="lin" valueType="num">
                                      <p:cBhvr>
                                        <p:cTn id="29" dur="1000" fill="hold"/>
                                        <p:tgtEl>
                                          <p:spTgt spid="3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1000"/>
                                        <p:tgtEl>
                                          <p:spTgt spid="34"/>
                                        </p:tgtEl>
                                      </p:cBhvr>
                                    </p:animEffect>
                                    <p:anim calcmode="lin" valueType="num">
                                      <p:cBhvr>
                                        <p:cTn id="33" dur="1000" fill="hold"/>
                                        <p:tgtEl>
                                          <p:spTgt spid="34"/>
                                        </p:tgtEl>
                                        <p:attrNameLst>
                                          <p:attrName>ppt_x</p:attrName>
                                        </p:attrNameLst>
                                      </p:cBhvr>
                                      <p:tavLst>
                                        <p:tav tm="0">
                                          <p:val>
                                            <p:strVal val="#ppt_x"/>
                                          </p:val>
                                        </p:tav>
                                        <p:tav tm="100000">
                                          <p:val>
                                            <p:strVal val="#ppt_x"/>
                                          </p:val>
                                        </p:tav>
                                      </p:tavLst>
                                    </p:anim>
                                    <p:anim calcmode="lin" valueType="num">
                                      <p:cBhvr>
                                        <p:cTn id="34" dur="1000" fill="hold"/>
                                        <p:tgtEl>
                                          <p:spTgt spid="34"/>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1000"/>
                                        <p:tgtEl>
                                          <p:spTgt spid="3"/>
                                        </p:tgtEl>
                                      </p:cBhvr>
                                    </p:animEffect>
                                    <p:anim calcmode="lin" valueType="num">
                                      <p:cBhvr>
                                        <p:cTn id="38" dur="1000" fill="hold"/>
                                        <p:tgtEl>
                                          <p:spTgt spid="3"/>
                                        </p:tgtEl>
                                        <p:attrNameLst>
                                          <p:attrName>ppt_x</p:attrName>
                                        </p:attrNameLst>
                                      </p:cBhvr>
                                      <p:tavLst>
                                        <p:tav tm="0">
                                          <p:val>
                                            <p:strVal val="#ppt_x"/>
                                          </p:val>
                                        </p:tav>
                                        <p:tav tm="100000">
                                          <p:val>
                                            <p:strVal val="#ppt_x"/>
                                          </p:val>
                                        </p:tav>
                                      </p:tavLst>
                                    </p:anim>
                                    <p:anim calcmode="lin" valueType="num">
                                      <p:cBhvr>
                                        <p:cTn id="39" dur="1000" fill="hold"/>
                                        <p:tgtEl>
                                          <p:spTgt spid="3"/>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1000"/>
                                        <p:tgtEl>
                                          <p:spTgt spid="20"/>
                                        </p:tgtEl>
                                      </p:cBhvr>
                                    </p:animEffect>
                                    <p:anim calcmode="lin" valueType="num">
                                      <p:cBhvr>
                                        <p:cTn id="43" dur="1000" fill="hold"/>
                                        <p:tgtEl>
                                          <p:spTgt spid="20"/>
                                        </p:tgtEl>
                                        <p:attrNameLst>
                                          <p:attrName>ppt_x</p:attrName>
                                        </p:attrNameLst>
                                      </p:cBhvr>
                                      <p:tavLst>
                                        <p:tav tm="0">
                                          <p:val>
                                            <p:strVal val="#ppt_x"/>
                                          </p:val>
                                        </p:tav>
                                        <p:tav tm="100000">
                                          <p:val>
                                            <p:strVal val="#ppt_x"/>
                                          </p:val>
                                        </p:tav>
                                      </p:tavLst>
                                    </p:anim>
                                    <p:anim calcmode="lin" valueType="num">
                                      <p:cBhvr>
                                        <p:cTn id="44" dur="1000" fill="hold"/>
                                        <p:tgtEl>
                                          <p:spTgt spid="20"/>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fade">
                                      <p:cBhvr>
                                        <p:cTn id="47" dur="1000"/>
                                        <p:tgtEl>
                                          <p:spTgt spid="5"/>
                                        </p:tgtEl>
                                      </p:cBhvr>
                                    </p:animEffect>
                                    <p:anim calcmode="lin" valueType="num">
                                      <p:cBhvr>
                                        <p:cTn id="48" dur="1000" fill="hold"/>
                                        <p:tgtEl>
                                          <p:spTgt spid="5"/>
                                        </p:tgtEl>
                                        <p:attrNameLst>
                                          <p:attrName>ppt_x</p:attrName>
                                        </p:attrNameLst>
                                      </p:cBhvr>
                                      <p:tavLst>
                                        <p:tav tm="0">
                                          <p:val>
                                            <p:strVal val="#ppt_x"/>
                                          </p:val>
                                        </p:tav>
                                        <p:tav tm="100000">
                                          <p:val>
                                            <p:strVal val="#ppt_x"/>
                                          </p:val>
                                        </p:tav>
                                      </p:tavLst>
                                    </p:anim>
                                    <p:anim calcmode="lin" valueType="num">
                                      <p:cBhvr>
                                        <p:cTn id="49" dur="1000" fill="hold"/>
                                        <p:tgtEl>
                                          <p:spTgt spid="5"/>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1000"/>
                                        <p:tgtEl>
                                          <p:spTgt spid="23"/>
                                        </p:tgtEl>
                                      </p:cBhvr>
                                    </p:animEffect>
                                    <p:anim calcmode="lin" valueType="num">
                                      <p:cBhvr>
                                        <p:cTn id="53" dur="1000" fill="hold"/>
                                        <p:tgtEl>
                                          <p:spTgt spid="23"/>
                                        </p:tgtEl>
                                        <p:attrNameLst>
                                          <p:attrName>ppt_x</p:attrName>
                                        </p:attrNameLst>
                                      </p:cBhvr>
                                      <p:tavLst>
                                        <p:tav tm="0">
                                          <p:val>
                                            <p:strVal val="#ppt_x"/>
                                          </p:val>
                                        </p:tav>
                                        <p:tav tm="100000">
                                          <p:val>
                                            <p:strVal val="#ppt_x"/>
                                          </p:val>
                                        </p:tav>
                                      </p:tavLst>
                                    </p:anim>
                                    <p:anim calcmode="lin" valueType="num">
                                      <p:cBhvr>
                                        <p:cTn id="5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3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24E7AD01-8FA9-478C-9ACA-9FAD920D3BEB}"/>
              </a:ext>
            </a:extLst>
          </p:cNvPr>
          <p:cNvSpPr txBox="1"/>
          <p:nvPr/>
        </p:nvSpPr>
        <p:spPr>
          <a:xfrm>
            <a:off x="0" y="3219677"/>
            <a:ext cx="12192000" cy="2176558"/>
          </a:xfrm>
          <a:prstGeom prst="rect">
            <a:avLst/>
          </a:prstGeom>
          <a:noFill/>
        </p:spPr>
        <p:txBody>
          <a:bodyPr wrap="square" rtlCol="0">
            <a:spAutoFit/>
          </a:bodyPr>
          <a:lstStyle/>
          <a:p>
            <a:pPr marL="0" marR="0" lvl="0" indent="0" algn="ctr" defTabSz="1219140" rtl="0" eaLnBrk="1" fontAlgn="auto" latinLnBrk="0" hangingPunct="1">
              <a:lnSpc>
                <a:spcPct val="15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第二部分</a:t>
            </a:r>
            <a:endParaRPr kumimoji="0" lang="en-US" altLang="zh-CN" sz="48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a:p>
            <a:pPr marL="0" marR="0" lvl="0" indent="0" algn="ctr" defTabSz="1219140" rtl="0" eaLnBrk="1" fontAlgn="auto" latinLnBrk="0" hangingPunct="1">
              <a:lnSpc>
                <a:spcPct val="15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贯彻新发展理念，建设现代化经济体系</a:t>
            </a:r>
          </a:p>
        </p:txBody>
      </p:sp>
      <p:grpSp>
        <p:nvGrpSpPr>
          <p:cNvPr id="7" name="组合 6">
            <a:extLst>
              <a:ext uri="{FF2B5EF4-FFF2-40B4-BE49-F238E27FC236}">
                <a16:creationId xmlns:a16="http://schemas.microsoft.com/office/drawing/2014/main" id="{C6CE38B4-09F8-49DE-A4F7-2DC90BBBBE13}"/>
              </a:ext>
            </a:extLst>
          </p:cNvPr>
          <p:cNvGrpSpPr/>
          <p:nvPr/>
        </p:nvGrpSpPr>
        <p:grpSpPr>
          <a:xfrm>
            <a:off x="5196000" y="1252215"/>
            <a:ext cx="1800000" cy="1800000"/>
            <a:chOff x="3851921" y="107991"/>
            <a:chExt cx="1792566" cy="1792567"/>
          </a:xfrm>
          <a:solidFill>
            <a:schemeClr val="bg1"/>
          </a:solidFill>
        </p:grpSpPr>
        <p:sp>
          <p:nvSpPr>
            <p:cNvPr id="8" name="Freeform 29">
              <a:extLst>
                <a:ext uri="{FF2B5EF4-FFF2-40B4-BE49-F238E27FC236}">
                  <a16:creationId xmlns:a16="http://schemas.microsoft.com/office/drawing/2014/main" id="{5BEC0910-DE9E-4FEC-AC0B-D905A1DB7A35}"/>
                </a:ext>
              </a:extLst>
            </p:cNvPr>
            <p:cNvSpPr/>
            <p:nvPr/>
          </p:nvSpPr>
          <p:spPr bwMode="auto">
            <a:xfrm>
              <a:off x="4401088" y="564469"/>
              <a:ext cx="867835" cy="77549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等线" panose="020F0502020204030204"/>
                <a:ea typeface="等线" panose="02010600030101010101" pitchFamily="2" charset="-122"/>
                <a:cs typeface="+mn-cs"/>
              </a:endParaRPr>
            </a:p>
          </p:txBody>
        </p:sp>
        <p:sp>
          <p:nvSpPr>
            <p:cNvPr id="9" name="任意多边形 7">
              <a:extLst>
                <a:ext uri="{FF2B5EF4-FFF2-40B4-BE49-F238E27FC236}">
                  <a16:creationId xmlns:a16="http://schemas.microsoft.com/office/drawing/2014/main" id="{63F83F40-F6C8-4E2C-878B-8A38E7D6ABBE}"/>
                </a:ext>
              </a:extLst>
            </p:cNvPr>
            <p:cNvSpPr/>
            <p:nvPr/>
          </p:nvSpPr>
          <p:spPr>
            <a:xfrm>
              <a:off x="3851921" y="107991"/>
              <a:ext cx="1792566" cy="1792567"/>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等线" panose="020F0502020204030204"/>
                <a:ea typeface="等线" panose="02010600030101010101" pitchFamily="2" charset="-122"/>
                <a:cs typeface="+mn-cs"/>
              </a:endParaRPr>
            </a:p>
          </p:txBody>
        </p:sp>
      </p:grpSp>
    </p:spTree>
    <p:extLst>
      <p:ext uri="{BB962C8B-B14F-4D97-AF65-F5344CB8AC3E}">
        <p14:creationId xmlns:p14="http://schemas.microsoft.com/office/powerpoint/2010/main" val="3890712883"/>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26" presetClass="emph" presetSubtype="0" fill="hold" nodeType="withEffect">
                                  <p:stCondLst>
                                    <p:cond delay="1500"/>
                                  </p:stCondLst>
                                  <p:childTnLst>
                                    <p:animEffect transition="out" filter="fade">
                                      <p:cBhvr>
                                        <p:cTn id="11" dur="500" tmFilter="0, 0; .2, .5; .8, .5; 1, 0"/>
                                        <p:tgtEl>
                                          <p:spTgt spid="7"/>
                                        </p:tgtEl>
                                      </p:cBhvr>
                                    </p:animEffect>
                                    <p:animScale>
                                      <p:cBhvr>
                                        <p:cTn id="12" dur="250" autoRev="1" fill="hold"/>
                                        <p:tgtEl>
                                          <p:spTgt spid="7"/>
                                        </p:tgtEl>
                                      </p:cBhvr>
                                      <p:by x="105000" y="105000"/>
                                    </p:animScale>
                                  </p:childTnLst>
                                </p:cTn>
                              </p:par>
                              <p:par>
                                <p:cTn id="13" presetID="23" presetClass="entr" presetSubtype="528" fill="hold" grpId="0" nodeType="withEffect">
                                  <p:stCondLst>
                                    <p:cond delay="1500"/>
                                  </p:stCondLst>
                                  <p:iterate type="lt">
                                    <p:tmPct val="5000"/>
                                  </p:iterate>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fltVal val="0"/>
                                          </p:val>
                                        </p:tav>
                                        <p:tav tm="100000">
                                          <p:val>
                                            <p:strVal val="#ppt_w"/>
                                          </p:val>
                                        </p:tav>
                                      </p:tavLst>
                                    </p:anim>
                                    <p:anim calcmode="lin" valueType="num">
                                      <p:cBhvr>
                                        <p:cTn id="16" dur="1000" fill="hold"/>
                                        <p:tgtEl>
                                          <p:spTgt spid="6"/>
                                        </p:tgtEl>
                                        <p:attrNameLst>
                                          <p:attrName>ppt_h</p:attrName>
                                        </p:attrNameLst>
                                      </p:cBhvr>
                                      <p:tavLst>
                                        <p:tav tm="0">
                                          <p:val>
                                            <p:fltVal val="0"/>
                                          </p:val>
                                        </p:tav>
                                        <p:tav tm="100000">
                                          <p:val>
                                            <p:strVal val="#ppt_h"/>
                                          </p:val>
                                        </p:tav>
                                      </p:tavLst>
                                    </p:anim>
                                    <p:anim calcmode="lin" valueType="num">
                                      <p:cBhvr>
                                        <p:cTn id="17" dur="1000" fill="hold"/>
                                        <p:tgtEl>
                                          <p:spTgt spid="6"/>
                                        </p:tgtEl>
                                        <p:attrNameLst>
                                          <p:attrName>ppt_x</p:attrName>
                                        </p:attrNameLst>
                                      </p:cBhvr>
                                      <p:tavLst>
                                        <p:tav tm="0">
                                          <p:val>
                                            <p:fltVal val="0.5"/>
                                          </p:val>
                                        </p:tav>
                                        <p:tav tm="100000">
                                          <p:val>
                                            <p:strVal val="#ppt_x"/>
                                          </p:val>
                                        </p:tav>
                                      </p:tavLst>
                                    </p:anim>
                                    <p:anim calcmode="lin" valueType="num">
                                      <p:cBhvr>
                                        <p:cTn id="18" dur="1000" fill="hold"/>
                                        <p:tgtEl>
                                          <p:spTgt spid="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4" descr="#clear#">
            <a:extLst>
              <a:ext uri="{FF2B5EF4-FFF2-40B4-BE49-F238E27FC236}">
                <a16:creationId xmlns:a16="http://schemas.microsoft.com/office/drawing/2014/main" id="{564DEDEC-F9EC-4DD6-8D0B-44D20714E028}"/>
              </a:ext>
            </a:extLst>
          </p:cNvPr>
          <p:cNvSpPr/>
          <p:nvPr/>
        </p:nvSpPr>
        <p:spPr>
          <a:xfrm>
            <a:off x="953542" y="254889"/>
            <a:ext cx="6288901" cy="523220"/>
          </a:xfrm>
          <a:prstGeom prst="rect">
            <a:avLst/>
          </a:prstGeom>
          <a:noFill/>
        </p:spPr>
        <p:txBody>
          <a:bodyPr wrap="none">
            <a:spAutoFit/>
          </a:bodyPr>
          <a:lstStyle/>
          <a:p>
            <a:pPr marL="0" marR="0" lvl="0" indent="0" algn="l" defTabSz="121914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贯彻新发展理念，建设现代化经济体系</a:t>
            </a:r>
          </a:p>
        </p:txBody>
      </p:sp>
      <p:pic>
        <p:nvPicPr>
          <p:cNvPr id="10" name="图片 9">
            <a:extLst>
              <a:ext uri="{FF2B5EF4-FFF2-40B4-BE49-F238E27FC236}">
                <a16:creationId xmlns:a16="http://schemas.microsoft.com/office/drawing/2014/main" id="{55399655-105D-480D-BE64-9CCF3CF382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58248" y="1561785"/>
            <a:ext cx="7027014" cy="2864999"/>
          </a:xfrm>
          <a:prstGeom prst="rect">
            <a:avLst/>
          </a:prstGeom>
        </p:spPr>
      </p:pic>
      <p:sp>
        <p:nvSpPr>
          <p:cNvPr id="11" name="矩形 10">
            <a:extLst>
              <a:ext uri="{FF2B5EF4-FFF2-40B4-BE49-F238E27FC236}">
                <a16:creationId xmlns:a16="http://schemas.microsoft.com/office/drawing/2014/main" id="{C4372D32-43C5-46E4-B642-FFDC8A02C75E}"/>
              </a:ext>
            </a:extLst>
          </p:cNvPr>
          <p:cNvSpPr/>
          <p:nvPr/>
        </p:nvSpPr>
        <p:spPr>
          <a:xfrm>
            <a:off x="2358247" y="1561785"/>
            <a:ext cx="481196" cy="286499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sym typeface="Arial" panose="020B0604020202020204" pitchFamily="34" charset="0"/>
              </a:rPr>
              <a:t>中国特色大国外交</a:t>
            </a:r>
            <a:endPar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3" name="TextBox 10">
            <a:extLst>
              <a:ext uri="{FF2B5EF4-FFF2-40B4-BE49-F238E27FC236}">
                <a16:creationId xmlns:a16="http://schemas.microsoft.com/office/drawing/2014/main" id="{AFAA61CD-A467-4A83-90B2-70EE17490A77}"/>
              </a:ext>
            </a:extLst>
          </p:cNvPr>
          <p:cNvSpPr txBox="1">
            <a:spLocks noChangeArrowheads="1"/>
          </p:cNvSpPr>
          <p:nvPr/>
        </p:nvSpPr>
        <p:spPr bwMode="auto">
          <a:xfrm>
            <a:off x="437821" y="4588686"/>
            <a:ext cx="10867868"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sz="1800" b="1">
                <a:solidFill>
                  <a:schemeClr val="tx1">
                    <a:lumMod val="95000"/>
                    <a:lumOff val="5000"/>
                  </a:schemeClr>
                </a:solidFill>
                <a:effectLst/>
                <a:latin typeface="微软雅黑" pitchFamily="34" charset="-122"/>
                <a:ea typeface="微软雅黑" pitchFamily="34" charset="-122"/>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mn-cs"/>
                <a:sym typeface="Arial" panose="020B0604020202020204" pitchFamily="34" charset="0"/>
              </a:rPr>
              <a:t>全面推进中国特色大国外交，形成全方位、多层次、立体化的外交布局，为我国发展营造了良好外部条件。实施共建“一带一路”倡议，发起创办亚洲基础设施投资银行，设立丝路基金，举办首届“一带一路”国际合作高峰论坛、亚太经合组织领导人非正式会议、二十国集团领导人杭州峰会、金砖国家领导人厦门会晤、亚信峰会。倡导构建人类命运共同体，促进全球治理体系变革。我国国际影响力、感召力、塑造力进一步提高，为世界和平与发展作出新的重大贡献。</a:t>
            </a:r>
          </a:p>
        </p:txBody>
      </p:sp>
    </p:spTree>
    <p:extLst>
      <p:ext uri="{BB962C8B-B14F-4D97-AF65-F5344CB8AC3E}">
        <p14:creationId xmlns:p14="http://schemas.microsoft.com/office/powerpoint/2010/main" val="821734614"/>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blinds(horizontal)">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utoUpdateAnimBg="0"/>
    </p:bldLst>
  </p:timing>
</p:sld>
</file>

<file path=ppt/theme/theme1.xml><?xml version="1.0" encoding="utf-8"?>
<a:theme xmlns:a="http://schemas.openxmlformats.org/drawingml/2006/main" name="4_Office 主题​​">
  <a:themeElements>
    <a:clrScheme name="自定义 38">
      <a:dk1>
        <a:srgbClr val="FFFFFF"/>
      </a:dk1>
      <a:lt1>
        <a:srgbClr val="FFFFFF"/>
      </a:lt1>
      <a:dk2>
        <a:srgbClr val="FFFFFF"/>
      </a:dk2>
      <a:lt2>
        <a:srgbClr val="FFFFFF"/>
      </a:lt2>
      <a:accent1>
        <a:srgbClr val="C00000"/>
      </a:accent1>
      <a:accent2>
        <a:srgbClr val="C00000"/>
      </a:accent2>
      <a:accent3>
        <a:srgbClr val="C00000"/>
      </a:accent3>
      <a:accent4>
        <a:srgbClr val="C00000"/>
      </a:accent4>
      <a:accent5>
        <a:srgbClr val="C00000"/>
      </a:accent5>
      <a:accent6>
        <a:srgbClr val="C00000"/>
      </a:accent6>
      <a:hlink>
        <a:srgbClr val="FFFFFF"/>
      </a:hlink>
      <a:folHlink>
        <a:srgbClr val="FFFFFF"/>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19</TotalTime>
  <Words>3379</Words>
  <Application>Microsoft Office PowerPoint</Application>
  <PresentationFormat>宽屏</PresentationFormat>
  <Paragraphs>134</Paragraphs>
  <Slides>25</Slides>
  <Notes>22</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25</vt:i4>
      </vt:variant>
    </vt:vector>
  </HeadingPairs>
  <TitlesOfParts>
    <vt:vector size="38" baseType="lpstr">
      <vt:lpstr>Adobe Arabic</vt:lpstr>
      <vt:lpstr>等线</vt:lpstr>
      <vt:lpstr>方正兰亭粗黑_GBK</vt:lpstr>
      <vt:lpstr>方正苏新诗柳楷简体-yolan</vt:lpstr>
      <vt:lpstr>宋体</vt:lpstr>
      <vt:lpstr>微软雅黑</vt:lpstr>
      <vt:lpstr>叶根友毛笔行书简体</vt:lpstr>
      <vt:lpstr>Arial</vt:lpstr>
      <vt:lpstr>Calibri</vt:lpstr>
      <vt:lpstr>Impact</vt:lpstr>
      <vt:lpstr>Times New Roman</vt:lpstr>
      <vt:lpstr>Wingdings</vt:lpstr>
      <vt:lpstr>4_Office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歉然安可</dc:creator>
  <cp:lastModifiedBy>歉然安可</cp:lastModifiedBy>
  <cp:revision>5</cp:revision>
  <dcterms:created xsi:type="dcterms:W3CDTF">2017-11-21T18:29:20Z</dcterms:created>
  <dcterms:modified xsi:type="dcterms:W3CDTF">2017-11-21T18:48:39Z</dcterms:modified>
</cp:coreProperties>
</file>