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10" r:id="rId2"/>
    <p:sldId id="259" r:id="rId3"/>
    <p:sldId id="280" r:id="rId4"/>
    <p:sldId id="260" r:id="rId5"/>
    <p:sldId id="292" r:id="rId6"/>
    <p:sldId id="298" r:id="rId7"/>
    <p:sldId id="293" r:id="rId8"/>
    <p:sldId id="301" r:id="rId9"/>
    <p:sldId id="300" r:id="rId10"/>
    <p:sldId id="297" r:id="rId11"/>
    <p:sldId id="302" r:id="rId12"/>
    <p:sldId id="303" r:id="rId13"/>
    <p:sldId id="290" r:id="rId14"/>
    <p:sldId id="296" r:id="rId15"/>
    <p:sldId id="305" r:id="rId16"/>
    <p:sldId id="306" r:id="rId17"/>
    <p:sldId id="294" r:id="rId18"/>
    <p:sldId id="308" r:id="rId19"/>
    <p:sldId id="283" r:id="rId20"/>
    <p:sldId id="313"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A8"/>
    <a:srgbClr val="ECB1CF"/>
    <a:srgbClr val="F9D8AE"/>
    <a:srgbClr val="A70876"/>
    <a:srgbClr val="F14E2F"/>
    <a:srgbClr val="52B7EF"/>
    <a:srgbClr val="FFC50A"/>
    <a:srgbClr val="333131"/>
    <a:srgbClr val="DDDDDD"/>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1" autoAdjust="0"/>
    <p:restoredTop sz="94660"/>
  </p:normalViewPr>
  <p:slideViewPr>
    <p:cSldViewPr snapToGrid="0" showGuides="1">
      <p:cViewPr varScale="1">
        <p:scale>
          <a:sx n="64" d="100"/>
          <a:sy n="64" d="100"/>
        </p:scale>
        <p:origin x="78"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AF0016-54E8-4E6A-B236-DD5561AFC636}" type="doc">
      <dgm:prSet loTypeId="urn:microsoft.com/office/officeart/2005/8/layout/vList3" loCatId="picture" qsTypeId="urn:microsoft.com/office/officeart/2005/8/quickstyle/simple1" qsCatId="simple" csTypeId="urn:microsoft.com/office/officeart/2005/8/colors/colorful5" csCatId="colorful" phldr="1"/>
      <dgm:spPr/>
    </dgm:pt>
    <dgm:pt modelId="{C1C27F32-AF3F-4F1A-8C0B-B97C41D57F3A}">
      <dgm:prSet phldrT="[文本]"/>
      <dgm:spPr>
        <a:solidFill>
          <a:srgbClr val="FF99A8"/>
        </a:solidFill>
      </dgm:spPr>
      <dgm:t>
        <a:bodyPr/>
        <a:lstStyle/>
        <a:p>
          <a:r>
            <a:rPr lang="zh-CN" altLang="en-US" b="1" dirty="0">
              <a:solidFill>
                <a:srgbClr val="7030A0"/>
              </a:solidFill>
              <a:latin typeface="汉仪夏日体W" panose="00020600040101010101" pitchFamily="18" charset="-122"/>
              <a:ea typeface="汉仪夏日体W" panose="00020600040101010101" pitchFamily="18" charset="-122"/>
            </a:rPr>
            <a:t>为同学们开展心理健康活动</a:t>
          </a:r>
          <a:endParaRPr lang="zh-CN" altLang="en-US" b="1" dirty="0">
            <a:solidFill>
              <a:srgbClr val="7030A0"/>
            </a:solidFill>
          </a:endParaRPr>
        </a:p>
      </dgm:t>
    </dgm:pt>
    <dgm:pt modelId="{523C2992-CC77-4052-AD4B-A484AD114F70}" type="parTrans" cxnId="{C29DFB82-3F1C-4498-AB09-43E76821DEBD}">
      <dgm:prSet/>
      <dgm:spPr/>
      <dgm:t>
        <a:bodyPr/>
        <a:lstStyle/>
        <a:p>
          <a:endParaRPr lang="zh-CN" altLang="en-US" b="1">
            <a:solidFill>
              <a:srgbClr val="7030A0"/>
            </a:solidFill>
          </a:endParaRPr>
        </a:p>
      </dgm:t>
    </dgm:pt>
    <dgm:pt modelId="{2F02F087-6C0D-468C-A4DE-874E10721B21}" type="sibTrans" cxnId="{C29DFB82-3F1C-4498-AB09-43E76821DEBD}">
      <dgm:prSet/>
      <dgm:spPr/>
      <dgm:t>
        <a:bodyPr/>
        <a:lstStyle/>
        <a:p>
          <a:endParaRPr lang="zh-CN" altLang="en-US" b="1">
            <a:solidFill>
              <a:srgbClr val="7030A0"/>
            </a:solidFill>
          </a:endParaRPr>
        </a:p>
      </dgm:t>
    </dgm:pt>
    <dgm:pt modelId="{7C15530A-E8EB-457D-BF54-FA4B1BC2F4C0}">
      <dgm:prSet phldrT="[文本]"/>
      <dgm:spPr>
        <a:solidFill>
          <a:srgbClr val="F9D8AE"/>
        </a:solidFill>
      </dgm:spPr>
      <dgm:t>
        <a:bodyPr/>
        <a:lstStyle/>
        <a:p>
          <a:r>
            <a:rPr lang="zh-CN" altLang="en-US" b="1" dirty="0">
              <a:solidFill>
                <a:srgbClr val="7030A0"/>
              </a:solidFill>
              <a:latin typeface="汉仪夏日体W" panose="00020600040101010101" pitchFamily="18" charset="-122"/>
              <a:ea typeface="汉仪夏日体W" panose="00020600040101010101" pitchFamily="18" charset="-122"/>
            </a:rPr>
            <a:t>宣传心理健康知识</a:t>
          </a:r>
          <a:endParaRPr lang="zh-CN" altLang="en-US" b="1" dirty="0">
            <a:solidFill>
              <a:srgbClr val="7030A0"/>
            </a:solidFill>
          </a:endParaRPr>
        </a:p>
      </dgm:t>
    </dgm:pt>
    <dgm:pt modelId="{C3FD0F05-07A5-4674-93BF-CA6E3BFFB4A8}" type="parTrans" cxnId="{5203F2CE-89DC-4B4F-A40A-BD0C56410C1F}">
      <dgm:prSet/>
      <dgm:spPr/>
      <dgm:t>
        <a:bodyPr/>
        <a:lstStyle/>
        <a:p>
          <a:endParaRPr lang="zh-CN" altLang="en-US" b="1">
            <a:solidFill>
              <a:srgbClr val="7030A0"/>
            </a:solidFill>
          </a:endParaRPr>
        </a:p>
      </dgm:t>
    </dgm:pt>
    <dgm:pt modelId="{2436E6C6-D697-4B57-834F-03E0C8C3E12C}" type="sibTrans" cxnId="{5203F2CE-89DC-4B4F-A40A-BD0C56410C1F}">
      <dgm:prSet/>
      <dgm:spPr/>
      <dgm:t>
        <a:bodyPr/>
        <a:lstStyle/>
        <a:p>
          <a:endParaRPr lang="zh-CN" altLang="en-US" b="1">
            <a:solidFill>
              <a:srgbClr val="7030A0"/>
            </a:solidFill>
          </a:endParaRPr>
        </a:p>
      </dgm:t>
    </dgm:pt>
    <dgm:pt modelId="{5A1D73A0-6AF7-4E57-9C30-1CF3A2BF8FF9}">
      <dgm:prSet phldrT="[文本]"/>
      <dgm:spPr>
        <a:solidFill>
          <a:srgbClr val="ECB1CF"/>
        </a:solidFill>
      </dgm:spPr>
      <dgm:t>
        <a:bodyPr/>
        <a:lstStyle/>
        <a:p>
          <a:r>
            <a:rPr lang="zh-CN" altLang="en-US" b="1" dirty="0">
              <a:solidFill>
                <a:srgbClr val="7030A0"/>
              </a:solidFill>
              <a:latin typeface="汉仪夏日体W" panose="00020600040101010101" pitchFamily="18" charset="-122"/>
              <a:ea typeface="汉仪夏日体W" panose="00020600040101010101" pitchFamily="18" charset="-122"/>
            </a:rPr>
            <a:t>与同学进行心理交流</a:t>
          </a:r>
          <a:endParaRPr lang="zh-CN" altLang="en-US" b="1" dirty="0">
            <a:solidFill>
              <a:srgbClr val="7030A0"/>
            </a:solidFill>
          </a:endParaRPr>
        </a:p>
      </dgm:t>
    </dgm:pt>
    <dgm:pt modelId="{51A304A2-DFE3-4E39-9673-7B80F642F949}" type="parTrans" cxnId="{0DB8CCF9-5E55-48F3-8B66-C48C23A4B1F6}">
      <dgm:prSet/>
      <dgm:spPr/>
      <dgm:t>
        <a:bodyPr/>
        <a:lstStyle/>
        <a:p>
          <a:endParaRPr lang="zh-CN" altLang="en-US" b="1">
            <a:solidFill>
              <a:srgbClr val="7030A0"/>
            </a:solidFill>
          </a:endParaRPr>
        </a:p>
      </dgm:t>
    </dgm:pt>
    <dgm:pt modelId="{8555EBBE-9FA5-41B5-B38C-59086B56335C}" type="sibTrans" cxnId="{0DB8CCF9-5E55-48F3-8B66-C48C23A4B1F6}">
      <dgm:prSet/>
      <dgm:spPr/>
      <dgm:t>
        <a:bodyPr/>
        <a:lstStyle/>
        <a:p>
          <a:endParaRPr lang="zh-CN" altLang="en-US" b="1">
            <a:solidFill>
              <a:srgbClr val="7030A0"/>
            </a:solidFill>
          </a:endParaRPr>
        </a:p>
      </dgm:t>
    </dgm:pt>
    <dgm:pt modelId="{D6C4F418-91B0-4F37-A267-27BA14E78987}" type="pres">
      <dgm:prSet presAssocID="{3CAF0016-54E8-4E6A-B236-DD5561AFC636}" presName="linearFlow" presStyleCnt="0">
        <dgm:presLayoutVars>
          <dgm:dir/>
          <dgm:resizeHandles val="exact"/>
        </dgm:presLayoutVars>
      </dgm:prSet>
      <dgm:spPr/>
    </dgm:pt>
    <dgm:pt modelId="{C90C0763-AF13-4DAD-AC94-6EFE7CB74352}" type="pres">
      <dgm:prSet presAssocID="{C1C27F32-AF3F-4F1A-8C0B-B97C41D57F3A}" presName="composite" presStyleCnt="0"/>
      <dgm:spPr/>
    </dgm:pt>
    <dgm:pt modelId="{A80FEED3-83BC-4DED-9159-9990B6DD3861}" type="pres">
      <dgm:prSet presAssocID="{C1C27F32-AF3F-4F1A-8C0B-B97C41D57F3A}" presName="imgShp" presStyleLbl="fgImgPlace1" presStyleIdx="0" presStyleCnt="3"/>
      <dgm:spPr>
        <a:solidFill>
          <a:srgbClr val="FF99A8"/>
        </a:solidFill>
      </dgm:spPr>
    </dgm:pt>
    <dgm:pt modelId="{2DAB1096-C8AB-4DEC-A71C-72538DEFC906}" type="pres">
      <dgm:prSet presAssocID="{C1C27F32-AF3F-4F1A-8C0B-B97C41D57F3A}" presName="txShp" presStyleLbl="node1" presStyleIdx="0" presStyleCnt="3">
        <dgm:presLayoutVars>
          <dgm:bulletEnabled val="1"/>
        </dgm:presLayoutVars>
      </dgm:prSet>
      <dgm:spPr/>
      <dgm:t>
        <a:bodyPr/>
        <a:lstStyle/>
        <a:p>
          <a:endParaRPr lang="zh-CN" altLang="en-US"/>
        </a:p>
      </dgm:t>
    </dgm:pt>
    <dgm:pt modelId="{83233116-784D-4503-86E3-04601787BECC}" type="pres">
      <dgm:prSet presAssocID="{2F02F087-6C0D-468C-A4DE-874E10721B21}" presName="spacing" presStyleCnt="0"/>
      <dgm:spPr/>
    </dgm:pt>
    <dgm:pt modelId="{FBB9F904-E539-4968-B166-E0355928CDF7}" type="pres">
      <dgm:prSet presAssocID="{7C15530A-E8EB-457D-BF54-FA4B1BC2F4C0}" presName="composite" presStyleCnt="0"/>
      <dgm:spPr/>
    </dgm:pt>
    <dgm:pt modelId="{8461E02A-4179-4F8A-8B75-EE36DE79F3C8}" type="pres">
      <dgm:prSet presAssocID="{7C15530A-E8EB-457D-BF54-FA4B1BC2F4C0}" presName="imgShp" presStyleLbl="fgImgPlace1" presStyleIdx="1" presStyleCnt="3"/>
      <dgm:spPr>
        <a:solidFill>
          <a:srgbClr val="F9D8AE"/>
        </a:solidFill>
      </dgm:spPr>
    </dgm:pt>
    <dgm:pt modelId="{911FADD7-B0B4-4EE1-8BDD-24ADB48978EB}" type="pres">
      <dgm:prSet presAssocID="{7C15530A-E8EB-457D-BF54-FA4B1BC2F4C0}" presName="txShp" presStyleLbl="node1" presStyleIdx="1" presStyleCnt="3">
        <dgm:presLayoutVars>
          <dgm:bulletEnabled val="1"/>
        </dgm:presLayoutVars>
      </dgm:prSet>
      <dgm:spPr/>
      <dgm:t>
        <a:bodyPr/>
        <a:lstStyle/>
        <a:p>
          <a:endParaRPr lang="zh-CN" altLang="en-US"/>
        </a:p>
      </dgm:t>
    </dgm:pt>
    <dgm:pt modelId="{61C74C7B-0EEA-4B41-8BA7-52C0185F935C}" type="pres">
      <dgm:prSet presAssocID="{2436E6C6-D697-4B57-834F-03E0C8C3E12C}" presName="spacing" presStyleCnt="0"/>
      <dgm:spPr/>
    </dgm:pt>
    <dgm:pt modelId="{AC8C63FF-F2B2-4AC2-9B05-9593EE1CA201}" type="pres">
      <dgm:prSet presAssocID="{5A1D73A0-6AF7-4E57-9C30-1CF3A2BF8FF9}" presName="composite" presStyleCnt="0"/>
      <dgm:spPr/>
    </dgm:pt>
    <dgm:pt modelId="{F52206F8-7EA3-4E0A-A382-5B2C157AA43C}" type="pres">
      <dgm:prSet presAssocID="{5A1D73A0-6AF7-4E57-9C30-1CF3A2BF8FF9}" presName="imgShp" presStyleLbl="fgImgPlace1" presStyleIdx="2" presStyleCnt="3"/>
      <dgm:spPr>
        <a:solidFill>
          <a:srgbClr val="ECB1CF"/>
        </a:solidFill>
      </dgm:spPr>
    </dgm:pt>
    <dgm:pt modelId="{5DC46DC1-E27C-4E35-BA0B-CFC095857F62}" type="pres">
      <dgm:prSet presAssocID="{5A1D73A0-6AF7-4E57-9C30-1CF3A2BF8FF9}" presName="txShp" presStyleLbl="node1" presStyleIdx="2" presStyleCnt="3">
        <dgm:presLayoutVars>
          <dgm:bulletEnabled val="1"/>
        </dgm:presLayoutVars>
      </dgm:prSet>
      <dgm:spPr/>
      <dgm:t>
        <a:bodyPr/>
        <a:lstStyle/>
        <a:p>
          <a:endParaRPr lang="zh-CN" altLang="en-US"/>
        </a:p>
      </dgm:t>
    </dgm:pt>
  </dgm:ptLst>
  <dgm:cxnLst>
    <dgm:cxn modelId="{0DB8CCF9-5E55-48F3-8B66-C48C23A4B1F6}" srcId="{3CAF0016-54E8-4E6A-B236-DD5561AFC636}" destId="{5A1D73A0-6AF7-4E57-9C30-1CF3A2BF8FF9}" srcOrd="2" destOrd="0" parTransId="{51A304A2-DFE3-4E39-9673-7B80F642F949}" sibTransId="{8555EBBE-9FA5-41B5-B38C-59086B56335C}"/>
    <dgm:cxn modelId="{CE699F04-C7A9-42A5-9CB4-2B13A95A9218}" type="presOf" srcId="{3CAF0016-54E8-4E6A-B236-DD5561AFC636}" destId="{D6C4F418-91B0-4F37-A267-27BA14E78987}" srcOrd="0" destOrd="0" presId="urn:microsoft.com/office/officeart/2005/8/layout/vList3"/>
    <dgm:cxn modelId="{7391FFB4-2BAD-4EE3-9445-BC33D716C5CE}" type="presOf" srcId="{7C15530A-E8EB-457D-BF54-FA4B1BC2F4C0}" destId="{911FADD7-B0B4-4EE1-8BDD-24ADB48978EB}" srcOrd="0" destOrd="0" presId="urn:microsoft.com/office/officeart/2005/8/layout/vList3"/>
    <dgm:cxn modelId="{AEFBB72C-91EB-443E-8165-BB43B236B56C}" type="presOf" srcId="{C1C27F32-AF3F-4F1A-8C0B-B97C41D57F3A}" destId="{2DAB1096-C8AB-4DEC-A71C-72538DEFC906}" srcOrd="0" destOrd="0" presId="urn:microsoft.com/office/officeart/2005/8/layout/vList3"/>
    <dgm:cxn modelId="{5203F2CE-89DC-4B4F-A40A-BD0C56410C1F}" srcId="{3CAF0016-54E8-4E6A-B236-DD5561AFC636}" destId="{7C15530A-E8EB-457D-BF54-FA4B1BC2F4C0}" srcOrd="1" destOrd="0" parTransId="{C3FD0F05-07A5-4674-93BF-CA6E3BFFB4A8}" sibTransId="{2436E6C6-D697-4B57-834F-03E0C8C3E12C}"/>
    <dgm:cxn modelId="{31FBD5B9-E2D1-4FE4-B2FA-7BB55392D383}" type="presOf" srcId="{5A1D73A0-6AF7-4E57-9C30-1CF3A2BF8FF9}" destId="{5DC46DC1-E27C-4E35-BA0B-CFC095857F62}" srcOrd="0" destOrd="0" presId="urn:microsoft.com/office/officeart/2005/8/layout/vList3"/>
    <dgm:cxn modelId="{C29DFB82-3F1C-4498-AB09-43E76821DEBD}" srcId="{3CAF0016-54E8-4E6A-B236-DD5561AFC636}" destId="{C1C27F32-AF3F-4F1A-8C0B-B97C41D57F3A}" srcOrd="0" destOrd="0" parTransId="{523C2992-CC77-4052-AD4B-A484AD114F70}" sibTransId="{2F02F087-6C0D-468C-A4DE-874E10721B21}"/>
    <dgm:cxn modelId="{ABA4880D-A52D-4079-A28F-849DE4E9F548}" type="presParOf" srcId="{D6C4F418-91B0-4F37-A267-27BA14E78987}" destId="{C90C0763-AF13-4DAD-AC94-6EFE7CB74352}" srcOrd="0" destOrd="0" presId="urn:microsoft.com/office/officeart/2005/8/layout/vList3"/>
    <dgm:cxn modelId="{CC89ADAD-0445-4EBF-B6E2-072DA61CBC72}" type="presParOf" srcId="{C90C0763-AF13-4DAD-AC94-6EFE7CB74352}" destId="{A80FEED3-83BC-4DED-9159-9990B6DD3861}" srcOrd="0" destOrd="0" presId="urn:microsoft.com/office/officeart/2005/8/layout/vList3"/>
    <dgm:cxn modelId="{5FA94DEA-F2A3-40FA-9FDD-DB9AF0547B51}" type="presParOf" srcId="{C90C0763-AF13-4DAD-AC94-6EFE7CB74352}" destId="{2DAB1096-C8AB-4DEC-A71C-72538DEFC906}" srcOrd="1" destOrd="0" presId="urn:microsoft.com/office/officeart/2005/8/layout/vList3"/>
    <dgm:cxn modelId="{A3F85975-3E33-49B8-ADC3-2A3CE9A670FF}" type="presParOf" srcId="{D6C4F418-91B0-4F37-A267-27BA14E78987}" destId="{83233116-784D-4503-86E3-04601787BECC}" srcOrd="1" destOrd="0" presId="urn:microsoft.com/office/officeart/2005/8/layout/vList3"/>
    <dgm:cxn modelId="{F5DAAEE6-BDC6-4BD5-A614-2968D8F7C236}" type="presParOf" srcId="{D6C4F418-91B0-4F37-A267-27BA14E78987}" destId="{FBB9F904-E539-4968-B166-E0355928CDF7}" srcOrd="2" destOrd="0" presId="urn:microsoft.com/office/officeart/2005/8/layout/vList3"/>
    <dgm:cxn modelId="{BB1BC06F-B570-412B-9339-B40A386B52F5}" type="presParOf" srcId="{FBB9F904-E539-4968-B166-E0355928CDF7}" destId="{8461E02A-4179-4F8A-8B75-EE36DE79F3C8}" srcOrd="0" destOrd="0" presId="urn:microsoft.com/office/officeart/2005/8/layout/vList3"/>
    <dgm:cxn modelId="{5D2CABD1-1081-4E22-8D94-B75938FBA483}" type="presParOf" srcId="{FBB9F904-E539-4968-B166-E0355928CDF7}" destId="{911FADD7-B0B4-4EE1-8BDD-24ADB48978EB}" srcOrd="1" destOrd="0" presId="urn:microsoft.com/office/officeart/2005/8/layout/vList3"/>
    <dgm:cxn modelId="{9D484969-D6FE-47F9-B9F9-57C754B24608}" type="presParOf" srcId="{D6C4F418-91B0-4F37-A267-27BA14E78987}" destId="{61C74C7B-0EEA-4B41-8BA7-52C0185F935C}" srcOrd="3" destOrd="0" presId="urn:microsoft.com/office/officeart/2005/8/layout/vList3"/>
    <dgm:cxn modelId="{75C6F17D-2D89-4726-9DB7-FF8D623E68B3}" type="presParOf" srcId="{D6C4F418-91B0-4F37-A267-27BA14E78987}" destId="{AC8C63FF-F2B2-4AC2-9B05-9593EE1CA201}" srcOrd="4" destOrd="0" presId="urn:microsoft.com/office/officeart/2005/8/layout/vList3"/>
    <dgm:cxn modelId="{27649F9A-F6FA-4570-ADD9-DFA8551217B8}" type="presParOf" srcId="{AC8C63FF-F2B2-4AC2-9B05-9593EE1CA201}" destId="{F52206F8-7EA3-4E0A-A382-5B2C157AA43C}" srcOrd="0" destOrd="0" presId="urn:microsoft.com/office/officeart/2005/8/layout/vList3"/>
    <dgm:cxn modelId="{6E52ADBF-7D12-4DB4-AE9D-FCAF5558118E}" type="presParOf" srcId="{AC8C63FF-F2B2-4AC2-9B05-9593EE1CA201}" destId="{5DC46DC1-E27C-4E35-BA0B-CFC095857F62}" srcOrd="1" destOrd="0" presId="urn:microsoft.com/office/officeart/2005/8/layout/vList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AB1096-C8AB-4DEC-A71C-72538DEFC906}">
      <dsp:nvSpPr>
        <dsp:cNvPr id="0" name=""/>
        <dsp:cNvSpPr/>
      </dsp:nvSpPr>
      <dsp:spPr>
        <a:xfrm rot="10800000">
          <a:off x="1621030" y="1511"/>
          <a:ext cx="5405120" cy="1038363"/>
        </a:xfrm>
        <a:prstGeom prst="homePlate">
          <a:avLst/>
        </a:prstGeom>
        <a:solidFill>
          <a:srgbClr val="FF99A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890" tIns="110490" rIns="206248" bIns="110490" numCol="1" spcCol="1270" anchor="ctr" anchorCtr="0">
          <a:noAutofit/>
        </a:bodyPr>
        <a:lstStyle/>
        <a:p>
          <a:pPr lvl="0" algn="ctr" defTabSz="1289050">
            <a:lnSpc>
              <a:spcPct val="90000"/>
            </a:lnSpc>
            <a:spcBef>
              <a:spcPct val="0"/>
            </a:spcBef>
            <a:spcAft>
              <a:spcPct val="35000"/>
            </a:spcAft>
          </a:pPr>
          <a:r>
            <a:rPr lang="zh-CN" altLang="en-US" sz="2900" b="1" kern="1200" dirty="0">
              <a:solidFill>
                <a:srgbClr val="7030A0"/>
              </a:solidFill>
              <a:latin typeface="汉仪夏日体W" panose="00020600040101010101" pitchFamily="18" charset="-122"/>
              <a:ea typeface="汉仪夏日体W" panose="00020600040101010101" pitchFamily="18" charset="-122"/>
            </a:rPr>
            <a:t>为同学们开展心理健康活动</a:t>
          </a:r>
          <a:endParaRPr lang="zh-CN" altLang="en-US" sz="2900" b="1" kern="1200" dirty="0">
            <a:solidFill>
              <a:srgbClr val="7030A0"/>
            </a:solidFill>
          </a:endParaRPr>
        </a:p>
      </dsp:txBody>
      <dsp:txXfrm rot="10800000">
        <a:off x="1880621" y="1511"/>
        <a:ext cx="5145529" cy="1038363"/>
      </dsp:txXfrm>
    </dsp:sp>
    <dsp:sp modelId="{A80FEED3-83BC-4DED-9159-9990B6DD3861}">
      <dsp:nvSpPr>
        <dsp:cNvPr id="0" name=""/>
        <dsp:cNvSpPr/>
      </dsp:nvSpPr>
      <dsp:spPr>
        <a:xfrm>
          <a:off x="1101849" y="1511"/>
          <a:ext cx="1038363" cy="1038363"/>
        </a:xfrm>
        <a:prstGeom prst="ellipse">
          <a:avLst/>
        </a:prstGeom>
        <a:solidFill>
          <a:srgbClr val="FF99A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1FADD7-B0B4-4EE1-8BDD-24ADB48978EB}">
      <dsp:nvSpPr>
        <dsp:cNvPr id="0" name=""/>
        <dsp:cNvSpPr/>
      </dsp:nvSpPr>
      <dsp:spPr>
        <a:xfrm rot="10800000">
          <a:off x="1621030" y="1349834"/>
          <a:ext cx="5405120" cy="1038363"/>
        </a:xfrm>
        <a:prstGeom prst="homePlate">
          <a:avLst/>
        </a:prstGeom>
        <a:solidFill>
          <a:srgbClr val="F9D8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890" tIns="110490" rIns="206248" bIns="110490" numCol="1" spcCol="1270" anchor="ctr" anchorCtr="0">
          <a:noAutofit/>
        </a:bodyPr>
        <a:lstStyle/>
        <a:p>
          <a:pPr lvl="0" algn="ctr" defTabSz="1289050">
            <a:lnSpc>
              <a:spcPct val="90000"/>
            </a:lnSpc>
            <a:spcBef>
              <a:spcPct val="0"/>
            </a:spcBef>
            <a:spcAft>
              <a:spcPct val="35000"/>
            </a:spcAft>
          </a:pPr>
          <a:r>
            <a:rPr lang="zh-CN" altLang="en-US" sz="2900" b="1" kern="1200" dirty="0">
              <a:solidFill>
                <a:srgbClr val="7030A0"/>
              </a:solidFill>
              <a:latin typeface="汉仪夏日体W" panose="00020600040101010101" pitchFamily="18" charset="-122"/>
              <a:ea typeface="汉仪夏日体W" panose="00020600040101010101" pitchFamily="18" charset="-122"/>
            </a:rPr>
            <a:t>宣传心理健康知识</a:t>
          </a:r>
          <a:endParaRPr lang="zh-CN" altLang="en-US" sz="2900" b="1" kern="1200" dirty="0">
            <a:solidFill>
              <a:srgbClr val="7030A0"/>
            </a:solidFill>
          </a:endParaRPr>
        </a:p>
      </dsp:txBody>
      <dsp:txXfrm rot="10800000">
        <a:off x="1880621" y="1349834"/>
        <a:ext cx="5145529" cy="1038363"/>
      </dsp:txXfrm>
    </dsp:sp>
    <dsp:sp modelId="{8461E02A-4179-4F8A-8B75-EE36DE79F3C8}">
      <dsp:nvSpPr>
        <dsp:cNvPr id="0" name=""/>
        <dsp:cNvSpPr/>
      </dsp:nvSpPr>
      <dsp:spPr>
        <a:xfrm>
          <a:off x="1101849" y="1349834"/>
          <a:ext cx="1038363" cy="1038363"/>
        </a:xfrm>
        <a:prstGeom prst="ellipse">
          <a:avLst/>
        </a:prstGeom>
        <a:solidFill>
          <a:srgbClr val="F9D8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C46DC1-E27C-4E35-BA0B-CFC095857F62}">
      <dsp:nvSpPr>
        <dsp:cNvPr id="0" name=""/>
        <dsp:cNvSpPr/>
      </dsp:nvSpPr>
      <dsp:spPr>
        <a:xfrm rot="10800000">
          <a:off x="1621030" y="2698157"/>
          <a:ext cx="5405120" cy="1038363"/>
        </a:xfrm>
        <a:prstGeom prst="homePlate">
          <a:avLst/>
        </a:prstGeom>
        <a:solidFill>
          <a:srgbClr val="ECB1C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890" tIns="110490" rIns="206248" bIns="110490" numCol="1" spcCol="1270" anchor="ctr" anchorCtr="0">
          <a:noAutofit/>
        </a:bodyPr>
        <a:lstStyle/>
        <a:p>
          <a:pPr lvl="0" algn="ctr" defTabSz="1289050">
            <a:lnSpc>
              <a:spcPct val="90000"/>
            </a:lnSpc>
            <a:spcBef>
              <a:spcPct val="0"/>
            </a:spcBef>
            <a:spcAft>
              <a:spcPct val="35000"/>
            </a:spcAft>
          </a:pPr>
          <a:r>
            <a:rPr lang="zh-CN" altLang="en-US" sz="2900" b="1" kern="1200" dirty="0">
              <a:solidFill>
                <a:srgbClr val="7030A0"/>
              </a:solidFill>
              <a:latin typeface="汉仪夏日体W" panose="00020600040101010101" pitchFamily="18" charset="-122"/>
              <a:ea typeface="汉仪夏日体W" panose="00020600040101010101" pitchFamily="18" charset="-122"/>
            </a:rPr>
            <a:t>与同学进行心理交流</a:t>
          </a:r>
          <a:endParaRPr lang="zh-CN" altLang="en-US" sz="2900" b="1" kern="1200" dirty="0">
            <a:solidFill>
              <a:srgbClr val="7030A0"/>
            </a:solidFill>
          </a:endParaRPr>
        </a:p>
      </dsp:txBody>
      <dsp:txXfrm rot="10800000">
        <a:off x="1880621" y="2698157"/>
        <a:ext cx="5145529" cy="1038363"/>
      </dsp:txXfrm>
    </dsp:sp>
    <dsp:sp modelId="{F52206F8-7EA3-4E0A-A382-5B2C157AA43C}">
      <dsp:nvSpPr>
        <dsp:cNvPr id="0" name=""/>
        <dsp:cNvSpPr/>
      </dsp:nvSpPr>
      <dsp:spPr>
        <a:xfrm>
          <a:off x="1101849" y="2698157"/>
          <a:ext cx="1038363" cy="1038363"/>
        </a:xfrm>
        <a:prstGeom prst="ellipse">
          <a:avLst/>
        </a:prstGeom>
        <a:solidFill>
          <a:srgbClr val="ECB1C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8C88B9-8ED1-446F-A7E6-AD54E6632FF4}" type="datetimeFigureOut">
              <a:rPr lang="zh-CN" altLang="en-US" smtClean="0"/>
              <a:t>2017/10/17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E29A9D-8CE2-40F2-8A21-51D123D5C1B5}" type="slidenum">
              <a:rPr lang="zh-CN" altLang="en-US" smtClean="0"/>
              <a:t>‹#›</a:t>
            </a:fld>
            <a:endParaRPr lang="zh-CN" altLang="en-US"/>
          </a:p>
        </p:txBody>
      </p:sp>
    </p:spTree>
    <p:extLst>
      <p:ext uri="{BB962C8B-B14F-4D97-AF65-F5344CB8AC3E}">
        <p14:creationId xmlns:p14="http://schemas.microsoft.com/office/powerpoint/2010/main" val="14667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a:t>
            </a:fld>
            <a:endParaRPr lang="zh-CN" altLang="en-US"/>
          </a:p>
        </p:txBody>
      </p:sp>
    </p:spTree>
    <p:extLst>
      <p:ext uri="{BB962C8B-B14F-4D97-AF65-F5344CB8AC3E}">
        <p14:creationId xmlns:p14="http://schemas.microsoft.com/office/powerpoint/2010/main" val="3166344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10</a:t>
            </a:fld>
            <a:endParaRPr lang="zh-CN" altLang="en-US"/>
          </a:p>
        </p:txBody>
      </p:sp>
    </p:spTree>
    <p:extLst>
      <p:ext uri="{BB962C8B-B14F-4D97-AF65-F5344CB8AC3E}">
        <p14:creationId xmlns:p14="http://schemas.microsoft.com/office/powerpoint/2010/main" val="128406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11</a:t>
            </a:fld>
            <a:endParaRPr lang="zh-CN" altLang="en-US"/>
          </a:p>
        </p:txBody>
      </p:sp>
    </p:spTree>
    <p:extLst>
      <p:ext uri="{BB962C8B-B14F-4D97-AF65-F5344CB8AC3E}">
        <p14:creationId xmlns:p14="http://schemas.microsoft.com/office/powerpoint/2010/main" val="4292842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12</a:t>
            </a:fld>
            <a:endParaRPr lang="zh-CN" altLang="en-US"/>
          </a:p>
        </p:txBody>
      </p:sp>
    </p:spTree>
    <p:extLst>
      <p:ext uri="{BB962C8B-B14F-4D97-AF65-F5344CB8AC3E}">
        <p14:creationId xmlns:p14="http://schemas.microsoft.com/office/powerpoint/2010/main" val="2302028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13</a:t>
            </a:fld>
            <a:endParaRPr lang="zh-CN" altLang="en-US"/>
          </a:p>
        </p:txBody>
      </p:sp>
    </p:spTree>
    <p:extLst>
      <p:ext uri="{BB962C8B-B14F-4D97-AF65-F5344CB8AC3E}">
        <p14:creationId xmlns:p14="http://schemas.microsoft.com/office/powerpoint/2010/main" val="399479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14</a:t>
            </a:fld>
            <a:endParaRPr lang="zh-CN" altLang="en-US"/>
          </a:p>
        </p:txBody>
      </p:sp>
    </p:spTree>
    <p:extLst>
      <p:ext uri="{BB962C8B-B14F-4D97-AF65-F5344CB8AC3E}">
        <p14:creationId xmlns:p14="http://schemas.microsoft.com/office/powerpoint/2010/main" val="2834584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15</a:t>
            </a:fld>
            <a:endParaRPr lang="zh-CN" altLang="en-US"/>
          </a:p>
        </p:txBody>
      </p:sp>
    </p:spTree>
    <p:extLst>
      <p:ext uri="{BB962C8B-B14F-4D97-AF65-F5344CB8AC3E}">
        <p14:creationId xmlns:p14="http://schemas.microsoft.com/office/powerpoint/2010/main" val="3088413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16</a:t>
            </a:fld>
            <a:endParaRPr lang="zh-CN" altLang="en-US"/>
          </a:p>
        </p:txBody>
      </p:sp>
    </p:spTree>
    <p:extLst>
      <p:ext uri="{BB962C8B-B14F-4D97-AF65-F5344CB8AC3E}">
        <p14:creationId xmlns:p14="http://schemas.microsoft.com/office/powerpoint/2010/main" val="2868592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17</a:t>
            </a:fld>
            <a:endParaRPr lang="zh-CN" altLang="en-US"/>
          </a:p>
        </p:txBody>
      </p:sp>
    </p:spTree>
    <p:extLst>
      <p:ext uri="{BB962C8B-B14F-4D97-AF65-F5344CB8AC3E}">
        <p14:creationId xmlns:p14="http://schemas.microsoft.com/office/powerpoint/2010/main" val="3174812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18</a:t>
            </a:fld>
            <a:endParaRPr lang="zh-CN" altLang="en-US"/>
          </a:p>
        </p:txBody>
      </p:sp>
    </p:spTree>
    <p:extLst>
      <p:ext uri="{BB962C8B-B14F-4D97-AF65-F5344CB8AC3E}">
        <p14:creationId xmlns:p14="http://schemas.microsoft.com/office/powerpoint/2010/main" val="2814021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19</a:t>
            </a:fld>
            <a:endParaRPr lang="zh-CN" altLang="en-US"/>
          </a:p>
        </p:txBody>
      </p:sp>
    </p:spTree>
    <p:extLst>
      <p:ext uri="{BB962C8B-B14F-4D97-AF65-F5344CB8AC3E}">
        <p14:creationId xmlns:p14="http://schemas.microsoft.com/office/powerpoint/2010/main" val="228249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2</a:t>
            </a:fld>
            <a:endParaRPr lang="zh-CN" altLang="en-US"/>
          </a:p>
        </p:txBody>
      </p:sp>
    </p:spTree>
    <p:extLst>
      <p:ext uri="{BB962C8B-B14F-4D97-AF65-F5344CB8AC3E}">
        <p14:creationId xmlns:p14="http://schemas.microsoft.com/office/powerpoint/2010/main" val="6725178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20</a:t>
            </a:fld>
            <a:endParaRPr lang="zh-CN" altLang="en-US"/>
          </a:p>
        </p:txBody>
      </p:sp>
    </p:spTree>
    <p:extLst>
      <p:ext uri="{BB962C8B-B14F-4D97-AF65-F5344CB8AC3E}">
        <p14:creationId xmlns:p14="http://schemas.microsoft.com/office/powerpoint/2010/main" val="1205573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3</a:t>
            </a:fld>
            <a:endParaRPr lang="zh-CN" altLang="en-US"/>
          </a:p>
        </p:txBody>
      </p:sp>
    </p:spTree>
    <p:extLst>
      <p:ext uri="{BB962C8B-B14F-4D97-AF65-F5344CB8AC3E}">
        <p14:creationId xmlns:p14="http://schemas.microsoft.com/office/powerpoint/2010/main" val="109284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4</a:t>
            </a:fld>
            <a:endParaRPr lang="zh-CN" altLang="en-US"/>
          </a:p>
        </p:txBody>
      </p:sp>
    </p:spTree>
    <p:extLst>
      <p:ext uri="{BB962C8B-B14F-4D97-AF65-F5344CB8AC3E}">
        <p14:creationId xmlns:p14="http://schemas.microsoft.com/office/powerpoint/2010/main" val="1830965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5</a:t>
            </a:fld>
            <a:endParaRPr lang="zh-CN" altLang="en-US"/>
          </a:p>
        </p:txBody>
      </p:sp>
    </p:spTree>
    <p:extLst>
      <p:ext uri="{BB962C8B-B14F-4D97-AF65-F5344CB8AC3E}">
        <p14:creationId xmlns:p14="http://schemas.microsoft.com/office/powerpoint/2010/main" val="3138556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6</a:t>
            </a:fld>
            <a:endParaRPr lang="zh-CN" altLang="en-US"/>
          </a:p>
        </p:txBody>
      </p:sp>
    </p:spTree>
    <p:extLst>
      <p:ext uri="{BB962C8B-B14F-4D97-AF65-F5344CB8AC3E}">
        <p14:creationId xmlns:p14="http://schemas.microsoft.com/office/powerpoint/2010/main" val="3537901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7</a:t>
            </a:fld>
            <a:endParaRPr lang="zh-CN" altLang="en-US"/>
          </a:p>
        </p:txBody>
      </p:sp>
    </p:spTree>
    <p:extLst>
      <p:ext uri="{BB962C8B-B14F-4D97-AF65-F5344CB8AC3E}">
        <p14:creationId xmlns:p14="http://schemas.microsoft.com/office/powerpoint/2010/main" val="999080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8</a:t>
            </a:fld>
            <a:endParaRPr lang="zh-CN" altLang="en-US"/>
          </a:p>
        </p:txBody>
      </p:sp>
    </p:spTree>
    <p:extLst>
      <p:ext uri="{BB962C8B-B14F-4D97-AF65-F5344CB8AC3E}">
        <p14:creationId xmlns:p14="http://schemas.microsoft.com/office/powerpoint/2010/main" val="3347591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9A9D-8CE2-40F2-8A21-51D123D5C1B5}" type="slidenum">
              <a:rPr lang="zh-CN" altLang="en-US" smtClean="0"/>
              <a:t>9</a:t>
            </a:fld>
            <a:endParaRPr lang="zh-CN" altLang="en-US"/>
          </a:p>
        </p:txBody>
      </p:sp>
    </p:spTree>
    <p:extLst>
      <p:ext uri="{BB962C8B-B14F-4D97-AF65-F5344CB8AC3E}">
        <p14:creationId xmlns:p14="http://schemas.microsoft.com/office/powerpoint/2010/main" val="2539177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3726171"/>
      </p:ext>
    </p:extLst>
  </p:cSld>
  <p:clrMapOvr>
    <a:masterClrMapping/>
  </p:clrMapOvr>
  <p:transition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118256"/>
      </p:ext>
    </p:extLst>
  </p:cSld>
  <p:clrMapOvr>
    <a:masterClrMapping/>
  </p:clrMapOvr>
  <p:transition advTm="3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1" name="图片占位符 20"/>
          <p:cNvSpPr>
            <a:spLocks noGrp="1"/>
          </p:cNvSpPr>
          <p:nvPr>
            <p:ph type="pic" sz="quarter" idx="13"/>
          </p:nvPr>
        </p:nvSpPr>
        <p:spPr>
          <a:xfrm>
            <a:off x="874712" y="39906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
        <p:nvSpPr>
          <p:cNvPr id="22" name="图片占位符 21"/>
          <p:cNvSpPr>
            <a:spLocks noGrp="1"/>
          </p:cNvSpPr>
          <p:nvPr>
            <p:ph type="pic" sz="quarter" idx="14"/>
          </p:nvPr>
        </p:nvSpPr>
        <p:spPr>
          <a:xfrm>
            <a:off x="4400910" y="39906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
        <p:nvSpPr>
          <p:cNvPr id="23" name="图片占位符 22"/>
          <p:cNvSpPr>
            <a:spLocks noGrp="1"/>
          </p:cNvSpPr>
          <p:nvPr>
            <p:ph type="pic" sz="quarter" idx="15"/>
          </p:nvPr>
        </p:nvSpPr>
        <p:spPr>
          <a:xfrm>
            <a:off x="7927109" y="39906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
        <p:nvSpPr>
          <p:cNvPr id="18" name="图片占位符 17"/>
          <p:cNvSpPr>
            <a:spLocks noGrp="1"/>
          </p:cNvSpPr>
          <p:nvPr>
            <p:ph type="pic" sz="quarter" idx="10"/>
          </p:nvPr>
        </p:nvSpPr>
        <p:spPr>
          <a:xfrm>
            <a:off x="874712" y="17427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
        <p:nvSpPr>
          <p:cNvPr id="19" name="图片占位符 18"/>
          <p:cNvSpPr>
            <a:spLocks noGrp="1"/>
          </p:cNvSpPr>
          <p:nvPr>
            <p:ph type="pic" sz="quarter" idx="11"/>
          </p:nvPr>
        </p:nvSpPr>
        <p:spPr>
          <a:xfrm>
            <a:off x="4400910" y="17427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
        <p:nvSpPr>
          <p:cNvPr id="20" name="图片占位符 19"/>
          <p:cNvSpPr>
            <a:spLocks noGrp="1"/>
          </p:cNvSpPr>
          <p:nvPr>
            <p:ph type="pic" sz="quarter" idx="12"/>
          </p:nvPr>
        </p:nvSpPr>
        <p:spPr>
          <a:xfrm>
            <a:off x="7927109" y="1742767"/>
            <a:ext cx="3390178" cy="2135496"/>
          </a:xfrm>
          <a:custGeom>
            <a:avLst/>
            <a:gdLst>
              <a:gd name="connsiteX0" fmla="*/ 0 w 3390178"/>
              <a:gd name="connsiteY0" fmla="*/ 0 h 2135496"/>
              <a:gd name="connsiteX1" fmla="*/ 3390178 w 3390178"/>
              <a:gd name="connsiteY1" fmla="*/ 0 h 2135496"/>
              <a:gd name="connsiteX2" fmla="*/ 3390178 w 3390178"/>
              <a:gd name="connsiteY2" fmla="*/ 2135496 h 2135496"/>
              <a:gd name="connsiteX3" fmla="*/ 0 w 3390178"/>
              <a:gd name="connsiteY3" fmla="*/ 2135496 h 2135496"/>
            </a:gdLst>
            <a:ahLst/>
            <a:cxnLst>
              <a:cxn ang="0">
                <a:pos x="connsiteX0" y="connsiteY0"/>
              </a:cxn>
              <a:cxn ang="0">
                <a:pos x="connsiteX1" y="connsiteY1"/>
              </a:cxn>
              <a:cxn ang="0">
                <a:pos x="connsiteX2" y="connsiteY2"/>
              </a:cxn>
              <a:cxn ang="0">
                <a:pos x="connsiteX3" y="connsiteY3"/>
              </a:cxn>
            </a:cxnLst>
            <a:rect l="l" t="t" r="r" b="b"/>
            <a:pathLst>
              <a:path w="3390178" h="2135496">
                <a:moveTo>
                  <a:pt x="0" y="0"/>
                </a:moveTo>
                <a:lnTo>
                  <a:pt x="3390178" y="0"/>
                </a:lnTo>
                <a:lnTo>
                  <a:pt x="3390178" y="2135496"/>
                </a:lnTo>
                <a:lnTo>
                  <a:pt x="0" y="213549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55803090"/>
      </p:ext>
    </p:extLst>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3" y="2082799"/>
            <a:ext cx="2485088" cy="3567113"/>
          </a:xfrm>
          <a:custGeom>
            <a:avLst/>
            <a:gdLst>
              <a:gd name="connsiteX0" fmla="*/ 0 w 2485088"/>
              <a:gd name="connsiteY0" fmla="*/ 0 h 3567113"/>
              <a:gd name="connsiteX1" fmla="*/ 2485088 w 2485088"/>
              <a:gd name="connsiteY1" fmla="*/ 0 h 3567113"/>
              <a:gd name="connsiteX2" fmla="*/ 2485088 w 2485088"/>
              <a:gd name="connsiteY2" fmla="*/ 3567113 h 3567113"/>
              <a:gd name="connsiteX3" fmla="*/ 0 w 2485088"/>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2485088" h="3567113">
                <a:moveTo>
                  <a:pt x="0" y="0"/>
                </a:moveTo>
                <a:lnTo>
                  <a:pt x="2485088" y="0"/>
                </a:lnTo>
                <a:lnTo>
                  <a:pt x="2485088" y="3567113"/>
                </a:lnTo>
                <a:lnTo>
                  <a:pt x="0" y="3567113"/>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527209" y="2082799"/>
            <a:ext cx="2485088" cy="3567113"/>
          </a:xfrm>
          <a:custGeom>
            <a:avLst/>
            <a:gdLst>
              <a:gd name="connsiteX0" fmla="*/ 0 w 2485088"/>
              <a:gd name="connsiteY0" fmla="*/ 0 h 3567113"/>
              <a:gd name="connsiteX1" fmla="*/ 2485088 w 2485088"/>
              <a:gd name="connsiteY1" fmla="*/ 0 h 3567113"/>
              <a:gd name="connsiteX2" fmla="*/ 2485088 w 2485088"/>
              <a:gd name="connsiteY2" fmla="*/ 3567113 h 3567113"/>
              <a:gd name="connsiteX3" fmla="*/ 0 w 2485088"/>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2485088" h="3567113">
                <a:moveTo>
                  <a:pt x="0" y="0"/>
                </a:moveTo>
                <a:lnTo>
                  <a:pt x="2485088" y="0"/>
                </a:lnTo>
                <a:lnTo>
                  <a:pt x="2485088" y="3567113"/>
                </a:lnTo>
                <a:lnTo>
                  <a:pt x="0" y="356711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79705" y="2082799"/>
            <a:ext cx="2485088" cy="3567113"/>
          </a:xfrm>
          <a:custGeom>
            <a:avLst/>
            <a:gdLst>
              <a:gd name="connsiteX0" fmla="*/ 0 w 2485088"/>
              <a:gd name="connsiteY0" fmla="*/ 0 h 3567113"/>
              <a:gd name="connsiteX1" fmla="*/ 2485088 w 2485088"/>
              <a:gd name="connsiteY1" fmla="*/ 0 h 3567113"/>
              <a:gd name="connsiteX2" fmla="*/ 2485088 w 2485088"/>
              <a:gd name="connsiteY2" fmla="*/ 3567113 h 3567113"/>
              <a:gd name="connsiteX3" fmla="*/ 0 w 2485088"/>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2485088" h="3567113">
                <a:moveTo>
                  <a:pt x="0" y="0"/>
                </a:moveTo>
                <a:lnTo>
                  <a:pt x="2485088" y="0"/>
                </a:lnTo>
                <a:lnTo>
                  <a:pt x="2485088" y="3567113"/>
                </a:lnTo>
                <a:lnTo>
                  <a:pt x="0" y="3567113"/>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832200" y="2082799"/>
            <a:ext cx="2485088" cy="3567113"/>
          </a:xfrm>
          <a:custGeom>
            <a:avLst/>
            <a:gdLst>
              <a:gd name="connsiteX0" fmla="*/ 0 w 2485088"/>
              <a:gd name="connsiteY0" fmla="*/ 0 h 3567113"/>
              <a:gd name="connsiteX1" fmla="*/ 2485088 w 2485088"/>
              <a:gd name="connsiteY1" fmla="*/ 0 h 3567113"/>
              <a:gd name="connsiteX2" fmla="*/ 2485088 w 2485088"/>
              <a:gd name="connsiteY2" fmla="*/ 3567113 h 3567113"/>
              <a:gd name="connsiteX3" fmla="*/ 0 w 2485088"/>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2485088" h="3567113">
                <a:moveTo>
                  <a:pt x="0" y="0"/>
                </a:moveTo>
                <a:lnTo>
                  <a:pt x="2485088" y="0"/>
                </a:lnTo>
                <a:lnTo>
                  <a:pt x="2485088" y="3567113"/>
                </a:lnTo>
                <a:lnTo>
                  <a:pt x="0" y="356711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48680253"/>
      </p:ext>
    </p:extLst>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874713" y="1689100"/>
            <a:ext cx="5094287" cy="3567113"/>
          </a:xfrm>
          <a:custGeom>
            <a:avLst/>
            <a:gdLst>
              <a:gd name="connsiteX0" fmla="*/ 0 w 5094287"/>
              <a:gd name="connsiteY0" fmla="*/ 0 h 3567113"/>
              <a:gd name="connsiteX1" fmla="*/ 5094287 w 5094287"/>
              <a:gd name="connsiteY1" fmla="*/ 0 h 3567113"/>
              <a:gd name="connsiteX2" fmla="*/ 5094287 w 5094287"/>
              <a:gd name="connsiteY2" fmla="*/ 3567113 h 3567113"/>
              <a:gd name="connsiteX3" fmla="*/ 0 w 5094287"/>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5094287" h="3567113">
                <a:moveTo>
                  <a:pt x="0" y="0"/>
                </a:moveTo>
                <a:lnTo>
                  <a:pt x="5094287" y="0"/>
                </a:lnTo>
                <a:lnTo>
                  <a:pt x="5094287" y="3567113"/>
                </a:lnTo>
                <a:lnTo>
                  <a:pt x="0" y="356711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223002" y="1689100"/>
            <a:ext cx="5094287" cy="3567113"/>
          </a:xfrm>
          <a:custGeom>
            <a:avLst/>
            <a:gdLst>
              <a:gd name="connsiteX0" fmla="*/ 0 w 5094287"/>
              <a:gd name="connsiteY0" fmla="*/ 0 h 3567113"/>
              <a:gd name="connsiteX1" fmla="*/ 5094287 w 5094287"/>
              <a:gd name="connsiteY1" fmla="*/ 0 h 3567113"/>
              <a:gd name="connsiteX2" fmla="*/ 5094287 w 5094287"/>
              <a:gd name="connsiteY2" fmla="*/ 3567113 h 3567113"/>
              <a:gd name="connsiteX3" fmla="*/ 0 w 5094287"/>
              <a:gd name="connsiteY3" fmla="*/ 3567113 h 3567113"/>
            </a:gdLst>
            <a:ahLst/>
            <a:cxnLst>
              <a:cxn ang="0">
                <a:pos x="connsiteX0" y="connsiteY0"/>
              </a:cxn>
              <a:cxn ang="0">
                <a:pos x="connsiteX1" y="connsiteY1"/>
              </a:cxn>
              <a:cxn ang="0">
                <a:pos x="connsiteX2" y="connsiteY2"/>
              </a:cxn>
              <a:cxn ang="0">
                <a:pos x="connsiteX3" y="connsiteY3"/>
              </a:cxn>
            </a:cxnLst>
            <a:rect l="l" t="t" r="r" b="b"/>
            <a:pathLst>
              <a:path w="5094287" h="3567113">
                <a:moveTo>
                  <a:pt x="0" y="0"/>
                </a:moveTo>
                <a:lnTo>
                  <a:pt x="5094287" y="0"/>
                </a:lnTo>
                <a:lnTo>
                  <a:pt x="5094287" y="3567113"/>
                </a:lnTo>
                <a:lnTo>
                  <a:pt x="0" y="356711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6310814"/>
      </p:ext>
    </p:extLst>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613332" y="2037111"/>
            <a:ext cx="3472530" cy="3472530"/>
          </a:xfrm>
          <a:custGeom>
            <a:avLst/>
            <a:gdLst>
              <a:gd name="connsiteX0" fmla="*/ 1736265 w 3472530"/>
              <a:gd name="connsiteY0" fmla="*/ 0 h 3472530"/>
              <a:gd name="connsiteX1" fmla="*/ 3472530 w 3472530"/>
              <a:gd name="connsiteY1" fmla="*/ 1736265 h 3472530"/>
              <a:gd name="connsiteX2" fmla="*/ 1736265 w 3472530"/>
              <a:gd name="connsiteY2" fmla="*/ 3472530 h 3472530"/>
              <a:gd name="connsiteX3" fmla="*/ 0 w 3472530"/>
              <a:gd name="connsiteY3" fmla="*/ 1736265 h 3472530"/>
              <a:gd name="connsiteX4" fmla="*/ 1736265 w 3472530"/>
              <a:gd name="connsiteY4" fmla="*/ 0 h 3472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530" h="3472530">
                <a:moveTo>
                  <a:pt x="1736265" y="0"/>
                </a:moveTo>
                <a:cubicBezTo>
                  <a:pt x="2695178" y="0"/>
                  <a:pt x="3472530" y="777352"/>
                  <a:pt x="3472530" y="1736265"/>
                </a:cubicBezTo>
                <a:cubicBezTo>
                  <a:pt x="3472530" y="2695178"/>
                  <a:pt x="2695178" y="3472530"/>
                  <a:pt x="1736265" y="3472530"/>
                </a:cubicBezTo>
                <a:cubicBezTo>
                  <a:pt x="777352" y="3472530"/>
                  <a:pt x="0" y="2695178"/>
                  <a:pt x="0" y="1736265"/>
                </a:cubicBezTo>
                <a:cubicBezTo>
                  <a:pt x="0" y="777352"/>
                  <a:pt x="777352" y="0"/>
                  <a:pt x="173626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37751584"/>
      </p:ext>
    </p:extLst>
  </p:cSld>
  <p:clrMapOvr>
    <a:masterClrMapping/>
  </p:clrMapOvr>
  <p:transition advTm="300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7483804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5" r:id="rId4"/>
    <p:sldLayoutId id="2147483664" r:id="rId5"/>
    <p:sldLayoutId id="2147483663" r:id="rId6"/>
  </p:sldLayoutIdLst>
  <p:transition advTm="3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12.png"/><Relationship Id="rId5" Type="http://schemas.openxmlformats.org/officeDocument/2006/relationships/diagramLayout" Target="../diagrams/layout1.xml"/><Relationship Id="rId10" Type="http://schemas.openxmlformats.org/officeDocument/2006/relationships/image" Target="../media/image6.png"/><Relationship Id="rId4" Type="http://schemas.openxmlformats.org/officeDocument/2006/relationships/diagramData" Target="../diagrams/data1.xml"/><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13.png"/><Relationship Id="rId7"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6.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6.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image" Target="../media/image6.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81000" b="-81000"/>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F783874A-B367-485D-B82B-5E298CD5524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8655" y="300038"/>
            <a:ext cx="11499027" cy="6256443"/>
          </a:xfrm>
          <a:prstGeom prst="rect">
            <a:avLst/>
          </a:prstGeom>
        </p:spPr>
      </p:pic>
      <p:pic>
        <p:nvPicPr>
          <p:cNvPr id="20" name="图片 19">
            <a:extLst>
              <a:ext uri="{FF2B5EF4-FFF2-40B4-BE49-F238E27FC236}">
                <a16:creationId xmlns:a16="http://schemas.microsoft.com/office/drawing/2014/main" xmlns="" id="{17310599-D53D-4AD0-9B4E-548DF95737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9404" y="99364"/>
            <a:ext cx="4550613" cy="4011352"/>
          </a:xfrm>
          <a:prstGeom prst="rect">
            <a:avLst/>
          </a:prstGeom>
        </p:spPr>
      </p:pic>
      <p:pic>
        <p:nvPicPr>
          <p:cNvPr id="22" name="图片 21">
            <a:extLst>
              <a:ext uri="{FF2B5EF4-FFF2-40B4-BE49-F238E27FC236}">
                <a16:creationId xmlns:a16="http://schemas.microsoft.com/office/drawing/2014/main" xmlns="" id="{427F6815-7CD7-4596-8539-8295FC08DEC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26" name="图片 25">
            <a:extLst>
              <a:ext uri="{FF2B5EF4-FFF2-40B4-BE49-F238E27FC236}">
                <a16:creationId xmlns:a16="http://schemas.microsoft.com/office/drawing/2014/main" xmlns="" id="{A9272377-9548-42F6-9280-3EF01056D5A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140767" y="1537103"/>
            <a:ext cx="2096724" cy="758758"/>
          </a:xfrm>
          <a:prstGeom prst="rect">
            <a:avLst/>
          </a:prstGeom>
        </p:spPr>
      </p:pic>
      <p:sp>
        <p:nvSpPr>
          <p:cNvPr id="27" name="文本框 26">
            <a:extLst>
              <a:ext uri="{FF2B5EF4-FFF2-40B4-BE49-F238E27FC236}">
                <a16:creationId xmlns:a16="http://schemas.microsoft.com/office/drawing/2014/main" xmlns="" id="{AEDE1E9E-ED4D-43E5-A39A-8F30E3C22F9B}"/>
              </a:ext>
            </a:extLst>
          </p:cNvPr>
          <p:cNvSpPr txBox="1"/>
          <p:nvPr/>
        </p:nvSpPr>
        <p:spPr>
          <a:xfrm>
            <a:off x="7752346" y="5194600"/>
            <a:ext cx="4244082" cy="1015663"/>
          </a:xfrm>
          <a:prstGeom prst="rect">
            <a:avLst/>
          </a:prstGeom>
          <a:noFill/>
        </p:spPr>
        <p:txBody>
          <a:bodyPr wrap="square" rtlCol="0">
            <a:spAutoFit/>
          </a:bodyPr>
          <a:lstStyle/>
          <a:p>
            <a:pPr>
              <a:lnSpc>
                <a:spcPct val="150000"/>
              </a:lnSpc>
            </a:pPr>
            <a:r>
              <a:rPr lang="zh-CN" altLang="en-US" sz="2000" dirty="0" smtClean="0">
                <a:latin typeface="+mn-ea"/>
              </a:rPr>
              <a:t>汇报人：千库网</a:t>
            </a:r>
            <a:endParaRPr lang="en-US" altLang="zh-CN" sz="2000" dirty="0" smtClean="0">
              <a:latin typeface="+mn-ea"/>
            </a:endParaRPr>
          </a:p>
          <a:p>
            <a:pPr>
              <a:lnSpc>
                <a:spcPct val="150000"/>
              </a:lnSpc>
            </a:pPr>
            <a:r>
              <a:rPr lang="zh-CN" altLang="en-US" sz="2000" dirty="0" smtClean="0">
                <a:latin typeface="+mn-ea"/>
              </a:rPr>
              <a:t>汇报时间：</a:t>
            </a:r>
            <a:r>
              <a:rPr lang="en-US" altLang="zh-CN" sz="2000" dirty="0" smtClean="0">
                <a:latin typeface="+mn-ea"/>
              </a:rPr>
              <a:t>XX</a:t>
            </a:r>
            <a:r>
              <a:rPr lang="zh-CN" altLang="en-US" sz="2000" dirty="0" smtClean="0">
                <a:latin typeface="+mn-ea"/>
              </a:rPr>
              <a:t>年</a:t>
            </a:r>
            <a:r>
              <a:rPr lang="en-US" altLang="zh-CN" sz="2000" dirty="0" smtClean="0">
                <a:latin typeface="+mn-ea"/>
              </a:rPr>
              <a:t>XX</a:t>
            </a:r>
            <a:r>
              <a:rPr lang="zh-CN" altLang="en-US" sz="2000" dirty="0" smtClean="0">
                <a:latin typeface="+mn-ea"/>
              </a:rPr>
              <a:t>月</a:t>
            </a:r>
            <a:endParaRPr lang="en-US" altLang="zh-CN" sz="2000" dirty="0">
              <a:latin typeface="+mn-ea"/>
            </a:endParaRPr>
          </a:p>
        </p:txBody>
      </p:sp>
      <p:sp>
        <p:nvSpPr>
          <p:cNvPr id="28" name="矩形 27">
            <a:extLst>
              <a:ext uri="{FF2B5EF4-FFF2-40B4-BE49-F238E27FC236}">
                <a16:creationId xmlns:a16="http://schemas.microsoft.com/office/drawing/2014/main" xmlns="" id="{F16EFFC7-8599-47BC-8987-B664AE862B11}"/>
              </a:ext>
            </a:extLst>
          </p:cNvPr>
          <p:cNvSpPr/>
          <p:nvPr/>
        </p:nvSpPr>
        <p:spPr>
          <a:xfrm>
            <a:off x="6327918" y="4136158"/>
            <a:ext cx="2848858" cy="600164"/>
          </a:xfrm>
          <a:prstGeom prst="rect">
            <a:avLst/>
          </a:prstGeom>
        </p:spPr>
        <p:txBody>
          <a:bodyPr wrap="none">
            <a:spAutoFit/>
          </a:bodyPr>
          <a:lstStyle/>
          <a:p>
            <a:pPr algn="ctr">
              <a:lnSpc>
                <a:spcPct val="150000"/>
              </a:lnSpc>
            </a:pPr>
            <a:r>
              <a:rPr lang="zh-CN" altLang="en-US" sz="2400" dirty="0">
                <a:blipFill dpi="0" rotWithShape="1">
                  <a:blip r:embed="rId10">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舞蹈青春</a:t>
            </a:r>
            <a:r>
              <a:rPr lang="en-US" altLang="zh-CN" sz="2400" dirty="0">
                <a:blipFill dpi="0" rotWithShape="1">
                  <a:blip r:embed="rId10">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  </a:t>
            </a:r>
            <a:r>
              <a:rPr lang="zh-CN" altLang="en-US" sz="2400" dirty="0">
                <a:blipFill dpi="0" rotWithShape="1">
                  <a:blip r:embed="rId10">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激情向上</a:t>
            </a:r>
          </a:p>
        </p:txBody>
      </p:sp>
      <p:sp>
        <p:nvSpPr>
          <p:cNvPr id="29" name="文本框 28">
            <a:extLst>
              <a:ext uri="{FF2B5EF4-FFF2-40B4-BE49-F238E27FC236}">
                <a16:creationId xmlns:a16="http://schemas.microsoft.com/office/drawing/2014/main" xmlns="" id="{00E4BFF4-1A39-4B52-B617-E974A0FA7BE6}"/>
              </a:ext>
            </a:extLst>
          </p:cNvPr>
          <p:cNvSpPr txBox="1"/>
          <p:nvPr/>
        </p:nvSpPr>
        <p:spPr>
          <a:xfrm>
            <a:off x="5140767" y="3154680"/>
            <a:ext cx="45719" cy="369332"/>
          </a:xfrm>
          <a:prstGeom prst="rect">
            <a:avLst/>
          </a:prstGeom>
          <a:noFill/>
        </p:spPr>
        <p:txBody>
          <a:bodyPr wrap="square" rtlCol="0">
            <a:spAutoFit/>
          </a:bodyPr>
          <a:lstStyle/>
          <a:p>
            <a:endParaRPr lang="zh-CN" altLang="en-US" dirty="0"/>
          </a:p>
        </p:txBody>
      </p:sp>
      <p:pic>
        <p:nvPicPr>
          <p:cNvPr id="31" name="图片 30">
            <a:extLst>
              <a:ext uri="{FF2B5EF4-FFF2-40B4-BE49-F238E27FC236}">
                <a16:creationId xmlns:a16="http://schemas.microsoft.com/office/drawing/2014/main" xmlns="" id="{A37C3FEE-890B-4212-8C62-E861C9A1107F}"/>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t="25969" b="39302"/>
          <a:stretch/>
        </p:blipFill>
        <p:spPr>
          <a:xfrm>
            <a:off x="4275469" y="2140335"/>
            <a:ext cx="6953755" cy="2128829"/>
          </a:xfrm>
          <a:prstGeom prst="rect">
            <a:avLst/>
          </a:prstGeom>
        </p:spPr>
      </p:pic>
      <p:pic>
        <p:nvPicPr>
          <p:cNvPr id="32" name="纯音乐 - 纯净小清新">
            <a:hlinkClick r:id="" action="ppaction://media"/>
            <a:extLst>
              <a:ext uri="{FF2B5EF4-FFF2-40B4-BE49-F238E27FC236}">
                <a16:creationId xmlns:a16="http://schemas.microsoft.com/office/drawing/2014/main" xmlns="" id="{7A46B4EC-D814-45CC-9BE5-9DD37AF612C5}"/>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94355" y="6210263"/>
            <a:ext cx="609600" cy="609600"/>
          </a:xfrm>
          <a:prstGeom prst="rect">
            <a:avLst/>
          </a:prstGeom>
        </p:spPr>
      </p:pic>
    </p:spTree>
    <p:extLst>
      <p:ext uri="{BB962C8B-B14F-4D97-AF65-F5344CB8AC3E}">
        <p14:creationId xmlns:p14="http://schemas.microsoft.com/office/powerpoint/2010/main" val="248475908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anim calcmode="lin" valueType="num">
                                      <p:cBhvr>
                                        <p:cTn id="25" dur="2000" fill="hold"/>
                                        <p:tgtEl>
                                          <p:spTgt spid="20"/>
                                        </p:tgtEl>
                                        <p:attrNameLst>
                                          <p:attrName>ppt_w</p:attrName>
                                        </p:attrNameLst>
                                      </p:cBhvr>
                                      <p:tavLst>
                                        <p:tav tm="0" fmla="#ppt_w*sin(2.5*pi*$)">
                                          <p:val>
                                            <p:fltVal val="0"/>
                                          </p:val>
                                        </p:tav>
                                        <p:tav tm="100000">
                                          <p:val>
                                            <p:fltVal val="1"/>
                                          </p:val>
                                        </p:tav>
                                      </p:tavLst>
                                    </p:anim>
                                    <p:anim calcmode="lin" valueType="num">
                                      <p:cBhvr>
                                        <p:cTn id="26"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80">
                                          <p:stCondLst>
                                            <p:cond delay="0"/>
                                          </p:stCondLst>
                                        </p:cTn>
                                        <p:tgtEl>
                                          <p:spTgt spid="26"/>
                                        </p:tgtEl>
                                      </p:cBhvr>
                                    </p:animEffect>
                                    <p:anim calcmode="lin" valueType="num">
                                      <p:cBhvr>
                                        <p:cTn id="39"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4" dur="26">
                                          <p:stCondLst>
                                            <p:cond delay="650"/>
                                          </p:stCondLst>
                                        </p:cTn>
                                        <p:tgtEl>
                                          <p:spTgt spid="26"/>
                                        </p:tgtEl>
                                      </p:cBhvr>
                                      <p:to x="100000" y="60000"/>
                                    </p:animScale>
                                    <p:animScale>
                                      <p:cBhvr>
                                        <p:cTn id="45" dur="166" decel="50000">
                                          <p:stCondLst>
                                            <p:cond delay="676"/>
                                          </p:stCondLst>
                                        </p:cTn>
                                        <p:tgtEl>
                                          <p:spTgt spid="26"/>
                                        </p:tgtEl>
                                      </p:cBhvr>
                                      <p:to x="100000" y="100000"/>
                                    </p:animScale>
                                    <p:animScale>
                                      <p:cBhvr>
                                        <p:cTn id="46" dur="26">
                                          <p:stCondLst>
                                            <p:cond delay="1312"/>
                                          </p:stCondLst>
                                        </p:cTn>
                                        <p:tgtEl>
                                          <p:spTgt spid="26"/>
                                        </p:tgtEl>
                                      </p:cBhvr>
                                      <p:to x="100000" y="80000"/>
                                    </p:animScale>
                                    <p:animScale>
                                      <p:cBhvr>
                                        <p:cTn id="47" dur="166" decel="50000">
                                          <p:stCondLst>
                                            <p:cond delay="1338"/>
                                          </p:stCondLst>
                                        </p:cTn>
                                        <p:tgtEl>
                                          <p:spTgt spid="26"/>
                                        </p:tgtEl>
                                      </p:cBhvr>
                                      <p:to x="100000" y="100000"/>
                                    </p:animScale>
                                    <p:animScale>
                                      <p:cBhvr>
                                        <p:cTn id="48" dur="26">
                                          <p:stCondLst>
                                            <p:cond delay="1642"/>
                                          </p:stCondLst>
                                        </p:cTn>
                                        <p:tgtEl>
                                          <p:spTgt spid="26"/>
                                        </p:tgtEl>
                                      </p:cBhvr>
                                      <p:to x="100000" y="90000"/>
                                    </p:animScale>
                                    <p:animScale>
                                      <p:cBhvr>
                                        <p:cTn id="49" dur="166" decel="50000">
                                          <p:stCondLst>
                                            <p:cond delay="1668"/>
                                          </p:stCondLst>
                                        </p:cTn>
                                        <p:tgtEl>
                                          <p:spTgt spid="26"/>
                                        </p:tgtEl>
                                      </p:cBhvr>
                                      <p:to x="100000" y="100000"/>
                                    </p:animScale>
                                    <p:animScale>
                                      <p:cBhvr>
                                        <p:cTn id="50" dur="26">
                                          <p:stCondLst>
                                            <p:cond delay="1808"/>
                                          </p:stCondLst>
                                        </p:cTn>
                                        <p:tgtEl>
                                          <p:spTgt spid="26"/>
                                        </p:tgtEl>
                                      </p:cBhvr>
                                      <p:to x="100000" y="95000"/>
                                    </p:animScale>
                                    <p:animScale>
                                      <p:cBhvr>
                                        <p:cTn id="51" dur="166" decel="50000">
                                          <p:stCondLst>
                                            <p:cond delay="1834"/>
                                          </p:stCondLst>
                                        </p:cTn>
                                        <p:tgtEl>
                                          <p:spTgt spid="26"/>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grpId="1" nodeType="clickEffect">
                                  <p:stCondLst>
                                    <p:cond delay="0"/>
                                  </p:stCondLst>
                                  <p:childTnLst>
                                    <p:animEffect transition="out" filter="fade">
                                      <p:cBhvr>
                                        <p:cTn id="65" dur="500" tmFilter="0, 0; .2, .5; .8, .5; 1, 0"/>
                                        <p:tgtEl>
                                          <p:spTgt spid="28"/>
                                        </p:tgtEl>
                                      </p:cBhvr>
                                    </p:animEffect>
                                    <p:animScale>
                                      <p:cBhvr>
                                        <p:cTn id="66" dur="250" autoRev="1" fill="hold"/>
                                        <p:tgtEl>
                                          <p:spTgt spid="28"/>
                                        </p:tgtEl>
                                      </p:cBhvr>
                                      <p:by x="105000" y="105000"/>
                                    </p:animScale>
                                  </p:childTnLst>
                                </p:cTn>
                              </p:par>
                            </p:childTnLst>
                          </p:cTn>
                        </p:par>
                      </p:childTnLst>
                    </p:cTn>
                  </p:par>
                  <p:par>
                    <p:cTn id="67" fill="hold">
                      <p:stCondLst>
                        <p:cond delay="indefinite"/>
                      </p:stCondLst>
                      <p:childTnLst>
                        <p:par>
                          <p:cTn id="68" fill="hold">
                            <p:stCondLst>
                              <p:cond delay="0"/>
                            </p:stCondLst>
                            <p:childTnLst>
                              <p:par>
                                <p:cTn id="69" presetID="26" presetClass="emph" presetSubtype="0" fill="hold" nodeType="clickEffect">
                                  <p:stCondLst>
                                    <p:cond delay="0"/>
                                  </p:stCondLst>
                                  <p:childTnLst>
                                    <p:animEffect transition="out" filter="fade">
                                      <p:cBhvr>
                                        <p:cTn id="70" dur="500" tmFilter="0, 0; .2, .5; .8, .5; 1, 0"/>
                                        <p:tgtEl>
                                          <p:spTgt spid="22"/>
                                        </p:tgtEl>
                                      </p:cBhvr>
                                    </p:animEffect>
                                    <p:animScale>
                                      <p:cBhvr>
                                        <p:cTn id="71" dur="250" autoRev="1" fill="hold"/>
                                        <p:tgtEl>
                                          <p:spTgt spid="22"/>
                                        </p:tgtEl>
                                      </p:cBhvr>
                                      <p:by x="105000" y="105000"/>
                                    </p:animScale>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remove" display="0">
                  <p:stCondLst>
                    <p:cond delay="indefinite"/>
                  </p:stCondLst>
                  <p:endCondLst>
                    <p:cond evt="onStopAudio" delay="0">
                      <p:tgtEl>
                        <p:sldTgt/>
                      </p:tgtEl>
                    </p:cond>
                  </p:endCondLst>
                </p:cTn>
                <p:tgtEl>
                  <p:spTgt spid="32"/>
                </p:tgtEl>
              </p:cMediaNode>
            </p:audio>
          </p:childTnLst>
        </p:cTn>
      </p:par>
    </p:tnLst>
    <p:bldLst>
      <p:bldP spid="27" grpId="0"/>
      <p:bldP spid="28" grpId="0"/>
      <p:bldP spid="28"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C64007C7-018C-42F8-AA0B-5635E0A267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1908" y="1390091"/>
            <a:ext cx="6279192" cy="1819719"/>
          </a:xfrm>
          <a:prstGeom prst="rect">
            <a:avLst/>
          </a:prstGeom>
        </p:spPr>
      </p:pic>
      <p:sp>
        <p:nvSpPr>
          <p:cNvPr id="15" name="矩形 14">
            <a:extLst>
              <a:ext uri="{FF2B5EF4-FFF2-40B4-BE49-F238E27FC236}">
                <a16:creationId xmlns:a16="http://schemas.microsoft.com/office/drawing/2014/main" xmlns="" id="{148AE750-1C06-46E2-9FAD-B082C933F571}"/>
              </a:ext>
            </a:extLst>
          </p:cNvPr>
          <p:cNvSpPr/>
          <p:nvPr/>
        </p:nvSpPr>
        <p:spPr>
          <a:xfrm>
            <a:off x="4845606" y="1712108"/>
            <a:ext cx="3262432" cy="1015663"/>
          </a:xfrm>
          <a:prstGeom prst="rect">
            <a:avLst/>
          </a:prstGeom>
        </p:spPr>
        <p:txBody>
          <a:bodyPr wrap="none">
            <a:spAutoFit/>
            <a:scene3d>
              <a:camera prst="orthographicFront"/>
              <a:lightRig rig="threePt" dir="t"/>
            </a:scene3d>
            <a:sp3d contourW="12700"/>
          </a:bodyPr>
          <a:lstStyle/>
          <a:p>
            <a:r>
              <a:rPr lang="zh-CN" altLang="en-US" sz="6000" dirty="0">
                <a:solidFill>
                  <a:schemeClr val="bg1"/>
                </a:solidFill>
                <a:latin typeface="隶书" panose="02010509060101010101" pitchFamily="49" charset="-122"/>
                <a:ea typeface="隶书" panose="02010509060101010101" pitchFamily="49" charset="-122"/>
              </a:rPr>
              <a:t>协会特色</a:t>
            </a:r>
          </a:p>
        </p:txBody>
      </p:sp>
      <p:pic>
        <p:nvPicPr>
          <p:cNvPr id="16" name="图片 15">
            <a:extLst>
              <a:ext uri="{FF2B5EF4-FFF2-40B4-BE49-F238E27FC236}">
                <a16:creationId xmlns:a16="http://schemas.microsoft.com/office/drawing/2014/main" xmlns="" id="{782B4B33-F260-41CF-B811-2D9FBFCF795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29827" y="2727771"/>
            <a:ext cx="6931343" cy="2956727"/>
          </a:xfrm>
          <a:prstGeom prst="rect">
            <a:avLst/>
          </a:prstGeom>
        </p:spPr>
      </p:pic>
    </p:spTree>
    <p:extLst>
      <p:ext uri="{BB962C8B-B14F-4D97-AF65-F5344CB8AC3E}">
        <p14:creationId xmlns:p14="http://schemas.microsoft.com/office/powerpoint/2010/main" val="84992230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5E5B5914-F13B-40B8-AE97-2D85B90BA0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08654" y="299999"/>
            <a:ext cx="11499027" cy="6256443"/>
          </a:xfrm>
          <a:prstGeom prst="rect">
            <a:avLst/>
          </a:prstGeom>
        </p:spPr>
      </p:pic>
      <p:pic>
        <p:nvPicPr>
          <p:cNvPr id="15" name="图片 14">
            <a:extLst>
              <a:ext uri="{FF2B5EF4-FFF2-40B4-BE49-F238E27FC236}">
                <a16:creationId xmlns:a16="http://schemas.microsoft.com/office/drawing/2014/main" xmlns="" id="{7C4ACE2F-3FF2-4344-91C0-36E744AE4F1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6" name="直接连接符 15">
            <a:extLst>
              <a:ext uri="{FF2B5EF4-FFF2-40B4-BE49-F238E27FC236}">
                <a16:creationId xmlns:a16="http://schemas.microsoft.com/office/drawing/2014/main" xmlns="" id="{AF76AB30-57F0-43F2-9D28-5C07EB1CD470}"/>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7" name="矩形 16">
            <a:extLst>
              <a:ext uri="{FF2B5EF4-FFF2-40B4-BE49-F238E27FC236}">
                <a16:creationId xmlns:a16="http://schemas.microsoft.com/office/drawing/2014/main" xmlns="" id="{ACD7A295-B8D5-41B0-9EE4-73B749188AB0}"/>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协会特色</a:t>
            </a:r>
          </a:p>
        </p:txBody>
      </p:sp>
      <p:pic>
        <p:nvPicPr>
          <p:cNvPr id="18" name="图片 17">
            <a:extLst>
              <a:ext uri="{FF2B5EF4-FFF2-40B4-BE49-F238E27FC236}">
                <a16:creationId xmlns:a16="http://schemas.microsoft.com/office/drawing/2014/main" xmlns="" id="{D5B12D1F-6268-4DF1-8197-8722B67B71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11" name="图片 10">
            <a:extLst>
              <a:ext uri="{FF2B5EF4-FFF2-40B4-BE49-F238E27FC236}">
                <a16:creationId xmlns:a16="http://schemas.microsoft.com/office/drawing/2014/main" xmlns="" id="{1E0F6D79-FCC2-4B40-B469-7DE8CF119C2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46081" y="1190079"/>
            <a:ext cx="5714689" cy="4773242"/>
          </a:xfrm>
          <a:prstGeom prst="rect">
            <a:avLst/>
          </a:prstGeom>
        </p:spPr>
      </p:pic>
      <p:sp>
        <p:nvSpPr>
          <p:cNvPr id="5" name="矩形 4"/>
          <p:cNvSpPr/>
          <p:nvPr/>
        </p:nvSpPr>
        <p:spPr>
          <a:xfrm>
            <a:off x="1410683" y="2718641"/>
            <a:ext cx="6970819" cy="1323439"/>
          </a:xfrm>
          <a:prstGeom prst="rect">
            <a:avLst/>
          </a:prstGeom>
          <a:noFill/>
        </p:spPr>
        <p:txBody>
          <a:bodyPr wrap="square" lIns="91440" tIns="45720" rIns="91440" bIns="45720">
            <a:spAutoFit/>
            <a:scene3d>
              <a:camera prst="orthographicFront"/>
              <a:lightRig rig="threePt" dir="t"/>
            </a:scene3d>
            <a:sp3d contourW="12700"/>
          </a:bodyPr>
          <a:lstStyle/>
          <a:p>
            <a:pPr indent="457200">
              <a:lnSpc>
                <a:spcPts val="3200"/>
              </a:lnSpc>
            </a:pPr>
            <a:r>
              <a:rPr lang="zh-CN" altLang="en-US" sz="3200" b="1" dirty="0">
                <a:ln w="17780" cmpd="sng">
                  <a:noFill/>
                  <a:prstDash val="solid"/>
                  <a:miter lim="800000"/>
                </a:ln>
                <a:solidFill>
                  <a:srgbClr val="7030A0"/>
                </a:solidFill>
                <a:latin typeface="隶书" panose="02010509060101010101" pitchFamily="49" charset="-122"/>
                <a:ea typeface="隶书" panose="02010509060101010101" pitchFamily="49" charset="-122"/>
              </a:rPr>
              <a:t>放下心灵的包袱，</a:t>
            </a:r>
            <a:endParaRPr lang="en-US" altLang="zh-CN" sz="3200" b="1" dirty="0">
              <a:ln w="17780" cmpd="sng">
                <a:noFill/>
                <a:prstDash val="solid"/>
                <a:miter lim="800000"/>
              </a:ln>
              <a:solidFill>
                <a:srgbClr val="7030A0"/>
              </a:solidFill>
              <a:latin typeface="隶书" panose="02010509060101010101" pitchFamily="49" charset="-122"/>
              <a:ea typeface="隶书" panose="02010509060101010101" pitchFamily="49" charset="-122"/>
            </a:endParaRPr>
          </a:p>
          <a:p>
            <a:pPr indent="457200">
              <a:lnSpc>
                <a:spcPts val="3200"/>
              </a:lnSpc>
            </a:pPr>
            <a:endParaRPr lang="en-US" altLang="zh-CN" sz="3200" b="1" dirty="0">
              <a:ln w="17780" cmpd="sng">
                <a:noFill/>
                <a:prstDash val="solid"/>
                <a:miter lim="800000"/>
              </a:ln>
              <a:solidFill>
                <a:srgbClr val="7030A0"/>
              </a:solidFill>
              <a:latin typeface="隶书" panose="02010509060101010101" pitchFamily="49" charset="-122"/>
              <a:ea typeface="隶书" panose="02010509060101010101" pitchFamily="49" charset="-122"/>
            </a:endParaRPr>
          </a:p>
          <a:p>
            <a:pPr indent="457200">
              <a:lnSpc>
                <a:spcPts val="3200"/>
              </a:lnSpc>
            </a:pPr>
            <a:r>
              <a:rPr lang="zh-CN" altLang="en-US" sz="3200" b="1" dirty="0">
                <a:ln w="17780" cmpd="sng">
                  <a:noFill/>
                  <a:prstDash val="solid"/>
                  <a:miter lim="800000"/>
                </a:ln>
                <a:solidFill>
                  <a:srgbClr val="7030A0"/>
                </a:solidFill>
                <a:latin typeface="隶书" panose="02010509060101010101" pitchFamily="49" charset="-122"/>
                <a:ea typeface="隶书" panose="02010509060101010101" pitchFamily="49" charset="-122"/>
              </a:rPr>
              <a:t>共创和谐的港湾。</a:t>
            </a:r>
          </a:p>
        </p:txBody>
      </p:sp>
    </p:spTree>
    <p:extLst>
      <p:ext uri="{BB962C8B-B14F-4D97-AF65-F5344CB8AC3E}">
        <p14:creationId xmlns:p14="http://schemas.microsoft.com/office/powerpoint/2010/main" val="295058897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18"/>
                                        </p:tgtEl>
                                      </p:cBhvr>
                                    </p:animEffect>
                                    <p:animScale>
                                      <p:cBhvr>
                                        <p:cTn id="33" dur="250" autoRev="1" fill="hold"/>
                                        <p:tgtEl>
                                          <p:spTgt spid="18"/>
                                        </p:tgtEl>
                                      </p:cBhvr>
                                      <p:by x="105000" y="105000"/>
                                    </p:animScale>
                                  </p:childTnLst>
                                </p:cTn>
                              </p:par>
                            </p:childTnLst>
                          </p:cTn>
                        </p:par>
                        <p:par>
                          <p:cTn id="34" fill="hold">
                            <p:stCondLst>
                              <p:cond delay="500"/>
                            </p:stCondLst>
                            <p:childTnLst>
                              <p:par>
                                <p:cTn id="35" presetID="14" presetClass="entr" presetSubtype="1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randombar(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7" name="图示 6">
            <a:extLst>
              <a:ext uri="{FF2B5EF4-FFF2-40B4-BE49-F238E27FC236}">
                <a16:creationId xmlns:a16="http://schemas.microsoft.com/office/drawing/2014/main" xmlns="" id="{1858E6CC-7158-40CD-822F-B16D51D67F7A}"/>
              </a:ext>
            </a:extLst>
          </p:cNvPr>
          <p:cNvGraphicFramePr/>
          <p:nvPr>
            <p:extLst>
              <p:ext uri="{D42A27DB-BD31-4B8C-83A1-F6EECF244321}">
                <p14:modId xmlns:p14="http://schemas.microsoft.com/office/powerpoint/2010/main" val="2964944943"/>
              </p:ext>
            </p:extLst>
          </p:nvPr>
        </p:nvGraphicFramePr>
        <p:xfrm>
          <a:off x="2708043" y="2057400"/>
          <a:ext cx="8128000" cy="37380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1" name="图片 30">
            <a:extLst>
              <a:ext uri="{FF2B5EF4-FFF2-40B4-BE49-F238E27FC236}">
                <a16:creationId xmlns:a16="http://schemas.microsoft.com/office/drawing/2014/main" xmlns="" id="{0C68973A-C5DE-4B9C-BD0C-F63FF948989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32" name="直接连接符 31">
            <a:extLst>
              <a:ext uri="{FF2B5EF4-FFF2-40B4-BE49-F238E27FC236}">
                <a16:creationId xmlns:a16="http://schemas.microsoft.com/office/drawing/2014/main" xmlns="" id="{6812D761-0ED9-447F-82E5-7A003DC3AC1F}"/>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33" name="矩形 32">
            <a:extLst>
              <a:ext uri="{FF2B5EF4-FFF2-40B4-BE49-F238E27FC236}">
                <a16:creationId xmlns:a16="http://schemas.microsoft.com/office/drawing/2014/main" xmlns="" id="{EFA96943-DF68-4474-98E7-DF341E29D336}"/>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协会特色</a:t>
            </a:r>
          </a:p>
        </p:txBody>
      </p:sp>
      <p:pic>
        <p:nvPicPr>
          <p:cNvPr id="34" name="图片 33">
            <a:extLst>
              <a:ext uri="{FF2B5EF4-FFF2-40B4-BE49-F238E27FC236}">
                <a16:creationId xmlns:a16="http://schemas.microsoft.com/office/drawing/2014/main" xmlns="" id="{4B5B83BA-C96A-4452-B370-3712C1DAEE0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sp>
        <p:nvSpPr>
          <p:cNvPr id="8" name="矩形 7">
            <a:extLst>
              <a:ext uri="{FF2B5EF4-FFF2-40B4-BE49-F238E27FC236}">
                <a16:creationId xmlns:a16="http://schemas.microsoft.com/office/drawing/2014/main" xmlns="" id="{41477EC9-684E-4F87-99A5-D8BACB8F70DC}"/>
              </a:ext>
            </a:extLst>
          </p:cNvPr>
          <p:cNvSpPr/>
          <p:nvPr/>
        </p:nvSpPr>
        <p:spPr>
          <a:xfrm>
            <a:off x="3991510" y="2231290"/>
            <a:ext cx="991599" cy="769441"/>
          </a:xfrm>
          <a:prstGeom prst="rect">
            <a:avLst/>
          </a:prstGeom>
        </p:spPr>
        <p:txBody>
          <a:bodyPr wrap="square">
            <a:spAutoFit/>
          </a:bodyPr>
          <a:lstStyle/>
          <a:p>
            <a:r>
              <a:rPr lang="en-US" altLang="zh-CN" sz="4400" b="1" dirty="0">
                <a:solidFill>
                  <a:srgbClr val="7030A0"/>
                </a:solidFill>
                <a:latin typeface="Impact" panose="020B0806030902050204" pitchFamily="34" charset="0"/>
                <a:ea typeface="蔡云汉天真娃娃书法字体" panose="02010600030101010101" pitchFamily="2" charset="-122"/>
              </a:rPr>
              <a:t>01</a:t>
            </a:r>
            <a:endParaRPr lang="zh-CN" altLang="en-US" sz="4400" dirty="0"/>
          </a:p>
        </p:txBody>
      </p:sp>
      <p:sp>
        <p:nvSpPr>
          <p:cNvPr id="35" name="矩形 34">
            <a:extLst>
              <a:ext uri="{FF2B5EF4-FFF2-40B4-BE49-F238E27FC236}">
                <a16:creationId xmlns:a16="http://schemas.microsoft.com/office/drawing/2014/main" xmlns="" id="{8B6E0948-83DC-40F9-8081-A234ADFE87E8}"/>
              </a:ext>
            </a:extLst>
          </p:cNvPr>
          <p:cNvSpPr/>
          <p:nvPr/>
        </p:nvSpPr>
        <p:spPr>
          <a:xfrm>
            <a:off x="3945789" y="3541695"/>
            <a:ext cx="991599" cy="769441"/>
          </a:xfrm>
          <a:prstGeom prst="rect">
            <a:avLst/>
          </a:prstGeom>
        </p:spPr>
        <p:txBody>
          <a:bodyPr wrap="square">
            <a:spAutoFit/>
          </a:bodyPr>
          <a:lstStyle/>
          <a:p>
            <a:r>
              <a:rPr lang="en-US" altLang="zh-CN" sz="4400" b="1" dirty="0">
                <a:solidFill>
                  <a:srgbClr val="7030A0"/>
                </a:solidFill>
                <a:latin typeface="Impact" panose="020B0806030902050204" pitchFamily="34" charset="0"/>
                <a:ea typeface="蔡云汉天真娃娃书法字体" panose="02010600030101010101" pitchFamily="2" charset="-122"/>
              </a:rPr>
              <a:t>02</a:t>
            </a:r>
            <a:endParaRPr lang="zh-CN" altLang="en-US" sz="4400" dirty="0"/>
          </a:p>
        </p:txBody>
      </p:sp>
      <p:sp>
        <p:nvSpPr>
          <p:cNvPr id="36" name="矩形 35">
            <a:extLst>
              <a:ext uri="{FF2B5EF4-FFF2-40B4-BE49-F238E27FC236}">
                <a16:creationId xmlns:a16="http://schemas.microsoft.com/office/drawing/2014/main" xmlns="" id="{4F6A58EB-AA39-46C5-9CE5-DFBAAA8CC990}"/>
              </a:ext>
            </a:extLst>
          </p:cNvPr>
          <p:cNvSpPr/>
          <p:nvPr/>
        </p:nvSpPr>
        <p:spPr>
          <a:xfrm>
            <a:off x="3934358" y="4920680"/>
            <a:ext cx="991599" cy="769441"/>
          </a:xfrm>
          <a:prstGeom prst="rect">
            <a:avLst/>
          </a:prstGeom>
        </p:spPr>
        <p:txBody>
          <a:bodyPr wrap="square">
            <a:spAutoFit/>
          </a:bodyPr>
          <a:lstStyle/>
          <a:p>
            <a:r>
              <a:rPr lang="en-US" altLang="zh-CN" sz="4400" b="1" dirty="0">
                <a:solidFill>
                  <a:srgbClr val="7030A0"/>
                </a:solidFill>
                <a:latin typeface="Impact" panose="020B0806030902050204" pitchFamily="34" charset="0"/>
                <a:ea typeface="蔡云汉天真娃娃书法字体" panose="02010600030101010101" pitchFamily="2" charset="-122"/>
              </a:rPr>
              <a:t>03</a:t>
            </a:r>
            <a:endParaRPr lang="zh-CN" altLang="en-US" sz="4400" dirty="0"/>
          </a:p>
        </p:txBody>
      </p:sp>
      <p:pic>
        <p:nvPicPr>
          <p:cNvPr id="37" name="图片 36">
            <a:extLst>
              <a:ext uri="{FF2B5EF4-FFF2-40B4-BE49-F238E27FC236}">
                <a16:creationId xmlns:a16="http://schemas.microsoft.com/office/drawing/2014/main" xmlns="" id="{D82AB45D-A520-4A43-8D3A-9E70B699A7DD}"/>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07232" y="1500349"/>
            <a:ext cx="3527126" cy="4852131"/>
          </a:xfrm>
          <a:prstGeom prst="rect">
            <a:avLst/>
          </a:prstGeom>
        </p:spPr>
      </p:pic>
    </p:spTree>
    <p:extLst>
      <p:ext uri="{BB962C8B-B14F-4D97-AF65-F5344CB8AC3E}">
        <p14:creationId xmlns:p14="http://schemas.microsoft.com/office/powerpoint/2010/main" val="270595633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34"/>
                                        </p:tgtEl>
                                      </p:cBhvr>
                                    </p:animEffect>
                                    <p:animScale>
                                      <p:cBhvr>
                                        <p:cTn id="19" dur="250" autoRev="1" fill="hold"/>
                                        <p:tgtEl>
                                          <p:spTgt spid="34"/>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1+#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矩形 36"/>
          <p:cNvSpPr/>
          <p:nvPr/>
        </p:nvSpPr>
        <p:spPr>
          <a:xfrm>
            <a:off x="6102384" y="1925258"/>
            <a:ext cx="1762021" cy="461665"/>
          </a:xfrm>
          <a:prstGeom prst="rect">
            <a:avLst/>
          </a:prstGeom>
        </p:spPr>
        <p:txBody>
          <a:bodyPr wrap="none">
            <a:spAutoFit/>
            <a:scene3d>
              <a:camera prst="orthographicFront"/>
              <a:lightRig rig="threePt" dir="t"/>
            </a:scene3d>
            <a:sp3d contourW="12700"/>
          </a:bodyPr>
          <a:lstStyle/>
          <a:p>
            <a:pPr marL="342900" indent="-342900">
              <a:buFont typeface="Wingdings" panose="05000000000000000000" pitchFamily="2" charset="2"/>
              <a:buChar char="l"/>
            </a:pPr>
            <a:r>
              <a:rPr lang="zh-CN" altLang="en-US" sz="2400" dirty="0">
                <a:solidFill>
                  <a:srgbClr val="A70876"/>
                </a:solidFill>
                <a:latin typeface="隶书" panose="02010509060101010101" pitchFamily="49" charset="-122"/>
                <a:ea typeface="隶书" panose="02010509060101010101" pitchFamily="49" charset="-122"/>
              </a:rPr>
              <a:t>协会特色</a:t>
            </a:r>
          </a:p>
        </p:txBody>
      </p:sp>
      <p:sp>
        <p:nvSpPr>
          <p:cNvPr id="46" name="矩形 45"/>
          <p:cNvSpPr/>
          <p:nvPr/>
        </p:nvSpPr>
        <p:spPr>
          <a:xfrm>
            <a:off x="6169727" y="4812967"/>
            <a:ext cx="2314419" cy="1077218"/>
          </a:xfrm>
          <a:prstGeom prst="rect">
            <a:avLst/>
          </a:prstGeom>
        </p:spPr>
        <p:txBody>
          <a:bodyPr wrap="square">
            <a:spAutoFit/>
            <a:scene3d>
              <a:camera prst="orthographicFront"/>
              <a:lightRig rig="threePt" dir="t"/>
            </a:scene3d>
            <a:sp3d contourW="12700"/>
          </a:bodyPr>
          <a:lstStyle/>
          <a:p>
            <a:r>
              <a:rPr lang="zh-CN" altLang="en-US" sz="1600" dirty="0">
                <a:latin typeface="汉仪夏日体W" panose="00020600040101010101" pitchFamily="18" charset="-122"/>
                <a:ea typeface="汉仪夏日体W" panose="00020600040101010101" pitchFamily="18" charset="-122"/>
              </a:rPr>
              <a:t>逐步由一个年轻的社团</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走向一个成熟，这当中</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有每一个会员艰辛的付</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出和汗水</a:t>
            </a:r>
          </a:p>
        </p:txBody>
      </p:sp>
      <p:pic>
        <p:nvPicPr>
          <p:cNvPr id="36" name="图片 35">
            <a:extLst>
              <a:ext uri="{FF2B5EF4-FFF2-40B4-BE49-F238E27FC236}">
                <a16:creationId xmlns:a16="http://schemas.microsoft.com/office/drawing/2014/main" xmlns="" id="{359F428C-5A2A-40F6-A862-9F0AAAE5E3A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49" name="直接连接符 48">
            <a:extLst>
              <a:ext uri="{FF2B5EF4-FFF2-40B4-BE49-F238E27FC236}">
                <a16:creationId xmlns:a16="http://schemas.microsoft.com/office/drawing/2014/main" xmlns="" id="{C5EF98AD-745F-4A46-AA60-A7EF5C8D3F53}"/>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50" name="矩形 49">
            <a:extLst>
              <a:ext uri="{FF2B5EF4-FFF2-40B4-BE49-F238E27FC236}">
                <a16:creationId xmlns:a16="http://schemas.microsoft.com/office/drawing/2014/main" xmlns="" id="{9ADDD422-FBD6-4CD1-8641-FCC275664056}"/>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协会特色</a:t>
            </a:r>
          </a:p>
        </p:txBody>
      </p:sp>
      <p:pic>
        <p:nvPicPr>
          <p:cNvPr id="51" name="图片 50">
            <a:extLst>
              <a:ext uri="{FF2B5EF4-FFF2-40B4-BE49-F238E27FC236}">
                <a16:creationId xmlns:a16="http://schemas.microsoft.com/office/drawing/2014/main" xmlns="" id="{79DB4DC2-72A0-4BE3-8582-1B261EC42FC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cxnSp>
        <p:nvCxnSpPr>
          <p:cNvPr id="83" name="直接连接符 82">
            <a:extLst>
              <a:ext uri="{FF2B5EF4-FFF2-40B4-BE49-F238E27FC236}">
                <a16:creationId xmlns:a16="http://schemas.microsoft.com/office/drawing/2014/main" xmlns="" id="{6E005B43-C62D-4DDF-8ABA-C827D38CE177}"/>
              </a:ext>
            </a:extLst>
          </p:cNvPr>
          <p:cNvCxnSpPr>
            <a:cxnSpLocks/>
          </p:cNvCxnSpPr>
          <p:nvPr/>
        </p:nvCxnSpPr>
        <p:spPr>
          <a:xfrm>
            <a:off x="6978965" y="2950625"/>
            <a:ext cx="0" cy="1297513"/>
          </a:xfrm>
          <a:prstGeom prst="line">
            <a:avLst/>
          </a:prstGeom>
          <a:noFill/>
          <a:ln>
            <a:solidFill>
              <a:srgbClr val="FF99A8"/>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84" name="直接连接符 83">
            <a:extLst>
              <a:ext uri="{FF2B5EF4-FFF2-40B4-BE49-F238E27FC236}">
                <a16:creationId xmlns:a16="http://schemas.microsoft.com/office/drawing/2014/main" xmlns="" id="{536C7492-FD14-4D82-9EDC-5FC0DDE3ADD1}"/>
              </a:ext>
            </a:extLst>
          </p:cNvPr>
          <p:cNvCxnSpPr>
            <a:cxnSpLocks/>
          </p:cNvCxnSpPr>
          <p:nvPr/>
        </p:nvCxnSpPr>
        <p:spPr>
          <a:xfrm>
            <a:off x="1869226" y="3040225"/>
            <a:ext cx="0" cy="1609066"/>
          </a:xfrm>
          <a:prstGeom prst="line">
            <a:avLst/>
          </a:prstGeom>
          <a:noFill/>
          <a:ln>
            <a:solidFill>
              <a:srgbClr val="ECB1CF"/>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85" name="组合 36">
            <a:extLst>
              <a:ext uri="{FF2B5EF4-FFF2-40B4-BE49-F238E27FC236}">
                <a16:creationId xmlns:a16="http://schemas.microsoft.com/office/drawing/2014/main" xmlns="" id="{84B59EE9-3CC0-4962-AD29-384712200C1E}"/>
              </a:ext>
            </a:extLst>
          </p:cNvPr>
          <p:cNvGrpSpPr/>
          <p:nvPr/>
        </p:nvGrpSpPr>
        <p:grpSpPr>
          <a:xfrm>
            <a:off x="331470" y="3541065"/>
            <a:ext cx="11498580" cy="1284380"/>
            <a:chOff x="-1" y="3391836"/>
            <a:chExt cx="12177486" cy="1711978"/>
          </a:xfrm>
        </p:grpSpPr>
        <p:sp>
          <p:nvSpPr>
            <p:cNvPr id="86" name="任意多边形: 形状 85">
              <a:extLst>
                <a:ext uri="{FF2B5EF4-FFF2-40B4-BE49-F238E27FC236}">
                  <a16:creationId xmlns:a16="http://schemas.microsoft.com/office/drawing/2014/main" xmlns="" id="{FABE1D7E-C36E-4E76-A8C6-35A1FBBBC7F5}"/>
                </a:ext>
              </a:extLst>
            </p:cNvPr>
            <p:cNvSpPr/>
            <p:nvPr/>
          </p:nvSpPr>
          <p:spPr>
            <a:xfrm>
              <a:off x="0" y="3579814"/>
              <a:ext cx="12177485" cy="1524000"/>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w="28575" cmpd="sng">
              <a:solidFill>
                <a:srgbClr val="A7087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xmlns="" id="{EAD2219A-27C8-4B23-8D39-929332C0BEA7}"/>
                </a:ext>
              </a:extLst>
            </p:cNvPr>
            <p:cNvSpPr/>
            <p:nvPr/>
          </p:nvSpPr>
          <p:spPr>
            <a:xfrm flipH="1" flipV="1">
              <a:off x="-1" y="3391836"/>
              <a:ext cx="12177485" cy="1184928"/>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w="28575" cmpd="sng">
              <a:solidFill>
                <a:srgbClr val="A7087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8" name="直接连接符 87">
            <a:extLst>
              <a:ext uri="{FF2B5EF4-FFF2-40B4-BE49-F238E27FC236}">
                <a16:creationId xmlns:a16="http://schemas.microsoft.com/office/drawing/2014/main" xmlns="" id="{B2473AEC-5C8B-4FCF-A5E3-2789C5D473B2}"/>
              </a:ext>
            </a:extLst>
          </p:cNvPr>
          <p:cNvCxnSpPr>
            <a:cxnSpLocks/>
          </p:cNvCxnSpPr>
          <p:nvPr/>
        </p:nvCxnSpPr>
        <p:spPr>
          <a:xfrm>
            <a:off x="4059838" y="3101933"/>
            <a:ext cx="0" cy="952715"/>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cxnSp>
        <p:nvCxnSpPr>
          <p:cNvPr id="89" name="直接连接符 88">
            <a:extLst>
              <a:ext uri="{FF2B5EF4-FFF2-40B4-BE49-F238E27FC236}">
                <a16:creationId xmlns:a16="http://schemas.microsoft.com/office/drawing/2014/main" xmlns="" id="{995F35BD-351D-4EC5-B90E-2256741207F8}"/>
              </a:ext>
            </a:extLst>
          </p:cNvPr>
          <p:cNvCxnSpPr>
            <a:cxnSpLocks/>
          </p:cNvCxnSpPr>
          <p:nvPr/>
        </p:nvCxnSpPr>
        <p:spPr>
          <a:xfrm>
            <a:off x="10141734" y="3420163"/>
            <a:ext cx="0" cy="1557138"/>
          </a:xfrm>
          <a:prstGeom prst="line">
            <a:avLst/>
          </a:prstGeom>
          <a:noFill/>
          <a:ln>
            <a:solidFill>
              <a:schemeClr val="accent2"/>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90" name="组合 40">
            <a:extLst>
              <a:ext uri="{FF2B5EF4-FFF2-40B4-BE49-F238E27FC236}">
                <a16:creationId xmlns:a16="http://schemas.microsoft.com/office/drawing/2014/main" xmlns="" id="{97FA83F7-1571-4A28-A425-C97F49307B05}"/>
              </a:ext>
            </a:extLst>
          </p:cNvPr>
          <p:cNvGrpSpPr/>
          <p:nvPr/>
        </p:nvGrpSpPr>
        <p:grpSpPr>
          <a:xfrm>
            <a:off x="3733407" y="4054628"/>
            <a:ext cx="652857" cy="599326"/>
            <a:chOff x="9608723" y="3379883"/>
            <a:chExt cx="870325" cy="798854"/>
          </a:xfrm>
        </p:grpSpPr>
        <p:sp>
          <p:nvSpPr>
            <p:cNvPr id="91" name="泪滴形 90">
              <a:extLst>
                <a:ext uri="{FF2B5EF4-FFF2-40B4-BE49-F238E27FC236}">
                  <a16:creationId xmlns:a16="http://schemas.microsoft.com/office/drawing/2014/main" xmlns="" id="{9D6ECBF6-93BE-4D4D-A165-4D026ABF3264}"/>
                </a:ext>
              </a:extLst>
            </p:cNvPr>
            <p:cNvSpPr/>
            <p:nvPr/>
          </p:nvSpPr>
          <p:spPr>
            <a:xfrm rot="8100000">
              <a:off x="9645376" y="3379883"/>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xmlns="" id="{ABD9121A-9197-4B6A-9AF6-B6FF6C172488}"/>
                </a:ext>
              </a:extLst>
            </p:cNvPr>
            <p:cNvSpPr txBox="1"/>
            <p:nvPr/>
          </p:nvSpPr>
          <p:spPr>
            <a:xfrm>
              <a:off x="9608723" y="3603501"/>
              <a:ext cx="870325" cy="492442"/>
            </a:xfrm>
            <a:prstGeom prst="rect">
              <a:avLst/>
            </a:prstGeom>
            <a:noFill/>
          </p:spPr>
          <p:txBody>
            <a:bodyPr wrap="none" rtlCol="0">
              <a:spAutoFit/>
            </a:bodyPr>
            <a:lstStyle/>
            <a:p>
              <a:pPr algn="ctr"/>
              <a:r>
                <a:rPr lang="en-US" altLang="zh-CN" dirty="0">
                  <a:solidFill>
                    <a:schemeClr val="bg1"/>
                  </a:solidFill>
                </a:rPr>
                <a:t>2017</a:t>
              </a:r>
              <a:endParaRPr lang="zh-CN" altLang="en-US" dirty="0">
                <a:solidFill>
                  <a:schemeClr val="bg1"/>
                </a:solidFill>
              </a:endParaRPr>
            </a:p>
          </p:txBody>
        </p:sp>
      </p:grpSp>
      <p:grpSp>
        <p:nvGrpSpPr>
          <p:cNvPr id="93" name="组合 39">
            <a:extLst>
              <a:ext uri="{FF2B5EF4-FFF2-40B4-BE49-F238E27FC236}">
                <a16:creationId xmlns:a16="http://schemas.microsoft.com/office/drawing/2014/main" xmlns="" id="{D6D248A7-1B18-44ED-943B-BBB7777A11D0}"/>
              </a:ext>
            </a:extLst>
          </p:cNvPr>
          <p:cNvGrpSpPr/>
          <p:nvPr/>
        </p:nvGrpSpPr>
        <p:grpSpPr>
          <a:xfrm>
            <a:off x="1542799" y="2948001"/>
            <a:ext cx="652857" cy="529303"/>
            <a:chOff x="7069772" y="3019795"/>
            <a:chExt cx="870325" cy="705520"/>
          </a:xfrm>
        </p:grpSpPr>
        <p:sp>
          <p:nvSpPr>
            <p:cNvPr id="94" name="泪滴形 93">
              <a:extLst>
                <a:ext uri="{FF2B5EF4-FFF2-40B4-BE49-F238E27FC236}">
                  <a16:creationId xmlns:a16="http://schemas.microsoft.com/office/drawing/2014/main" xmlns="" id="{72395892-4548-4E0D-A329-7BF83AA20CA4}"/>
                </a:ext>
              </a:extLst>
            </p:cNvPr>
            <p:cNvSpPr/>
            <p:nvPr/>
          </p:nvSpPr>
          <p:spPr>
            <a:xfrm rot="8100000">
              <a:off x="7152175" y="3019795"/>
              <a:ext cx="705520" cy="705520"/>
            </a:xfrm>
            <a:prstGeom prst="teardrop">
              <a:avLst/>
            </a:prstGeom>
            <a:solidFill>
              <a:srgbClr val="ECB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a:extLst>
                <a:ext uri="{FF2B5EF4-FFF2-40B4-BE49-F238E27FC236}">
                  <a16:creationId xmlns:a16="http://schemas.microsoft.com/office/drawing/2014/main" xmlns="" id="{B6CEEEE8-0471-4220-A0A6-7405AF3AC7DA}"/>
                </a:ext>
              </a:extLst>
            </p:cNvPr>
            <p:cNvSpPr txBox="1"/>
            <p:nvPr/>
          </p:nvSpPr>
          <p:spPr>
            <a:xfrm>
              <a:off x="7069772" y="3152450"/>
              <a:ext cx="870325" cy="492443"/>
            </a:xfrm>
            <a:prstGeom prst="rect">
              <a:avLst/>
            </a:prstGeom>
            <a:noFill/>
          </p:spPr>
          <p:txBody>
            <a:bodyPr wrap="none" rtlCol="0">
              <a:spAutoFit/>
            </a:bodyPr>
            <a:lstStyle/>
            <a:p>
              <a:pPr algn="ctr"/>
              <a:r>
                <a:rPr lang="en-US" altLang="zh-CN" dirty="0">
                  <a:solidFill>
                    <a:schemeClr val="bg1"/>
                  </a:solidFill>
                </a:rPr>
                <a:t>2016</a:t>
              </a:r>
              <a:endParaRPr lang="zh-CN" altLang="en-US" dirty="0">
                <a:solidFill>
                  <a:schemeClr val="bg1"/>
                </a:solidFill>
              </a:endParaRPr>
            </a:p>
          </p:txBody>
        </p:sp>
      </p:grpSp>
      <p:grpSp>
        <p:nvGrpSpPr>
          <p:cNvPr id="96" name="组合 38">
            <a:extLst>
              <a:ext uri="{FF2B5EF4-FFF2-40B4-BE49-F238E27FC236}">
                <a16:creationId xmlns:a16="http://schemas.microsoft.com/office/drawing/2014/main" xmlns="" id="{7638D4D9-5238-4443-9D03-38CCA35FE0A0}"/>
              </a:ext>
            </a:extLst>
          </p:cNvPr>
          <p:cNvGrpSpPr/>
          <p:nvPr/>
        </p:nvGrpSpPr>
        <p:grpSpPr>
          <a:xfrm>
            <a:off x="9847969" y="4691687"/>
            <a:ext cx="652857" cy="599326"/>
            <a:chOff x="4886190" y="3804856"/>
            <a:chExt cx="870325" cy="798854"/>
          </a:xfrm>
        </p:grpSpPr>
        <p:sp>
          <p:nvSpPr>
            <p:cNvPr id="97" name="泪滴形 96">
              <a:extLst>
                <a:ext uri="{FF2B5EF4-FFF2-40B4-BE49-F238E27FC236}">
                  <a16:creationId xmlns:a16="http://schemas.microsoft.com/office/drawing/2014/main" xmlns="" id="{054B6DCE-9B09-439D-98AF-1A05FD194C88}"/>
                </a:ext>
              </a:extLst>
            </p:cNvPr>
            <p:cNvSpPr/>
            <p:nvPr/>
          </p:nvSpPr>
          <p:spPr>
            <a:xfrm rot="8100000">
              <a:off x="4921923" y="3804856"/>
              <a:ext cx="798854" cy="79885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a16="http://schemas.microsoft.com/office/drawing/2014/main" xmlns="" id="{BAA79D64-D5C6-4A2F-9992-D9D967FBAEEC}"/>
                </a:ext>
              </a:extLst>
            </p:cNvPr>
            <p:cNvSpPr txBox="1"/>
            <p:nvPr/>
          </p:nvSpPr>
          <p:spPr>
            <a:xfrm>
              <a:off x="4886190" y="4002001"/>
              <a:ext cx="870325" cy="492442"/>
            </a:xfrm>
            <a:prstGeom prst="rect">
              <a:avLst/>
            </a:prstGeom>
            <a:noFill/>
          </p:spPr>
          <p:txBody>
            <a:bodyPr wrap="none" rtlCol="0">
              <a:spAutoFit/>
            </a:bodyPr>
            <a:lstStyle/>
            <a:p>
              <a:pPr algn="ctr"/>
              <a:r>
                <a:rPr lang="en-US" altLang="zh-CN" dirty="0">
                  <a:solidFill>
                    <a:schemeClr val="bg1"/>
                  </a:solidFill>
                </a:rPr>
                <a:t>2015</a:t>
              </a:r>
              <a:endParaRPr lang="zh-CN" altLang="en-US" dirty="0">
                <a:solidFill>
                  <a:schemeClr val="bg1"/>
                </a:solidFill>
              </a:endParaRPr>
            </a:p>
          </p:txBody>
        </p:sp>
      </p:grpSp>
      <p:grpSp>
        <p:nvGrpSpPr>
          <p:cNvPr id="99" name="组合 37">
            <a:extLst>
              <a:ext uri="{FF2B5EF4-FFF2-40B4-BE49-F238E27FC236}">
                <a16:creationId xmlns:a16="http://schemas.microsoft.com/office/drawing/2014/main" xmlns="" id="{9DECE952-AFC3-41A8-BDE3-EA7046E9C300}"/>
              </a:ext>
            </a:extLst>
          </p:cNvPr>
          <p:cNvGrpSpPr/>
          <p:nvPr/>
        </p:nvGrpSpPr>
        <p:grpSpPr>
          <a:xfrm>
            <a:off x="6716449" y="2578191"/>
            <a:ext cx="529232" cy="529303"/>
            <a:chOff x="1943294" y="2945030"/>
            <a:chExt cx="705520" cy="705520"/>
          </a:xfrm>
          <a:solidFill>
            <a:srgbClr val="FF99A8"/>
          </a:solidFill>
        </p:grpSpPr>
        <p:sp>
          <p:nvSpPr>
            <p:cNvPr id="100" name="泪滴形 99">
              <a:extLst>
                <a:ext uri="{FF2B5EF4-FFF2-40B4-BE49-F238E27FC236}">
                  <a16:creationId xmlns:a16="http://schemas.microsoft.com/office/drawing/2014/main" xmlns="" id="{B6B84DC7-FBCB-4F72-A025-95B169A77FDC}"/>
                </a:ext>
              </a:extLst>
            </p:cNvPr>
            <p:cNvSpPr/>
            <p:nvPr/>
          </p:nvSpPr>
          <p:spPr>
            <a:xfrm rot="8100000">
              <a:off x="1943294" y="2945030"/>
              <a:ext cx="705520" cy="70552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A7911122-126B-44E8-9C03-C6C555AEB369}"/>
                </a:ext>
              </a:extLst>
            </p:cNvPr>
            <p:cNvSpPr txBox="1"/>
            <p:nvPr/>
          </p:nvSpPr>
          <p:spPr>
            <a:xfrm>
              <a:off x="2002489" y="3082261"/>
              <a:ext cx="588094" cy="492291"/>
            </a:xfrm>
            <a:prstGeom prst="rect">
              <a:avLst/>
            </a:prstGeom>
            <a:noFill/>
          </p:spPr>
          <p:txBody>
            <a:bodyPr wrap="none" rtlCol="0">
              <a:spAutoFit/>
            </a:bodyPr>
            <a:lstStyle/>
            <a:p>
              <a:pPr algn="ctr"/>
              <a:r>
                <a:rPr lang="en-US" altLang="zh-CN" dirty="0">
                  <a:solidFill>
                    <a:schemeClr val="bg1"/>
                  </a:solidFill>
                </a:rPr>
                <a:t>01</a:t>
              </a:r>
              <a:endParaRPr lang="zh-CN" altLang="en-US" dirty="0">
                <a:solidFill>
                  <a:schemeClr val="bg1"/>
                </a:solidFill>
              </a:endParaRPr>
            </a:p>
          </p:txBody>
        </p:sp>
      </p:grpSp>
      <p:sp>
        <p:nvSpPr>
          <p:cNvPr id="102" name="矩形 101">
            <a:extLst>
              <a:ext uri="{FF2B5EF4-FFF2-40B4-BE49-F238E27FC236}">
                <a16:creationId xmlns:a16="http://schemas.microsoft.com/office/drawing/2014/main" xmlns="" id="{1FD9CB2A-B2A0-4991-A863-A2790E64E324}"/>
              </a:ext>
            </a:extLst>
          </p:cNvPr>
          <p:cNvSpPr/>
          <p:nvPr/>
        </p:nvSpPr>
        <p:spPr>
          <a:xfrm>
            <a:off x="9169338" y="5573165"/>
            <a:ext cx="1762021" cy="461665"/>
          </a:xfrm>
          <a:prstGeom prst="rect">
            <a:avLst/>
          </a:prstGeom>
        </p:spPr>
        <p:txBody>
          <a:bodyPr wrap="none">
            <a:spAutoFit/>
            <a:scene3d>
              <a:camera prst="orthographicFront"/>
              <a:lightRig rig="threePt" dir="t"/>
            </a:scene3d>
            <a:sp3d contourW="12700"/>
          </a:bodyPr>
          <a:lstStyle/>
          <a:p>
            <a:pPr marL="342900" indent="-342900">
              <a:buFont typeface="Wingdings" panose="05000000000000000000" pitchFamily="2" charset="2"/>
              <a:buChar char="l"/>
            </a:pPr>
            <a:r>
              <a:rPr lang="zh-CN" altLang="en-US" sz="2400" dirty="0">
                <a:solidFill>
                  <a:srgbClr val="A70876"/>
                </a:solidFill>
                <a:latin typeface="隶书" panose="02010509060101010101" pitchFamily="49" charset="-122"/>
                <a:ea typeface="隶书" panose="02010509060101010101" pitchFamily="49" charset="-122"/>
              </a:rPr>
              <a:t>协会特色</a:t>
            </a:r>
          </a:p>
        </p:txBody>
      </p:sp>
      <p:sp>
        <p:nvSpPr>
          <p:cNvPr id="103" name="矩形 102">
            <a:extLst>
              <a:ext uri="{FF2B5EF4-FFF2-40B4-BE49-F238E27FC236}">
                <a16:creationId xmlns:a16="http://schemas.microsoft.com/office/drawing/2014/main" xmlns="" id="{350722D4-9879-4118-AA64-E0272C345BDF}"/>
              </a:ext>
            </a:extLst>
          </p:cNvPr>
          <p:cNvSpPr/>
          <p:nvPr/>
        </p:nvSpPr>
        <p:spPr>
          <a:xfrm>
            <a:off x="3018908" y="1893322"/>
            <a:ext cx="2314419" cy="1077218"/>
          </a:xfrm>
          <a:prstGeom prst="rect">
            <a:avLst/>
          </a:prstGeom>
        </p:spPr>
        <p:txBody>
          <a:bodyPr wrap="square">
            <a:spAutoFit/>
            <a:scene3d>
              <a:camera prst="orthographicFront"/>
              <a:lightRig rig="threePt" dir="t"/>
            </a:scene3d>
            <a:sp3d contourW="12700"/>
          </a:bodyPr>
          <a:lstStyle/>
          <a:p>
            <a:r>
              <a:rPr lang="zh-CN" altLang="en-US" sz="1600" dirty="0">
                <a:latin typeface="汉仪夏日体W" panose="00020600040101010101" pitchFamily="18" charset="-122"/>
                <a:ea typeface="汉仪夏日体W" panose="00020600040101010101" pitchFamily="18" charset="-122"/>
              </a:rPr>
              <a:t>逐步由一个年轻的社团</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走向一个成熟，这当中</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有每一个会员艰辛的付</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出和汗水</a:t>
            </a:r>
          </a:p>
        </p:txBody>
      </p:sp>
      <p:sp>
        <p:nvSpPr>
          <p:cNvPr id="104" name="矩形 103">
            <a:extLst>
              <a:ext uri="{FF2B5EF4-FFF2-40B4-BE49-F238E27FC236}">
                <a16:creationId xmlns:a16="http://schemas.microsoft.com/office/drawing/2014/main" xmlns="" id="{1D6039DF-7277-44E6-97E1-D117F5746308}"/>
              </a:ext>
            </a:extLst>
          </p:cNvPr>
          <p:cNvSpPr/>
          <p:nvPr/>
        </p:nvSpPr>
        <p:spPr>
          <a:xfrm>
            <a:off x="8848065" y="2325532"/>
            <a:ext cx="2314419" cy="1077218"/>
          </a:xfrm>
          <a:prstGeom prst="rect">
            <a:avLst/>
          </a:prstGeom>
        </p:spPr>
        <p:txBody>
          <a:bodyPr wrap="square">
            <a:spAutoFit/>
            <a:scene3d>
              <a:camera prst="orthographicFront"/>
              <a:lightRig rig="threePt" dir="t"/>
            </a:scene3d>
            <a:sp3d contourW="12700"/>
          </a:bodyPr>
          <a:lstStyle/>
          <a:p>
            <a:r>
              <a:rPr lang="zh-CN" altLang="en-US" sz="1600" dirty="0">
                <a:latin typeface="汉仪夏日体W" panose="00020600040101010101" pitchFamily="18" charset="-122"/>
                <a:ea typeface="汉仪夏日体W" panose="00020600040101010101" pitchFamily="18" charset="-122"/>
              </a:rPr>
              <a:t>逐步由一个年轻的社团</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走向一个成熟，这当中</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有每一个会员艰辛的付</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出和汗水</a:t>
            </a:r>
          </a:p>
        </p:txBody>
      </p:sp>
      <p:sp>
        <p:nvSpPr>
          <p:cNvPr id="105" name="矩形 104">
            <a:extLst>
              <a:ext uri="{FF2B5EF4-FFF2-40B4-BE49-F238E27FC236}">
                <a16:creationId xmlns:a16="http://schemas.microsoft.com/office/drawing/2014/main" xmlns="" id="{77FE3C21-172B-4011-9EA7-F6B2D6FCC9C3}"/>
              </a:ext>
            </a:extLst>
          </p:cNvPr>
          <p:cNvSpPr/>
          <p:nvPr/>
        </p:nvSpPr>
        <p:spPr>
          <a:xfrm>
            <a:off x="894797" y="4846020"/>
            <a:ext cx="2314419" cy="1077218"/>
          </a:xfrm>
          <a:prstGeom prst="rect">
            <a:avLst/>
          </a:prstGeom>
        </p:spPr>
        <p:txBody>
          <a:bodyPr wrap="square">
            <a:spAutoFit/>
            <a:scene3d>
              <a:camera prst="orthographicFront"/>
              <a:lightRig rig="threePt" dir="t"/>
            </a:scene3d>
            <a:sp3d contourW="12700"/>
          </a:bodyPr>
          <a:lstStyle/>
          <a:p>
            <a:r>
              <a:rPr lang="zh-CN" altLang="en-US" sz="1600" dirty="0">
                <a:latin typeface="汉仪夏日体W" panose="00020600040101010101" pitchFamily="18" charset="-122"/>
                <a:ea typeface="汉仪夏日体W" panose="00020600040101010101" pitchFamily="18" charset="-122"/>
              </a:rPr>
              <a:t>逐步由一个年轻的社团</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走向一个成熟，这当中</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有每一个会员艰辛的付</a:t>
            </a:r>
            <a:endParaRPr lang="en-US" altLang="zh-CN" sz="1600" dirty="0">
              <a:latin typeface="汉仪夏日体W" panose="00020600040101010101" pitchFamily="18" charset="-122"/>
              <a:ea typeface="汉仪夏日体W" panose="00020600040101010101" pitchFamily="18" charset="-122"/>
            </a:endParaRPr>
          </a:p>
          <a:p>
            <a:r>
              <a:rPr lang="zh-CN" altLang="en-US" sz="1600" dirty="0">
                <a:latin typeface="汉仪夏日体W" panose="00020600040101010101" pitchFamily="18" charset="-122"/>
                <a:ea typeface="汉仪夏日体W" panose="00020600040101010101" pitchFamily="18" charset="-122"/>
              </a:rPr>
              <a:t>出和汗水</a:t>
            </a:r>
          </a:p>
        </p:txBody>
      </p:sp>
      <p:sp>
        <p:nvSpPr>
          <p:cNvPr id="106" name="矩形 105">
            <a:extLst>
              <a:ext uri="{FF2B5EF4-FFF2-40B4-BE49-F238E27FC236}">
                <a16:creationId xmlns:a16="http://schemas.microsoft.com/office/drawing/2014/main" xmlns="" id="{79C6B84A-C902-40A3-9398-2E58EABEF6E3}"/>
              </a:ext>
            </a:extLst>
          </p:cNvPr>
          <p:cNvSpPr/>
          <p:nvPr/>
        </p:nvSpPr>
        <p:spPr>
          <a:xfrm>
            <a:off x="3306549" y="4953444"/>
            <a:ext cx="1762021" cy="461665"/>
          </a:xfrm>
          <a:prstGeom prst="rect">
            <a:avLst/>
          </a:prstGeom>
        </p:spPr>
        <p:txBody>
          <a:bodyPr wrap="none">
            <a:spAutoFit/>
            <a:scene3d>
              <a:camera prst="orthographicFront"/>
              <a:lightRig rig="threePt" dir="t"/>
            </a:scene3d>
            <a:sp3d contourW="12700"/>
          </a:bodyPr>
          <a:lstStyle/>
          <a:p>
            <a:pPr marL="342900" indent="-342900">
              <a:buFont typeface="Wingdings" panose="05000000000000000000" pitchFamily="2" charset="2"/>
              <a:buChar char="l"/>
            </a:pPr>
            <a:r>
              <a:rPr lang="zh-CN" altLang="en-US" sz="2400" dirty="0">
                <a:solidFill>
                  <a:srgbClr val="A70876"/>
                </a:solidFill>
                <a:latin typeface="隶书" panose="02010509060101010101" pitchFamily="49" charset="-122"/>
                <a:ea typeface="隶书" panose="02010509060101010101" pitchFamily="49" charset="-122"/>
              </a:rPr>
              <a:t>协会特色</a:t>
            </a:r>
          </a:p>
        </p:txBody>
      </p:sp>
      <p:sp>
        <p:nvSpPr>
          <p:cNvPr id="107" name="矩形 106">
            <a:extLst>
              <a:ext uri="{FF2B5EF4-FFF2-40B4-BE49-F238E27FC236}">
                <a16:creationId xmlns:a16="http://schemas.microsoft.com/office/drawing/2014/main" xmlns="" id="{AB3BC377-BA88-46D6-9175-C88B7D9908B5}"/>
              </a:ext>
            </a:extLst>
          </p:cNvPr>
          <p:cNvSpPr/>
          <p:nvPr/>
        </p:nvSpPr>
        <p:spPr>
          <a:xfrm>
            <a:off x="1055488" y="2301013"/>
            <a:ext cx="1762021" cy="461665"/>
          </a:xfrm>
          <a:prstGeom prst="rect">
            <a:avLst/>
          </a:prstGeom>
        </p:spPr>
        <p:txBody>
          <a:bodyPr wrap="none">
            <a:spAutoFit/>
            <a:scene3d>
              <a:camera prst="orthographicFront"/>
              <a:lightRig rig="threePt" dir="t"/>
            </a:scene3d>
            <a:sp3d contourW="12700"/>
          </a:bodyPr>
          <a:lstStyle/>
          <a:p>
            <a:pPr marL="342900" indent="-342900">
              <a:buFont typeface="Wingdings" panose="05000000000000000000" pitchFamily="2" charset="2"/>
              <a:buChar char="l"/>
            </a:pPr>
            <a:r>
              <a:rPr lang="zh-CN" altLang="en-US" sz="2400" dirty="0">
                <a:solidFill>
                  <a:srgbClr val="A70876"/>
                </a:solidFill>
                <a:latin typeface="隶书" panose="02010509060101010101" pitchFamily="49" charset="-122"/>
                <a:ea typeface="隶书" panose="02010509060101010101" pitchFamily="49" charset="-122"/>
              </a:rPr>
              <a:t>协会特色</a:t>
            </a:r>
          </a:p>
        </p:txBody>
      </p:sp>
    </p:spTree>
    <p:extLst>
      <p:ext uri="{BB962C8B-B14F-4D97-AF65-F5344CB8AC3E}">
        <p14:creationId xmlns:p14="http://schemas.microsoft.com/office/powerpoint/2010/main" val="99925558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51"/>
                                        </p:tgtEl>
                                      </p:cBhvr>
                                    </p:animEffect>
                                    <p:animScale>
                                      <p:cBhvr>
                                        <p:cTn id="24" dur="250" autoRev="1" fill="hold"/>
                                        <p:tgtEl>
                                          <p:spTgt spid="51"/>
                                        </p:tgtEl>
                                      </p:cBhvr>
                                      <p:by x="105000" y="105000"/>
                                    </p:animScale>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ipe(left)">
                                      <p:cBhvr>
                                        <p:cTn id="28" dur="500"/>
                                        <p:tgtEl>
                                          <p:spTgt spid="85"/>
                                        </p:tgtEl>
                                      </p:cBhvr>
                                    </p:animEffect>
                                  </p:childTnLst>
                                </p:cTn>
                              </p:par>
                            </p:childTnLst>
                          </p:cTn>
                        </p:par>
                        <p:par>
                          <p:cTn id="29" fill="hold">
                            <p:stCondLst>
                              <p:cond delay="1000"/>
                            </p:stCondLst>
                            <p:childTnLst>
                              <p:par>
                                <p:cTn id="30" presetID="42" presetClass="entr" presetSubtype="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1000"/>
                                        <p:tgtEl>
                                          <p:spTgt spid="99"/>
                                        </p:tgtEl>
                                      </p:cBhvr>
                                    </p:animEffect>
                                    <p:anim calcmode="lin" valueType="num">
                                      <p:cBhvr>
                                        <p:cTn id="33" dur="1000" fill="hold"/>
                                        <p:tgtEl>
                                          <p:spTgt spid="99"/>
                                        </p:tgtEl>
                                        <p:attrNameLst>
                                          <p:attrName>ppt_x</p:attrName>
                                        </p:attrNameLst>
                                      </p:cBhvr>
                                      <p:tavLst>
                                        <p:tav tm="0">
                                          <p:val>
                                            <p:strVal val="#ppt_x"/>
                                          </p:val>
                                        </p:tav>
                                        <p:tav tm="100000">
                                          <p:val>
                                            <p:strVal val="#ppt_x"/>
                                          </p:val>
                                        </p:tav>
                                      </p:tavLst>
                                    </p:anim>
                                    <p:anim calcmode="lin" valueType="num">
                                      <p:cBhvr>
                                        <p:cTn id="34" dur="1000" fill="hold"/>
                                        <p:tgtEl>
                                          <p:spTgt spid="9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5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anim calcmode="lin" valueType="num">
                                      <p:cBhvr>
                                        <p:cTn id="38" dur="1000" fill="hold"/>
                                        <p:tgtEl>
                                          <p:spTgt spid="96"/>
                                        </p:tgtEl>
                                        <p:attrNameLst>
                                          <p:attrName>ppt_x</p:attrName>
                                        </p:attrNameLst>
                                      </p:cBhvr>
                                      <p:tavLst>
                                        <p:tav tm="0">
                                          <p:val>
                                            <p:strVal val="#ppt_x"/>
                                          </p:val>
                                        </p:tav>
                                        <p:tav tm="100000">
                                          <p:val>
                                            <p:strVal val="#ppt_x"/>
                                          </p:val>
                                        </p:tav>
                                      </p:tavLst>
                                    </p:anim>
                                    <p:anim calcmode="lin" valueType="num">
                                      <p:cBhvr>
                                        <p:cTn id="39" dur="1000" fill="hold"/>
                                        <p:tgtEl>
                                          <p:spTgt spid="9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50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1000"/>
                                        <p:tgtEl>
                                          <p:spTgt spid="93"/>
                                        </p:tgtEl>
                                      </p:cBhvr>
                                    </p:animEffect>
                                    <p:anim calcmode="lin" valueType="num">
                                      <p:cBhvr>
                                        <p:cTn id="43" dur="1000" fill="hold"/>
                                        <p:tgtEl>
                                          <p:spTgt spid="93"/>
                                        </p:tgtEl>
                                        <p:attrNameLst>
                                          <p:attrName>ppt_x</p:attrName>
                                        </p:attrNameLst>
                                      </p:cBhvr>
                                      <p:tavLst>
                                        <p:tav tm="0">
                                          <p:val>
                                            <p:strVal val="#ppt_x"/>
                                          </p:val>
                                        </p:tav>
                                        <p:tav tm="100000">
                                          <p:val>
                                            <p:strVal val="#ppt_x"/>
                                          </p:val>
                                        </p:tav>
                                      </p:tavLst>
                                    </p:anim>
                                    <p:anim calcmode="lin" valueType="num">
                                      <p:cBhvr>
                                        <p:cTn id="44" dur="1000" fill="hold"/>
                                        <p:tgtEl>
                                          <p:spTgt spid="9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1000"/>
                                        <p:tgtEl>
                                          <p:spTgt spid="90"/>
                                        </p:tgtEl>
                                      </p:cBhvr>
                                    </p:animEffect>
                                    <p:anim calcmode="lin" valueType="num">
                                      <p:cBhvr>
                                        <p:cTn id="48" dur="1000" fill="hold"/>
                                        <p:tgtEl>
                                          <p:spTgt spid="90"/>
                                        </p:tgtEl>
                                        <p:attrNameLst>
                                          <p:attrName>ppt_x</p:attrName>
                                        </p:attrNameLst>
                                      </p:cBhvr>
                                      <p:tavLst>
                                        <p:tav tm="0">
                                          <p:val>
                                            <p:strVal val="#ppt_x"/>
                                          </p:val>
                                        </p:tav>
                                        <p:tav tm="100000">
                                          <p:val>
                                            <p:strVal val="#ppt_x"/>
                                          </p:val>
                                        </p:tav>
                                      </p:tavLst>
                                    </p:anim>
                                    <p:anim calcmode="lin" valueType="num">
                                      <p:cBhvr>
                                        <p:cTn id="49" dur="1000" fill="hold"/>
                                        <p:tgtEl>
                                          <p:spTgt spid="90"/>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22" presetClass="entr" presetSubtype="1" fill="hold"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wipe(up)">
                                      <p:cBhvr>
                                        <p:cTn id="53" dur="500"/>
                                        <p:tgtEl>
                                          <p:spTgt spid="83"/>
                                        </p:tgtEl>
                                      </p:cBhvr>
                                    </p:animEffect>
                                  </p:childTnLst>
                                </p:cTn>
                              </p:par>
                              <p:par>
                                <p:cTn id="54" presetID="22" presetClass="entr" presetSubtype="1" fill="hold"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wipe(up)">
                                      <p:cBhvr>
                                        <p:cTn id="56" dur="500"/>
                                        <p:tgtEl>
                                          <p:spTgt spid="84"/>
                                        </p:tgtEl>
                                      </p:cBhvr>
                                    </p:animEffect>
                                  </p:childTnLst>
                                </p:cTn>
                              </p:par>
                              <p:par>
                                <p:cTn id="57" presetID="22" presetClass="entr" presetSubtype="4" fill="hold"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down)">
                                      <p:cBhvr>
                                        <p:cTn id="59" dur="500"/>
                                        <p:tgtEl>
                                          <p:spTgt spid="89"/>
                                        </p:tgtEl>
                                      </p:cBhvr>
                                    </p:animEffect>
                                  </p:childTnLst>
                                </p:cTn>
                              </p:par>
                              <p:par>
                                <p:cTn id="60" presetID="22" presetClass="entr" presetSubtype="4" fill="hold"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down)">
                                      <p:cBhvr>
                                        <p:cTn id="62" dur="500"/>
                                        <p:tgtEl>
                                          <p:spTgt spid="8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fade">
                                      <p:cBhvr>
                                        <p:cTn id="65" dur="500"/>
                                        <p:tgtEl>
                                          <p:spTgt spid="10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4"/>
                                        </p:tgtEl>
                                        <p:attrNameLst>
                                          <p:attrName>style.visibility</p:attrName>
                                        </p:attrNameLst>
                                      </p:cBhvr>
                                      <p:to>
                                        <p:strVal val="visible"/>
                                      </p:to>
                                    </p:set>
                                    <p:animEffect transition="in" filter="fade">
                                      <p:cBhvr>
                                        <p:cTn id="68" dur="500"/>
                                        <p:tgtEl>
                                          <p:spTgt spid="10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617ADE77-7A10-4AC0-A121-4D305C170B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1908" y="1390091"/>
            <a:ext cx="6279192" cy="1819719"/>
          </a:xfrm>
          <a:prstGeom prst="rect">
            <a:avLst/>
          </a:prstGeom>
        </p:spPr>
      </p:pic>
      <p:sp>
        <p:nvSpPr>
          <p:cNvPr id="15" name="矩形 14">
            <a:extLst>
              <a:ext uri="{FF2B5EF4-FFF2-40B4-BE49-F238E27FC236}">
                <a16:creationId xmlns:a16="http://schemas.microsoft.com/office/drawing/2014/main" xmlns="" id="{39CB5079-8910-4421-8763-356D8D9A8D28}"/>
              </a:ext>
            </a:extLst>
          </p:cNvPr>
          <p:cNvSpPr/>
          <p:nvPr/>
        </p:nvSpPr>
        <p:spPr>
          <a:xfrm>
            <a:off x="4845606" y="1712108"/>
            <a:ext cx="3262432" cy="1015663"/>
          </a:xfrm>
          <a:prstGeom prst="rect">
            <a:avLst/>
          </a:prstGeom>
        </p:spPr>
        <p:txBody>
          <a:bodyPr wrap="none">
            <a:spAutoFit/>
            <a:scene3d>
              <a:camera prst="orthographicFront"/>
              <a:lightRig rig="threePt" dir="t"/>
            </a:scene3d>
            <a:sp3d contourW="12700"/>
          </a:bodyPr>
          <a:lstStyle/>
          <a:p>
            <a:r>
              <a:rPr lang="zh-CN" altLang="en-US" sz="6000" dirty="0">
                <a:solidFill>
                  <a:schemeClr val="bg1"/>
                </a:solidFill>
                <a:latin typeface="隶书" panose="02010509060101010101" pitchFamily="49" charset="-122"/>
                <a:ea typeface="隶书" panose="02010509060101010101" pitchFamily="49" charset="-122"/>
              </a:rPr>
              <a:t>组织建设</a:t>
            </a:r>
          </a:p>
        </p:txBody>
      </p:sp>
      <p:pic>
        <p:nvPicPr>
          <p:cNvPr id="16" name="图片 15">
            <a:extLst>
              <a:ext uri="{FF2B5EF4-FFF2-40B4-BE49-F238E27FC236}">
                <a16:creationId xmlns:a16="http://schemas.microsoft.com/office/drawing/2014/main" xmlns="" id="{331D7164-9AF9-4D5A-BFFE-F24F400E6C9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9827" y="2727771"/>
            <a:ext cx="6931343" cy="2956727"/>
          </a:xfrm>
          <a:prstGeom prst="rect">
            <a:avLst/>
          </a:prstGeom>
        </p:spPr>
      </p:pic>
    </p:spTree>
    <p:extLst>
      <p:ext uri="{BB962C8B-B14F-4D97-AF65-F5344CB8AC3E}">
        <p14:creationId xmlns:p14="http://schemas.microsoft.com/office/powerpoint/2010/main" val="357107544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90E1DB7B-ADFB-4E6B-B0BB-FCC9527DAB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38" name="直接连接符 37">
            <a:extLst>
              <a:ext uri="{FF2B5EF4-FFF2-40B4-BE49-F238E27FC236}">
                <a16:creationId xmlns:a16="http://schemas.microsoft.com/office/drawing/2014/main" xmlns="" id="{1BA142E4-813B-457E-81B9-A5A2195D3436}"/>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39" name="矩形 38">
            <a:extLst>
              <a:ext uri="{FF2B5EF4-FFF2-40B4-BE49-F238E27FC236}">
                <a16:creationId xmlns:a16="http://schemas.microsoft.com/office/drawing/2014/main" xmlns="" id="{82136AEB-CB87-4854-9512-2984BAA3E4D6}"/>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组织建设</a:t>
            </a:r>
          </a:p>
        </p:txBody>
      </p:sp>
      <p:pic>
        <p:nvPicPr>
          <p:cNvPr id="40" name="图片 39">
            <a:extLst>
              <a:ext uri="{FF2B5EF4-FFF2-40B4-BE49-F238E27FC236}">
                <a16:creationId xmlns:a16="http://schemas.microsoft.com/office/drawing/2014/main" xmlns="" id="{05F586AE-05B0-4DE2-9284-5035D15724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sp>
        <p:nvSpPr>
          <p:cNvPr id="41" name="任意多边形 8">
            <a:extLst>
              <a:ext uri="{FF2B5EF4-FFF2-40B4-BE49-F238E27FC236}">
                <a16:creationId xmlns:a16="http://schemas.microsoft.com/office/drawing/2014/main" xmlns="" id="{55B7E0E0-4636-41BF-8B1D-D915F79633EA}"/>
              </a:ext>
            </a:extLst>
          </p:cNvPr>
          <p:cNvSpPr/>
          <p:nvPr/>
        </p:nvSpPr>
        <p:spPr>
          <a:xfrm>
            <a:off x="2976589" y="2832275"/>
            <a:ext cx="1085428" cy="390320"/>
          </a:xfrm>
          <a:custGeom>
            <a:avLst/>
            <a:gdLst>
              <a:gd name="connsiteX0" fmla="*/ 0 w 1070811"/>
              <a:gd name="connsiteY0" fmla="*/ 385011 h 385011"/>
              <a:gd name="connsiteX1" fmla="*/ 324853 w 1070811"/>
              <a:gd name="connsiteY1" fmla="*/ 0 h 385011"/>
              <a:gd name="connsiteX2" fmla="*/ 1070811 w 1070811"/>
              <a:gd name="connsiteY2" fmla="*/ 0 h 385011"/>
              <a:gd name="connsiteX0" fmla="*/ 0 w 1070811"/>
              <a:gd name="connsiteY0" fmla="*/ 385011 h 385011"/>
              <a:gd name="connsiteX1" fmla="*/ 324853 w 1070811"/>
              <a:gd name="connsiteY1" fmla="*/ 0 h 385011"/>
              <a:gd name="connsiteX2" fmla="*/ 1070811 w 1070811"/>
              <a:gd name="connsiteY2" fmla="*/ 0 h 385011"/>
              <a:gd name="connsiteX0" fmla="*/ 0 w 1070811"/>
              <a:gd name="connsiteY0" fmla="*/ 385011 h 385011"/>
              <a:gd name="connsiteX1" fmla="*/ 324853 w 1070811"/>
              <a:gd name="connsiteY1" fmla="*/ 0 h 385011"/>
              <a:gd name="connsiteX2" fmla="*/ 1070811 w 1070811"/>
              <a:gd name="connsiteY2" fmla="*/ 0 h 385011"/>
            </a:gdLst>
            <a:ahLst/>
            <a:cxnLst>
              <a:cxn ang="0">
                <a:pos x="connsiteX0" y="connsiteY0"/>
              </a:cxn>
              <a:cxn ang="0">
                <a:pos x="connsiteX1" y="connsiteY1"/>
              </a:cxn>
              <a:cxn ang="0">
                <a:pos x="connsiteX2" y="connsiteY2"/>
              </a:cxn>
            </a:cxnLst>
            <a:rect l="l" t="t" r="r" b="b"/>
            <a:pathLst>
              <a:path w="1070811" h="385011">
                <a:moveTo>
                  <a:pt x="0" y="385011"/>
                </a:moveTo>
                <a:cubicBezTo>
                  <a:pt x="48126" y="208548"/>
                  <a:pt x="156411" y="8021"/>
                  <a:pt x="324853" y="0"/>
                </a:cubicBezTo>
                <a:lnTo>
                  <a:pt x="1070811"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42" name="任意多边形 9">
            <a:extLst>
              <a:ext uri="{FF2B5EF4-FFF2-40B4-BE49-F238E27FC236}">
                <a16:creationId xmlns:a16="http://schemas.microsoft.com/office/drawing/2014/main" xmlns="" id="{46F1C23D-0F8D-41BC-8D9B-A24C19692163}"/>
              </a:ext>
            </a:extLst>
          </p:cNvPr>
          <p:cNvSpPr/>
          <p:nvPr/>
        </p:nvSpPr>
        <p:spPr>
          <a:xfrm>
            <a:off x="2382149" y="3490603"/>
            <a:ext cx="719847" cy="1719781"/>
          </a:xfrm>
          <a:custGeom>
            <a:avLst/>
            <a:gdLst>
              <a:gd name="connsiteX0" fmla="*/ 709863 w 709863"/>
              <a:gd name="connsiteY0" fmla="*/ 1046747 h 1046747"/>
              <a:gd name="connsiteX1" fmla="*/ 709863 w 709863"/>
              <a:gd name="connsiteY1" fmla="*/ 854242 h 1046747"/>
              <a:gd name="connsiteX2" fmla="*/ 481263 w 709863"/>
              <a:gd name="connsiteY2" fmla="*/ 697832 h 1046747"/>
              <a:gd name="connsiteX3" fmla="*/ 336884 w 709863"/>
              <a:gd name="connsiteY3" fmla="*/ 697832 h 1046747"/>
              <a:gd name="connsiteX4" fmla="*/ 0 w 709863"/>
              <a:gd name="connsiteY4" fmla="*/ 517358 h 1046747"/>
              <a:gd name="connsiteX5" fmla="*/ 0 w 709863"/>
              <a:gd name="connsiteY5" fmla="*/ 0 h 1046747"/>
              <a:gd name="connsiteX0" fmla="*/ 711024 w 711024"/>
              <a:gd name="connsiteY0" fmla="*/ 1046747 h 1046747"/>
              <a:gd name="connsiteX1" fmla="*/ 711024 w 711024"/>
              <a:gd name="connsiteY1" fmla="*/ 854242 h 1046747"/>
              <a:gd name="connsiteX2" fmla="*/ 482424 w 711024"/>
              <a:gd name="connsiteY2" fmla="*/ 697832 h 1046747"/>
              <a:gd name="connsiteX3" fmla="*/ 338045 w 711024"/>
              <a:gd name="connsiteY3" fmla="*/ 697832 h 1046747"/>
              <a:gd name="connsiteX4" fmla="*/ 1161 w 711024"/>
              <a:gd name="connsiteY4" fmla="*/ 517358 h 1046747"/>
              <a:gd name="connsiteX5" fmla="*/ 1161 w 711024"/>
              <a:gd name="connsiteY5" fmla="*/ 0 h 1046747"/>
              <a:gd name="connsiteX0" fmla="*/ 711024 w 711024"/>
              <a:gd name="connsiteY0" fmla="*/ 1046747 h 1046747"/>
              <a:gd name="connsiteX1" fmla="*/ 711024 w 711024"/>
              <a:gd name="connsiteY1" fmla="*/ 854242 h 1046747"/>
              <a:gd name="connsiteX2" fmla="*/ 482424 w 711024"/>
              <a:gd name="connsiteY2" fmla="*/ 697832 h 1046747"/>
              <a:gd name="connsiteX3" fmla="*/ 338045 w 711024"/>
              <a:gd name="connsiteY3" fmla="*/ 697832 h 1046747"/>
              <a:gd name="connsiteX4" fmla="*/ 1161 w 711024"/>
              <a:gd name="connsiteY4" fmla="*/ 517358 h 1046747"/>
              <a:gd name="connsiteX5" fmla="*/ 1161 w 711024"/>
              <a:gd name="connsiteY5" fmla="*/ 0 h 1046747"/>
              <a:gd name="connsiteX0" fmla="*/ 711024 w 712634"/>
              <a:gd name="connsiteY0" fmla="*/ 1046747 h 1046747"/>
              <a:gd name="connsiteX1" fmla="*/ 711024 w 712634"/>
              <a:gd name="connsiteY1" fmla="*/ 854242 h 1046747"/>
              <a:gd name="connsiteX2" fmla="*/ 482424 w 712634"/>
              <a:gd name="connsiteY2" fmla="*/ 697832 h 1046747"/>
              <a:gd name="connsiteX3" fmla="*/ 338045 w 712634"/>
              <a:gd name="connsiteY3" fmla="*/ 697832 h 1046747"/>
              <a:gd name="connsiteX4" fmla="*/ 1161 w 712634"/>
              <a:gd name="connsiteY4" fmla="*/ 517358 h 1046747"/>
              <a:gd name="connsiteX5" fmla="*/ 1161 w 712634"/>
              <a:gd name="connsiteY5" fmla="*/ 0 h 1046747"/>
              <a:gd name="connsiteX0" fmla="*/ 710066 w 711676"/>
              <a:gd name="connsiteY0" fmla="*/ 1046747 h 1046747"/>
              <a:gd name="connsiteX1" fmla="*/ 710066 w 711676"/>
              <a:gd name="connsiteY1" fmla="*/ 854242 h 1046747"/>
              <a:gd name="connsiteX2" fmla="*/ 481466 w 711676"/>
              <a:gd name="connsiteY2" fmla="*/ 697832 h 1046747"/>
              <a:gd name="connsiteX3" fmla="*/ 337087 w 711676"/>
              <a:gd name="connsiteY3" fmla="*/ 697832 h 1046747"/>
              <a:gd name="connsiteX4" fmla="*/ 203 w 711676"/>
              <a:gd name="connsiteY4" fmla="*/ 517358 h 1046747"/>
              <a:gd name="connsiteX5" fmla="*/ 203 w 711676"/>
              <a:gd name="connsiteY5" fmla="*/ 0 h 1046747"/>
              <a:gd name="connsiteX0" fmla="*/ 710087 w 711697"/>
              <a:gd name="connsiteY0" fmla="*/ 1046747 h 1046747"/>
              <a:gd name="connsiteX1" fmla="*/ 710087 w 711697"/>
              <a:gd name="connsiteY1" fmla="*/ 854242 h 1046747"/>
              <a:gd name="connsiteX2" fmla="*/ 481487 w 711697"/>
              <a:gd name="connsiteY2" fmla="*/ 697832 h 1046747"/>
              <a:gd name="connsiteX3" fmla="*/ 337108 w 711697"/>
              <a:gd name="connsiteY3" fmla="*/ 697832 h 1046747"/>
              <a:gd name="connsiteX4" fmla="*/ 224 w 711697"/>
              <a:gd name="connsiteY4" fmla="*/ 517358 h 1046747"/>
              <a:gd name="connsiteX5" fmla="*/ 224 w 711697"/>
              <a:gd name="connsiteY5" fmla="*/ 0 h 1046747"/>
              <a:gd name="connsiteX0" fmla="*/ 709863 w 711473"/>
              <a:gd name="connsiteY0" fmla="*/ 1046747 h 1046747"/>
              <a:gd name="connsiteX1" fmla="*/ 709863 w 711473"/>
              <a:gd name="connsiteY1" fmla="*/ 854242 h 1046747"/>
              <a:gd name="connsiteX2" fmla="*/ 481263 w 711473"/>
              <a:gd name="connsiteY2" fmla="*/ 697832 h 1046747"/>
              <a:gd name="connsiteX3" fmla="*/ 336884 w 711473"/>
              <a:gd name="connsiteY3" fmla="*/ 697832 h 1046747"/>
              <a:gd name="connsiteX4" fmla="*/ 0 w 711473"/>
              <a:gd name="connsiteY4" fmla="*/ 517358 h 1046747"/>
              <a:gd name="connsiteX5" fmla="*/ 0 w 711473"/>
              <a:gd name="connsiteY5" fmla="*/ 0 h 1046747"/>
              <a:gd name="connsiteX0" fmla="*/ 709863 w 710152"/>
              <a:gd name="connsiteY0" fmla="*/ 1046747 h 1046747"/>
              <a:gd name="connsiteX1" fmla="*/ 709863 w 710152"/>
              <a:gd name="connsiteY1" fmla="*/ 854242 h 1046747"/>
              <a:gd name="connsiteX2" fmla="*/ 481263 w 710152"/>
              <a:gd name="connsiteY2" fmla="*/ 697832 h 1046747"/>
              <a:gd name="connsiteX3" fmla="*/ 336884 w 710152"/>
              <a:gd name="connsiteY3" fmla="*/ 697832 h 1046747"/>
              <a:gd name="connsiteX4" fmla="*/ 0 w 710152"/>
              <a:gd name="connsiteY4" fmla="*/ 517358 h 1046747"/>
              <a:gd name="connsiteX5" fmla="*/ 0 w 710152"/>
              <a:gd name="connsiteY5" fmla="*/ 0 h 10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152" h="1046747">
                <a:moveTo>
                  <a:pt x="709863" y="1046747"/>
                </a:moveTo>
                <a:lnTo>
                  <a:pt x="709863" y="854242"/>
                </a:lnTo>
                <a:cubicBezTo>
                  <a:pt x="717884" y="693820"/>
                  <a:pt x="557463" y="725905"/>
                  <a:pt x="481263" y="697832"/>
                </a:cubicBezTo>
                <a:lnTo>
                  <a:pt x="336884" y="697832"/>
                </a:lnTo>
                <a:cubicBezTo>
                  <a:pt x="200526" y="685800"/>
                  <a:pt x="4010" y="673769"/>
                  <a:pt x="0" y="517358"/>
                </a:cubicBezTo>
                <a:lnTo>
                  <a:pt x="0"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43" name="任意多边形 10">
            <a:extLst>
              <a:ext uri="{FF2B5EF4-FFF2-40B4-BE49-F238E27FC236}">
                <a16:creationId xmlns:a16="http://schemas.microsoft.com/office/drawing/2014/main" xmlns="" id="{DA2863A8-5DB6-469F-B7A9-EAD563518623}"/>
              </a:ext>
            </a:extLst>
          </p:cNvPr>
          <p:cNvSpPr/>
          <p:nvPr/>
        </p:nvSpPr>
        <p:spPr>
          <a:xfrm>
            <a:off x="5193166" y="3403651"/>
            <a:ext cx="732366" cy="1449736"/>
          </a:xfrm>
          <a:custGeom>
            <a:avLst/>
            <a:gdLst>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2402"/>
              <a:gd name="connsiteY0" fmla="*/ 0 h 1155032"/>
              <a:gd name="connsiteX1" fmla="*/ 0 w 722402"/>
              <a:gd name="connsiteY1" fmla="*/ 300790 h 1155032"/>
              <a:gd name="connsiteX2" fmla="*/ 252663 w 722402"/>
              <a:gd name="connsiteY2" fmla="*/ 529390 h 1155032"/>
              <a:gd name="connsiteX3" fmla="*/ 433136 w 722402"/>
              <a:gd name="connsiteY3" fmla="*/ 529390 h 1155032"/>
              <a:gd name="connsiteX4" fmla="*/ 721894 w 722402"/>
              <a:gd name="connsiteY4" fmla="*/ 745958 h 1155032"/>
              <a:gd name="connsiteX5" fmla="*/ 721894 w 722402"/>
              <a:gd name="connsiteY5" fmla="*/ 1155032 h 1155032"/>
              <a:gd name="connsiteX0" fmla="*/ 0 w 722503"/>
              <a:gd name="connsiteY0" fmla="*/ 0 h 1155032"/>
              <a:gd name="connsiteX1" fmla="*/ 0 w 722503"/>
              <a:gd name="connsiteY1" fmla="*/ 300790 h 1155032"/>
              <a:gd name="connsiteX2" fmla="*/ 252663 w 722503"/>
              <a:gd name="connsiteY2" fmla="*/ 529390 h 1155032"/>
              <a:gd name="connsiteX3" fmla="*/ 433136 w 722503"/>
              <a:gd name="connsiteY3" fmla="*/ 529390 h 1155032"/>
              <a:gd name="connsiteX4" fmla="*/ 721894 w 722503"/>
              <a:gd name="connsiteY4" fmla="*/ 745958 h 1155032"/>
              <a:gd name="connsiteX5" fmla="*/ 721894 w 722503"/>
              <a:gd name="connsiteY5" fmla="*/ 1155032 h 115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503" h="1155032">
                <a:moveTo>
                  <a:pt x="0" y="0"/>
                </a:moveTo>
                <a:lnTo>
                  <a:pt x="0" y="300790"/>
                </a:lnTo>
                <a:cubicBezTo>
                  <a:pt x="12032" y="437148"/>
                  <a:pt x="144379" y="525379"/>
                  <a:pt x="252663" y="529390"/>
                </a:cubicBezTo>
                <a:lnTo>
                  <a:pt x="433136" y="529390"/>
                </a:lnTo>
                <a:cubicBezTo>
                  <a:pt x="565484" y="541421"/>
                  <a:pt x="733925" y="589548"/>
                  <a:pt x="721894" y="745958"/>
                </a:cubicBezTo>
                <a:lnTo>
                  <a:pt x="721894" y="1155032"/>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dirty="0">
              <a:solidFill>
                <a:schemeClr val="tx1">
                  <a:lumMod val="65000"/>
                  <a:lumOff val="35000"/>
                </a:schemeClr>
              </a:solidFill>
            </a:endParaRPr>
          </a:p>
        </p:txBody>
      </p:sp>
      <p:sp>
        <p:nvSpPr>
          <p:cNvPr id="44" name="任意多边形 11">
            <a:extLst>
              <a:ext uri="{FF2B5EF4-FFF2-40B4-BE49-F238E27FC236}">
                <a16:creationId xmlns:a16="http://schemas.microsoft.com/office/drawing/2014/main" xmlns="" id="{85948429-EC40-4C70-BD0E-EFAEEBDC6E68}"/>
              </a:ext>
            </a:extLst>
          </p:cNvPr>
          <p:cNvSpPr/>
          <p:nvPr/>
        </p:nvSpPr>
        <p:spPr>
          <a:xfrm>
            <a:off x="8559016" y="4232530"/>
            <a:ext cx="1134212" cy="914809"/>
          </a:xfrm>
          <a:custGeom>
            <a:avLst/>
            <a:gdLst>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Lst>
            <a:ahLst/>
            <a:cxnLst>
              <a:cxn ang="0">
                <a:pos x="connsiteX0" y="connsiteY0"/>
              </a:cxn>
              <a:cxn ang="0">
                <a:pos x="connsiteX1" y="connsiteY1"/>
              </a:cxn>
              <a:cxn ang="0">
                <a:pos x="connsiteX2" y="connsiteY2"/>
              </a:cxn>
              <a:cxn ang="0">
                <a:pos x="connsiteX3" y="connsiteY3"/>
              </a:cxn>
            </a:cxnLst>
            <a:rect l="l" t="t" r="r" b="b"/>
            <a:pathLst>
              <a:path w="1118937" h="902368">
                <a:moveTo>
                  <a:pt x="0" y="902368"/>
                </a:moveTo>
                <a:lnTo>
                  <a:pt x="770021" y="902368"/>
                </a:lnTo>
                <a:cubicBezTo>
                  <a:pt x="934452" y="902368"/>
                  <a:pt x="1110917" y="878305"/>
                  <a:pt x="1118937" y="577516"/>
                </a:cubicBezTo>
                <a:lnTo>
                  <a:pt x="1118937"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45" name="任意多边形 12">
            <a:extLst>
              <a:ext uri="{FF2B5EF4-FFF2-40B4-BE49-F238E27FC236}">
                <a16:creationId xmlns:a16="http://schemas.microsoft.com/office/drawing/2014/main" xmlns="" id="{65A0CF83-4405-43F6-B98F-A80C10BE0B4D}"/>
              </a:ext>
            </a:extLst>
          </p:cNvPr>
          <p:cNvSpPr/>
          <p:nvPr/>
        </p:nvSpPr>
        <p:spPr>
          <a:xfrm>
            <a:off x="7710078" y="2975028"/>
            <a:ext cx="82839" cy="1349048"/>
          </a:xfrm>
          <a:custGeom>
            <a:avLst/>
            <a:gdLst>
              <a:gd name="connsiteX0" fmla="*/ 0 w 0"/>
              <a:gd name="connsiteY0" fmla="*/ 709863 h 709863"/>
              <a:gd name="connsiteX1" fmla="*/ 0 w 0"/>
              <a:gd name="connsiteY1" fmla="*/ 0 h 709863"/>
            </a:gdLst>
            <a:ahLst/>
            <a:cxnLst>
              <a:cxn ang="0">
                <a:pos x="connsiteX0" y="connsiteY0"/>
              </a:cxn>
              <a:cxn ang="0">
                <a:pos x="connsiteX1" y="connsiteY1"/>
              </a:cxn>
            </a:cxnLst>
            <a:rect l="l" t="t" r="r" b="b"/>
            <a:pathLst>
              <a:path h="709863">
                <a:moveTo>
                  <a:pt x="0" y="709863"/>
                </a:moveTo>
                <a:lnTo>
                  <a:pt x="0"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47" name="任意多边形 14">
            <a:extLst>
              <a:ext uri="{FF2B5EF4-FFF2-40B4-BE49-F238E27FC236}">
                <a16:creationId xmlns:a16="http://schemas.microsoft.com/office/drawing/2014/main" xmlns="" id="{BD4135A0-7FC2-48A3-841D-682C00CA4BFF}"/>
              </a:ext>
            </a:extLst>
          </p:cNvPr>
          <p:cNvSpPr>
            <a:spLocks/>
          </p:cNvSpPr>
          <p:nvPr/>
        </p:nvSpPr>
        <p:spPr bwMode="auto">
          <a:xfrm>
            <a:off x="2468078" y="4476703"/>
            <a:ext cx="2501302" cy="146736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ECB1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50" name="任意多边形 17">
            <a:extLst>
              <a:ext uri="{FF2B5EF4-FFF2-40B4-BE49-F238E27FC236}">
                <a16:creationId xmlns:a16="http://schemas.microsoft.com/office/drawing/2014/main" xmlns="" id="{C7E5C80F-7556-4D27-B20A-2F9162D198E2}"/>
              </a:ext>
            </a:extLst>
          </p:cNvPr>
          <p:cNvSpPr>
            <a:spLocks/>
          </p:cNvSpPr>
          <p:nvPr/>
        </p:nvSpPr>
        <p:spPr bwMode="auto">
          <a:xfrm>
            <a:off x="1337456" y="2635151"/>
            <a:ext cx="1818496" cy="1012468"/>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53" name="任意多边形 20">
            <a:extLst>
              <a:ext uri="{FF2B5EF4-FFF2-40B4-BE49-F238E27FC236}">
                <a16:creationId xmlns:a16="http://schemas.microsoft.com/office/drawing/2014/main" xmlns="" id="{8A11F888-599C-4AB6-9D83-E7F4109359A8}"/>
              </a:ext>
            </a:extLst>
          </p:cNvPr>
          <p:cNvSpPr>
            <a:spLocks/>
          </p:cNvSpPr>
          <p:nvPr/>
        </p:nvSpPr>
        <p:spPr bwMode="auto">
          <a:xfrm>
            <a:off x="3922051" y="2221220"/>
            <a:ext cx="2198809" cy="1224210"/>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F9D8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56" name="任意多边形 27">
            <a:extLst>
              <a:ext uri="{FF2B5EF4-FFF2-40B4-BE49-F238E27FC236}">
                <a16:creationId xmlns:a16="http://schemas.microsoft.com/office/drawing/2014/main" xmlns="" id="{E471701D-167B-4EE5-80AE-AC01EE7FE142}"/>
              </a:ext>
            </a:extLst>
          </p:cNvPr>
          <p:cNvSpPr>
            <a:spLocks/>
          </p:cNvSpPr>
          <p:nvPr/>
        </p:nvSpPr>
        <p:spPr bwMode="auto">
          <a:xfrm>
            <a:off x="5735480" y="4139894"/>
            <a:ext cx="2958438" cy="1201651"/>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59" name="任意多边形 30">
            <a:extLst>
              <a:ext uri="{FF2B5EF4-FFF2-40B4-BE49-F238E27FC236}">
                <a16:creationId xmlns:a16="http://schemas.microsoft.com/office/drawing/2014/main" xmlns="" id="{CE302E34-913A-4920-BEA2-013DDC46C1B9}"/>
              </a:ext>
            </a:extLst>
          </p:cNvPr>
          <p:cNvSpPr>
            <a:spLocks/>
          </p:cNvSpPr>
          <p:nvPr/>
        </p:nvSpPr>
        <p:spPr bwMode="auto">
          <a:xfrm>
            <a:off x="8805255" y="3246441"/>
            <a:ext cx="1843349" cy="1026305"/>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F9D8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62" name="任意多边形 33">
            <a:extLst>
              <a:ext uri="{FF2B5EF4-FFF2-40B4-BE49-F238E27FC236}">
                <a16:creationId xmlns:a16="http://schemas.microsoft.com/office/drawing/2014/main" xmlns="" id="{D4EE885A-410B-459E-B001-DCDD51ED4A12}"/>
              </a:ext>
            </a:extLst>
          </p:cNvPr>
          <p:cNvSpPr>
            <a:spLocks/>
          </p:cNvSpPr>
          <p:nvPr/>
        </p:nvSpPr>
        <p:spPr bwMode="auto">
          <a:xfrm>
            <a:off x="6523608" y="1836195"/>
            <a:ext cx="2092219" cy="116486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ECB1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29" name="矩形 28"/>
          <p:cNvSpPr/>
          <p:nvPr/>
        </p:nvSpPr>
        <p:spPr>
          <a:xfrm>
            <a:off x="1641560" y="2984831"/>
            <a:ext cx="1261884"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网络部</a:t>
            </a:r>
          </a:p>
        </p:txBody>
      </p:sp>
      <p:sp>
        <p:nvSpPr>
          <p:cNvPr id="30" name="矩形 29"/>
          <p:cNvSpPr/>
          <p:nvPr/>
        </p:nvSpPr>
        <p:spPr>
          <a:xfrm>
            <a:off x="6565705" y="4591777"/>
            <a:ext cx="1261884"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活动部</a:t>
            </a:r>
          </a:p>
        </p:txBody>
      </p:sp>
      <p:sp>
        <p:nvSpPr>
          <p:cNvPr id="31" name="矩形 30"/>
          <p:cNvSpPr/>
          <p:nvPr/>
        </p:nvSpPr>
        <p:spPr>
          <a:xfrm>
            <a:off x="3150069" y="5147339"/>
            <a:ext cx="1261884" cy="523220"/>
          </a:xfrm>
          <a:prstGeom prst="rect">
            <a:avLst/>
          </a:prstGeom>
        </p:spPr>
        <p:txBody>
          <a:bodyPr wrap="none">
            <a:spAutoFit/>
            <a:scene3d>
              <a:camera prst="orthographicFront"/>
              <a:lightRig rig="threePt" dir="t"/>
            </a:scene3d>
            <a:sp3d contourW="12700"/>
          </a:bodyPr>
          <a:lstStyle/>
          <a:p>
            <a:pPr algn="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编辑部</a:t>
            </a:r>
          </a:p>
        </p:txBody>
      </p:sp>
      <p:sp>
        <p:nvSpPr>
          <p:cNvPr id="32" name="矩形 31"/>
          <p:cNvSpPr/>
          <p:nvPr/>
        </p:nvSpPr>
        <p:spPr>
          <a:xfrm>
            <a:off x="9095987" y="3622316"/>
            <a:ext cx="1261884" cy="523220"/>
          </a:xfrm>
          <a:prstGeom prst="rect">
            <a:avLst/>
          </a:prstGeom>
        </p:spPr>
        <p:txBody>
          <a:bodyPr wrap="none">
            <a:spAutoFit/>
            <a:scene3d>
              <a:camera prst="orthographicFront"/>
              <a:lightRig rig="threePt" dir="t"/>
            </a:scene3d>
            <a:sp3d contourW="12700"/>
          </a:bodyPr>
          <a:lstStyle/>
          <a:p>
            <a:pPr algn="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外联部</a:t>
            </a:r>
          </a:p>
        </p:txBody>
      </p:sp>
      <p:sp>
        <p:nvSpPr>
          <p:cNvPr id="33" name="矩形 32"/>
          <p:cNvSpPr/>
          <p:nvPr/>
        </p:nvSpPr>
        <p:spPr>
          <a:xfrm>
            <a:off x="6935913" y="2304722"/>
            <a:ext cx="1261884" cy="523220"/>
          </a:xfrm>
          <a:prstGeom prst="rect">
            <a:avLst/>
          </a:prstGeom>
        </p:spPr>
        <p:txBody>
          <a:bodyPr wrap="none">
            <a:spAutoFit/>
            <a:scene3d>
              <a:camera prst="orthographicFront"/>
              <a:lightRig rig="threePt" dir="t"/>
            </a:scene3d>
            <a:sp3d contourW="12700"/>
          </a:bodyPr>
          <a:lstStyle/>
          <a:p>
            <a:pPr algn="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宣传部</a:t>
            </a:r>
          </a:p>
        </p:txBody>
      </p:sp>
      <p:sp>
        <p:nvSpPr>
          <p:cNvPr id="34" name="矩形 33"/>
          <p:cNvSpPr/>
          <p:nvPr/>
        </p:nvSpPr>
        <p:spPr>
          <a:xfrm>
            <a:off x="4429408" y="2713418"/>
            <a:ext cx="1261884"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财务部</a:t>
            </a:r>
          </a:p>
        </p:txBody>
      </p:sp>
    </p:spTree>
    <p:extLst>
      <p:ext uri="{BB962C8B-B14F-4D97-AF65-F5344CB8AC3E}">
        <p14:creationId xmlns:p14="http://schemas.microsoft.com/office/powerpoint/2010/main" val="241193888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40"/>
                                        </p:tgtEl>
                                      </p:cBhvr>
                                    </p:animEffect>
                                    <p:animScale>
                                      <p:cBhvr>
                                        <p:cTn id="51" dur="250" autoRev="1" fill="hold"/>
                                        <p:tgtEl>
                                          <p:spTgt spid="40"/>
                                        </p:tgtEl>
                                      </p:cBhvr>
                                      <p:by x="105000" y="105000"/>
                                    </p:animScale>
                                  </p:childTnLst>
                                </p:cTn>
                              </p:par>
                            </p:childTnLst>
                          </p:cTn>
                        </p:par>
                        <p:par>
                          <p:cTn id="52" fill="hold">
                            <p:stCondLst>
                              <p:cond delay="500"/>
                            </p:stCondLst>
                            <p:childTnLst>
                              <p:par>
                                <p:cTn id="53" presetID="22" presetClass="entr" presetSubtype="4"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500"/>
                                        <p:tgtEl>
                                          <p:spTgt spid="42"/>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1500"/>
                            </p:stCondLst>
                            <p:childTnLst>
                              <p:par>
                                <p:cTn id="61" presetID="22" presetClass="entr" presetSubtype="1"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500"/>
                                        <p:tgtEl>
                                          <p:spTgt spid="43"/>
                                        </p:tgtEl>
                                      </p:cBhvr>
                                    </p:animEffect>
                                  </p:childTnLst>
                                </p:cTn>
                              </p:par>
                            </p:childTnLst>
                          </p:cTn>
                        </p:par>
                        <p:par>
                          <p:cTn id="64" fill="hold">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par>
                          <p:cTn id="68" fill="hold">
                            <p:stCondLst>
                              <p:cond delay="2500"/>
                            </p:stCondLst>
                            <p:childTnLst>
                              <p:par>
                                <p:cTn id="69" presetID="2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29" grpId="0"/>
      <p:bldP spid="30" grpId="0"/>
      <p:bldP spid="31" grpId="0"/>
      <p:bldP spid="32" grpId="0"/>
      <p:bldP spid="3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BCC8920-2915-4339-9405-190F2496FC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1" name="直接连接符 10">
            <a:extLst>
              <a:ext uri="{FF2B5EF4-FFF2-40B4-BE49-F238E27FC236}">
                <a16:creationId xmlns:a16="http://schemas.microsoft.com/office/drawing/2014/main" xmlns="" id="{41176D80-BD24-40F9-951E-F947172AC14E}"/>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3" name="矩形 12">
            <a:extLst>
              <a:ext uri="{FF2B5EF4-FFF2-40B4-BE49-F238E27FC236}">
                <a16:creationId xmlns:a16="http://schemas.microsoft.com/office/drawing/2014/main" xmlns="" id="{0DBF1A11-FFCD-4421-B2CB-D45C63967A28}"/>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组织建设</a:t>
            </a:r>
          </a:p>
        </p:txBody>
      </p:sp>
      <p:pic>
        <p:nvPicPr>
          <p:cNvPr id="15" name="图片 14">
            <a:extLst>
              <a:ext uri="{FF2B5EF4-FFF2-40B4-BE49-F238E27FC236}">
                <a16:creationId xmlns:a16="http://schemas.microsoft.com/office/drawing/2014/main" xmlns="" id="{84F6A388-4071-42F2-854B-E3FFFBD822E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sp>
        <p:nvSpPr>
          <p:cNvPr id="16" name="等腰三角形 7">
            <a:extLst>
              <a:ext uri="{FF2B5EF4-FFF2-40B4-BE49-F238E27FC236}">
                <a16:creationId xmlns:a16="http://schemas.microsoft.com/office/drawing/2014/main" xmlns="" id="{CCDBF831-5554-410F-A144-A3A30733C877}"/>
              </a:ext>
            </a:extLst>
          </p:cNvPr>
          <p:cNvSpPr/>
          <p:nvPr/>
        </p:nvSpPr>
        <p:spPr>
          <a:xfrm flipV="1">
            <a:off x="1463997" y="2782526"/>
            <a:ext cx="2415801" cy="2438953"/>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17" name="等腰三角形 7">
            <a:extLst>
              <a:ext uri="{FF2B5EF4-FFF2-40B4-BE49-F238E27FC236}">
                <a16:creationId xmlns:a16="http://schemas.microsoft.com/office/drawing/2014/main" xmlns="" id="{8B8D1D48-1984-4516-A985-C3DF7E127899}"/>
              </a:ext>
            </a:extLst>
          </p:cNvPr>
          <p:cNvSpPr/>
          <p:nvPr/>
        </p:nvSpPr>
        <p:spPr>
          <a:xfrm flipV="1">
            <a:off x="5018379" y="2570540"/>
            <a:ext cx="2148630" cy="2169221"/>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rgbClr val="ECB1C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18" name="等腰三角形 7">
            <a:extLst>
              <a:ext uri="{FF2B5EF4-FFF2-40B4-BE49-F238E27FC236}">
                <a16:creationId xmlns:a16="http://schemas.microsoft.com/office/drawing/2014/main" xmlns="" id="{C7BAC98A-B4F9-4CE4-93BF-6A3DD39CF271}"/>
              </a:ext>
            </a:extLst>
          </p:cNvPr>
          <p:cNvSpPr/>
          <p:nvPr/>
        </p:nvSpPr>
        <p:spPr>
          <a:xfrm flipV="1">
            <a:off x="8321001" y="2292898"/>
            <a:ext cx="1769925" cy="1786888"/>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19" name="梯形 18">
            <a:extLst>
              <a:ext uri="{FF2B5EF4-FFF2-40B4-BE49-F238E27FC236}">
                <a16:creationId xmlns:a16="http://schemas.microsoft.com/office/drawing/2014/main" xmlns="" id="{38600B1F-F645-4535-A4A8-CDF844D2115C}"/>
              </a:ext>
            </a:extLst>
          </p:cNvPr>
          <p:cNvSpPr/>
          <p:nvPr/>
        </p:nvSpPr>
        <p:spPr>
          <a:xfrm>
            <a:off x="888338" y="5062642"/>
            <a:ext cx="3490572" cy="317674"/>
          </a:xfrm>
          <a:prstGeom prst="trapezoid">
            <a:avLst>
              <a:gd name="adj" fmla="val 299959"/>
            </a:avLst>
          </a:pr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sp>
        <p:nvSpPr>
          <p:cNvPr id="20" name="梯形 19">
            <a:extLst>
              <a:ext uri="{FF2B5EF4-FFF2-40B4-BE49-F238E27FC236}">
                <a16:creationId xmlns:a16="http://schemas.microsoft.com/office/drawing/2014/main" xmlns="" id="{2B676522-81AA-4908-8DB8-552C8817D443}"/>
              </a:ext>
            </a:extLst>
          </p:cNvPr>
          <p:cNvSpPr/>
          <p:nvPr/>
        </p:nvSpPr>
        <p:spPr>
          <a:xfrm>
            <a:off x="4434185" y="4544601"/>
            <a:ext cx="3317018" cy="301879"/>
          </a:xfrm>
          <a:prstGeom prst="trapezoid">
            <a:avLst>
              <a:gd name="adj" fmla="val 299959"/>
            </a:avLst>
          </a:prstGeom>
          <a:solidFill>
            <a:srgbClr val="ECB1C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sp>
        <p:nvSpPr>
          <p:cNvPr id="21" name="梯形 20">
            <a:extLst>
              <a:ext uri="{FF2B5EF4-FFF2-40B4-BE49-F238E27FC236}">
                <a16:creationId xmlns:a16="http://schemas.microsoft.com/office/drawing/2014/main" xmlns="" id="{AAE5F516-6D0D-4C0E-9628-DB715E75B685}"/>
              </a:ext>
            </a:extLst>
          </p:cNvPr>
          <p:cNvSpPr/>
          <p:nvPr/>
        </p:nvSpPr>
        <p:spPr>
          <a:xfrm>
            <a:off x="7751875" y="3947450"/>
            <a:ext cx="2908176" cy="264671"/>
          </a:xfrm>
          <a:prstGeom prst="trapezoid">
            <a:avLst>
              <a:gd name="adj" fmla="val 299959"/>
            </a:avLst>
          </a:prstGeom>
          <a:solidFill>
            <a:srgbClr val="FF99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sp>
        <p:nvSpPr>
          <p:cNvPr id="22" name="矩形 21">
            <a:extLst>
              <a:ext uri="{FF2B5EF4-FFF2-40B4-BE49-F238E27FC236}">
                <a16:creationId xmlns:a16="http://schemas.microsoft.com/office/drawing/2014/main" xmlns="" id="{EC946EB7-371F-40D2-B6BB-B2AA51A0DB55}"/>
              </a:ext>
            </a:extLst>
          </p:cNvPr>
          <p:cNvSpPr/>
          <p:nvPr/>
        </p:nvSpPr>
        <p:spPr>
          <a:xfrm>
            <a:off x="1963035" y="3498217"/>
            <a:ext cx="140292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热爱舞蹈</a:t>
            </a:r>
          </a:p>
        </p:txBody>
      </p:sp>
      <p:sp>
        <p:nvSpPr>
          <p:cNvPr id="23" name="矩形 22">
            <a:extLst>
              <a:ext uri="{FF2B5EF4-FFF2-40B4-BE49-F238E27FC236}">
                <a16:creationId xmlns:a16="http://schemas.microsoft.com/office/drawing/2014/main" xmlns="" id="{C8A07C7D-A00C-4983-B68B-59DFEF7BA15C}"/>
              </a:ext>
            </a:extLst>
          </p:cNvPr>
          <p:cNvSpPr/>
          <p:nvPr/>
        </p:nvSpPr>
        <p:spPr>
          <a:xfrm>
            <a:off x="5391233" y="3186342"/>
            <a:ext cx="140292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热爱交友</a:t>
            </a:r>
          </a:p>
        </p:txBody>
      </p:sp>
      <p:sp>
        <p:nvSpPr>
          <p:cNvPr id="24" name="矩形 23">
            <a:extLst>
              <a:ext uri="{FF2B5EF4-FFF2-40B4-BE49-F238E27FC236}">
                <a16:creationId xmlns:a16="http://schemas.microsoft.com/office/drawing/2014/main" xmlns="" id="{81F7DEE7-1A2E-420F-8CE9-B0D45708B6B7}"/>
              </a:ext>
            </a:extLst>
          </p:cNvPr>
          <p:cNvSpPr/>
          <p:nvPr/>
        </p:nvSpPr>
        <p:spPr>
          <a:xfrm>
            <a:off x="8504502" y="2765741"/>
            <a:ext cx="140292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热爱读书</a:t>
            </a:r>
          </a:p>
        </p:txBody>
      </p:sp>
    </p:spTree>
    <p:extLst>
      <p:ext uri="{BB962C8B-B14F-4D97-AF65-F5344CB8AC3E}">
        <p14:creationId xmlns:p14="http://schemas.microsoft.com/office/powerpoint/2010/main" val="235095769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15"/>
                                        </p:tgtEl>
                                      </p:cBhvr>
                                    </p:animEffect>
                                    <p:animScale>
                                      <p:cBhvr>
                                        <p:cTn id="19" dur="250" autoRev="1" fill="hold"/>
                                        <p:tgtEl>
                                          <p:spTgt spid="15"/>
                                        </p:tgtEl>
                                      </p:cBhvr>
                                      <p:by x="105000" y="105000"/>
                                    </p:animScale>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randombar(horizontal)">
                                      <p:cBhvr>
                                        <p:cTn id="32" dur="500"/>
                                        <p:tgtEl>
                                          <p:spTgt spid="20"/>
                                        </p:tgtEl>
                                      </p:cBhvr>
                                    </p:animEffect>
                                  </p:childTnLst>
                                </p:cTn>
                              </p:par>
                            </p:childTnLst>
                          </p:cTn>
                        </p:par>
                        <p:par>
                          <p:cTn id="33" fill="hold">
                            <p:stCondLst>
                              <p:cond delay="2000"/>
                            </p:stCondLst>
                            <p:childTnLst>
                              <p:par>
                                <p:cTn id="34" presetID="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0DE40476-D8E2-413F-9820-8B85308CFC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1908" y="1390091"/>
            <a:ext cx="6279192" cy="1819719"/>
          </a:xfrm>
          <a:prstGeom prst="rect">
            <a:avLst/>
          </a:prstGeom>
        </p:spPr>
      </p:pic>
      <p:sp>
        <p:nvSpPr>
          <p:cNvPr id="15" name="矩形 14">
            <a:extLst>
              <a:ext uri="{FF2B5EF4-FFF2-40B4-BE49-F238E27FC236}">
                <a16:creationId xmlns:a16="http://schemas.microsoft.com/office/drawing/2014/main" xmlns="" id="{57F6FD6C-8679-4539-B1EF-F41CD096CA9A}"/>
              </a:ext>
            </a:extLst>
          </p:cNvPr>
          <p:cNvSpPr/>
          <p:nvPr/>
        </p:nvSpPr>
        <p:spPr>
          <a:xfrm>
            <a:off x="4845606" y="1712108"/>
            <a:ext cx="3262432" cy="1015663"/>
          </a:xfrm>
          <a:prstGeom prst="rect">
            <a:avLst/>
          </a:prstGeom>
        </p:spPr>
        <p:txBody>
          <a:bodyPr wrap="none">
            <a:spAutoFit/>
            <a:scene3d>
              <a:camera prst="orthographicFront"/>
              <a:lightRig rig="threePt" dir="t"/>
            </a:scene3d>
            <a:sp3d contourW="12700"/>
          </a:bodyPr>
          <a:lstStyle/>
          <a:p>
            <a:r>
              <a:rPr lang="zh-CN" altLang="en-US" sz="6000" dirty="0">
                <a:solidFill>
                  <a:schemeClr val="bg1"/>
                </a:solidFill>
                <a:latin typeface="隶书" panose="02010509060101010101" pitchFamily="49" charset="-122"/>
                <a:ea typeface="隶书" panose="02010509060101010101" pitchFamily="49" charset="-122"/>
              </a:rPr>
              <a:t>活动风采</a:t>
            </a:r>
          </a:p>
        </p:txBody>
      </p:sp>
      <p:pic>
        <p:nvPicPr>
          <p:cNvPr id="16" name="图片 15">
            <a:extLst>
              <a:ext uri="{FF2B5EF4-FFF2-40B4-BE49-F238E27FC236}">
                <a16:creationId xmlns:a16="http://schemas.microsoft.com/office/drawing/2014/main" xmlns="" id="{3360C185-3DE6-4020-982E-C9D60F79DC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9827" y="2727771"/>
            <a:ext cx="6931343" cy="2956727"/>
          </a:xfrm>
          <a:prstGeom prst="rect">
            <a:avLst/>
          </a:prstGeom>
        </p:spPr>
      </p:pic>
    </p:spTree>
    <p:extLst>
      <p:ext uri="{BB962C8B-B14F-4D97-AF65-F5344CB8AC3E}">
        <p14:creationId xmlns:p14="http://schemas.microsoft.com/office/powerpoint/2010/main" val="272180811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424608D0-D3BF-4C67-BC42-DD56FBF86B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3626">
            <a:off x="5390477" y="3762457"/>
            <a:ext cx="5162257" cy="2904630"/>
          </a:xfrm>
          <a:prstGeom prst="rect">
            <a:avLst/>
          </a:prstGeom>
          <a:ln>
            <a:noFill/>
          </a:ln>
          <a:effectLst>
            <a:softEdge rad="635000"/>
          </a:effectLst>
        </p:spPr>
      </p:pic>
      <p:sp>
        <p:nvSpPr>
          <p:cNvPr id="6" name="文本框 5"/>
          <p:cNvSpPr txBox="1"/>
          <p:nvPr/>
        </p:nvSpPr>
        <p:spPr>
          <a:xfrm>
            <a:off x="1018470" y="1732087"/>
            <a:ext cx="4456768" cy="120032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r>
              <a:rPr lang="zh-CN" altLang="en-US" sz="1800" dirty="0"/>
              <a:t>经过前任会员共同的努力和奋斗，发展到现在有一定的影响力的社团，逐步由一个年轻的社团走向一个成熟，这当中有每一个会员艰辛的付出和汗水</a:t>
            </a:r>
          </a:p>
        </p:txBody>
      </p:sp>
      <p:pic>
        <p:nvPicPr>
          <p:cNvPr id="10" name="图片 9">
            <a:extLst>
              <a:ext uri="{FF2B5EF4-FFF2-40B4-BE49-F238E27FC236}">
                <a16:creationId xmlns:a16="http://schemas.microsoft.com/office/drawing/2014/main" xmlns="" id="{D52A4C98-AFBE-4356-B5C4-C9DA82147A8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1" name="直接连接符 10">
            <a:extLst>
              <a:ext uri="{FF2B5EF4-FFF2-40B4-BE49-F238E27FC236}">
                <a16:creationId xmlns:a16="http://schemas.microsoft.com/office/drawing/2014/main" xmlns="" id="{AB840B12-0311-4DEC-968B-244A9CE88E12}"/>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3" name="矩形 12">
            <a:extLst>
              <a:ext uri="{FF2B5EF4-FFF2-40B4-BE49-F238E27FC236}">
                <a16:creationId xmlns:a16="http://schemas.microsoft.com/office/drawing/2014/main" xmlns="" id="{AEF80DAD-CAD2-460B-9F48-66596BE7A5C0}"/>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活动风采</a:t>
            </a:r>
            <a:endParaRPr lang="en-US" altLang="zh-CN" sz="2400" b="1" dirty="0">
              <a:solidFill>
                <a:srgbClr val="7030A0"/>
              </a:solidFill>
              <a:latin typeface="+mj-ea"/>
              <a:ea typeface="+mj-ea"/>
            </a:endParaRPr>
          </a:p>
        </p:txBody>
      </p:sp>
      <p:pic>
        <p:nvPicPr>
          <p:cNvPr id="15" name="图片 14">
            <a:extLst>
              <a:ext uri="{FF2B5EF4-FFF2-40B4-BE49-F238E27FC236}">
                <a16:creationId xmlns:a16="http://schemas.microsoft.com/office/drawing/2014/main" xmlns="" id="{F58FBC37-662B-4EC7-8F40-D3AF7616D03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9" name="图片 8">
            <a:extLst>
              <a:ext uri="{FF2B5EF4-FFF2-40B4-BE49-F238E27FC236}">
                <a16:creationId xmlns:a16="http://schemas.microsoft.com/office/drawing/2014/main" xmlns="" id="{AFC66054-2705-4B8A-93B8-870F58405C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771984">
            <a:off x="5722117" y="1875923"/>
            <a:ext cx="5163786" cy="2799594"/>
          </a:xfrm>
          <a:prstGeom prst="ellipse">
            <a:avLst/>
          </a:prstGeom>
          <a:ln>
            <a:noFill/>
          </a:ln>
          <a:effectLst>
            <a:softEdge rad="112500"/>
          </a:effectLst>
        </p:spPr>
      </p:pic>
      <p:pic>
        <p:nvPicPr>
          <p:cNvPr id="19" name="图片 18">
            <a:extLst>
              <a:ext uri="{FF2B5EF4-FFF2-40B4-BE49-F238E27FC236}">
                <a16:creationId xmlns:a16="http://schemas.microsoft.com/office/drawing/2014/main" xmlns="" id="{AF4489D4-C5A1-41A5-AA2C-D944059584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81952" y="3183456"/>
            <a:ext cx="4331563" cy="2883051"/>
          </a:xfrm>
          <a:prstGeom prst="rect">
            <a:avLst/>
          </a:prstGeom>
          <a:ln>
            <a:noFill/>
          </a:ln>
          <a:effectLst>
            <a:softEdge rad="112500"/>
          </a:effectLst>
        </p:spPr>
      </p:pic>
    </p:spTree>
    <p:extLst>
      <p:ext uri="{BB962C8B-B14F-4D97-AF65-F5344CB8AC3E}">
        <p14:creationId xmlns:p14="http://schemas.microsoft.com/office/powerpoint/2010/main" val="219970839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15"/>
                                        </p:tgtEl>
                                      </p:cBhvr>
                                    </p:animEffect>
                                    <p:animScale>
                                      <p:cBhvr>
                                        <p:cTn id="24"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54911A62-E2C0-4064-A190-3993FDDFC4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6" name="直接连接符 15">
            <a:extLst>
              <a:ext uri="{FF2B5EF4-FFF2-40B4-BE49-F238E27FC236}">
                <a16:creationId xmlns:a16="http://schemas.microsoft.com/office/drawing/2014/main" xmlns="" id="{6F03C216-876E-448A-B7C0-286DA1123331}"/>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7" name="矩形 16">
            <a:extLst>
              <a:ext uri="{FF2B5EF4-FFF2-40B4-BE49-F238E27FC236}">
                <a16:creationId xmlns:a16="http://schemas.microsoft.com/office/drawing/2014/main" xmlns="" id="{C77F2F2B-8338-439A-ACC7-B23D6AFCA41B}"/>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活动风采</a:t>
            </a:r>
          </a:p>
        </p:txBody>
      </p:sp>
      <p:pic>
        <p:nvPicPr>
          <p:cNvPr id="18" name="图片 17">
            <a:extLst>
              <a:ext uri="{FF2B5EF4-FFF2-40B4-BE49-F238E27FC236}">
                <a16:creationId xmlns:a16="http://schemas.microsoft.com/office/drawing/2014/main" xmlns="" id="{B99F6CFD-BD06-4A32-B25B-56A3B66ADCD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20" name="图片 19">
            <a:extLst>
              <a:ext uri="{FF2B5EF4-FFF2-40B4-BE49-F238E27FC236}">
                <a16:creationId xmlns:a16="http://schemas.microsoft.com/office/drawing/2014/main" xmlns="" id="{F8F390E4-B9CB-4280-BB18-AA254EC8EE3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41555" y="1672321"/>
            <a:ext cx="3527625" cy="23324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图片 21">
            <a:extLst>
              <a:ext uri="{FF2B5EF4-FFF2-40B4-BE49-F238E27FC236}">
                <a16:creationId xmlns:a16="http://schemas.microsoft.com/office/drawing/2014/main" xmlns="" id="{C7B81A78-B3B3-43FD-B583-CBF6005F4C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58286" y="3693934"/>
            <a:ext cx="3667786" cy="2441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图片 25">
            <a:extLst>
              <a:ext uri="{FF2B5EF4-FFF2-40B4-BE49-F238E27FC236}">
                <a16:creationId xmlns:a16="http://schemas.microsoft.com/office/drawing/2014/main" xmlns="" id="{0520A5A5-2A4A-4E2E-BCF6-2EBFDA753AE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500940" y="1559638"/>
            <a:ext cx="4136101" cy="27629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图片 23">
            <a:extLst>
              <a:ext uri="{FF2B5EF4-FFF2-40B4-BE49-F238E27FC236}">
                <a16:creationId xmlns:a16="http://schemas.microsoft.com/office/drawing/2014/main" xmlns="" id="{6BDB4E17-061D-4A14-B4DB-6916C7BD438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916788" y="3773944"/>
            <a:ext cx="3682437" cy="24426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3961474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18"/>
                                        </p:tgtEl>
                                      </p:cBhvr>
                                    </p:animEffect>
                                    <p:animScale>
                                      <p:cBhvr>
                                        <p:cTn id="1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8A1BFEA-A7B3-434F-AAD3-10E9B2D635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12" name="矩形 11"/>
          <p:cNvSpPr/>
          <p:nvPr/>
        </p:nvSpPr>
        <p:spPr>
          <a:xfrm>
            <a:off x="1472091" y="3366752"/>
            <a:ext cx="7037387" cy="2723823"/>
          </a:xfrm>
          <a:prstGeom prst="rect">
            <a:avLst/>
          </a:prstGeom>
        </p:spPr>
        <p:txBody>
          <a:bodyPr wrap="square">
            <a:spAutoFit/>
            <a:scene3d>
              <a:camera prst="orthographicFront"/>
              <a:lightRig rig="threePt" dir="t"/>
            </a:scene3d>
            <a:sp3d contourW="12700"/>
          </a:bodyPr>
          <a:lstStyle/>
          <a:p>
            <a:pPr>
              <a:lnSpc>
                <a:spcPct val="200000"/>
              </a:lnSpc>
            </a:pPr>
            <a:r>
              <a:rPr lang="zh-CN" altLang="en-US" dirty="0">
                <a:solidFill>
                  <a:srgbClr val="7030A0"/>
                </a:solidFill>
                <a:latin typeface="+mj-ea"/>
                <a:ea typeface="+mj-ea"/>
              </a:rPr>
              <a:t>我们不畏惧一切艰难</a:t>
            </a:r>
            <a:r>
              <a:rPr lang="en-US" altLang="zh-CN" dirty="0">
                <a:solidFill>
                  <a:srgbClr val="7030A0"/>
                </a:solidFill>
                <a:latin typeface="+mj-ea"/>
                <a:ea typeface="+mj-ea"/>
              </a:rPr>
              <a:t>.</a:t>
            </a:r>
            <a:r>
              <a:rPr lang="zh-CN" altLang="en-US" dirty="0">
                <a:solidFill>
                  <a:srgbClr val="7030A0"/>
                </a:solidFill>
                <a:latin typeface="+mj-ea"/>
                <a:ea typeface="+mj-ea"/>
              </a:rPr>
              <a:t>因为我们身边依然有我们的兄弟；</a:t>
            </a:r>
            <a:endParaRPr lang="en-US" altLang="zh-CN" dirty="0">
              <a:solidFill>
                <a:srgbClr val="7030A0"/>
              </a:solidFill>
              <a:latin typeface="+mj-ea"/>
              <a:ea typeface="+mj-ea"/>
            </a:endParaRPr>
          </a:p>
          <a:p>
            <a:pPr>
              <a:lnSpc>
                <a:spcPct val="150000"/>
              </a:lnSpc>
            </a:pPr>
            <a:r>
              <a:rPr lang="zh-CN" altLang="en-US" dirty="0">
                <a:solidFill>
                  <a:srgbClr val="7030A0"/>
                </a:solidFill>
                <a:latin typeface="+mj-ea"/>
                <a:ea typeface="+mj-ea"/>
              </a:rPr>
              <a:t>我们不退缩一切困苦</a:t>
            </a:r>
            <a:r>
              <a:rPr lang="en-US" altLang="zh-CN" dirty="0">
                <a:solidFill>
                  <a:srgbClr val="7030A0"/>
                </a:solidFill>
                <a:latin typeface="+mj-ea"/>
                <a:ea typeface="+mj-ea"/>
              </a:rPr>
              <a:t>,</a:t>
            </a:r>
            <a:r>
              <a:rPr lang="zh-CN" altLang="en-US" dirty="0">
                <a:solidFill>
                  <a:srgbClr val="7030A0"/>
                </a:solidFill>
                <a:latin typeface="+mj-ea"/>
                <a:ea typeface="+mj-ea"/>
              </a:rPr>
              <a:t>因为我们身上依然批负欲血狼团；</a:t>
            </a:r>
            <a:endParaRPr lang="en-US" altLang="zh-CN" dirty="0">
              <a:solidFill>
                <a:srgbClr val="7030A0"/>
              </a:solidFill>
              <a:latin typeface="+mj-ea"/>
              <a:ea typeface="+mj-ea"/>
            </a:endParaRPr>
          </a:p>
          <a:p>
            <a:pPr>
              <a:lnSpc>
                <a:spcPct val="150000"/>
              </a:lnSpc>
            </a:pPr>
            <a:r>
              <a:rPr lang="zh-CN" altLang="en-US" dirty="0">
                <a:solidFill>
                  <a:srgbClr val="7030A0"/>
                </a:solidFill>
                <a:latin typeface="+mj-ea"/>
                <a:ea typeface="+mj-ea"/>
              </a:rPr>
              <a:t>没有永远的朋友，只有永远的兄弟；</a:t>
            </a:r>
            <a:endParaRPr lang="en-US" altLang="zh-CN" dirty="0">
              <a:solidFill>
                <a:srgbClr val="7030A0"/>
              </a:solidFill>
              <a:latin typeface="+mj-ea"/>
              <a:ea typeface="+mj-ea"/>
            </a:endParaRPr>
          </a:p>
          <a:p>
            <a:pPr>
              <a:lnSpc>
                <a:spcPct val="150000"/>
              </a:lnSpc>
            </a:pPr>
            <a:r>
              <a:rPr lang="zh-CN" altLang="en-US" dirty="0">
                <a:solidFill>
                  <a:srgbClr val="7030A0"/>
                </a:solidFill>
                <a:latin typeface="+mj-ea"/>
                <a:ea typeface="+mj-ea"/>
              </a:rPr>
              <a:t>让我们歃血为盟，让我们同甘共苦，让我们肝胆相照；</a:t>
            </a:r>
            <a:endParaRPr lang="en-US" altLang="zh-CN" dirty="0">
              <a:solidFill>
                <a:srgbClr val="7030A0"/>
              </a:solidFill>
              <a:latin typeface="+mj-ea"/>
              <a:ea typeface="+mj-ea"/>
            </a:endParaRPr>
          </a:p>
          <a:p>
            <a:pPr>
              <a:lnSpc>
                <a:spcPct val="150000"/>
              </a:lnSpc>
            </a:pPr>
            <a:r>
              <a:rPr lang="zh-CN" altLang="en-US" dirty="0">
                <a:solidFill>
                  <a:srgbClr val="7030A0"/>
                </a:solidFill>
                <a:latin typeface="+mj-ea"/>
                <a:ea typeface="+mj-ea"/>
              </a:rPr>
              <a:t>让我们的身体，流淌勇者的血液，让我们的灵魂，接受；</a:t>
            </a:r>
            <a:endParaRPr lang="en-US" altLang="zh-CN" dirty="0">
              <a:solidFill>
                <a:srgbClr val="7030A0"/>
              </a:solidFill>
              <a:latin typeface="+mj-ea"/>
              <a:ea typeface="+mj-ea"/>
            </a:endParaRPr>
          </a:p>
          <a:p>
            <a:pPr>
              <a:lnSpc>
                <a:spcPct val="150000"/>
              </a:lnSpc>
            </a:pPr>
            <a:r>
              <a:rPr lang="zh-CN" altLang="en-US" dirty="0">
                <a:solidFill>
                  <a:srgbClr val="7030A0"/>
                </a:solidFill>
                <a:latin typeface="+mj-ea"/>
                <a:ea typeface="+mj-ea"/>
              </a:rPr>
              <a:t>让我们一起，实现这个美丽的梦想！；</a:t>
            </a:r>
          </a:p>
        </p:txBody>
      </p:sp>
      <p:pic>
        <p:nvPicPr>
          <p:cNvPr id="3" name="图片 2">
            <a:extLst>
              <a:ext uri="{FF2B5EF4-FFF2-40B4-BE49-F238E27FC236}">
                <a16:creationId xmlns:a16="http://schemas.microsoft.com/office/drawing/2014/main" xmlns="" id="{B3CA1629-D878-402E-AB73-AC6D31B276E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7440930" y="431556"/>
            <a:ext cx="4206241" cy="5786363"/>
          </a:xfrm>
          <a:prstGeom prst="rect">
            <a:avLst/>
          </a:prstGeom>
        </p:spPr>
      </p:pic>
      <p:pic>
        <p:nvPicPr>
          <p:cNvPr id="9" name="图片 8">
            <a:extLst>
              <a:ext uri="{FF2B5EF4-FFF2-40B4-BE49-F238E27FC236}">
                <a16:creationId xmlns:a16="http://schemas.microsoft.com/office/drawing/2014/main" xmlns="" id="{1FD39831-9F77-44B7-9AB4-69B484E2067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9209" y="1959418"/>
            <a:ext cx="432638" cy="622830"/>
          </a:xfrm>
          <a:prstGeom prst="rect">
            <a:avLst/>
          </a:prstGeom>
        </p:spPr>
      </p:pic>
      <p:pic>
        <p:nvPicPr>
          <p:cNvPr id="14" name="图片 13">
            <a:extLst>
              <a:ext uri="{FF2B5EF4-FFF2-40B4-BE49-F238E27FC236}">
                <a16:creationId xmlns:a16="http://schemas.microsoft.com/office/drawing/2014/main" xmlns="" id="{E3B9EDD4-4B3B-4DEE-9292-157733F715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04688" y="691176"/>
            <a:ext cx="4257922" cy="1233952"/>
          </a:xfrm>
          <a:prstGeom prst="rect">
            <a:avLst/>
          </a:prstGeom>
        </p:spPr>
      </p:pic>
      <p:sp>
        <p:nvSpPr>
          <p:cNvPr id="11" name="矩形 10"/>
          <p:cNvSpPr/>
          <p:nvPr/>
        </p:nvSpPr>
        <p:spPr>
          <a:xfrm>
            <a:off x="3484501" y="924420"/>
            <a:ext cx="2236510" cy="707886"/>
          </a:xfrm>
          <a:prstGeom prst="rect">
            <a:avLst/>
          </a:prstGeom>
        </p:spPr>
        <p:txBody>
          <a:bodyPr wrap="none">
            <a:spAutoFit/>
            <a:scene3d>
              <a:camera prst="orthographicFront"/>
              <a:lightRig rig="threePt" dir="t"/>
            </a:scene3d>
            <a:sp3d contourW="12700"/>
          </a:bodyPr>
          <a:lstStyle/>
          <a:p>
            <a:r>
              <a:rPr lang="zh-CN" altLang="en-US" sz="4000" dirty="0">
                <a:solidFill>
                  <a:schemeClr val="bg1"/>
                </a:solidFill>
                <a:latin typeface="隶书" panose="02010509060101010101" pitchFamily="49" charset="-122"/>
                <a:ea typeface="隶书" panose="02010509060101010101" pitchFamily="49" charset="-122"/>
              </a:rPr>
              <a:t>协会宣言</a:t>
            </a:r>
          </a:p>
        </p:txBody>
      </p:sp>
      <p:pic>
        <p:nvPicPr>
          <p:cNvPr id="15" name="图片 14">
            <a:extLst>
              <a:ext uri="{FF2B5EF4-FFF2-40B4-BE49-F238E27FC236}">
                <a16:creationId xmlns:a16="http://schemas.microsoft.com/office/drawing/2014/main" xmlns="" id="{78206D71-C216-458B-A395-F59E0FB518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443" y="2701907"/>
            <a:ext cx="432638" cy="622830"/>
          </a:xfrm>
          <a:prstGeom prst="rect">
            <a:avLst/>
          </a:prstGeom>
        </p:spPr>
      </p:pic>
      <p:sp>
        <p:nvSpPr>
          <p:cNvPr id="16" name="矩形 15">
            <a:extLst>
              <a:ext uri="{FF2B5EF4-FFF2-40B4-BE49-F238E27FC236}">
                <a16:creationId xmlns:a16="http://schemas.microsoft.com/office/drawing/2014/main" xmlns="" id="{059172F1-3802-44E8-A809-EDAEB10B1453}"/>
              </a:ext>
            </a:extLst>
          </p:cNvPr>
          <p:cNvSpPr/>
          <p:nvPr/>
        </p:nvSpPr>
        <p:spPr>
          <a:xfrm>
            <a:off x="1481847" y="2068636"/>
            <a:ext cx="5780750" cy="507831"/>
          </a:xfrm>
          <a:prstGeom prst="rect">
            <a:avLst/>
          </a:prstGeom>
        </p:spPr>
        <p:txBody>
          <a:bodyPr wrap="none">
            <a:spAutoFit/>
          </a:bodyPr>
          <a:lstStyle/>
          <a:p>
            <a:pPr>
              <a:lnSpc>
                <a:spcPct val="150000"/>
              </a:lnSpc>
            </a:pPr>
            <a:r>
              <a:rPr lang="zh-CN" altLang="en-US" b="1" dirty="0">
                <a:solidFill>
                  <a:srgbClr val="7030A0"/>
                </a:solidFill>
                <a:latin typeface="+mj-ea"/>
              </a:rPr>
              <a:t>社团口号</a:t>
            </a:r>
            <a:r>
              <a:rPr lang="zh-CN" altLang="en-US" dirty="0">
                <a:solidFill>
                  <a:srgbClr val="7030A0"/>
                </a:solidFill>
                <a:latin typeface="蔡云汉天真娃娃书法字体" panose="02010600030101010101" pitchFamily="2" charset="-122"/>
                <a:ea typeface="蔡云汉天真娃娃书法字体" panose="02010600030101010101" pitchFamily="2" charset="-122"/>
              </a:rPr>
              <a:t>：以吾命护吾兄弟之情</a:t>
            </a:r>
            <a:r>
              <a:rPr lang="en-US" altLang="zh-CN" dirty="0">
                <a:solidFill>
                  <a:srgbClr val="7030A0"/>
                </a:solidFill>
                <a:latin typeface="蔡云汉天真娃娃书法字体" panose="02010600030101010101" pitchFamily="2" charset="-122"/>
                <a:ea typeface="蔡云汉天真娃娃书法字体" panose="02010600030101010101" pitchFamily="2" charset="-122"/>
              </a:rPr>
              <a:t>.</a:t>
            </a:r>
            <a:r>
              <a:rPr lang="zh-CN" altLang="en-US" dirty="0">
                <a:solidFill>
                  <a:srgbClr val="7030A0"/>
                </a:solidFill>
                <a:latin typeface="蔡云汉天真娃娃书法字体" panose="02010600030101010101" pitchFamily="2" charset="-122"/>
                <a:ea typeface="蔡云汉天真娃娃书法字体" panose="02010600030101010101" pitchFamily="2" charset="-122"/>
              </a:rPr>
              <a:t>以吾血捍我帮会之谊；</a:t>
            </a:r>
            <a:endParaRPr lang="en-US" altLang="zh-CN" dirty="0">
              <a:solidFill>
                <a:srgbClr val="7030A0"/>
              </a:solidFill>
              <a:latin typeface="蔡云汉天真娃娃书法字体" panose="02010600030101010101" pitchFamily="2" charset="-122"/>
              <a:ea typeface="蔡云汉天真娃娃书法字体" panose="02010600030101010101" pitchFamily="2" charset="-122"/>
            </a:endParaRPr>
          </a:p>
        </p:txBody>
      </p:sp>
      <p:sp>
        <p:nvSpPr>
          <p:cNvPr id="17" name="矩形 16">
            <a:extLst>
              <a:ext uri="{FF2B5EF4-FFF2-40B4-BE49-F238E27FC236}">
                <a16:creationId xmlns:a16="http://schemas.microsoft.com/office/drawing/2014/main" xmlns="" id="{497A774E-0D31-4EE3-B2C7-1AE9678582B8}"/>
              </a:ext>
            </a:extLst>
          </p:cNvPr>
          <p:cNvSpPr/>
          <p:nvPr/>
        </p:nvSpPr>
        <p:spPr>
          <a:xfrm>
            <a:off x="1481928" y="2842208"/>
            <a:ext cx="3647152" cy="369332"/>
          </a:xfrm>
          <a:prstGeom prst="rect">
            <a:avLst/>
          </a:prstGeom>
        </p:spPr>
        <p:txBody>
          <a:bodyPr wrap="none">
            <a:spAutoFit/>
          </a:bodyPr>
          <a:lstStyle/>
          <a:p>
            <a:r>
              <a:rPr lang="zh-CN" altLang="en-US" b="1" dirty="0">
                <a:solidFill>
                  <a:srgbClr val="7030A0"/>
                </a:solidFill>
                <a:latin typeface="+mj-ea"/>
              </a:rPr>
              <a:t>社团宣言</a:t>
            </a:r>
            <a:r>
              <a:rPr lang="zh-CN" altLang="en-US" dirty="0">
                <a:solidFill>
                  <a:srgbClr val="7030A0"/>
                </a:solidFill>
                <a:latin typeface="蔡云汉天真娃娃书法字体" panose="02010600030101010101" pitchFamily="2" charset="-122"/>
                <a:ea typeface="蔡云汉天真娃娃书法字体" panose="02010600030101010101" pitchFamily="2" charset="-122"/>
              </a:rPr>
              <a:t>：兄弟是我们一生的依靠</a:t>
            </a:r>
            <a:endParaRPr lang="zh-CN" altLang="en-US" dirty="0"/>
          </a:p>
        </p:txBody>
      </p:sp>
    </p:spTree>
    <p:extLst>
      <p:ext uri="{BB962C8B-B14F-4D97-AF65-F5344CB8AC3E}">
        <p14:creationId xmlns:p14="http://schemas.microsoft.com/office/powerpoint/2010/main" val="208783765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F783874A-B367-485D-B82B-5E298CD552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8654" y="299999"/>
            <a:ext cx="11499027" cy="6256443"/>
          </a:xfrm>
          <a:prstGeom prst="rect">
            <a:avLst/>
          </a:prstGeom>
        </p:spPr>
      </p:pic>
      <p:pic>
        <p:nvPicPr>
          <p:cNvPr id="20" name="图片 19">
            <a:extLst>
              <a:ext uri="{FF2B5EF4-FFF2-40B4-BE49-F238E27FC236}">
                <a16:creationId xmlns:a16="http://schemas.microsoft.com/office/drawing/2014/main" xmlns="" id="{17310599-D53D-4AD0-9B4E-548DF95737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9404" y="99364"/>
            <a:ext cx="4550613" cy="4011352"/>
          </a:xfrm>
          <a:prstGeom prst="rect">
            <a:avLst/>
          </a:prstGeom>
        </p:spPr>
      </p:pic>
      <p:pic>
        <p:nvPicPr>
          <p:cNvPr id="22" name="图片 21">
            <a:extLst>
              <a:ext uri="{FF2B5EF4-FFF2-40B4-BE49-F238E27FC236}">
                <a16:creationId xmlns:a16="http://schemas.microsoft.com/office/drawing/2014/main" xmlns="" id="{427F6815-7CD7-4596-8539-8295FC08DEC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26" name="图片 25">
            <a:extLst>
              <a:ext uri="{FF2B5EF4-FFF2-40B4-BE49-F238E27FC236}">
                <a16:creationId xmlns:a16="http://schemas.microsoft.com/office/drawing/2014/main" xmlns="" id="{A9272377-9548-42F6-9280-3EF01056D5A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40767" y="1537103"/>
            <a:ext cx="2096724" cy="758758"/>
          </a:xfrm>
          <a:prstGeom prst="rect">
            <a:avLst/>
          </a:prstGeom>
        </p:spPr>
      </p:pic>
      <p:sp>
        <p:nvSpPr>
          <p:cNvPr id="27" name="文本框 26">
            <a:extLst>
              <a:ext uri="{FF2B5EF4-FFF2-40B4-BE49-F238E27FC236}">
                <a16:creationId xmlns:a16="http://schemas.microsoft.com/office/drawing/2014/main" xmlns="" id="{AEDE1E9E-ED4D-43E5-A39A-8F30E3C22F9B}"/>
              </a:ext>
            </a:extLst>
          </p:cNvPr>
          <p:cNvSpPr txBox="1"/>
          <p:nvPr/>
        </p:nvSpPr>
        <p:spPr>
          <a:xfrm>
            <a:off x="7860288" y="4689060"/>
            <a:ext cx="3368936" cy="1200329"/>
          </a:xfrm>
          <a:prstGeom prst="rect">
            <a:avLst/>
          </a:prstGeom>
          <a:noFill/>
        </p:spPr>
        <p:txBody>
          <a:bodyPr wrap="square" rtlCol="0">
            <a:spAutoFit/>
          </a:bodyPr>
          <a:lstStyle/>
          <a:p>
            <a:pPr algn="ctr">
              <a:lnSpc>
                <a:spcPct val="150000"/>
              </a:lnSpc>
            </a:pPr>
            <a:r>
              <a:rPr lang="zh-CN" altLang="en-US" sz="2400" dirty="0">
                <a:blipFill dpi="0" rotWithShape="1">
                  <a:blip r:embed="rId7">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社团纳新</a:t>
            </a:r>
            <a:endParaRPr lang="en-US" altLang="zh-CN" sz="2400" dirty="0">
              <a:blipFill dpi="0" rotWithShape="1">
                <a:blip r:embed="rId7">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endParaRPr>
          </a:p>
          <a:p>
            <a:pPr algn="ctr">
              <a:lnSpc>
                <a:spcPct val="150000"/>
              </a:lnSpc>
            </a:pPr>
            <a:r>
              <a:rPr lang="zh-CN" altLang="en-US" sz="2400" dirty="0">
                <a:blipFill dpi="0" rotWithShape="1">
                  <a:blip r:embed="rId7">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舞蹈青春</a:t>
            </a:r>
            <a:r>
              <a:rPr lang="en-US" altLang="zh-CN" sz="2400" dirty="0">
                <a:blipFill dpi="0" rotWithShape="1">
                  <a:blip r:embed="rId7">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  </a:t>
            </a:r>
            <a:r>
              <a:rPr lang="zh-CN" altLang="en-US" sz="2400" dirty="0">
                <a:blipFill dpi="0" rotWithShape="1">
                  <a:blip r:embed="rId7">
                    <a:extLst>
                      <a:ext uri="{28A0092B-C50C-407E-A947-70E740481C1C}">
                        <a14:useLocalDpi xmlns:a14="http://schemas.microsoft.com/office/drawing/2010/main" val="0"/>
                      </a:ext>
                    </a:extLst>
                  </a:blip>
                  <a:srcRect/>
                  <a:stretch>
                    <a:fillRect/>
                  </a:stretch>
                </a:blipFill>
                <a:latin typeface="方正正中黑简体" panose="02000000000000000000" pitchFamily="2" charset="-122"/>
                <a:ea typeface="方正正中黑简体" panose="02000000000000000000" pitchFamily="2" charset="-122"/>
              </a:rPr>
              <a:t>激情向上</a:t>
            </a:r>
          </a:p>
        </p:txBody>
      </p:sp>
      <p:sp>
        <p:nvSpPr>
          <p:cNvPr id="2" name="文本框 1">
            <a:extLst>
              <a:ext uri="{FF2B5EF4-FFF2-40B4-BE49-F238E27FC236}">
                <a16:creationId xmlns:a16="http://schemas.microsoft.com/office/drawing/2014/main" xmlns="" id="{5C2B1F21-B2B0-4C03-932C-D3460B388372}"/>
              </a:ext>
            </a:extLst>
          </p:cNvPr>
          <p:cNvSpPr txBox="1"/>
          <p:nvPr/>
        </p:nvSpPr>
        <p:spPr>
          <a:xfrm>
            <a:off x="3954780" y="2643175"/>
            <a:ext cx="4698722" cy="1446550"/>
          </a:xfrm>
          <a:prstGeom prst="rect">
            <a:avLst/>
          </a:prstGeom>
          <a:noFill/>
        </p:spPr>
        <p:txBody>
          <a:bodyPr wrap="none" rtlCol="0">
            <a:spAutoFit/>
          </a:bodyPr>
          <a:lstStyle/>
          <a:p>
            <a:r>
              <a:rPr lang="zh-CN" altLang="en-US" sz="8800" b="1" dirty="0" smtClean="0">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rPr>
              <a:t>谢谢观赏</a:t>
            </a:r>
            <a:endParaRPr lang="zh-CN" altLang="en-US" sz="8800" b="1" dirty="0">
              <a:blipFill dpi="0" rotWithShape="1">
                <a:blip r:embed="rId7">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096684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000"/>
                                        <p:tgtEl>
                                          <p:spTgt spid="20"/>
                                        </p:tgtEl>
                                      </p:cBhvr>
                                    </p:animEffect>
                                    <p:anim calcmode="lin" valueType="num">
                                      <p:cBhvr>
                                        <p:cTn id="21" dur="2000" fill="hold"/>
                                        <p:tgtEl>
                                          <p:spTgt spid="20"/>
                                        </p:tgtEl>
                                        <p:attrNameLst>
                                          <p:attrName>ppt_w</p:attrName>
                                        </p:attrNameLst>
                                      </p:cBhvr>
                                      <p:tavLst>
                                        <p:tav tm="0" fmla="#ppt_w*sin(2.5*pi*$)">
                                          <p:val>
                                            <p:fltVal val="0"/>
                                          </p:val>
                                        </p:tav>
                                        <p:tav tm="100000">
                                          <p:val>
                                            <p:fltVal val="1"/>
                                          </p:val>
                                        </p:tav>
                                      </p:tavLst>
                                    </p:anim>
                                    <p:anim calcmode="lin" valueType="num">
                                      <p:cBhvr>
                                        <p:cTn id="22"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80">
                                          <p:stCondLst>
                                            <p:cond delay="0"/>
                                          </p:stCondLst>
                                        </p:cTn>
                                        <p:tgtEl>
                                          <p:spTgt spid="26"/>
                                        </p:tgtEl>
                                      </p:cBhvr>
                                    </p:animEffect>
                                    <p:anim calcmode="lin" valueType="num">
                                      <p:cBhvr>
                                        <p:cTn id="33"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8" dur="26">
                                          <p:stCondLst>
                                            <p:cond delay="650"/>
                                          </p:stCondLst>
                                        </p:cTn>
                                        <p:tgtEl>
                                          <p:spTgt spid="26"/>
                                        </p:tgtEl>
                                      </p:cBhvr>
                                      <p:to x="100000" y="60000"/>
                                    </p:animScale>
                                    <p:animScale>
                                      <p:cBhvr>
                                        <p:cTn id="39" dur="166" decel="50000">
                                          <p:stCondLst>
                                            <p:cond delay="676"/>
                                          </p:stCondLst>
                                        </p:cTn>
                                        <p:tgtEl>
                                          <p:spTgt spid="26"/>
                                        </p:tgtEl>
                                      </p:cBhvr>
                                      <p:to x="100000" y="100000"/>
                                    </p:animScale>
                                    <p:animScale>
                                      <p:cBhvr>
                                        <p:cTn id="40" dur="26">
                                          <p:stCondLst>
                                            <p:cond delay="1312"/>
                                          </p:stCondLst>
                                        </p:cTn>
                                        <p:tgtEl>
                                          <p:spTgt spid="26"/>
                                        </p:tgtEl>
                                      </p:cBhvr>
                                      <p:to x="100000" y="80000"/>
                                    </p:animScale>
                                    <p:animScale>
                                      <p:cBhvr>
                                        <p:cTn id="41" dur="166" decel="50000">
                                          <p:stCondLst>
                                            <p:cond delay="1338"/>
                                          </p:stCondLst>
                                        </p:cTn>
                                        <p:tgtEl>
                                          <p:spTgt spid="26"/>
                                        </p:tgtEl>
                                      </p:cBhvr>
                                      <p:to x="100000" y="100000"/>
                                    </p:animScale>
                                    <p:animScale>
                                      <p:cBhvr>
                                        <p:cTn id="42" dur="26">
                                          <p:stCondLst>
                                            <p:cond delay="1642"/>
                                          </p:stCondLst>
                                        </p:cTn>
                                        <p:tgtEl>
                                          <p:spTgt spid="26"/>
                                        </p:tgtEl>
                                      </p:cBhvr>
                                      <p:to x="100000" y="90000"/>
                                    </p:animScale>
                                    <p:animScale>
                                      <p:cBhvr>
                                        <p:cTn id="43" dur="166" decel="50000">
                                          <p:stCondLst>
                                            <p:cond delay="1668"/>
                                          </p:stCondLst>
                                        </p:cTn>
                                        <p:tgtEl>
                                          <p:spTgt spid="26"/>
                                        </p:tgtEl>
                                      </p:cBhvr>
                                      <p:to x="100000" y="100000"/>
                                    </p:animScale>
                                    <p:animScale>
                                      <p:cBhvr>
                                        <p:cTn id="44" dur="26">
                                          <p:stCondLst>
                                            <p:cond delay="1808"/>
                                          </p:stCondLst>
                                        </p:cTn>
                                        <p:tgtEl>
                                          <p:spTgt spid="26"/>
                                        </p:tgtEl>
                                      </p:cBhvr>
                                      <p:to x="100000" y="95000"/>
                                    </p:animScale>
                                    <p:animScale>
                                      <p:cBhvr>
                                        <p:cTn id="45" dur="166" decel="50000">
                                          <p:stCondLst>
                                            <p:cond delay="1834"/>
                                          </p:stCondLst>
                                        </p:cTn>
                                        <p:tgtEl>
                                          <p:spTgt spid="26"/>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xmlns="" id="{F3455853-D6A0-4D92-B292-1CDFFE048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070" y="632703"/>
            <a:ext cx="4257922" cy="1233952"/>
          </a:xfrm>
          <a:prstGeom prst="rect">
            <a:avLst/>
          </a:prstGeom>
        </p:spPr>
      </p:pic>
      <p:sp>
        <p:nvSpPr>
          <p:cNvPr id="54" name="矩形 53">
            <a:extLst>
              <a:ext uri="{FF2B5EF4-FFF2-40B4-BE49-F238E27FC236}">
                <a16:creationId xmlns:a16="http://schemas.microsoft.com/office/drawing/2014/main" xmlns="" id="{FA6A1586-6047-4C6B-ADCF-7DD2F96058E3}"/>
              </a:ext>
            </a:extLst>
          </p:cNvPr>
          <p:cNvSpPr/>
          <p:nvPr/>
        </p:nvSpPr>
        <p:spPr>
          <a:xfrm>
            <a:off x="2301883" y="865947"/>
            <a:ext cx="2236510" cy="707886"/>
          </a:xfrm>
          <a:prstGeom prst="rect">
            <a:avLst/>
          </a:prstGeom>
        </p:spPr>
        <p:txBody>
          <a:bodyPr wrap="none">
            <a:spAutoFit/>
            <a:scene3d>
              <a:camera prst="orthographicFront"/>
              <a:lightRig rig="threePt" dir="t"/>
            </a:scene3d>
            <a:sp3d contourW="12700"/>
          </a:bodyPr>
          <a:lstStyle/>
          <a:p>
            <a:r>
              <a:rPr lang="zh-CN" altLang="en-US" sz="4000" dirty="0">
                <a:solidFill>
                  <a:schemeClr val="bg1"/>
                </a:solidFill>
                <a:latin typeface="隶书" panose="02010509060101010101" pitchFamily="49" charset="-122"/>
                <a:ea typeface="隶书" panose="02010509060101010101" pitchFamily="49" charset="-122"/>
              </a:rPr>
              <a:t>招新目录</a:t>
            </a:r>
          </a:p>
        </p:txBody>
      </p:sp>
      <p:grpSp>
        <p:nvGrpSpPr>
          <p:cNvPr id="64" name="组合 63">
            <a:extLst>
              <a:ext uri="{FF2B5EF4-FFF2-40B4-BE49-F238E27FC236}">
                <a16:creationId xmlns:a16="http://schemas.microsoft.com/office/drawing/2014/main" xmlns="" id="{1F404CAC-C304-4A4F-A833-5344DD8B501B}"/>
              </a:ext>
            </a:extLst>
          </p:cNvPr>
          <p:cNvGrpSpPr/>
          <p:nvPr/>
        </p:nvGrpSpPr>
        <p:grpSpPr>
          <a:xfrm>
            <a:off x="1074421" y="2179909"/>
            <a:ext cx="3397089" cy="1677284"/>
            <a:chOff x="1303021" y="2099899"/>
            <a:chExt cx="3397089" cy="1677284"/>
          </a:xfrm>
        </p:grpSpPr>
        <p:grpSp>
          <p:nvGrpSpPr>
            <p:cNvPr id="57" name="组合 56">
              <a:extLst>
                <a:ext uri="{FF2B5EF4-FFF2-40B4-BE49-F238E27FC236}">
                  <a16:creationId xmlns:a16="http://schemas.microsoft.com/office/drawing/2014/main" xmlns="" id="{91D81B54-3D3D-4129-8EAB-658E15E40677}"/>
                </a:ext>
              </a:extLst>
            </p:cNvPr>
            <p:cNvGrpSpPr/>
            <p:nvPr/>
          </p:nvGrpSpPr>
          <p:grpSpPr>
            <a:xfrm>
              <a:off x="1303021" y="2099899"/>
              <a:ext cx="3397089" cy="1677284"/>
              <a:chOff x="1303021" y="2099899"/>
              <a:chExt cx="3397089" cy="1677284"/>
            </a:xfrm>
          </p:grpSpPr>
          <p:sp>
            <p:nvSpPr>
              <p:cNvPr id="2" name="矩形 1"/>
              <p:cNvSpPr/>
              <p:nvPr/>
            </p:nvSpPr>
            <p:spPr>
              <a:xfrm>
                <a:off x="2222586" y="3176368"/>
                <a:ext cx="247752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协会简介</a:t>
                </a:r>
              </a:p>
            </p:txBody>
          </p:sp>
          <p:pic>
            <p:nvPicPr>
              <p:cNvPr id="55" name="图片 54">
                <a:extLst>
                  <a:ext uri="{FF2B5EF4-FFF2-40B4-BE49-F238E27FC236}">
                    <a16:creationId xmlns:a16="http://schemas.microsoft.com/office/drawing/2014/main" xmlns="" id="{B3287C4D-AC5A-4BCA-A558-4BFA689B26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12" name="矩形 11">
                <a:extLst>
                  <a:ext uri="{FF2B5EF4-FFF2-40B4-BE49-F238E27FC236}">
                    <a16:creationId xmlns:a16="http://schemas.microsoft.com/office/drawing/2014/main" xmlns="" id="{820712BA-BAC6-4BC4-B5F0-D9D505775881}"/>
                  </a:ext>
                </a:extLst>
              </p:cNvPr>
              <p:cNvSpPr/>
              <p:nvPr/>
            </p:nvSpPr>
            <p:spPr>
              <a:xfrm>
                <a:off x="2598049" y="2309928"/>
                <a:ext cx="1064715"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0 1 </a:t>
                </a:r>
                <a:endParaRPr lang="zh-CN" altLang="en-US" sz="5400" dirty="0"/>
              </a:p>
            </p:txBody>
          </p:sp>
        </p:grpSp>
        <p:cxnSp>
          <p:nvCxnSpPr>
            <p:cNvPr id="63" name="直接连接符 62">
              <a:extLst>
                <a:ext uri="{FF2B5EF4-FFF2-40B4-BE49-F238E27FC236}">
                  <a16:creationId xmlns:a16="http://schemas.microsoft.com/office/drawing/2014/main" xmlns="" id="{E692D93A-3585-40C6-AC33-0F6F07B26444}"/>
                </a:ext>
              </a:extLst>
            </p:cNvPr>
            <p:cNvCxnSpPr/>
            <p:nvPr/>
          </p:nvCxnSpPr>
          <p:spPr>
            <a:xfrm>
              <a:off x="2301883" y="3176368"/>
              <a:ext cx="1720092"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grpSp>
        <p:nvGrpSpPr>
          <p:cNvPr id="65" name="组合 64">
            <a:extLst>
              <a:ext uri="{FF2B5EF4-FFF2-40B4-BE49-F238E27FC236}">
                <a16:creationId xmlns:a16="http://schemas.microsoft.com/office/drawing/2014/main" xmlns="" id="{DC2E525F-9C08-4360-ADE7-5D1C4BB4BC5F}"/>
              </a:ext>
            </a:extLst>
          </p:cNvPr>
          <p:cNvGrpSpPr/>
          <p:nvPr/>
        </p:nvGrpSpPr>
        <p:grpSpPr>
          <a:xfrm>
            <a:off x="4034791" y="2179909"/>
            <a:ext cx="3771899" cy="1677284"/>
            <a:chOff x="1303021" y="2099899"/>
            <a:chExt cx="3771899" cy="1677284"/>
          </a:xfrm>
        </p:grpSpPr>
        <p:grpSp>
          <p:nvGrpSpPr>
            <p:cNvPr id="66" name="组合 65">
              <a:extLst>
                <a:ext uri="{FF2B5EF4-FFF2-40B4-BE49-F238E27FC236}">
                  <a16:creationId xmlns:a16="http://schemas.microsoft.com/office/drawing/2014/main" xmlns="" id="{E7B541B3-E954-446F-B086-7AC7418DFA7B}"/>
                </a:ext>
              </a:extLst>
            </p:cNvPr>
            <p:cNvGrpSpPr/>
            <p:nvPr/>
          </p:nvGrpSpPr>
          <p:grpSpPr>
            <a:xfrm>
              <a:off x="1303021" y="2099899"/>
              <a:ext cx="3771899" cy="1677284"/>
              <a:chOff x="1303021" y="2099899"/>
              <a:chExt cx="3771899" cy="1677284"/>
            </a:xfrm>
          </p:grpSpPr>
          <p:sp>
            <p:nvSpPr>
              <p:cNvPr id="68" name="矩形 67">
                <a:extLst>
                  <a:ext uri="{FF2B5EF4-FFF2-40B4-BE49-F238E27FC236}">
                    <a16:creationId xmlns:a16="http://schemas.microsoft.com/office/drawing/2014/main" xmlns="" id="{C2BB286D-54D4-4D9D-8D32-0205881A8813}"/>
                  </a:ext>
                </a:extLst>
              </p:cNvPr>
              <p:cNvSpPr/>
              <p:nvPr/>
            </p:nvSpPr>
            <p:spPr>
              <a:xfrm>
                <a:off x="2222586" y="3176368"/>
                <a:ext cx="285233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部门成员介绍</a:t>
                </a:r>
              </a:p>
            </p:txBody>
          </p:sp>
          <p:pic>
            <p:nvPicPr>
              <p:cNvPr id="69" name="图片 68">
                <a:extLst>
                  <a:ext uri="{FF2B5EF4-FFF2-40B4-BE49-F238E27FC236}">
                    <a16:creationId xmlns:a16="http://schemas.microsoft.com/office/drawing/2014/main" xmlns="" id="{927FBA3E-D7CC-4FD2-A539-F5BB0483749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70" name="矩形 69">
                <a:extLst>
                  <a:ext uri="{FF2B5EF4-FFF2-40B4-BE49-F238E27FC236}">
                    <a16:creationId xmlns:a16="http://schemas.microsoft.com/office/drawing/2014/main" xmlns="" id="{25D2BE08-E0BE-48CD-85C7-18A9498CE68D}"/>
                  </a:ext>
                </a:extLst>
              </p:cNvPr>
              <p:cNvSpPr/>
              <p:nvPr/>
            </p:nvSpPr>
            <p:spPr>
              <a:xfrm>
                <a:off x="3001893" y="2309928"/>
                <a:ext cx="1148071"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0 2 </a:t>
                </a:r>
                <a:endParaRPr lang="zh-CN" altLang="en-US" sz="5400" dirty="0"/>
              </a:p>
            </p:txBody>
          </p:sp>
        </p:grpSp>
        <p:cxnSp>
          <p:nvCxnSpPr>
            <p:cNvPr id="67" name="直接连接符 66">
              <a:extLst>
                <a:ext uri="{FF2B5EF4-FFF2-40B4-BE49-F238E27FC236}">
                  <a16:creationId xmlns:a16="http://schemas.microsoft.com/office/drawing/2014/main" xmlns="" id="{37F223D2-D84A-430F-B0DB-D7BDE23A8956}"/>
                </a:ext>
              </a:extLst>
            </p:cNvPr>
            <p:cNvCxnSpPr>
              <a:cxnSpLocks/>
            </p:cNvCxnSpPr>
            <p:nvPr/>
          </p:nvCxnSpPr>
          <p:spPr>
            <a:xfrm>
              <a:off x="2301883" y="3176368"/>
              <a:ext cx="2521577"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grpSp>
        <p:nvGrpSpPr>
          <p:cNvPr id="79" name="组合 78">
            <a:extLst>
              <a:ext uri="{FF2B5EF4-FFF2-40B4-BE49-F238E27FC236}">
                <a16:creationId xmlns:a16="http://schemas.microsoft.com/office/drawing/2014/main" xmlns="" id="{FCAD1A21-FEA2-4B6F-AEE5-7D3983245ED8}"/>
              </a:ext>
            </a:extLst>
          </p:cNvPr>
          <p:cNvGrpSpPr/>
          <p:nvPr/>
        </p:nvGrpSpPr>
        <p:grpSpPr>
          <a:xfrm>
            <a:off x="7785015" y="2185297"/>
            <a:ext cx="3771899" cy="1677284"/>
            <a:chOff x="1303021" y="2099899"/>
            <a:chExt cx="3771899" cy="1677284"/>
          </a:xfrm>
        </p:grpSpPr>
        <p:grpSp>
          <p:nvGrpSpPr>
            <p:cNvPr id="80" name="组合 79">
              <a:extLst>
                <a:ext uri="{FF2B5EF4-FFF2-40B4-BE49-F238E27FC236}">
                  <a16:creationId xmlns:a16="http://schemas.microsoft.com/office/drawing/2014/main" xmlns="" id="{15B3BCAF-3D3F-4D6E-B013-505FFD08D9FE}"/>
                </a:ext>
              </a:extLst>
            </p:cNvPr>
            <p:cNvGrpSpPr/>
            <p:nvPr/>
          </p:nvGrpSpPr>
          <p:grpSpPr>
            <a:xfrm>
              <a:off x="1303021" y="2099899"/>
              <a:ext cx="3771899" cy="1677284"/>
              <a:chOff x="1303021" y="2099899"/>
              <a:chExt cx="3771899" cy="1677284"/>
            </a:xfrm>
          </p:grpSpPr>
          <p:sp>
            <p:nvSpPr>
              <p:cNvPr id="82" name="矩形 81">
                <a:extLst>
                  <a:ext uri="{FF2B5EF4-FFF2-40B4-BE49-F238E27FC236}">
                    <a16:creationId xmlns:a16="http://schemas.microsoft.com/office/drawing/2014/main" xmlns="" id="{178F185E-CC75-43F0-878B-5BB8FE84F929}"/>
                  </a:ext>
                </a:extLst>
              </p:cNvPr>
              <p:cNvSpPr/>
              <p:nvPr/>
            </p:nvSpPr>
            <p:spPr>
              <a:xfrm>
                <a:off x="2222586" y="3176368"/>
                <a:ext cx="285233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协会特色</a:t>
                </a:r>
              </a:p>
            </p:txBody>
          </p:sp>
          <p:pic>
            <p:nvPicPr>
              <p:cNvPr id="83" name="图片 82">
                <a:extLst>
                  <a:ext uri="{FF2B5EF4-FFF2-40B4-BE49-F238E27FC236}">
                    <a16:creationId xmlns:a16="http://schemas.microsoft.com/office/drawing/2014/main" xmlns="" id="{104B43B9-1C8F-45AF-96C2-05E8DBEF32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84" name="矩形 83">
                <a:extLst>
                  <a:ext uri="{FF2B5EF4-FFF2-40B4-BE49-F238E27FC236}">
                    <a16:creationId xmlns:a16="http://schemas.microsoft.com/office/drawing/2014/main" xmlns="" id="{E1F7033D-09F0-48E1-AF84-95A9B299A08C}"/>
                  </a:ext>
                </a:extLst>
              </p:cNvPr>
              <p:cNvSpPr/>
              <p:nvPr/>
            </p:nvSpPr>
            <p:spPr>
              <a:xfrm>
                <a:off x="2604211" y="2309928"/>
                <a:ext cx="1167307"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0 3 </a:t>
                </a:r>
                <a:endParaRPr lang="zh-CN" altLang="en-US" sz="5400" dirty="0"/>
              </a:p>
            </p:txBody>
          </p:sp>
        </p:grpSp>
        <p:cxnSp>
          <p:nvCxnSpPr>
            <p:cNvPr id="81" name="直接连接符 80">
              <a:extLst>
                <a:ext uri="{FF2B5EF4-FFF2-40B4-BE49-F238E27FC236}">
                  <a16:creationId xmlns:a16="http://schemas.microsoft.com/office/drawing/2014/main" xmlns="" id="{0DA7DC5F-B658-4E6F-8F37-8B338B8EF9A0}"/>
                </a:ext>
              </a:extLst>
            </p:cNvPr>
            <p:cNvCxnSpPr>
              <a:cxnSpLocks/>
            </p:cNvCxnSpPr>
            <p:nvPr/>
          </p:nvCxnSpPr>
          <p:spPr>
            <a:xfrm>
              <a:off x="2301883" y="3176368"/>
              <a:ext cx="1605993"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grpSp>
        <p:nvGrpSpPr>
          <p:cNvPr id="86" name="组合 85">
            <a:extLst>
              <a:ext uri="{FF2B5EF4-FFF2-40B4-BE49-F238E27FC236}">
                <a16:creationId xmlns:a16="http://schemas.microsoft.com/office/drawing/2014/main" xmlns="" id="{3EBFFF90-538E-4CE3-9F07-0484CF3A9C60}"/>
              </a:ext>
            </a:extLst>
          </p:cNvPr>
          <p:cNvGrpSpPr/>
          <p:nvPr/>
        </p:nvGrpSpPr>
        <p:grpSpPr>
          <a:xfrm>
            <a:off x="902971" y="4100149"/>
            <a:ext cx="3397089" cy="1677284"/>
            <a:chOff x="1303021" y="2099899"/>
            <a:chExt cx="3397089" cy="1677284"/>
          </a:xfrm>
        </p:grpSpPr>
        <p:grpSp>
          <p:nvGrpSpPr>
            <p:cNvPr id="87" name="组合 86">
              <a:extLst>
                <a:ext uri="{FF2B5EF4-FFF2-40B4-BE49-F238E27FC236}">
                  <a16:creationId xmlns:a16="http://schemas.microsoft.com/office/drawing/2014/main" xmlns="" id="{76DC50AF-91FA-471B-95B7-57A0F2AC99EA}"/>
                </a:ext>
              </a:extLst>
            </p:cNvPr>
            <p:cNvGrpSpPr/>
            <p:nvPr/>
          </p:nvGrpSpPr>
          <p:grpSpPr>
            <a:xfrm>
              <a:off x="1303021" y="2099899"/>
              <a:ext cx="3397089" cy="1677284"/>
              <a:chOff x="1303021" y="2099899"/>
              <a:chExt cx="3397089" cy="1677284"/>
            </a:xfrm>
          </p:grpSpPr>
          <p:sp>
            <p:nvSpPr>
              <p:cNvPr id="89" name="矩形 88">
                <a:extLst>
                  <a:ext uri="{FF2B5EF4-FFF2-40B4-BE49-F238E27FC236}">
                    <a16:creationId xmlns:a16="http://schemas.microsoft.com/office/drawing/2014/main" xmlns="" id="{41D68DAC-442B-4571-B850-C602AAEF405D}"/>
                  </a:ext>
                </a:extLst>
              </p:cNvPr>
              <p:cNvSpPr/>
              <p:nvPr/>
            </p:nvSpPr>
            <p:spPr>
              <a:xfrm>
                <a:off x="2222586" y="3176368"/>
                <a:ext cx="247752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组织建设</a:t>
                </a:r>
              </a:p>
            </p:txBody>
          </p:sp>
          <p:pic>
            <p:nvPicPr>
              <p:cNvPr id="90" name="图片 89">
                <a:extLst>
                  <a:ext uri="{FF2B5EF4-FFF2-40B4-BE49-F238E27FC236}">
                    <a16:creationId xmlns:a16="http://schemas.microsoft.com/office/drawing/2014/main" xmlns="" id="{F3345CEA-0369-4DA8-BD44-F0DBA010EE1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91" name="矩形 90">
                <a:extLst>
                  <a:ext uri="{FF2B5EF4-FFF2-40B4-BE49-F238E27FC236}">
                    <a16:creationId xmlns:a16="http://schemas.microsoft.com/office/drawing/2014/main" xmlns="" id="{3396DE6C-0C14-449D-9BCE-CDC89ABD6F6B}"/>
                  </a:ext>
                </a:extLst>
              </p:cNvPr>
              <p:cNvSpPr/>
              <p:nvPr/>
            </p:nvSpPr>
            <p:spPr>
              <a:xfrm>
                <a:off x="2598049" y="2309928"/>
                <a:ext cx="1146468"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0 4 </a:t>
                </a:r>
                <a:endParaRPr lang="zh-CN" altLang="en-US" sz="5400" dirty="0"/>
              </a:p>
            </p:txBody>
          </p:sp>
        </p:grpSp>
        <p:cxnSp>
          <p:nvCxnSpPr>
            <p:cNvPr id="88" name="直接连接符 87">
              <a:extLst>
                <a:ext uri="{FF2B5EF4-FFF2-40B4-BE49-F238E27FC236}">
                  <a16:creationId xmlns:a16="http://schemas.microsoft.com/office/drawing/2014/main" xmlns="" id="{34418105-E5CF-4140-BBDF-9D53683BB32E}"/>
                </a:ext>
              </a:extLst>
            </p:cNvPr>
            <p:cNvCxnSpPr/>
            <p:nvPr/>
          </p:nvCxnSpPr>
          <p:spPr>
            <a:xfrm>
              <a:off x="2301883" y="3176368"/>
              <a:ext cx="1720092"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grpSp>
        <p:nvGrpSpPr>
          <p:cNvPr id="92" name="组合 91">
            <a:extLst>
              <a:ext uri="{FF2B5EF4-FFF2-40B4-BE49-F238E27FC236}">
                <a16:creationId xmlns:a16="http://schemas.microsoft.com/office/drawing/2014/main" xmlns="" id="{C37A1E29-3FB9-45A0-9060-83D8026237F9}"/>
              </a:ext>
            </a:extLst>
          </p:cNvPr>
          <p:cNvGrpSpPr/>
          <p:nvPr/>
        </p:nvGrpSpPr>
        <p:grpSpPr>
          <a:xfrm>
            <a:off x="3863341" y="4100149"/>
            <a:ext cx="3771899" cy="1677284"/>
            <a:chOff x="1303021" y="2099899"/>
            <a:chExt cx="3771899" cy="1677284"/>
          </a:xfrm>
        </p:grpSpPr>
        <p:grpSp>
          <p:nvGrpSpPr>
            <p:cNvPr id="93" name="组合 92">
              <a:extLst>
                <a:ext uri="{FF2B5EF4-FFF2-40B4-BE49-F238E27FC236}">
                  <a16:creationId xmlns:a16="http://schemas.microsoft.com/office/drawing/2014/main" xmlns="" id="{8AF48A00-0ECF-4981-944E-D9300AEDE8F0}"/>
                </a:ext>
              </a:extLst>
            </p:cNvPr>
            <p:cNvGrpSpPr/>
            <p:nvPr/>
          </p:nvGrpSpPr>
          <p:grpSpPr>
            <a:xfrm>
              <a:off x="1303021" y="2099899"/>
              <a:ext cx="3771899" cy="1677284"/>
              <a:chOff x="1303021" y="2099899"/>
              <a:chExt cx="3771899" cy="1677284"/>
            </a:xfrm>
          </p:grpSpPr>
          <p:sp>
            <p:nvSpPr>
              <p:cNvPr id="95" name="矩形 94">
                <a:extLst>
                  <a:ext uri="{FF2B5EF4-FFF2-40B4-BE49-F238E27FC236}">
                    <a16:creationId xmlns:a16="http://schemas.microsoft.com/office/drawing/2014/main" xmlns="" id="{E1D0C04A-6EB7-4FD5-901E-00516BBFC5F4}"/>
                  </a:ext>
                </a:extLst>
              </p:cNvPr>
              <p:cNvSpPr/>
              <p:nvPr/>
            </p:nvSpPr>
            <p:spPr>
              <a:xfrm>
                <a:off x="2222586" y="3176368"/>
                <a:ext cx="285233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招新注意事项</a:t>
                </a:r>
              </a:p>
            </p:txBody>
          </p:sp>
          <p:pic>
            <p:nvPicPr>
              <p:cNvPr id="96" name="图片 95">
                <a:extLst>
                  <a:ext uri="{FF2B5EF4-FFF2-40B4-BE49-F238E27FC236}">
                    <a16:creationId xmlns:a16="http://schemas.microsoft.com/office/drawing/2014/main" xmlns="" id="{DEDBB46B-EFB9-4FE3-B1C3-5C9E6A3B28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97" name="矩形 96">
                <a:extLst>
                  <a:ext uri="{FF2B5EF4-FFF2-40B4-BE49-F238E27FC236}">
                    <a16:creationId xmlns:a16="http://schemas.microsoft.com/office/drawing/2014/main" xmlns="" id="{2FA0BA87-41BF-410A-937D-FABDFD144DE2}"/>
                  </a:ext>
                </a:extLst>
              </p:cNvPr>
              <p:cNvSpPr/>
              <p:nvPr/>
            </p:nvSpPr>
            <p:spPr>
              <a:xfrm>
                <a:off x="3001893" y="2309928"/>
                <a:ext cx="1172116"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0 5 </a:t>
                </a:r>
                <a:endParaRPr lang="zh-CN" altLang="en-US" sz="5400" dirty="0"/>
              </a:p>
            </p:txBody>
          </p:sp>
        </p:grpSp>
        <p:cxnSp>
          <p:nvCxnSpPr>
            <p:cNvPr id="94" name="直接连接符 93">
              <a:extLst>
                <a:ext uri="{FF2B5EF4-FFF2-40B4-BE49-F238E27FC236}">
                  <a16:creationId xmlns:a16="http://schemas.microsoft.com/office/drawing/2014/main" xmlns="" id="{B3EF4A8B-9816-425C-A7FA-904786E5088D}"/>
                </a:ext>
              </a:extLst>
            </p:cNvPr>
            <p:cNvCxnSpPr>
              <a:cxnSpLocks/>
            </p:cNvCxnSpPr>
            <p:nvPr/>
          </p:nvCxnSpPr>
          <p:spPr>
            <a:xfrm>
              <a:off x="2301883" y="3176368"/>
              <a:ext cx="2521577"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grpSp>
        <p:nvGrpSpPr>
          <p:cNvPr id="98" name="组合 97">
            <a:extLst>
              <a:ext uri="{FF2B5EF4-FFF2-40B4-BE49-F238E27FC236}">
                <a16:creationId xmlns:a16="http://schemas.microsoft.com/office/drawing/2014/main" xmlns="" id="{6AA9925E-6EB9-4696-844B-9F9D99C190D3}"/>
              </a:ext>
            </a:extLst>
          </p:cNvPr>
          <p:cNvGrpSpPr/>
          <p:nvPr/>
        </p:nvGrpSpPr>
        <p:grpSpPr>
          <a:xfrm>
            <a:off x="7613565" y="4105537"/>
            <a:ext cx="3771899" cy="1677284"/>
            <a:chOff x="1303021" y="2099899"/>
            <a:chExt cx="3771899" cy="1677284"/>
          </a:xfrm>
        </p:grpSpPr>
        <p:grpSp>
          <p:nvGrpSpPr>
            <p:cNvPr id="99" name="组合 98">
              <a:extLst>
                <a:ext uri="{FF2B5EF4-FFF2-40B4-BE49-F238E27FC236}">
                  <a16:creationId xmlns:a16="http://schemas.microsoft.com/office/drawing/2014/main" xmlns="" id="{05528420-4522-4930-94C4-E766167B9F23}"/>
                </a:ext>
              </a:extLst>
            </p:cNvPr>
            <p:cNvGrpSpPr/>
            <p:nvPr/>
          </p:nvGrpSpPr>
          <p:grpSpPr>
            <a:xfrm>
              <a:off x="1303021" y="2099899"/>
              <a:ext cx="3771899" cy="1677284"/>
              <a:chOff x="1303021" y="2099899"/>
              <a:chExt cx="3771899" cy="1677284"/>
            </a:xfrm>
          </p:grpSpPr>
          <p:sp>
            <p:nvSpPr>
              <p:cNvPr id="101" name="矩形 100">
                <a:extLst>
                  <a:ext uri="{FF2B5EF4-FFF2-40B4-BE49-F238E27FC236}">
                    <a16:creationId xmlns:a16="http://schemas.microsoft.com/office/drawing/2014/main" xmlns="" id="{6C4126CB-D59E-4C89-907B-BF01FCADF364}"/>
                  </a:ext>
                </a:extLst>
              </p:cNvPr>
              <p:cNvSpPr/>
              <p:nvPr/>
            </p:nvSpPr>
            <p:spPr>
              <a:xfrm>
                <a:off x="2222586" y="3176368"/>
                <a:ext cx="2852334" cy="584775"/>
              </a:xfrm>
              <a:prstGeom prst="rect">
                <a:avLst/>
              </a:prstGeom>
            </p:spPr>
            <p:txBody>
              <a:bodyPr wrap="square">
                <a:spAutoFit/>
                <a:scene3d>
                  <a:camera prst="orthographicFront"/>
                  <a:lightRig rig="threePt" dir="t"/>
                </a:scene3d>
                <a:sp3d contourW="12700"/>
              </a:bodyPr>
              <a:lstStyle/>
              <a:p>
                <a:pPr lvl="0"/>
                <a:r>
                  <a:rPr lang="zh-CN" altLang="en-US" sz="3200" b="1" dirty="0">
                    <a:solidFill>
                      <a:srgbClr val="7030A0"/>
                    </a:solidFill>
                    <a:latin typeface="+mn-ea"/>
                  </a:rPr>
                  <a:t>活动风采</a:t>
                </a:r>
              </a:p>
            </p:txBody>
          </p:sp>
          <p:pic>
            <p:nvPicPr>
              <p:cNvPr id="102" name="图片 101">
                <a:extLst>
                  <a:ext uri="{FF2B5EF4-FFF2-40B4-BE49-F238E27FC236}">
                    <a16:creationId xmlns:a16="http://schemas.microsoft.com/office/drawing/2014/main" xmlns="" id="{59B6A468-5171-48FC-84C0-C6EAF75BF2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267" t="12735" r="38646" b="18726"/>
              <a:stretch/>
            </p:blipFill>
            <p:spPr>
              <a:xfrm>
                <a:off x="1303021" y="2099899"/>
                <a:ext cx="1165096" cy="1677284"/>
              </a:xfrm>
              <a:prstGeom prst="rect">
                <a:avLst/>
              </a:prstGeom>
            </p:spPr>
          </p:pic>
          <p:sp>
            <p:nvSpPr>
              <p:cNvPr id="103" name="矩形 102">
                <a:extLst>
                  <a:ext uri="{FF2B5EF4-FFF2-40B4-BE49-F238E27FC236}">
                    <a16:creationId xmlns:a16="http://schemas.microsoft.com/office/drawing/2014/main" xmlns="" id="{8ACAF305-572F-4B68-A19F-14B0AF01BD7A}"/>
                  </a:ext>
                </a:extLst>
              </p:cNvPr>
              <p:cNvSpPr/>
              <p:nvPr/>
            </p:nvSpPr>
            <p:spPr>
              <a:xfrm>
                <a:off x="2604211" y="2309928"/>
                <a:ext cx="1175322" cy="923330"/>
              </a:xfrm>
              <a:prstGeom prst="rect">
                <a:avLst/>
              </a:prstGeom>
            </p:spPr>
            <p:txBody>
              <a:bodyPr wrap="none">
                <a:spAutoFit/>
              </a:bodyPr>
              <a:lstStyle/>
              <a:p>
                <a:r>
                  <a:rPr lang="en-US" altLang="zh-CN" sz="5400" b="1" dirty="0">
                    <a:solidFill>
                      <a:srgbClr val="7030A0"/>
                    </a:solidFill>
                    <a:latin typeface="Impact" panose="020B0806030902050204" pitchFamily="34" charset="0"/>
                    <a:ea typeface="蔡云汉天真娃娃书法字体" panose="02010600030101010101" pitchFamily="2" charset="-122"/>
                  </a:rPr>
                  <a:t>0 6 </a:t>
                </a:r>
                <a:endParaRPr lang="zh-CN" altLang="en-US" sz="5400" dirty="0"/>
              </a:p>
            </p:txBody>
          </p:sp>
        </p:grpSp>
        <p:cxnSp>
          <p:nvCxnSpPr>
            <p:cNvPr id="100" name="直接连接符 99">
              <a:extLst>
                <a:ext uri="{FF2B5EF4-FFF2-40B4-BE49-F238E27FC236}">
                  <a16:creationId xmlns:a16="http://schemas.microsoft.com/office/drawing/2014/main" xmlns="" id="{3CC7E677-A734-4D13-85BE-FFC09D10261C}"/>
                </a:ext>
              </a:extLst>
            </p:cNvPr>
            <p:cNvCxnSpPr>
              <a:cxnSpLocks/>
            </p:cNvCxnSpPr>
            <p:nvPr/>
          </p:nvCxnSpPr>
          <p:spPr>
            <a:xfrm>
              <a:off x="2301883" y="3176368"/>
              <a:ext cx="1605993" cy="0"/>
            </a:xfrm>
            <a:prstGeom prst="line">
              <a:avLst/>
            </a:prstGeom>
            <a:ln w="41275">
              <a:solidFill>
                <a:srgbClr val="7030A0"/>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205231872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80">
                                          <p:stCondLst>
                                            <p:cond delay="0"/>
                                          </p:stCondLst>
                                        </p:cTn>
                                        <p:tgtEl>
                                          <p:spTgt spid="53"/>
                                        </p:tgtEl>
                                      </p:cBhvr>
                                    </p:animEffect>
                                    <p:anim calcmode="lin" valueType="num">
                                      <p:cBhvr>
                                        <p:cTn id="8"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3" dur="26">
                                          <p:stCondLst>
                                            <p:cond delay="650"/>
                                          </p:stCondLst>
                                        </p:cTn>
                                        <p:tgtEl>
                                          <p:spTgt spid="53"/>
                                        </p:tgtEl>
                                      </p:cBhvr>
                                      <p:to x="100000" y="60000"/>
                                    </p:animScale>
                                    <p:animScale>
                                      <p:cBhvr>
                                        <p:cTn id="14" dur="166" decel="50000">
                                          <p:stCondLst>
                                            <p:cond delay="676"/>
                                          </p:stCondLst>
                                        </p:cTn>
                                        <p:tgtEl>
                                          <p:spTgt spid="53"/>
                                        </p:tgtEl>
                                      </p:cBhvr>
                                      <p:to x="100000" y="100000"/>
                                    </p:animScale>
                                    <p:animScale>
                                      <p:cBhvr>
                                        <p:cTn id="15" dur="26">
                                          <p:stCondLst>
                                            <p:cond delay="1312"/>
                                          </p:stCondLst>
                                        </p:cTn>
                                        <p:tgtEl>
                                          <p:spTgt spid="53"/>
                                        </p:tgtEl>
                                      </p:cBhvr>
                                      <p:to x="100000" y="80000"/>
                                    </p:animScale>
                                    <p:animScale>
                                      <p:cBhvr>
                                        <p:cTn id="16" dur="166" decel="50000">
                                          <p:stCondLst>
                                            <p:cond delay="1338"/>
                                          </p:stCondLst>
                                        </p:cTn>
                                        <p:tgtEl>
                                          <p:spTgt spid="53"/>
                                        </p:tgtEl>
                                      </p:cBhvr>
                                      <p:to x="100000" y="100000"/>
                                    </p:animScale>
                                    <p:animScale>
                                      <p:cBhvr>
                                        <p:cTn id="17" dur="26">
                                          <p:stCondLst>
                                            <p:cond delay="1642"/>
                                          </p:stCondLst>
                                        </p:cTn>
                                        <p:tgtEl>
                                          <p:spTgt spid="53"/>
                                        </p:tgtEl>
                                      </p:cBhvr>
                                      <p:to x="100000" y="90000"/>
                                    </p:animScale>
                                    <p:animScale>
                                      <p:cBhvr>
                                        <p:cTn id="18" dur="166" decel="50000">
                                          <p:stCondLst>
                                            <p:cond delay="1668"/>
                                          </p:stCondLst>
                                        </p:cTn>
                                        <p:tgtEl>
                                          <p:spTgt spid="53"/>
                                        </p:tgtEl>
                                      </p:cBhvr>
                                      <p:to x="100000" y="100000"/>
                                    </p:animScale>
                                    <p:animScale>
                                      <p:cBhvr>
                                        <p:cTn id="19" dur="26">
                                          <p:stCondLst>
                                            <p:cond delay="1808"/>
                                          </p:stCondLst>
                                        </p:cTn>
                                        <p:tgtEl>
                                          <p:spTgt spid="53"/>
                                        </p:tgtEl>
                                      </p:cBhvr>
                                      <p:to x="100000" y="95000"/>
                                    </p:animScale>
                                    <p:animScale>
                                      <p:cBhvr>
                                        <p:cTn id="20" dur="166" decel="50000">
                                          <p:stCondLst>
                                            <p:cond delay="1834"/>
                                          </p:stCondLst>
                                        </p:cTn>
                                        <p:tgtEl>
                                          <p:spTgt spid="5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1000"/>
                                        <p:tgtEl>
                                          <p:spTgt spid="65"/>
                                        </p:tgtEl>
                                      </p:cBhvr>
                                    </p:animEffect>
                                    <p:anim calcmode="lin" valueType="num">
                                      <p:cBhvr>
                                        <p:cTn id="40" dur="1000" fill="hold"/>
                                        <p:tgtEl>
                                          <p:spTgt spid="65"/>
                                        </p:tgtEl>
                                        <p:attrNameLst>
                                          <p:attrName>ppt_x</p:attrName>
                                        </p:attrNameLst>
                                      </p:cBhvr>
                                      <p:tavLst>
                                        <p:tav tm="0">
                                          <p:val>
                                            <p:strVal val="#ppt_x"/>
                                          </p:val>
                                        </p:tav>
                                        <p:tav tm="100000">
                                          <p:val>
                                            <p:strVal val="#ppt_x"/>
                                          </p:val>
                                        </p:tav>
                                      </p:tavLst>
                                    </p:anim>
                                    <p:anim calcmode="lin" valueType="num">
                                      <p:cBhvr>
                                        <p:cTn id="4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1000"/>
                                        <p:tgtEl>
                                          <p:spTgt spid="79"/>
                                        </p:tgtEl>
                                      </p:cBhvr>
                                    </p:animEffect>
                                    <p:anim calcmode="lin" valueType="num">
                                      <p:cBhvr>
                                        <p:cTn id="47" dur="1000" fill="hold"/>
                                        <p:tgtEl>
                                          <p:spTgt spid="79"/>
                                        </p:tgtEl>
                                        <p:attrNameLst>
                                          <p:attrName>ppt_x</p:attrName>
                                        </p:attrNameLst>
                                      </p:cBhvr>
                                      <p:tavLst>
                                        <p:tav tm="0">
                                          <p:val>
                                            <p:strVal val="#ppt_x"/>
                                          </p:val>
                                        </p:tav>
                                        <p:tav tm="100000">
                                          <p:val>
                                            <p:strVal val="#ppt_x"/>
                                          </p:val>
                                        </p:tav>
                                      </p:tavLst>
                                    </p:anim>
                                    <p:anim calcmode="lin" valueType="num">
                                      <p:cBhvr>
                                        <p:cTn id="4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fade">
                                      <p:cBhvr>
                                        <p:cTn id="53" dur="1000"/>
                                        <p:tgtEl>
                                          <p:spTgt spid="86"/>
                                        </p:tgtEl>
                                      </p:cBhvr>
                                    </p:animEffect>
                                    <p:anim calcmode="lin" valueType="num">
                                      <p:cBhvr>
                                        <p:cTn id="54" dur="1000" fill="hold"/>
                                        <p:tgtEl>
                                          <p:spTgt spid="86"/>
                                        </p:tgtEl>
                                        <p:attrNameLst>
                                          <p:attrName>ppt_x</p:attrName>
                                        </p:attrNameLst>
                                      </p:cBhvr>
                                      <p:tavLst>
                                        <p:tav tm="0">
                                          <p:val>
                                            <p:strVal val="#ppt_x"/>
                                          </p:val>
                                        </p:tav>
                                        <p:tav tm="100000">
                                          <p:val>
                                            <p:strVal val="#ppt_x"/>
                                          </p:val>
                                        </p:tav>
                                      </p:tavLst>
                                    </p:anim>
                                    <p:anim calcmode="lin" valueType="num">
                                      <p:cBhvr>
                                        <p:cTn id="55"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fade">
                                      <p:cBhvr>
                                        <p:cTn id="60" dur="1000"/>
                                        <p:tgtEl>
                                          <p:spTgt spid="92"/>
                                        </p:tgtEl>
                                      </p:cBhvr>
                                    </p:animEffect>
                                    <p:anim calcmode="lin" valueType="num">
                                      <p:cBhvr>
                                        <p:cTn id="61" dur="1000" fill="hold"/>
                                        <p:tgtEl>
                                          <p:spTgt spid="92"/>
                                        </p:tgtEl>
                                        <p:attrNameLst>
                                          <p:attrName>ppt_x</p:attrName>
                                        </p:attrNameLst>
                                      </p:cBhvr>
                                      <p:tavLst>
                                        <p:tav tm="0">
                                          <p:val>
                                            <p:strVal val="#ppt_x"/>
                                          </p:val>
                                        </p:tav>
                                        <p:tav tm="100000">
                                          <p:val>
                                            <p:strVal val="#ppt_x"/>
                                          </p:val>
                                        </p:tav>
                                      </p:tavLst>
                                    </p:anim>
                                    <p:anim calcmode="lin" valueType="num">
                                      <p:cBhvr>
                                        <p:cTn id="62"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1000"/>
                                        <p:tgtEl>
                                          <p:spTgt spid="98"/>
                                        </p:tgtEl>
                                      </p:cBhvr>
                                    </p:animEffect>
                                    <p:anim calcmode="lin" valueType="num">
                                      <p:cBhvr>
                                        <p:cTn id="68" dur="1000" fill="hold"/>
                                        <p:tgtEl>
                                          <p:spTgt spid="98"/>
                                        </p:tgtEl>
                                        <p:attrNameLst>
                                          <p:attrName>ppt_x</p:attrName>
                                        </p:attrNameLst>
                                      </p:cBhvr>
                                      <p:tavLst>
                                        <p:tav tm="0">
                                          <p:val>
                                            <p:strVal val="#ppt_x"/>
                                          </p:val>
                                        </p:tav>
                                        <p:tav tm="100000">
                                          <p:val>
                                            <p:strVal val="#ppt_x"/>
                                          </p:val>
                                        </p:tav>
                                      </p:tavLst>
                                    </p:anim>
                                    <p:anim calcmode="lin" valueType="num">
                                      <p:cBhvr>
                                        <p:cTn id="6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2212D733-7476-40D1-A241-D2C9B01E0E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1908" y="1390091"/>
            <a:ext cx="6279192" cy="1819719"/>
          </a:xfrm>
          <a:prstGeom prst="rect">
            <a:avLst/>
          </a:prstGeom>
        </p:spPr>
      </p:pic>
      <p:sp>
        <p:nvSpPr>
          <p:cNvPr id="23" name="矩形 22">
            <a:extLst>
              <a:ext uri="{FF2B5EF4-FFF2-40B4-BE49-F238E27FC236}">
                <a16:creationId xmlns:a16="http://schemas.microsoft.com/office/drawing/2014/main" xmlns="" id="{F6D13432-67F9-48DC-B10E-8A2B5485E0B5}"/>
              </a:ext>
            </a:extLst>
          </p:cNvPr>
          <p:cNvSpPr/>
          <p:nvPr/>
        </p:nvSpPr>
        <p:spPr>
          <a:xfrm>
            <a:off x="5004691" y="1712108"/>
            <a:ext cx="3262432" cy="1015663"/>
          </a:xfrm>
          <a:prstGeom prst="rect">
            <a:avLst/>
          </a:prstGeom>
        </p:spPr>
        <p:txBody>
          <a:bodyPr wrap="none">
            <a:spAutoFit/>
            <a:scene3d>
              <a:camera prst="orthographicFront"/>
              <a:lightRig rig="threePt" dir="t"/>
            </a:scene3d>
            <a:sp3d contourW="12700"/>
          </a:bodyPr>
          <a:lstStyle/>
          <a:p>
            <a:r>
              <a:rPr lang="zh-CN" altLang="en-US" sz="6000" dirty="0">
                <a:solidFill>
                  <a:schemeClr val="bg1"/>
                </a:solidFill>
                <a:latin typeface="隶书" panose="02010509060101010101" pitchFamily="49" charset="-122"/>
                <a:ea typeface="隶书" panose="02010509060101010101" pitchFamily="49" charset="-122"/>
              </a:rPr>
              <a:t>协会简介</a:t>
            </a:r>
          </a:p>
        </p:txBody>
      </p:sp>
      <p:pic>
        <p:nvPicPr>
          <p:cNvPr id="4" name="图片 3">
            <a:extLst>
              <a:ext uri="{FF2B5EF4-FFF2-40B4-BE49-F238E27FC236}">
                <a16:creationId xmlns:a16="http://schemas.microsoft.com/office/drawing/2014/main" xmlns="" id="{09C2099E-0AE3-4483-A50F-97F072001D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9827" y="2727771"/>
            <a:ext cx="6931343" cy="2956727"/>
          </a:xfrm>
          <a:prstGeom prst="rect">
            <a:avLst/>
          </a:prstGeom>
        </p:spPr>
      </p:pic>
    </p:spTree>
    <p:extLst>
      <p:ext uri="{BB962C8B-B14F-4D97-AF65-F5344CB8AC3E}">
        <p14:creationId xmlns:p14="http://schemas.microsoft.com/office/powerpoint/2010/main" val="51835686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29830B6-24C5-41A2-9686-E8F0876E35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592" y="2615585"/>
            <a:ext cx="4543204" cy="3924207"/>
          </a:xfrm>
          <a:prstGeom prst="rect">
            <a:avLst/>
          </a:prstGeom>
        </p:spPr>
      </p:pic>
      <p:sp>
        <p:nvSpPr>
          <p:cNvPr id="2" name="矩形 1"/>
          <p:cNvSpPr/>
          <p:nvPr/>
        </p:nvSpPr>
        <p:spPr>
          <a:xfrm>
            <a:off x="1465302" y="3313324"/>
            <a:ext cx="2031325" cy="2308324"/>
          </a:xfrm>
          <a:prstGeom prst="rect">
            <a:avLst/>
          </a:prstGeom>
        </p:spPr>
        <p:txBody>
          <a:bodyPr wrap="none">
            <a:spAutoFit/>
            <a:scene3d>
              <a:camera prst="orthographicFront"/>
              <a:lightRig rig="threePt" dir="t"/>
            </a:scene3d>
            <a:sp3d contourW="12700"/>
          </a:bodyPr>
          <a:lstStyle/>
          <a:p>
            <a:r>
              <a:rPr lang="zh-CN" altLang="en-US" sz="7200" dirty="0">
                <a:solidFill>
                  <a:schemeClr val="tx1">
                    <a:lumMod val="75000"/>
                    <a:lumOff val="25000"/>
                  </a:schemeClr>
                </a:solidFill>
                <a:latin typeface="隶书" panose="02010509060101010101" pitchFamily="49" charset="-122"/>
                <a:ea typeface="隶书" panose="02010509060101010101" pitchFamily="49" charset="-122"/>
              </a:rPr>
              <a:t>协会</a:t>
            </a:r>
            <a:endParaRPr lang="en-US" altLang="zh-CN" sz="7200" dirty="0">
              <a:solidFill>
                <a:schemeClr val="tx1">
                  <a:lumMod val="75000"/>
                  <a:lumOff val="25000"/>
                </a:schemeClr>
              </a:solidFill>
              <a:latin typeface="隶书" panose="02010509060101010101" pitchFamily="49" charset="-122"/>
              <a:ea typeface="隶书" panose="02010509060101010101" pitchFamily="49" charset="-122"/>
            </a:endParaRPr>
          </a:p>
          <a:p>
            <a:r>
              <a:rPr lang="zh-CN" altLang="en-US" sz="7200" dirty="0">
                <a:solidFill>
                  <a:schemeClr val="tx1">
                    <a:lumMod val="75000"/>
                    <a:lumOff val="25000"/>
                  </a:schemeClr>
                </a:solidFill>
                <a:latin typeface="隶书" panose="02010509060101010101" pitchFamily="49" charset="-122"/>
                <a:ea typeface="隶书" panose="02010509060101010101" pitchFamily="49" charset="-122"/>
              </a:rPr>
              <a:t>简介</a:t>
            </a:r>
          </a:p>
        </p:txBody>
      </p:sp>
      <p:sp>
        <p:nvSpPr>
          <p:cNvPr id="6" name="矩形 5"/>
          <p:cNvSpPr/>
          <p:nvPr/>
        </p:nvSpPr>
        <p:spPr>
          <a:xfrm>
            <a:off x="4605337" y="2292898"/>
            <a:ext cx="6344411" cy="3831818"/>
          </a:xfrm>
          <a:prstGeom prst="rect">
            <a:avLst/>
          </a:prstGeom>
        </p:spPr>
        <p:txBody>
          <a:bodyPr wrap="square">
            <a:spAutoFit/>
            <a:scene3d>
              <a:camera prst="orthographicFront"/>
              <a:lightRig rig="threePt" dir="t"/>
            </a:scene3d>
            <a:sp3d contourW="12700"/>
          </a:bodyPr>
          <a:lstStyle/>
          <a:p>
            <a:pPr>
              <a:lnSpc>
                <a:spcPct val="150000"/>
              </a:lnSpc>
            </a:pPr>
            <a:r>
              <a:rPr lang="en-US" altLang="zh-CN" dirty="0">
                <a:solidFill>
                  <a:srgbClr val="7030A0"/>
                </a:solidFill>
                <a:latin typeface="+mn-ea"/>
              </a:rPr>
              <a:t>       XXXXX</a:t>
            </a:r>
            <a:r>
              <a:rPr lang="zh-CN" altLang="en-US" dirty="0">
                <a:solidFill>
                  <a:srgbClr val="7030A0"/>
                </a:solidFill>
                <a:latin typeface="+mn-ea"/>
              </a:rPr>
              <a:t>大学舞蹈协会正式成立于</a:t>
            </a:r>
            <a:r>
              <a:rPr lang="en-US" altLang="zh-CN" dirty="0">
                <a:solidFill>
                  <a:srgbClr val="7030A0"/>
                </a:solidFill>
                <a:latin typeface="+mn-ea"/>
              </a:rPr>
              <a:t>2005</a:t>
            </a:r>
            <a:r>
              <a:rPr lang="zh-CN" altLang="en-US" dirty="0">
                <a:solidFill>
                  <a:srgbClr val="7030A0"/>
                </a:solidFill>
                <a:latin typeface="+mn-ea"/>
              </a:rPr>
              <a:t>年</a:t>
            </a:r>
            <a:r>
              <a:rPr lang="en-US" altLang="zh-CN" dirty="0">
                <a:solidFill>
                  <a:srgbClr val="7030A0"/>
                </a:solidFill>
                <a:latin typeface="+mn-ea"/>
              </a:rPr>
              <a:t>3</a:t>
            </a:r>
            <a:r>
              <a:rPr lang="zh-CN" altLang="en-US" dirty="0">
                <a:solidFill>
                  <a:srgbClr val="7030A0"/>
                </a:solidFill>
                <a:latin typeface="+mn-ea"/>
              </a:rPr>
              <a:t>月</a:t>
            </a:r>
            <a:r>
              <a:rPr lang="en-US" altLang="zh-CN" dirty="0">
                <a:solidFill>
                  <a:srgbClr val="7030A0"/>
                </a:solidFill>
                <a:latin typeface="+mn-ea"/>
              </a:rPr>
              <a:t>30</a:t>
            </a:r>
            <a:r>
              <a:rPr lang="zh-CN" altLang="en-US" dirty="0">
                <a:solidFill>
                  <a:srgbClr val="7030A0"/>
                </a:solidFill>
                <a:latin typeface="+mn-ea"/>
              </a:rPr>
              <a:t>日，是在我院团委的领导和院心理健康教育中心的指导下，并由爱好心理学知识的在校大学生组成。</a:t>
            </a:r>
            <a:endParaRPr lang="en-US" altLang="zh-CN" dirty="0">
              <a:solidFill>
                <a:srgbClr val="7030A0"/>
              </a:solidFill>
              <a:latin typeface="+mn-ea"/>
            </a:endParaRPr>
          </a:p>
          <a:p>
            <a:pPr>
              <a:lnSpc>
                <a:spcPct val="150000"/>
              </a:lnSpc>
            </a:pPr>
            <a:r>
              <a:rPr lang="zh-CN" altLang="en-US" dirty="0">
                <a:solidFill>
                  <a:srgbClr val="7030A0"/>
                </a:solidFill>
                <a:latin typeface="+mn-ea"/>
              </a:rPr>
              <a:t>       协会的宗旨是：积极宣传心理健康知识，在不断帮助他人的过程中逐步提高自身素质，打造一支优秀团结的团队。我们的口号是：用心，我们可以做得更好！</a:t>
            </a:r>
          </a:p>
          <a:p>
            <a:pPr>
              <a:lnSpc>
                <a:spcPct val="150000"/>
              </a:lnSpc>
            </a:pPr>
            <a:r>
              <a:rPr lang="zh-CN" altLang="en-US" dirty="0">
                <a:solidFill>
                  <a:srgbClr val="7030A0"/>
                </a:solidFill>
                <a:latin typeface="+mn-ea"/>
              </a:rPr>
              <a:t>       舞蹈协会实行的是会长负责理事会监督制度，由会长负责协调和组织协会的日常事务及各项工作并由理事会负责监督，协会会长选举及其他重大决定需由理事会决定。</a:t>
            </a:r>
          </a:p>
        </p:txBody>
      </p:sp>
      <p:pic>
        <p:nvPicPr>
          <p:cNvPr id="11" name="图片 10">
            <a:extLst>
              <a:ext uri="{FF2B5EF4-FFF2-40B4-BE49-F238E27FC236}">
                <a16:creationId xmlns:a16="http://schemas.microsoft.com/office/drawing/2014/main" xmlns="" id="{0E931279-5F45-4FDF-9D0A-6145642DCD2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2" name="直接连接符 11">
            <a:extLst>
              <a:ext uri="{FF2B5EF4-FFF2-40B4-BE49-F238E27FC236}">
                <a16:creationId xmlns:a16="http://schemas.microsoft.com/office/drawing/2014/main" xmlns="" id="{43A51728-E2A7-41FF-80E6-74B301F799D2}"/>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pic>
        <p:nvPicPr>
          <p:cNvPr id="10" name="图片 9">
            <a:extLst>
              <a:ext uri="{FF2B5EF4-FFF2-40B4-BE49-F238E27FC236}">
                <a16:creationId xmlns:a16="http://schemas.microsoft.com/office/drawing/2014/main" xmlns="" id="{537E738E-B84A-47F3-9334-99444F671E6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sp>
        <p:nvSpPr>
          <p:cNvPr id="14" name="矩形 13">
            <a:extLst>
              <a:ext uri="{FF2B5EF4-FFF2-40B4-BE49-F238E27FC236}">
                <a16:creationId xmlns:a16="http://schemas.microsoft.com/office/drawing/2014/main" xmlns="" id="{BBC08807-0F9A-4C9E-8BC4-9750F2AC37F1}"/>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协会简介</a:t>
            </a:r>
          </a:p>
        </p:txBody>
      </p:sp>
    </p:spTree>
    <p:extLst>
      <p:ext uri="{BB962C8B-B14F-4D97-AF65-F5344CB8AC3E}">
        <p14:creationId xmlns:p14="http://schemas.microsoft.com/office/powerpoint/2010/main" val="120184428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0"/>
                                        </p:tgtEl>
                                      </p:cBhvr>
                                    </p:animEffect>
                                    <p:animScale>
                                      <p:cBhvr>
                                        <p:cTn id="14" dur="250" autoRev="1" fill="hold"/>
                                        <p:tgtEl>
                                          <p:spTgt spid="10"/>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4" presetClass="entr" presetSubtype="1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randombar(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AE939984-96A3-4B85-B00B-2D81DD9CCB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1908" y="1390091"/>
            <a:ext cx="6279192" cy="1819719"/>
          </a:xfrm>
          <a:prstGeom prst="rect">
            <a:avLst/>
          </a:prstGeom>
        </p:spPr>
      </p:pic>
      <p:sp>
        <p:nvSpPr>
          <p:cNvPr id="15" name="矩形 14">
            <a:extLst>
              <a:ext uri="{FF2B5EF4-FFF2-40B4-BE49-F238E27FC236}">
                <a16:creationId xmlns:a16="http://schemas.microsoft.com/office/drawing/2014/main" xmlns="" id="{617A5C35-280B-487E-B52D-172BD3E6A661}"/>
              </a:ext>
            </a:extLst>
          </p:cNvPr>
          <p:cNvSpPr/>
          <p:nvPr/>
        </p:nvSpPr>
        <p:spPr>
          <a:xfrm>
            <a:off x="4639866" y="1873021"/>
            <a:ext cx="3877985" cy="830997"/>
          </a:xfrm>
          <a:prstGeom prst="rect">
            <a:avLst/>
          </a:prstGeom>
        </p:spPr>
        <p:txBody>
          <a:bodyPr wrap="none">
            <a:spAutoFit/>
            <a:scene3d>
              <a:camera prst="orthographicFront"/>
              <a:lightRig rig="threePt" dir="t"/>
            </a:scene3d>
            <a:sp3d contourW="12700"/>
          </a:bodyPr>
          <a:lstStyle/>
          <a:p>
            <a:r>
              <a:rPr lang="zh-CN" altLang="en-US" sz="4800" dirty="0">
                <a:solidFill>
                  <a:schemeClr val="bg1"/>
                </a:solidFill>
                <a:latin typeface="隶书" panose="02010509060101010101" pitchFamily="49" charset="-122"/>
                <a:ea typeface="隶书" panose="02010509060101010101" pitchFamily="49" charset="-122"/>
              </a:rPr>
              <a:t>部门成员介绍</a:t>
            </a:r>
          </a:p>
        </p:txBody>
      </p:sp>
      <p:pic>
        <p:nvPicPr>
          <p:cNvPr id="16" name="图片 15">
            <a:extLst>
              <a:ext uri="{FF2B5EF4-FFF2-40B4-BE49-F238E27FC236}">
                <a16:creationId xmlns:a16="http://schemas.microsoft.com/office/drawing/2014/main" xmlns="" id="{CBC7DBAD-883E-4453-9703-CE32E59CF5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9827" y="2727771"/>
            <a:ext cx="6931343" cy="2956727"/>
          </a:xfrm>
          <a:prstGeom prst="rect">
            <a:avLst/>
          </a:prstGeom>
        </p:spPr>
      </p:pic>
    </p:spTree>
    <p:extLst>
      <p:ext uri="{BB962C8B-B14F-4D97-AF65-F5344CB8AC3E}">
        <p14:creationId xmlns:p14="http://schemas.microsoft.com/office/powerpoint/2010/main" val="361328139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450749" y="2614072"/>
            <a:ext cx="4292600" cy="793487"/>
          </a:xfrm>
          <a:prstGeom prst="rect">
            <a:avLst/>
          </a:prstGeom>
        </p:spPr>
        <p:txBody>
          <a:bodyPr wrap="square">
            <a:spAutoFit/>
            <a:scene3d>
              <a:camera prst="orthographicFront"/>
              <a:lightRig rig="threePt" dir="t"/>
            </a:scene3d>
            <a:sp3d contourW="12700"/>
          </a:bodyPr>
          <a:lstStyle/>
          <a:p>
            <a:pPr>
              <a:lnSpc>
                <a:spcPct val="150000"/>
              </a:lnSpc>
            </a:pPr>
            <a:r>
              <a:rPr lang="zh-CN" altLang="en-US" sz="3600" dirty="0">
                <a:solidFill>
                  <a:srgbClr val="7030A0"/>
                </a:solidFill>
                <a:latin typeface="隶书" panose="02010509060101010101" pitchFamily="49" charset="-122"/>
                <a:ea typeface="隶书" panose="02010509060101010101" pitchFamily="49" charset="-122"/>
              </a:rPr>
              <a:t>部长：包图图</a:t>
            </a:r>
          </a:p>
        </p:txBody>
      </p:sp>
      <p:sp>
        <p:nvSpPr>
          <p:cNvPr id="10" name="矩形 9"/>
          <p:cNvSpPr/>
          <p:nvPr/>
        </p:nvSpPr>
        <p:spPr>
          <a:xfrm>
            <a:off x="6219190" y="3644423"/>
            <a:ext cx="5348288" cy="1200329"/>
          </a:xfrm>
          <a:prstGeom prst="rect">
            <a:avLst/>
          </a:prstGeom>
        </p:spPr>
        <p:txBody>
          <a:bodyPr wrap="square">
            <a:spAutoFit/>
            <a:scene3d>
              <a:camera prst="orthographicFront"/>
              <a:lightRig rig="threePt" dir="t"/>
            </a:scene3d>
            <a:sp3d contourW="12700"/>
          </a:bodyPr>
          <a:lstStyle/>
          <a:p>
            <a:pPr>
              <a:lnSpc>
                <a:spcPct val="150000"/>
              </a:lnSpc>
            </a:pPr>
            <a:r>
              <a:rPr lang="zh-CN" altLang="en-US" sz="2400" dirty="0">
                <a:solidFill>
                  <a:srgbClr val="7030A0"/>
                </a:solidFill>
                <a:latin typeface="汉仪夏日体W" panose="00020600040101010101" pitchFamily="18" charset="-122"/>
                <a:ea typeface="汉仪夏日体W" panose="00020600040101010101" pitchFamily="18" charset="-122"/>
              </a:rPr>
              <a:t>座右铭：成功就在于面临挫折打击时，勇敢的再跨一步 </a:t>
            </a:r>
          </a:p>
        </p:txBody>
      </p:sp>
      <p:pic>
        <p:nvPicPr>
          <p:cNvPr id="11" name="图片 10">
            <a:extLst>
              <a:ext uri="{FF2B5EF4-FFF2-40B4-BE49-F238E27FC236}">
                <a16:creationId xmlns:a16="http://schemas.microsoft.com/office/drawing/2014/main" xmlns="" id="{8626611A-DBB5-409B-8D4B-4B380647BB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2" name="直接连接符 11">
            <a:extLst>
              <a:ext uri="{FF2B5EF4-FFF2-40B4-BE49-F238E27FC236}">
                <a16:creationId xmlns:a16="http://schemas.microsoft.com/office/drawing/2014/main" xmlns="" id="{595B47FD-F950-4A48-BBC4-4757EDEA1DDC}"/>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3" name="矩形 12">
            <a:extLst>
              <a:ext uri="{FF2B5EF4-FFF2-40B4-BE49-F238E27FC236}">
                <a16:creationId xmlns:a16="http://schemas.microsoft.com/office/drawing/2014/main" xmlns="" id="{AC1A7AC2-534D-47E4-8CB7-BC73733BF020}"/>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部门成员介绍</a:t>
            </a:r>
          </a:p>
        </p:txBody>
      </p:sp>
      <p:pic>
        <p:nvPicPr>
          <p:cNvPr id="15" name="图片 14">
            <a:extLst>
              <a:ext uri="{FF2B5EF4-FFF2-40B4-BE49-F238E27FC236}">
                <a16:creationId xmlns:a16="http://schemas.microsoft.com/office/drawing/2014/main" xmlns="" id="{0480C5B0-E0AF-4675-8D62-19CE237AA8C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17" name="图片 16">
            <a:extLst>
              <a:ext uri="{FF2B5EF4-FFF2-40B4-BE49-F238E27FC236}">
                <a16:creationId xmlns:a16="http://schemas.microsoft.com/office/drawing/2014/main" xmlns="" id="{E19AD42C-2598-41B2-9FD9-4724B83F48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000954">
            <a:off x="1010517" y="2190029"/>
            <a:ext cx="4553712" cy="3199950"/>
          </a:xfrm>
          <a:prstGeom prst="roundRect">
            <a:avLst>
              <a:gd name="adj" fmla="val 11111"/>
            </a:avLst>
          </a:prstGeom>
          <a:ln w="190500" cap="rnd">
            <a:solidFill>
              <a:srgbClr val="FF99A8"/>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19" name="图片 18">
            <a:extLst>
              <a:ext uri="{FF2B5EF4-FFF2-40B4-BE49-F238E27FC236}">
                <a16:creationId xmlns:a16="http://schemas.microsoft.com/office/drawing/2014/main" xmlns="" id="{018BB77E-B2CB-4734-8EF5-A37DA57482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78622" y="2784729"/>
            <a:ext cx="432638" cy="622830"/>
          </a:xfrm>
          <a:prstGeom prst="rect">
            <a:avLst/>
          </a:prstGeom>
        </p:spPr>
      </p:pic>
    </p:spTree>
    <p:extLst>
      <p:ext uri="{BB962C8B-B14F-4D97-AF65-F5344CB8AC3E}">
        <p14:creationId xmlns:p14="http://schemas.microsoft.com/office/powerpoint/2010/main" val="103109011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15"/>
                                        </p:tgtEl>
                                      </p:cBhvr>
                                    </p:animEffect>
                                    <p:animScale>
                                      <p:cBhvr>
                                        <p:cTn id="19" dur="250" autoRev="1" fill="hold"/>
                                        <p:tgtEl>
                                          <p:spTgt spid="15"/>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5842000" y="3713622"/>
            <a:ext cx="5348288" cy="1695336"/>
          </a:xfrm>
          <a:prstGeom prst="rect">
            <a:avLst/>
          </a:prstGeom>
        </p:spPr>
        <p:txBody>
          <a:bodyPr wrap="square">
            <a:spAutoFit/>
            <a:scene3d>
              <a:camera prst="orthographicFront"/>
              <a:lightRig rig="threePt" dir="t"/>
            </a:scene3d>
            <a:sp3d contourW="12700"/>
          </a:bodyPr>
          <a:lstStyle/>
          <a:p>
            <a:pPr>
              <a:lnSpc>
                <a:spcPct val="150000"/>
              </a:lnSpc>
            </a:pPr>
            <a:r>
              <a:rPr lang="zh-CN" altLang="en-US" sz="2400" dirty="0">
                <a:solidFill>
                  <a:srgbClr val="7030A0"/>
                </a:solidFill>
                <a:latin typeface="汉仪夏日体W" panose="00020600040101010101" pitchFamily="18" charset="-122"/>
                <a:ea typeface="汉仪夏日体W" panose="00020600040101010101" pitchFamily="18" charset="-122"/>
              </a:rPr>
              <a:t>座右铭：具有成功意识的人一定会成功，随意容许自己产生失败意识的人必定失败一次 </a:t>
            </a:r>
          </a:p>
        </p:txBody>
      </p:sp>
      <p:pic>
        <p:nvPicPr>
          <p:cNvPr id="12" name="图片 11">
            <a:extLst>
              <a:ext uri="{FF2B5EF4-FFF2-40B4-BE49-F238E27FC236}">
                <a16:creationId xmlns:a16="http://schemas.microsoft.com/office/drawing/2014/main" xmlns="" id="{02799474-CF4E-4642-BC7E-4AC7260724B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3" name="直接连接符 12">
            <a:extLst>
              <a:ext uri="{FF2B5EF4-FFF2-40B4-BE49-F238E27FC236}">
                <a16:creationId xmlns:a16="http://schemas.microsoft.com/office/drawing/2014/main" xmlns="" id="{352927B8-91D4-472B-98EA-E01A0EA63472}"/>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4" name="矩形 13">
            <a:extLst>
              <a:ext uri="{FF2B5EF4-FFF2-40B4-BE49-F238E27FC236}">
                <a16:creationId xmlns:a16="http://schemas.microsoft.com/office/drawing/2014/main" xmlns="" id="{270A52ED-AB66-44A9-9DD9-72272E9098E8}"/>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部门成员介绍</a:t>
            </a:r>
          </a:p>
        </p:txBody>
      </p:sp>
      <p:pic>
        <p:nvPicPr>
          <p:cNvPr id="16" name="图片 15">
            <a:extLst>
              <a:ext uri="{FF2B5EF4-FFF2-40B4-BE49-F238E27FC236}">
                <a16:creationId xmlns:a16="http://schemas.microsoft.com/office/drawing/2014/main" xmlns="" id="{355EB997-FC63-4BFC-8693-C0627991AF3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17" name="图片 16">
            <a:extLst>
              <a:ext uri="{FF2B5EF4-FFF2-40B4-BE49-F238E27FC236}">
                <a16:creationId xmlns:a16="http://schemas.microsoft.com/office/drawing/2014/main" xmlns="" id="{F1BC478A-9AB1-4288-96F5-AC4CE21316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8536" y="1883551"/>
            <a:ext cx="4108929" cy="4108929"/>
          </a:xfrm>
          <a:prstGeom prst="ellipse">
            <a:avLst/>
          </a:prstGeom>
          <a:ln w="190500" cap="rnd">
            <a:solidFill>
              <a:srgbClr val="FF99A8"/>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8" name="矩形 17">
            <a:extLst>
              <a:ext uri="{FF2B5EF4-FFF2-40B4-BE49-F238E27FC236}">
                <a16:creationId xmlns:a16="http://schemas.microsoft.com/office/drawing/2014/main" xmlns="" id="{7CF18BD6-1F20-4F02-9B79-88B7B6C78DC3}"/>
              </a:ext>
            </a:extLst>
          </p:cNvPr>
          <p:cNvSpPr/>
          <p:nvPr/>
        </p:nvSpPr>
        <p:spPr>
          <a:xfrm>
            <a:off x="6993549" y="2755692"/>
            <a:ext cx="4292600" cy="923330"/>
          </a:xfrm>
          <a:prstGeom prst="rect">
            <a:avLst/>
          </a:prstGeom>
        </p:spPr>
        <p:txBody>
          <a:bodyPr wrap="square">
            <a:spAutoFit/>
            <a:scene3d>
              <a:camera prst="orthographicFront"/>
              <a:lightRig rig="threePt" dir="t"/>
            </a:scene3d>
            <a:sp3d contourW="12700"/>
          </a:bodyPr>
          <a:lstStyle/>
          <a:p>
            <a:pPr>
              <a:lnSpc>
                <a:spcPct val="150000"/>
              </a:lnSpc>
            </a:pPr>
            <a:r>
              <a:rPr lang="zh-CN" altLang="en-US" sz="3600" dirty="0">
                <a:solidFill>
                  <a:srgbClr val="7030A0"/>
                </a:solidFill>
                <a:latin typeface="隶书" panose="02010509060101010101" pitchFamily="49" charset="-122"/>
                <a:ea typeface="隶书" panose="02010509060101010101" pitchFamily="49" charset="-122"/>
              </a:rPr>
              <a:t>副部长：包图图</a:t>
            </a:r>
          </a:p>
        </p:txBody>
      </p:sp>
      <p:pic>
        <p:nvPicPr>
          <p:cNvPr id="19" name="图片 18">
            <a:extLst>
              <a:ext uri="{FF2B5EF4-FFF2-40B4-BE49-F238E27FC236}">
                <a16:creationId xmlns:a16="http://schemas.microsoft.com/office/drawing/2014/main" xmlns="" id="{E924A5BC-BE4D-40AF-973C-692A38CEEE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1422" y="2926349"/>
            <a:ext cx="432638" cy="622830"/>
          </a:xfrm>
          <a:prstGeom prst="rect">
            <a:avLst/>
          </a:prstGeom>
        </p:spPr>
      </p:pic>
    </p:spTree>
    <p:extLst>
      <p:ext uri="{BB962C8B-B14F-4D97-AF65-F5344CB8AC3E}">
        <p14:creationId xmlns:p14="http://schemas.microsoft.com/office/powerpoint/2010/main" val="9412363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500" tmFilter="0, 0; .2, .5; .8, .5; 1, 0"/>
                                        <p:tgtEl>
                                          <p:spTgt spid="16"/>
                                        </p:tgtEl>
                                      </p:cBhvr>
                                    </p:animEffect>
                                    <p:animScale>
                                      <p:cBhvr>
                                        <p:cTn id="25" dur="250" autoRev="1" fill="hold"/>
                                        <p:tgtEl>
                                          <p:spTgt spid="16"/>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5842000" y="3713622"/>
            <a:ext cx="5348288" cy="1141338"/>
          </a:xfrm>
          <a:prstGeom prst="rect">
            <a:avLst/>
          </a:prstGeom>
        </p:spPr>
        <p:txBody>
          <a:bodyPr wrap="square">
            <a:spAutoFit/>
            <a:scene3d>
              <a:camera prst="orthographicFront"/>
              <a:lightRig rig="threePt" dir="t"/>
            </a:scene3d>
            <a:sp3d contourW="12700"/>
          </a:bodyPr>
          <a:lstStyle/>
          <a:p>
            <a:pPr>
              <a:lnSpc>
                <a:spcPct val="150000"/>
              </a:lnSpc>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座右铭：成功就在于面临挫折打击时，勇敢的再跨一步 </a:t>
            </a:r>
          </a:p>
        </p:txBody>
      </p:sp>
      <p:pic>
        <p:nvPicPr>
          <p:cNvPr id="14" name="图片 13">
            <a:extLst>
              <a:ext uri="{FF2B5EF4-FFF2-40B4-BE49-F238E27FC236}">
                <a16:creationId xmlns:a16="http://schemas.microsoft.com/office/drawing/2014/main" xmlns="" id="{298008FA-F90D-48C6-BA23-BBED314E92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019" y="622108"/>
            <a:ext cx="432638" cy="622830"/>
          </a:xfrm>
          <a:prstGeom prst="rect">
            <a:avLst/>
          </a:prstGeom>
        </p:spPr>
      </p:pic>
      <p:cxnSp>
        <p:nvCxnSpPr>
          <p:cNvPr id="15" name="直接连接符 14">
            <a:extLst>
              <a:ext uri="{FF2B5EF4-FFF2-40B4-BE49-F238E27FC236}">
                <a16:creationId xmlns:a16="http://schemas.microsoft.com/office/drawing/2014/main" xmlns="" id="{7575788D-AC0B-45D2-8140-8F099F7FF4BF}"/>
              </a:ext>
            </a:extLst>
          </p:cNvPr>
          <p:cNvCxnSpPr>
            <a:cxnSpLocks/>
          </p:cNvCxnSpPr>
          <p:nvPr/>
        </p:nvCxnSpPr>
        <p:spPr>
          <a:xfrm>
            <a:off x="575953" y="1336138"/>
            <a:ext cx="8808077" cy="0"/>
          </a:xfrm>
          <a:prstGeom prst="line">
            <a:avLst/>
          </a:prstGeom>
          <a:ln w="25400">
            <a:solidFill>
              <a:srgbClr val="7030A0"/>
            </a:solidFill>
          </a:ln>
        </p:spPr>
        <p:style>
          <a:lnRef idx="3">
            <a:schemeClr val="dk1"/>
          </a:lnRef>
          <a:fillRef idx="0">
            <a:schemeClr val="dk1"/>
          </a:fillRef>
          <a:effectRef idx="2">
            <a:schemeClr val="dk1"/>
          </a:effectRef>
          <a:fontRef idx="minor">
            <a:schemeClr val="tx1"/>
          </a:fontRef>
        </p:style>
      </p:cxnSp>
      <p:sp>
        <p:nvSpPr>
          <p:cNvPr id="16" name="矩形 15">
            <a:extLst>
              <a:ext uri="{FF2B5EF4-FFF2-40B4-BE49-F238E27FC236}">
                <a16:creationId xmlns:a16="http://schemas.microsoft.com/office/drawing/2014/main" xmlns="" id="{CD47B029-3B7F-4548-82F5-9FA9CE2F04A2}"/>
              </a:ext>
            </a:extLst>
          </p:cNvPr>
          <p:cNvSpPr/>
          <p:nvPr/>
        </p:nvSpPr>
        <p:spPr>
          <a:xfrm>
            <a:off x="1126011" y="756436"/>
            <a:ext cx="385398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7030A0"/>
                </a:solidFill>
                <a:latin typeface="+mj-ea"/>
                <a:ea typeface="+mj-ea"/>
              </a:rPr>
              <a:t>部门成员介绍</a:t>
            </a:r>
          </a:p>
        </p:txBody>
      </p:sp>
      <p:pic>
        <p:nvPicPr>
          <p:cNvPr id="17" name="图片 16">
            <a:extLst>
              <a:ext uri="{FF2B5EF4-FFF2-40B4-BE49-F238E27FC236}">
                <a16:creationId xmlns:a16="http://schemas.microsoft.com/office/drawing/2014/main" xmlns="" id="{95018C38-49D7-4E61-84FD-CD416BCFC5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02" y="379379"/>
            <a:ext cx="3476147" cy="2110902"/>
          </a:xfrm>
          <a:prstGeom prst="rect">
            <a:avLst/>
          </a:prstGeom>
        </p:spPr>
      </p:pic>
      <p:pic>
        <p:nvPicPr>
          <p:cNvPr id="19" name="图片 18">
            <a:extLst>
              <a:ext uri="{FF2B5EF4-FFF2-40B4-BE49-F238E27FC236}">
                <a16:creationId xmlns:a16="http://schemas.microsoft.com/office/drawing/2014/main" xmlns="" id="{AE07E4FD-59E6-4648-8E89-60C643787E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67166" y="2292898"/>
            <a:ext cx="3171669" cy="3171669"/>
          </a:xfrm>
          <a:prstGeom prst="roundRect">
            <a:avLst>
              <a:gd name="adj" fmla="val 11111"/>
            </a:avLst>
          </a:prstGeom>
          <a:ln w="190500" cap="rnd">
            <a:solidFill>
              <a:srgbClr val="FF99A8"/>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20" name="矩形 19">
            <a:extLst>
              <a:ext uri="{FF2B5EF4-FFF2-40B4-BE49-F238E27FC236}">
                <a16:creationId xmlns:a16="http://schemas.microsoft.com/office/drawing/2014/main" xmlns="" id="{13E05F33-EF98-4BC6-B78E-3A7C6D725311}"/>
              </a:ext>
            </a:extLst>
          </p:cNvPr>
          <p:cNvSpPr/>
          <p:nvPr/>
        </p:nvSpPr>
        <p:spPr>
          <a:xfrm>
            <a:off x="6657658" y="2790292"/>
            <a:ext cx="4292600" cy="923330"/>
          </a:xfrm>
          <a:prstGeom prst="rect">
            <a:avLst/>
          </a:prstGeom>
        </p:spPr>
        <p:txBody>
          <a:bodyPr wrap="square">
            <a:spAutoFit/>
            <a:scene3d>
              <a:camera prst="orthographicFront"/>
              <a:lightRig rig="threePt" dir="t"/>
            </a:scene3d>
            <a:sp3d contourW="12700"/>
          </a:bodyPr>
          <a:lstStyle/>
          <a:p>
            <a:pPr>
              <a:lnSpc>
                <a:spcPct val="150000"/>
              </a:lnSpc>
            </a:pPr>
            <a:r>
              <a:rPr lang="zh-CN" altLang="en-US" sz="3600" dirty="0">
                <a:solidFill>
                  <a:srgbClr val="7030A0"/>
                </a:solidFill>
                <a:latin typeface="隶书" panose="02010509060101010101" pitchFamily="49" charset="-122"/>
                <a:ea typeface="隶书" panose="02010509060101010101" pitchFamily="49" charset="-122"/>
              </a:rPr>
              <a:t>优秀成员：包图图</a:t>
            </a:r>
          </a:p>
        </p:txBody>
      </p:sp>
      <p:pic>
        <p:nvPicPr>
          <p:cNvPr id="21" name="图片 20">
            <a:extLst>
              <a:ext uri="{FF2B5EF4-FFF2-40B4-BE49-F238E27FC236}">
                <a16:creationId xmlns:a16="http://schemas.microsoft.com/office/drawing/2014/main" xmlns="" id="{376B0A9D-A13C-45EA-8354-3207C9B5981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85531" y="2960949"/>
            <a:ext cx="432638" cy="622830"/>
          </a:xfrm>
          <a:prstGeom prst="rect">
            <a:avLst/>
          </a:prstGeom>
        </p:spPr>
      </p:pic>
    </p:spTree>
    <p:extLst>
      <p:ext uri="{BB962C8B-B14F-4D97-AF65-F5344CB8AC3E}">
        <p14:creationId xmlns:p14="http://schemas.microsoft.com/office/powerpoint/2010/main" val="49381687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高校舞蹈社招新纳新舞蹈青春激情向上PPT模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327</TotalTime>
  <Words>626</Words>
  <Application>Microsoft Office PowerPoint</Application>
  <PresentationFormat>宽屏</PresentationFormat>
  <Paragraphs>118</Paragraphs>
  <Slides>20</Slides>
  <Notes>20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蔡云汉天真娃娃书法字体</vt:lpstr>
      <vt:lpstr>等线</vt:lpstr>
      <vt:lpstr>方正正中黑简体</vt:lpstr>
      <vt:lpstr>汉仪夏日体W</vt:lpstr>
      <vt:lpstr>隶书</vt:lpstr>
      <vt:lpstr>微软雅黑</vt:lpstr>
      <vt:lpstr>Arial</vt:lpstr>
      <vt:lpstr>Impact</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高校舞蹈社招新纳新舞蹈青春激情向上PPT模板</dc:title>
  <dc:creator>www.lfppt.com</dc:creator>
  <cp:keywords>www.lfppt.com</cp:keywords>
  <cp:lastModifiedBy>zs</cp:lastModifiedBy>
  <cp:revision>77</cp:revision>
  <dcterms:created xsi:type="dcterms:W3CDTF">2017-09-15T06:55:21Z</dcterms:created>
  <dcterms:modified xsi:type="dcterms:W3CDTF">2017-10-17T12:21:50Z</dcterms:modified>
  <cp:category>www.lfppt.com</cp:category>
</cp:coreProperties>
</file>