
<file path=[Content_Types].xml><?xml version="1.0" encoding="utf-8"?>
<Types xmlns="http://schemas.openxmlformats.org/package/2006/content-types">
  <Override PartName="/ppt/slides/slide6.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Default Extension="mp3" ContentType="audio/mpe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19.xml" ContentType="application/vnd.openxmlformats-officedocument.presentationml.notesSlide+xml"/>
  <Override PartName="/ppt/revisionInfo.xml" ContentType="application/vnd.ms-powerpoint.revisioninfo+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Default Extension="wdp" ContentType="image/vnd.ms-photo"/>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0"/>
  </p:notesMasterIdLst>
  <p:sldIdLst>
    <p:sldId id="297" r:id="rId2"/>
    <p:sldId id="257" r:id="rId3"/>
    <p:sldId id="298" r:id="rId4"/>
    <p:sldId id="300" r:id="rId5"/>
    <p:sldId id="260" r:id="rId6"/>
    <p:sldId id="307" r:id="rId7"/>
    <p:sldId id="308" r:id="rId8"/>
    <p:sldId id="309" r:id="rId9"/>
    <p:sldId id="310" r:id="rId10"/>
    <p:sldId id="302" r:id="rId11"/>
    <p:sldId id="311" r:id="rId12"/>
    <p:sldId id="312" r:id="rId13"/>
    <p:sldId id="313" r:id="rId14"/>
    <p:sldId id="315" r:id="rId15"/>
    <p:sldId id="316" r:id="rId16"/>
    <p:sldId id="317" r:id="rId17"/>
    <p:sldId id="318" r:id="rId18"/>
    <p:sldId id="303" r:id="rId19"/>
    <p:sldId id="319" r:id="rId20"/>
    <p:sldId id="321" r:id="rId21"/>
    <p:sldId id="320" r:id="rId22"/>
    <p:sldId id="323" r:id="rId23"/>
    <p:sldId id="322" r:id="rId24"/>
    <p:sldId id="324" r:id="rId25"/>
    <p:sldId id="304" r:id="rId26"/>
    <p:sldId id="325" r:id="rId27"/>
    <p:sldId id="327" r:id="rId28"/>
    <p:sldId id="305" r:id="rId29"/>
  </p:sldIdLst>
  <p:sldSz cx="12192000" cy="6858000"/>
  <p:notesSz cx="6858000" cy="9144000"/>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p15="http://schemas.microsoft.com/office/powerpoint/2012/main" xmlns=""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p:scale>
          <a:sx n="50" d="100"/>
          <a:sy n="50" d="100"/>
        </p:scale>
        <p:origin x="-1476" y="-414"/>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37"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BD18EA-4FAE-4AB3-BB35-DB48D2AF9341}" type="datetimeFigureOut">
              <a:rPr lang="zh-CN" altLang="en-US" smtClean="0"/>
              <a:pPr/>
              <a:t>2018/2/22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B51D84B-961B-4EC9-A2C8-2881560C21F1}" type="slidenum">
              <a:rPr lang="zh-CN" altLang="en-US" smtClean="0"/>
              <a:pPr/>
              <a:t>‹#›</a:t>
            </a:fld>
            <a:endParaRPr lang="zh-CN" altLang="en-US"/>
          </a:p>
        </p:txBody>
      </p:sp>
    </p:spTree>
    <p:extLst>
      <p:ext uri="{BB962C8B-B14F-4D97-AF65-F5344CB8AC3E}">
        <p14:creationId xmlns:p14="http://schemas.microsoft.com/office/powerpoint/2010/main" xmlns="" val="21270956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51D84B-961B-4EC9-A2C8-2881560C21F1}" type="slidenum">
              <a:rPr lang="zh-CN" altLang="en-US" smtClean="0"/>
              <a:pPr/>
              <a:t>1</a:t>
            </a:fld>
            <a:endParaRPr lang="zh-CN" altLang="en-US"/>
          </a:p>
        </p:txBody>
      </p:sp>
    </p:spTree>
    <p:extLst>
      <p:ext uri="{BB962C8B-B14F-4D97-AF65-F5344CB8AC3E}">
        <p14:creationId xmlns:p14="http://schemas.microsoft.com/office/powerpoint/2010/main" xmlns="" val="26476787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C003C05-DDB8-4EFC-AE3F-FA01E549277C}"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18783727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C003C05-DDB8-4EFC-AE3F-FA01E549277C}"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42604648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C003C05-DDB8-4EFC-AE3F-FA01E549277C}"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9347884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C003C05-DDB8-4EFC-AE3F-FA01E549277C}"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13150497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C003C05-DDB8-4EFC-AE3F-FA01E549277C}"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7593162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C003C05-DDB8-4EFC-AE3F-FA01E549277C}"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195271274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C003C05-DDB8-4EFC-AE3F-FA01E549277C}"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35701400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C003C05-DDB8-4EFC-AE3F-FA01E549277C}"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71587863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C003C05-DDB8-4EFC-AE3F-FA01E549277C}"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23876092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C003C05-DDB8-4EFC-AE3F-FA01E549277C}"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1392719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C003C05-DDB8-4EFC-AE3F-FA01E549277C}"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211169342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C003C05-DDB8-4EFC-AE3F-FA01E549277C}"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259577145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C003C05-DDB8-4EFC-AE3F-FA01E549277C}"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278779505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C003C05-DDB8-4EFC-AE3F-FA01E549277C}"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9734567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C003C05-DDB8-4EFC-AE3F-FA01E549277C}"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180790949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C003C05-DDB8-4EFC-AE3F-FA01E549277C}"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301123761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C003C05-DDB8-4EFC-AE3F-FA01E549277C}"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223154953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C003C05-DDB8-4EFC-AE3F-FA01E549277C}"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82251145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C003C05-DDB8-4EFC-AE3F-FA01E549277C}"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379403179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51D84B-961B-4EC9-A2C8-2881560C21F1}" type="slidenum">
              <a:rPr lang="zh-CN" altLang="en-US" smtClean="0"/>
              <a:pPr/>
              <a:t>28</a:t>
            </a:fld>
            <a:endParaRPr lang="zh-CN" altLang="en-US"/>
          </a:p>
        </p:txBody>
      </p:sp>
    </p:spTree>
    <p:extLst>
      <p:ext uri="{BB962C8B-B14F-4D97-AF65-F5344CB8AC3E}">
        <p14:creationId xmlns:p14="http://schemas.microsoft.com/office/powerpoint/2010/main" xmlns="" val="2217450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C003C05-DDB8-4EFC-AE3F-FA01E549277C}"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3576507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C003C05-DDB8-4EFC-AE3F-FA01E549277C}"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36845147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C003C05-DDB8-4EFC-AE3F-FA01E549277C}"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6469276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C003C05-DDB8-4EFC-AE3F-FA01E549277C}"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17194049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C003C05-DDB8-4EFC-AE3F-FA01E549277C}"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40434050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C003C05-DDB8-4EFC-AE3F-FA01E549277C}"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40838916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C003C05-DDB8-4EFC-AE3F-FA01E549277C}"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5351711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涂豆思">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904337654"/>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涂豆思 正文">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xmlns="" id="{7BE14710-3A39-4DBA-8078-727AC2AEDC2C}"/>
              </a:ext>
            </a:extLst>
          </p:cNvPr>
          <p:cNvPicPr>
            <a:picLocks noChangeAspect="1"/>
          </p:cNvPicPr>
          <p:nvPr userDrawn="1"/>
        </p:nvPicPr>
        <p:blipFill rotWithShape="1">
          <a:blip r:embed="rId2" cstate="print">
            <a:extLst>
              <a:ext uri="{28A0092B-C50C-407E-A947-70E740481C1C}">
                <a14:useLocalDpi xmlns:a14="http://schemas.microsoft.com/office/drawing/2010/main" xmlns="" val="0"/>
              </a:ext>
            </a:extLst>
          </a:blip>
          <a:srcRect b="10489"/>
          <a:stretch/>
        </p:blipFill>
        <p:spPr>
          <a:xfrm>
            <a:off x="0" y="0"/>
            <a:ext cx="12192000" cy="834887"/>
          </a:xfrm>
          <a:prstGeom prst="rect">
            <a:avLst/>
          </a:prstGeom>
        </p:spPr>
      </p:pic>
      <p:sp>
        <p:nvSpPr>
          <p:cNvPr id="3" name="矩形 2"/>
          <p:cNvSpPr/>
          <p:nvPr userDrawn="1"/>
        </p:nvSpPr>
        <p:spPr>
          <a:xfrm>
            <a:off x="-20169" y="789143"/>
            <a:ext cx="12213583" cy="48000"/>
          </a:xfrm>
          <a:prstGeom prst="rect">
            <a:avLst/>
          </a:prstGeom>
          <a:solidFill>
            <a:srgbClr val="FFC000"/>
          </a:solidFill>
          <a:ln w="19050" cap="flat" cmpd="sng" algn="ctr">
            <a:noFill/>
            <a:prstDash val="solid"/>
          </a:ln>
          <a:effectLst/>
        </p:spPr>
        <p:txBody>
          <a:bodyPr lIns="121862" tIns="60930" rIns="121862" bIns="60930" rtlCol="0" anchor="ctr"/>
          <a:lstStyle/>
          <a:p>
            <a:pPr marL="0" marR="0" lvl="0" indent="0" algn="ctr" defTabSz="913765"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pic>
        <p:nvPicPr>
          <p:cNvPr id="7" name="图片 6">
            <a:extLst>
              <a:ext uri="{FF2B5EF4-FFF2-40B4-BE49-F238E27FC236}">
                <a16:creationId xmlns:a16="http://schemas.microsoft.com/office/drawing/2014/main" xmlns="" id="{AFE4772C-2AAA-4B8A-A09E-1249BAE45CED}"/>
              </a:ext>
            </a:extLst>
          </p:cNvPr>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82366" y="58171"/>
            <a:ext cx="908662" cy="672075"/>
          </a:xfrm>
          <a:prstGeom prst="rect">
            <a:avLst/>
          </a:prstGeom>
        </p:spPr>
      </p:pic>
      <p:pic>
        <p:nvPicPr>
          <p:cNvPr id="8" name="图片 7">
            <a:extLst>
              <a:ext uri="{FF2B5EF4-FFF2-40B4-BE49-F238E27FC236}">
                <a16:creationId xmlns:a16="http://schemas.microsoft.com/office/drawing/2014/main" xmlns="" id="{2CCC4EC7-B76B-4CD8-9F5F-57C654E43239}"/>
              </a:ext>
            </a:extLst>
          </p:cNvPr>
          <p:cNvPicPr>
            <a:picLocks noChangeAspect="1"/>
          </p:cNvPicPr>
          <p:nvPr userDrawn="1"/>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t="66446"/>
          <a:stretch/>
        </p:blipFill>
        <p:spPr>
          <a:xfrm>
            <a:off x="0" y="4841641"/>
            <a:ext cx="12192000" cy="1917628"/>
          </a:xfrm>
          <a:prstGeom prst="rect">
            <a:avLst/>
          </a:prstGeom>
        </p:spPr>
      </p:pic>
    </p:spTree>
    <p:extLst>
      <p:ext uri="{BB962C8B-B14F-4D97-AF65-F5344CB8AC3E}">
        <p14:creationId xmlns:p14="http://schemas.microsoft.com/office/powerpoint/2010/main" xmlns="" val="1311661860"/>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4" cstate="print">
            <a:lum/>
          </a:blip>
          <a:srcRect/>
          <a:stretch>
            <a:fillRect/>
          </a:stretch>
        </a:blipFill>
        <a:effectLst/>
      </p:bgPr>
    </p:bg>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7545D1AD-BA42-46B5-B1E5-E7B266687A6F}"/>
              </a:ext>
            </a:extLst>
          </p:cNvPr>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chemeClr val="bg1"/>
                </a:solidFill>
                <a:latin typeface="微软雅黑" panose="020B0503020204020204" pitchFamily="34" charset="-122"/>
                <a:ea typeface="微软雅黑" panose="020B0503020204020204" pitchFamily="34" charset="-122"/>
                <a:sym typeface="+mn-ea"/>
              </a:rPr>
              <a:t>PPT</a:t>
            </a:r>
            <a:r>
              <a:rPr lang="zh-CN" altLang="en-US" sz="300" dirty="0">
                <a:solidFill>
                  <a:schemeClr val="bg1"/>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chemeClr val="bg1"/>
                </a:solidFill>
                <a:latin typeface="微软雅黑" panose="020B0503020204020204" pitchFamily="34" charset="-122"/>
                <a:ea typeface="微软雅黑" panose="020B0503020204020204" pitchFamily="34" charset="-122"/>
                <a:sym typeface="+mn-ea"/>
              </a:rPr>
              <a:t>ibaotu.com</a:t>
            </a:r>
          </a:p>
        </p:txBody>
      </p:sp>
    </p:spTree>
    <p:extLst>
      <p:ext uri="{BB962C8B-B14F-4D97-AF65-F5344CB8AC3E}">
        <p14:creationId xmlns:p14="http://schemas.microsoft.com/office/powerpoint/2010/main" xmlns="" val="2707763091"/>
      </p:ext>
    </p:extLst>
  </p:cSld>
  <p:clrMap bg1="lt1" tx1="dk1" bg2="lt2" tx2="dk2" accent1="accent1" accent2="accent2" accent3="accent3" accent4="accent4" accent5="accent5" accent6="accent6" hlink="hlink" folHlink="folHlink"/>
  <p:sldLayoutIdLst>
    <p:sldLayoutId id="2147483662" r:id="rId1"/>
    <p:sldLayoutId id="2147483663" r:id="rId2"/>
  </p:sldLayoutIdLst>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hf hdr="0" ftr="0" dt="0"/>
  <p:txStyles>
    <p:titleStyle>
      <a:lvl1pPr algn="l" defTabSz="1087120" rtl="0" eaLnBrk="0" fontAlgn="base" hangingPunct="0">
        <a:spcBef>
          <a:spcPct val="0"/>
        </a:spcBef>
        <a:spcAft>
          <a:spcPct val="0"/>
        </a:spcAft>
        <a:defRPr sz="3735" kern="1200">
          <a:solidFill>
            <a:schemeClr val="bg1"/>
          </a:solidFill>
          <a:latin typeface="华文细黑" panose="02010600040101010101" pitchFamily="2" charset="-122"/>
          <a:ea typeface="华文细黑" panose="02010600040101010101" pitchFamily="2" charset="-122"/>
          <a:cs typeface="+mj-cs"/>
        </a:defRPr>
      </a:lvl1pPr>
      <a:lvl2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2pPr>
      <a:lvl3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3pPr>
      <a:lvl4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4pPr>
      <a:lvl5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5pPr>
      <a:lvl6pPr marL="4572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6pPr>
      <a:lvl7pPr marL="9144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7pPr>
      <a:lvl8pPr marL="13709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8pPr>
      <a:lvl9pPr marL="18281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9pPr>
    </p:titleStyle>
    <p:bodyStyle>
      <a:lvl1pPr marL="408305" indent="-408305" algn="l" defTabSz="1087120" rtl="0" eaLnBrk="0" fontAlgn="base" hangingPunct="0">
        <a:spcBef>
          <a:spcPts val="130"/>
        </a:spcBef>
        <a:spcAft>
          <a:spcPct val="0"/>
        </a:spcAft>
        <a:buFont typeface="Arial" panose="020B0604020202020204" pitchFamily="34" charset="0"/>
        <a:buChar char="•"/>
        <a:defRPr sz="2800" kern="1200">
          <a:solidFill>
            <a:schemeClr val="tx1"/>
          </a:solidFill>
          <a:latin typeface="华文细黑" panose="02010600040101010101" pitchFamily="2" charset="-122"/>
          <a:ea typeface="华文细黑" panose="02010600040101010101" pitchFamily="2" charset="-122"/>
          <a:cs typeface="+mn-cs"/>
        </a:defRPr>
      </a:lvl1pPr>
      <a:lvl2pPr marL="884555" indent="-340360" algn="l" defTabSz="1087120" rtl="0" eaLnBrk="0" fontAlgn="base" hangingPunct="0">
        <a:spcBef>
          <a:spcPts val="130"/>
        </a:spcBef>
        <a:spcAft>
          <a:spcPct val="0"/>
        </a:spcAft>
        <a:buFont typeface="Arial" panose="020B0604020202020204" pitchFamily="34" charset="0"/>
        <a:buChar char="–"/>
        <a:defRPr kern="1200">
          <a:solidFill>
            <a:schemeClr val="tx1"/>
          </a:solidFill>
          <a:latin typeface="华文细黑" panose="02010600040101010101" pitchFamily="2" charset="-122"/>
          <a:ea typeface="华文细黑" panose="02010600040101010101" pitchFamily="2" charset="-122"/>
          <a:cs typeface="+mn-cs"/>
        </a:defRPr>
      </a:lvl2pPr>
      <a:lvl3pPr marL="1360805" indent="-272415" algn="l" defTabSz="1087120" rtl="0" eaLnBrk="0" fontAlgn="base" hangingPunct="0">
        <a:spcBef>
          <a:spcPts val="130"/>
        </a:spcBef>
        <a:spcAft>
          <a:spcPct val="0"/>
        </a:spcAft>
        <a:buFont typeface="Arial" panose="020B0604020202020204" pitchFamily="34" charset="0"/>
        <a:buChar char="•"/>
        <a:defRPr sz="2800" kern="1200">
          <a:solidFill>
            <a:schemeClr val="tx1"/>
          </a:solidFill>
          <a:latin typeface="华文细黑" panose="02010600040101010101" pitchFamily="2" charset="-122"/>
          <a:ea typeface="华文细黑" panose="02010600040101010101" pitchFamily="2" charset="-122"/>
          <a:cs typeface="+mn-cs"/>
        </a:defRPr>
      </a:lvl3pPr>
      <a:lvl4pPr marL="1904365" indent="-272415" algn="l" defTabSz="1087120" rtl="0" eaLnBrk="0" fontAlgn="base" hangingPunct="0">
        <a:spcBef>
          <a:spcPts val="130"/>
        </a:spcBef>
        <a:spcAft>
          <a:spcPct val="0"/>
        </a:spcAft>
        <a:buFont typeface="Arial" panose="020B0604020202020204" pitchFamily="34" charset="0"/>
        <a:buChar char="–"/>
        <a:defRPr sz="1865" kern="1200">
          <a:solidFill>
            <a:schemeClr val="tx1"/>
          </a:solidFill>
          <a:latin typeface="华文细黑" panose="02010600040101010101" pitchFamily="2" charset="-122"/>
          <a:ea typeface="华文细黑" panose="02010600040101010101" pitchFamily="2" charset="-122"/>
          <a:cs typeface="+mn-cs"/>
        </a:defRPr>
      </a:lvl4pPr>
      <a:lvl5pPr marL="2448560" indent="-272415" algn="l" defTabSz="1087120" rtl="0" eaLnBrk="0" fontAlgn="base" hangingPunct="0">
        <a:spcBef>
          <a:spcPts val="130"/>
        </a:spcBef>
        <a:spcAft>
          <a:spcPct val="0"/>
        </a:spcAft>
        <a:buFont typeface="Arial" panose="020B0604020202020204" pitchFamily="34" charset="0"/>
        <a:buChar char="»"/>
        <a:defRPr sz="1865" kern="1200">
          <a:solidFill>
            <a:schemeClr val="tx1"/>
          </a:solidFill>
          <a:latin typeface="华文细黑" panose="02010600040101010101" pitchFamily="2" charset="-122"/>
          <a:ea typeface="华文细黑" panose="02010600040101010101" pitchFamily="2" charset="-122"/>
          <a:cs typeface="+mn-cs"/>
        </a:defRPr>
      </a:lvl5pPr>
      <a:lvl6pPr marL="3352165" indent="-304800" algn="l" defTabSz="1218565"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6pPr>
      <a:lvl7pPr marL="3961765" indent="-304800" algn="l" defTabSz="1218565"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7pPr>
      <a:lvl8pPr marL="4570095" indent="-304800" algn="l" defTabSz="1218565"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8pPr>
      <a:lvl9pPr marL="5179695" indent="-304800" algn="l" defTabSz="1218565"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9pPr>
    </p:bodyStyle>
    <p:other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165" algn="l" defTabSz="1218565" rtl="0" eaLnBrk="1" latinLnBrk="0" hangingPunct="1">
        <a:defRPr sz="2400" kern="1200">
          <a:solidFill>
            <a:schemeClr val="tx1"/>
          </a:solidFill>
          <a:latin typeface="+mn-lt"/>
          <a:ea typeface="+mn-ea"/>
          <a:cs typeface="+mn-cs"/>
        </a:defRPr>
      </a:lvl4pPr>
      <a:lvl5pPr marL="2437765" algn="l" defTabSz="1218565" rtl="0" eaLnBrk="1" latinLnBrk="0" hangingPunct="1">
        <a:defRPr sz="2400" kern="1200">
          <a:solidFill>
            <a:schemeClr val="tx1"/>
          </a:solidFill>
          <a:latin typeface="+mn-lt"/>
          <a:ea typeface="+mn-ea"/>
          <a:cs typeface="+mn-cs"/>
        </a:defRPr>
      </a:lvl5pPr>
      <a:lvl6pPr marL="3047365" algn="l" defTabSz="1218565" rtl="0" eaLnBrk="1" latinLnBrk="0" hangingPunct="1">
        <a:defRPr sz="2400" kern="1200">
          <a:solidFill>
            <a:schemeClr val="tx1"/>
          </a:solidFill>
          <a:latin typeface="+mn-lt"/>
          <a:ea typeface="+mn-ea"/>
          <a:cs typeface="+mn-cs"/>
        </a:defRPr>
      </a:lvl6pPr>
      <a:lvl7pPr marL="3656965" algn="l" defTabSz="1218565" rtl="0" eaLnBrk="1" latinLnBrk="0" hangingPunct="1">
        <a:defRPr sz="2400" kern="1200">
          <a:solidFill>
            <a:schemeClr val="tx1"/>
          </a:solidFill>
          <a:latin typeface="+mn-lt"/>
          <a:ea typeface="+mn-ea"/>
          <a:cs typeface="+mn-cs"/>
        </a:defRPr>
      </a:lvl7pPr>
      <a:lvl8pPr marL="4265295" algn="l" defTabSz="1218565" rtl="0" eaLnBrk="1" latinLnBrk="0" hangingPunct="1">
        <a:defRPr sz="2400" kern="1200">
          <a:solidFill>
            <a:schemeClr val="tx1"/>
          </a:solidFill>
          <a:latin typeface="+mn-lt"/>
          <a:ea typeface="+mn-ea"/>
          <a:cs typeface="+mn-cs"/>
        </a:defRPr>
      </a:lvl8pPr>
      <a:lvl9pPr marL="4874895" algn="l" defTabSz="121856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7" Type="http://schemas.openxmlformats.org/officeDocument/2006/relationships/image" Target="../media/image7.png"/><Relationship Id="rId2" Type="http://schemas.openxmlformats.org/officeDocument/2006/relationships/slideLayout" Target="../slideLayouts/slideLayout1.xml"/><Relationship Id="rId1" Type="http://schemas.openxmlformats.org/officeDocument/2006/relationships/audio" Target="../media/media1.mp3"/><Relationship Id="rId6" Type="http://schemas.microsoft.com/office/2007/relationships/media" Target="../media/media1.mp3"/><Relationship Id="rId5" Type="http://schemas.openxmlformats.org/officeDocument/2006/relationships/image" Target="../media/image6.png"/><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NULL"/><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microsoft.com/office/2007/relationships/hdphoto" Target="../media/hdphoto1.wdp"/><Relationship Id="rId5" Type="http://schemas.openxmlformats.org/officeDocument/2006/relationships/image" Target="../media/image9.png"/><Relationship Id="rId4" Type="http://schemas.openxmlformats.org/officeDocument/2006/relationships/image" Target="NUL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NULL"/><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microsoft.com/office/2007/relationships/hdphoto" Target="../media/hdphoto1.wdp"/><Relationship Id="rId5" Type="http://schemas.openxmlformats.org/officeDocument/2006/relationships/image" Target="../media/image9.png"/><Relationship Id="rId4" Type="http://schemas.openxmlformats.org/officeDocument/2006/relationships/image" Target="NUL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microsoft.com/office/2007/relationships/hdphoto" Target="../media/hdphoto1.wdp"/><Relationship Id="rId4" Type="http://schemas.openxmlformats.org/officeDocument/2006/relationships/image" Target="../media/image9.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microsoft.com/office/2007/relationships/hdphoto" Target="../media/hdphoto1.wdp"/><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4" cstate="print">
            <a:lum/>
          </a:blip>
          <a:srcRect/>
          <a:stretch>
            <a:fillRect/>
          </a:stretch>
        </a:blipFill>
        <a:effectLst/>
      </p:bgPr>
    </p:bg>
    <p:spTree>
      <p:nvGrpSpPr>
        <p:cNvPr id="1" name=""/>
        <p:cNvGrpSpPr/>
        <p:nvPr/>
      </p:nvGrpSpPr>
      <p:grpSpPr>
        <a:xfrm>
          <a:off x="0" y="0"/>
          <a:ext cx="0" cy="0"/>
          <a:chOff x="0" y="0"/>
          <a:chExt cx="0" cy="0"/>
        </a:xfrm>
      </p:grpSpPr>
      <p:pic>
        <p:nvPicPr>
          <p:cNvPr id="1026" name="Picture 2" descr="C:\Users\hlf\Desktop\图片1.png"/>
          <p:cNvPicPr>
            <a:picLocks noChangeAspect="1" noChangeArrowheads="1"/>
          </p:cNvPicPr>
          <p:nvPr/>
        </p:nvPicPr>
        <p:blipFill>
          <a:blip r:embed="rId5" cstate="print"/>
          <a:srcRect/>
          <a:stretch>
            <a:fillRect/>
          </a:stretch>
        </p:blipFill>
        <p:spPr bwMode="auto">
          <a:xfrm>
            <a:off x="0" y="0"/>
            <a:ext cx="12290426" cy="6858000"/>
          </a:xfrm>
          <a:prstGeom prst="rect">
            <a:avLst/>
          </a:prstGeom>
          <a:noFill/>
        </p:spPr>
      </p:pic>
      <p:pic>
        <p:nvPicPr>
          <p:cNvPr id="16" name="党建">
            <a:hlinkClick r:id="" action="ppaction://media"/>
            <a:extLst>
              <a:ext uri="{FF2B5EF4-FFF2-40B4-BE49-F238E27FC236}">
                <a16:creationId xmlns:a16="http://schemas.microsoft.com/office/drawing/2014/main" xmlns="" id="{2DD7ACE5-DD7B-4A18-8F16-AADC07544128}"/>
              </a:ext>
            </a:extLst>
          </p:cNvPr>
          <p:cNvPicPr>
            <a:picLocks noChangeAspect="1"/>
          </p:cNvPicPr>
          <p:nvPr>
            <a:audioFile r:link="rId1"/>
            <p:extLst>
              <p:ext uri="{DAA4B4D4-6D71-4841-9C94-3DE7FCFB9230}">
                <p14:media xmlns:p14="http://schemas.microsoft.com/office/powerpoint/2010/main" xmlns="" r:embed="rId6"/>
              </p:ext>
            </p:extLst>
          </p:nvPr>
        </p:nvPicPr>
        <p:blipFill>
          <a:blip r:embed="rId7" cstate="print"/>
          <a:stretch>
            <a:fillRect/>
          </a:stretch>
        </p:blipFill>
        <p:spPr>
          <a:xfrm>
            <a:off x="-531133" y="0"/>
            <a:ext cx="546100" cy="546100"/>
          </a:xfrm>
          <a:prstGeom prst="rect">
            <a:avLst/>
          </a:prstGeom>
        </p:spPr>
      </p:pic>
    </p:spTree>
    <p:extLst>
      <p:ext uri="{BB962C8B-B14F-4D97-AF65-F5344CB8AC3E}">
        <p14:creationId xmlns:p14="http://schemas.microsoft.com/office/powerpoint/2010/main" xmlns="" val="2424391956"/>
      </p:ext>
    </p:extLst>
  </p:cSld>
  <p:clrMapOvr>
    <a:masterClrMapping/>
  </p:clrMapOvr>
  <mc:AlternateContent xmlns:mc="http://schemas.openxmlformats.org/markup-compatibility/2006">
    <mc:Choice xmlns:p14="http://schemas.microsoft.com/office/powerpoint/2010/main" xmlns="" Requires="p14">
      <p:transition spd="slow" p14:dur="1400" advClick="0" advTm="4000">
        <p14:ripple/>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hold" display="0">
                  <p:stCondLst>
                    <p:cond delay="indefinite"/>
                  </p:stCondLst>
                  <p:endCondLst>
                    <p:cond evt="onStopAudio" delay="0">
                      <p:tgtEl>
                        <p:sldTgt/>
                      </p:tgtEl>
                    </p:cond>
                  </p:endCondLst>
                </p:cTn>
                <p:tgtEl>
                  <p:spTgt spid="16"/>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xmlns="" id="{8D5E618E-FF52-4563-A289-6A099FD53688}"/>
              </a:ext>
            </a:extLst>
          </p:cNvPr>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tretch>
            <a:fillRect/>
          </a:stretch>
        </p:blipFill>
        <p:spPr>
          <a:xfrm>
            <a:off x="0" y="1044269"/>
            <a:ext cx="12192000" cy="5715000"/>
          </a:xfrm>
          <a:prstGeom prst="rect">
            <a:avLst/>
          </a:prstGeom>
        </p:spPr>
      </p:pic>
      <p:sp>
        <p:nvSpPr>
          <p:cNvPr id="9" name="矩形: 剪去对角 8">
            <a:extLst>
              <a:ext uri="{FF2B5EF4-FFF2-40B4-BE49-F238E27FC236}">
                <a16:creationId xmlns:a16="http://schemas.microsoft.com/office/drawing/2014/main" xmlns="" id="{2CBB7D4E-7EE9-4CAE-9F54-EB7620BD9860}"/>
              </a:ext>
            </a:extLst>
          </p:cNvPr>
          <p:cNvSpPr/>
          <p:nvPr/>
        </p:nvSpPr>
        <p:spPr>
          <a:xfrm>
            <a:off x="870858" y="1338571"/>
            <a:ext cx="10895089" cy="4210083"/>
          </a:xfrm>
          <a:prstGeom prst="snip2DiagRect">
            <a:avLst/>
          </a:prstGeom>
          <a:gradFill flip="none" rotWithShape="1">
            <a:gsLst>
              <a:gs pos="0">
                <a:srgbClr val="E30000"/>
              </a:gs>
              <a:gs pos="100000">
                <a:srgbClr val="760303"/>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10000"/>
              </a:lnSpc>
              <a:spcBef>
                <a:spcPct val="0"/>
              </a:spcBef>
              <a:spcAft>
                <a:spcPct val="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pic>
        <p:nvPicPr>
          <p:cNvPr id="5" name="图片 4" descr="图片包含 就坐, 室内&#10;&#10;已生成高可信度的说明">
            <a:extLst>
              <a:ext uri="{FF2B5EF4-FFF2-40B4-BE49-F238E27FC236}">
                <a16:creationId xmlns:a16="http://schemas.microsoft.com/office/drawing/2014/main" xmlns="" id="{F32FD926-BC56-4224-A0D5-9855A5E4BC11}"/>
              </a:ext>
            </a:extLst>
          </p:cNvPr>
          <p:cNvPicPr>
            <a:picLocks noChangeAspect="1"/>
          </p:cNvPicPr>
          <p:nvPr/>
        </p:nvPicPr>
        <p:blipFill rotWithShape="1">
          <a:blip r:embed="rId4" cstate="print">
            <a:extLst>
              <a:ext uri="{28A0092B-C50C-407E-A947-70E740481C1C}">
                <a14:useLocalDpi xmlns:a14="http://schemas.microsoft.com/office/drawing/2010/main" xmlns="" val="0"/>
              </a:ext>
            </a:extLst>
          </a:blip>
          <a:srcRect t="67639"/>
          <a:stretch/>
        </p:blipFill>
        <p:spPr>
          <a:xfrm>
            <a:off x="0" y="4795897"/>
            <a:ext cx="12192000" cy="2062103"/>
          </a:xfrm>
          <a:prstGeom prst="rect">
            <a:avLst/>
          </a:prstGeom>
        </p:spPr>
      </p:pic>
      <p:pic>
        <p:nvPicPr>
          <p:cNvPr id="18" name="图片 17" descr="图片包含 文字&#10;&#10;已生成高可信度的说明">
            <a:extLst>
              <a:ext uri="{FF2B5EF4-FFF2-40B4-BE49-F238E27FC236}">
                <a16:creationId xmlns:a16="http://schemas.microsoft.com/office/drawing/2014/main" xmlns="" id="{EC5B1EFF-8D13-4BD8-A9F7-F0A028390767}"/>
              </a:ext>
            </a:extLst>
          </p:cNvPr>
          <p:cNvPicPr>
            <a:picLocks noChangeAspect="1"/>
          </p:cNvPicPr>
          <p:nvPr/>
        </p:nvPicPr>
        <p:blipFill rotWithShape="1">
          <a:blip r:embed="rId5" cstate="print">
            <a:extLst>
              <a:ext uri="{BEBA8EAE-BF5A-486C-A8C5-ECC9F3942E4B}">
                <a14:imgProps xmlns:a14="http://schemas.microsoft.com/office/drawing/2010/main" xmlns="">
                  <a14:imgLayer r:embed="rId6">
                    <a14:imgEffect>
                      <a14:saturation sat="66000"/>
                    </a14:imgEffect>
                  </a14:imgLayer>
                </a14:imgProps>
              </a:ext>
              <a:ext uri="{28A0092B-C50C-407E-A947-70E740481C1C}">
                <a14:useLocalDpi xmlns:a14="http://schemas.microsoft.com/office/drawing/2010/main" xmlns="" val="0"/>
              </a:ext>
            </a:extLst>
          </a:blip>
          <a:srcRect l="57717" t="17559" r="11877" b="70833"/>
          <a:stretch/>
        </p:blipFill>
        <p:spPr>
          <a:xfrm>
            <a:off x="9293225" y="447860"/>
            <a:ext cx="2898775" cy="630000"/>
          </a:xfrm>
          <a:prstGeom prst="rect">
            <a:avLst/>
          </a:prstGeom>
          <a:effectLst>
            <a:outerShdw blurRad="63500" sx="102000" sy="102000" algn="ctr" rotWithShape="0">
              <a:prstClr val="black">
                <a:alpha val="40000"/>
              </a:prstClr>
            </a:outerShdw>
          </a:effectLst>
        </p:spPr>
      </p:pic>
      <p:pic>
        <p:nvPicPr>
          <p:cNvPr id="19" name="图片 18">
            <a:extLst>
              <a:ext uri="{FF2B5EF4-FFF2-40B4-BE49-F238E27FC236}">
                <a16:creationId xmlns:a16="http://schemas.microsoft.com/office/drawing/2014/main" xmlns="" id="{66E6E4DB-CEA6-4E21-AC06-39C03989D268}"/>
              </a:ext>
            </a:extLst>
          </p:cNvPr>
          <p:cNvPicPr>
            <a:picLocks noChangeAspect="1"/>
          </p:cNvPicPr>
          <p:nvPr/>
        </p:nvPicPr>
        <p:blipFill rotWithShape="1">
          <a:blip r:embed="rId7" cstate="print">
            <a:extLst>
              <a:ext uri="{28A0092B-C50C-407E-A947-70E740481C1C}">
                <a14:useLocalDpi xmlns:a14="http://schemas.microsoft.com/office/drawing/2010/main" xmlns="" val="0"/>
              </a:ext>
            </a:extLst>
          </a:blip>
          <a:srcRect l="22797" t="38391" r="12857" b="42083"/>
          <a:stretch/>
        </p:blipFill>
        <p:spPr>
          <a:xfrm>
            <a:off x="4259942" y="390174"/>
            <a:ext cx="4913086" cy="745371"/>
          </a:xfrm>
          <a:prstGeom prst="rect">
            <a:avLst/>
          </a:prstGeom>
        </p:spPr>
      </p:pic>
      <p:sp>
        <p:nvSpPr>
          <p:cNvPr id="20" name="标题 4">
            <a:extLst>
              <a:ext uri="{FF2B5EF4-FFF2-40B4-BE49-F238E27FC236}">
                <a16:creationId xmlns:a16="http://schemas.microsoft.com/office/drawing/2014/main" xmlns="" id="{331CE5E9-092F-4AF0-9816-78105F103BD1}"/>
              </a:ext>
            </a:extLst>
          </p:cNvPr>
          <p:cNvSpPr txBox="1"/>
          <p:nvPr/>
        </p:nvSpPr>
        <p:spPr>
          <a:xfrm>
            <a:off x="4779612" y="1280886"/>
            <a:ext cx="2764790" cy="1856105"/>
          </a:xfrm>
          <a:prstGeom prst="rect">
            <a:avLst/>
          </a:prstGeom>
        </p:spPr>
        <p:txBody>
          <a:bodyPr vert="horz" lIns="121920" tIns="60960" rIns="121920" bIns="6096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3200" b="1" i="0" u="none" strike="noStrike" kern="1200" cap="none" spc="0" normalizeH="0" baseline="0" noProof="0" dirty="0">
                <a:ln>
                  <a:noFill/>
                </a:ln>
                <a:gradFill>
                  <a:gsLst>
                    <a:gs pos="29000">
                      <a:srgbClr val="FCFEB6"/>
                    </a:gs>
                    <a:gs pos="59000">
                      <a:srgbClr val="F8EC02"/>
                    </a:gs>
                    <a:gs pos="83000">
                      <a:srgbClr val="F8EC02"/>
                    </a:gs>
                    <a:gs pos="100000">
                      <a:srgbClr val="FCE95A"/>
                    </a:gs>
                  </a:gsLst>
                  <a:lin ang="5400000" scaled="0"/>
                </a:gradFill>
                <a:effectLst>
                  <a:outerShdw blurRad="38100" dist="38100" dir="2700000" algn="tl">
                    <a:srgbClr val="000000">
                      <a:alpha val="43137"/>
                    </a:srgbClr>
                  </a:outerShdw>
                </a:effectLst>
                <a:uLnTx/>
                <a:uFillTx/>
                <a:latin typeface="Impact" panose="020B0806030902050204" pitchFamily="34" charset="0"/>
                <a:ea typeface="微软雅黑" panose="020B0503020204020204" pitchFamily="34" charset="-122"/>
                <a:cs typeface="+mj-cs"/>
              </a:rPr>
              <a:t>    </a:t>
            </a:r>
            <a:r>
              <a:rPr kumimoji="0" lang="zh-CN" altLang="en-US" sz="3200" b="1" i="0" u="none" strike="noStrike" kern="1200" cap="none" spc="0" normalizeH="0" baseline="0" noProof="0" dirty="0">
                <a:ln>
                  <a:noFill/>
                </a:ln>
                <a:gradFill>
                  <a:gsLst>
                    <a:gs pos="29000">
                      <a:srgbClr val="FCFEB6"/>
                    </a:gs>
                    <a:gs pos="59000">
                      <a:srgbClr val="F8EC02"/>
                    </a:gs>
                    <a:gs pos="83000">
                      <a:srgbClr val="F8EC02"/>
                    </a:gs>
                    <a:gs pos="100000">
                      <a:srgbClr val="FCE95A"/>
                    </a:gs>
                  </a:gsLst>
                  <a:lin ang="5400000" scaled="0"/>
                </a:gradFill>
                <a:effectLst>
                  <a:outerShdw blurRad="38100" dist="38100" dir="2700000" algn="tl">
                    <a:srgbClr val="000000">
                      <a:alpha val="43137"/>
                    </a:srgbClr>
                  </a:outerShdw>
                </a:effectLst>
                <a:uLnTx/>
                <a:uFillTx/>
                <a:latin typeface="Impact" panose="020B0806030902050204" pitchFamily="34" charset="0"/>
                <a:ea typeface="微软雅黑" panose="020B0503020204020204" pitchFamily="34" charset="-122"/>
                <a:cs typeface="+mj-cs"/>
              </a:rPr>
              <a:t>第二部分</a:t>
            </a:r>
          </a:p>
        </p:txBody>
      </p:sp>
      <p:sp>
        <p:nvSpPr>
          <p:cNvPr id="21" name="TextBox 479">
            <a:extLst>
              <a:ext uri="{FF2B5EF4-FFF2-40B4-BE49-F238E27FC236}">
                <a16:creationId xmlns:a16="http://schemas.microsoft.com/office/drawing/2014/main" xmlns="" id="{0DC35E74-EC97-49C2-95D1-223C8F70D6C1}"/>
              </a:ext>
            </a:extLst>
          </p:cNvPr>
          <p:cNvSpPr txBox="1"/>
          <p:nvPr/>
        </p:nvSpPr>
        <p:spPr>
          <a:xfrm>
            <a:off x="1601500" y="2415385"/>
            <a:ext cx="9121013" cy="1241621"/>
          </a:xfrm>
          <a:prstGeom prst="rect">
            <a:avLst/>
          </a:prstGeom>
          <a:noFill/>
        </p:spPr>
        <p:txBody>
          <a:bodyPr wrap="square" lIns="121792" tIns="60896" rIns="121792" bIns="60896" rtlCol="0">
            <a:spAutoFit/>
          </a:bodyPr>
          <a:lstStyle>
            <a:defPPr>
              <a:defRPr lang="zh-CN"/>
            </a:defPPr>
            <a:lvl1pPr>
              <a:lnSpc>
                <a:spcPct val="125000"/>
              </a:lnSpc>
              <a:defRPr sz="4000" b="1">
                <a:solidFill>
                  <a:schemeClr val="accent2"/>
                </a:solidFill>
                <a:latin typeface="微软雅黑" panose="020B0503020204020204" pitchFamily="34" charset="-122"/>
                <a:ea typeface="微软雅黑" panose="020B0503020204020204" pitchFamily="34" charset="-122"/>
              </a:defRPr>
            </a:lvl1pPr>
          </a:lstStyle>
          <a:p>
            <a:pPr lvl="0" algn="ctr">
              <a:defRPr/>
            </a:pPr>
            <a:r>
              <a:rPr lang="zh-CN" altLang="en-US" sz="6400" dirty="0">
                <a:gradFill>
                  <a:gsLst>
                    <a:gs pos="29000">
                      <a:srgbClr val="FCFEB6"/>
                    </a:gs>
                    <a:gs pos="59000">
                      <a:srgbClr val="F8EC02"/>
                    </a:gs>
                    <a:gs pos="83000">
                      <a:srgbClr val="F8EC02"/>
                    </a:gs>
                    <a:gs pos="100000">
                      <a:srgbClr val="FCE95A"/>
                    </a:gs>
                  </a:gsLst>
                  <a:lin ang="5400000" scaled="0"/>
                </a:gradFill>
                <a:effectLst>
                  <a:outerShdw blurRad="38100" dist="38100" dir="2700000" algn="tl">
                    <a:srgbClr val="000000">
                      <a:alpha val="43137"/>
                    </a:srgbClr>
                  </a:outerShdw>
                </a:effectLst>
              </a:rPr>
              <a:t>如何抓好党风廉政建设</a:t>
            </a:r>
          </a:p>
        </p:txBody>
      </p:sp>
      <p:sp>
        <p:nvSpPr>
          <p:cNvPr id="23" name="TextBox 480">
            <a:extLst>
              <a:ext uri="{FF2B5EF4-FFF2-40B4-BE49-F238E27FC236}">
                <a16:creationId xmlns:a16="http://schemas.microsoft.com/office/drawing/2014/main" xmlns="" id="{778F46E7-F712-4C18-8B67-AD64E8D62AB7}"/>
              </a:ext>
            </a:extLst>
          </p:cNvPr>
          <p:cNvSpPr txBox="1"/>
          <p:nvPr/>
        </p:nvSpPr>
        <p:spPr>
          <a:xfrm>
            <a:off x="2761606" y="3637926"/>
            <a:ext cx="6642692" cy="1230977"/>
          </a:xfrm>
          <a:prstGeom prst="rect">
            <a:avLst/>
          </a:prstGeom>
          <a:noFill/>
        </p:spPr>
        <p:txBody>
          <a:bodyPr wrap="square" lIns="121792" tIns="60896" rIns="121792" bIns="60896" rtlCol="0">
            <a:spAutoFit/>
          </a:bodyPr>
          <a:lstStyle/>
          <a:p>
            <a:pPr algn="ctr">
              <a:defRPr/>
            </a:pPr>
            <a:r>
              <a:rPr lang="zh-CN" altLang="en-US" sz="2400" dirty="0">
                <a:gradFill>
                  <a:gsLst>
                    <a:gs pos="29000">
                      <a:srgbClr val="FCFEB6"/>
                    </a:gs>
                    <a:gs pos="59000">
                      <a:srgbClr val="F8EC02"/>
                    </a:gs>
                    <a:gs pos="83000">
                      <a:srgbClr val="F8EC02"/>
                    </a:gs>
                    <a:gs pos="100000">
                      <a:srgbClr val="FCE95A"/>
                    </a:gs>
                  </a:gsLst>
                  <a:lin ang="5400000" scaled="0"/>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请输入描述文字请输入描述文字，请输入描述文字请输入描述文字，请输入描述文字，请输入描述文字</a:t>
            </a:r>
          </a:p>
        </p:txBody>
      </p:sp>
    </p:spTree>
    <p:extLst>
      <p:ext uri="{BB962C8B-B14F-4D97-AF65-F5344CB8AC3E}">
        <p14:creationId xmlns:p14="http://schemas.microsoft.com/office/powerpoint/2010/main" xmlns="" val="1868731966"/>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 calcmode="lin" valueType="num">
                                      <p:cBhvr>
                                        <p:cTn id="9"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0"/>
                                        </p:tgtEl>
                                      </p:cBhvr>
                                    </p:animEffect>
                                  </p:childTnLst>
                                </p:cTn>
                              </p:par>
                            </p:childTnLst>
                          </p:cTn>
                        </p:par>
                        <p:par>
                          <p:cTn id="12" fill="hold">
                            <p:stCondLst>
                              <p:cond delay="65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21"/>
                                        </p:tgtEl>
                                        <p:attrNameLst>
                                          <p:attrName>style.visibility</p:attrName>
                                        </p:attrNameLst>
                                      </p:cBhvr>
                                      <p:to>
                                        <p:strVal val="visible"/>
                                      </p:to>
                                    </p:set>
                                    <p:anim calcmode="lin" valueType="num">
                                      <p:cBhvr>
                                        <p:cTn id="15"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21"/>
                                        </p:tgtEl>
                                        <p:attrNameLst>
                                          <p:attrName>ppt_y</p:attrName>
                                        </p:attrNameLst>
                                      </p:cBhvr>
                                      <p:tavLst>
                                        <p:tav tm="0">
                                          <p:val>
                                            <p:strVal val="#ppt_y"/>
                                          </p:val>
                                        </p:tav>
                                        <p:tav tm="100000">
                                          <p:val>
                                            <p:strVal val="#ppt_y"/>
                                          </p:val>
                                        </p:tav>
                                      </p:tavLst>
                                    </p:anim>
                                    <p:anim calcmode="lin" valueType="num">
                                      <p:cBhvr>
                                        <p:cTn id="17"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21"/>
                                        </p:tgtEl>
                                      </p:cBhvr>
                                    </p:animEffect>
                                  </p:childTnLst>
                                </p:cTn>
                              </p:par>
                            </p:childTnLst>
                          </p:cTn>
                        </p:par>
                        <p:par>
                          <p:cTn id="20" fill="hold">
                            <p:stCondLst>
                              <p:cond delay="1600"/>
                            </p:stCondLst>
                            <p:childTnLst>
                              <p:par>
                                <p:cTn id="21" presetID="42" presetClass="entr" presetSubtype="0" fill="hold" grpId="0"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fade">
                                      <p:cBhvr>
                                        <p:cTn id="23" dur="1000"/>
                                        <p:tgtEl>
                                          <p:spTgt spid="23"/>
                                        </p:tgtEl>
                                      </p:cBhvr>
                                    </p:animEffect>
                                    <p:anim calcmode="lin" valueType="num">
                                      <p:cBhvr>
                                        <p:cTn id="24" dur="1000" fill="hold"/>
                                        <p:tgtEl>
                                          <p:spTgt spid="23"/>
                                        </p:tgtEl>
                                        <p:attrNameLst>
                                          <p:attrName>ppt_x</p:attrName>
                                        </p:attrNameLst>
                                      </p:cBhvr>
                                      <p:tavLst>
                                        <p:tav tm="0">
                                          <p:val>
                                            <p:strVal val="#ppt_x"/>
                                          </p:val>
                                        </p:tav>
                                        <p:tav tm="100000">
                                          <p:val>
                                            <p:strVal val="#ppt_x"/>
                                          </p:val>
                                        </p:tav>
                                      </p:tavLst>
                                    </p:anim>
                                    <p:anim calcmode="lin" valueType="num">
                                      <p:cBhvr>
                                        <p:cTn id="25"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5"/>
          <p:cNvSpPr txBox="1"/>
          <p:nvPr/>
        </p:nvSpPr>
        <p:spPr>
          <a:xfrm>
            <a:off x="1009225" y="60095"/>
            <a:ext cx="6520660" cy="672075"/>
          </a:xfrm>
          <a:prstGeom prst="rect">
            <a:avLst/>
          </a:prstGeom>
        </p:spPr>
        <p:txBody>
          <a:bodyPr>
            <a:normAutofit lnSpcReduction="10000"/>
          </a:bodyPr>
          <a:lstStyle>
            <a:lvl1pPr algn="l" defTabSz="815340" rtl="0" eaLnBrk="0" fontAlgn="base" hangingPunct="0">
              <a:spcBef>
                <a:spcPct val="0"/>
              </a:spcBef>
              <a:spcAft>
                <a:spcPct val="0"/>
              </a:spcAft>
              <a:defRPr sz="2800" kern="1200">
                <a:solidFill>
                  <a:schemeClr val="bg1"/>
                </a:solidFill>
                <a:latin typeface="华文细黑" panose="02010600040101010101" pitchFamily="2" charset="-122"/>
                <a:ea typeface="华文细黑" panose="02010600040101010101" pitchFamily="2" charset="-122"/>
                <a:cs typeface="+mj-cs"/>
              </a:defRPr>
            </a:lvl1pPr>
            <a:lvl2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2pPr>
            <a:lvl3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3pPr>
            <a:lvl4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4pPr>
            <a:lvl5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5pPr>
            <a:lvl6pPr marL="4572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6pPr>
            <a:lvl7pPr marL="9144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7pPr>
            <a:lvl8pPr marL="13709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8pPr>
            <a:lvl9pPr marL="18281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9pPr>
          </a:lstStyle>
          <a:p>
            <a:pPr lvl="0">
              <a:lnSpc>
                <a:spcPct val="150000"/>
              </a:lnSpc>
              <a:defRPr/>
            </a:pPr>
            <a:r>
              <a:rPr lang="zh-CN" altLang="en-US" sz="2665" b="1" kern="0" cap="all" dirty="0">
                <a:ln w="0">
                  <a:noFill/>
                </a:ln>
                <a:gradFill>
                  <a:gsLst>
                    <a:gs pos="29000">
                      <a:srgbClr val="FCFEB6"/>
                    </a:gs>
                    <a:gs pos="59000">
                      <a:srgbClr val="F8EC02"/>
                    </a:gs>
                    <a:gs pos="83000">
                      <a:srgbClr val="F8EC02"/>
                    </a:gs>
                    <a:gs pos="100000">
                      <a:srgbClr val="FCE95A"/>
                    </a:gs>
                  </a:gsLst>
                  <a:lin ang="5400000" scaled="0"/>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二、如何抓好党风廉政建设</a:t>
            </a:r>
          </a:p>
        </p:txBody>
      </p:sp>
      <p:sp>
        <p:nvSpPr>
          <p:cNvPr id="3" name="圆角矩形 5">
            <a:extLst>
              <a:ext uri="{FF2B5EF4-FFF2-40B4-BE49-F238E27FC236}">
                <a16:creationId xmlns:a16="http://schemas.microsoft.com/office/drawing/2014/main" xmlns="" id="{501F700D-BB62-47DE-BE9F-AF29F911502C}"/>
              </a:ext>
            </a:extLst>
          </p:cNvPr>
          <p:cNvSpPr/>
          <p:nvPr/>
        </p:nvSpPr>
        <p:spPr>
          <a:xfrm>
            <a:off x="5075775" y="1271159"/>
            <a:ext cx="6630035" cy="4032250"/>
          </a:xfrm>
          <a:prstGeom prst="roundRect">
            <a:avLst>
              <a:gd name="adj" fmla="val 7906"/>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2135"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4" name="TextBox 9">
            <a:hlinkClick r:id="" action="ppaction://hlinkshowjump?jump=nextslide"/>
            <a:extLst>
              <a:ext uri="{FF2B5EF4-FFF2-40B4-BE49-F238E27FC236}">
                <a16:creationId xmlns:a16="http://schemas.microsoft.com/office/drawing/2014/main" xmlns="" id="{C3874966-A986-49B2-8590-C55506C97D21}"/>
              </a:ext>
            </a:extLst>
          </p:cNvPr>
          <p:cNvSpPr txBox="1"/>
          <p:nvPr/>
        </p:nvSpPr>
        <p:spPr>
          <a:xfrm>
            <a:off x="522086" y="1629928"/>
            <a:ext cx="4554220" cy="666115"/>
          </a:xfrm>
          <a:prstGeom prst="rect">
            <a:avLst/>
          </a:prstGeom>
        </p:spPr>
        <p:txBody>
          <a:bodyPr wrap="non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marL="571500" marR="0" lvl="0" indent="-571500" algn="dist"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zh-CN" altLang="en-US" sz="3735" b="1" i="0" u="none" strike="noStrike" kern="1200" cap="none" spc="0" normalizeH="0" baseline="0" noProof="0">
                <a:ln w="3175">
                  <a:noFill/>
                </a:ln>
                <a:solidFill>
                  <a:srgbClr val="BC000D"/>
                </a:solidFill>
                <a:effectLst/>
                <a:uLnTx/>
                <a:uFillTx/>
                <a:latin typeface="微软雅黑" panose="020B0503020204020204" pitchFamily="34" charset="-122"/>
                <a:ea typeface="微软雅黑" panose="020B0503020204020204" pitchFamily="34" charset="-122"/>
                <a:cs typeface="+mn-cs"/>
              </a:rPr>
              <a:t>新形势下要如何？</a:t>
            </a:r>
            <a:endParaRPr kumimoji="0" lang="zh-CN" altLang="en-US" sz="3735" b="1" i="0" u="none" strike="noStrike" kern="1200" cap="none" spc="0" normalizeH="0" baseline="0" noProof="0" dirty="0">
              <a:ln w="3175">
                <a:noFill/>
              </a:ln>
              <a:solidFill>
                <a:srgbClr val="BC000D"/>
              </a:solidFill>
              <a:effectLst/>
              <a:uLnTx/>
              <a:uFillTx/>
              <a:latin typeface="微软雅黑" panose="020B0503020204020204" pitchFamily="34" charset="-122"/>
              <a:ea typeface="微软雅黑" panose="020B0503020204020204" pitchFamily="34" charset="-122"/>
              <a:cs typeface="+mn-cs"/>
            </a:endParaRPr>
          </a:p>
        </p:txBody>
      </p:sp>
      <p:sp>
        <p:nvSpPr>
          <p:cNvPr id="5" name="矩形 4">
            <a:extLst>
              <a:ext uri="{FF2B5EF4-FFF2-40B4-BE49-F238E27FC236}">
                <a16:creationId xmlns:a16="http://schemas.microsoft.com/office/drawing/2014/main" xmlns="" id="{6D900E6E-4D17-4E6A-9914-AC25355E38A8}"/>
              </a:ext>
            </a:extLst>
          </p:cNvPr>
          <p:cNvSpPr/>
          <p:nvPr/>
        </p:nvSpPr>
        <p:spPr>
          <a:xfrm>
            <a:off x="4216738" y="1541656"/>
            <a:ext cx="7296811" cy="3547110"/>
          </a:xfrm>
          <a:prstGeom prst="rect">
            <a:avLst/>
          </a:prstGeom>
        </p:spPr>
        <p:txBody>
          <a:bodyPr wrap="square">
            <a:spAutoFit/>
          </a:bodyPr>
          <a:lstStyle/>
          <a:p>
            <a:pPr marL="914400" marR="0" lvl="2" indent="0" algn="just" defTabSz="914400" rtl="0" eaLnBrk="1" fontAlgn="base" latinLnBrk="0" hangingPunct="1">
              <a:lnSpc>
                <a:spcPct val="150000"/>
              </a:lnSpc>
              <a:spcBef>
                <a:spcPct val="0"/>
              </a:spcBef>
              <a:spcAft>
                <a:spcPct val="0"/>
              </a:spcAft>
              <a:buClrTx/>
              <a:buSzTx/>
              <a:buFontTx/>
              <a:buNone/>
              <a:tabLst/>
              <a:defRPr/>
            </a:pPr>
            <a:r>
              <a:rPr kumimoji="0" lang="zh-CN" altLang="en-US" sz="2135" b="1" i="0" u="none" strike="noStrike" kern="1200" cap="none" spc="0" normalizeH="0" baseline="0" noProof="0" dirty="0">
                <a:ln>
                  <a:noFill/>
                </a:ln>
                <a:solidFill>
                  <a:srgbClr val="FF0517">
                    <a:lumMod val="75000"/>
                  </a:srgbClr>
                </a:solidFill>
                <a:effectLst/>
                <a:uLnTx/>
                <a:uFillTx/>
                <a:latin typeface="微软雅黑" panose="020B0503020204020204" pitchFamily="34" charset="-122"/>
                <a:ea typeface="微软雅黑" panose="020B0503020204020204" pitchFamily="34" charset="-122"/>
                <a:cs typeface="+mn-cs"/>
              </a:rPr>
              <a:t>需要进一步坚定理想信念，加强道德修养，发展党内民主，严明政治纪律，强化制约监督。</a:t>
            </a:r>
            <a:r>
              <a:rPr kumimoji="0" lang="zh-CN" altLang="en-US" sz="2135" b="0" i="0" u="none" strike="noStrike" kern="1200" cap="none" spc="0" normalizeH="0" baseline="0" noProof="0" dirty="0">
                <a:ln>
                  <a:noFill/>
                </a:ln>
                <a:solidFill>
                  <a:srgbClr val="000000">
                    <a:lumMod val="95000"/>
                    <a:lumOff val="5000"/>
                  </a:srgbClr>
                </a:solidFill>
                <a:effectLst/>
                <a:uLnTx/>
                <a:uFillTx/>
                <a:latin typeface="微软雅黑" panose="020B0503020204020204" pitchFamily="34" charset="-122"/>
                <a:ea typeface="微软雅黑" panose="020B0503020204020204" pitchFamily="34" charset="-122"/>
                <a:cs typeface="+mn-cs"/>
              </a:rPr>
              <a:t>我们要适应新形势新任务的要求，加强以党章为核心的党内法规制度体系建设，着力提高制度的科学性、系统性、权威性，做到用制度管权、用制度管事、用制度管人，着力推进党风廉政建设和反腐败工作不断深化。</a:t>
            </a:r>
            <a:endParaRPr kumimoji="0" lang="en-US" altLang="zh-CN" sz="2400" b="0" i="0" u="none" strike="noStrike" kern="1200" cap="none" spc="0" normalizeH="0" baseline="0" noProof="0" dirty="0">
              <a:ln>
                <a:noFill/>
              </a:ln>
              <a:solidFill>
                <a:srgbClr val="000000">
                  <a:lumMod val="95000"/>
                  <a:lumOff val="5000"/>
                </a:srgbClr>
              </a:solidFill>
              <a:effectLst/>
              <a:uLnTx/>
              <a:uFillTx/>
              <a:latin typeface="微软雅黑" panose="020B0503020204020204" pitchFamily="34" charset="-122"/>
              <a:ea typeface="微软雅黑" panose="020B0503020204020204" pitchFamily="34" charset="-122"/>
              <a:cs typeface="+mn-cs"/>
            </a:endParaRPr>
          </a:p>
        </p:txBody>
      </p:sp>
      <p:pic>
        <p:nvPicPr>
          <p:cNvPr id="6" name="图片 5">
            <a:extLst>
              <a:ext uri="{FF2B5EF4-FFF2-40B4-BE49-F238E27FC236}">
                <a16:creationId xmlns:a16="http://schemas.microsoft.com/office/drawing/2014/main" xmlns="" id="{B2E4A4C3-0345-4392-87C9-89ED05C6D8BA}"/>
              </a:ext>
            </a:extLst>
          </p:cNvPr>
          <p:cNvPicPr>
            <a:picLocks noChangeAspect="1"/>
          </p:cNvPicPr>
          <p:nvPr/>
        </p:nvPicPr>
        <p:blipFill rotWithShape="1">
          <a:blip r:embed="rId3" cstate="print">
            <a:extLst>
              <a:ext uri="{28A0092B-C50C-407E-A947-70E740481C1C}">
                <a14:useLocalDpi xmlns:a14="http://schemas.microsoft.com/office/drawing/2010/main" xmlns="" val="0"/>
              </a:ext>
            </a:extLst>
          </a:blip>
          <a:srcRect r="51556" b="14098"/>
          <a:stretch>
            <a:fillRect/>
          </a:stretch>
        </p:blipFill>
        <p:spPr>
          <a:xfrm>
            <a:off x="793304" y="1999475"/>
            <a:ext cx="4012741" cy="3474382"/>
          </a:xfrm>
          <a:prstGeom prst="rect">
            <a:avLst/>
          </a:prstGeom>
        </p:spPr>
      </p:pic>
    </p:spTree>
    <p:extLst>
      <p:ext uri="{BB962C8B-B14F-4D97-AF65-F5344CB8AC3E}">
        <p14:creationId xmlns:p14="http://schemas.microsoft.com/office/powerpoint/2010/main" xmlns="" val="2019418299"/>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par>
                          <p:cTn id="13" fill="hold">
                            <p:stCondLst>
                              <p:cond delay="750"/>
                            </p:stCondLst>
                            <p:childTnLst>
                              <p:par>
                                <p:cTn id="14" presetID="22" presetClass="entr" presetSubtype="1"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up)">
                                      <p:cBhvr>
                                        <p:cTn id="16" dur="750"/>
                                        <p:tgtEl>
                                          <p:spTgt spid="5"/>
                                        </p:tgtEl>
                                      </p:cBhvr>
                                    </p:animEffect>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5"/>
          <p:cNvSpPr txBox="1"/>
          <p:nvPr/>
        </p:nvSpPr>
        <p:spPr>
          <a:xfrm>
            <a:off x="1009225" y="60095"/>
            <a:ext cx="6520660" cy="672075"/>
          </a:xfrm>
          <a:prstGeom prst="rect">
            <a:avLst/>
          </a:prstGeom>
        </p:spPr>
        <p:txBody>
          <a:bodyPr>
            <a:normAutofit lnSpcReduction="10000"/>
          </a:bodyPr>
          <a:lstStyle>
            <a:lvl1pPr algn="l" defTabSz="815340" rtl="0" eaLnBrk="0" fontAlgn="base" hangingPunct="0">
              <a:spcBef>
                <a:spcPct val="0"/>
              </a:spcBef>
              <a:spcAft>
                <a:spcPct val="0"/>
              </a:spcAft>
              <a:defRPr sz="2800" kern="1200">
                <a:solidFill>
                  <a:schemeClr val="bg1"/>
                </a:solidFill>
                <a:latin typeface="华文细黑" panose="02010600040101010101" pitchFamily="2" charset="-122"/>
                <a:ea typeface="华文细黑" panose="02010600040101010101" pitchFamily="2" charset="-122"/>
                <a:cs typeface="+mj-cs"/>
              </a:defRPr>
            </a:lvl1pPr>
            <a:lvl2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2pPr>
            <a:lvl3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3pPr>
            <a:lvl4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4pPr>
            <a:lvl5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5pPr>
            <a:lvl6pPr marL="4572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6pPr>
            <a:lvl7pPr marL="9144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7pPr>
            <a:lvl8pPr marL="13709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8pPr>
            <a:lvl9pPr marL="18281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9pPr>
          </a:lstStyle>
          <a:p>
            <a:pPr lvl="0">
              <a:lnSpc>
                <a:spcPct val="150000"/>
              </a:lnSpc>
              <a:defRPr/>
            </a:pPr>
            <a:r>
              <a:rPr lang="zh-CN" altLang="en-US" sz="2665" b="1" kern="0" cap="all" dirty="0">
                <a:ln w="0">
                  <a:noFill/>
                </a:ln>
                <a:gradFill>
                  <a:gsLst>
                    <a:gs pos="29000">
                      <a:srgbClr val="FCFEB6"/>
                    </a:gs>
                    <a:gs pos="59000">
                      <a:srgbClr val="F8EC02"/>
                    </a:gs>
                    <a:gs pos="83000">
                      <a:srgbClr val="F8EC02"/>
                    </a:gs>
                    <a:gs pos="100000">
                      <a:srgbClr val="FCE95A"/>
                    </a:gs>
                  </a:gsLst>
                  <a:lin ang="5400000" scaled="0"/>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二、如何抓好党风廉政建设</a:t>
            </a:r>
          </a:p>
        </p:txBody>
      </p:sp>
      <p:sp>
        <p:nvSpPr>
          <p:cNvPr id="3" name="矩形 2">
            <a:extLst>
              <a:ext uri="{FF2B5EF4-FFF2-40B4-BE49-F238E27FC236}">
                <a16:creationId xmlns:a16="http://schemas.microsoft.com/office/drawing/2014/main" xmlns="" id="{1457F29F-1AF0-4B60-A3D4-ACB1E595A4D8}"/>
              </a:ext>
            </a:extLst>
          </p:cNvPr>
          <p:cNvSpPr/>
          <p:nvPr/>
        </p:nvSpPr>
        <p:spPr>
          <a:xfrm>
            <a:off x="838184" y="1771080"/>
            <a:ext cx="7466661" cy="3530032"/>
          </a:xfrm>
          <a:prstGeom prst="rect">
            <a:avLst/>
          </a:prstGeom>
          <a:solidFill>
            <a:schemeClr val="bg1">
              <a:alpha val="48000"/>
            </a:schemeClr>
          </a:solidFill>
          <a:ln w="9525">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2135"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4" name="矩形 3">
            <a:extLst>
              <a:ext uri="{FF2B5EF4-FFF2-40B4-BE49-F238E27FC236}">
                <a16:creationId xmlns:a16="http://schemas.microsoft.com/office/drawing/2014/main" xmlns="" id="{841023C7-47A5-4FD2-8559-78B76F970BE0}"/>
              </a:ext>
            </a:extLst>
          </p:cNvPr>
          <p:cNvSpPr/>
          <p:nvPr/>
        </p:nvSpPr>
        <p:spPr>
          <a:xfrm>
            <a:off x="-48082" y="1887443"/>
            <a:ext cx="8064896" cy="3082925"/>
          </a:xfrm>
          <a:prstGeom prst="rect">
            <a:avLst/>
          </a:prstGeom>
        </p:spPr>
        <p:txBody>
          <a:bodyPr wrap="square" lIns="121884" tIns="60941" rIns="121884" bIns="60941">
            <a:spAutoFit/>
          </a:bodyPr>
          <a:lstStyle/>
          <a:p>
            <a:pPr marL="914400" marR="0" lvl="2" indent="0" algn="just" defTabSz="914400" rtl="0" eaLnBrk="1" fontAlgn="base" latinLnBrk="0" hangingPunct="1">
              <a:lnSpc>
                <a:spcPct val="150000"/>
              </a:lnSpc>
              <a:spcBef>
                <a:spcPct val="0"/>
              </a:spcBef>
              <a:spcAft>
                <a:spcPct val="0"/>
              </a:spcAft>
              <a:buClrTx/>
              <a:buSzTx/>
              <a:buFontTx/>
              <a:buNone/>
              <a:tabLst/>
              <a:defRPr/>
            </a:pPr>
            <a:endParaRPr kumimoji="0" lang="zh-CN" altLang="en-US" sz="2135" b="1" i="0" u="none" strike="noStrike" kern="1200" cap="none" spc="0" normalizeH="0" baseline="0" noProof="0" dirty="0">
              <a:ln>
                <a:noFill/>
              </a:ln>
              <a:solidFill>
                <a:srgbClr val="BC000D"/>
              </a:solidFill>
              <a:effectLst/>
              <a:uLnTx/>
              <a:uFillTx/>
              <a:latin typeface="微软雅黑" panose="020B0503020204020204" pitchFamily="34" charset="-122"/>
              <a:ea typeface="微软雅黑" panose="020B0503020204020204" pitchFamily="34" charset="-122"/>
              <a:cs typeface="+mn-cs"/>
            </a:endParaRPr>
          </a:p>
          <a:p>
            <a:pPr marL="914400" marR="0" lvl="2" indent="0" algn="just" defTabSz="914400" rtl="0" eaLnBrk="1" fontAlgn="base" latinLnBrk="0" hangingPunct="1">
              <a:lnSpc>
                <a:spcPct val="150000"/>
              </a:lnSpc>
              <a:spcBef>
                <a:spcPct val="0"/>
              </a:spcBef>
              <a:spcAft>
                <a:spcPct val="0"/>
              </a:spcAft>
              <a:buClrTx/>
              <a:buSzTx/>
              <a:buFontTx/>
              <a:buNone/>
              <a:tabLst/>
              <a:defRPr/>
            </a:pPr>
            <a:r>
              <a:rPr kumimoji="0" lang="zh-CN" altLang="en-US" sz="2135" b="0"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rPr>
              <a:t>面对现在的工作和生活，要不断加强自我修养，这样才能经得起金钱、权力、美色的考验，才能提高拒腐防败和抵御风险的能力；从历史中汲取实现中国梦的养分。</a:t>
            </a:r>
            <a:r>
              <a:rPr kumimoji="0" lang="zh-CN" altLang="en-US" sz="2135" b="1" i="0" u="none" strike="noStrike" kern="1200" cap="none" spc="0" normalizeH="0" baseline="0" noProof="0" dirty="0">
                <a:ln>
                  <a:noFill/>
                </a:ln>
                <a:solidFill>
                  <a:srgbClr val="BC000D"/>
                </a:solidFill>
                <a:effectLst/>
                <a:uLnTx/>
                <a:uFillTx/>
                <a:latin typeface="微软雅黑" panose="020B0503020204020204" pitchFamily="34" charset="-122"/>
                <a:ea typeface="微软雅黑" panose="020B0503020204020204" pitchFamily="34" charset="-122"/>
                <a:cs typeface="+mn-cs"/>
              </a:rPr>
              <a:t>勿忘入党初心，牢记党的宗旨，时刻不忘自己对党作出的庄重承诺。</a:t>
            </a:r>
          </a:p>
        </p:txBody>
      </p:sp>
      <p:sp>
        <p:nvSpPr>
          <p:cNvPr id="5" name="Freeform 5">
            <a:extLst>
              <a:ext uri="{FF2B5EF4-FFF2-40B4-BE49-F238E27FC236}">
                <a16:creationId xmlns:a16="http://schemas.microsoft.com/office/drawing/2014/main" xmlns="" id="{6772DF75-15C4-4566-AF97-8D0778DD147B}"/>
              </a:ext>
            </a:extLst>
          </p:cNvPr>
          <p:cNvSpPr/>
          <p:nvPr/>
        </p:nvSpPr>
        <p:spPr bwMode="auto">
          <a:xfrm flipH="1">
            <a:off x="742392" y="1412776"/>
            <a:ext cx="4298091" cy="883333"/>
          </a:xfrm>
          <a:custGeom>
            <a:avLst/>
            <a:gdLst>
              <a:gd name="T0" fmla="*/ 51 w 14043"/>
              <a:gd name="T1" fmla="*/ 2108 h 2636"/>
              <a:gd name="T2" fmla="*/ 1152 w 14043"/>
              <a:gd name="T3" fmla="*/ 1085 h 2636"/>
              <a:gd name="T4" fmla="*/ 0 w 14043"/>
              <a:gd name="T5" fmla="*/ 0 h 2636"/>
              <a:gd name="T6" fmla="*/ 13490 w 14043"/>
              <a:gd name="T7" fmla="*/ 22 h 2636"/>
              <a:gd name="T8" fmla="*/ 14043 w 14043"/>
              <a:gd name="T9" fmla="*/ 421 h 2636"/>
              <a:gd name="T10" fmla="*/ 14021 w 14043"/>
              <a:gd name="T11" fmla="*/ 2304 h 2636"/>
              <a:gd name="T12" fmla="*/ 13689 w 14043"/>
              <a:gd name="T13" fmla="*/ 2636 h 2636"/>
              <a:gd name="T14" fmla="*/ 13689 w 14043"/>
              <a:gd name="T15" fmla="*/ 2108 h 2636"/>
              <a:gd name="T16" fmla="*/ 51 w 14043"/>
              <a:gd name="T17" fmla="*/ 2108 h 2636"/>
              <a:gd name="connsiteX0" fmla="*/ 36 w 10002"/>
              <a:gd name="connsiteY0" fmla="*/ 7997 h 10000"/>
              <a:gd name="connsiteX1" fmla="*/ 820 w 10002"/>
              <a:gd name="connsiteY1" fmla="*/ 4116 h 10000"/>
              <a:gd name="connsiteX2" fmla="*/ 0 w 10002"/>
              <a:gd name="connsiteY2" fmla="*/ 0 h 10000"/>
              <a:gd name="connsiteX3" fmla="*/ 9606 w 10002"/>
              <a:gd name="connsiteY3" fmla="*/ 83 h 10000"/>
              <a:gd name="connsiteX4" fmla="*/ 10000 w 10002"/>
              <a:gd name="connsiteY4" fmla="*/ 1597 h 10000"/>
              <a:gd name="connsiteX5" fmla="*/ 9984 w 10002"/>
              <a:gd name="connsiteY5" fmla="*/ 8741 h 10000"/>
              <a:gd name="connsiteX6" fmla="*/ 9748 w 10002"/>
              <a:gd name="connsiteY6" fmla="*/ 10000 h 10000"/>
              <a:gd name="connsiteX7" fmla="*/ 9748 w 10002"/>
              <a:gd name="connsiteY7" fmla="*/ 7997 h 10000"/>
              <a:gd name="connsiteX8" fmla="*/ 36 w 10002"/>
              <a:gd name="connsiteY8" fmla="*/ 7997 h 10000"/>
              <a:gd name="connsiteX0-1" fmla="*/ 36 w 10002"/>
              <a:gd name="connsiteY0-2" fmla="*/ 7997 h 10000"/>
              <a:gd name="connsiteX1-3" fmla="*/ 865 w 10002"/>
              <a:gd name="connsiteY1-4" fmla="*/ 4068 h 10000"/>
              <a:gd name="connsiteX2-5" fmla="*/ 0 w 10002"/>
              <a:gd name="connsiteY2-6" fmla="*/ 0 h 10000"/>
              <a:gd name="connsiteX3-7" fmla="*/ 9606 w 10002"/>
              <a:gd name="connsiteY3-8" fmla="*/ 83 h 10000"/>
              <a:gd name="connsiteX4-9" fmla="*/ 10000 w 10002"/>
              <a:gd name="connsiteY4-10" fmla="*/ 1597 h 10000"/>
              <a:gd name="connsiteX5-11" fmla="*/ 9984 w 10002"/>
              <a:gd name="connsiteY5-12" fmla="*/ 8741 h 10000"/>
              <a:gd name="connsiteX6-13" fmla="*/ 9748 w 10002"/>
              <a:gd name="connsiteY6-14" fmla="*/ 10000 h 10000"/>
              <a:gd name="connsiteX7-15" fmla="*/ 9748 w 10002"/>
              <a:gd name="connsiteY7-16" fmla="*/ 7997 h 10000"/>
              <a:gd name="connsiteX8-17" fmla="*/ 36 w 10002"/>
              <a:gd name="connsiteY8-18" fmla="*/ 7997 h 10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0002" h="10000">
                <a:moveTo>
                  <a:pt x="36" y="7997"/>
                </a:moveTo>
                <a:lnTo>
                  <a:pt x="865" y="4068"/>
                </a:lnTo>
                <a:lnTo>
                  <a:pt x="0" y="0"/>
                </a:lnTo>
                <a:lnTo>
                  <a:pt x="9606" y="83"/>
                </a:lnTo>
                <a:cubicBezTo>
                  <a:pt x="9606" y="83"/>
                  <a:pt x="9988" y="-141"/>
                  <a:pt x="10000" y="1597"/>
                </a:cubicBezTo>
                <a:cubicBezTo>
                  <a:pt x="10012" y="3335"/>
                  <a:pt x="9984" y="8741"/>
                  <a:pt x="9984" y="8741"/>
                </a:cubicBezTo>
                <a:cubicBezTo>
                  <a:pt x="9984" y="8741"/>
                  <a:pt x="9969" y="10000"/>
                  <a:pt x="9748" y="10000"/>
                </a:cubicBezTo>
                <a:lnTo>
                  <a:pt x="9748" y="7997"/>
                </a:lnTo>
                <a:lnTo>
                  <a:pt x="36" y="7997"/>
                </a:lnTo>
                <a:close/>
              </a:path>
            </a:pathLst>
          </a:custGeom>
          <a:solidFill>
            <a:schemeClr val="accent2"/>
          </a:solidFill>
          <a:ln w="7938" cap="flat">
            <a:noFill/>
            <a:prstDash val="solid"/>
            <a:miter lim="800000"/>
          </a:ln>
        </p:spPr>
        <p:txBody>
          <a:bodyPr vert="horz" wrap="square" lIns="121920" tIns="60960" rIns="121920" bIns="6096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135"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6" name="TextBox 9">
            <a:hlinkClick r:id="" action="ppaction://hlinkshowjump?jump=nextslide"/>
            <a:extLst>
              <a:ext uri="{FF2B5EF4-FFF2-40B4-BE49-F238E27FC236}">
                <a16:creationId xmlns:a16="http://schemas.microsoft.com/office/drawing/2014/main" xmlns="" id="{44A60C05-72A3-4D92-A1D9-17A85EB25416}"/>
              </a:ext>
            </a:extLst>
          </p:cNvPr>
          <p:cNvSpPr txBox="1"/>
          <p:nvPr/>
        </p:nvSpPr>
        <p:spPr>
          <a:xfrm>
            <a:off x="1053258" y="1463303"/>
            <a:ext cx="3555365" cy="583565"/>
          </a:xfrm>
          <a:prstGeom prst="rect">
            <a:avLst/>
          </a:prstGeom>
        </p:spPr>
        <p:txBody>
          <a:bodyPr wrap="non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w="3175">
                  <a:noFill/>
                </a:ln>
                <a:solidFill>
                  <a:srgbClr val="FFFFFF"/>
                </a:solidFill>
                <a:effectLst/>
                <a:uLnTx/>
                <a:uFillTx/>
                <a:latin typeface="微软雅黑" panose="020B0503020204020204" pitchFamily="34" charset="-122"/>
                <a:ea typeface="微软雅黑" panose="020B0503020204020204" pitchFamily="34" charset="-122"/>
                <a:cs typeface="+mn-cs"/>
              </a:rPr>
              <a:t>不忘初心 坚定信念</a:t>
            </a:r>
          </a:p>
        </p:txBody>
      </p:sp>
      <p:pic>
        <p:nvPicPr>
          <p:cNvPr id="7" name="图片 6">
            <a:extLst>
              <a:ext uri="{FF2B5EF4-FFF2-40B4-BE49-F238E27FC236}">
                <a16:creationId xmlns:a16="http://schemas.microsoft.com/office/drawing/2014/main" xmlns="" id="{D8EEEFEF-0694-4AAC-8046-065C5AAC7F30}"/>
              </a:ext>
            </a:extLst>
          </p:cNvPr>
          <p:cNvPicPr>
            <a:picLocks noChangeAspect="1"/>
          </p:cNvPicPr>
          <p:nvPr/>
        </p:nvPicPr>
        <p:blipFill rotWithShape="1">
          <a:blip r:embed="rId3" cstate="print">
            <a:extLst>
              <a:ext uri="{28A0092B-C50C-407E-A947-70E740481C1C}">
                <a14:useLocalDpi xmlns:a14="http://schemas.microsoft.com/office/drawing/2010/main" xmlns="" val="0"/>
              </a:ext>
            </a:extLst>
          </a:blip>
          <a:srcRect r="51556" b="14098"/>
          <a:stretch>
            <a:fillRect/>
          </a:stretch>
        </p:blipFill>
        <p:spPr>
          <a:xfrm>
            <a:off x="7912704" y="1691611"/>
            <a:ext cx="4012741" cy="3474382"/>
          </a:xfrm>
          <a:prstGeom prst="rect">
            <a:avLst/>
          </a:prstGeom>
        </p:spPr>
      </p:pic>
    </p:spTree>
    <p:extLst>
      <p:ext uri="{BB962C8B-B14F-4D97-AF65-F5344CB8AC3E}">
        <p14:creationId xmlns:p14="http://schemas.microsoft.com/office/powerpoint/2010/main" xmlns="" val="1945798241"/>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750"/>
                                        <p:tgtEl>
                                          <p:spTgt spid="6"/>
                                        </p:tgtEl>
                                      </p:cBhvr>
                                    </p:animEffect>
                                    <p:anim calcmode="lin" valueType="num">
                                      <p:cBhvr>
                                        <p:cTn id="16" dur="750" fill="hold"/>
                                        <p:tgtEl>
                                          <p:spTgt spid="6"/>
                                        </p:tgtEl>
                                        <p:attrNameLst>
                                          <p:attrName>ppt_x</p:attrName>
                                        </p:attrNameLst>
                                      </p:cBhvr>
                                      <p:tavLst>
                                        <p:tav tm="0">
                                          <p:val>
                                            <p:strVal val="#ppt_x"/>
                                          </p:val>
                                        </p:tav>
                                        <p:tav tm="100000">
                                          <p:val>
                                            <p:strVal val="#ppt_x"/>
                                          </p:val>
                                        </p:tav>
                                      </p:tavLst>
                                    </p:anim>
                                    <p:anim calcmode="lin" valueType="num">
                                      <p:cBhvr>
                                        <p:cTn id="17" dur="750" fill="hold"/>
                                        <p:tgtEl>
                                          <p:spTgt spid="6"/>
                                        </p:tgtEl>
                                        <p:attrNameLst>
                                          <p:attrName>ppt_y</p:attrName>
                                        </p:attrNameLst>
                                      </p:cBhvr>
                                      <p:tavLst>
                                        <p:tav tm="0">
                                          <p:val>
                                            <p:strVal val="#ppt_y+.1"/>
                                          </p:val>
                                        </p:tav>
                                        <p:tav tm="100000">
                                          <p:val>
                                            <p:strVal val="#ppt_y"/>
                                          </p:val>
                                        </p:tav>
                                      </p:tavLst>
                                    </p:anim>
                                  </p:childTnLst>
                                </p:cTn>
                              </p:par>
                            </p:childTnLst>
                          </p:cTn>
                        </p:par>
                        <p:par>
                          <p:cTn id="18" fill="hold">
                            <p:stCondLst>
                              <p:cond delay="1750"/>
                            </p:stCondLst>
                            <p:childTnLst>
                              <p:par>
                                <p:cTn id="19" presetID="12" presetClass="entr" presetSubtype="4"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2250"/>
                                        <p:tgtEl>
                                          <p:spTgt spid="4"/>
                                        </p:tgtEl>
                                        <p:attrNameLst>
                                          <p:attrName>ppt_y</p:attrName>
                                        </p:attrNameLst>
                                      </p:cBhvr>
                                      <p:tavLst>
                                        <p:tav tm="0">
                                          <p:val>
                                            <p:strVal val="#ppt_y+#ppt_h*1.125000"/>
                                          </p:val>
                                        </p:tav>
                                        <p:tav tm="100000">
                                          <p:val>
                                            <p:strVal val="#ppt_y"/>
                                          </p:val>
                                        </p:tav>
                                      </p:tavLst>
                                    </p:anim>
                                    <p:animEffect transition="in" filter="wipe(up)">
                                      <p:cBhvr>
                                        <p:cTn id="22" dur="2250"/>
                                        <p:tgtEl>
                                          <p:spTgt spid="4"/>
                                        </p:tgtEl>
                                      </p:cBhvr>
                                    </p:animEffect>
                                  </p:childTnLst>
                                </p:cTn>
                              </p:par>
                            </p:childTnLst>
                          </p:cTn>
                        </p:par>
                        <p:par>
                          <p:cTn id="23" fill="hold">
                            <p:stCondLst>
                              <p:cond delay="4000"/>
                            </p:stCondLst>
                            <p:childTnLst>
                              <p:par>
                                <p:cTn id="24" presetID="10" presetClass="entr" presetSubtype="0" fill="hold"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p:bldP spid="5" grpId="0" bldLvl="0" animBg="1"/>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5"/>
          <p:cNvSpPr txBox="1"/>
          <p:nvPr/>
        </p:nvSpPr>
        <p:spPr>
          <a:xfrm>
            <a:off x="1009225" y="60095"/>
            <a:ext cx="6520660" cy="672075"/>
          </a:xfrm>
          <a:prstGeom prst="rect">
            <a:avLst/>
          </a:prstGeom>
        </p:spPr>
        <p:txBody>
          <a:bodyPr>
            <a:normAutofit lnSpcReduction="10000"/>
          </a:bodyPr>
          <a:lstStyle>
            <a:lvl1pPr algn="l" defTabSz="815340" rtl="0" eaLnBrk="0" fontAlgn="base" hangingPunct="0">
              <a:spcBef>
                <a:spcPct val="0"/>
              </a:spcBef>
              <a:spcAft>
                <a:spcPct val="0"/>
              </a:spcAft>
              <a:defRPr sz="2800" kern="1200">
                <a:solidFill>
                  <a:schemeClr val="bg1"/>
                </a:solidFill>
                <a:latin typeface="华文细黑" panose="02010600040101010101" pitchFamily="2" charset="-122"/>
                <a:ea typeface="华文细黑" panose="02010600040101010101" pitchFamily="2" charset="-122"/>
                <a:cs typeface="+mj-cs"/>
              </a:defRPr>
            </a:lvl1pPr>
            <a:lvl2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2pPr>
            <a:lvl3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3pPr>
            <a:lvl4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4pPr>
            <a:lvl5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5pPr>
            <a:lvl6pPr marL="4572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6pPr>
            <a:lvl7pPr marL="9144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7pPr>
            <a:lvl8pPr marL="13709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8pPr>
            <a:lvl9pPr marL="18281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9pPr>
          </a:lstStyle>
          <a:p>
            <a:pPr lvl="0">
              <a:lnSpc>
                <a:spcPct val="150000"/>
              </a:lnSpc>
              <a:defRPr/>
            </a:pPr>
            <a:r>
              <a:rPr lang="zh-CN" altLang="en-US" sz="2665" b="1" kern="0" cap="all" dirty="0">
                <a:ln w="0">
                  <a:noFill/>
                </a:ln>
                <a:gradFill>
                  <a:gsLst>
                    <a:gs pos="29000">
                      <a:srgbClr val="FCFEB6"/>
                    </a:gs>
                    <a:gs pos="59000">
                      <a:srgbClr val="F8EC02"/>
                    </a:gs>
                    <a:gs pos="83000">
                      <a:srgbClr val="F8EC02"/>
                    </a:gs>
                    <a:gs pos="100000">
                      <a:srgbClr val="FCE95A"/>
                    </a:gs>
                  </a:gsLst>
                  <a:lin ang="5400000" scaled="0"/>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二、如何抓好党风廉政建设</a:t>
            </a:r>
          </a:p>
        </p:txBody>
      </p:sp>
      <p:grpSp>
        <p:nvGrpSpPr>
          <p:cNvPr id="3" name="组合 2">
            <a:extLst>
              <a:ext uri="{FF2B5EF4-FFF2-40B4-BE49-F238E27FC236}">
                <a16:creationId xmlns:a16="http://schemas.microsoft.com/office/drawing/2014/main" xmlns="" id="{CBA3E2A7-5E66-42AA-9E49-6589BB163E32}"/>
              </a:ext>
            </a:extLst>
          </p:cNvPr>
          <p:cNvGrpSpPr/>
          <p:nvPr/>
        </p:nvGrpSpPr>
        <p:grpSpPr>
          <a:xfrm>
            <a:off x="1009225" y="1285555"/>
            <a:ext cx="10507857" cy="697627"/>
            <a:chOff x="-490853" y="4767566"/>
            <a:chExt cx="4970294" cy="711907"/>
          </a:xfrm>
        </p:grpSpPr>
        <p:sp>
          <p:nvSpPr>
            <p:cNvPr id="4" name="矩形: 圆角 11">
              <a:extLst>
                <a:ext uri="{FF2B5EF4-FFF2-40B4-BE49-F238E27FC236}">
                  <a16:creationId xmlns:a16="http://schemas.microsoft.com/office/drawing/2014/main" xmlns="" id="{3647318F-0960-4B10-8F9E-D438EFFA4E34}"/>
                </a:ext>
              </a:extLst>
            </p:cNvPr>
            <p:cNvSpPr/>
            <p:nvPr/>
          </p:nvSpPr>
          <p:spPr>
            <a:xfrm>
              <a:off x="-490853" y="4767566"/>
              <a:ext cx="4970294" cy="711907"/>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24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5" name="文本框 4">
              <a:extLst>
                <a:ext uri="{FF2B5EF4-FFF2-40B4-BE49-F238E27FC236}">
                  <a16:creationId xmlns:a16="http://schemas.microsoft.com/office/drawing/2014/main" xmlns="" id="{757739AE-70A8-41CB-BA67-76279AEBE0F2}"/>
                </a:ext>
              </a:extLst>
            </p:cNvPr>
            <p:cNvSpPr txBox="1"/>
            <p:nvPr/>
          </p:nvSpPr>
          <p:spPr>
            <a:xfrm>
              <a:off x="-294323" y="4880631"/>
              <a:ext cx="4087558" cy="469799"/>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一、以加强党性党风党纪教育为先导，夯实勤政廉政思想基础</a:t>
              </a:r>
            </a:p>
          </p:txBody>
        </p:sp>
      </p:grpSp>
      <p:sp>
        <p:nvSpPr>
          <p:cNvPr id="6" name="圆角矩形 24">
            <a:extLst>
              <a:ext uri="{FF2B5EF4-FFF2-40B4-BE49-F238E27FC236}">
                <a16:creationId xmlns:a16="http://schemas.microsoft.com/office/drawing/2014/main" xmlns="" id="{8FF7D7B5-5B59-4CA0-8393-320F01568CD6}"/>
              </a:ext>
            </a:extLst>
          </p:cNvPr>
          <p:cNvSpPr/>
          <p:nvPr/>
        </p:nvSpPr>
        <p:spPr>
          <a:xfrm>
            <a:off x="1028639" y="2149651"/>
            <a:ext cx="6701332" cy="671957"/>
          </a:xfrm>
          <a:prstGeom prst="round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3200" b="1" i="0" u="none" strike="noStrike" kern="1200" cap="none" spc="0" normalizeH="0" baseline="0" noProof="0" dirty="0">
                <a:ln>
                  <a:noFill/>
                </a:ln>
                <a:solidFill>
                  <a:srgbClr val="BC000D"/>
                </a:solidFill>
                <a:effectLst/>
                <a:uLnTx/>
                <a:uFillTx/>
                <a:latin typeface="微软雅黑" panose="020B0503020204020204" pitchFamily="34" charset="-122"/>
                <a:ea typeface="微软雅黑" panose="020B0503020204020204" pitchFamily="34" charset="-122"/>
                <a:cs typeface="+mn-cs"/>
              </a:rPr>
              <a:t>突出三个重点，把握教育内容。</a:t>
            </a:r>
          </a:p>
        </p:txBody>
      </p:sp>
      <p:sp>
        <p:nvSpPr>
          <p:cNvPr id="7" name="矩形 6">
            <a:extLst>
              <a:ext uri="{FF2B5EF4-FFF2-40B4-BE49-F238E27FC236}">
                <a16:creationId xmlns:a16="http://schemas.microsoft.com/office/drawing/2014/main" xmlns="" id="{249E57BA-AA64-4A84-BD1F-961A8A9546DF}"/>
              </a:ext>
            </a:extLst>
          </p:cNvPr>
          <p:cNvSpPr/>
          <p:nvPr/>
        </p:nvSpPr>
        <p:spPr>
          <a:xfrm>
            <a:off x="1028640" y="3020712"/>
            <a:ext cx="8473169" cy="2244845"/>
          </a:xfrm>
          <a:prstGeom prst="rect">
            <a:avLst/>
          </a:prstGeom>
        </p:spPr>
        <p:txBody>
          <a:bodyPr wrap="square">
            <a:spAutoFit/>
          </a:bodyPr>
          <a:lstStyle/>
          <a:p>
            <a:pPr marL="0" marR="0" lvl="0" indent="0" algn="just" defTabSz="914400" rtl="0" eaLnBrk="1" fontAlgn="base" latinLnBrk="0" hangingPunct="1">
              <a:lnSpc>
                <a:spcPct val="150000"/>
              </a:lnSpc>
              <a:spcBef>
                <a:spcPct val="0"/>
              </a:spcBef>
              <a:spcAft>
                <a:spcPct val="0"/>
              </a:spcAft>
              <a:buClrTx/>
              <a:buSzTx/>
              <a:buFontTx/>
              <a:buNone/>
              <a:tabLst/>
              <a:defRPr/>
            </a:pPr>
            <a:r>
              <a:rPr kumimoji="0" lang="zh-CN" altLang="en-US" sz="1865" b="1" i="0" u="none" strike="noStrike" kern="1200" cap="none" spc="0" normalizeH="0" baseline="0" noProof="0" dirty="0">
                <a:ln>
                  <a:noFill/>
                </a:ln>
                <a:solidFill>
                  <a:srgbClr val="BC000D"/>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突出宗旨教育</a:t>
            </a:r>
            <a:r>
              <a:rPr kumimoji="0" lang="zh-CN" altLang="en-US" sz="1865"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，增强全体干部特别是机关干部的服务意识，切实转变工作作风，方便群众办事；</a:t>
            </a:r>
            <a:endParaRPr kumimoji="0" lang="en-US" altLang="zh-CN" sz="1865"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just" defTabSz="914400" rtl="0" eaLnBrk="1" fontAlgn="base" latinLnBrk="0" hangingPunct="1">
              <a:lnSpc>
                <a:spcPct val="150000"/>
              </a:lnSpc>
              <a:spcBef>
                <a:spcPct val="0"/>
              </a:spcBef>
              <a:spcAft>
                <a:spcPct val="0"/>
              </a:spcAft>
              <a:buClrTx/>
              <a:buSzTx/>
              <a:buFontTx/>
              <a:buNone/>
              <a:tabLst/>
              <a:defRPr/>
            </a:pPr>
            <a:r>
              <a:rPr kumimoji="0" lang="zh-CN" altLang="en-US" sz="1865" b="1" i="0" u="none" strike="noStrike" kern="1200" cap="none" spc="0" normalizeH="0" baseline="0" noProof="0" dirty="0">
                <a:ln>
                  <a:noFill/>
                </a:ln>
                <a:solidFill>
                  <a:srgbClr val="BC000D"/>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突出岗位廉政教育</a:t>
            </a:r>
            <a:r>
              <a:rPr kumimoji="0" lang="zh-CN" altLang="en-US" sz="1865"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，让干部知道危险、查找风险、不敢冒险、力求保险；</a:t>
            </a:r>
            <a:endParaRPr kumimoji="0" lang="en-US" altLang="zh-CN" sz="1865"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just" defTabSz="914400" rtl="0" eaLnBrk="1" fontAlgn="base" latinLnBrk="0" hangingPunct="1">
              <a:lnSpc>
                <a:spcPct val="150000"/>
              </a:lnSpc>
              <a:spcBef>
                <a:spcPct val="0"/>
              </a:spcBef>
              <a:spcAft>
                <a:spcPct val="0"/>
              </a:spcAft>
              <a:buClrTx/>
              <a:buSzTx/>
              <a:buFontTx/>
              <a:buNone/>
              <a:tabLst/>
              <a:defRPr/>
            </a:pPr>
            <a:r>
              <a:rPr kumimoji="0" lang="zh-CN" altLang="en-US" sz="1865" b="1" i="0" u="none" strike="noStrike" kern="1200" cap="none" spc="0" normalizeH="0" baseline="0" noProof="0" dirty="0">
                <a:ln>
                  <a:noFill/>
                </a:ln>
                <a:solidFill>
                  <a:srgbClr val="BC000D"/>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突出示范教育</a:t>
            </a:r>
            <a:r>
              <a:rPr kumimoji="0" lang="zh-CN" altLang="en-US" sz="1865"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，加大对各级干部身边勤政廉政典型的宣传力度，形成典型示范带动的良好氛围。</a:t>
            </a:r>
          </a:p>
        </p:txBody>
      </p:sp>
      <p:cxnSp>
        <p:nvCxnSpPr>
          <p:cNvPr id="8" name="直接连接符 7">
            <a:extLst>
              <a:ext uri="{FF2B5EF4-FFF2-40B4-BE49-F238E27FC236}">
                <a16:creationId xmlns:a16="http://schemas.microsoft.com/office/drawing/2014/main" xmlns="" id="{C62EFF4F-8694-45CE-A0EF-6E929721D582}"/>
              </a:ext>
            </a:extLst>
          </p:cNvPr>
          <p:cNvCxnSpPr>
            <a:cxnSpLocks/>
          </p:cNvCxnSpPr>
          <p:nvPr/>
        </p:nvCxnSpPr>
        <p:spPr>
          <a:xfrm>
            <a:off x="1124651" y="2900122"/>
            <a:ext cx="10392431" cy="0"/>
          </a:xfrm>
          <a:prstGeom prst="line">
            <a:avLst/>
          </a:prstGeom>
          <a:ln>
            <a:solidFill>
              <a:schemeClr val="accent2"/>
            </a:solidFill>
            <a:prstDash val="dash"/>
          </a:ln>
        </p:spPr>
        <p:style>
          <a:lnRef idx="1">
            <a:schemeClr val="accent1"/>
          </a:lnRef>
          <a:fillRef idx="0">
            <a:schemeClr val="accent1"/>
          </a:fillRef>
          <a:effectRef idx="0">
            <a:schemeClr val="accent1"/>
          </a:effectRef>
          <a:fontRef idx="minor">
            <a:schemeClr val="tx1"/>
          </a:fontRef>
        </p:style>
      </p:cxnSp>
      <p:pic>
        <p:nvPicPr>
          <p:cNvPr id="10" name="图片 9">
            <a:extLst>
              <a:ext uri="{FF2B5EF4-FFF2-40B4-BE49-F238E27FC236}">
                <a16:creationId xmlns:a16="http://schemas.microsoft.com/office/drawing/2014/main" xmlns="" id="{0665493E-2BA8-4A03-8071-A08917C14D8A}"/>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9702752" y="3140842"/>
            <a:ext cx="1814330" cy="1634072"/>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xmlns="" val="125937560"/>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45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42" presetClass="entr" presetSubtype="0"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par>
                          <p:cTn id="15" fill="hold">
                            <p:stCondLst>
                              <p:cond delay="2000"/>
                            </p:stCondLst>
                            <p:childTnLst>
                              <p:par>
                                <p:cTn id="16" presetID="16" presetClass="entr" presetSubtype="21"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barn(inVertical)">
                                      <p:cBhvr>
                                        <p:cTn id="18" dur="500"/>
                                        <p:tgtEl>
                                          <p:spTgt spid="8"/>
                                        </p:tgtEl>
                                      </p:cBhvr>
                                    </p:animEffect>
                                  </p:childTnLst>
                                </p:cTn>
                              </p:par>
                            </p:childTnLst>
                          </p:cTn>
                        </p:par>
                        <p:par>
                          <p:cTn id="19" fill="hold">
                            <p:stCondLst>
                              <p:cond delay="2500"/>
                            </p:stCondLst>
                            <p:childTnLst>
                              <p:par>
                                <p:cTn id="20" presetID="12" presetClass="entr" presetSubtype="4"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1500"/>
                                        <p:tgtEl>
                                          <p:spTgt spid="7"/>
                                        </p:tgtEl>
                                        <p:attrNameLst>
                                          <p:attrName>ppt_y</p:attrName>
                                        </p:attrNameLst>
                                      </p:cBhvr>
                                      <p:tavLst>
                                        <p:tav tm="0">
                                          <p:val>
                                            <p:strVal val="#ppt_y+#ppt_h*1.125000"/>
                                          </p:val>
                                        </p:tav>
                                        <p:tav tm="100000">
                                          <p:val>
                                            <p:strVal val="#ppt_y"/>
                                          </p:val>
                                        </p:tav>
                                      </p:tavLst>
                                    </p:anim>
                                    <p:animEffect transition="in" filter="wipe(up)">
                                      <p:cBhvr>
                                        <p:cTn id="23" dur="1500"/>
                                        <p:tgtEl>
                                          <p:spTgt spid="7"/>
                                        </p:tgtEl>
                                      </p:cBhvr>
                                    </p:animEffect>
                                  </p:childTnLst>
                                </p:cTn>
                              </p:par>
                            </p:childTnLst>
                          </p:cTn>
                        </p:par>
                        <p:par>
                          <p:cTn id="24" fill="hold">
                            <p:stCondLst>
                              <p:cond delay="4000"/>
                            </p:stCondLst>
                            <p:childTnLst>
                              <p:par>
                                <p:cTn id="25" presetID="12" presetClass="entr" presetSubtype="8"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1000"/>
                                        <p:tgtEl>
                                          <p:spTgt spid="10"/>
                                        </p:tgtEl>
                                        <p:attrNameLst>
                                          <p:attrName>ppt_x</p:attrName>
                                        </p:attrNameLst>
                                      </p:cBhvr>
                                      <p:tavLst>
                                        <p:tav tm="0">
                                          <p:val>
                                            <p:strVal val="#ppt_x-#ppt_w*1.125000"/>
                                          </p:val>
                                        </p:tav>
                                        <p:tav tm="100000">
                                          <p:val>
                                            <p:strVal val="#ppt_x"/>
                                          </p:val>
                                        </p:tav>
                                      </p:tavLst>
                                    </p:anim>
                                    <p:animEffect transition="in" filter="wipe(right)">
                                      <p:cBhvr>
                                        <p:cTn id="28"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5"/>
          <p:cNvSpPr txBox="1"/>
          <p:nvPr/>
        </p:nvSpPr>
        <p:spPr>
          <a:xfrm>
            <a:off x="1009225" y="60095"/>
            <a:ext cx="6520660" cy="672075"/>
          </a:xfrm>
          <a:prstGeom prst="rect">
            <a:avLst/>
          </a:prstGeom>
        </p:spPr>
        <p:txBody>
          <a:bodyPr>
            <a:normAutofit lnSpcReduction="10000"/>
          </a:bodyPr>
          <a:lstStyle>
            <a:lvl1pPr algn="l" defTabSz="815340" rtl="0" eaLnBrk="0" fontAlgn="base" hangingPunct="0">
              <a:spcBef>
                <a:spcPct val="0"/>
              </a:spcBef>
              <a:spcAft>
                <a:spcPct val="0"/>
              </a:spcAft>
              <a:defRPr sz="2800" kern="1200">
                <a:solidFill>
                  <a:schemeClr val="bg1"/>
                </a:solidFill>
                <a:latin typeface="华文细黑" panose="02010600040101010101" pitchFamily="2" charset="-122"/>
                <a:ea typeface="华文细黑" panose="02010600040101010101" pitchFamily="2" charset="-122"/>
                <a:cs typeface="+mj-cs"/>
              </a:defRPr>
            </a:lvl1pPr>
            <a:lvl2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2pPr>
            <a:lvl3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3pPr>
            <a:lvl4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4pPr>
            <a:lvl5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5pPr>
            <a:lvl6pPr marL="4572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6pPr>
            <a:lvl7pPr marL="9144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7pPr>
            <a:lvl8pPr marL="13709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8pPr>
            <a:lvl9pPr marL="18281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9pPr>
          </a:lstStyle>
          <a:p>
            <a:pPr lvl="0">
              <a:lnSpc>
                <a:spcPct val="150000"/>
              </a:lnSpc>
              <a:defRPr/>
            </a:pPr>
            <a:r>
              <a:rPr lang="zh-CN" altLang="en-US" sz="2665" b="1" kern="0" cap="all" dirty="0">
                <a:ln w="0">
                  <a:noFill/>
                </a:ln>
                <a:gradFill>
                  <a:gsLst>
                    <a:gs pos="29000">
                      <a:srgbClr val="FCFEB6"/>
                    </a:gs>
                    <a:gs pos="59000">
                      <a:srgbClr val="F8EC02"/>
                    </a:gs>
                    <a:gs pos="83000">
                      <a:srgbClr val="F8EC02"/>
                    </a:gs>
                    <a:gs pos="100000">
                      <a:srgbClr val="FCE95A"/>
                    </a:gs>
                  </a:gsLst>
                  <a:lin ang="5400000" scaled="0"/>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二、如何抓好党风廉政建设</a:t>
            </a:r>
          </a:p>
        </p:txBody>
      </p:sp>
      <p:grpSp>
        <p:nvGrpSpPr>
          <p:cNvPr id="10" name="组合 9">
            <a:extLst>
              <a:ext uri="{FF2B5EF4-FFF2-40B4-BE49-F238E27FC236}">
                <a16:creationId xmlns:a16="http://schemas.microsoft.com/office/drawing/2014/main" xmlns="" id="{4C507400-2F55-4632-841A-8C7F63F89F32}"/>
              </a:ext>
            </a:extLst>
          </p:cNvPr>
          <p:cNvGrpSpPr/>
          <p:nvPr/>
        </p:nvGrpSpPr>
        <p:grpSpPr>
          <a:xfrm>
            <a:off x="1009225" y="1285555"/>
            <a:ext cx="10507857" cy="697627"/>
            <a:chOff x="-490853" y="4767566"/>
            <a:chExt cx="4970294" cy="711907"/>
          </a:xfrm>
        </p:grpSpPr>
        <p:sp>
          <p:nvSpPr>
            <p:cNvPr id="11" name="矩形: 圆角 11">
              <a:extLst>
                <a:ext uri="{FF2B5EF4-FFF2-40B4-BE49-F238E27FC236}">
                  <a16:creationId xmlns:a16="http://schemas.microsoft.com/office/drawing/2014/main" xmlns="" id="{01348CD4-10C2-47E8-92ED-2127930876DF}"/>
                </a:ext>
              </a:extLst>
            </p:cNvPr>
            <p:cNvSpPr/>
            <p:nvPr/>
          </p:nvSpPr>
          <p:spPr>
            <a:xfrm>
              <a:off x="-490853" y="4767566"/>
              <a:ext cx="4970294" cy="711907"/>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24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2" name="文本框 11">
              <a:extLst>
                <a:ext uri="{FF2B5EF4-FFF2-40B4-BE49-F238E27FC236}">
                  <a16:creationId xmlns:a16="http://schemas.microsoft.com/office/drawing/2014/main" xmlns="" id="{DECEDF72-16FA-486C-BCD5-1CB3B18D4424}"/>
                </a:ext>
              </a:extLst>
            </p:cNvPr>
            <p:cNvSpPr txBox="1"/>
            <p:nvPr/>
          </p:nvSpPr>
          <p:spPr>
            <a:xfrm>
              <a:off x="-294323" y="4880631"/>
              <a:ext cx="4087558" cy="469799"/>
            </a:xfrm>
            <a:prstGeom prst="rect">
              <a:avLst/>
            </a:prstGeom>
            <a:noFill/>
          </p:spPr>
          <p:txBody>
            <a:bodyPr wrap="square" rtlCol="0">
              <a:spAutoFit/>
            </a:bodyPr>
            <a:lstStyle/>
            <a:p>
              <a:pPr lvl="0" algn="ctr" fontAlgn="base">
                <a:spcBef>
                  <a:spcPct val="0"/>
                </a:spcBef>
                <a:spcAft>
                  <a:spcPct val="0"/>
                </a:spcAft>
                <a:defRPr/>
              </a:pPr>
              <a:r>
                <a:rPr lang="zh-CN" altLang="en-US" sz="2400" b="1" dirty="0">
                  <a:solidFill>
                    <a:srgbClr val="FFFFFF"/>
                  </a:solidFill>
                  <a:latin typeface="微软雅黑" panose="020B0503020204020204" pitchFamily="34" charset="-122"/>
                  <a:ea typeface="微软雅黑" panose="020B0503020204020204" pitchFamily="34" charset="-122"/>
                </a:rPr>
                <a:t>二、以规范权力运行为核心，扎实推进腐败风险预警防控工作</a:t>
              </a:r>
            </a:p>
          </p:txBody>
        </p:sp>
      </p:grpSp>
      <p:sp>
        <p:nvSpPr>
          <p:cNvPr id="17" name="矩形 16">
            <a:extLst>
              <a:ext uri="{FF2B5EF4-FFF2-40B4-BE49-F238E27FC236}">
                <a16:creationId xmlns:a16="http://schemas.microsoft.com/office/drawing/2014/main" xmlns="" id="{264D2C25-CEDF-4F34-986E-2CF1FE6AA955}"/>
              </a:ext>
            </a:extLst>
          </p:cNvPr>
          <p:cNvSpPr/>
          <p:nvPr/>
        </p:nvSpPr>
        <p:spPr>
          <a:xfrm>
            <a:off x="1550203" y="2165890"/>
            <a:ext cx="601200" cy="600863"/>
          </a:xfrm>
          <a:prstGeom prst="rect">
            <a:avLst/>
          </a:prstGeom>
          <a:solidFill>
            <a:srgbClr val="FFC000"/>
          </a:solidFill>
          <a:ln w="635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fontAlgn="base">
              <a:spcBef>
                <a:spcPct val="0"/>
              </a:spcBef>
              <a:spcAft>
                <a:spcPct val="0"/>
              </a:spcAft>
              <a:defRPr/>
            </a:pPr>
            <a:r>
              <a:rPr lang="zh-CN" altLang="en-US" sz="2400" b="1" dirty="0">
                <a:solidFill>
                  <a:srgbClr val="BC000D"/>
                </a:solidFill>
                <a:latin typeface="微软雅黑" panose="020B0503020204020204" pitchFamily="34" charset="-122"/>
                <a:ea typeface="微软雅黑" panose="020B0503020204020204" pitchFamily="34" charset="-122"/>
              </a:rPr>
              <a:t>壹</a:t>
            </a:r>
            <a:endParaRPr lang="en-US" altLang="zh-CN" sz="2400" b="1" dirty="0">
              <a:solidFill>
                <a:srgbClr val="BC000D"/>
              </a:solidFill>
              <a:latin typeface="微软雅黑" panose="020B0503020204020204" pitchFamily="34" charset="-122"/>
              <a:ea typeface="微软雅黑" panose="020B0503020204020204" pitchFamily="34" charset="-122"/>
            </a:endParaRPr>
          </a:p>
        </p:txBody>
      </p:sp>
      <p:sp>
        <p:nvSpPr>
          <p:cNvPr id="18" name="矩形 17">
            <a:extLst>
              <a:ext uri="{FF2B5EF4-FFF2-40B4-BE49-F238E27FC236}">
                <a16:creationId xmlns:a16="http://schemas.microsoft.com/office/drawing/2014/main" xmlns="" id="{E7B9C76F-3CA3-41EE-84BB-0AF92CE66818}"/>
              </a:ext>
            </a:extLst>
          </p:cNvPr>
          <p:cNvSpPr/>
          <p:nvPr/>
        </p:nvSpPr>
        <p:spPr>
          <a:xfrm>
            <a:off x="1550203" y="2902022"/>
            <a:ext cx="601200" cy="600863"/>
          </a:xfrm>
          <a:prstGeom prst="rect">
            <a:avLst/>
          </a:prstGeom>
          <a:solidFill>
            <a:srgbClr val="FFC000"/>
          </a:solidFill>
          <a:ln w="635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fontAlgn="base">
              <a:spcBef>
                <a:spcPct val="0"/>
              </a:spcBef>
              <a:spcAft>
                <a:spcPct val="0"/>
              </a:spcAft>
              <a:defRPr/>
            </a:pPr>
            <a:r>
              <a:rPr lang="zh-CN" altLang="en-US" sz="2400" b="1" dirty="0">
                <a:solidFill>
                  <a:srgbClr val="BC000D"/>
                </a:solidFill>
                <a:latin typeface="微软雅黑" panose="020B0503020204020204" pitchFamily="34" charset="-122"/>
                <a:ea typeface="微软雅黑" panose="020B0503020204020204" pitchFamily="34" charset="-122"/>
              </a:rPr>
              <a:t>贰</a:t>
            </a:r>
          </a:p>
        </p:txBody>
      </p:sp>
      <p:sp>
        <p:nvSpPr>
          <p:cNvPr id="19" name="矩形 18">
            <a:extLst>
              <a:ext uri="{FF2B5EF4-FFF2-40B4-BE49-F238E27FC236}">
                <a16:creationId xmlns:a16="http://schemas.microsoft.com/office/drawing/2014/main" xmlns="" id="{BE76322D-2B1D-4C34-95C5-A2D66FB12070}"/>
              </a:ext>
            </a:extLst>
          </p:cNvPr>
          <p:cNvSpPr/>
          <p:nvPr/>
        </p:nvSpPr>
        <p:spPr>
          <a:xfrm>
            <a:off x="1550203" y="3638153"/>
            <a:ext cx="601200" cy="600863"/>
          </a:xfrm>
          <a:prstGeom prst="rect">
            <a:avLst/>
          </a:prstGeom>
          <a:solidFill>
            <a:srgbClr val="FFC000"/>
          </a:solidFill>
          <a:ln w="635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fontAlgn="base">
              <a:spcBef>
                <a:spcPct val="0"/>
              </a:spcBef>
              <a:spcAft>
                <a:spcPct val="0"/>
              </a:spcAft>
              <a:defRPr/>
            </a:pPr>
            <a:r>
              <a:rPr lang="zh-CN" altLang="en-US" sz="2400" b="1" dirty="0">
                <a:solidFill>
                  <a:srgbClr val="BC000D"/>
                </a:solidFill>
                <a:latin typeface="微软雅黑" panose="020B0503020204020204" pitchFamily="34" charset="-122"/>
                <a:ea typeface="微软雅黑" panose="020B0503020204020204" pitchFamily="34" charset="-122"/>
              </a:rPr>
              <a:t>叁</a:t>
            </a:r>
          </a:p>
        </p:txBody>
      </p:sp>
      <p:sp>
        <p:nvSpPr>
          <p:cNvPr id="20" name="矩形 19">
            <a:extLst>
              <a:ext uri="{FF2B5EF4-FFF2-40B4-BE49-F238E27FC236}">
                <a16:creationId xmlns:a16="http://schemas.microsoft.com/office/drawing/2014/main" xmlns="" id="{AB7F6188-382F-4F6B-A65B-838247FAA0D1}"/>
              </a:ext>
            </a:extLst>
          </p:cNvPr>
          <p:cNvSpPr/>
          <p:nvPr/>
        </p:nvSpPr>
        <p:spPr>
          <a:xfrm>
            <a:off x="1550203" y="4374284"/>
            <a:ext cx="601200" cy="600863"/>
          </a:xfrm>
          <a:prstGeom prst="rect">
            <a:avLst/>
          </a:prstGeom>
          <a:solidFill>
            <a:srgbClr val="FFC000"/>
          </a:solidFill>
          <a:ln w="635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fontAlgn="base">
              <a:spcBef>
                <a:spcPct val="0"/>
              </a:spcBef>
              <a:spcAft>
                <a:spcPct val="0"/>
              </a:spcAft>
              <a:defRPr/>
            </a:pPr>
            <a:r>
              <a:rPr lang="zh-CN" altLang="en-US" sz="2400" b="1" dirty="0">
                <a:solidFill>
                  <a:srgbClr val="BC000D"/>
                </a:solidFill>
                <a:latin typeface="微软雅黑" panose="020B0503020204020204" pitchFamily="34" charset="-122"/>
                <a:ea typeface="微软雅黑" panose="020B0503020204020204" pitchFamily="34" charset="-122"/>
              </a:rPr>
              <a:t>肆</a:t>
            </a:r>
          </a:p>
        </p:txBody>
      </p:sp>
      <p:sp>
        <p:nvSpPr>
          <p:cNvPr id="21" name="矩形 20">
            <a:extLst>
              <a:ext uri="{FF2B5EF4-FFF2-40B4-BE49-F238E27FC236}">
                <a16:creationId xmlns:a16="http://schemas.microsoft.com/office/drawing/2014/main" xmlns="" id="{8848C0F4-A955-405B-88CF-A345558E543F}"/>
              </a:ext>
            </a:extLst>
          </p:cNvPr>
          <p:cNvSpPr/>
          <p:nvPr/>
        </p:nvSpPr>
        <p:spPr>
          <a:xfrm>
            <a:off x="1550203" y="5110416"/>
            <a:ext cx="601200" cy="600863"/>
          </a:xfrm>
          <a:prstGeom prst="rect">
            <a:avLst/>
          </a:prstGeom>
          <a:solidFill>
            <a:srgbClr val="FFC000"/>
          </a:solidFill>
          <a:ln w="635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fontAlgn="base">
              <a:spcBef>
                <a:spcPct val="0"/>
              </a:spcBef>
              <a:spcAft>
                <a:spcPct val="0"/>
              </a:spcAft>
              <a:defRPr/>
            </a:pPr>
            <a:r>
              <a:rPr lang="zh-CN" altLang="en-US" sz="2400" b="1" dirty="0">
                <a:solidFill>
                  <a:srgbClr val="BC000D"/>
                </a:solidFill>
                <a:latin typeface="微软雅黑" panose="020B0503020204020204" pitchFamily="34" charset="-122"/>
                <a:ea typeface="微软雅黑" panose="020B0503020204020204" pitchFamily="34" charset="-122"/>
              </a:rPr>
              <a:t>伍</a:t>
            </a:r>
          </a:p>
        </p:txBody>
      </p:sp>
      <p:sp>
        <p:nvSpPr>
          <p:cNvPr id="23" name="矩形 22">
            <a:extLst>
              <a:ext uri="{FF2B5EF4-FFF2-40B4-BE49-F238E27FC236}">
                <a16:creationId xmlns:a16="http://schemas.microsoft.com/office/drawing/2014/main" xmlns="" id="{BD3A23DB-0752-4A09-BC17-66CFBFD04E72}"/>
              </a:ext>
            </a:extLst>
          </p:cNvPr>
          <p:cNvSpPr/>
          <p:nvPr/>
        </p:nvSpPr>
        <p:spPr>
          <a:xfrm>
            <a:off x="2394960" y="2165890"/>
            <a:ext cx="3701040" cy="600863"/>
          </a:xfrm>
          <a:prstGeom prst="rect">
            <a:avLst/>
          </a:prstGeom>
          <a:noFill/>
          <a:ln w="635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just" fontAlgn="base">
              <a:spcBef>
                <a:spcPct val="0"/>
              </a:spcBef>
              <a:spcAft>
                <a:spcPct val="0"/>
              </a:spcAft>
              <a:defRPr/>
            </a:pPr>
            <a:r>
              <a:rPr lang="zh-CN" altLang="en-US" sz="2400" b="1">
                <a:solidFill>
                  <a:srgbClr val="BC000D"/>
                </a:solidFill>
                <a:latin typeface="微软雅黑" panose="020B0503020204020204" pitchFamily="34" charset="-122"/>
                <a:ea typeface="微软雅黑" panose="020B0503020204020204" pitchFamily="34" charset="-122"/>
              </a:rPr>
              <a:t>是全面开展清权查险。</a:t>
            </a:r>
            <a:endParaRPr lang="en-US" altLang="zh-CN" sz="2400" b="1" dirty="0">
              <a:solidFill>
                <a:srgbClr val="BC000D"/>
              </a:solidFill>
              <a:latin typeface="微软雅黑" panose="020B0503020204020204" pitchFamily="34" charset="-122"/>
              <a:ea typeface="微软雅黑" panose="020B0503020204020204" pitchFamily="34" charset="-122"/>
            </a:endParaRPr>
          </a:p>
        </p:txBody>
      </p:sp>
      <p:sp>
        <p:nvSpPr>
          <p:cNvPr id="24" name="矩形 23">
            <a:extLst>
              <a:ext uri="{FF2B5EF4-FFF2-40B4-BE49-F238E27FC236}">
                <a16:creationId xmlns:a16="http://schemas.microsoft.com/office/drawing/2014/main" xmlns="" id="{15727887-2CB3-4D35-88AD-9CA9CE45D7CA}"/>
              </a:ext>
            </a:extLst>
          </p:cNvPr>
          <p:cNvSpPr/>
          <p:nvPr/>
        </p:nvSpPr>
        <p:spPr>
          <a:xfrm>
            <a:off x="2394960" y="2902022"/>
            <a:ext cx="3701040" cy="600863"/>
          </a:xfrm>
          <a:prstGeom prst="rect">
            <a:avLst/>
          </a:prstGeom>
          <a:noFill/>
          <a:ln w="635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just" fontAlgn="base">
              <a:spcBef>
                <a:spcPct val="0"/>
              </a:spcBef>
              <a:spcAft>
                <a:spcPct val="0"/>
              </a:spcAft>
              <a:defRPr/>
            </a:pPr>
            <a:r>
              <a:rPr lang="zh-CN" altLang="en-US" sz="2400" b="1" dirty="0">
                <a:solidFill>
                  <a:srgbClr val="BC000D"/>
                </a:solidFill>
                <a:latin typeface="微软雅黑" panose="020B0503020204020204" pitchFamily="34" charset="-122"/>
                <a:ea typeface="微软雅黑" panose="020B0503020204020204" pitchFamily="34" charset="-122"/>
              </a:rPr>
              <a:t>是切实制定防范措施。</a:t>
            </a:r>
          </a:p>
        </p:txBody>
      </p:sp>
      <p:sp>
        <p:nvSpPr>
          <p:cNvPr id="25" name="矩形 24">
            <a:extLst>
              <a:ext uri="{FF2B5EF4-FFF2-40B4-BE49-F238E27FC236}">
                <a16:creationId xmlns:a16="http://schemas.microsoft.com/office/drawing/2014/main" xmlns="" id="{5F1DBCC9-AF4F-4350-A40D-8135C580B8DE}"/>
              </a:ext>
            </a:extLst>
          </p:cNvPr>
          <p:cNvSpPr/>
          <p:nvPr/>
        </p:nvSpPr>
        <p:spPr>
          <a:xfrm>
            <a:off x="2394960" y="3638153"/>
            <a:ext cx="3701040" cy="600863"/>
          </a:xfrm>
          <a:prstGeom prst="rect">
            <a:avLst/>
          </a:prstGeom>
          <a:noFill/>
          <a:ln w="635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just" fontAlgn="base">
              <a:spcBef>
                <a:spcPct val="0"/>
              </a:spcBef>
              <a:spcAft>
                <a:spcPct val="0"/>
              </a:spcAft>
              <a:defRPr/>
            </a:pPr>
            <a:r>
              <a:rPr lang="zh-CN" altLang="en-US" sz="2400" b="1" dirty="0">
                <a:solidFill>
                  <a:srgbClr val="BC000D"/>
                </a:solidFill>
                <a:latin typeface="微软雅黑" panose="020B0503020204020204" pitchFamily="34" charset="-122"/>
                <a:ea typeface="微软雅黑" panose="020B0503020204020204" pitchFamily="34" charset="-122"/>
              </a:rPr>
              <a:t>是加大监督控制力度。</a:t>
            </a:r>
          </a:p>
        </p:txBody>
      </p:sp>
      <p:sp>
        <p:nvSpPr>
          <p:cNvPr id="26" name="矩形 25">
            <a:extLst>
              <a:ext uri="{FF2B5EF4-FFF2-40B4-BE49-F238E27FC236}">
                <a16:creationId xmlns:a16="http://schemas.microsoft.com/office/drawing/2014/main" xmlns="" id="{40361629-0EEF-4562-8940-72BF9B29BEE7}"/>
              </a:ext>
            </a:extLst>
          </p:cNvPr>
          <p:cNvSpPr/>
          <p:nvPr/>
        </p:nvSpPr>
        <p:spPr>
          <a:xfrm>
            <a:off x="2394960" y="4374284"/>
            <a:ext cx="3701040" cy="600863"/>
          </a:xfrm>
          <a:prstGeom prst="rect">
            <a:avLst/>
          </a:prstGeom>
          <a:noFill/>
          <a:ln w="635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just" fontAlgn="base">
              <a:spcBef>
                <a:spcPct val="0"/>
              </a:spcBef>
              <a:spcAft>
                <a:spcPct val="0"/>
              </a:spcAft>
              <a:defRPr/>
            </a:pPr>
            <a:r>
              <a:rPr lang="zh-CN" altLang="en-US" sz="2400" b="1" dirty="0">
                <a:solidFill>
                  <a:srgbClr val="BC000D"/>
                </a:solidFill>
                <a:latin typeface="微软雅黑" panose="020B0503020204020204" pitchFamily="34" charset="-122"/>
                <a:ea typeface="微软雅黑" panose="020B0503020204020204" pitchFamily="34" charset="-122"/>
              </a:rPr>
              <a:t>是及时实施预警处置。</a:t>
            </a:r>
          </a:p>
        </p:txBody>
      </p:sp>
      <p:sp>
        <p:nvSpPr>
          <p:cNvPr id="27" name="矩形 26">
            <a:extLst>
              <a:ext uri="{FF2B5EF4-FFF2-40B4-BE49-F238E27FC236}">
                <a16:creationId xmlns:a16="http://schemas.microsoft.com/office/drawing/2014/main" xmlns="" id="{BB7DAE67-CCD5-4E36-B696-0793DD3AA2C1}"/>
              </a:ext>
            </a:extLst>
          </p:cNvPr>
          <p:cNvSpPr/>
          <p:nvPr/>
        </p:nvSpPr>
        <p:spPr>
          <a:xfrm>
            <a:off x="2394960" y="5110416"/>
            <a:ext cx="3701040" cy="600863"/>
          </a:xfrm>
          <a:prstGeom prst="rect">
            <a:avLst/>
          </a:prstGeom>
          <a:noFill/>
          <a:ln w="635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just" fontAlgn="base">
              <a:spcBef>
                <a:spcPct val="0"/>
              </a:spcBef>
              <a:spcAft>
                <a:spcPct val="0"/>
              </a:spcAft>
              <a:defRPr/>
            </a:pPr>
            <a:r>
              <a:rPr lang="zh-CN" altLang="en-US" sz="2400" b="1" dirty="0">
                <a:solidFill>
                  <a:srgbClr val="BC000D"/>
                </a:solidFill>
                <a:latin typeface="微软雅黑" panose="020B0503020204020204" pitchFamily="34" charset="-122"/>
                <a:ea typeface="微软雅黑" panose="020B0503020204020204" pitchFamily="34" charset="-122"/>
              </a:rPr>
              <a:t>是积极营造激励氛围。</a:t>
            </a:r>
          </a:p>
        </p:txBody>
      </p:sp>
      <p:pic>
        <p:nvPicPr>
          <p:cNvPr id="28" name="图片 27">
            <a:extLst>
              <a:ext uri="{FF2B5EF4-FFF2-40B4-BE49-F238E27FC236}">
                <a16:creationId xmlns:a16="http://schemas.microsoft.com/office/drawing/2014/main" xmlns="" id="{914F0476-2468-4C20-9B30-78309F54551F}"/>
              </a:ext>
            </a:extLst>
          </p:cNvPr>
          <p:cNvPicPr>
            <a:picLocks noChangeAspect="1"/>
          </p:cNvPicPr>
          <p:nvPr/>
        </p:nvPicPr>
        <p:blipFill rotWithShape="1">
          <a:blip r:embed="rId3" cstate="print">
            <a:extLst>
              <a:ext uri="{28A0092B-C50C-407E-A947-70E740481C1C}">
                <a14:useLocalDpi xmlns:a14="http://schemas.microsoft.com/office/drawing/2010/main" xmlns="" val="0"/>
              </a:ext>
            </a:extLst>
          </a:blip>
          <a:srcRect r="51556" b="14098"/>
          <a:stretch>
            <a:fillRect/>
          </a:stretch>
        </p:blipFill>
        <p:spPr>
          <a:xfrm>
            <a:off x="6903961" y="2098063"/>
            <a:ext cx="4012741" cy="3474382"/>
          </a:xfrm>
          <a:prstGeom prst="rect">
            <a:avLst/>
          </a:prstGeom>
        </p:spPr>
      </p:pic>
    </p:spTree>
    <p:extLst>
      <p:ext uri="{BB962C8B-B14F-4D97-AF65-F5344CB8AC3E}">
        <p14:creationId xmlns:p14="http://schemas.microsoft.com/office/powerpoint/2010/main" xmlns="" val="1919918415"/>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4500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1000" fill="hold"/>
                                        <p:tgtEl>
                                          <p:spTgt spid="10"/>
                                        </p:tgtEl>
                                        <p:attrNameLst>
                                          <p:attrName>ppt_x</p:attrName>
                                        </p:attrNameLst>
                                      </p:cBhvr>
                                      <p:tavLst>
                                        <p:tav tm="0">
                                          <p:val>
                                            <p:strVal val="0-#ppt_w/2"/>
                                          </p:val>
                                        </p:tav>
                                        <p:tav tm="100000">
                                          <p:val>
                                            <p:strVal val="#ppt_x"/>
                                          </p:val>
                                        </p:tav>
                                      </p:tavLst>
                                    </p:anim>
                                    <p:anim calcmode="lin" valueType="num">
                                      <p:cBhvr additive="base">
                                        <p:cTn id="8" dur="10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1" presetClass="entr" presetSubtype="1" fill="hold" grpId="0" nodeType="click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wheel(1)">
                                      <p:cBhvr>
                                        <p:cTn id="13" dur="1250"/>
                                        <p:tgtEl>
                                          <p:spTgt spid="17"/>
                                        </p:tgtEl>
                                      </p:cBhvr>
                                    </p:animEffect>
                                  </p:childTnLst>
                                </p:cTn>
                              </p:par>
                            </p:childTnLst>
                          </p:cTn>
                        </p:par>
                      </p:childTnLst>
                    </p:cTn>
                  </p:par>
                  <p:par>
                    <p:cTn id="14" fill="hold">
                      <p:stCondLst>
                        <p:cond delay="indefinite"/>
                      </p:stCondLst>
                      <p:childTnLst>
                        <p:par>
                          <p:cTn id="15" fill="hold">
                            <p:stCondLst>
                              <p:cond delay="0"/>
                            </p:stCondLst>
                            <p:childTnLst>
                              <p:par>
                                <p:cTn id="16" presetID="21" presetClass="entr" presetSubtype="1" fill="hold" grpId="0" nodeType="click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wheel(1)">
                                      <p:cBhvr>
                                        <p:cTn id="18" dur="1250"/>
                                        <p:tgtEl>
                                          <p:spTgt spid="18"/>
                                        </p:tgtEl>
                                      </p:cBhvr>
                                    </p:animEffect>
                                  </p:childTnLst>
                                </p:cTn>
                              </p:par>
                            </p:childTnLst>
                          </p:cTn>
                        </p:par>
                      </p:childTnLst>
                    </p:cTn>
                  </p:par>
                  <p:par>
                    <p:cTn id="19" fill="hold">
                      <p:stCondLst>
                        <p:cond delay="indefinite"/>
                      </p:stCondLst>
                      <p:childTnLst>
                        <p:par>
                          <p:cTn id="20" fill="hold">
                            <p:stCondLst>
                              <p:cond delay="0"/>
                            </p:stCondLst>
                            <p:childTnLst>
                              <p:par>
                                <p:cTn id="21" presetID="21" presetClass="entr" presetSubtype="1" fill="hold" grpId="0" nodeType="click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wheel(1)">
                                      <p:cBhvr>
                                        <p:cTn id="23" dur="1250"/>
                                        <p:tgtEl>
                                          <p:spTgt spid="19"/>
                                        </p:tgtEl>
                                      </p:cBhvr>
                                    </p:animEffect>
                                  </p:childTnLst>
                                </p:cTn>
                              </p:par>
                            </p:childTnLst>
                          </p:cTn>
                        </p:par>
                      </p:childTnLst>
                    </p:cTn>
                  </p:par>
                  <p:par>
                    <p:cTn id="24" fill="hold">
                      <p:stCondLst>
                        <p:cond delay="indefinite"/>
                      </p:stCondLst>
                      <p:childTnLst>
                        <p:par>
                          <p:cTn id="25" fill="hold">
                            <p:stCondLst>
                              <p:cond delay="0"/>
                            </p:stCondLst>
                            <p:childTnLst>
                              <p:par>
                                <p:cTn id="26" presetID="21" presetClass="entr" presetSubtype="1" fill="hold" grpId="0" nodeType="click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wheel(1)">
                                      <p:cBhvr>
                                        <p:cTn id="28" dur="1250"/>
                                        <p:tgtEl>
                                          <p:spTgt spid="20"/>
                                        </p:tgtEl>
                                      </p:cBhvr>
                                    </p:animEffect>
                                  </p:childTnLst>
                                </p:cTn>
                              </p:par>
                            </p:childTnLst>
                          </p:cTn>
                        </p:par>
                      </p:childTnLst>
                    </p:cTn>
                  </p:par>
                  <p:par>
                    <p:cTn id="29" fill="hold">
                      <p:stCondLst>
                        <p:cond delay="indefinite"/>
                      </p:stCondLst>
                      <p:childTnLst>
                        <p:par>
                          <p:cTn id="30" fill="hold">
                            <p:stCondLst>
                              <p:cond delay="0"/>
                            </p:stCondLst>
                            <p:childTnLst>
                              <p:par>
                                <p:cTn id="31" presetID="21" presetClass="entr" presetSubtype="1" fill="hold" grpId="0" nodeType="click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wheel(1)">
                                      <p:cBhvr>
                                        <p:cTn id="33" dur="1250"/>
                                        <p:tgtEl>
                                          <p:spTgt spid="21"/>
                                        </p:tgtEl>
                                      </p:cBhvr>
                                    </p:animEffect>
                                  </p:childTnLst>
                                </p:cTn>
                              </p:par>
                            </p:childTnLst>
                          </p:cTn>
                        </p:par>
                      </p:childTnLst>
                    </p:cTn>
                  </p:par>
                  <p:par>
                    <p:cTn id="34" fill="hold">
                      <p:stCondLst>
                        <p:cond delay="indefinite"/>
                      </p:stCondLst>
                      <p:childTnLst>
                        <p:par>
                          <p:cTn id="35" fill="hold">
                            <p:stCondLst>
                              <p:cond delay="0"/>
                            </p:stCondLst>
                            <p:childTnLst>
                              <p:par>
                                <p:cTn id="36" presetID="21" presetClass="entr" presetSubtype="1" fill="hold" grpId="0" nodeType="click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wheel(1)">
                                      <p:cBhvr>
                                        <p:cTn id="38" dur="1250"/>
                                        <p:tgtEl>
                                          <p:spTgt spid="23"/>
                                        </p:tgtEl>
                                      </p:cBhvr>
                                    </p:animEffect>
                                  </p:childTnLst>
                                </p:cTn>
                              </p:par>
                            </p:childTnLst>
                          </p:cTn>
                        </p:par>
                      </p:childTnLst>
                    </p:cTn>
                  </p:par>
                  <p:par>
                    <p:cTn id="39" fill="hold">
                      <p:stCondLst>
                        <p:cond delay="indefinite"/>
                      </p:stCondLst>
                      <p:childTnLst>
                        <p:par>
                          <p:cTn id="40" fill="hold">
                            <p:stCondLst>
                              <p:cond delay="0"/>
                            </p:stCondLst>
                            <p:childTnLst>
                              <p:par>
                                <p:cTn id="41" presetID="21" presetClass="entr" presetSubtype="1" fill="hold" grpId="0" nodeType="click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wheel(1)">
                                      <p:cBhvr>
                                        <p:cTn id="43" dur="1250"/>
                                        <p:tgtEl>
                                          <p:spTgt spid="24"/>
                                        </p:tgtEl>
                                      </p:cBhvr>
                                    </p:animEffect>
                                  </p:childTnLst>
                                </p:cTn>
                              </p:par>
                            </p:childTnLst>
                          </p:cTn>
                        </p:par>
                      </p:childTnLst>
                    </p:cTn>
                  </p:par>
                  <p:par>
                    <p:cTn id="44" fill="hold">
                      <p:stCondLst>
                        <p:cond delay="indefinite"/>
                      </p:stCondLst>
                      <p:childTnLst>
                        <p:par>
                          <p:cTn id="45" fill="hold">
                            <p:stCondLst>
                              <p:cond delay="0"/>
                            </p:stCondLst>
                            <p:childTnLst>
                              <p:par>
                                <p:cTn id="46" presetID="21" presetClass="entr" presetSubtype="1" fill="hold" grpId="0" nodeType="clickEffect">
                                  <p:stCondLst>
                                    <p:cond delay="0"/>
                                  </p:stCondLst>
                                  <p:childTnLst>
                                    <p:set>
                                      <p:cBhvr>
                                        <p:cTn id="47" dur="1" fill="hold">
                                          <p:stCondLst>
                                            <p:cond delay="0"/>
                                          </p:stCondLst>
                                        </p:cTn>
                                        <p:tgtEl>
                                          <p:spTgt spid="25"/>
                                        </p:tgtEl>
                                        <p:attrNameLst>
                                          <p:attrName>style.visibility</p:attrName>
                                        </p:attrNameLst>
                                      </p:cBhvr>
                                      <p:to>
                                        <p:strVal val="visible"/>
                                      </p:to>
                                    </p:set>
                                    <p:animEffect transition="in" filter="wheel(1)">
                                      <p:cBhvr>
                                        <p:cTn id="48" dur="1250"/>
                                        <p:tgtEl>
                                          <p:spTgt spid="25"/>
                                        </p:tgtEl>
                                      </p:cBhvr>
                                    </p:animEffect>
                                  </p:childTnLst>
                                </p:cTn>
                              </p:par>
                            </p:childTnLst>
                          </p:cTn>
                        </p:par>
                      </p:childTnLst>
                    </p:cTn>
                  </p:par>
                  <p:par>
                    <p:cTn id="49" fill="hold">
                      <p:stCondLst>
                        <p:cond delay="indefinite"/>
                      </p:stCondLst>
                      <p:childTnLst>
                        <p:par>
                          <p:cTn id="50" fill="hold">
                            <p:stCondLst>
                              <p:cond delay="0"/>
                            </p:stCondLst>
                            <p:childTnLst>
                              <p:par>
                                <p:cTn id="51" presetID="21" presetClass="entr" presetSubtype="1" fill="hold" grpId="0" nodeType="clickEffect">
                                  <p:stCondLst>
                                    <p:cond delay="0"/>
                                  </p:stCondLst>
                                  <p:childTnLst>
                                    <p:set>
                                      <p:cBhvr>
                                        <p:cTn id="52" dur="1" fill="hold">
                                          <p:stCondLst>
                                            <p:cond delay="0"/>
                                          </p:stCondLst>
                                        </p:cTn>
                                        <p:tgtEl>
                                          <p:spTgt spid="26"/>
                                        </p:tgtEl>
                                        <p:attrNameLst>
                                          <p:attrName>style.visibility</p:attrName>
                                        </p:attrNameLst>
                                      </p:cBhvr>
                                      <p:to>
                                        <p:strVal val="visible"/>
                                      </p:to>
                                    </p:set>
                                    <p:animEffect transition="in" filter="wheel(1)">
                                      <p:cBhvr>
                                        <p:cTn id="53" dur="1250"/>
                                        <p:tgtEl>
                                          <p:spTgt spid="26"/>
                                        </p:tgtEl>
                                      </p:cBhvr>
                                    </p:animEffect>
                                  </p:childTnLst>
                                </p:cTn>
                              </p:par>
                            </p:childTnLst>
                          </p:cTn>
                        </p:par>
                      </p:childTnLst>
                    </p:cTn>
                  </p:par>
                  <p:par>
                    <p:cTn id="54" fill="hold">
                      <p:stCondLst>
                        <p:cond delay="indefinite"/>
                      </p:stCondLst>
                      <p:childTnLst>
                        <p:par>
                          <p:cTn id="55" fill="hold">
                            <p:stCondLst>
                              <p:cond delay="0"/>
                            </p:stCondLst>
                            <p:childTnLst>
                              <p:par>
                                <p:cTn id="56" presetID="21" presetClass="entr" presetSubtype="1" fill="hold" grpId="0" nodeType="clickEffect">
                                  <p:stCondLst>
                                    <p:cond delay="0"/>
                                  </p:stCondLst>
                                  <p:childTnLst>
                                    <p:set>
                                      <p:cBhvr>
                                        <p:cTn id="57" dur="1" fill="hold">
                                          <p:stCondLst>
                                            <p:cond delay="0"/>
                                          </p:stCondLst>
                                        </p:cTn>
                                        <p:tgtEl>
                                          <p:spTgt spid="27"/>
                                        </p:tgtEl>
                                        <p:attrNameLst>
                                          <p:attrName>style.visibility</p:attrName>
                                        </p:attrNameLst>
                                      </p:cBhvr>
                                      <p:to>
                                        <p:strVal val="visible"/>
                                      </p:to>
                                    </p:set>
                                    <p:animEffect transition="in" filter="wheel(1)">
                                      <p:cBhvr>
                                        <p:cTn id="58" dur="1250"/>
                                        <p:tgtEl>
                                          <p:spTgt spid="27"/>
                                        </p:tgtEl>
                                      </p:cBhvr>
                                    </p:animEffect>
                                  </p:childTnLst>
                                </p:cTn>
                              </p:par>
                            </p:childTnLst>
                          </p:cTn>
                        </p:par>
                        <p:par>
                          <p:cTn id="59" fill="hold">
                            <p:stCondLst>
                              <p:cond delay="1250"/>
                            </p:stCondLst>
                            <p:childTnLst>
                              <p:par>
                                <p:cTn id="60" presetID="10" presetClass="entr" presetSubtype="0" fill="hold" nodeType="afterEffect">
                                  <p:stCondLst>
                                    <p:cond delay="0"/>
                                  </p:stCondLst>
                                  <p:childTnLst>
                                    <p:set>
                                      <p:cBhvr>
                                        <p:cTn id="61" dur="1" fill="hold">
                                          <p:stCondLst>
                                            <p:cond delay="0"/>
                                          </p:stCondLst>
                                        </p:cTn>
                                        <p:tgtEl>
                                          <p:spTgt spid="28"/>
                                        </p:tgtEl>
                                        <p:attrNameLst>
                                          <p:attrName>style.visibility</p:attrName>
                                        </p:attrNameLst>
                                      </p:cBhvr>
                                      <p:to>
                                        <p:strVal val="visible"/>
                                      </p:to>
                                    </p:set>
                                    <p:animEffect transition="in" filter="fade">
                                      <p:cBhvr>
                                        <p:cTn id="62" dur="1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8" grpId="0" bldLvl="0" animBg="1"/>
      <p:bldP spid="19" grpId="0" bldLvl="0" animBg="1"/>
      <p:bldP spid="20" grpId="0" bldLvl="0" animBg="1"/>
      <p:bldP spid="21" grpId="0" bldLvl="0" animBg="1"/>
      <p:bldP spid="23" grpId="0" bldLvl="0" animBg="1"/>
      <p:bldP spid="24" grpId="0" bldLvl="0" animBg="1"/>
      <p:bldP spid="25" grpId="0" bldLvl="0" animBg="1"/>
      <p:bldP spid="26" grpId="0" bldLvl="0" animBg="1"/>
      <p:bldP spid="27"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5"/>
          <p:cNvSpPr txBox="1"/>
          <p:nvPr/>
        </p:nvSpPr>
        <p:spPr>
          <a:xfrm>
            <a:off x="1009225" y="60095"/>
            <a:ext cx="6520660" cy="672075"/>
          </a:xfrm>
          <a:prstGeom prst="rect">
            <a:avLst/>
          </a:prstGeom>
        </p:spPr>
        <p:txBody>
          <a:bodyPr>
            <a:normAutofit lnSpcReduction="10000"/>
          </a:bodyPr>
          <a:lstStyle>
            <a:lvl1pPr algn="l" defTabSz="815340" rtl="0" eaLnBrk="0" fontAlgn="base" hangingPunct="0">
              <a:spcBef>
                <a:spcPct val="0"/>
              </a:spcBef>
              <a:spcAft>
                <a:spcPct val="0"/>
              </a:spcAft>
              <a:defRPr sz="2800" kern="1200">
                <a:solidFill>
                  <a:schemeClr val="bg1"/>
                </a:solidFill>
                <a:latin typeface="华文细黑" panose="02010600040101010101" pitchFamily="2" charset="-122"/>
                <a:ea typeface="华文细黑" panose="02010600040101010101" pitchFamily="2" charset="-122"/>
                <a:cs typeface="+mj-cs"/>
              </a:defRPr>
            </a:lvl1pPr>
            <a:lvl2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2pPr>
            <a:lvl3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3pPr>
            <a:lvl4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4pPr>
            <a:lvl5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5pPr>
            <a:lvl6pPr marL="4572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6pPr>
            <a:lvl7pPr marL="9144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7pPr>
            <a:lvl8pPr marL="13709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8pPr>
            <a:lvl9pPr marL="18281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9pPr>
          </a:lstStyle>
          <a:p>
            <a:pPr lvl="0">
              <a:lnSpc>
                <a:spcPct val="150000"/>
              </a:lnSpc>
              <a:defRPr/>
            </a:pPr>
            <a:r>
              <a:rPr lang="zh-CN" altLang="en-US" sz="2665" b="1" kern="0" cap="all" dirty="0">
                <a:ln w="0">
                  <a:noFill/>
                </a:ln>
                <a:gradFill>
                  <a:gsLst>
                    <a:gs pos="29000">
                      <a:srgbClr val="FCFEB6"/>
                    </a:gs>
                    <a:gs pos="59000">
                      <a:srgbClr val="F8EC02"/>
                    </a:gs>
                    <a:gs pos="83000">
                      <a:srgbClr val="F8EC02"/>
                    </a:gs>
                    <a:gs pos="100000">
                      <a:srgbClr val="FCE95A"/>
                    </a:gs>
                  </a:gsLst>
                  <a:lin ang="5400000" scaled="0"/>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二、如何抓好党风廉政建设</a:t>
            </a:r>
          </a:p>
        </p:txBody>
      </p:sp>
      <p:sp>
        <p:nvSpPr>
          <p:cNvPr id="22" name="矩形 21">
            <a:extLst>
              <a:ext uri="{FF2B5EF4-FFF2-40B4-BE49-F238E27FC236}">
                <a16:creationId xmlns:a16="http://schemas.microsoft.com/office/drawing/2014/main" xmlns="" id="{B55FE56A-9EF2-4BB9-A0ED-FCB37F94F315}"/>
              </a:ext>
            </a:extLst>
          </p:cNvPr>
          <p:cNvSpPr/>
          <p:nvPr/>
        </p:nvSpPr>
        <p:spPr>
          <a:xfrm>
            <a:off x="830362" y="1437883"/>
            <a:ext cx="10674283" cy="4512501"/>
          </a:xfrm>
          <a:prstGeom prst="rect">
            <a:avLst/>
          </a:prstGeom>
          <a:noFill/>
          <a:ln w="635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2135"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grpSp>
        <p:nvGrpSpPr>
          <p:cNvPr id="29" name="组合 28">
            <a:extLst>
              <a:ext uri="{FF2B5EF4-FFF2-40B4-BE49-F238E27FC236}">
                <a16:creationId xmlns:a16="http://schemas.microsoft.com/office/drawing/2014/main" xmlns="" id="{D2CB1887-DB50-4D4D-9169-8D6D4C64CABF}"/>
              </a:ext>
            </a:extLst>
          </p:cNvPr>
          <p:cNvGrpSpPr/>
          <p:nvPr/>
        </p:nvGrpSpPr>
        <p:grpSpPr>
          <a:xfrm>
            <a:off x="1545200" y="1124299"/>
            <a:ext cx="9101599" cy="697627"/>
            <a:chOff x="-490853" y="4767566"/>
            <a:chExt cx="4970294" cy="711907"/>
          </a:xfrm>
        </p:grpSpPr>
        <p:sp>
          <p:nvSpPr>
            <p:cNvPr id="30" name="矩形: 圆角 11">
              <a:extLst>
                <a:ext uri="{FF2B5EF4-FFF2-40B4-BE49-F238E27FC236}">
                  <a16:creationId xmlns:a16="http://schemas.microsoft.com/office/drawing/2014/main" xmlns="" id="{E71F032A-DE16-4CBE-8719-F63A03DD7A82}"/>
                </a:ext>
              </a:extLst>
            </p:cNvPr>
            <p:cNvSpPr/>
            <p:nvPr/>
          </p:nvSpPr>
          <p:spPr>
            <a:xfrm>
              <a:off x="-490853" y="4767566"/>
              <a:ext cx="4970294" cy="711907"/>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24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1" name="文本框 30">
              <a:extLst>
                <a:ext uri="{FF2B5EF4-FFF2-40B4-BE49-F238E27FC236}">
                  <a16:creationId xmlns:a16="http://schemas.microsoft.com/office/drawing/2014/main" xmlns="" id="{2C567358-7A2A-4825-AE84-F3AE9156FFA3}"/>
                </a:ext>
              </a:extLst>
            </p:cNvPr>
            <p:cNvSpPr txBox="1"/>
            <p:nvPr/>
          </p:nvSpPr>
          <p:spPr>
            <a:xfrm>
              <a:off x="-460772" y="4880629"/>
              <a:ext cx="4926869" cy="469799"/>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三、以健全反腐倡廉制度为根本，努力构建党风廉政建设长效机制</a:t>
              </a:r>
            </a:p>
          </p:txBody>
        </p:sp>
      </p:grpSp>
      <p:sp>
        <p:nvSpPr>
          <p:cNvPr id="32" name="矩形 31">
            <a:extLst>
              <a:ext uri="{FF2B5EF4-FFF2-40B4-BE49-F238E27FC236}">
                <a16:creationId xmlns:a16="http://schemas.microsoft.com/office/drawing/2014/main" xmlns="" id="{63D9C215-E029-410B-A36F-6578169059EF}"/>
              </a:ext>
            </a:extLst>
          </p:cNvPr>
          <p:cNvSpPr/>
          <p:nvPr/>
        </p:nvSpPr>
        <p:spPr>
          <a:xfrm>
            <a:off x="1221114" y="1821926"/>
            <a:ext cx="10021163" cy="3924048"/>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base" latinLnBrk="0" hangingPunct="1">
              <a:lnSpc>
                <a:spcPct val="150000"/>
              </a:lnSpc>
              <a:spcBef>
                <a:spcPct val="0"/>
              </a:spcBef>
              <a:spcAft>
                <a:spcPct val="0"/>
              </a:spcAft>
              <a:buClrTx/>
              <a:buSzTx/>
              <a:buFontTx/>
              <a:buNone/>
              <a:tabLst/>
              <a:defRPr/>
            </a:pPr>
            <a:r>
              <a:rPr kumimoji="0" lang="zh-CN" altLang="en-US" sz="1865" b="1" i="0" u="none" strike="noStrike" kern="1200" cap="none" spc="0" normalizeH="0" baseline="0" noProof="0" dirty="0">
                <a:ln>
                  <a:noFill/>
                </a:ln>
                <a:solidFill>
                  <a:srgbClr val="BC000D"/>
                </a:solidFill>
                <a:effectLst/>
                <a:uLnTx/>
                <a:uFillTx/>
                <a:latin typeface="微软雅黑" panose="020B0503020204020204" pitchFamily="34" charset="-122"/>
                <a:ea typeface="微软雅黑" panose="020B0503020204020204" pitchFamily="34" charset="-122"/>
                <a:cs typeface="+mn-cs"/>
              </a:rPr>
              <a:t>一是健全公务接待制度。</a:t>
            </a:r>
            <a:r>
              <a:rPr kumimoji="0" lang="zh-CN" altLang="en-US"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明确接待对象，制定接待标准，限定陪餐人员，严禁用公款相互吃请。</a:t>
            </a:r>
          </a:p>
          <a:p>
            <a:pPr marL="0" marR="0" lvl="0" indent="0" algn="just" defTabSz="914400" rtl="0" eaLnBrk="1" fontAlgn="base" latinLnBrk="0" hangingPunct="1">
              <a:lnSpc>
                <a:spcPct val="150000"/>
              </a:lnSpc>
              <a:spcBef>
                <a:spcPct val="0"/>
              </a:spcBef>
              <a:spcAft>
                <a:spcPct val="0"/>
              </a:spcAft>
              <a:buClrTx/>
              <a:buSzTx/>
              <a:buFontTx/>
              <a:buNone/>
              <a:tabLst/>
              <a:defRPr/>
            </a:pPr>
            <a:r>
              <a:rPr kumimoji="0" lang="zh-CN" altLang="en-US" sz="1865" b="1" i="0" u="none" strike="noStrike" kern="1200" cap="none" spc="0" normalizeH="0" baseline="0" noProof="0" dirty="0">
                <a:ln>
                  <a:noFill/>
                </a:ln>
                <a:solidFill>
                  <a:srgbClr val="BC000D"/>
                </a:solidFill>
                <a:effectLst/>
                <a:uLnTx/>
                <a:uFillTx/>
                <a:latin typeface="微软雅黑" panose="020B0503020204020204" pitchFamily="34" charset="-122"/>
                <a:ea typeface="微软雅黑" panose="020B0503020204020204" pitchFamily="34" charset="-122"/>
                <a:cs typeface="+mn-cs"/>
              </a:rPr>
              <a:t>二是健全财务联签审批制度。</a:t>
            </a:r>
            <a:r>
              <a:rPr kumimoji="0" lang="zh-CN" altLang="en-US"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违反程序规定的票据，会计不得入帐。</a:t>
            </a:r>
          </a:p>
          <a:p>
            <a:pPr marL="0" marR="0" lvl="0" indent="0" algn="just" defTabSz="914400" rtl="0" eaLnBrk="1" fontAlgn="base" latinLnBrk="0" hangingPunct="1">
              <a:lnSpc>
                <a:spcPct val="150000"/>
              </a:lnSpc>
              <a:spcBef>
                <a:spcPct val="0"/>
              </a:spcBef>
              <a:spcAft>
                <a:spcPct val="0"/>
              </a:spcAft>
              <a:buClrTx/>
              <a:buSzTx/>
              <a:buFontTx/>
              <a:buNone/>
              <a:tabLst/>
              <a:defRPr/>
            </a:pPr>
            <a:r>
              <a:rPr kumimoji="0" lang="zh-CN" altLang="en-US" sz="1865" b="1" i="0" u="none" strike="noStrike" kern="1200" cap="none" spc="0" normalizeH="0" baseline="0" noProof="0" dirty="0">
                <a:ln>
                  <a:noFill/>
                </a:ln>
                <a:solidFill>
                  <a:srgbClr val="BC000D"/>
                </a:solidFill>
                <a:effectLst/>
                <a:uLnTx/>
                <a:uFillTx/>
                <a:latin typeface="微软雅黑" panose="020B0503020204020204" pitchFamily="34" charset="-122"/>
                <a:ea typeface="微软雅黑" panose="020B0503020204020204" pitchFamily="34" charset="-122"/>
                <a:cs typeface="+mn-cs"/>
              </a:rPr>
              <a:t>三是健全干部选拔任用制度。</a:t>
            </a:r>
            <a:r>
              <a:rPr kumimoji="0" lang="zh-CN" altLang="en-US"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干部选拔任用实行差额推荐、差额考察、差额票决，党委推荐干部必须如实写出推荐材料并署名。加大公开选拔、竞争上岗和轮岗交流力度，机关从事人、财、物管理等重点岗位的人员必须定期进行轮岗交流。</a:t>
            </a:r>
          </a:p>
          <a:p>
            <a:pPr marL="0" marR="0" lvl="0" indent="0" algn="just" defTabSz="914400" rtl="0" eaLnBrk="1" fontAlgn="base" latinLnBrk="0" hangingPunct="1">
              <a:lnSpc>
                <a:spcPct val="150000"/>
              </a:lnSpc>
              <a:spcBef>
                <a:spcPct val="0"/>
              </a:spcBef>
              <a:spcAft>
                <a:spcPct val="0"/>
              </a:spcAft>
              <a:buClrTx/>
              <a:buSzTx/>
              <a:buFontTx/>
              <a:buNone/>
              <a:tabLst/>
              <a:defRPr/>
            </a:pPr>
            <a:r>
              <a:rPr kumimoji="0" lang="zh-CN" altLang="en-US" sz="1865" b="1" i="0" u="none" strike="noStrike" kern="1200" cap="none" spc="0" normalizeH="0" baseline="0" noProof="0" dirty="0">
                <a:ln>
                  <a:noFill/>
                </a:ln>
                <a:solidFill>
                  <a:srgbClr val="BC000D"/>
                </a:solidFill>
                <a:effectLst/>
                <a:uLnTx/>
                <a:uFillTx/>
                <a:latin typeface="微软雅黑" panose="020B0503020204020204" pitchFamily="34" charset="-122"/>
                <a:ea typeface="微软雅黑" panose="020B0503020204020204" pitchFamily="34" charset="-122"/>
                <a:cs typeface="+mn-cs"/>
              </a:rPr>
              <a:t>四是健全个人重大事项报告制度。</a:t>
            </a:r>
            <a:r>
              <a:rPr kumimoji="0" lang="zh-CN" altLang="en-US"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领导干部应如实申报个人婚姻变化、住房、投资和配偶、子女从业及其出国（境）定居、留学等有关事项，并进行公示。</a:t>
            </a:r>
            <a:endParaRPr kumimoji="0" lang="en-US" altLang="zh-CN"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endParaRPr>
          </a:p>
          <a:p>
            <a:pPr marL="0" marR="0" lvl="0" indent="0" algn="just" defTabSz="914400" rtl="0" eaLnBrk="1" fontAlgn="base" latinLnBrk="0" hangingPunct="1">
              <a:lnSpc>
                <a:spcPct val="150000"/>
              </a:lnSpc>
              <a:spcBef>
                <a:spcPct val="0"/>
              </a:spcBef>
              <a:spcAft>
                <a:spcPct val="0"/>
              </a:spcAft>
              <a:buClrTx/>
              <a:buSzTx/>
              <a:buFontTx/>
              <a:buNone/>
              <a:tabLst/>
              <a:defRPr/>
            </a:pPr>
            <a:r>
              <a:rPr kumimoji="0" lang="zh-CN" altLang="en-US" sz="1865" b="1" i="0" u="none" strike="noStrike" kern="1200" cap="none" spc="0" normalizeH="0" baseline="0" noProof="0" dirty="0">
                <a:ln>
                  <a:noFill/>
                </a:ln>
                <a:solidFill>
                  <a:srgbClr val="BC000D"/>
                </a:solidFill>
                <a:effectLst/>
                <a:uLnTx/>
                <a:uFillTx/>
                <a:latin typeface="微软雅黑" panose="020B0503020204020204" pitchFamily="34" charset="-122"/>
                <a:ea typeface="微软雅黑" panose="020B0503020204020204" pitchFamily="34" charset="-122"/>
                <a:cs typeface="+mn-cs"/>
              </a:rPr>
              <a:t>五是健全党务政务公开制度</a:t>
            </a:r>
            <a:r>
              <a:rPr kumimoji="0" lang="zh-CN" altLang="en-US"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。重点公开党委重要决策决议、干部选拔任用、财务收支、经费使用以及涉及职工群众切身利益的其他重大问题，做到真公开、常公开、全公开。切实保障群众的知情权、参与权和监督权。</a:t>
            </a:r>
          </a:p>
        </p:txBody>
      </p:sp>
    </p:spTree>
    <p:extLst>
      <p:ext uri="{BB962C8B-B14F-4D97-AF65-F5344CB8AC3E}">
        <p14:creationId xmlns:p14="http://schemas.microsoft.com/office/powerpoint/2010/main" xmlns="" val="1282133253"/>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45000"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1000" fill="hold"/>
                                        <p:tgtEl>
                                          <p:spTgt spid="29"/>
                                        </p:tgtEl>
                                        <p:attrNameLst>
                                          <p:attrName>ppt_x</p:attrName>
                                        </p:attrNameLst>
                                      </p:cBhvr>
                                      <p:tavLst>
                                        <p:tav tm="0">
                                          <p:val>
                                            <p:strVal val="0-#ppt_w/2"/>
                                          </p:val>
                                        </p:tav>
                                        <p:tav tm="100000">
                                          <p:val>
                                            <p:strVal val="#ppt_x"/>
                                          </p:val>
                                        </p:tav>
                                      </p:tavLst>
                                    </p:anim>
                                    <p:anim calcmode="lin" valueType="num">
                                      <p:cBhvr additive="base">
                                        <p:cTn id="8" dur="1000" fill="hold"/>
                                        <p:tgtEl>
                                          <p:spTgt spid="29"/>
                                        </p:tgtEl>
                                        <p:attrNameLst>
                                          <p:attrName>ppt_y</p:attrName>
                                        </p:attrNameLst>
                                      </p:cBhvr>
                                      <p:tavLst>
                                        <p:tav tm="0">
                                          <p:val>
                                            <p:strVal val="#ppt_y"/>
                                          </p:val>
                                        </p:tav>
                                        <p:tav tm="100000">
                                          <p:val>
                                            <p:strVal val="#ppt_y"/>
                                          </p:val>
                                        </p:tav>
                                      </p:tavLst>
                                    </p:anim>
                                  </p:childTnLst>
                                </p:cTn>
                              </p:par>
                              <p:par>
                                <p:cTn id="9" presetID="21" presetClass="entr" presetSubtype="1"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wheel(1)">
                                      <p:cBhvr>
                                        <p:cTn id="11" dur="1250"/>
                                        <p:tgtEl>
                                          <p:spTgt spid="22"/>
                                        </p:tgtEl>
                                      </p:cBhvr>
                                    </p:animEffect>
                                  </p:childTnLst>
                                </p:cTn>
                              </p:par>
                            </p:childTnLst>
                          </p:cTn>
                        </p:par>
                        <p:par>
                          <p:cTn id="12" fill="hold">
                            <p:stCondLst>
                              <p:cond delay="1250"/>
                            </p:stCondLst>
                            <p:childTnLst>
                              <p:par>
                                <p:cTn id="13" presetID="12" presetClass="entr" presetSubtype="4" fill="hold" grpId="0" nodeType="afterEffect">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cBhvr additive="base">
                                        <p:cTn id="15" dur="1500"/>
                                        <p:tgtEl>
                                          <p:spTgt spid="32"/>
                                        </p:tgtEl>
                                        <p:attrNameLst>
                                          <p:attrName>ppt_y</p:attrName>
                                        </p:attrNameLst>
                                      </p:cBhvr>
                                      <p:tavLst>
                                        <p:tav tm="0">
                                          <p:val>
                                            <p:strVal val="#ppt_y+#ppt_h*1.125000"/>
                                          </p:val>
                                        </p:tav>
                                        <p:tav tm="100000">
                                          <p:val>
                                            <p:strVal val="#ppt_y"/>
                                          </p:val>
                                        </p:tav>
                                      </p:tavLst>
                                    </p:anim>
                                    <p:animEffect transition="in" filter="wipe(up)">
                                      <p:cBhvr>
                                        <p:cTn id="16" dur="1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ldLvl="0" animBg="1"/>
      <p:bldP spid="32"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5"/>
          <p:cNvSpPr txBox="1"/>
          <p:nvPr/>
        </p:nvSpPr>
        <p:spPr>
          <a:xfrm>
            <a:off x="1009225" y="60095"/>
            <a:ext cx="6520660" cy="672075"/>
          </a:xfrm>
          <a:prstGeom prst="rect">
            <a:avLst/>
          </a:prstGeom>
        </p:spPr>
        <p:txBody>
          <a:bodyPr>
            <a:normAutofit lnSpcReduction="10000"/>
          </a:bodyPr>
          <a:lstStyle>
            <a:lvl1pPr algn="l" defTabSz="815340" rtl="0" eaLnBrk="0" fontAlgn="base" hangingPunct="0">
              <a:spcBef>
                <a:spcPct val="0"/>
              </a:spcBef>
              <a:spcAft>
                <a:spcPct val="0"/>
              </a:spcAft>
              <a:defRPr sz="2800" kern="1200">
                <a:solidFill>
                  <a:schemeClr val="bg1"/>
                </a:solidFill>
                <a:latin typeface="华文细黑" panose="02010600040101010101" pitchFamily="2" charset="-122"/>
                <a:ea typeface="华文细黑" panose="02010600040101010101" pitchFamily="2" charset="-122"/>
                <a:cs typeface="+mj-cs"/>
              </a:defRPr>
            </a:lvl1pPr>
            <a:lvl2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2pPr>
            <a:lvl3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3pPr>
            <a:lvl4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4pPr>
            <a:lvl5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5pPr>
            <a:lvl6pPr marL="4572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6pPr>
            <a:lvl7pPr marL="9144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7pPr>
            <a:lvl8pPr marL="13709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8pPr>
            <a:lvl9pPr marL="18281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9pPr>
          </a:lstStyle>
          <a:p>
            <a:pPr lvl="0">
              <a:lnSpc>
                <a:spcPct val="150000"/>
              </a:lnSpc>
              <a:defRPr/>
            </a:pPr>
            <a:r>
              <a:rPr lang="zh-CN" altLang="en-US" sz="2665" b="1" kern="0" cap="all" dirty="0">
                <a:ln w="0">
                  <a:noFill/>
                </a:ln>
                <a:gradFill>
                  <a:gsLst>
                    <a:gs pos="29000">
                      <a:srgbClr val="FCFEB6"/>
                    </a:gs>
                    <a:gs pos="59000">
                      <a:srgbClr val="F8EC02"/>
                    </a:gs>
                    <a:gs pos="83000">
                      <a:srgbClr val="F8EC02"/>
                    </a:gs>
                    <a:gs pos="100000">
                      <a:srgbClr val="FCE95A"/>
                    </a:gs>
                  </a:gsLst>
                  <a:lin ang="5400000" scaled="0"/>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二、如何抓好党风廉政建设</a:t>
            </a:r>
          </a:p>
        </p:txBody>
      </p:sp>
      <p:grpSp>
        <p:nvGrpSpPr>
          <p:cNvPr id="3" name="组合 2">
            <a:extLst>
              <a:ext uri="{FF2B5EF4-FFF2-40B4-BE49-F238E27FC236}">
                <a16:creationId xmlns:a16="http://schemas.microsoft.com/office/drawing/2014/main" xmlns="" id="{7DD3AA69-8D79-49AD-858A-E196839F687C}"/>
              </a:ext>
            </a:extLst>
          </p:cNvPr>
          <p:cNvGrpSpPr/>
          <p:nvPr/>
        </p:nvGrpSpPr>
        <p:grpSpPr>
          <a:xfrm>
            <a:off x="1488088" y="1399613"/>
            <a:ext cx="9217024" cy="697627"/>
            <a:chOff x="-490853" y="4767566"/>
            <a:chExt cx="5033327" cy="711907"/>
          </a:xfrm>
        </p:grpSpPr>
        <p:sp>
          <p:nvSpPr>
            <p:cNvPr id="4" name="矩形: 圆角 11">
              <a:extLst>
                <a:ext uri="{FF2B5EF4-FFF2-40B4-BE49-F238E27FC236}">
                  <a16:creationId xmlns:a16="http://schemas.microsoft.com/office/drawing/2014/main" xmlns="" id="{CB95F664-B233-4B45-A116-E73D0407E0BB}"/>
                </a:ext>
              </a:extLst>
            </p:cNvPr>
            <p:cNvSpPr/>
            <p:nvPr/>
          </p:nvSpPr>
          <p:spPr>
            <a:xfrm>
              <a:off x="-490853" y="4767566"/>
              <a:ext cx="5033327" cy="711907"/>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24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5" name="文本框 4">
              <a:extLst>
                <a:ext uri="{FF2B5EF4-FFF2-40B4-BE49-F238E27FC236}">
                  <a16:creationId xmlns:a16="http://schemas.microsoft.com/office/drawing/2014/main" xmlns="" id="{437459DE-A861-43F8-9753-A97A2CF8CAAC}"/>
                </a:ext>
              </a:extLst>
            </p:cNvPr>
            <p:cNvSpPr txBox="1"/>
            <p:nvPr/>
          </p:nvSpPr>
          <p:spPr>
            <a:xfrm>
              <a:off x="-400482" y="4852051"/>
              <a:ext cx="4789550" cy="554039"/>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2935"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四、以严肃党纪政纪为目标，坚决查处违纪违法案件</a:t>
              </a:r>
            </a:p>
          </p:txBody>
        </p:sp>
      </p:grpSp>
      <p:grpSp>
        <p:nvGrpSpPr>
          <p:cNvPr id="6" name="组合 5">
            <a:extLst>
              <a:ext uri="{FF2B5EF4-FFF2-40B4-BE49-F238E27FC236}">
                <a16:creationId xmlns:a16="http://schemas.microsoft.com/office/drawing/2014/main" xmlns="" id="{08FD4184-AF67-4354-847F-96C10C30FD4B}"/>
              </a:ext>
            </a:extLst>
          </p:cNvPr>
          <p:cNvGrpSpPr/>
          <p:nvPr/>
        </p:nvGrpSpPr>
        <p:grpSpPr>
          <a:xfrm>
            <a:off x="1488088" y="2468893"/>
            <a:ext cx="4416492" cy="3052665"/>
            <a:chOff x="1115616" y="1851670"/>
            <a:chExt cx="3312369" cy="2289499"/>
          </a:xfrm>
        </p:grpSpPr>
        <p:sp>
          <p:nvSpPr>
            <p:cNvPr id="7" name="矩形 6">
              <a:extLst>
                <a:ext uri="{FF2B5EF4-FFF2-40B4-BE49-F238E27FC236}">
                  <a16:creationId xmlns:a16="http://schemas.microsoft.com/office/drawing/2014/main" xmlns="" id="{92307590-340A-4A46-ADB8-C6C1DC3E31E9}"/>
                </a:ext>
              </a:extLst>
            </p:cNvPr>
            <p:cNvSpPr/>
            <p:nvPr/>
          </p:nvSpPr>
          <p:spPr>
            <a:xfrm>
              <a:off x="1115616" y="2050357"/>
              <a:ext cx="3312369" cy="2090812"/>
            </a:xfrm>
            <a:prstGeom prst="rect">
              <a:avLst/>
            </a:prstGeom>
            <a:noFill/>
            <a:ln w="635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2135"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8" name="矩形 7">
              <a:extLst>
                <a:ext uri="{FF2B5EF4-FFF2-40B4-BE49-F238E27FC236}">
                  <a16:creationId xmlns:a16="http://schemas.microsoft.com/office/drawing/2014/main" xmlns="" id="{EED50440-F93E-4821-877C-9B1CB035D238}"/>
                </a:ext>
              </a:extLst>
            </p:cNvPr>
            <p:cNvSpPr/>
            <p:nvPr/>
          </p:nvSpPr>
          <p:spPr>
            <a:xfrm>
              <a:off x="1187625" y="2148993"/>
              <a:ext cx="3168353" cy="1934925"/>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base" latinLnBrk="0" hangingPunct="1">
                <a:lnSpc>
                  <a:spcPct val="150000"/>
                </a:lnSpc>
                <a:spcBef>
                  <a:spcPct val="0"/>
                </a:spcBef>
                <a:spcAft>
                  <a:spcPct val="0"/>
                </a:spcAft>
                <a:buClrTx/>
                <a:buSzTx/>
                <a:buFontTx/>
                <a:buNone/>
                <a:tabLst/>
                <a:defRPr/>
              </a:pPr>
              <a:r>
                <a:rPr kumimoji="0" lang="zh-CN" altLang="en-US" sz="20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在当前腐败现象易发多发的严峻形势下，惩治这一手决不能软。党组织和纪委对违纪违法行为，发现一起坚决查处一起，决不姑息迁就。</a:t>
              </a:r>
            </a:p>
          </p:txBody>
        </p:sp>
        <p:grpSp>
          <p:nvGrpSpPr>
            <p:cNvPr id="10" name="组合 9">
              <a:extLst>
                <a:ext uri="{FF2B5EF4-FFF2-40B4-BE49-F238E27FC236}">
                  <a16:creationId xmlns:a16="http://schemas.microsoft.com/office/drawing/2014/main" xmlns="" id="{C99CC548-88A1-4FF9-9F8B-B22273E408F7}"/>
                </a:ext>
              </a:extLst>
            </p:cNvPr>
            <p:cNvGrpSpPr/>
            <p:nvPr/>
          </p:nvGrpSpPr>
          <p:grpSpPr>
            <a:xfrm>
              <a:off x="1624409" y="1851670"/>
              <a:ext cx="2260985" cy="408969"/>
              <a:chOff x="771679" y="4767565"/>
              <a:chExt cx="2401420" cy="1006813"/>
            </a:xfrm>
          </p:grpSpPr>
          <p:sp>
            <p:nvSpPr>
              <p:cNvPr id="11" name="矩形: 圆角 10">
                <a:extLst>
                  <a:ext uri="{FF2B5EF4-FFF2-40B4-BE49-F238E27FC236}">
                    <a16:creationId xmlns:a16="http://schemas.microsoft.com/office/drawing/2014/main" xmlns="" id="{72B47198-4980-4BE0-9761-9E45D73B9026}"/>
                  </a:ext>
                </a:extLst>
              </p:cNvPr>
              <p:cNvSpPr/>
              <p:nvPr/>
            </p:nvSpPr>
            <p:spPr>
              <a:xfrm>
                <a:off x="771679" y="4767565"/>
                <a:ext cx="2396359" cy="1006813"/>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65"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2" name="文本框 11">
                <a:extLst>
                  <a:ext uri="{FF2B5EF4-FFF2-40B4-BE49-F238E27FC236}">
                    <a16:creationId xmlns:a16="http://schemas.microsoft.com/office/drawing/2014/main" xmlns="" id="{8D3C1B01-6873-4FE0-950B-A5914108DD74}"/>
                  </a:ext>
                </a:extLst>
              </p:cNvPr>
              <p:cNvSpPr txBox="1"/>
              <p:nvPr/>
            </p:nvSpPr>
            <p:spPr>
              <a:xfrm>
                <a:off x="842230" y="4816354"/>
                <a:ext cx="2330869" cy="850024"/>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一是加大办案力度。</a:t>
                </a:r>
              </a:p>
            </p:txBody>
          </p:sp>
        </p:grpSp>
      </p:grpSp>
      <p:grpSp>
        <p:nvGrpSpPr>
          <p:cNvPr id="13" name="组合 12">
            <a:extLst>
              <a:ext uri="{FF2B5EF4-FFF2-40B4-BE49-F238E27FC236}">
                <a16:creationId xmlns:a16="http://schemas.microsoft.com/office/drawing/2014/main" xmlns="" id="{61FA230A-EE84-49D0-BCFA-A8616573966F}"/>
              </a:ext>
            </a:extLst>
          </p:cNvPr>
          <p:cNvGrpSpPr/>
          <p:nvPr/>
        </p:nvGrpSpPr>
        <p:grpSpPr>
          <a:xfrm>
            <a:off x="6288622" y="2468893"/>
            <a:ext cx="4416492" cy="3059953"/>
            <a:chOff x="4716016" y="1851670"/>
            <a:chExt cx="3312369" cy="2294965"/>
          </a:xfrm>
        </p:grpSpPr>
        <p:sp>
          <p:nvSpPr>
            <p:cNvPr id="14" name="矩形 13">
              <a:extLst>
                <a:ext uri="{FF2B5EF4-FFF2-40B4-BE49-F238E27FC236}">
                  <a16:creationId xmlns:a16="http://schemas.microsoft.com/office/drawing/2014/main" xmlns="" id="{F148D7CD-2237-471D-8634-B6B8FD96CF3A}"/>
                </a:ext>
              </a:extLst>
            </p:cNvPr>
            <p:cNvSpPr/>
            <p:nvPr/>
          </p:nvSpPr>
          <p:spPr>
            <a:xfrm>
              <a:off x="4716016" y="2050357"/>
              <a:ext cx="3312369" cy="2090812"/>
            </a:xfrm>
            <a:prstGeom prst="rect">
              <a:avLst/>
            </a:prstGeom>
            <a:noFill/>
            <a:ln w="635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2135"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grpSp>
          <p:nvGrpSpPr>
            <p:cNvPr id="15" name="组合 14">
              <a:extLst>
                <a:ext uri="{FF2B5EF4-FFF2-40B4-BE49-F238E27FC236}">
                  <a16:creationId xmlns:a16="http://schemas.microsoft.com/office/drawing/2014/main" xmlns="" id="{6766A373-DE77-4520-9A09-4910C43869BE}"/>
                </a:ext>
              </a:extLst>
            </p:cNvPr>
            <p:cNvGrpSpPr/>
            <p:nvPr/>
          </p:nvGrpSpPr>
          <p:grpSpPr>
            <a:xfrm>
              <a:off x="5229545" y="1851670"/>
              <a:ext cx="2260985" cy="408969"/>
              <a:chOff x="771679" y="4767565"/>
              <a:chExt cx="2401420" cy="1006813"/>
            </a:xfrm>
          </p:grpSpPr>
          <p:sp>
            <p:nvSpPr>
              <p:cNvPr id="17" name="矩形: 圆角 11">
                <a:extLst>
                  <a:ext uri="{FF2B5EF4-FFF2-40B4-BE49-F238E27FC236}">
                    <a16:creationId xmlns:a16="http://schemas.microsoft.com/office/drawing/2014/main" xmlns="" id="{B626B522-C5AA-4C97-9E0A-314B75ED087B}"/>
                  </a:ext>
                </a:extLst>
              </p:cNvPr>
              <p:cNvSpPr/>
              <p:nvPr/>
            </p:nvSpPr>
            <p:spPr>
              <a:xfrm>
                <a:off x="771679" y="4767565"/>
                <a:ext cx="2396359" cy="1006813"/>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65"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8" name="文本框 17">
                <a:extLst>
                  <a:ext uri="{FF2B5EF4-FFF2-40B4-BE49-F238E27FC236}">
                    <a16:creationId xmlns:a16="http://schemas.microsoft.com/office/drawing/2014/main" xmlns="" id="{4F7C16D8-E546-4661-B02C-A1C0A8AFEF0A}"/>
                  </a:ext>
                </a:extLst>
              </p:cNvPr>
              <p:cNvSpPr txBox="1"/>
              <p:nvPr/>
            </p:nvSpPr>
            <p:spPr>
              <a:xfrm>
                <a:off x="842230" y="4816354"/>
                <a:ext cx="2330869" cy="850024"/>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二是加强监督检查。</a:t>
                </a:r>
              </a:p>
            </p:txBody>
          </p:sp>
        </p:grpSp>
        <p:sp>
          <p:nvSpPr>
            <p:cNvPr id="16" name="矩形 15">
              <a:extLst>
                <a:ext uri="{FF2B5EF4-FFF2-40B4-BE49-F238E27FC236}">
                  <a16:creationId xmlns:a16="http://schemas.microsoft.com/office/drawing/2014/main" xmlns="" id="{58ED2264-ED0B-41B3-AA53-553E665CA7F0}"/>
                </a:ext>
              </a:extLst>
            </p:cNvPr>
            <p:cNvSpPr/>
            <p:nvPr/>
          </p:nvSpPr>
          <p:spPr>
            <a:xfrm>
              <a:off x="4806868" y="2211710"/>
              <a:ext cx="3077501" cy="1934925"/>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base" latinLnBrk="0" hangingPunct="1">
                <a:lnSpc>
                  <a:spcPct val="150000"/>
                </a:lnSpc>
                <a:spcBef>
                  <a:spcPct val="0"/>
                </a:spcBef>
                <a:spcAft>
                  <a:spcPct val="0"/>
                </a:spcAft>
                <a:buClrTx/>
                <a:buSzTx/>
                <a:buFontTx/>
                <a:buNone/>
                <a:tabLst/>
                <a:defRPr/>
              </a:pPr>
              <a:r>
                <a:rPr kumimoji="0" lang="zh-CN" altLang="en-US" sz="20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注重在专项清理、民主评议、信访调查、监督检查等工作中发现线索，严肃查处不作为、乱作为、慢作为的情况，严肃查处贪污贿赂、腐化堕落、失职渎职的案件。</a:t>
              </a:r>
            </a:p>
          </p:txBody>
        </p:sp>
      </p:grpSp>
    </p:spTree>
    <p:extLst>
      <p:ext uri="{BB962C8B-B14F-4D97-AF65-F5344CB8AC3E}">
        <p14:creationId xmlns:p14="http://schemas.microsoft.com/office/powerpoint/2010/main" xmlns="" val="83069739"/>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45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2" presetClass="entr" presetSubtype="4"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1250"/>
                                        <p:tgtEl>
                                          <p:spTgt spid="6"/>
                                        </p:tgtEl>
                                        <p:attrNameLst>
                                          <p:attrName>ppt_y</p:attrName>
                                        </p:attrNameLst>
                                      </p:cBhvr>
                                      <p:tavLst>
                                        <p:tav tm="0">
                                          <p:val>
                                            <p:strVal val="#ppt_y+#ppt_h*1.125000"/>
                                          </p:val>
                                        </p:tav>
                                        <p:tav tm="100000">
                                          <p:val>
                                            <p:strVal val="#ppt_y"/>
                                          </p:val>
                                        </p:tav>
                                      </p:tavLst>
                                    </p:anim>
                                    <p:animEffect transition="in" filter="wipe(up)">
                                      <p:cBhvr>
                                        <p:cTn id="13" dur="1250"/>
                                        <p:tgtEl>
                                          <p:spTgt spid="6"/>
                                        </p:tgtEl>
                                      </p:cBhvr>
                                    </p:animEffect>
                                  </p:childTnLst>
                                </p:cTn>
                              </p:par>
                            </p:childTnLst>
                          </p:cTn>
                        </p:par>
                        <p:par>
                          <p:cTn id="14" fill="hold">
                            <p:stCondLst>
                              <p:cond delay="2250"/>
                            </p:stCondLst>
                            <p:childTnLst>
                              <p:par>
                                <p:cTn id="15" presetID="12" presetClass="entr" presetSubtype="4"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1250"/>
                                        <p:tgtEl>
                                          <p:spTgt spid="13"/>
                                        </p:tgtEl>
                                        <p:attrNameLst>
                                          <p:attrName>ppt_y</p:attrName>
                                        </p:attrNameLst>
                                      </p:cBhvr>
                                      <p:tavLst>
                                        <p:tav tm="0">
                                          <p:val>
                                            <p:strVal val="#ppt_y+#ppt_h*1.125000"/>
                                          </p:val>
                                        </p:tav>
                                        <p:tav tm="100000">
                                          <p:val>
                                            <p:strVal val="#ppt_y"/>
                                          </p:val>
                                        </p:tav>
                                      </p:tavLst>
                                    </p:anim>
                                    <p:animEffect transition="in" filter="wipe(up)">
                                      <p:cBhvr>
                                        <p:cTn id="18" dur="125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5"/>
          <p:cNvSpPr txBox="1"/>
          <p:nvPr/>
        </p:nvSpPr>
        <p:spPr>
          <a:xfrm>
            <a:off x="1009225" y="60095"/>
            <a:ext cx="6520660" cy="672075"/>
          </a:xfrm>
          <a:prstGeom prst="rect">
            <a:avLst/>
          </a:prstGeom>
        </p:spPr>
        <p:txBody>
          <a:bodyPr>
            <a:normAutofit lnSpcReduction="10000"/>
          </a:bodyPr>
          <a:lstStyle>
            <a:lvl1pPr algn="l" defTabSz="815340" rtl="0" eaLnBrk="0" fontAlgn="base" hangingPunct="0">
              <a:spcBef>
                <a:spcPct val="0"/>
              </a:spcBef>
              <a:spcAft>
                <a:spcPct val="0"/>
              </a:spcAft>
              <a:defRPr sz="2800" kern="1200">
                <a:solidFill>
                  <a:schemeClr val="bg1"/>
                </a:solidFill>
                <a:latin typeface="华文细黑" panose="02010600040101010101" pitchFamily="2" charset="-122"/>
                <a:ea typeface="华文细黑" panose="02010600040101010101" pitchFamily="2" charset="-122"/>
                <a:cs typeface="+mj-cs"/>
              </a:defRPr>
            </a:lvl1pPr>
            <a:lvl2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2pPr>
            <a:lvl3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3pPr>
            <a:lvl4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4pPr>
            <a:lvl5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5pPr>
            <a:lvl6pPr marL="4572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6pPr>
            <a:lvl7pPr marL="9144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7pPr>
            <a:lvl8pPr marL="13709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8pPr>
            <a:lvl9pPr marL="18281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9pPr>
          </a:lstStyle>
          <a:p>
            <a:pPr lvl="0">
              <a:lnSpc>
                <a:spcPct val="150000"/>
              </a:lnSpc>
              <a:defRPr/>
            </a:pPr>
            <a:r>
              <a:rPr lang="zh-CN" altLang="en-US" sz="2665" b="1" kern="0" cap="all" dirty="0">
                <a:ln w="0">
                  <a:noFill/>
                </a:ln>
                <a:gradFill>
                  <a:gsLst>
                    <a:gs pos="29000">
                      <a:srgbClr val="FCFEB6"/>
                    </a:gs>
                    <a:gs pos="59000">
                      <a:srgbClr val="F8EC02"/>
                    </a:gs>
                    <a:gs pos="83000">
                      <a:srgbClr val="F8EC02"/>
                    </a:gs>
                    <a:gs pos="100000">
                      <a:srgbClr val="FCE95A"/>
                    </a:gs>
                  </a:gsLst>
                  <a:lin ang="5400000" scaled="0"/>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二、如何抓好党风廉政建设</a:t>
            </a:r>
          </a:p>
        </p:txBody>
      </p:sp>
      <p:sp>
        <p:nvSpPr>
          <p:cNvPr id="3" name="矩形 2">
            <a:extLst>
              <a:ext uri="{FF2B5EF4-FFF2-40B4-BE49-F238E27FC236}">
                <a16:creationId xmlns:a16="http://schemas.microsoft.com/office/drawing/2014/main" xmlns="" id="{44A7C1DC-47F6-4C87-884C-C80449F5C5DC}"/>
              </a:ext>
            </a:extLst>
          </p:cNvPr>
          <p:cNvSpPr/>
          <p:nvPr/>
        </p:nvSpPr>
        <p:spPr>
          <a:xfrm>
            <a:off x="796634" y="1387899"/>
            <a:ext cx="10674283" cy="4512501"/>
          </a:xfrm>
          <a:prstGeom prst="rect">
            <a:avLst/>
          </a:prstGeom>
          <a:noFill/>
          <a:ln w="635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2135"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grpSp>
        <p:nvGrpSpPr>
          <p:cNvPr id="4" name="组合 3">
            <a:extLst>
              <a:ext uri="{FF2B5EF4-FFF2-40B4-BE49-F238E27FC236}">
                <a16:creationId xmlns:a16="http://schemas.microsoft.com/office/drawing/2014/main" xmlns="" id="{1744DDD2-733D-428F-BD0F-7C9198E7F56D}"/>
              </a:ext>
            </a:extLst>
          </p:cNvPr>
          <p:cNvGrpSpPr/>
          <p:nvPr/>
        </p:nvGrpSpPr>
        <p:grpSpPr>
          <a:xfrm>
            <a:off x="1009225" y="1074315"/>
            <a:ext cx="10106093" cy="697627"/>
            <a:chOff x="-765125" y="4767566"/>
            <a:chExt cx="5518838" cy="711907"/>
          </a:xfrm>
        </p:grpSpPr>
        <p:sp>
          <p:nvSpPr>
            <p:cNvPr id="5" name="矩形: 圆角 11">
              <a:extLst>
                <a:ext uri="{FF2B5EF4-FFF2-40B4-BE49-F238E27FC236}">
                  <a16:creationId xmlns:a16="http://schemas.microsoft.com/office/drawing/2014/main" xmlns="" id="{076242C3-7B26-454D-BA74-1869D2DB59B2}"/>
                </a:ext>
              </a:extLst>
            </p:cNvPr>
            <p:cNvSpPr/>
            <p:nvPr/>
          </p:nvSpPr>
          <p:spPr>
            <a:xfrm>
              <a:off x="-765125" y="4767566"/>
              <a:ext cx="5518838" cy="711907"/>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24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 name="文本框 5">
              <a:extLst>
                <a:ext uri="{FF2B5EF4-FFF2-40B4-BE49-F238E27FC236}">
                  <a16:creationId xmlns:a16="http://schemas.microsoft.com/office/drawing/2014/main" xmlns="" id="{671F3F48-F933-4ED3-B219-1389F9385FEF}"/>
                </a:ext>
              </a:extLst>
            </p:cNvPr>
            <p:cNvSpPr txBox="1"/>
            <p:nvPr/>
          </p:nvSpPr>
          <p:spPr>
            <a:xfrm>
              <a:off x="-718767" y="4880629"/>
              <a:ext cx="5442859" cy="428975"/>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2135"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五、以落实党风廉政建设责任制为抓手，促进机关党风廉政建设各项工作深入开展</a:t>
              </a:r>
            </a:p>
          </p:txBody>
        </p:sp>
      </p:grpSp>
      <p:sp>
        <p:nvSpPr>
          <p:cNvPr id="7" name="矩形 6">
            <a:extLst>
              <a:ext uri="{FF2B5EF4-FFF2-40B4-BE49-F238E27FC236}">
                <a16:creationId xmlns:a16="http://schemas.microsoft.com/office/drawing/2014/main" xmlns="" id="{BBA3DEE3-98C1-4B34-800E-E31E1FF26B71}"/>
              </a:ext>
            </a:extLst>
          </p:cNvPr>
          <p:cNvSpPr/>
          <p:nvPr/>
        </p:nvSpPr>
        <p:spPr>
          <a:xfrm>
            <a:off x="1187386" y="1771942"/>
            <a:ext cx="9733131" cy="3924048"/>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base" latinLnBrk="0" hangingPunct="1">
              <a:lnSpc>
                <a:spcPct val="15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BC000D"/>
                </a:solidFill>
                <a:effectLst/>
                <a:uLnTx/>
                <a:uFillTx/>
                <a:latin typeface="微软雅黑" panose="020B0503020204020204" pitchFamily="34" charset="-122"/>
                <a:ea typeface="微软雅黑" panose="020B0503020204020204" pitchFamily="34" charset="-122"/>
                <a:cs typeface="+mn-cs"/>
              </a:rPr>
              <a:t>将党风廉政建设任务进一步细化分解，突出重点，量化考核。</a:t>
            </a:r>
          </a:p>
          <a:p>
            <a:pPr marL="0" marR="0" lvl="0" indent="0" algn="just" defTabSz="914400" rtl="0" eaLnBrk="1" fontAlgn="base" latinLnBrk="0" hangingPunct="1">
              <a:lnSpc>
                <a:spcPct val="150000"/>
              </a:lnSpc>
              <a:spcBef>
                <a:spcPct val="0"/>
              </a:spcBef>
              <a:spcAft>
                <a:spcPct val="0"/>
              </a:spcAft>
              <a:buClrTx/>
              <a:buSzTx/>
              <a:buFontTx/>
              <a:buNone/>
              <a:tabLst/>
              <a:defRPr/>
            </a:pPr>
            <a:r>
              <a:rPr kumimoji="0" lang="zh-CN" altLang="en-US" sz="1600" b="1" i="0" u="none" strike="noStrike" kern="1200" cap="none" spc="0" normalizeH="0" baseline="0" noProof="0" dirty="0">
                <a:ln>
                  <a:noFill/>
                </a:ln>
                <a:solidFill>
                  <a:srgbClr val="BC000D"/>
                </a:solidFill>
                <a:effectLst/>
                <a:uLnTx/>
                <a:uFillTx/>
                <a:latin typeface="微软雅黑" panose="020B0503020204020204" pitchFamily="34" charset="-122"/>
                <a:ea typeface="微软雅黑" panose="020B0503020204020204" pitchFamily="34" charset="-122"/>
                <a:cs typeface="+mn-cs"/>
              </a:rPr>
              <a:t>一查一岗双责落实情况</a:t>
            </a:r>
            <a:r>
              <a:rPr kumimoji="0" lang="zh-CN" altLang="en-US" sz="1600" b="0" i="0" u="none" strike="noStrike" kern="1200" cap="none" spc="0" normalizeH="0" baseline="0" noProof="0" dirty="0">
                <a:ln>
                  <a:noFill/>
                </a:ln>
                <a:solidFill>
                  <a:srgbClr val="BC000D"/>
                </a:solidFill>
                <a:effectLst/>
                <a:uLnTx/>
                <a:uFillTx/>
                <a:latin typeface="微软雅黑" panose="020B0503020204020204" pitchFamily="34" charset="-122"/>
                <a:ea typeface="微软雅黑" panose="020B0503020204020204" pitchFamily="34" charset="-122"/>
                <a:cs typeface="+mn-cs"/>
              </a:rPr>
              <a:t>，</a:t>
            </a:r>
            <a:r>
              <a:rPr kumimoji="0" lang="zh-CN" altLang="en-US"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重点查领导班子成员和科室负责人是否做到两手抓、两不误，责任是否明确、任务是否分解、措施是否落实；</a:t>
            </a:r>
          </a:p>
          <a:p>
            <a:pPr marL="0" marR="0" lvl="0" indent="0" algn="just" defTabSz="914400" rtl="0" eaLnBrk="1" fontAlgn="base" latinLnBrk="0" hangingPunct="1">
              <a:lnSpc>
                <a:spcPct val="150000"/>
              </a:lnSpc>
              <a:spcBef>
                <a:spcPct val="0"/>
              </a:spcBef>
              <a:spcAft>
                <a:spcPct val="0"/>
              </a:spcAft>
              <a:buClrTx/>
              <a:buSzTx/>
              <a:buFontTx/>
              <a:buNone/>
              <a:tabLst/>
              <a:defRPr/>
            </a:pPr>
            <a:r>
              <a:rPr kumimoji="0" lang="zh-CN" altLang="en-US" sz="1600" b="1" i="0" u="none" strike="noStrike" kern="1200" cap="none" spc="0" normalizeH="0" baseline="0" noProof="0" dirty="0">
                <a:ln>
                  <a:noFill/>
                </a:ln>
                <a:solidFill>
                  <a:srgbClr val="BC000D"/>
                </a:solidFill>
                <a:effectLst/>
                <a:uLnTx/>
                <a:uFillTx/>
                <a:latin typeface="微软雅黑" panose="020B0503020204020204" pitchFamily="34" charset="-122"/>
                <a:ea typeface="微软雅黑" panose="020B0503020204020204" pitchFamily="34" charset="-122"/>
                <a:cs typeface="+mn-cs"/>
              </a:rPr>
              <a:t>二查民主集中制执行情况，</a:t>
            </a:r>
            <a:r>
              <a:rPr kumimoji="0" lang="zh-CN" altLang="en-US"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重点查议事规则和决策程序是否健全，三重一大问题是否集体研究决定；</a:t>
            </a:r>
          </a:p>
          <a:p>
            <a:pPr marL="0" marR="0" lvl="0" indent="0" algn="just" defTabSz="914400" rtl="0" eaLnBrk="1" fontAlgn="base" latinLnBrk="0" hangingPunct="1">
              <a:lnSpc>
                <a:spcPct val="150000"/>
              </a:lnSpc>
              <a:spcBef>
                <a:spcPct val="0"/>
              </a:spcBef>
              <a:spcAft>
                <a:spcPct val="0"/>
              </a:spcAft>
              <a:buClrTx/>
              <a:buSzTx/>
              <a:buFontTx/>
              <a:buNone/>
              <a:tabLst/>
              <a:defRPr/>
            </a:pPr>
            <a:r>
              <a:rPr kumimoji="0" lang="zh-CN" altLang="en-US" sz="1600" b="1" i="0" u="none" strike="noStrike" kern="1200" cap="none" spc="0" normalizeH="0" baseline="0" noProof="0" dirty="0">
                <a:ln>
                  <a:noFill/>
                </a:ln>
                <a:solidFill>
                  <a:srgbClr val="BC000D"/>
                </a:solidFill>
                <a:effectLst/>
                <a:uLnTx/>
                <a:uFillTx/>
                <a:latin typeface="微软雅黑" panose="020B0503020204020204" pitchFamily="34" charset="-122"/>
                <a:ea typeface="微软雅黑" panose="020B0503020204020204" pitchFamily="34" charset="-122"/>
                <a:cs typeface="+mn-cs"/>
              </a:rPr>
              <a:t>三查领导干部是否带头讲廉政党课，</a:t>
            </a:r>
            <a:r>
              <a:rPr kumimoji="0" lang="zh-CN" altLang="en-US"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机关干部是否参加警示教育、签定廉政承诺书、举行廉政宣誓、廉政知识测试活动；</a:t>
            </a:r>
          </a:p>
          <a:p>
            <a:pPr marL="0" marR="0" lvl="0" indent="0" algn="just" defTabSz="914400" rtl="0" eaLnBrk="1" fontAlgn="base" latinLnBrk="0" hangingPunct="1">
              <a:lnSpc>
                <a:spcPct val="150000"/>
              </a:lnSpc>
              <a:spcBef>
                <a:spcPct val="0"/>
              </a:spcBef>
              <a:spcAft>
                <a:spcPct val="0"/>
              </a:spcAft>
              <a:buClrTx/>
              <a:buSzTx/>
              <a:buFontTx/>
              <a:buNone/>
              <a:tabLst/>
              <a:defRPr/>
            </a:pPr>
            <a:r>
              <a:rPr kumimoji="0" lang="zh-CN" altLang="en-US" sz="1600" b="1" i="0" u="none" strike="noStrike" kern="1200" cap="none" spc="0" normalizeH="0" baseline="0" noProof="0" dirty="0">
                <a:ln>
                  <a:noFill/>
                </a:ln>
                <a:solidFill>
                  <a:srgbClr val="BC000D"/>
                </a:solidFill>
                <a:effectLst/>
                <a:uLnTx/>
                <a:uFillTx/>
                <a:latin typeface="微软雅黑" panose="020B0503020204020204" pitchFamily="34" charset="-122"/>
                <a:ea typeface="微软雅黑" panose="020B0503020204020204" pitchFamily="34" charset="-122"/>
                <a:cs typeface="+mn-cs"/>
              </a:rPr>
              <a:t>四查腐败风险预警防控情况，</a:t>
            </a:r>
            <a:r>
              <a:rPr kumimoji="0" lang="zh-CN" altLang="en-US"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重点查机关干部是否开展了风险查找活动、制定了防范措施、加强了监督控制、实施了预警处置；</a:t>
            </a:r>
            <a:endParaRPr kumimoji="0" lang="en-US" altLang="zh-CN"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endParaRPr>
          </a:p>
          <a:p>
            <a:pPr marL="0" marR="0" lvl="0" indent="0" algn="just" defTabSz="914400" rtl="0" eaLnBrk="1" fontAlgn="base" latinLnBrk="0" hangingPunct="1">
              <a:lnSpc>
                <a:spcPct val="150000"/>
              </a:lnSpc>
              <a:spcBef>
                <a:spcPct val="0"/>
              </a:spcBef>
              <a:spcAft>
                <a:spcPct val="0"/>
              </a:spcAft>
              <a:buClrTx/>
              <a:buSzTx/>
              <a:buFontTx/>
              <a:buNone/>
              <a:tabLst/>
              <a:defRPr/>
            </a:pPr>
            <a:r>
              <a:rPr kumimoji="0" lang="zh-CN" altLang="en-US" sz="1600" b="1" i="0" u="none" strike="noStrike" kern="1200" cap="none" spc="0" normalizeH="0" baseline="0" noProof="0" dirty="0">
                <a:ln>
                  <a:noFill/>
                </a:ln>
                <a:solidFill>
                  <a:srgbClr val="BC000D"/>
                </a:solidFill>
                <a:effectLst/>
                <a:uLnTx/>
                <a:uFillTx/>
                <a:latin typeface="微软雅黑" panose="020B0503020204020204" pitchFamily="34" charset="-122"/>
                <a:ea typeface="微软雅黑" panose="020B0503020204020204" pitchFamily="34" charset="-122"/>
                <a:cs typeface="+mn-cs"/>
              </a:rPr>
              <a:t>五查建章立制和责任追究情况，</a:t>
            </a:r>
            <a:r>
              <a:rPr kumimoji="0" lang="zh-CN" altLang="en-US"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重点查反腐倡廉制度是否健全并得到执行，对违反规定的是否实行责任追究等问题。</a:t>
            </a:r>
            <a:endParaRPr kumimoji="0" lang="zh-CN" altLang="en-US" sz="1465"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xmlns="" val="2946580786"/>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4500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0-#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par>
                                <p:cTn id="9" presetID="21" presetClass="entr" presetSubtype="1"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heel(1)">
                                      <p:cBhvr>
                                        <p:cTn id="11" dur="1250"/>
                                        <p:tgtEl>
                                          <p:spTgt spid="3"/>
                                        </p:tgtEl>
                                      </p:cBhvr>
                                    </p:animEffect>
                                  </p:childTnLst>
                                </p:cTn>
                              </p:par>
                              <p:par>
                                <p:cTn id="12" presetID="12" presetClass="entr" presetSubtype="4" fill="hold" grpId="0" nodeType="with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1500"/>
                                        <p:tgtEl>
                                          <p:spTgt spid="7"/>
                                        </p:tgtEl>
                                        <p:attrNameLst>
                                          <p:attrName>ppt_y</p:attrName>
                                        </p:attrNameLst>
                                      </p:cBhvr>
                                      <p:tavLst>
                                        <p:tav tm="0">
                                          <p:val>
                                            <p:strVal val="#ppt_y+#ppt_h*1.125000"/>
                                          </p:val>
                                        </p:tav>
                                        <p:tav tm="100000">
                                          <p:val>
                                            <p:strVal val="#ppt_y"/>
                                          </p:val>
                                        </p:tav>
                                      </p:tavLst>
                                    </p:anim>
                                    <p:animEffect transition="in" filter="wipe(up)">
                                      <p:cBhvr>
                                        <p:cTn id="15" dur="1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xmlns="" id="{8D5E618E-FF52-4563-A289-6A099FD53688}"/>
              </a:ext>
            </a:extLst>
          </p:cNvPr>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tretch>
            <a:fillRect/>
          </a:stretch>
        </p:blipFill>
        <p:spPr>
          <a:xfrm>
            <a:off x="0" y="1044269"/>
            <a:ext cx="12192000" cy="5715000"/>
          </a:xfrm>
          <a:prstGeom prst="rect">
            <a:avLst/>
          </a:prstGeom>
        </p:spPr>
      </p:pic>
      <p:sp>
        <p:nvSpPr>
          <p:cNvPr id="9" name="矩形: 剪去对角 8">
            <a:extLst>
              <a:ext uri="{FF2B5EF4-FFF2-40B4-BE49-F238E27FC236}">
                <a16:creationId xmlns:a16="http://schemas.microsoft.com/office/drawing/2014/main" xmlns="" id="{2CBB7D4E-7EE9-4CAE-9F54-EB7620BD9860}"/>
              </a:ext>
            </a:extLst>
          </p:cNvPr>
          <p:cNvSpPr/>
          <p:nvPr/>
        </p:nvSpPr>
        <p:spPr>
          <a:xfrm>
            <a:off x="870858" y="1338571"/>
            <a:ext cx="10895089" cy="4210083"/>
          </a:xfrm>
          <a:prstGeom prst="snip2DiagRect">
            <a:avLst/>
          </a:prstGeom>
          <a:gradFill flip="none" rotWithShape="1">
            <a:gsLst>
              <a:gs pos="0">
                <a:srgbClr val="E30000"/>
              </a:gs>
              <a:gs pos="100000">
                <a:srgbClr val="760303"/>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10000"/>
              </a:lnSpc>
              <a:spcBef>
                <a:spcPct val="0"/>
              </a:spcBef>
              <a:spcAft>
                <a:spcPct val="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pic>
        <p:nvPicPr>
          <p:cNvPr id="5" name="图片 4" descr="图片包含 就坐, 室内&#10;&#10;已生成高可信度的说明">
            <a:extLst>
              <a:ext uri="{FF2B5EF4-FFF2-40B4-BE49-F238E27FC236}">
                <a16:creationId xmlns:a16="http://schemas.microsoft.com/office/drawing/2014/main" xmlns="" id="{F32FD926-BC56-4224-A0D5-9855A5E4BC11}"/>
              </a:ext>
            </a:extLst>
          </p:cNvPr>
          <p:cNvPicPr>
            <a:picLocks noChangeAspect="1"/>
          </p:cNvPicPr>
          <p:nvPr/>
        </p:nvPicPr>
        <p:blipFill rotWithShape="1">
          <a:blip r:embed="rId4" cstate="print">
            <a:extLst>
              <a:ext uri="{28A0092B-C50C-407E-A947-70E740481C1C}">
                <a14:useLocalDpi xmlns:a14="http://schemas.microsoft.com/office/drawing/2010/main" xmlns="" val="0"/>
              </a:ext>
            </a:extLst>
          </a:blip>
          <a:srcRect t="67639"/>
          <a:stretch/>
        </p:blipFill>
        <p:spPr>
          <a:xfrm>
            <a:off x="0" y="4795897"/>
            <a:ext cx="12192000" cy="2062103"/>
          </a:xfrm>
          <a:prstGeom prst="rect">
            <a:avLst/>
          </a:prstGeom>
        </p:spPr>
      </p:pic>
      <p:pic>
        <p:nvPicPr>
          <p:cNvPr id="18" name="图片 17" descr="图片包含 文字&#10;&#10;已生成高可信度的说明">
            <a:extLst>
              <a:ext uri="{FF2B5EF4-FFF2-40B4-BE49-F238E27FC236}">
                <a16:creationId xmlns:a16="http://schemas.microsoft.com/office/drawing/2014/main" xmlns="" id="{EC5B1EFF-8D13-4BD8-A9F7-F0A028390767}"/>
              </a:ext>
            </a:extLst>
          </p:cNvPr>
          <p:cNvPicPr>
            <a:picLocks noChangeAspect="1"/>
          </p:cNvPicPr>
          <p:nvPr/>
        </p:nvPicPr>
        <p:blipFill rotWithShape="1">
          <a:blip r:embed="rId5" cstate="print">
            <a:extLst>
              <a:ext uri="{BEBA8EAE-BF5A-486C-A8C5-ECC9F3942E4B}">
                <a14:imgProps xmlns:a14="http://schemas.microsoft.com/office/drawing/2010/main" xmlns="">
                  <a14:imgLayer r:embed="rId6">
                    <a14:imgEffect>
                      <a14:saturation sat="66000"/>
                    </a14:imgEffect>
                  </a14:imgLayer>
                </a14:imgProps>
              </a:ext>
              <a:ext uri="{28A0092B-C50C-407E-A947-70E740481C1C}">
                <a14:useLocalDpi xmlns:a14="http://schemas.microsoft.com/office/drawing/2010/main" xmlns="" val="0"/>
              </a:ext>
            </a:extLst>
          </a:blip>
          <a:srcRect l="57717" t="17559" r="11877" b="70833"/>
          <a:stretch/>
        </p:blipFill>
        <p:spPr>
          <a:xfrm>
            <a:off x="9293225" y="447860"/>
            <a:ext cx="2898775" cy="630000"/>
          </a:xfrm>
          <a:prstGeom prst="rect">
            <a:avLst/>
          </a:prstGeom>
          <a:effectLst>
            <a:outerShdw blurRad="63500" sx="102000" sy="102000" algn="ctr" rotWithShape="0">
              <a:prstClr val="black">
                <a:alpha val="40000"/>
              </a:prstClr>
            </a:outerShdw>
          </a:effectLst>
        </p:spPr>
      </p:pic>
      <p:pic>
        <p:nvPicPr>
          <p:cNvPr id="19" name="图片 18">
            <a:extLst>
              <a:ext uri="{FF2B5EF4-FFF2-40B4-BE49-F238E27FC236}">
                <a16:creationId xmlns:a16="http://schemas.microsoft.com/office/drawing/2014/main" xmlns="" id="{66E6E4DB-CEA6-4E21-AC06-39C03989D268}"/>
              </a:ext>
            </a:extLst>
          </p:cNvPr>
          <p:cNvPicPr>
            <a:picLocks noChangeAspect="1"/>
          </p:cNvPicPr>
          <p:nvPr/>
        </p:nvPicPr>
        <p:blipFill rotWithShape="1">
          <a:blip r:embed="rId7" cstate="print">
            <a:extLst>
              <a:ext uri="{28A0092B-C50C-407E-A947-70E740481C1C}">
                <a14:useLocalDpi xmlns:a14="http://schemas.microsoft.com/office/drawing/2010/main" xmlns="" val="0"/>
              </a:ext>
            </a:extLst>
          </a:blip>
          <a:srcRect l="22797" t="38391" r="12857" b="42083"/>
          <a:stretch/>
        </p:blipFill>
        <p:spPr>
          <a:xfrm>
            <a:off x="4259942" y="390174"/>
            <a:ext cx="4913086" cy="745371"/>
          </a:xfrm>
          <a:prstGeom prst="rect">
            <a:avLst/>
          </a:prstGeom>
        </p:spPr>
      </p:pic>
      <p:sp>
        <p:nvSpPr>
          <p:cNvPr id="20" name="标题 4">
            <a:extLst>
              <a:ext uri="{FF2B5EF4-FFF2-40B4-BE49-F238E27FC236}">
                <a16:creationId xmlns:a16="http://schemas.microsoft.com/office/drawing/2014/main" xmlns="" id="{331CE5E9-092F-4AF0-9816-78105F103BD1}"/>
              </a:ext>
            </a:extLst>
          </p:cNvPr>
          <p:cNvSpPr txBox="1"/>
          <p:nvPr/>
        </p:nvSpPr>
        <p:spPr>
          <a:xfrm>
            <a:off x="4779612" y="1280886"/>
            <a:ext cx="2764790" cy="1856105"/>
          </a:xfrm>
          <a:prstGeom prst="rect">
            <a:avLst/>
          </a:prstGeom>
        </p:spPr>
        <p:txBody>
          <a:bodyPr vert="horz" lIns="121920" tIns="60960" rIns="121920" bIns="6096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3200" b="1" i="0" u="none" strike="noStrike" kern="1200" cap="none" spc="0" normalizeH="0" baseline="0" noProof="0" dirty="0">
                <a:ln>
                  <a:noFill/>
                </a:ln>
                <a:gradFill>
                  <a:gsLst>
                    <a:gs pos="29000">
                      <a:srgbClr val="FCFEB6"/>
                    </a:gs>
                    <a:gs pos="59000">
                      <a:srgbClr val="F8EC02"/>
                    </a:gs>
                    <a:gs pos="83000">
                      <a:srgbClr val="F8EC02"/>
                    </a:gs>
                    <a:gs pos="100000">
                      <a:srgbClr val="FCE95A"/>
                    </a:gs>
                  </a:gsLst>
                  <a:lin ang="5400000" scaled="0"/>
                </a:gradFill>
                <a:effectLst>
                  <a:outerShdw blurRad="38100" dist="38100" dir="2700000" algn="tl">
                    <a:srgbClr val="000000">
                      <a:alpha val="43137"/>
                    </a:srgbClr>
                  </a:outerShdw>
                </a:effectLst>
                <a:uLnTx/>
                <a:uFillTx/>
                <a:latin typeface="Impact" panose="020B0806030902050204" pitchFamily="34" charset="0"/>
                <a:ea typeface="微软雅黑" panose="020B0503020204020204" pitchFamily="34" charset="-122"/>
                <a:cs typeface="+mj-cs"/>
              </a:rPr>
              <a:t>    </a:t>
            </a:r>
            <a:r>
              <a:rPr kumimoji="0" lang="zh-CN" altLang="en-US" sz="3200" b="1" i="0" u="none" strike="noStrike" kern="1200" cap="none" spc="0" normalizeH="0" baseline="0" noProof="0" dirty="0">
                <a:ln>
                  <a:noFill/>
                </a:ln>
                <a:gradFill>
                  <a:gsLst>
                    <a:gs pos="29000">
                      <a:srgbClr val="FCFEB6"/>
                    </a:gs>
                    <a:gs pos="59000">
                      <a:srgbClr val="F8EC02"/>
                    </a:gs>
                    <a:gs pos="83000">
                      <a:srgbClr val="F8EC02"/>
                    </a:gs>
                    <a:gs pos="100000">
                      <a:srgbClr val="FCE95A"/>
                    </a:gs>
                  </a:gsLst>
                  <a:lin ang="5400000" scaled="0"/>
                </a:gradFill>
                <a:effectLst>
                  <a:outerShdw blurRad="38100" dist="38100" dir="2700000" algn="tl">
                    <a:srgbClr val="000000">
                      <a:alpha val="43137"/>
                    </a:srgbClr>
                  </a:outerShdw>
                </a:effectLst>
                <a:uLnTx/>
                <a:uFillTx/>
                <a:latin typeface="Impact" panose="020B0806030902050204" pitchFamily="34" charset="0"/>
                <a:ea typeface="微软雅黑" panose="020B0503020204020204" pitchFamily="34" charset="-122"/>
                <a:cs typeface="+mj-cs"/>
              </a:rPr>
              <a:t>第三部分</a:t>
            </a:r>
          </a:p>
        </p:txBody>
      </p:sp>
      <p:sp>
        <p:nvSpPr>
          <p:cNvPr id="21" name="TextBox 479">
            <a:extLst>
              <a:ext uri="{FF2B5EF4-FFF2-40B4-BE49-F238E27FC236}">
                <a16:creationId xmlns:a16="http://schemas.microsoft.com/office/drawing/2014/main" xmlns="" id="{0DC35E74-EC97-49C2-95D1-223C8F70D6C1}"/>
              </a:ext>
            </a:extLst>
          </p:cNvPr>
          <p:cNvSpPr txBox="1"/>
          <p:nvPr/>
        </p:nvSpPr>
        <p:spPr>
          <a:xfrm>
            <a:off x="1601500" y="2415385"/>
            <a:ext cx="9121013" cy="1241621"/>
          </a:xfrm>
          <a:prstGeom prst="rect">
            <a:avLst/>
          </a:prstGeom>
          <a:noFill/>
        </p:spPr>
        <p:txBody>
          <a:bodyPr wrap="square" lIns="121792" tIns="60896" rIns="121792" bIns="60896" rtlCol="0">
            <a:spAutoFit/>
          </a:bodyPr>
          <a:lstStyle>
            <a:defPPr>
              <a:defRPr lang="zh-CN"/>
            </a:defPPr>
            <a:lvl1pPr>
              <a:lnSpc>
                <a:spcPct val="125000"/>
              </a:lnSpc>
              <a:defRPr sz="4000" b="1">
                <a:solidFill>
                  <a:schemeClr val="accent2"/>
                </a:solidFill>
                <a:latin typeface="微软雅黑" panose="020B0503020204020204" pitchFamily="34" charset="-122"/>
                <a:ea typeface="微软雅黑" panose="020B0503020204020204" pitchFamily="34" charset="-122"/>
              </a:defRPr>
            </a:lvl1pPr>
          </a:lstStyle>
          <a:p>
            <a:pPr lvl="0" algn="ctr">
              <a:defRPr/>
            </a:pPr>
            <a:r>
              <a:rPr lang="zh-CN" altLang="en-US" sz="6400" dirty="0">
                <a:gradFill>
                  <a:gsLst>
                    <a:gs pos="29000">
                      <a:srgbClr val="FCFEB6"/>
                    </a:gs>
                    <a:gs pos="59000">
                      <a:srgbClr val="F8EC02"/>
                    </a:gs>
                    <a:gs pos="83000">
                      <a:srgbClr val="F8EC02"/>
                    </a:gs>
                    <a:gs pos="100000">
                      <a:srgbClr val="FCE95A"/>
                    </a:gs>
                  </a:gsLst>
                  <a:lin ang="5400000" scaled="0"/>
                </a:gradFill>
                <a:effectLst>
                  <a:outerShdw blurRad="38100" dist="38100" dir="2700000" algn="tl">
                    <a:srgbClr val="000000">
                      <a:alpha val="43137"/>
                    </a:srgbClr>
                  </a:outerShdw>
                </a:effectLst>
              </a:rPr>
              <a:t>反腐的重要措施与成果</a:t>
            </a:r>
          </a:p>
        </p:txBody>
      </p:sp>
      <p:sp>
        <p:nvSpPr>
          <p:cNvPr id="23" name="TextBox 480">
            <a:extLst>
              <a:ext uri="{FF2B5EF4-FFF2-40B4-BE49-F238E27FC236}">
                <a16:creationId xmlns:a16="http://schemas.microsoft.com/office/drawing/2014/main" xmlns="" id="{778F46E7-F712-4C18-8B67-AD64E8D62AB7}"/>
              </a:ext>
            </a:extLst>
          </p:cNvPr>
          <p:cNvSpPr txBox="1"/>
          <p:nvPr/>
        </p:nvSpPr>
        <p:spPr>
          <a:xfrm>
            <a:off x="2761606" y="3637926"/>
            <a:ext cx="6642692" cy="1230977"/>
          </a:xfrm>
          <a:prstGeom prst="rect">
            <a:avLst/>
          </a:prstGeom>
          <a:noFill/>
        </p:spPr>
        <p:txBody>
          <a:bodyPr wrap="square" lIns="121792" tIns="60896" rIns="121792" bIns="60896" rtlCol="0">
            <a:spAutoFit/>
          </a:bodyPr>
          <a:lstStyle/>
          <a:p>
            <a:pPr algn="ctr">
              <a:defRPr/>
            </a:pPr>
            <a:r>
              <a:rPr lang="zh-CN" altLang="en-US" sz="2400" dirty="0">
                <a:gradFill>
                  <a:gsLst>
                    <a:gs pos="29000">
                      <a:srgbClr val="FCFEB6"/>
                    </a:gs>
                    <a:gs pos="59000">
                      <a:srgbClr val="F8EC02"/>
                    </a:gs>
                    <a:gs pos="83000">
                      <a:srgbClr val="F8EC02"/>
                    </a:gs>
                    <a:gs pos="100000">
                      <a:srgbClr val="FCE95A"/>
                    </a:gs>
                  </a:gsLst>
                  <a:lin ang="5400000" scaled="0"/>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请输入描述文字请输入描述文字，请输入描述文字请输入描述文字，请输入描述文字，请输入描述文字</a:t>
            </a:r>
          </a:p>
        </p:txBody>
      </p:sp>
    </p:spTree>
    <p:extLst>
      <p:ext uri="{BB962C8B-B14F-4D97-AF65-F5344CB8AC3E}">
        <p14:creationId xmlns:p14="http://schemas.microsoft.com/office/powerpoint/2010/main" xmlns="" val="1633395701"/>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 calcmode="lin" valueType="num">
                                      <p:cBhvr>
                                        <p:cTn id="9"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0"/>
                                        </p:tgtEl>
                                      </p:cBhvr>
                                    </p:animEffect>
                                  </p:childTnLst>
                                </p:cTn>
                              </p:par>
                            </p:childTnLst>
                          </p:cTn>
                        </p:par>
                        <p:par>
                          <p:cTn id="12" fill="hold">
                            <p:stCondLst>
                              <p:cond delay="65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21"/>
                                        </p:tgtEl>
                                        <p:attrNameLst>
                                          <p:attrName>style.visibility</p:attrName>
                                        </p:attrNameLst>
                                      </p:cBhvr>
                                      <p:to>
                                        <p:strVal val="visible"/>
                                      </p:to>
                                    </p:set>
                                    <p:anim calcmode="lin" valueType="num">
                                      <p:cBhvr>
                                        <p:cTn id="15"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21"/>
                                        </p:tgtEl>
                                        <p:attrNameLst>
                                          <p:attrName>ppt_y</p:attrName>
                                        </p:attrNameLst>
                                      </p:cBhvr>
                                      <p:tavLst>
                                        <p:tav tm="0">
                                          <p:val>
                                            <p:strVal val="#ppt_y"/>
                                          </p:val>
                                        </p:tav>
                                        <p:tav tm="100000">
                                          <p:val>
                                            <p:strVal val="#ppt_y"/>
                                          </p:val>
                                        </p:tav>
                                      </p:tavLst>
                                    </p:anim>
                                    <p:anim calcmode="lin" valueType="num">
                                      <p:cBhvr>
                                        <p:cTn id="17"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21"/>
                                        </p:tgtEl>
                                      </p:cBhvr>
                                    </p:animEffect>
                                  </p:childTnLst>
                                </p:cTn>
                              </p:par>
                            </p:childTnLst>
                          </p:cTn>
                        </p:par>
                        <p:par>
                          <p:cTn id="20" fill="hold">
                            <p:stCondLst>
                              <p:cond delay="1600"/>
                            </p:stCondLst>
                            <p:childTnLst>
                              <p:par>
                                <p:cTn id="21" presetID="42" presetClass="entr" presetSubtype="0" fill="hold" grpId="0"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fade">
                                      <p:cBhvr>
                                        <p:cTn id="23" dur="1000"/>
                                        <p:tgtEl>
                                          <p:spTgt spid="23"/>
                                        </p:tgtEl>
                                      </p:cBhvr>
                                    </p:animEffect>
                                    <p:anim calcmode="lin" valueType="num">
                                      <p:cBhvr>
                                        <p:cTn id="24" dur="1000" fill="hold"/>
                                        <p:tgtEl>
                                          <p:spTgt spid="23"/>
                                        </p:tgtEl>
                                        <p:attrNameLst>
                                          <p:attrName>ppt_x</p:attrName>
                                        </p:attrNameLst>
                                      </p:cBhvr>
                                      <p:tavLst>
                                        <p:tav tm="0">
                                          <p:val>
                                            <p:strVal val="#ppt_x"/>
                                          </p:val>
                                        </p:tav>
                                        <p:tav tm="100000">
                                          <p:val>
                                            <p:strVal val="#ppt_x"/>
                                          </p:val>
                                        </p:tav>
                                      </p:tavLst>
                                    </p:anim>
                                    <p:anim calcmode="lin" valueType="num">
                                      <p:cBhvr>
                                        <p:cTn id="25"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5"/>
          <p:cNvSpPr txBox="1"/>
          <p:nvPr/>
        </p:nvSpPr>
        <p:spPr>
          <a:xfrm>
            <a:off x="1009225" y="60095"/>
            <a:ext cx="6520660" cy="672075"/>
          </a:xfrm>
          <a:prstGeom prst="rect">
            <a:avLst/>
          </a:prstGeom>
        </p:spPr>
        <p:txBody>
          <a:bodyPr>
            <a:normAutofit lnSpcReduction="10000"/>
          </a:bodyPr>
          <a:lstStyle>
            <a:lvl1pPr algn="l" defTabSz="815340" rtl="0" eaLnBrk="0" fontAlgn="base" hangingPunct="0">
              <a:spcBef>
                <a:spcPct val="0"/>
              </a:spcBef>
              <a:spcAft>
                <a:spcPct val="0"/>
              </a:spcAft>
              <a:defRPr sz="2800" kern="1200">
                <a:solidFill>
                  <a:schemeClr val="bg1"/>
                </a:solidFill>
                <a:latin typeface="华文细黑" panose="02010600040101010101" pitchFamily="2" charset="-122"/>
                <a:ea typeface="华文细黑" panose="02010600040101010101" pitchFamily="2" charset="-122"/>
                <a:cs typeface="+mj-cs"/>
              </a:defRPr>
            </a:lvl1pPr>
            <a:lvl2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2pPr>
            <a:lvl3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3pPr>
            <a:lvl4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4pPr>
            <a:lvl5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5pPr>
            <a:lvl6pPr marL="4572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6pPr>
            <a:lvl7pPr marL="9144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7pPr>
            <a:lvl8pPr marL="13709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8pPr>
            <a:lvl9pPr marL="18281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9pPr>
          </a:lstStyle>
          <a:p>
            <a:pPr lvl="0">
              <a:lnSpc>
                <a:spcPct val="150000"/>
              </a:lnSpc>
              <a:defRPr/>
            </a:pPr>
            <a:r>
              <a:rPr lang="zh-CN" altLang="en-US" sz="2665" b="1" kern="0" cap="all" dirty="0">
                <a:ln w="0">
                  <a:noFill/>
                </a:ln>
                <a:gradFill>
                  <a:gsLst>
                    <a:gs pos="29000">
                      <a:srgbClr val="FCFEB6"/>
                    </a:gs>
                    <a:gs pos="59000">
                      <a:srgbClr val="F8EC02"/>
                    </a:gs>
                    <a:gs pos="83000">
                      <a:srgbClr val="F8EC02"/>
                    </a:gs>
                    <a:gs pos="100000">
                      <a:srgbClr val="FCE95A"/>
                    </a:gs>
                  </a:gsLst>
                  <a:lin ang="5400000" scaled="0"/>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三、反腐的重要措施与成果</a:t>
            </a:r>
          </a:p>
        </p:txBody>
      </p:sp>
      <p:sp>
        <p:nvSpPr>
          <p:cNvPr id="3" name="矩形 2">
            <a:extLst>
              <a:ext uri="{FF2B5EF4-FFF2-40B4-BE49-F238E27FC236}">
                <a16:creationId xmlns:a16="http://schemas.microsoft.com/office/drawing/2014/main" xmlns="" id="{12378797-1E9E-455A-BFCD-43307CDD5242}"/>
              </a:ext>
            </a:extLst>
          </p:cNvPr>
          <p:cNvSpPr/>
          <p:nvPr/>
        </p:nvSpPr>
        <p:spPr>
          <a:xfrm>
            <a:off x="1030206" y="1694814"/>
            <a:ext cx="10392537" cy="3356158"/>
          </a:xfrm>
          <a:prstGeom prst="rect">
            <a:avLst/>
          </a:prstGeom>
          <a:solidFill>
            <a:schemeClr val="bg1">
              <a:alpha val="48000"/>
            </a:schemeClr>
          </a:solidFill>
          <a:ln w="9525">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2135"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4" name="矩形 3">
            <a:extLst>
              <a:ext uri="{FF2B5EF4-FFF2-40B4-BE49-F238E27FC236}">
                <a16:creationId xmlns:a16="http://schemas.microsoft.com/office/drawing/2014/main" xmlns="" id="{1EEFF79B-9A4C-41F5-934C-BDB75D449ADF}"/>
              </a:ext>
            </a:extLst>
          </p:cNvPr>
          <p:cNvSpPr/>
          <p:nvPr/>
        </p:nvSpPr>
        <p:spPr>
          <a:xfrm>
            <a:off x="514837" y="1735544"/>
            <a:ext cx="10836118" cy="3198914"/>
          </a:xfrm>
          <a:prstGeom prst="rect">
            <a:avLst/>
          </a:prstGeom>
        </p:spPr>
        <p:txBody>
          <a:bodyPr wrap="square" lIns="121884" tIns="60941" rIns="121884" bIns="60941">
            <a:spAutoFit/>
          </a:bodyPr>
          <a:lstStyle/>
          <a:p>
            <a:pPr marL="914400" marR="0" lvl="2" indent="0" algn="just" defTabSz="914400" rtl="0" eaLnBrk="1" fontAlgn="base" latinLnBrk="0" hangingPunct="1">
              <a:lnSpc>
                <a:spcPct val="150000"/>
              </a:lnSpc>
              <a:spcBef>
                <a:spcPct val="0"/>
              </a:spcBef>
              <a:spcAft>
                <a:spcPct val="0"/>
              </a:spcAft>
              <a:buClrTx/>
              <a:buSzTx/>
              <a:buFontTx/>
              <a:buNone/>
              <a:tabLst/>
              <a:defRPr/>
            </a:pPr>
            <a:endParaRPr kumimoji="0" lang="zh-CN" altLang="en-US" sz="2665" b="1" i="0" u="none" strike="noStrike" kern="1200" cap="none" spc="0" normalizeH="0" baseline="0" noProof="0" dirty="0">
              <a:ln>
                <a:noFill/>
              </a:ln>
              <a:solidFill>
                <a:srgbClr val="BC000D"/>
              </a:solidFill>
              <a:effectLst/>
              <a:uLnTx/>
              <a:uFillTx/>
              <a:latin typeface="微软雅黑" panose="020B0503020204020204" pitchFamily="34" charset="-122"/>
              <a:ea typeface="微软雅黑" panose="020B0503020204020204" pitchFamily="34" charset="-122"/>
              <a:cs typeface="+mn-cs"/>
            </a:endParaRPr>
          </a:p>
          <a:p>
            <a:pPr marL="914400" marR="0" lvl="2" indent="0" algn="just" defTabSz="914400" rtl="0" eaLnBrk="1" fontAlgn="base" latinLnBrk="0" hangingPunct="1">
              <a:lnSpc>
                <a:spcPct val="150000"/>
              </a:lnSpc>
              <a:spcBef>
                <a:spcPct val="0"/>
              </a:spcBef>
              <a:spcAft>
                <a:spcPct val="0"/>
              </a:spcAft>
              <a:buClrTx/>
              <a:buSzTx/>
              <a:buFontTx/>
              <a:buNone/>
              <a:tabLst/>
              <a:defRPr/>
            </a:pPr>
            <a:r>
              <a:rPr kumimoji="0" lang="zh-CN" altLang="en-US" sz="2665" b="1" i="0" u="none" strike="noStrike" kern="1200" cap="none" spc="0" normalizeH="0" baseline="0" noProof="0" dirty="0">
                <a:ln>
                  <a:noFill/>
                </a:ln>
                <a:solidFill>
                  <a:srgbClr val="BC000D"/>
                </a:solidFill>
                <a:effectLst/>
                <a:uLnTx/>
                <a:uFillTx/>
                <a:latin typeface="微软雅黑" panose="020B0503020204020204" pitchFamily="34" charset="-122"/>
                <a:ea typeface="微软雅黑" panose="020B0503020204020204" pitchFamily="34" charset="-122"/>
                <a:cs typeface="+mn-cs"/>
              </a:rPr>
              <a:t>“反腐败斗争压倒性态势已经形成”，“深入推进全面从严治党，必须坚持标本兼治”。习近平总书记作出了深入推进全面从严治党的重大部署</a:t>
            </a:r>
            <a:r>
              <a:rPr kumimoji="0" lang="zh-CN" altLang="en-US" sz="2665"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，为做好反腐倡廉工作提供了根本遵循，为巩固全面从严治党成果指明了努力方向。</a:t>
            </a:r>
            <a:endParaRPr kumimoji="0" lang="en-US" altLang="zh-CN" sz="32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5" name="Freeform 5">
            <a:extLst>
              <a:ext uri="{FF2B5EF4-FFF2-40B4-BE49-F238E27FC236}">
                <a16:creationId xmlns:a16="http://schemas.microsoft.com/office/drawing/2014/main" xmlns="" id="{4146D9B6-0424-49DD-9E10-924691FB8961}"/>
              </a:ext>
            </a:extLst>
          </p:cNvPr>
          <p:cNvSpPr/>
          <p:nvPr/>
        </p:nvSpPr>
        <p:spPr bwMode="auto">
          <a:xfrm flipH="1">
            <a:off x="912024" y="1316765"/>
            <a:ext cx="6720747" cy="883333"/>
          </a:xfrm>
          <a:custGeom>
            <a:avLst/>
            <a:gdLst>
              <a:gd name="T0" fmla="*/ 51 w 14043"/>
              <a:gd name="T1" fmla="*/ 2108 h 2636"/>
              <a:gd name="T2" fmla="*/ 1152 w 14043"/>
              <a:gd name="T3" fmla="*/ 1085 h 2636"/>
              <a:gd name="T4" fmla="*/ 0 w 14043"/>
              <a:gd name="T5" fmla="*/ 0 h 2636"/>
              <a:gd name="T6" fmla="*/ 13490 w 14043"/>
              <a:gd name="T7" fmla="*/ 22 h 2636"/>
              <a:gd name="T8" fmla="*/ 14043 w 14043"/>
              <a:gd name="T9" fmla="*/ 421 h 2636"/>
              <a:gd name="T10" fmla="*/ 14021 w 14043"/>
              <a:gd name="T11" fmla="*/ 2304 h 2636"/>
              <a:gd name="T12" fmla="*/ 13689 w 14043"/>
              <a:gd name="T13" fmla="*/ 2636 h 2636"/>
              <a:gd name="T14" fmla="*/ 13689 w 14043"/>
              <a:gd name="T15" fmla="*/ 2108 h 2636"/>
              <a:gd name="T16" fmla="*/ 51 w 14043"/>
              <a:gd name="T17" fmla="*/ 2108 h 2636"/>
              <a:gd name="connsiteX0" fmla="*/ 36 w 10002"/>
              <a:gd name="connsiteY0" fmla="*/ 7997 h 10000"/>
              <a:gd name="connsiteX1" fmla="*/ 820 w 10002"/>
              <a:gd name="connsiteY1" fmla="*/ 4116 h 10000"/>
              <a:gd name="connsiteX2" fmla="*/ 0 w 10002"/>
              <a:gd name="connsiteY2" fmla="*/ 0 h 10000"/>
              <a:gd name="connsiteX3" fmla="*/ 9606 w 10002"/>
              <a:gd name="connsiteY3" fmla="*/ 83 h 10000"/>
              <a:gd name="connsiteX4" fmla="*/ 10000 w 10002"/>
              <a:gd name="connsiteY4" fmla="*/ 1597 h 10000"/>
              <a:gd name="connsiteX5" fmla="*/ 9984 w 10002"/>
              <a:gd name="connsiteY5" fmla="*/ 8741 h 10000"/>
              <a:gd name="connsiteX6" fmla="*/ 9748 w 10002"/>
              <a:gd name="connsiteY6" fmla="*/ 10000 h 10000"/>
              <a:gd name="connsiteX7" fmla="*/ 9748 w 10002"/>
              <a:gd name="connsiteY7" fmla="*/ 7997 h 10000"/>
              <a:gd name="connsiteX8" fmla="*/ 36 w 10002"/>
              <a:gd name="connsiteY8" fmla="*/ 7997 h 10000"/>
              <a:gd name="connsiteX0-1" fmla="*/ 36 w 10002"/>
              <a:gd name="connsiteY0-2" fmla="*/ 7997 h 10000"/>
              <a:gd name="connsiteX1-3" fmla="*/ 865 w 10002"/>
              <a:gd name="connsiteY1-4" fmla="*/ 4068 h 10000"/>
              <a:gd name="connsiteX2-5" fmla="*/ 0 w 10002"/>
              <a:gd name="connsiteY2-6" fmla="*/ 0 h 10000"/>
              <a:gd name="connsiteX3-7" fmla="*/ 9606 w 10002"/>
              <a:gd name="connsiteY3-8" fmla="*/ 83 h 10000"/>
              <a:gd name="connsiteX4-9" fmla="*/ 10000 w 10002"/>
              <a:gd name="connsiteY4-10" fmla="*/ 1597 h 10000"/>
              <a:gd name="connsiteX5-11" fmla="*/ 9984 w 10002"/>
              <a:gd name="connsiteY5-12" fmla="*/ 8741 h 10000"/>
              <a:gd name="connsiteX6-13" fmla="*/ 9748 w 10002"/>
              <a:gd name="connsiteY6-14" fmla="*/ 10000 h 10000"/>
              <a:gd name="connsiteX7-15" fmla="*/ 9748 w 10002"/>
              <a:gd name="connsiteY7-16" fmla="*/ 7997 h 10000"/>
              <a:gd name="connsiteX8-17" fmla="*/ 36 w 10002"/>
              <a:gd name="connsiteY8-18" fmla="*/ 7997 h 10000"/>
              <a:gd name="connsiteX0-19" fmla="*/ 36 w 10002"/>
              <a:gd name="connsiteY0-20" fmla="*/ 7997 h 10000"/>
              <a:gd name="connsiteX1-21" fmla="*/ 537 w 10002"/>
              <a:gd name="connsiteY1-22" fmla="*/ 4260 h 10000"/>
              <a:gd name="connsiteX2-23" fmla="*/ 0 w 10002"/>
              <a:gd name="connsiteY2-24" fmla="*/ 0 h 10000"/>
              <a:gd name="connsiteX3-25" fmla="*/ 9606 w 10002"/>
              <a:gd name="connsiteY3-26" fmla="*/ 83 h 10000"/>
              <a:gd name="connsiteX4-27" fmla="*/ 10000 w 10002"/>
              <a:gd name="connsiteY4-28" fmla="*/ 1597 h 10000"/>
              <a:gd name="connsiteX5-29" fmla="*/ 9984 w 10002"/>
              <a:gd name="connsiteY5-30" fmla="*/ 8741 h 10000"/>
              <a:gd name="connsiteX6-31" fmla="*/ 9748 w 10002"/>
              <a:gd name="connsiteY6-32" fmla="*/ 10000 h 10000"/>
              <a:gd name="connsiteX7-33" fmla="*/ 9748 w 10002"/>
              <a:gd name="connsiteY7-34" fmla="*/ 7997 h 10000"/>
              <a:gd name="connsiteX8-35" fmla="*/ 36 w 10002"/>
              <a:gd name="connsiteY8-36" fmla="*/ 7997 h 10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0002" h="10000">
                <a:moveTo>
                  <a:pt x="36" y="7997"/>
                </a:moveTo>
                <a:lnTo>
                  <a:pt x="537" y="4260"/>
                </a:lnTo>
                <a:lnTo>
                  <a:pt x="0" y="0"/>
                </a:lnTo>
                <a:lnTo>
                  <a:pt x="9606" y="83"/>
                </a:lnTo>
                <a:cubicBezTo>
                  <a:pt x="9606" y="83"/>
                  <a:pt x="9988" y="-141"/>
                  <a:pt x="10000" y="1597"/>
                </a:cubicBezTo>
                <a:cubicBezTo>
                  <a:pt x="10012" y="3335"/>
                  <a:pt x="9984" y="8741"/>
                  <a:pt x="9984" y="8741"/>
                </a:cubicBezTo>
                <a:cubicBezTo>
                  <a:pt x="9984" y="8741"/>
                  <a:pt x="9969" y="10000"/>
                  <a:pt x="9748" y="10000"/>
                </a:cubicBezTo>
                <a:lnTo>
                  <a:pt x="9748" y="7997"/>
                </a:lnTo>
                <a:lnTo>
                  <a:pt x="36" y="7997"/>
                </a:lnTo>
                <a:close/>
              </a:path>
            </a:pathLst>
          </a:custGeom>
          <a:solidFill>
            <a:schemeClr val="accent2"/>
          </a:solidFill>
          <a:ln w="7938" cap="flat">
            <a:noFill/>
            <a:prstDash val="solid"/>
            <a:miter lim="800000"/>
          </a:ln>
        </p:spPr>
        <p:txBody>
          <a:bodyPr vert="horz" wrap="square" lIns="121920" tIns="60960" rIns="121920" bIns="6096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135"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6" name="TextBox 9">
            <a:hlinkClick r:id="" action="ppaction://hlinkshowjump?jump=nextslide"/>
            <a:extLst>
              <a:ext uri="{FF2B5EF4-FFF2-40B4-BE49-F238E27FC236}">
                <a16:creationId xmlns:a16="http://schemas.microsoft.com/office/drawing/2014/main" xmlns="" id="{ECA5AE25-BD75-46B5-90B9-E5BBCD548C65}"/>
              </a:ext>
            </a:extLst>
          </p:cNvPr>
          <p:cNvSpPr txBox="1"/>
          <p:nvPr/>
        </p:nvSpPr>
        <p:spPr>
          <a:xfrm>
            <a:off x="1124074" y="1367292"/>
            <a:ext cx="5872480" cy="583565"/>
          </a:xfrm>
          <a:prstGeom prst="rect">
            <a:avLst/>
          </a:prstGeom>
        </p:spPr>
        <p:txBody>
          <a:bodyPr wrap="non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w="3175">
                  <a:noFill/>
                </a:ln>
                <a:solidFill>
                  <a:srgbClr val="FFFFFF"/>
                </a:solidFill>
                <a:effectLst/>
                <a:uLnTx/>
                <a:uFillTx/>
                <a:latin typeface="微软雅黑" panose="020B0503020204020204" pitchFamily="34" charset="-122"/>
                <a:ea typeface="微软雅黑" panose="020B0503020204020204" pitchFamily="34" charset="-122"/>
                <a:cs typeface="+mn-cs"/>
              </a:rPr>
              <a:t>习近平明确反腐态势“新基调”</a:t>
            </a:r>
          </a:p>
        </p:txBody>
      </p:sp>
    </p:spTree>
    <p:extLst>
      <p:ext uri="{BB962C8B-B14F-4D97-AF65-F5344CB8AC3E}">
        <p14:creationId xmlns:p14="http://schemas.microsoft.com/office/powerpoint/2010/main" xmlns="" val="3909083248"/>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750"/>
                                        <p:tgtEl>
                                          <p:spTgt spid="6"/>
                                        </p:tgtEl>
                                      </p:cBhvr>
                                    </p:animEffect>
                                    <p:anim calcmode="lin" valueType="num">
                                      <p:cBhvr>
                                        <p:cTn id="16" dur="750" fill="hold"/>
                                        <p:tgtEl>
                                          <p:spTgt spid="6"/>
                                        </p:tgtEl>
                                        <p:attrNameLst>
                                          <p:attrName>ppt_x</p:attrName>
                                        </p:attrNameLst>
                                      </p:cBhvr>
                                      <p:tavLst>
                                        <p:tav tm="0">
                                          <p:val>
                                            <p:strVal val="#ppt_x"/>
                                          </p:val>
                                        </p:tav>
                                        <p:tav tm="100000">
                                          <p:val>
                                            <p:strVal val="#ppt_x"/>
                                          </p:val>
                                        </p:tav>
                                      </p:tavLst>
                                    </p:anim>
                                    <p:anim calcmode="lin" valueType="num">
                                      <p:cBhvr>
                                        <p:cTn id="17" dur="750" fill="hold"/>
                                        <p:tgtEl>
                                          <p:spTgt spid="6"/>
                                        </p:tgtEl>
                                        <p:attrNameLst>
                                          <p:attrName>ppt_y</p:attrName>
                                        </p:attrNameLst>
                                      </p:cBhvr>
                                      <p:tavLst>
                                        <p:tav tm="0">
                                          <p:val>
                                            <p:strVal val="#ppt_y+.1"/>
                                          </p:val>
                                        </p:tav>
                                        <p:tav tm="100000">
                                          <p:val>
                                            <p:strVal val="#ppt_y"/>
                                          </p:val>
                                        </p:tav>
                                      </p:tavLst>
                                    </p:anim>
                                  </p:childTnLst>
                                </p:cTn>
                              </p:par>
                            </p:childTnLst>
                          </p:cTn>
                        </p:par>
                        <p:par>
                          <p:cTn id="18" fill="hold">
                            <p:stCondLst>
                              <p:cond delay="1750"/>
                            </p:stCondLst>
                            <p:childTnLst>
                              <p:par>
                                <p:cTn id="19" presetID="12" presetClass="entr" presetSubtype="4"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2250"/>
                                        <p:tgtEl>
                                          <p:spTgt spid="4"/>
                                        </p:tgtEl>
                                        <p:attrNameLst>
                                          <p:attrName>ppt_y</p:attrName>
                                        </p:attrNameLst>
                                      </p:cBhvr>
                                      <p:tavLst>
                                        <p:tav tm="0">
                                          <p:val>
                                            <p:strVal val="#ppt_y+#ppt_h*1.125000"/>
                                          </p:val>
                                        </p:tav>
                                        <p:tav tm="100000">
                                          <p:val>
                                            <p:strVal val="#ppt_y"/>
                                          </p:val>
                                        </p:tav>
                                      </p:tavLst>
                                    </p:anim>
                                    <p:animEffect transition="in" filter="wipe(up)">
                                      <p:cBhvr>
                                        <p:cTn id="22" dur="22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p:bldP spid="5" grpId="0" bldLvl="0" animBg="1"/>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xmlns="" id="{8D5E618E-FF52-4563-A289-6A099FD53688}"/>
              </a:ext>
            </a:extLst>
          </p:cNvPr>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tretch>
            <a:fillRect/>
          </a:stretch>
        </p:blipFill>
        <p:spPr>
          <a:xfrm>
            <a:off x="0" y="1139519"/>
            <a:ext cx="12192000" cy="5715000"/>
          </a:xfrm>
          <a:prstGeom prst="rect">
            <a:avLst/>
          </a:prstGeom>
        </p:spPr>
      </p:pic>
      <p:sp>
        <p:nvSpPr>
          <p:cNvPr id="9" name="矩形: 剪去对角 8">
            <a:extLst>
              <a:ext uri="{FF2B5EF4-FFF2-40B4-BE49-F238E27FC236}">
                <a16:creationId xmlns:a16="http://schemas.microsoft.com/office/drawing/2014/main" xmlns="" id="{2CBB7D4E-7EE9-4CAE-9F54-EB7620BD9860}"/>
              </a:ext>
            </a:extLst>
          </p:cNvPr>
          <p:cNvSpPr/>
          <p:nvPr/>
        </p:nvSpPr>
        <p:spPr>
          <a:xfrm>
            <a:off x="769258" y="956192"/>
            <a:ext cx="10895089" cy="4210083"/>
          </a:xfrm>
          <a:prstGeom prst="snip2DiagRect">
            <a:avLst/>
          </a:prstGeom>
          <a:gradFill flip="none" rotWithShape="1">
            <a:gsLst>
              <a:gs pos="0">
                <a:srgbClr val="E30000"/>
              </a:gs>
              <a:gs pos="100000">
                <a:srgbClr val="760303"/>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10000"/>
              </a:lnSpc>
              <a:spcBef>
                <a:spcPct val="0"/>
              </a:spcBef>
              <a:spcAft>
                <a:spcPct val="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4" name="TextBox 46"/>
          <p:cNvSpPr txBox="1"/>
          <p:nvPr/>
        </p:nvSpPr>
        <p:spPr>
          <a:xfrm>
            <a:off x="2518228" y="1239785"/>
            <a:ext cx="8948058" cy="3783343"/>
          </a:xfrm>
          <a:prstGeom prst="rect">
            <a:avLst/>
          </a:prstGeom>
        </p:spPr>
        <p:txBody>
          <a:bodyPr wrap="square">
            <a:spAutoFit/>
          </a:bodyPr>
          <a:lstStyle>
            <a:defPPr>
              <a:defRPr lang="zh-CN"/>
            </a:defPPr>
            <a:lvl1pPr marR="0" lvl="0" indent="0" fontAlgn="base">
              <a:lnSpc>
                <a:spcPct val="100000"/>
              </a:lnSpc>
              <a:spcBef>
                <a:spcPct val="0"/>
              </a:spcBef>
              <a:spcAft>
                <a:spcPct val="0"/>
              </a:spcAft>
              <a:buClrTx/>
              <a:buSzTx/>
              <a:buFontTx/>
              <a:buNone/>
              <a:tabLst/>
              <a:defRPr kumimoji="0" sz="2665" b="1" i="0" u="none" strike="noStrike" kern="0" cap="all" spc="0" normalizeH="0" baseline="0">
                <a:ln w="0">
                  <a:noFill/>
                </a:ln>
                <a:gradFill>
                  <a:gsLst>
                    <a:gs pos="29000">
                      <a:srgbClr val="FCFEB6"/>
                    </a:gs>
                    <a:gs pos="59000">
                      <a:srgbClr val="F8EC02"/>
                    </a:gs>
                    <a:gs pos="83000">
                      <a:srgbClr val="F8EC02"/>
                    </a:gs>
                    <a:gs pos="100000">
                      <a:srgbClr val="FCE95A"/>
                    </a:gs>
                  </a:gsLst>
                  <a:lin ang="5400000" scaled="0"/>
                </a:gra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nSpc>
                <a:spcPct val="150000"/>
              </a:lnSpc>
            </a:pPr>
            <a:r>
              <a:rPr lang="zh-CN" altLang="en-US" dirty="0"/>
              <a:t>十八大以来，中共中央总书记、国家主席、中央军委主席习近平站在党和国家工作全局的高度，全面推进党的建设，坚持全面从严治党，发表了一系列重要论述，深刻阐释了党风廉政建设和反腐败斗争的重大理论问题和实践问题，为新形势下深入推进党风廉政建设和反腐败斗争提供了思想指导和行动指南。</a:t>
            </a:r>
          </a:p>
        </p:txBody>
      </p:sp>
      <p:grpSp>
        <p:nvGrpSpPr>
          <p:cNvPr id="29" name="组合 28"/>
          <p:cNvGrpSpPr/>
          <p:nvPr/>
        </p:nvGrpSpPr>
        <p:grpSpPr>
          <a:xfrm>
            <a:off x="945920" y="2012875"/>
            <a:ext cx="1400706" cy="2416047"/>
            <a:chOff x="786283" y="1304941"/>
            <a:chExt cx="1116918" cy="1902638"/>
          </a:xfrm>
        </p:grpSpPr>
        <p:sp>
          <p:nvSpPr>
            <p:cNvPr id="30" name="TextBox 26"/>
            <p:cNvSpPr txBox="1"/>
            <p:nvPr/>
          </p:nvSpPr>
          <p:spPr>
            <a:xfrm>
              <a:off x="786283" y="1304941"/>
              <a:ext cx="474274" cy="848310"/>
            </a:xfrm>
            <a:prstGeom prst="rect">
              <a:avLst/>
            </a:prstGeom>
          </p:spPr>
          <p:txBody>
            <a:bodyPr wrap="square">
              <a:spAutoFit/>
            </a:bodyPr>
            <a:lstStyle>
              <a:defPPr>
                <a:defRPr lang="zh-CN"/>
              </a:defPPr>
              <a:lvl1pPr marR="0" lvl="0" indent="0" fontAlgn="base">
                <a:lnSpc>
                  <a:spcPct val="100000"/>
                </a:lnSpc>
                <a:spcBef>
                  <a:spcPct val="0"/>
                </a:spcBef>
                <a:spcAft>
                  <a:spcPct val="0"/>
                </a:spcAft>
                <a:buClrTx/>
                <a:buSzTx/>
                <a:buFontTx/>
                <a:buNone/>
                <a:tabLst/>
                <a:defRPr kumimoji="0" sz="2665" b="1" i="0" u="none" strike="noStrike" kern="0" cap="all" spc="0" normalizeH="0" baseline="0">
                  <a:ln w="0">
                    <a:noFill/>
                  </a:ln>
                  <a:gradFill>
                    <a:gsLst>
                      <a:gs pos="29000">
                        <a:srgbClr val="FCFEB6"/>
                      </a:gs>
                      <a:gs pos="59000">
                        <a:srgbClr val="F8EC02"/>
                      </a:gs>
                      <a:gs pos="83000">
                        <a:srgbClr val="F8EC02"/>
                      </a:gs>
                      <a:gs pos="100000">
                        <a:srgbClr val="FCE95A"/>
                      </a:gs>
                    </a:gsLst>
                    <a:lin ang="5400000" scaled="0"/>
                  </a:gra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r>
                <a:rPr lang="zh-CN" altLang="en-US" sz="6400" dirty="0"/>
                <a:t>前言</a:t>
              </a:r>
            </a:p>
          </p:txBody>
        </p:sp>
        <p:sp>
          <p:nvSpPr>
            <p:cNvPr id="20" name="TextBox 27"/>
            <p:cNvSpPr txBox="1"/>
            <p:nvPr/>
          </p:nvSpPr>
          <p:spPr>
            <a:xfrm>
              <a:off x="1498258" y="2116895"/>
              <a:ext cx="404943" cy="1090684"/>
            </a:xfrm>
            <a:prstGeom prst="rect">
              <a:avLst/>
            </a:prstGeom>
          </p:spPr>
          <p:txBody>
            <a:bodyPr vert="eaVert" wrap="square">
              <a:spAutoFit/>
            </a:bodyPr>
            <a:lstStyle>
              <a:defPPr>
                <a:defRPr lang="zh-CN"/>
              </a:defPPr>
              <a:lvl1pPr marR="0" lvl="0" indent="0" fontAlgn="base">
                <a:lnSpc>
                  <a:spcPct val="100000"/>
                </a:lnSpc>
                <a:spcBef>
                  <a:spcPct val="0"/>
                </a:spcBef>
                <a:spcAft>
                  <a:spcPct val="0"/>
                </a:spcAft>
                <a:buClrTx/>
                <a:buSzTx/>
                <a:buFontTx/>
                <a:buNone/>
                <a:tabLst/>
                <a:defRPr kumimoji="0" sz="2665" b="1" i="0" u="none" strike="noStrike" kern="0" cap="all" spc="0" normalizeH="0" baseline="0">
                  <a:ln w="0">
                    <a:noFill/>
                  </a:ln>
                  <a:gradFill>
                    <a:gsLst>
                      <a:gs pos="29000">
                        <a:srgbClr val="FCFEB6"/>
                      </a:gs>
                      <a:gs pos="59000">
                        <a:srgbClr val="F8EC02"/>
                      </a:gs>
                      <a:gs pos="83000">
                        <a:srgbClr val="F8EC02"/>
                      </a:gs>
                      <a:gs pos="100000">
                        <a:srgbClr val="FCE95A"/>
                      </a:gs>
                    </a:gsLst>
                    <a:lin ang="5400000" scaled="0"/>
                  </a:gra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r>
                <a:rPr lang="en-US" altLang="zh-CN" sz="2100" dirty="0"/>
                <a:t>PREFACE</a:t>
              </a:r>
            </a:p>
          </p:txBody>
        </p:sp>
      </p:grpSp>
      <p:pic>
        <p:nvPicPr>
          <p:cNvPr id="13" name="图片 12">
            <a:extLst>
              <a:ext uri="{FF2B5EF4-FFF2-40B4-BE49-F238E27FC236}">
                <a16:creationId xmlns:a16="http://schemas.microsoft.com/office/drawing/2014/main" xmlns="" id="{225779A2-9041-486F-A5DE-AA9A61F8F02B}"/>
              </a:ext>
            </a:extLst>
          </p:cNvPr>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292405" y="546618"/>
            <a:ext cx="1965533" cy="1453770"/>
          </a:xfrm>
          <a:prstGeom prst="rect">
            <a:avLst/>
          </a:prstGeom>
        </p:spPr>
      </p:pic>
    </p:spTree>
    <p:extLst>
      <p:ext uri="{BB962C8B-B14F-4D97-AF65-F5344CB8AC3E}">
        <p14:creationId xmlns:p14="http://schemas.microsoft.com/office/powerpoint/2010/main" xmlns="" val="1434081472"/>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0-#ppt_w/2"/>
                                          </p:val>
                                        </p:tav>
                                        <p:tav tm="100000">
                                          <p:val>
                                            <p:strVal val="#ppt_x"/>
                                          </p:val>
                                        </p:tav>
                                      </p:tavLst>
                                    </p:anim>
                                    <p:anim calcmode="lin" valueType="num">
                                      <p:cBhvr additive="base">
                                        <p:cTn id="8" dur="500" fill="hold"/>
                                        <p:tgtEl>
                                          <p:spTgt spid="3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1000"/>
                                        <p:tgtEl>
                                          <p:spTgt spid="29"/>
                                        </p:tgtEl>
                                      </p:cBhvr>
                                    </p:animEffect>
                                    <p:anim calcmode="lin" valueType="num">
                                      <p:cBhvr>
                                        <p:cTn id="13" dur="1000" fill="hold"/>
                                        <p:tgtEl>
                                          <p:spTgt spid="29"/>
                                        </p:tgtEl>
                                        <p:attrNameLst>
                                          <p:attrName>ppt_x</p:attrName>
                                        </p:attrNameLst>
                                      </p:cBhvr>
                                      <p:tavLst>
                                        <p:tav tm="0">
                                          <p:val>
                                            <p:strVal val="#ppt_x"/>
                                          </p:val>
                                        </p:tav>
                                        <p:tav tm="100000">
                                          <p:val>
                                            <p:strVal val="#ppt_x"/>
                                          </p:val>
                                        </p:tav>
                                      </p:tavLst>
                                    </p:anim>
                                    <p:anim calcmode="lin" valueType="num">
                                      <p:cBhvr>
                                        <p:cTn id="14"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5"/>
          <p:cNvSpPr txBox="1"/>
          <p:nvPr/>
        </p:nvSpPr>
        <p:spPr>
          <a:xfrm>
            <a:off x="1009225" y="60095"/>
            <a:ext cx="6520660" cy="672075"/>
          </a:xfrm>
          <a:prstGeom prst="rect">
            <a:avLst/>
          </a:prstGeom>
        </p:spPr>
        <p:txBody>
          <a:bodyPr>
            <a:normAutofit lnSpcReduction="10000"/>
          </a:bodyPr>
          <a:lstStyle>
            <a:lvl1pPr algn="l" defTabSz="815340" rtl="0" eaLnBrk="0" fontAlgn="base" hangingPunct="0">
              <a:spcBef>
                <a:spcPct val="0"/>
              </a:spcBef>
              <a:spcAft>
                <a:spcPct val="0"/>
              </a:spcAft>
              <a:defRPr sz="2800" kern="1200">
                <a:solidFill>
                  <a:schemeClr val="bg1"/>
                </a:solidFill>
                <a:latin typeface="华文细黑" panose="02010600040101010101" pitchFamily="2" charset="-122"/>
                <a:ea typeface="华文细黑" panose="02010600040101010101" pitchFamily="2" charset="-122"/>
                <a:cs typeface="+mj-cs"/>
              </a:defRPr>
            </a:lvl1pPr>
            <a:lvl2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2pPr>
            <a:lvl3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3pPr>
            <a:lvl4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4pPr>
            <a:lvl5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5pPr>
            <a:lvl6pPr marL="4572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6pPr>
            <a:lvl7pPr marL="9144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7pPr>
            <a:lvl8pPr marL="13709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8pPr>
            <a:lvl9pPr marL="18281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9pPr>
          </a:lstStyle>
          <a:p>
            <a:pPr lvl="0">
              <a:lnSpc>
                <a:spcPct val="150000"/>
              </a:lnSpc>
              <a:defRPr/>
            </a:pPr>
            <a:r>
              <a:rPr lang="zh-CN" altLang="en-US" sz="2665" b="1" kern="0" cap="all" dirty="0">
                <a:ln w="0">
                  <a:noFill/>
                </a:ln>
                <a:gradFill>
                  <a:gsLst>
                    <a:gs pos="29000">
                      <a:srgbClr val="FCFEB6"/>
                    </a:gs>
                    <a:gs pos="59000">
                      <a:srgbClr val="F8EC02"/>
                    </a:gs>
                    <a:gs pos="83000">
                      <a:srgbClr val="F8EC02"/>
                    </a:gs>
                    <a:gs pos="100000">
                      <a:srgbClr val="FCE95A"/>
                    </a:gs>
                  </a:gsLst>
                  <a:lin ang="5400000" scaled="0"/>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三、反腐的重要措施与成果</a:t>
            </a:r>
          </a:p>
        </p:txBody>
      </p:sp>
      <p:grpSp>
        <p:nvGrpSpPr>
          <p:cNvPr id="3" name="组合 2">
            <a:extLst>
              <a:ext uri="{FF2B5EF4-FFF2-40B4-BE49-F238E27FC236}">
                <a16:creationId xmlns:a16="http://schemas.microsoft.com/office/drawing/2014/main" xmlns="" id="{4EC1E9EA-1234-4BA1-AB63-59790852EFAD}"/>
              </a:ext>
            </a:extLst>
          </p:cNvPr>
          <p:cNvGrpSpPr/>
          <p:nvPr/>
        </p:nvGrpSpPr>
        <p:grpSpPr>
          <a:xfrm>
            <a:off x="2480743" y="1449589"/>
            <a:ext cx="4046485" cy="1513975"/>
            <a:chOff x="1249104" y="1972386"/>
            <a:chExt cx="3034864" cy="1135481"/>
          </a:xfrm>
        </p:grpSpPr>
        <p:sp>
          <p:nvSpPr>
            <p:cNvPr id="4" name="圆角矩形 8">
              <a:extLst>
                <a:ext uri="{FF2B5EF4-FFF2-40B4-BE49-F238E27FC236}">
                  <a16:creationId xmlns:a16="http://schemas.microsoft.com/office/drawing/2014/main" xmlns="" id="{D5623D57-86CD-4008-A178-8621F1686B11}"/>
                </a:ext>
              </a:extLst>
            </p:cNvPr>
            <p:cNvSpPr/>
            <p:nvPr/>
          </p:nvSpPr>
          <p:spPr>
            <a:xfrm>
              <a:off x="1249104" y="2177912"/>
              <a:ext cx="3034864" cy="929955"/>
            </a:xfrm>
            <a:prstGeom prst="roundRect">
              <a:avLst>
                <a:gd name="adj" fmla="val 7465"/>
              </a:avLst>
            </a:prstGeom>
            <a:noFill/>
            <a:ln w="1270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2135"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5" name="矩形 4">
              <a:extLst>
                <a:ext uri="{FF2B5EF4-FFF2-40B4-BE49-F238E27FC236}">
                  <a16:creationId xmlns:a16="http://schemas.microsoft.com/office/drawing/2014/main" xmlns="" id="{1327CA68-B00F-4EAE-B4DA-5D87992EE120}"/>
                </a:ext>
              </a:extLst>
            </p:cNvPr>
            <p:cNvSpPr/>
            <p:nvPr/>
          </p:nvSpPr>
          <p:spPr>
            <a:xfrm>
              <a:off x="1477492" y="2404434"/>
              <a:ext cx="2518444" cy="647224"/>
            </a:xfrm>
            <a:prstGeom prst="rect">
              <a:avLst/>
            </a:prstGeom>
          </p:spPr>
          <p:txBody>
            <a:bodyPr wrap="square" lIns="0" tIns="0" rIns="0" bIns="0">
              <a:spAutoFit/>
            </a:bodyPr>
            <a:lstStyle/>
            <a:p>
              <a:pPr marL="0" marR="0" lvl="0" indent="0" algn="just" defTabSz="914400" rtl="0" eaLnBrk="1" fontAlgn="base" latinLnBrk="0" hangingPunct="1">
                <a:lnSpc>
                  <a:spcPct val="150000"/>
                </a:lnSpc>
                <a:spcBef>
                  <a:spcPct val="0"/>
                </a:spcBef>
                <a:spcAft>
                  <a:spcPct val="0"/>
                </a:spcAft>
                <a:buClrTx/>
                <a:buSzTx/>
                <a:buFontTx/>
                <a:buNone/>
                <a:tabLst/>
                <a:defRPr/>
              </a:pPr>
              <a:r>
                <a:rPr kumimoji="0" lang="zh-CN" altLang="en-US" sz="1865"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切忌走过场、搞形式主义；要轻车简从、减少陪同、简化接待。</a:t>
              </a:r>
              <a:endParaRPr kumimoji="0" lang="zh-CN" altLang="en-US" sz="1865"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grpSp>
          <p:nvGrpSpPr>
            <p:cNvPr id="6" name="组合 5">
              <a:extLst>
                <a:ext uri="{FF2B5EF4-FFF2-40B4-BE49-F238E27FC236}">
                  <a16:creationId xmlns:a16="http://schemas.microsoft.com/office/drawing/2014/main" xmlns="" id="{ACC7661F-BD8B-418C-B570-DCBD80D63512}"/>
                </a:ext>
              </a:extLst>
            </p:cNvPr>
            <p:cNvGrpSpPr/>
            <p:nvPr/>
          </p:nvGrpSpPr>
          <p:grpSpPr>
            <a:xfrm>
              <a:off x="1403648" y="1972386"/>
              <a:ext cx="2664296" cy="391400"/>
              <a:chOff x="-490853" y="4884441"/>
              <a:chExt cx="1939928" cy="532549"/>
            </a:xfrm>
          </p:grpSpPr>
          <p:sp>
            <p:nvSpPr>
              <p:cNvPr id="7" name="矩形: 圆角 6">
                <a:extLst>
                  <a:ext uri="{FF2B5EF4-FFF2-40B4-BE49-F238E27FC236}">
                    <a16:creationId xmlns:a16="http://schemas.microsoft.com/office/drawing/2014/main" xmlns="" id="{44242DCB-5073-4C71-8568-03D15DDF96AF}"/>
                  </a:ext>
                </a:extLst>
              </p:cNvPr>
              <p:cNvSpPr/>
              <p:nvPr/>
            </p:nvSpPr>
            <p:spPr>
              <a:xfrm>
                <a:off x="-490853" y="4884441"/>
                <a:ext cx="1939928" cy="532549"/>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24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8" name="文本框 7">
                <a:extLst>
                  <a:ext uri="{FF2B5EF4-FFF2-40B4-BE49-F238E27FC236}">
                    <a16:creationId xmlns:a16="http://schemas.microsoft.com/office/drawing/2014/main" xmlns="" id="{AC9C5AA6-E1B3-4C13-AEEA-5B88AF12DCFD}"/>
                  </a:ext>
                </a:extLst>
              </p:cNvPr>
              <p:cNvSpPr txBox="1"/>
              <p:nvPr/>
            </p:nvSpPr>
            <p:spPr>
              <a:xfrm>
                <a:off x="-319841" y="4884441"/>
                <a:ext cx="1597904" cy="469799"/>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一、要改进调查研究</a:t>
                </a:r>
              </a:p>
            </p:txBody>
          </p:sp>
        </p:grpSp>
      </p:grpSp>
      <p:grpSp>
        <p:nvGrpSpPr>
          <p:cNvPr id="10" name="组合 9">
            <a:extLst>
              <a:ext uri="{FF2B5EF4-FFF2-40B4-BE49-F238E27FC236}">
                <a16:creationId xmlns:a16="http://schemas.microsoft.com/office/drawing/2014/main" xmlns="" id="{BCC05334-3552-4969-8FE7-1A434828FB5B}"/>
              </a:ext>
            </a:extLst>
          </p:cNvPr>
          <p:cNvGrpSpPr/>
          <p:nvPr/>
        </p:nvGrpSpPr>
        <p:grpSpPr>
          <a:xfrm>
            <a:off x="7322260" y="1449589"/>
            <a:ext cx="4046485" cy="1513975"/>
            <a:chOff x="4698268" y="1972386"/>
            <a:chExt cx="3034864" cy="1135481"/>
          </a:xfrm>
        </p:grpSpPr>
        <p:sp>
          <p:nvSpPr>
            <p:cNvPr id="11" name="圆角矩形 28">
              <a:extLst>
                <a:ext uri="{FF2B5EF4-FFF2-40B4-BE49-F238E27FC236}">
                  <a16:creationId xmlns:a16="http://schemas.microsoft.com/office/drawing/2014/main" xmlns="" id="{40B3E905-4CCE-4D41-82C5-BDB64B00DC73}"/>
                </a:ext>
              </a:extLst>
            </p:cNvPr>
            <p:cNvSpPr/>
            <p:nvPr/>
          </p:nvSpPr>
          <p:spPr>
            <a:xfrm>
              <a:off x="4698268" y="2177912"/>
              <a:ext cx="3034864" cy="929955"/>
            </a:xfrm>
            <a:prstGeom prst="roundRect">
              <a:avLst>
                <a:gd name="adj" fmla="val 7465"/>
              </a:avLst>
            </a:prstGeom>
            <a:noFill/>
            <a:ln w="1270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2135"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12" name="矩形 11">
              <a:extLst>
                <a:ext uri="{FF2B5EF4-FFF2-40B4-BE49-F238E27FC236}">
                  <a16:creationId xmlns:a16="http://schemas.microsoft.com/office/drawing/2014/main" xmlns="" id="{B6087CF2-A4EA-4091-B7B9-269E95B27678}"/>
                </a:ext>
              </a:extLst>
            </p:cNvPr>
            <p:cNvSpPr/>
            <p:nvPr/>
          </p:nvSpPr>
          <p:spPr>
            <a:xfrm>
              <a:off x="4860032" y="2404434"/>
              <a:ext cx="2806476" cy="647224"/>
            </a:xfrm>
            <a:prstGeom prst="rect">
              <a:avLst/>
            </a:prstGeom>
          </p:spPr>
          <p:txBody>
            <a:bodyPr wrap="square" lIns="0" tIns="0" rIns="0" bIns="0">
              <a:spAutoFit/>
            </a:bodyPr>
            <a:lstStyle/>
            <a:p>
              <a:pPr marL="0" marR="0" lvl="0" indent="0" algn="just" defTabSz="914400" rtl="0" eaLnBrk="1" fontAlgn="base" latinLnBrk="0" hangingPunct="1">
                <a:lnSpc>
                  <a:spcPct val="150000"/>
                </a:lnSpc>
                <a:spcBef>
                  <a:spcPct val="0"/>
                </a:spcBef>
                <a:spcAft>
                  <a:spcPct val="0"/>
                </a:spcAft>
                <a:buClrTx/>
                <a:buSzTx/>
                <a:buFontTx/>
                <a:buNone/>
                <a:tabLst/>
                <a:defRPr/>
              </a:pPr>
              <a:r>
                <a:rPr kumimoji="0" lang="zh-CN" altLang="en-US" sz="1865"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切实改进会风；提高会议实效，开短会、讲短话，力戒空话、套话。</a:t>
              </a:r>
              <a:endParaRPr kumimoji="0" lang="zh-CN" altLang="en-US" sz="1865"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grpSp>
          <p:nvGrpSpPr>
            <p:cNvPr id="13" name="组合 12">
              <a:extLst>
                <a:ext uri="{FF2B5EF4-FFF2-40B4-BE49-F238E27FC236}">
                  <a16:creationId xmlns:a16="http://schemas.microsoft.com/office/drawing/2014/main" xmlns="" id="{78840CDE-8D75-4CCE-A4E3-CF055EF51518}"/>
                </a:ext>
              </a:extLst>
            </p:cNvPr>
            <p:cNvGrpSpPr/>
            <p:nvPr/>
          </p:nvGrpSpPr>
          <p:grpSpPr>
            <a:xfrm>
              <a:off x="4852812" y="1972386"/>
              <a:ext cx="2664296" cy="391400"/>
              <a:chOff x="-490853" y="4884441"/>
              <a:chExt cx="1939928" cy="532549"/>
            </a:xfrm>
          </p:grpSpPr>
          <p:sp>
            <p:nvSpPr>
              <p:cNvPr id="14" name="矩形: 圆角 11">
                <a:extLst>
                  <a:ext uri="{FF2B5EF4-FFF2-40B4-BE49-F238E27FC236}">
                    <a16:creationId xmlns:a16="http://schemas.microsoft.com/office/drawing/2014/main" xmlns="" id="{B533909A-492D-4997-B862-DBBC99B6299F}"/>
                  </a:ext>
                </a:extLst>
              </p:cNvPr>
              <p:cNvSpPr/>
              <p:nvPr/>
            </p:nvSpPr>
            <p:spPr>
              <a:xfrm>
                <a:off x="-490853" y="4884441"/>
                <a:ext cx="1939928" cy="532549"/>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24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5" name="文本框 14">
                <a:extLst>
                  <a:ext uri="{FF2B5EF4-FFF2-40B4-BE49-F238E27FC236}">
                    <a16:creationId xmlns:a16="http://schemas.microsoft.com/office/drawing/2014/main" xmlns="" id="{EDCFE15A-6AB6-4357-92FE-A33034F7CFBD}"/>
                  </a:ext>
                </a:extLst>
              </p:cNvPr>
              <p:cNvSpPr txBox="1"/>
              <p:nvPr/>
            </p:nvSpPr>
            <p:spPr>
              <a:xfrm>
                <a:off x="-319842" y="4884441"/>
                <a:ext cx="1597904" cy="469799"/>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二、要精简会议活动</a:t>
                </a:r>
              </a:p>
            </p:txBody>
          </p:sp>
        </p:grpSp>
      </p:grpSp>
      <p:grpSp>
        <p:nvGrpSpPr>
          <p:cNvPr id="16" name="组合 15">
            <a:extLst>
              <a:ext uri="{FF2B5EF4-FFF2-40B4-BE49-F238E27FC236}">
                <a16:creationId xmlns:a16="http://schemas.microsoft.com/office/drawing/2014/main" xmlns="" id="{A3781481-A908-44A8-A2B7-524123D06351}"/>
              </a:ext>
            </a:extLst>
          </p:cNvPr>
          <p:cNvGrpSpPr/>
          <p:nvPr/>
        </p:nvGrpSpPr>
        <p:grpSpPr>
          <a:xfrm>
            <a:off x="2480742" y="3680618"/>
            <a:ext cx="4046485" cy="1513975"/>
            <a:chOff x="4698268" y="1972386"/>
            <a:chExt cx="3034864" cy="1135481"/>
          </a:xfrm>
        </p:grpSpPr>
        <p:sp>
          <p:nvSpPr>
            <p:cNvPr id="17" name="圆角矩形 34">
              <a:extLst>
                <a:ext uri="{FF2B5EF4-FFF2-40B4-BE49-F238E27FC236}">
                  <a16:creationId xmlns:a16="http://schemas.microsoft.com/office/drawing/2014/main" xmlns="" id="{ECD75122-4208-4450-9AB9-0DAA863970AF}"/>
                </a:ext>
              </a:extLst>
            </p:cNvPr>
            <p:cNvSpPr/>
            <p:nvPr/>
          </p:nvSpPr>
          <p:spPr>
            <a:xfrm>
              <a:off x="4698268" y="2177912"/>
              <a:ext cx="3034864" cy="929955"/>
            </a:xfrm>
            <a:prstGeom prst="roundRect">
              <a:avLst>
                <a:gd name="adj" fmla="val 7465"/>
              </a:avLst>
            </a:prstGeom>
            <a:noFill/>
            <a:ln w="1270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2135"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18" name="矩形 17">
              <a:extLst>
                <a:ext uri="{FF2B5EF4-FFF2-40B4-BE49-F238E27FC236}">
                  <a16:creationId xmlns:a16="http://schemas.microsoft.com/office/drawing/2014/main" xmlns="" id="{30D828D5-7B22-44D1-BF44-8BEB3D71008E}"/>
                </a:ext>
              </a:extLst>
            </p:cNvPr>
            <p:cNvSpPr/>
            <p:nvPr/>
          </p:nvSpPr>
          <p:spPr>
            <a:xfrm>
              <a:off x="4860032" y="2404434"/>
              <a:ext cx="2806476" cy="647224"/>
            </a:xfrm>
            <a:prstGeom prst="rect">
              <a:avLst/>
            </a:prstGeom>
          </p:spPr>
          <p:txBody>
            <a:bodyPr wrap="square" lIns="0" tIns="0" rIns="0" bIns="0">
              <a:spAutoFit/>
            </a:bodyPr>
            <a:lstStyle/>
            <a:p>
              <a:pPr marL="0" marR="0" lvl="0" indent="0" algn="just" defTabSz="914400" rtl="0" eaLnBrk="1" fontAlgn="base" latinLnBrk="0" hangingPunct="1">
                <a:lnSpc>
                  <a:spcPct val="150000"/>
                </a:lnSpc>
                <a:spcBef>
                  <a:spcPct val="0"/>
                </a:spcBef>
                <a:spcAft>
                  <a:spcPct val="0"/>
                </a:spcAft>
                <a:buClrTx/>
                <a:buSzTx/>
                <a:buFontTx/>
                <a:buNone/>
                <a:tabLst/>
                <a:defRPr/>
              </a:pPr>
              <a:r>
                <a:rPr kumimoji="0" lang="zh-CN" altLang="en-US" sz="1865"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切实改进文风，没有实质内容、可发可不发的文件、简报一律不发。</a:t>
              </a:r>
              <a:endParaRPr kumimoji="0" lang="zh-CN" altLang="en-US" sz="1865"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grpSp>
          <p:nvGrpSpPr>
            <p:cNvPr id="19" name="组合 18">
              <a:extLst>
                <a:ext uri="{FF2B5EF4-FFF2-40B4-BE49-F238E27FC236}">
                  <a16:creationId xmlns:a16="http://schemas.microsoft.com/office/drawing/2014/main" xmlns="" id="{C6C3AFD7-CC75-4D34-B150-2BC72669E113}"/>
                </a:ext>
              </a:extLst>
            </p:cNvPr>
            <p:cNvGrpSpPr/>
            <p:nvPr/>
          </p:nvGrpSpPr>
          <p:grpSpPr>
            <a:xfrm>
              <a:off x="4852812" y="1972386"/>
              <a:ext cx="2664296" cy="391400"/>
              <a:chOff x="-490853" y="4884441"/>
              <a:chExt cx="1939928" cy="532549"/>
            </a:xfrm>
          </p:grpSpPr>
          <p:sp>
            <p:nvSpPr>
              <p:cNvPr id="20" name="矩形: 圆角 11">
                <a:extLst>
                  <a:ext uri="{FF2B5EF4-FFF2-40B4-BE49-F238E27FC236}">
                    <a16:creationId xmlns:a16="http://schemas.microsoft.com/office/drawing/2014/main" xmlns="" id="{86720D61-A238-42EB-9337-4BED9B9D75C3}"/>
                  </a:ext>
                </a:extLst>
              </p:cNvPr>
              <p:cNvSpPr/>
              <p:nvPr/>
            </p:nvSpPr>
            <p:spPr>
              <a:xfrm>
                <a:off x="-490853" y="4884441"/>
                <a:ext cx="1939928" cy="532549"/>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24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1" name="文本框 20">
                <a:extLst>
                  <a:ext uri="{FF2B5EF4-FFF2-40B4-BE49-F238E27FC236}">
                    <a16:creationId xmlns:a16="http://schemas.microsoft.com/office/drawing/2014/main" xmlns="" id="{2A2EA238-DF27-4917-B03B-98C17F5F3BE0}"/>
                  </a:ext>
                </a:extLst>
              </p:cNvPr>
              <p:cNvSpPr txBox="1"/>
              <p:nvPr/>
            </p:nvSpPr>
            <p:spPr>
              <a:xfrm>
                <a:off x="-319842" y="4884441"/>
                <a:ext cx="1597904" cy="469799"/>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三、要精简文件简报</a:t>
                </a:r>
              </a:p>
            </p:txBody>
          </p:sp>
        </p:grpSp>
      </p:grpSp>
      <p:grpSp>
        <p:nvGrpSpPr>
          <p:cNvPr id="22" name="组合 21">
            <a:extLst>
              <a:ext uri="{FF2B5EF4-FFF2-40B4-BE49-F238E27FC236}">
                <a16:creationId xmlns:a16="http://schemas.microsoft.com/office/drawing/2014/main" xmlns="" id="{D557433A-A6C8-4E4C-B686-C58AB73CEC80}"/>
              </a:ext>
            </a:extLst>
          </p:cNvPr>
          <p:cNvGrpSpPr/>
          <p:nvPr/>
        </p:nvGrpSpPr>
        <p:grpSpPr>
          <a:xfrm>
            <a:off x="7322259" y="3680618"/>
            <a:ext cx="4046485" cy="1513975"/>
            <a:chOff x="4698268" y="1972386"/>
            <a:chExt cx="3034864" cy="1135481"/>
          </a:xfrm>
        </p:grpSpPr>
        <p:sp>
          <p:nvSpPr>
            <p:cNvPr id="23" name="圆角矩形 40">
              <a:extLst>
                <a:ext uri="{FF2B5EF4-FFF2-40B4-BE49-F238E27FC236}">
                  <a16:creationId xmlns:a16="http://schemas.microsoft.com/office/drawing/2014/main" xmlns="" id="{A34C556A-F419-42A5-8AD5-D7150DD099AD}"/>
                </a:ext>
              </a:extLst>
            </p:cNvPr>
            <p:cNvSpPr/>
            <p:nvPr/>
          </p:nvSpPr>
          <p:spPr>
            <a:xfrm>
              <a:off x="4698268" y="2177912"/>
              <a:ext cx="3034864" cy="929955"/>
            </a:xfrm>
            <a:prstGeom prst="roundRect">
              <a:avLst>
                <a:gd name="adj" fmla="val 7465"/>
              </a:avLst>
            </a:prstGeom>
            <a:noFill/>
            <a:ln w="1270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2135"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24" name="矩形 23">
              <a:extLst>
                <a:ext uri="{FF2B5EF4-FFF2-40B4-BE49-F238E27FC236}">
                  <a16:creationId xmlns:a16="http://schemas.microsoft.com/office/drawing/2014/main" xmlns="" id="{0640FF9E-64E0-4EA0-B12E-5277ED1BAF48}"/>
                </a:ext>
              </a:extLst>
            </p:cNvPr>
            <p:cNvSpPr/>
            <p:nvPr/>
          </p:nvSpPr>
          <p:spPr>
            <a:xfrm>
              <a:off x="4860032" y="2404434"/>
              <a:ext cx="2806476" cy="647224"/>
            </a:xfrm>
            <a:prstGeom prst="rect">
              <a:avLst/>
            </a:prstGeom>
          </p:spPr>
          <p:txBody>
            <a:bodyPr wrap="square" lIns="0" tIns="0" rIns="0" bIns="0">
              <a:spAutoFit/>
            </a:bodyPr>
            <a:lstStyle/>
            <a:p>
              <a:pPr marL="0" marR="0" lvl="0" indent="0" algn="just" defTabSz="914400" rtl="0" eaLnBrk="1" fontAlgn="base" latinLnBrk="0" hangingPunct="1">
                <a:lnSpc>
                  <a:spcPct val="150000"/>
                </a:lnSpc>
                <a:spcBef>
                  <a:spcPct val="0"/>
                </a:spcBef>
                <a:spcAft>
                  <a:spcPct val="0"/>
                </a:spcAft>
                <a:buClrTx/>
                <a:buSzTx/>
                <a:buFontTx/>
                <a:buNone/>
                <a:tabLst/>
                <a:defRPr/>
              </a:pPr>
              <a:r>
                <a:rPr kumimoji="0" lang="zh-CN" altLang="en-US" sz="1865"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严格控制出访随行人员，严格按照规定乘坐交通工具。</a:t>
              </a:r>
              <a:endParaRPr kumimoji="0" lang="zh-CN" altLang="en-US" sz="1865"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grpSp>
          <p:nvGrpSpPr>
            <p:cNvPr id="25" name="组合 24">
              <a:extLst>
                <a:ext uri="{FF2B5EF4-FFF2-40B4-BE49-F238E27FC236}">
                  <a16:creationId xmlns:a16="http://schemas.microsoft.com/office/drawing/2014/main" xmlns="" id="{26FFC4A7-D649-41E5-89BC-16D3A177501B}"/>
                </a:ext>
              </a:extLst>
            </p:cNvPr>
            <p:cNvGrpSpPr/>
            <p:nvPr/>
          </p:nvGrpSpPr>
          <p:grpSpPr>
            <a:xfrm>
              <a:off x="4852812" y="1972386"/>
              <a:ext cx="2664296" cy="391400"/>
              <a:chOff x="-490853" y="4884441"/>
              <a:chExt cx="1939928" cy="532549"/>
            </a:xfrm>
          </p:grpSpPr>
          <p:sp>
            <p:nvSpPr>
              <p:cNvPr id="26" name="矩形: 圆角 11">
                <a:extLst>
                  <a:ext uri="{FF2B5EF4-FFF2-40B4-BE49-F238E27FC236}">
                    <a16:creationId xmlns:a16="http://schemas.microsoft.com/office/drawing/2014/main" xmlns="" id="{714FF449-A9AC-4630-8D11-9B26BA959D3F}"/>
                  </a:ext>
                </a:extLst>
              </p:cNvPr>
              <p:cNvSpPr/>
              <p:nvPr/>
            </p:nvSpPr>
            <p:spPr>
              <a:xfrm>
                <a:off x="-490853" y="4884441"/>
                <a:ext cx="1939928" cy="532549"/>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24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7" name="文本框 26">
                <a:extLst>
                  <a:ext uri="{FF2B5EF4-FFF2-40B4-BE49-F238E27FC236}">
                    <a16:creationId xmlns:a16="http://schemas.microsoft.com/office/drawing/2014/main" xmlns="" id="{B0E95AF2-B676-459E-8153-5323A690E358}"/>
                  </a:ext>
                </a:extLst>
              </p:cNvPr>
              <p:cNvSpPr txBox="1"/>
              <p:nvPr/>
            </p:nvSpPr>
            <p:spPr>
              <a:xfrm>
                <a:off x="-319842" y="4884441"/>
                <a:ext cx="1597904" cy="469799"/>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四、要规范出访活动</a:t>
                </a:r>
              </a:p>
            </p:txBody>
          </p:sp>
        </p:grpSp>
      </p:grpSp>
      <p:sp>
        <p:nvSpPr>
          <p:cNvPr id="28" name="TextBox 9">
            <a:hlinkClick r:id="" action="ppaction://hlinkshowjump?jump=nextslide"/>
            <a:extLst>
              <a:ext uri="{FF2B5EF4-FFF2-40B4-BE49-F238E27FC236}">
                <a16:creationId xmlns:a16="http://schemas.microsoft.com/office/drawing/2014/main" xmlns="" id="{552A9E65-55C0-4735-88A7-FAC741285507}"/>
              </a:ext>
            </a:extLst>
          </p:cNvPr>
          <p:cNvSpPr txBox="1"/>
          <p:nvPr/>
        </p:nvSpPr>
        <p:spPr>
          <a:xfrm>
            <a:off x="1009225" y="1447413"/>
            <a:ext cx="865668" cy="3747180"/>
          </a:xfrm>
          <a:prstGeom prst="rect">
            <a:avLst/>
          </a:prstGeom>
          <a:solidFill>
            <a:schemeClr val="accent2"/>
          </a:solidFill>
        </p:spPr>
        <p:txBody>
          <a:bodyPr wrap="squar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1050" b="1" i="0" u="none" strike="noStrike" kern="1200" cap="none" spc="0" normalizeH="0" baseline="0" noProof="0" dirty="0">
              <a:ln w="3175">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dirty="0">
                <a:ln w="3175">
                  <a:noFill/>
                </a:ln>
                <a:solidFill>
                  <a:srgbClr val="FFFFFF"/>
                </a:solidFill>
                <a:effectLst/>
                <a:uLnTx/>
                <a:uFillTx/>
                <a:latin typeface="微软雅黑" panose="020B0503020204020204" pitchFamily="34" charset="-122"/>
                <a:ea typeface="微软雅黑" panose="020B0503020204020204" pitchFamily="34" charset="-122"/>
                <a:cs typeface="+mn-cs"/>
              </a:rPr>
              <a:t>中央八项规定</a:t>
            </a:r>
            <a:endParaRPr kumimoji="0" lang="en-US" altLang="zh-CN" sz="3600" b="1" i="0" u="none" strike="noStrike" kern="1200" cap="none" spc="0" normalizeH="0" baseline="0" noProof="0" dirty="0">
              <a:ln w="3175">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50" b="1" i="0" u="none" strike="noStrike" kern="1200" cap="none" spc="0" normalizeH="0" baseline="0" noProof="0" dirty="0">
              <a:ln w="3175">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xmlns="" val="646946568"/>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1000" fill="hold"/>
                                        <p:tgtEl>
                                          <p:spTgt spid="2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4"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1000"/>
                                        <p:tgtEl>
                                          <p:spTgt spid="3"/>
                                        </p:tgtEl>
                                        <p:attrNameLst>
                                          <p:attrName>ppt_y</p:attrName>
                                        </p:attrNameLst>
                                      </p:cBhvr>
                                      <p:tavLst>
                                        <p:tav tm="0">
                                          <p:val>
                                            <p:strVal val="#ppt_y+#ppt_h*1.125000"/>
                                          </p:val>
                                        </p:tav>
                                        <p:tav tm="100000">
                                          <p:val>
                                            <p:strVal val="#ppt_y"/>
                                          </p:val>
                                        </p:tav>
                                      </p:tavLst>
                                    </p:anim>
                                    <p:animEffect transition="in" filter="wipe(up)">
                                      <p:cBhvr>
                                        <p:cTn id="14" dur="1000"/>
                                        <p:tgtEl>
                                          <p:spTgt spid="3"/>
                                        </p:tgtEl>
                                      </p:cBhvr>
                                    </p:animEffect>
                                  </p:childTnLst>
                                </p:cTn>
                              </p:par>
                            </p:childTnLst>
                          </p:cTn>
                        </p:par>
                        <p:par>
                          <p:cTn id="15" fill="hold">
                            <p:stCondLst>
                              <p:cond delay="2000"/>
                            </p:stCondLst>
                            <p:childTnLst>
                              <p:par>
                                <p:cTn id="16" presetID="12" presetClass="entr" presetSubtype="4"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1000"/>
                                        <p:tgtEl>
                                          <p:spTgt spid="10"/>
                                        </p:tgtEl>
                                        <p:attrNameLst>
                                          <p:attrName>ppt_y</p:attrName>
                                        </p:attrNameLst>
                                      </p:cBhvr>
                                      <p:tavLst>
                                        <p:tav tm="0">
                                          <p:val>
                                            <p:strVal val="#ppt_y+#ppt_h*1.125000"/>
                                          </p:val>
                                        </p:tav>
                                        <p:tav tm="100000">
                                          <p:val>
                                            <p:strVal val="#ppt_y"/>
                                          </p:val>
                                        </p:tav>
                                      </p:tavLst>
                                    </p:anim>
                                    <p:animEffect transition="in" filter="wipe(up)">
                                      <p:cBhvr>
                                        <p:cTn id="19" dur="1000"/>
                                        <p:tgtEl>
                                          <p:spTgt spid="10"/>
                                        </p:tgtEl>
                                      </p:cBhvr>
                                    </p:animEffect>
                                  </p:childTnLst>
                                </p:cTn>
                              </p:par>
                            </p:childTnLst>
                          </p:cTn>
                        </p:par>
                        <p:par>
                          <p:cTn id="20" fill="hold">
                            <p:stCondLst>
                              <p:cond delay="3000"/>
                            </p:stCondLst>
                            <p:childTnLst>
                              <p:par>
                                <p:cTn id="21" presetID="12" presetClass="entr" presetSubtype="4"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1000"/>
                                        <p:tgtEl>
                                          <p:spTgt spid="16"/>
                                        </p:tgtEl>
                                        <p:attrNameLst>
                                          <p:attrName>ppt_y</p:attrName>
                                        </p:attrNameLst>
                                      </p:cBhvr>
                                      <p:tavLst>
                                        <p:tav tm="0">
                                          <p:val>
                                            <p:strVal val="#ppt_y+#ppt_h*1.125000"/>
                                          </p:val>
                                        </p:tav>
                                        <p:tav tm="100000">
                                          <p:val>
                                            <p:strVal val="#ppt_y"/>
                                          </p:val>
                                        </p:tav>
                                      </p:tavLst>
                                    </p:anim>
                                    <p:animEffect transition="in" filter="wipe(up)">
                                      <p:cBhvr>
                                        <p:cTn id="24" dur="1000"/>
                                        <p:tgtEl>
                                          <p:spTgt spid="16"/>
                                        </p:tgtEl>
                                      </p:cBhvr>
                                    </p:animEffect>
                                  </p:childTnLst>
                                </p:cTn>
                              </p:par>
                            </p:childTnLst>
                          </p:cTn>
                        </p:par>
                        <p:par>
                          <p:cTn id="25" fill="hold">
                            <p:stCondLst>
                              <p:cond delay="4000"/>
                            </p:stCondLst>
                            <p:childTnLst>
                              <p:par>
                                <p:cTn id="26" presetID="12" presetClass="entr" presetSubtype="4" fill="hold" nodeType="afterEffect">
                                  <p:stCondLst>
                                    <p:cond delay="0"/>
                                  </p:stCondLst>
                                  <p:childTnLst>
                                    <p:set>
                                      <p:cBhvr>
                                        <p:cTn id="27" dur="1" fill="hold">
                                          <p:stCondLst>
                                            <p:cond delay="0"/>
                                          </p:stCondLst>
                                        </p:cTn>
                                        <p:tgtEl>
                                          <p:spTgt spid="22"/>
                                        </p:tgtEl>
                                        <p:attrNameLst>
                                          <p:attrName>style.visibility</p:attrName>
                                        </p:attrNameLst>
                                      </p:cBhvr>
                                      <p:to>
                                        <p:strVal val="visible"/>
                                      </p:to>
                                    </p:set>
                                    <p:anim calcmode="lin" valueType="num">
                                      <p:cBhvr additive="base">
                                        <p:cTn id="28" dur="1000"/>
                                        <p:tgtEl>
                                          <p:spTgt spid="22"/>
                                        </p:tgtEl>
                                        <p:attrNameLst>
                                          <p:attrName>ppt_y</p:attrName>
                                        </p:attrNameLst>
                                      </p:cBhvr>
                                      <p:tavLst>
                                        <p:tav tm="0">
                                          <p:val>
                                            <p:strVal val="#ppt_y+#ppt_h*1.125000"/>
                                          </p:val>
                                        </p:tav>
                                        <p:tav tm="100000">
                                          <p:val>
                                            <p:strVal val="#ppt_y"/>
                                          </p:val>
                                        </p:tav>
                                      </p:tavLst>
                                    </p:anim>
                                    <p:animEffect transition="in" filter="wipe(up)">
                                      <p:cBhvr>
                                        <p:cTn id="29"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5"/>
          <p:cNvSpPr txBox="1"/>
          <p:nvPr/>
        </p:nvSpPr>
        <p:spPr>
          <a:xfrm>
            <a:off x="1009225" y="60095"/>
            <a:ext cx="6520660" cy="672075"/>
          </a:xfrm>
          <a:prstGeom prst="rect">
            <a:avLst/>
          </a:prstGeom>
        </p:spPr>
        <p:txBody>
          <a:bodyPr>
            <a:normAutofit lnSpcReduction="10000"/>
          </a:bodyPr>
          <a:lstStyle>
            <a:lvl1pPr algn="l" defTabSz="815340" rtl="0" eaLnBrk="0" fontAlgn="base" hangingPunct="0">
              <a:spcBef>
                <a:spcPct val="0"/>
              </a:spcBef>
              <a:spcAft>
                <a:spcPct val="0"/>
              </a:spcAft>
              <a:defRPr sz="2800" kern="1200">
                <a:solidFill>
                  <a:schemeClr val="bg1"/>
                </a:solidFill>
                <a:latin typeface="华文细黑" panose="02010600040101010101" pitchFamily="2" charset="-122"/>
                <a:ea typeface="华文细黑" panose="02010600040101010101" pitchFamily="2" charset="-122"/>
                <a:cs typeface="+mj-cs"/>
              </a:defRPr>
            </a:lvl1pPr>
            <a:lvl2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2pPr>
            <a:lvl3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3pPr>
            <a:lvl4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4pPr>
            <a:lvl5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5pPr>
            <a:lvl6pPr marL="4572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6pPr>
            <a:lvl7pPr marL="9144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7pPr>
            <a:lvl8pPr marL="13709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8pPr>
            <a:lvl9pPr marL="18281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9pPr>
          </a:lstStyle>
          <a:p>
            <a:pPr lvl="0">
              <a:lnSpc>
                <a:spcPct val="150000"/>
              </a:lnSpc>
              <a:defRPr/>
            </a:pPr>
            <a:r>
              <a:rPr lang="zh-CN" altLang="en-US" sz="2665" b="1" kern="0" cap="all" dirty="0">
                <a:ln w="0">
                  <a:noFill/>
                </a:ln>
                <a:gradFill>
                  <a:gsLst>
                    <a:gs pos="29000">
                      <a:srgbClr val="FCFEB6"/>
                    </a:gs>
                    <a:gs pos="59000">
                      <a:srgbClr val="F8EC02"/>
                    </a:gs>
                    <a:gs pos="83000">
                      <a:srgbClr val="F8EC02"/>
                    </a:gs>
                    <a:gs pos="100000">
                      <a:srgbClr val="FCE95A"/>
                    </a:gs>
                  </a:gsLst>
                  <a:lin ang="5400000" scaled="0"/>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三、反腐的重要措施与成果</a:t>
            </a:r>
          </a:p>
        </p:txBody>
      </p:sp>
      <p:sp>
        <p:nvSpPr>
          <p:cNvPr id="32" name="TextBox 9">
            <a:hlinkClick r:id="" action="ppaction://hlinkshowjump?jump=nextslide"/>
            <a:extLst>
              <a:ext uri="{FF2B5EF4-FFF2-40B4-BE49-F238E27FC236}">
                <a16:creationId xmlns:a16="http://schemas.microsoft.com/office/drawing/2014/main" xmlns="" id="{23D9186B-CA47-49F8-B24D-845633D8C643}"/>
              </a:ext>
            </a:extLst>
          </p:cNvPr>
          <p:cNvSpPr txBox="1"/>
          <p:nvPr/>
        </p:nvSpPr>
        <p:spPr>
          <a:xfrm>
            <a:off x="10722737" y="1369760"/>
            <a:ext cx="865668" cy="3747180"/>
          </a:xfrm>
          <a:prstGeom prst="rect">
            <a:avLst/>
          </a:prstGeom>
          <a:solidFill>
            <a:schemeClr val="accent2"/>
          </a:solidFill>
        </p:spPr>
        <p:txBody>
          <a:bodyPr wrap="squar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1050" b="1" i="0" u="none" strike="noStrike" kern="1200" cap="none" spc="0" normalizeH="0" baseline="0" noProof="0" dirty="0">
              <a:ln w="3175">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dirty="0">
                <a:ln w="3175">
                  <a:noFill/>
                </a:ln>
                <a:solidFill>
                  <a:srgbClr val="FFFFFF"/>
                </a:solidFill>
                <a:effectLst/>
                <a:uLnTx/>
                <a:uFillTx/>
                <a:latin typeface="微软雅黑" panose="020B0503020204020204" pitchFamily="34" charset="-122"/>
                <a:ea typeface="微软雅黑" panose="020B0503020204020204" pitchFamily="34" charset="-122"/>
                <a:cs typeface="+mn-cs"/>
              </a:rPr>
              <a:t>中央八项规定</a:t>
            </a:r>
            <a:endParaRPr kumimoji="0" lang="en-US" altLang="zh-CN" sz="3600" b="1" i="0" u="none" strike="noStrike" kern="1200" cap="none" spc="0" normalizeH="0" baseline="0" noProof="0" dirty="0">
              <a:ln w="3175">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50" b="1" i="0" u="none" strike="noStrike" kern="1200" cap="none" spc="0" normalizeH="0" baseline="0" noProof="0" dirty="0">
              <a:ln w="3175">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nvGrpSpPr>
          <p:cNvPr id="33" name="组合 32">
            <a:extLst>
              <a:ext uri="{FF2B5EF4-FFF2-40B4-BE49-F238E27FC236}">
                <a16:creationId xmlns:a16="http://schemas.microsoft.com/office/drawing/2014/main" xmlns="" id="{65C13A60-9E96-4AA4-8A3D-3D80A730D10F}"/>
              </a:ext>
            </a:extLst>
          </p:cNvPr>
          <p:cNvGrpSpPr/>
          <p:nvPr/>
        </p:nvGrpSpPr>
        <p:grpSpPr>
          <a:xfrm>
            <a:off x="1134237" y="1369760"/>
            <a:ext cx="4046485" cy="1513975"/>
            <a:chOff x="1249104" y="1972386"/>
            <a:chExt cx="3034864" cy="1135481"/>
          </a:xfrm>
        </p:grpSpPr>
        <p:sp>
          <p:nvSpPr>
            <p:cNvPr id="34" name="圆角矩形 8">
              <a:extLst>
                <a:ext uri="{FF2B5EF4-FFF2-40B4-BE49-F238E27FC236}">
                  <a16:creationId xmlns:a16="http://schemas.microsoft.com/office/drawing/2014/main" xmlns="" id="{8811D796-F1EC-4ED1-AACC-BD47F365C994}"/>
                </a:ext>
              </a:extLst>
            </p:cNvPr>
            <p:cNvSpPr/>
            <p:nvPr/>
          </p:nvSpPr>
          <p:spPr>
            <a:xfrm>
              <a:off x="1249104" y="2177912"/>
              <a:ext cx="3034864" cy="929955"/>
            </a:xfrm>
            <a:prstGeom prst="roundRect">
              <a:avLst>
                <a:gd name="adj" fmla="val 7465"/>
              </a:avLst>
            </a:prstGeom>
            <a:noFill/>
            <a:ln w="1270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2135"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35" name="矩形 34">
              <a:extLst>
                <a:ext uri="{FF2B5EF4-FFF2-40B4-BE49-F238E27FC236}">
                  <a16:creationId xmlns:a16="http://schemas.microsoft.com/office/drawing/2014/main" xmlns="" id="{1D3B4AE2-3520-4D64-8C05-C74C2A08AA02}"/>
                </a:ext>
              </a:extLst>
            </p:cNvPr>
            <p:cNvSpPr/>
            <p:nvPr/>
          </p:nvSpPr>
          <p:spPr>
            <a:xfrm>
              <a:off x="1477492" y="2404434"/>
              <a:ext cx="2518444" cy="647224"/>
            </a:xfrm>
            <a:prstGeom prst="rect">
              <a:avLst/>
            </a:prstGeom>
          </p:spPr>
          <p:txBody>
            <a:bodyPr wrap="square" lIns="0" tIns="0" rIns="0" bIns="0">
              <a:spAutoFit/>
            </a:bodyPr>
            <a:lstStyle/>
            <a:p>
              <a:pPr marL="0" marR="0" lvl="0" indent="0" algn="just" defTabSz="914400" rtl="0" eaLnBrk="1" fontAlgn="base" latinLnBrk="0" hangingPunct="1">
                <a:lnSpc>
                  <a:spcPct val="150000"/>
                </a:lnSpc>
                <a:spcBef>
                  <a:spcPct val="0"/>
                </a:spcBef>
                <a:spcAft>
                  <a:spcPct val="0"/>
                </a:spcAft>
                <a:buClrTx/>
                <a:buSzTx/>
                <a:buFontTx/>
                <a:buNone/>
                <a:tabLst/>
                <a:defRPr/>
              </a:pPr>
              <a:r>
                <a:rPr kumimoji="0" lang="zh-CN" altLang="en-US" sz="1865"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减少交通管制，一般情况下不得封路、不清场闭馆。</a:t>
              </a:r>
              <a:endParaRPr kumimoji="0" lang="zh-CN" altLang="en-US" sz="1865"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grpSp>
          <p:nvGrpSpPr>
            <p:cNvPr id="36" name="组合 35">
              <a:extLst>
                <a:ext uri="{FF2B5EF4-FFF2-40B4-BE49-F238E27FC236}">
                  <a16:creationId xmlns:a16="http://schemas.microsoft.com/office/drawing/2014/main" xmlns="" id="{7E13DEB5-D74D-43DC-9DAF-0462C28A5DD1}"/>
                </a:ext>
              </a:extLst>
            </p:cNvPr>
            <p:cNvGrpSpPr/>
            <p:nvPr/>
          </p:nvGrpSpPr>
          <p:grpSpPr>
            <a:xfrm>
              <a:off x="1403648" y="1972386"/>
              <a:ext cx="2664296" cy="391400"/>
              <a:chOff x="-490853" y="4884441"/>
              <a:chExt cx="1939928" cy="532549"/>
            </a:xfrm>
          </p:grpSpPr>
          <p:sp>
            <p:nvSpPr>
              <p:cNvPr id="37" name="矩形: 圆角 36">
                <a:extLst>
                  <a:ext uri="{FF2B5EF4-FFF2-40B4-BE49-F238E27FC236}">
                    <a16:creationId xmlns:a16="http://schemas.microsoft.com/office/drawing/2014/main" xmlns="" id="{F4BA53FD-2763-4EE3-B4D1-F52AB126F71F}"/>
                  </a:ext>
                </a:extLst>
              </p:cNvPr>
              <p:cNvSpPr/>
              <p:nvPr/>
            </p:nvSpPr>
            <p:spPr>
              <a:xfrm>
                <a:off x="-490853" y="4884441"/>
                <a:ext cx="1939928" cy="532549"/>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24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8" name="文本框 37">
                <a:extLst>
                  <a:ext uri="{FF2B5EF4-FFF2-40B4-BE49-F238E27FC236}">
                    <a16:creationId xmlns:a16="http://schemas.microsoft.com/office/drawing/2014/main" xmlns="" id="{90BA2034-C265-4A29-A6F5-92EA0B8934A9}"/>
                  </a:ext>
                </a:extLst>
              </p:cNvPr>
              <p:cNvSpPr txBox="1"/>
              <p:nvPr/>
            </p:nvSpPr>
            <p:spPr>
              <a:xfrm>
                <a:off x="-319842" y="4884441"/>
                <a:ext cx="1597904" cy="469799"/>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五、要改进警卫工作</a:t>
                </a:r>
              </a:p>
            </p:txBody>
          </p:sp>
        </p:grpSp>
      </p:grpSp>
      <p:grpSp>
        <p:nvGrpSpPr>
          <p:cNvPr id="39" name="组合 38">
            <a:extLst>
              <a:ext uri="{FF2B5EF4-FFF2-40B4-BE49-F238E27FC236}">
                <a16:creationId xmlns:a16="http://schemas.microsoft.com/office/drawing/2014/main" xmlns="" id="{2584D08F-E4BE-4BB4-88E3-BA2CFDE820C0}"/>
              </a:ext>
            </a:extLst>
          </p:cNvPr>
          <p:cNvGrpSpPr/>
          <p:nvPr/>
        </p:nvGrpSpPr>
        <p:grpSpPr>
          <a:xfrm>
            <a:off x="5893292" y="1369760"/>
            <a:ext cx="4046485" cy="1513975"/>
            <a:chOff x="4698268" y="1972386"/>
            <a:chExt cx="3034864" cy="1135481"/>
          </a:xfrm>
        </p:grpSpPr>
        <p:sp>
          <p:nvSpPr>
            <p:cNvPr id="40" name="圆角矩形 28">
              <a:extLst>
                <a:ext uri="{FF2B5EF4-FFF2-40B4-BE49-F238E27FC236}">
                  <a16:creationId xmlns:a16="http://schemas.microsoft.com/office/drawing/2014/main" xmlns="" id="{1D5FD9E4-4D75-436F-9311-7B4583B94EC8}"/>
                </a:ext>
              </a:extLst>
            </p:cNvPr>
            <p:cNvSpPr/>
            <p:nvPr/>
          </p:nvSpPr>
          <p:spPr>
            <a:xfrm>
              <a:off x="4698268" y="2177912"/>
              <a:ext cx="3034864" cy="929955"/>
            </a:xfrm>
            <a:prstGeom prst="roundRect">
              <a:avLst>
                <a:gd name="adj" fmla="val 7465"/>
              </a:avLst>
            </a:prstGeom>
            <a:noFill/>
            <a:ln w="1270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2135"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41" name="矩形 40">
              <a:extLst>
                <a:ext uri="{FF2B5EF4-FFF2-40B4-BE49-F238E27FC236}">
                  <a16:creationId xmlns:a16="http://schemas.microsoft.com/office/drawing/2014/main" xmlns="" id="{4E29A8D5-31EC-4A5E-BB57-C51C2571A4CE}"/>
                </a:ext>
              </a:extLst>
            </p:cNvPr>
            <p:cNvSpPr/>
            <p:nvPr/>
          </p:nvSpPr>
          <p:spPr>
            <a:xfrm>
              <a:off x="4860032" y="2404434"/>
              <a:ext cx="2806476" cy="647224"/>
            </a:xfrm>
            <a:prstGeom prst="rect">
              <a:avLst/>
            </a:prstGeom>
          </p:spPr>
          <p:txBody>
            <a:bodyPr wrap="square" lIns="0" tIns="0" rIns="0" bIns="0">
              <a:spAutoFit/>
            </a:bodyPr>
            <a:lstStyle/>
            <a:p>
              <a:pPr marL="0" marR="0" lvl="0" indent="0" algn="just" defTabSz="914400" rtl="0" eaLnBrk="1" fontAlgn="base" latinLnBrk="0" hangingPunct="1">
                <a:lnSpc>
                  <a:spcPct val="150000"/>
                </a:lnSpc>
                <a:spcBef>
                  <a:spcPct val="0"/>
                </a:spcBef>
                <a:spcAft>
                  <a:spcPct val="0"/>
                </a:spcAft>
                <a:buClrTx/>
                <a:buSzTx/>
                <a:buFontTx/>
                <a:buNone/>
                <a:tabLst/>
                <a:defRPr/>
              </a:pPr>
              <a:r>
                <a:rPr kumimoji="0" lang="zh-CN" altLang="en-US" sz="1865"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应根据工作需要、新闻价值、社会效果决定是否报道，进一步压缩。</a:t>
              </a:r>
              <a:endParaRPr kumimoji="0" lang="zh-CN" altLang="en-US" sz="1865"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grpSp>
          <p:nvGrpSpPr>
            <p:cNvPr id="42" name="组合 41">
              <a:extLst>
                <a:ext uri="{FF2B5EF4-FFF2-40B4-BE49-F238E27FC236}">
                  <a16:creationId xmlns:a16="http://schemas.microsoft.com/office/drawing/2014/main" xmlns="" id="{63D07D0E-C124-4882-8D8F-E857ED63C871}"/>
                </a:ext>
              </a:extLst>
            </p:cNvPr>
            <p:cNvGrpSpPr/>
            <p:nvPr/>
          </p:nvGrpSpPr>
          <p:grpSpPr>
            <a:xfrm>
              <a:off x="4852812" y="1972386"/>
              <a:ext cx="2664296" cy="391400"/>
              <a:chOff x="-490853" y="4884441"/>
              <a:chExt cx="1939928" cy="532549"/>
            </a:xfrm>
          </p:grpSpPr>
          <p:sp>
            <p:nvSpPr>
              <p:cNvPr id="43" name="矩形: 圆角 11">
                <a:extLst>
                  <a:ext uri="{FF2B5EF4-FFF2-40B4-BE49-F238E27FC236}">
                    <a16:creationId xmlns:a16="http://schemas.microsoft.com/office/drawing/2014/main" xmlns="" id="{48438699-72B2-4B42-9EBA-3B3CA0B493C9}"/>
                  </a:ext>
                </a:extLst>
              </p:cNvPr>
              <p:cNvSpPr/>
              <p:nvPr/>
            </p:nvSpPr>
            <p:spPr>
              <a:xfrm>
                <a:off x="-490853" y="4884441"/>
                <a:ext cx="1939928" cy="532549"/>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24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4" name="文本框 43">
                <a:extLst>
                  <a:ext uri="{FF2B5EF4-FFF2-40B4-BE49-F238E27FC236}">
                    <a16:creationId xmlns:a16="http://schemas.microsoft.com/office/drawing/2014/main" xmlns="" id="{44653620-E2D1-4056-B887-9E45F98A486B}"/>
                  </a:ext>
                </a:extLst>
              </p:cNvPr>
              <p:cNvSpPr txBox="1"/>
              <p:nvPr/>
            </p:nvSpPr>
            <p:spPr>
              <a:xfrm>
                <a:off x="-319842" y="4884441"/>
                <a:ext cx="1597904" cy="469799"/>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六、要改进新闻报道</a:t>
                </a:r>
              </a:p>
            </p:txBody>
          </p:sp>
        </p:grpSp>
      </p:grpSp>
      <p:grpSp>
        <p:nvGrpSpPr>
          <p:cNvPr id="45" name="组合 44">
            <a:extLst>
              <a:ext uri="{FF2B5EF4-FFF2-40B4-BE49-F238E27FC236}">
                <a16:creationId xmlns:a16="http://schemas.microsoft.com/office/drawing/2014/main" xmlns="" id="{E94D1BFF-46FE-419D-B7DA-36B9D9334FA4}"/>
              </a:ext>
            </a:extLst>
          </p:cNvPr>
          <p:cNvGrpSpPr/>
          <p:nvPr/>
        </p:nvGrpSpPr>
        <p:grpSpPr>
          <a:xfrm>
            <a:off x="1093249" y="3602965"/>
            <a:ext cx="4046485" cy="1513975"/>
            <a:chOff x="4698268" y="1972386"/>
            <a:chExt cx="3034864" cy="1135481"/>
          </a:xfrm>
        </p:grpSpPr>
        <p:sp>
          <p:nvSpPr>
            <p:cNvPr id="46" name="圆角矩形 34">
              <a:extLst>
                <a:ext uri="{FF2B5EF4-FFF2-40B4-BE49-F238E27FC236}">
                  <a16:creationId xmlns:a16="http://schemas.microsoft.com/office/drawing/2014/main" xmlns="" id="{822AEC41-1D15-4DF8-BF0B-7691B1D67B4D}"/>
                </a:ext>
              </a:extLst>
            </p:cNvPr>
            <p:cNvSpPr/>
            <p:nvPr/>
          </p:nvSpPr>
          <p:spPr>
            <a:xfrm>
              <a:off x="4698268" y="2177912"/>
              <a:ext cx="3034864" cy="929955"/>
            </a:xfrm>
            <a:prstGeom prst="roundRect">
              <a:avLst>
                <a:gd name="adj" fmla="val 7465"/>
              </a:avLst>
            </a:prstGeom>
            <a:noFill/>
            <a:ln w="1270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2135"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47" name="矩形 46">
              <a:extLst>
                <a:ext uri="{FF2B5EF4-FFF2-40B4-BE49-F238E27FC236}">
                  <a16:creationId xmlns:a16="http://schemas.microsoft.com/office/drawing/2014/main" xmlns="" id="{5DDC2110-42A6-480D-A059-CABBF1684F86}"/>
                </a:ext>
              </a:extLst>
            </p:cNvPr>
            <p:cNvSpPr/>
            <p:nvPr/>
          </p:nvSpPr>
          <p:spPr>
            <a:xfrm>
              <a:off x="4860032" y="2404434"/>
              <a:ext cx="2806476" cy="647224"/>
            </a:xfrm>
            <a:prstGeom prst="rect">
              <a:avLst/>
            </a:prstGeom>
          </p:spPr>
          <p:txBody>
            <a:bodyPr wrap="square" lIns="0" tIns="0" rIns="0" bIns="0">
              <a:spAutoFit/>
            </a:bodyPr>
            <a:lstStyle/>
            <a:p>
              <a:pPr marL="0" marR="0" lvl="0" indent="0" algn="just" defTabSz="914400" rtl="0" eaLnBrk="1" fontAlgn="base" latinLnBrk="0" hangingPunct="1">
                <a:lnSpc>
                  <a:spcPct val="150000"/>
                </a:lnSpc>
                <a:spcBef>
                  <a:spcPct val="0"/>
                </a:spcBef>
                <a:spcAft>
                  <a:spcPct val="0"/>
                </a:spcAft>
                <a:buClrTx/>
                <a:buSzTx/>
                <a:buFontTx/>
                <a:buNone/>
                <a:tabLst/>
                <a:defRPr/>
              </a:pPr>
              <a:r>
                <a:rPr kumimoji="0" lang="zh-CN" altLang="en-US" sz="1865"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除中央统一安排外，个人不公开出版著作、不发贺信、贺电等。</a:t>
              </a:r>
              <a:endParaRPr kumimoji="0" lang="zh-CN" altLang="en-US" sz="1865"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grpSp>
          <p:nvGrpSpPr>
            <p:cNvPr id="48" name="组合 47">
              <a:extLst>
                <a:ext uri="{FF2B5EF4-FFF2-40B4-BE49-F238E27FC236}">
                  <a16:creationId xmlns:a16="http://schemas.microsoft.com/office/drawing/2014/main" xmlns="" id="{889185D0-1C54-407A-B3A4-575A188974B6}"/>
                </a:ext>
              </a:extLst>
            </p:cNvPr>
            <p:cNvGrpSpPr/>
            <p:nvPr/>
          </p:nvGrpSpPr>
          <p:grpSpPr>
            <a:xfrm>
              <a:off x="4852812" y="1972386"/>
              <a:ext cx="2664296" cy="391400"/>
              <a:chOff x="-490853" y="4884441"/>
              <a:chExt cx="1939928" cy="532549"/>
            </a:xfrm>
          </p:grpSpPr>
          <p:sp>
            <p:nvSpPr>
              <p:cNvPr id="49" name="矩形: 圆角 11">
                <a:extLst>
                  <a:ext uri="{FF2B5EF4-FFF2-40B4-BE49-F238E27FC236}">
                    <a16:creationId xmlns:a16="http://schemas.microsoft.com/office/drawing/2014/main" xmlns="" id="{A8D9548F-4A78-4BA0-9534-9657793EFFAB}"/>
                  </a:ext>
                </a:extLst>
              </p:cNvPr>
              <p:cNvSpPr/>
              <p:nvPr/>
            </p:nvSpPr>
            <p:spPr>
              <a:xfrm>
                <a:off x="-490853" y="4884441"/>
                <a:ext cx="1939928" cy="532549"/>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24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50" name="文本框 49">
                <a:extLst>
                  <a:ext uri="{FF2B5EF4-FFF2-40B4-BE49-F238E27FC236}">
                    <a16:creationId xmlns:a16="http://schemas.microsoft.com/office/drawing/2014/main" xmlns="" id="{86D7130E-81DB-4F79-9D5A-ACC9B0E20FE5}"/>
                  </a:ext>
                </a:extLst>
              </p:cNvPr>
              <p:cNvSpPr txBox="1"/>
              <p:nvPr/>
            </p:nvSpPr>
            <p:spPr>
              <a:xfrm>
                <a:off x="-319842" y="4884441"/>
                <a:ext cx="1597904" cy="469799"/>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七、要严格文稿发表</a:t>
                </a:r>
              </a:p>
            </p:txBody>
          </p:sp>
        </p:grpSp>
      </p:grpSp>
      <p:grpSp>
        <p:nvGrpSpPr>
          <p:cNvPr id="51" name="组合 50">
            <a:extLst>
              <a:ext uri="{FF2B5EF4-FFF2-40B4-BE49-F238E27FC236}">
                <a16:creationId xmlns:a16="http://schemas.microsoft.com/office/drawing/2014/main" xmlns="" id="{7171C160-A29A-49DC-A851-4376253D3344}"/>
              </a:ext>
            </a:extLst>
          </p:cNvPr>
          <p:cNvGrpSpPr/>
          <p:nvPr/>
        </p:nvGrpSpPr>
        <p:grpSpPr>
          <a:xfrm>
            <a:off x="5893292" y="3602965"/>
            <a:ext cx="4046485" cy="1513975"/>
            <a:chOff x="4698268" y="1972386"/>
            <a:chExt cx="3034864" cy="1135481"/>
          </a:xfrm>
        </p:grpSpPr>
        <p:sp>
          <p:nvSpPr>
            <p:cNvPr id="52" name="圆角矩形 40">
              <a:extLst>
                <a:ext uri="{FF2B5EF4-FFF2-40B4-BE49-F238E27FC236}">
                  <a16:creationId xmlns:a16="http://schemas.microsoft.com/office/drawing/2014/main" xmlns="" id="{57F13F3E-B82C-48BB-9E12-CC15825F4C09}"/>
                </a:ext>
              </a:extLst>
            </p:cNvPr>
            <p:cNvSpPr/>
            <p:nvPr/>
          </p:nvSpPr>
          <p:spPr>
            <a:xfrm>
              <a:off x="4698268" y="2177912"/>
              <a:ext cx="3034864" cy="929955"/>
            </a:xfrm>
            <a:prstGeom prst="roundRect">
              <a:avLst>
                <a:gd name="adj" fmla="val 7465"/>
              </a:avLst>
            </a:prstGeom>
            <a:noFill/>
            <a:ln w="1270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2135"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53" name="矩形 52">
              <a:extLst>
                <a:ext uri="{FF2B5EF4-FFF2-40B4-BE49-F238E27FC236}">
                  <a16:creationId xmlns:a16="http://schemas.microsoft.com/office/drawing/2014/main" xmlns="" id="{045E8168-47B4-4E20-BF62-F02B4F403247}"/>
                </a:ext>
              </a:extLst>
            </p:cNvPr>
            <p:cNvSpPr/>
            <p:nvPr/>
          </p:nvSpPr>
          <p:spPr>
            <a:xfrm>
              <a:off x="4860032" y="2404434"/>
              <a:ext cx="2806476" cy="647224"/>
            </a:xfrm>
            <a:prstGeom prst="rect">
              <a:avLst/>
            </a:prstGeom>
          </p:spPr>
          <p:txBody>
            <a:bodyPr wrap="square" lIns="0" tIns="0" rIns="0" bIns="0">
              <a:spAutoFit/>
            </a:bodyPr>
            <a:lstStyle/>
            <a:p>
              <a:pPr marL="0" marR="0" lvl="0" indent="0" algn="just" defTabSz="914400" rtl="0" eaLnBrk="1" fontAlgn="base" latinLnBrk="0" hangingPunct="1">
                <a:lnSpc>
                  <a:spcPct val="150000"/>
                </a:lnSpc>
                <a:spcBef>
                  <a:spcPct val="0"/>
                </a:spcBef>
                <a:spcAft>
                  <a:spcPct val="0"/>
                </a:spcAft>
                <a:buClrTx/>
                <a:buSzTx/>
                <a:buFontTx/>
                <a:buNone/>
                <a:tabLst/>
                <a:defRPr/>
              </a:pPr>
              <a:r>
                <a:rPr kumimoji="0" lang="zh-CN" altLang="en-US" sz="1865"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严格执行住房、车辆配备等有关工作和生活待遇的规定。</a:t>
              </a:r>
              <a:endParaRPr kumimoji="0" lang="zh-CN" altLang="en-US" sz="1865"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grpSp>
          <p:nvGrpSpPr>
            <p:cNvPr id="54" name="组合 53">
              <a:extLst>
                <a:ext uri="{FF2B5EF4-FFF2-40B4-BE49-F238E27FC236}">
                  <a16:creationId xmlns:a16="http://schemas.microsoft.com/office/drawing/2014/main" xmlns="" id="{D2D234FF-4B83-43A6-B180-ED9A725BD04B}"/>
                </a:ext>
              </a:extLst>
            </p:cNvPr>
            <p:cNvGrpSpPr/>
            <p:nvPr/>
          </p:nvGrpSpPr>
          <p:grpSpPr>
            <a:xfrm>
              <a:off x="4852812" y="1972386"/>
              <a:ext cx="2664296" cy="391400"/>
              <a:chOff x="-490853" y="4884441"/>
              <a:chExt cx="1939928" cy="532549"/>
            </a:xfrm>
          </p:grpSpPr>
          <p:sp>
            <p:nvSpPr>
              <p:cNvPr id="55" name="矩形: 圆角 11">
                <a:extLst>
                  <a:ext uri="{FF2B5EF4-FFF2-40B4-BE49-F238E27FC236}">
                    <a16:creationId xmlns:a16="http://schemas.microsoft.com/office/drawing/2014/main" xmlns="" id="{F7B8483F-D5AC-4709-A26F-C0D67485F91F}"/>
                  </a:ext>
                </a:extLst>
              </p:cNvPr>
              <p:cNvSpPr/>
              <p:nvPr/>
            </p:nvSpPr>
            <p:spPr>
              <a:xfrm>
                <a:off x="-490853" y="4884441"/>
                <a:ext cx="1939928" cy="532549"/>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24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56" name="文本框 55">
                <a:extLst>
                  <a:ext uri="{FF2B5EF4-FFF2-40B4-BE49-F238E27FC236}">
                    <a16:creationId xmlns:a16="http://schemas.microsoft.com/office/drawing/2014/main" xmlns="" id="{D712ADCD-9288-44C9-8620-2B259AA8CE7A}"/>
                  </a:ext>
                </a:extLst>
              </p:cNvPr>
              <p:cNvSpPr txBox="1"/>
              <p:nvPr/>
            </p:nvSpPr>
            <p:spPr>
              <a:xfrm>
                <a:off x="-319842" y="4884441"/>
                <a:ext cx="1597904" cy="469799"/>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八、要厉行勤俭节约</a:t>
                </a:r>
              </a:p>
            </p:txBody>
          </p:sp>
        </p:grpSp>
      </p:grpSp>
    </p:spTree>
    <p:extLst>
      <p:ext uri="{BB962C8B-B14F-4D97-AF65-F5344CB8AC3E}">
        <p14:creationId xmlns:p14="http://schemas.microsoft.com/office/powerpoint/2010/main" xmlns="" val="2297193158"/>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anim calcmode="lin" valueType="num">
                                      <p:cBhvr>
                                        <p:cTn id="8" dur="1000" fill="hold"/>
                                        <p:tgtEl>
                                          <p:spTgt spid="32"/>
                                        </p:tgtEl>
                                        <p:attrNameLst>
                                          <p:attrName>ppt_x</p:attrName>
                                        </p:attrNameLst>
                                      </p:cBhvr>
                                      <p:tavLst>
                                        <p:tav tm="0">
                                          <p:val>
                                            <p:strVal val="#ppt_x"/>
                                          </p:val>
                                        </p:tav>
                                        <p:tav tm="100000">
                                          <p:val>
                                            <p:strVal val="#ppt_x"/>
                                          </p:val>
                                        </p:tav>
                                      </p:tavLst>
                                    </p:anim>
                                    <p:anim calcmode="lin" valueType="num">
                                      <p:cBhvr>
                                        <p:cTn id="9" dur="1000" fill="hold"/>
                                        <p:tgtEl>
                                          <p:spTgt spid="3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4" fill="hold" nodeType="afterEffect">
                                  <p:stCondLst>
                                    <p:cond delay="0"/>
                                  </p:stCondLst>
                                  <p:childTnLst>
                                    <p:set>
                                      <p:cBhvr>
                                        <p:cTn id="12" dur="1" fill="hold">
                                          <p:stCondLst>
                                            <p:cond delay="0"/>
                                          </p:stCondLst>
                                        </p:cTn>
                                        <p:tgtEl>
                                          <p:spTgt spid="33"/>
                                        </p:tgtEl>
                                        <p:attrNameLst>
                                          <p:attrName>style.visibility</p:attrName>
                                        </p:attrNameLst>
                                      </p:cBhvr>
                                      <p:to>
                                        <p:strVal val="visible"/>
                                      </p:to>
                                    </p:set>
                                    <p:anim calcmode="lin" valueType="num">
                                      <p:cBhvr additive="base">
                                        <p:cTn id="13" dur="1000"/>
                                        <p:tgtEl>
                                          <p:spTgt spid="33"/>
                                        </p:tgtEl>
                                        <p:attrNameLst>
                                          <p:attrName>ppt_y</p:attrName>
                                        </p:attrNameLst>
                                      </p:cBhvr>
                                      <p:tavLst>
                                        <p:tav tm="0">
                                          <p:val>
                                            <p:strVal val="#ppt_y+#ppt_h*1.125000"/>
                                          </p:val>
                                        </p:tav>
                                        <p:tav tm="100000">
                                          <p:val>
                                            <p:strVal val="#ppt_y"/>
                                          </p:val>
                                        </p:tav>
                                      </p:tavLst>
                                    </p:anim>
                                    <p:animEffect transition="in" filter="wipe(up)">
                                      <p:cBhvr>
                                        <p:cTn id="14" dur="1000"/>
                                        <p:tgtEl>
                                          <p:spTgt spid="33"/>
                                        </p:tgtEl>
                                      </p:cBhvr>
                                    </p:animEffect>
                                  </p:childTnLst>
                                </p:cTn>
                              </p:par>
                            </p:childTnLst>
                          </p:cTn>
                        </p:par>
                        <p:par>
                          <p:cTn id="15" fill="hold">
                            <p:stCondLst>
                              <p:cond delay="2000"/>
                            </p:stCondLst>
                            <p:childTnLst>
                              <p:par>
                                <p:cTn id="16" presetID="12" presetClass="entr" presetSubtype="4" fill="hold" nodeType="afterEffect">
                                  <p:stCondLst>
                                    <p:cond delay="0"/>
                                  </p:stCondLst>
                                  <p:childTnLst>
                                    <p:set>
                                      <p:cBhvr>
                                        <p:cTn id="17" dur="1" fill="hold">
                                          <p:stCondLst>
                                            <p:cond delay="0"/>
                                          </p:stCondLst>
                                        </p:cTn>
                                        <p:tgtEl>
                                          <p:spTgt spid="39"/>
                                        </p:tgtEl>
                                        <p:attrNameLst>
                                          <p:attrName>style.visibility</p:attrName>
                                        </p:attrNameLst>
                                      </p:cBhvr>
                                      <p:to>
                                        <p:strVal val="visible"/>
                                      </p:to>
                                    </p:set>
                                    <p:anim calcmode="lin" valueType="num">
                                      <p:cBhvr additive="base">
                                        <p:cTn id="18" dur="1000"/>
                                        <p:tgtEl>
                                          <p:spTgt spid="39"/>
                                        </p:tgtEl>
                                        <p:attrNameLst>
                                          <p:attrName>ppt_y</p:attrName>
                                        </p:attrNameLst>
                                      </p:cBhvr>
                                      <p:tavLst>
                                        <p:tav tm="0">
                                          <p:val>
                                            <p:strVal val="#ppt_y+#ppt_h*1.125000"/>
                                          </p:val>
                                        </p:tav>
                                        <p:tav tm="100000">
                                          <p:val>
                                            <p:strVal val="#ppt_y"/>
                                          </p:val>
                                        </p:tav>
                                      </p:tavLst>
                                    </p:anim>
                                    <p:animEffect transition="in" filter="wipe(up)">
                                      <p:cBhvr>
                                        <p:cTn id="19" dur="1000"/>
                                        <p:tgtEl>
                                          <p:spTgt spid="39"/>
                                        </p:tgtEl>
                                      </p:cBhvr>
                                    </p:animEffect>
                                  </p:childTnLst>
                                </p:cTn>
                              </p:par>
                            </p:childTnLst>
                          </p:cTn>
                        </p:par>
                        <p:par>
                          <p:cTn id="20" fill="hold">
                            <p:stCondLst>
                              <p:cond delay="3000"/>
                            </p:stCondLst>
                            <p:childTnLst>
                              <p:par>
                                <p:cTn id="21" presetID="12" presetClass="entr" presetSubtype="4"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 calcmode="lin" valueType="num">
                                      <p:cBhvr additive="base">
                                        <p:cTn id="23" dur="1000"/>
                                        <p:tgtEl>
                                          <p:spTgt spid="45"/>
                                        </p:tgtEl>
                                        <p:attrNameLst>
                                          <p:attrName>ppt_y</p:attrName>
                                        </p:attrNameLst>
                                      </p:cBhvr>
                                      <p:tavLst>
                                        <p:tav tm="0">
                                          <p:val>
                                            <p:strVal val="#ppt_y+#ppt_h*1.125000"/>
                                          </p:val>
                                        </p:tav>
                                        <p:tav tm="100000">
                                          <p:val>
                                            <p:strVal val="#ppt_y"/>
                                          </p:val>
                                        </p:tav>
                                      </p:tavLst>
                                    </p:anim>
                                    <p:animEffect transition="in" filter="wipe(up)">
                                      <p:cBhvr>
                                        <p:cTn id="24" dur="1000"/>
                                        <p:tgtEl>
                                          <p:spTgt spid="45"/>
                                        </p:tgtEl>
                                      </p:cBhvr>
                                    </p:animEffect>
                                  </p:childTnLst>
                                </p:cTn>
                              </p:par>
                            </p:childTnLst>
                          </p:cTn>
                        </p:par>
                        <p:par>
                          <p:cTn id="25" fill="hold">
                            <p:stCondLst>
                              <p:cond delay="4000"/>
                            </p:stCondLst>
                            <p:childTnLst>
                              <p:par>
                                <p:cTn id="26" presetID="12" presetClass="entr" presetSubtype="4" fill="hold" nodeType="afterEffect">
                                  <p:stCondLst>
                                    <p:cond delay="0"/>
                                  </p:stCondLst>
                                  <p:childTnLst>
                                    <p:set>
                                      <p:cBhvr>
                                        <p:cTn id="27" dur="1" fill="hold">
                                          <p:stCondLst>
                                            <p:cond delay="0"/>
                                          </p:stCondLst>
                                        </p:cTn>
                                        <p:tgtEl>
                                          <p:spTgt spid="51"/>
                                        </p:tgtEl>
                                        <p:attrNameLst>
                                          <p:attrName>style.visibility</p:attrName>
                                        </p:attrNameLst>
                                      </p:cBhvr>
                                      <p:to>
                                        <p:strVal val="visible"/>
                                      </p:to>
                                    </p:set>
                                    <p:anim calcmode="lin" valueType="num">
                                      <p:cBhvr additive="base">
                                        <p:cTn id="28" dur="1000"/>
                                        <p:tgtEl>
                                          <p:spTgt spid="51"/>
                                        </p:tgtEl>
                                        <p:attrNameLst>
                                          <p:attrName>ppt_y</p:attrName>
                                        </p:attrNameLst>
                                      </p:cBhvr>
                                      <p:tavLst>
                                        <p:tav tm="0">
                                          <p:val>
                                            <p:strVal val="#ppt_y+#ppt_h*1.125000"/>
                                          </p:val>
                                        </p:tav>
                                        <p:tav tm="100000">
                                          <p:val>
                                            <p:strVal val="#ppt_y"/>
                                          </p:val>
                                        </p:tav>
                                      </p:tavLst>
                                    </p:anim>
                                    <p:animEffect transition="in" filter="wipe(up)">
                                      <p:cBhvr>
                                        <p:cTn id="29" dur="10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5"/>
          <p:cNvSpPr txBox="1"/>
          <p:nvPr/>
        </p:nvSpPr>
        <p:spPr>
          <a:xfrm>
            <a:off x="1009225" y="60095"/>
            <a:ext cx="6520660" cy="672075"/>
          </a:xfrm>
          <a:prstGeom prst="rect">
            <a:avLst/>
          </a:prstGeom>
        </p:spPr>
        <p:txBody>
          <a:bodyPr>
            <a:normAutofit lnSpcReduction="10000"/>
          </a:bodyPr>
          <a:lstStyle>
            <a:lvl1pPr algn="l" defTabSz="815340" rtl="0" eaLnBrk="0" fontAlgn="base" hangingPunct="0">
              <a:spcBef>
                <a:spcPct val="0"/>
              </a:spcBef>
              <a:spcAft>
                <a:spcPct val="0"/>
              </a:spcAft>
              <a:defRPr sz="2800" kern="1200">
                <a:solidFill>
                  <a:schemeClr val="bg1"/>
                </a:solidFill>
                <a:latin typeface="华文细黑" panose="02010600040101010101" pitchFamily="2" charset="-122"/>
                <a:ea typeface="华文细黑" panose="02010600040101010101" pitchFamily="2" charset="-122"/>
                <a:cs typeface="+mj-cs"/>
              </a:defRPr>
            </a:lvl1pPr>
            <a:lvl2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2pPr>
            <a:lvl3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3pPr>
            <a:lvl4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4pPr>
            <a:lvl5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5pPr>
            <a:lvl6pPr marL="4572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6pPr>
            <a:lvl7pPr marL="9144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7pPr>
            <a:lvl8pPr marL="13709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8pPr>
            <a:lvl9pPr marL="18281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9pPr>
          </a:lstStyle>
          <a:p>
            <a:pPr lvl="0">
              <a:lnSpc>
                <a:spcPct val="150000"/>
              </a:lnSpc>
              <a:defRPr/>
            </a:pPr>
            <a:r>
              <a:rPr lang="zh-CN" altLang="en-US" sz="2665" b="1" kern="0" cap="all" dirty="0">
                <a:ln w="0">
                  <a:noFill/>
                </a:ln>
                <a:gradFill>
                  <a:gsLst>
                    <a:gs pos="29000">
                      <a:srgbClr val="FCFEB6"/>
                    </a:gs>
                    <a:gs pos="59000">
                      <a:srgbClr val="F8EC02"/>
                    </a:gs>
                    <a:gs pos="83000">
                      <a:srgbClr val="F8EC02"/>
                    </a:gs>
                    <a:gs pos="100000">
                      <a:srgbClr val="FCE95A"/>
                    </a:gs>
                  </a:gsLst>
                  <a:lin ang="5400000" scaled="0"/>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三、反腐的重要措施与成果</a:t>
            </a:r>
          </a:p>
        </p:txBody>
      </p:sp>
      <p:sp>
        <p:nvSpPr>
          <p:cNvPr id="3" name="矩形 2">
            <a:extLst>
              <a:ext uri="{FF2B5EF4-FFF2-40B4-BE49-F238E27FC236}">
                <a16:creationId xmlns:a16="http://schemas.microsoft.com/office/drawing/2014/main" xmlns="" id="{6B958469-EE1E-43E5-87BB-F1DBF0392177}"/>
              </a:ext>
            </a:extLst>
          </p:cNvPr>
          <p:cNvSpPr/>
          <p:nvPr/>
        </p:nvSpPr>
        <p:spPr>
          <a:xfrm>
            <a:off x="773251" y="1604797"/>
            <a:ext cx="10674283" cy="3648405"/>
          </a:xfrm>
          <a:prstGeom prst="rect">
            <a:avLst/>
          </a:prstGeom>
          <a:noFill/>
          <a:ln w="635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2135"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grpSp>
        <p:nvGrpSpPr>
          <p:cNvPr id="4" name="组合 3">
            <a:extLst>
              <a:ext uri="{FF2B5EF4-FFF2-40B4-BE49-F238E27FC236}">
                <a16:creationId xmlns:a16="http://schemas.microsoft.com/office/drawing/2014/main" xmlns="" id="{4041E060-15E3-4241-B3B0-249570564D18}"/>
              </a:ext>
            </a:extLst>
          </p:cNvPr>
          <p:cNvGrpSpPr/>
          <p:nvPr/>
        </p:nvGrpSpPr>
        <p:grpSpPr>
          <a:xfrm>
            <a:off x="3074000" y="1291213"/>
            <a:ext cx="5929776" cy="697627"/>
            <a:chOff x="375198" y="4767566"/>
            <a:chExt cx="3238192" cy="711907"/>
          </a:xfrm>
        </p:grpSpPr>
        <p:sp>
          <p:nvSpPr>
            <p:cNvPr id="5" name="矩形: 圆角 11">
              <a:extLst>
                <a:ext uri="{FF2B5EF4-FFF2-40B4-BE49-F238E27FC236}">
                  <a16:creationId xmlns:a16="http://schemas.microsoft.com/office/drawing/2014/main" xmlns="" id="{28351F87-CBB4-4B52-81B2-D7FFFEC01574}"/>
                </a:ext>
              </a:extLst>
            </p:cNvPr>
            <p:cNvSpPr/>
            <p:nvPr/>
          </p:nvSpPr>
          <p:spPr>
            <a:xfrm>
              <a:off x="375198" y="4767566"/>
              <a:ext cx="3238192" cy="711907"/>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24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 name="文本框 5">
              <a:extLst>
                <a:ext uri="{FF2B5EF4-FFF2-40B4-BE49-F238E27FC236}">
                  <a16:creationId xmlns:a16="http://schemas.microsoft.com/office/drawing/2014/main" xmlns="" id="{55AA0367-5B6C-4F82-A923-7D27B6A93EE3}"/>
                </a:ext>
              </a:extLst>
            </p:cNvPr>
            <p:cNvSpPr txBox="1"/>
            <p:nvPr/>
          </p:nvSpPr>
          <p:spPr>
            <a:xfrm>
              <a:off x="698992" y="4793637"/>
              <a:ext cx="2607343" cy="595511"/>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32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把权力关进制度的笼子里 </a:t>
              </a:r>
            </a:p>
          </p:txBody>
        </p:sp>
      </p:grpSp>
      <p:sp>
        <p:nvSpPr>
          <p:cNvPr id="7" name="矩形 6">
            <a:extLst>
              <a:ext uri="{FF2B5EF4-FFF2-40B4-BE49-F238E27FC236}">
                <a16:creationId xmlns:a16="http://schemas.microsoft.com/office/drawing/2014/main" xmlns="" id="{2E4D71FB-F5C2-4C18-B91B-D827D1BCCD55}"/>
              </a:ext>
            </a:extLst>
          </p:cNvPr>
          <p:cNvSpPr/>
          <p:nvPr/>
        </p:nvSpPr>
        <p:spPr>
          <a:xfrm>
            <a:off x="1061743" y="1604797"/>
            <a:ext cx="6859060" cy="3924048"/>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base" latinLnBrk="0" hangingPunct="1">
              <a:lnSpc>
                <a:spcPct val="150000"/>
              </a:lnSpc>
              <a:spcBef>
                <a:spcPct val="0"/>
              </a:spcBef>
              <a:spcAft>
                <a:spcPct val="0"/>
              </a:spcAft>
              <a:buClrTx/>
              <a:buSzTx/>
              <a:buFontTx/>
              <a:buNone/>
              <a:tabLst/>
              <a:defRPr/>
            </a:pPr>
            <a:r>
              <a:rPr kumimoji="0" lang="zh-CN" altLang="en-US" sz="1865" b="1" i="0" u="none" strike="noStrike" kern="1200" cap="none" spc="0" normalizeH="0" baseline="0" noProof="0" dirty="0">
                <a:ln>
                  <a:noFill/>
                </a:ln>
                <a:solidFill>
                  <a:srgbClr val="BC000D"/>
                </a:solidFill>
                <a:effectLst/>
                <a:uLnTx/>
                <a:uFillTx/>
                <a:latin typeface="微软雅黑" panose="020B0503020204020204" pitchFamily="34" charset="-122"/>
                <a:ea typeface="微软雅黑" panose="020B0503020204020204" pitchFamily="34" charset="-122"/>
                <a:cs typeface="+mn-cs"/>
              </a:rPr>
              <a:t>要健全权力运行制约和监督体系，让人民监督权力，让权力在阳光下运行，确保国家机关按照法定权限和程序行使权力。</a:t>
            </a:r>
            <a:r>
              <a:rPr kumimoji="0" lang="zh-CN" altLang="en-US" sz="1865"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要善于用法治思维和法治方式反对腐败，加强反腐败国家立法，加强反腐倡廉党内法规制度建设，让法律制度刚性运行。要从源头上有效防治腐败，加强对典型案例的剖析，从中找出规律性的东西，深化腐败问题多发领域和环节的改革，最大限度减少体制障碍和制度漏洞。</a:t>
            </a:r>
          </a:p>
        </p:txBody>
      </p:sp>
      <p:pic>
        <p:nvPicPr>
          <p:cNvPr id="8" name="图片 7">
            <a:extLst>
              <a:ext uri="{FF2B5EF4-FFF2-40B4-BE49-F238E27FC236}">
                <a16:creationId xmlns:a16="http://schemas.microsoft.com/office/drawing/2014/main" xmlns="" id="{5B667DEA-35C8-4526-B76E-0718CE9406B7}"/>
              </a:ext>
            </a:extLst>
          </p:cNvPr>
          <p:cNvPicPr>
            <a:picLocks noChangeAspect="1"/>
          </p:cNvPicPr>
          <p:nvPr/>
        </p:nvPicPr>
        <p:blipFill>
          <a:blip r:embed="rId3" cstate="print"/>
          <a:stretch>
            <a:fillRect/>
          </a:stretch>
        </p:blipFill>
        <p:spPr>
          <a:xfrm>
            <a:off x="8208835" y="2180861"/>
            <a:ext cx="2866503" cy="2810844"/>
          </a:xfrm>
          <a:prstGeom prst="rect">
            <a:avLst/>
          </a:prstGeom>
        </p:spPr>
      </p:pic>
    </p:spTree>
    <p:extLst>
      <p:ext uri="{BB962C8B-B14F-4D97-AF65-F5344CB8AC3E}">
        <p14:creationId xmlns:p14="http://schemas.microsoft.com/office/powerpoint/2010/main" xmlns="" val="2104972398"/>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450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0-#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1" presetClass="entr" presetSubtype="1"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heel(1)">
                                      <p:cBhvr>
                                        <p:cTn id="12" dur="1250"/>
                                        <p:tgtEl>
                                          <p:spTgt spid="3"/>
                                        </p:tgtEl>
                                      </p:cBhvr>
                                    </p:animEffect>
                                  </p:childTnLst>
                                </p:cTn>
                              </p:par>
                            </p:childTnLst>
                          </p:cTn>
                        </p:par>
                        <p:par>
                          <p:cTn id="13" fill="hold">
                            <p:stCondLst>
                              <p:cond delay="2250"/>
                            </p:stCondLst>
                            <p:childTnLst>
                              <p:par>
                                <p:cTn id="14" presetID="12" presetClass="entr" presetSubtype="4"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1500"/>
                                        <p:tgtEl>
                                          <p:spTgt spid="7"/>
                                        </p:tgtEl>
                                        <p:attrNameLst>
                                          <p:attrName>ppt_y</p:attrName>
                                        </p:attrNameLst>
                                      </p:cBhvr>
                                      <p:tavLst>
                                        <p:tav tm="0">
                                          <p:val>
                                            <p:strVal val="#ppt_y+#ppt_h*1.125000"/>
                                          </p:val>
                                        </p:tav>
                                        <p:tav tm="100000">
                                          <p:val>
                                            <p:strVal val="#ppt_y"/>
                                          </p:val>
                                        </p:tav>
                                      </p:tavLst>
                                    </p:anim>
                                    <p:animEffect transition="in" filter="wipe(up)">
                                      <p:cBhvr>
                                        <p:cTn id="17" dur="1500"/>
                                        <p:tgtEl>
                                          <p:spTgt spid="7"/>
                                        </p:tgtEl>
                                      </p:cBhvr>
                                    </p:animEffect>
                                  </p:childTnLst>
                                </p:cTn>
                              </p:par>
                            </p:childTnLst>
                          </p:cTn>
                        </p:par>
                        <p:par>
                          <p:cTn id="18" fill="hold">
                            <p:stCondLst>
                              <p:cond delay="3750"/>
                            </p:stCondLst>
                            <p:childTnLst>
                              <p:par>
                                <p:cTn id="19" presetID="14" presetClass="entr" presetSubtype="10"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randombar(horizontal)">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5"/>
          <p:cNvSpPr txBox="1"/>
          <p:nvPr/>
        </p:nvSpPr>
        <p:spPr>
          <a:xfrm>
            <a:off x="1009225" y="60095"/>
            <a:ext cx="6520660" cy="672075"/>
          </a:xfrm>
          <a:prstGeom prst="rect">
            <a:avLst/>
          </a:prstGeom>
        </p:spPr>
        <p:txBody>
          <a:bodyPr>
            <a:normAutofit lnSpcReduction="10000"/>
          </a:bodyPr>
          <a:lstStyle>
            <a:lvl1pPr algn="l" defTabSz="815340" rtl="0" eaLnBrk="0" fontAlgn="base" hangingPunct="0">
              <a:spcBef>
                <a:spcPct val="0"/>
              </a:spcBef>
              <a:spcAft>
                <a:spcPct val="0"/>
              </a:spcAft>
              <a:defRPr sz="2800" kern="1200">
                <a:solidFill>
                  <a:schemeClr val="bg1"/>
                </a:solidFill>
                <a:latin typeface="华文细黑" panose="02010600040101010101" pitchFamily="2" charset="-122"/>
                <a:ea typeface="华文细黑" panose="02010600040101010101" pitchFamily="2" charset="-122"/>
                <a:cs typeface="+mj-cs"/>
              </a:defRPr>
            </a:lvl1pPr>
            <a:lvl2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2pPr>
            <a:lvl3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3pPr>
            <a:lvl4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4pPr>
            <a:lvl5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5pPr>
            <a:lvl6pPr marL="4572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6pPr>
            <a:lvl7pPr marL="9144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7pPr>
            <a:lvl8pPr marL="13709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8pPr>
            <a:lvl9pPr marL="18281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9pPr>
          </a:lstStyle>
          <a:p>
            <a:pPr lvl="0">
              <a:lnSpc>
                <a:spcPct val="150000"/>
              </a:lnSpc>
              <a:defRPr/>
            </a:pPr>
            <a:r>
              <a:rPr lang="zh-CN" altLang="en-US" sz="2665" b="1" kern="0" cap="all" dirty="0">
                <a:ln w="0">
                  <a:noFill/>
                </a:ln>
                <a:gradFill>
                  <a:gsLst>
                    <a:gs pos="29000">
                      <a:srgbClr val="FCFEB6"/>
                    </a:gs>
                    <a:gs pos="59000">
                      <a:srgbClr val="F8EC02"/>
                    </a:gs>
                    <a:gs pos="83000">
                      <a:srgbClr val="F8EC02"/>
                    </a:gs>
                    <a:gs pos="100000">
                      <a:srgbClr val="FCE95A"/>
                    </a:gs>
                  </a:gsLst>
                  <a:lin ang="5400000" scaled="0"/>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三、反腐的重要措施与成果</a:t>
            </a:r>
          </a:p>
        </p:txBody>
      </p:sp>
      <p:sp>
        <p:nvSpPr>
          <p:cNvPr id="28" name="TextBox 9">
            <a:hlinkClick r:id="" action="ppaction://hlinkshowjump?jump=nextslide"/>
            <a:extLst>
              <a:ext uri="{FF2B5EF4-FFF2-40B4-BE49-F238E27FC236}">
                <a16:creationId xmlns:a16="http://schemas.microsoft.com/office/drawing/2014/main" xmlns="" id="{1ECE4413-25B3-4775-BFED-27F26CCA13E0}"/>
              </a:ext>
            </a:extLst>
          </p:cNvPr>
          <p:cNvSpPr txBox="1"/>
          <p:nvPr/>
        </p:nvSpPr>
        <p:spPr>
          <a:xfrm>
            <a:off x="5352147" y="1660168"/>
            <a:ext cx="6520660" cy="583565"/>
          </a:xfrm>
          <a:prstGeom prst="rect">
            <a:avLst/>
          </a:prstGeom>
          <a:solidFill>
            <a:schemeClr val="accent2"/>
          </a:solidFill>
        </p:spPr>
        <p:txBody>
          <a:bodyPr wrap="squar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w="3175">
                  <a:noFill/>
                </a:ln>
                <a:solidFill>
                  <a:srgbClr val="FFFFFF"/>
                </a:solidFill>
                <a:effectLst/>
                <a:uLnTx/>
                <a:uFillTx/>
                <a:latin typeface="微软雅黑" panose="020B0503020204020204" pitchFamily="34" charset="-122"/>
                <a:ea typeface="微软雅黑" panose="020B0503020204020204" pitchFamily="34" charset="-122"/>
                <a:cs typeface="+mn-cs"/>
              </a:rPr>
              <a:t>用好巡视这把反腐“利剑”</a:t>
            </a:r>
            <a:endParaRPr kumimoji="0" lang="zh-CN" altLang="en-US" sz="1065" b="1" i="0" u="none" strike="noStrike" kern="1200" cap="none" spc="0" normalizeH="0" baseline="0" noProof="0" dirty="0">
              <a:ln w="3175">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9" name="矩形 28">
            <a:extLst>
              <a:ext uri="{FF2B5EF4-FFF2-40B4-BE49-F238E27FC236}">
                <a16:creationId xmlns:a16="http://schemas.microsoft.com/office/drawing/2014/main" xmlns="" id="{2258EDD0-4C64-462E-9B88-D0D9146FEBE6}"/>
              </a:ext>
            </a:extLst>
          </p:cNvPr>
          <p:cNvSpPr/>
          <p:nvPr/>
        </p:nvSpPr>
        <p:spPr>
          <a:xfrm>
            <a:off x="5352145" y="2467743"/>
            <a:ext cx="6404168" cy="2675348"/>
          </a:xfrm>
          <a:prstGeom prst="rect">
            <a:avLst/>
          </a:prstGeom>
        </p:spPr>
        <p:txBody>
          <a:bodyPr wrap="square">
            <a:spAutoFit/>
          </a:bodyPr>
          <a:lstStyle/>
          <a:p>
            <a:pPr marL="0" marR="0" lvl="0" indent="0" algn="just" defTabSz="914400" rtl="0" eaLnBrk="1" fontAlgn="base" latinLnBrk="0" hangingPunct="1">
              <a:lnSpc>
                <a:spcPct val="150000"/>
              </a:lnSpc>
              <a:spcBef>
                <a:spcPct val="0"/>
              </a:spcBef>
              <a:spcAft>
                <a:spcPct val="0"/>
              </a:spcAft>
              <a:buClrTx/>
              <a:buSzTx/>
              <a:buFontTx/>
              <a:buNone/>
              <a:tabLst/>
              <a:defRPr/>
            </a:pPr>
            <a:r>
              <a:rPr kumimoji="0" lang="zh-CN" altLang="en-US" sz="1865" b="1" i="0" u="none" strike="noStrike" kern="1200" cap="none" spc="0" normalizeH="0" baseline="0" noProof="0" dirty="0">
                <a:ln>
                  <a:noFill/>
                </a:ln>
                <a:solidFill>
                  <a:srgbClr val="BC000D"/>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工作没有重点就抓不出成绩。巡视工作要明确职责定位，巡视内容不要太宽泛，要围绕党风廉政建设和反腐败斗争这个中心进行。</a:t>
            </a:r>
            <a:r>
              <a:rPr kumimoji="0" lang="zh-CN" altLang="en-US" sz="1865"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中央巡视工作领导小组要切实加强对巡视工作的领导。中央巡视组是中央直接派的，要当好“钦差大臣”，善于发现问题，发挥震慑力。无论是谁，都在巡视监督的范围之内。</a:t>
            </a:r>
          </a:p>
        </p:txBody>
      </p:sp>
      <p:sp>
        <p:nvSpPr>
          <p:cNvPr id="30" name="对角圆角矩形 3">
            <a:extLst>
              <a:ext uri="{FF2B5EF4-FFF2-40B4-BE49-F238E27FC236}">
                <a16:creationId xmlns:a16="http://schemas.microsoft.com/office/drawing/2014/main" xmlns="" id="{306BA69C-42C3-420C-9155-4084738F86A5}"/>
              </a:ext>
            </a:extLst>
          </p:cNvPr>
          <p:cNvSpPr/>
          <p:nvPr/>
        </p:nvSpPr>
        <p:spPr>
          <a:xfrm>
            <a:off x="740229" y="1659890"/>
            <a:ext cx="4290876" cy="3483201"/>
          </a:xfrm>
          <a:prstGeom prst="round2DiagRect">
            <a:avLst>
              <a:gd name="adj1" fmla="val 16667"/>
              <a:gd name="adj2" fmla="val 0"/>
            </a:avLst>
          </a:prstGeom>
          <a:blipFill rotWithShape="1">
            <a:blip r:embed="rId3" cstate="print"/>
            <a:stretch>
              <a:fillRect/>
            </a:stretch>
          </a:blipFill>
          <a:ln w="31750">
            <a:solidFill>
              <a:srgbClr val="C0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3450845628"/>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1000" fill="hold"/>
                                        <p:tgtEl>
                                          <p:spTgt spid="2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4" fill="hold" grpId="0" nodeType="afterEffect">
                                  <p:stCondLst>
                                    <p:cond delay="0"/>
                                  </p:stCondLst>
                                  <p:childTnLst>
                                    <p:set>
                                      <p:cBhvr>
                                        <p:cTn id="12" dur="1" fill="hold">
                                          <p:stCondLst>
                                            <p:cond delay="0"/>
                                          </p:stCondLst>
                                        </p:cTn>
                                        <p:tgtEl>
                                          <p:spTgt spid="29"/>
                                        </p:tgtEl>
                                        <p:attrNameLst>
                                          <p:attrName>style.visibility</p:attrName>
                                        </p:attrNameLst>
                                      </p:cBhvr>
                                      <p:to>
                                        <p:strVal val="visible"/>
                                      </p:to>
                                    </p:set>
                                    <p:anim calcmode="lin" valueType="num">
                                      <p:cBhvr additive="base">
                                        <p:cTn id="13" dur="1500"/>
                                        <p:tgtEl>
                                          <p:spTgt spid="29"/>
                                        </p:tgtEl>
                                        <p:attrNameLst>
                                          <p:attrName>ppt_y</p:attrName>
                                        </p:attrNameLst>
                                      </p:cBhvr>
                                      <p:tavLst>
                                        <p:tav tm="0">
                                          <p:val>
                                            <p:strVal val="#ppt_y+#ppt_h*1.125000"/>
                                          </p:val>
                                        </p:tav>
                                        <p:tav tm="100000">
                                          <p:val>
                                            <p:strVal val="#ppt_y"/>
                                          </p:val>
                                        </p:tav>
                                      </p:tavLst>
                                    </p:anim>
                                    <p:animEffect transition="in" filter="wipe(up)">
                                      <p:cBhvr>
                                        <p:cTn id="14" dur="1500"/>
                                        <p:tgtEl>
                                          <p:spTgt spid="29"/>
                                        </p:tgtEl>
                                      </p:cBhvr>
                                    </p:animEffect>
                                  </p:childTnLst>
                                </p:cTn>
                              </p:par>
                            </p:childTnLst>
                          </p:cTn>
                        </p:par>
                        <p:par>
                          <p:cTn id="15" fill="hold">
                            <p:stCondLst>
                              <p:cond delay="2500"/>
                            </p:stCondLst>
                            <p:childTnLst>
                              <p:par>
                                <p:cTn id="16" presetID="42" presetClass="entr" presetSubtype="0" fill="hold" grpId="0" nodeType="afterEffect">
                                  <p:stCondLst>
                                    <p:cond delay="0"/>
                                  </p:stCondLst>
                                  <p:childTnLst>
                                    <p:set>
                                      <p:cBhvr>
                                        <p:cTn id="17" dur="1" fill="hold">
                                          <p:stCondLst>
                                            <p:cond delay="0"/>
                                          </p:stCondLst>
                                        </p:cTn>
                                        <p:tgtEl>
                                          <p:spTgt spid="30"/>
                                        </p:tgtEl>
                                        <p:attrNameLst>
                                          <p:attrName>style.visibility</p:attrName>
                                        </p:attrNameLst>
                                      </p:cBhvr>
                                      <p:to>
                                        <p:strVal val="visible"/>
                                      </p:to>
                                    </p:set>
                                    <p:animEffect transition="in" filter="fade">
                                      <p:cBhvr>
                                        <p:cTn id="18" dur="1000"/>
                                        <p:tgtEl>
                                          <p:spTgt spid="30"/>
                                        </p:tgtEl>
                                      </p:cBhvr>
                                    </p:animEffect>
                                    <p:anim calcmode="lin" valueType="num">
                                      <p:cBhvr>
                                        <p:cTn id="19" dur="1000" fill="hold"/>
                                        <p:tgtEl>
                                          <p:spTgt spid="30"/>
                                        </p:tgtEl>
                                        <p:attrNameLst>
                                          <p:attrName>ppt_x</p:attrName>
                                        </p:attrNameLst>
                                      </p:cBhvr>
                                      <p:tavLst>
                                        <p:tav tm="0">
                                          <p:val>
                                            <p:strVal val="#ppt_x"/>
                                          </p:val>
                                        </p:tav>
                                        <p:tav tm="100000">
                                          <p:val>
                                            <p:strVal val="#ppt_x"/>
                                          </p:val>
                                        </p:tav>
                                      </p:tavLst>
                                    </p:anim>
                                    <p:anim calcmode="lin" valueType="num">
                                      <p:cBhvr>
                                        <p:cTn id="20"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bldLvl="0" animBg="1"/>
      <p:bldP spid="29" grpId="0"/>
      <p:bldP spid="30"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5"/>
          <p:cNvSpPr txBox="1"/>
          <p:nvPr/>
        </p:nvSpPr>
        <p:spPr>
          <a:xfrm>
            <a:off x="1009225" y="60095"/>
            <a:ext cx="6520660" cy="672075"/>
          </a:xfrm>
          <a:prstGeom prst="rect">
            <a:avLst/>
          </a:prstGeom>
        </p:spPr>
        <p:txBody>
          <a:bodyPr>
            <a:normAutofit lnSpcReduction="10000"/>
          </a:bodyPr>
          <a:lstStyle>
            <a:lvl1pPr algn="l" defTabSz="815340" rtl="0" eaLnBrk="0" fontAlgn="base" hangingPunct="0">
              <a:spcBef>
                <a:spcPct val="0"/>
              </a:spcBef>
              <a:spcAft>
                <a:spcPct val="0"/>
              </a:spcAft>
              <a:defRPr sz="2800" kern="1200">
                <a:solidFill>
                  <a:schemeClr val="bg1"/>
                </a:solidFill>
                <a:latin typeface="华文细黑" panose="02010600040101010101" pitchFamily="2" charset="-122"/>
                <a:ea typeface="华文细黑" panose="02010600040101010101" pitchFamily="2" charset="-122"/>
                <a:cs typeface="+mj-cs"/>
              </a:defRPr>
            </a:lvl1pPr>
            <a:lvl2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2pPr>
            <a:lvl3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3pPr>
            <a:lvl4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4pPr>
            <a:lvl5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5pPr>
            <a:lvl6pPr marL="4572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6pPr>
            <a:lvl7pPr marL="9144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7pPr>
            <a:lvl8pPr marL="13709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8pPr>
            <a:lvl9pPr marL="18281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9pPr>
          </a:lstStyle>
          <a:p>
            <a:pPr lvl="0">
              <a:lnSpc>
                <a:spcPct val="150000"/>
              </a:lnSpc>
              <a:defRPr/>
            </a:pPr>
            <a:r>
              <a:rPr lang="zh-CN" altLang="en-US" sz="2665" b="1" kern="0" cap="all" dirty="0">
                <a:ln w="0">
                  <a:noFill/>
                </a:ln>
                <a:gradFill>
                  <a:gsLst>
                    <a:gs pos="29000">
                      <a:srgbClr val="FCFEB6"/>
                    </a:gs>
                    <a:gs pos="59000">
                      <a:srgbClr val="F8EC02"/>
                    </a:gs>
                    <a:gs pos="83000">
                      <a:srgbClr val="F8EC02"/>
                    </a:gs>
                    <a:gs pos="100000">
                      <a:srgbClr val="FCE95A"/>
                    </a:gs>
                  </a:gsLst>
                  <a:lin ang="5400000" scaled="0"/>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三、反腐的重要措施与成果</a:t>
            </a:r>
          </a:p>
        </p:txBody>
      </p:sp>
      <p:sp>
        <p:nvSpPr>
          <p:cNvPr id="3" name="矩形 2">
            <a:extLst>
              <a:ext uri="{FF2B5EF4-FFF2-40B4-BE49-F238E27FC236}">
                <a16:creationId xmlns:a16="http://schemas.microsoft.com/office/drawing/2014/main" xmlns="" id="{6E299327-466C-4A1E-A679-3F27EEFB9121}"/>
              </a:ext>
            </a:extLst>
          </p:cNvPr>
          <p:cNvSpPr/>
          <p:nvPr/>
        </p:nvSpPr>
        <p:spPr>
          <a:xfrm>
            <a:off x="927319" y="1602138"/>
            <a:ext cx="10731024" cy="4038443"/>
          </a:xfrm>
          <a:prstGeom prst="rect">
            <a:avLst/>
          </a:prstGeom>
          <a:solidFill>
            <a:schemeClr val="bg1">
              <a:alpha val="48000"/>
            </a:schemeClr>
          </a:solidFill>
          <a:ln w="9525">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2135"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4" name="矩形 3">
            <a:extLst>
              <a:ext uri="{FF2B5EF4-FFF2-40B4-BE49-F238E27FC236}">
                <a16:creationId xmlns:a16="http://schemas.microsoft.com/office/drawing/2014/main" xmlns="" id="{5E9037AF-7DB2-41D5-BF42-84F9FCB5C0E6}"/>
              </a:ext>
            </a:extLst>
          </p:cNvPr>
          <p:cNvSpPr/>
          <p:nvPr/>
        </p:nvSpPr>
        <p:spPr>
          <a:xfrm>
            <a:off x="41052" y="1704143"/>
            <a:ext cx="8256917" cy="3576320"/>
          </a:xfrm>
          <a:prstGeom prst="rect">
            <a:avLst/>
          </a:prstGeom>
        </p:spPr>
        <p:txBody>
          <a:bodyPr wrap="square" lIns="121884" tIns="60941" rIns="121884" bIns="60941">
            <a:spAutoFit/>
          </a:bodyPr>
          <a:lstStyle/>
          <a:p>
            <a:pPr marL="914400" marR="0" lvl="2" indent="0" algn="just" defTabSz="914400" rtl="0" eaLnBrk="1" fontAlgn="base" latinLnBrk="0" hangingPunct="1">
              <a:lnSpc>
                <a:spcPct val="150000"/>
              </a:lnSpc>
              <a:spcBef>
                <a:spcPct val="0"/>
              </a:spcBef>
              <a:spcAft>
                <a:spcPct val="0"/>
              </a:spcAft>
              <a:buClrTx/>
              <a:buSzTx/>
              <a:buFontTx/>
              <a:buNone/>
              <a:tabLst/>
              <a:defRPr/>
            </a:pPr>
            <a:endParaRPr kumimoji="0" lang="zh-CN" altLang="en-US" sz="2135" b="1"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endParaRPr>
          </a:p>
          <a:p>
            <a:pPr marL="914400" marR="0" lvl="2" indent="0" algn="just" defTabSz="914400" rtl="0" eaLnBrk="1" fontAlgn="base" latinLnBrk="0" hangingPunct="1">
              <a:lnSpc>
                <a:spcPct val="150000"/>
              </a:lnSpc>
              <a:spcBef>
                <a:spcPct val="0"/>
              </a:spcBef>
              <a:spcAft>
                <a:spcPct val="0"/>
              </a:spcAft>
              <a:buClrTx/>
              <a:buSzTx/>
              <a:buFontTx/>
              <a:buNone/>
              <a:tabLst/>
              <a:defRPr/>
            </a:pPr>
            <a:r>
              <a:rPr kumimoji="0" lang="en-US" altLang="zh-CN" sz="2135" b="1" i="0" u="none" strike="noStrike" kern="1200" cap="none" spc="0" normalizeH="0" baseline="0" noProof="0" dirty="0">
                <a:ln>
                  <a:noFill/>
                </a:ln>
                <a:solidFill>
                  <a:srgbClr val="BC000D"/>
                </a:solidFill>
                <a:effectLst/>
                <a:uLnTx/>
                <a:uFillTx/>
                <a:latin typeface="微软雅黑" panose="020B0503020204020204" pitchFamily="34" charset="-122"/>
                <a:ea typeface="微软雅黑" panose="020B0503020204020204" pitchFamily="34" charset="-122"/>
                <a:cs typeface="+mn-cs"/>
              </a:rPr>
              <a:t>5</a:t>
            </a:r>
            <a:r>
              <a:rPr kumimoji="0" lang="zh-CN" altLang="en-US" sz="2135" b="1" i="0" u="none" strike="noStrike" kern="1200" cap="none" spc="0" normalizeH="0" baseline="0" noProof="0" dirty="0">
                <a:ln>
                  <a:noFill/>
                </a:ln>
                <a:solidFill>
                  <a:srgbClr val="BC000D"/>
                </a:solidFill>
                <a:effectLst/>
                <a:uLnTx/>
                <a:uFillTx/>
                <a:latin typeface="微软雅黑" panose="020B0503020204020204" pitchFamily="34" charset="-122"/>
                <a:ea typeface="微软雅黑" panose="020B0503020204020204" pitchFamily="34" charset="-122"/>
                <a:cs typeface="+mn-cs"/>
              </a:rPr>
              <a:t>年来，从中央到地方反腐之风劲吹，让世界瞩目。</a:t>
            </a:r>
            <a:r>
              <a:rPr kumimoji="0" lang="zh-CN" altLang="en-US" sz="2135" b="1"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在每年</a:t>
            </a:r>
            <a:r>
              <a:rPr kumimoji="0" lang="en-US" altLang="zh-CN" sz="2135" b="1"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3</a:t>
            </a:r>
            <a:r>
              <a:rPr kumimoji="0" lang="zh-CN" altLang="en-US" sz="2135" b="1"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月举行的全国两会上，最高人民法院院长和最高人民检察院检察长所做的“两高”报告都会公布一系列有关前一年中国反腐成果的最新数字，这成为外媒热切跟进的焦点。长期的关注之后，外媒不约而同地达成一个共识：中国反腐力度空前，成效显著。</a:t>
            </a:r>
            <a:endParaRPr kumimoji="0" lang="en-US" altLang="zh-CN" sz="24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endParaRPr>
          </a:p>
        </p:txBody>
      </p:sp>
      <p:sp>
        <p:nvSpPr>
          <p:cNvPr id="5" name="Freeform 5">
            <a:extLst>
              <a:ext uri="{FF2B5EF4-FFF2-40B4-BE49-F238E27FC236}">
                <a16:creationId xmlns:a16="http://schemas.microsoft.com/office/drawing/2014/main" xmlns="" id="{20095D82-41A0-40C7-80B4-4C85A2D9F7E8}"/>
              </a:ext>
            </a:extLst>
          </p:cNvPr>
          <p:cNvSpPr/>
          <p:nvPr/>
        </p:nvSpPr>
        <p:spPr bwMode="auto">
          <a:xfrm flipH="1">
            <a:off x="809138" y="1224090"/>
            <a:ext cx="6720747" cy="883333"/>
          </a:xfrm>
          <a:custGeom>
            <a:avLst/>
            <a:gdLst>
              <a:gd name="T0" fmla="*/ 51 w 14043"/>
              <a:gd name="T1" fmla="*/ 2108 h 2636"/>
              <a:gd name="T2" fmla="*/ 1152 w 14043"/>
              <a:gd name="T3" fmla="*/ 1085 h 2636"/>
              <a:gd name="T4" fmla="*/ 0 w 14043"/>
              <a:gd name="T5" fmla="*/ 0 h 2636"/>
              <a:gd name="T6" fmla="*/ 13490 w 14043"/>
              <a:gd name="T7" fmla="*/ 22 h 2636"/>
              <a:gd name="T8" fmla="*/ 14043 w 14043"/>
              <a:gd name="T9" fmla="*/ 421 h 2636"/>
              <a:gd name="T10" fmla="*/ 14021 w 14043"/>
              <a:gd name="T11" fmla="*/ 2304 h 2636"/>
              <a:gd name="T12" fmla="*/ 13689 w 14043"/>
              <a:gd name="T13" fmla="*/ 2636 h 2636"/>
              <a:gd name="T14" fmla="*/ 13689 w 14043"/>
              <a:gd name="T15" fmla="*/ 2108 h 2636"/>
              <a:gd name="T16" fmla="*/ 51 w 14043"/>
              <a:gd name="T17" fmla="*/ 2108 h 2636"/>
              <a:gd name="connsiteX0" fmla="*/ 36 w 10002"/>
              <a:gd name="connsiteY0" fmla="*/ 7997 h 10000"/>
              <a:gd name="connsiteX1" fmla="*/ 820 w 10002"/>
              <a:gd name="connsiteY1" fmla="*/ 4116 h 10000"/>
              <a:gd name="connsiteX2" fmla="*/ 0 w 10002"/>
              <a:gd name="connsiteY2" fmla="*/ 0 h 10000"/>
              <a:gd name="connsiteX3" fmla="*/ 9606 w 10002"/>
              <a:gd name="connsiteY3" fmla="*/ 83 h 10000"/>
              <a:gd name="connsiteX4" fmla="*/ 10000 w 10002"/>
              <a:gd name="connsiteY4" fmla="*/ 1597 h 10000"/>
              <a:gd name="connsiteX5" fmla="*/ 9984 w 10002"/>
              <a:gd name="connsiteY5" fmla="*/ 8741 h 10000"/>
              <a:gd name="connsiteX6" fmla="*/ 9748 w 10002"/>
              <a:gd name="connsiteY6" fmla="*/ 10000 h 10000"/>
              <a:gd name="connsiteX7" fmla="*/ 9748 w 10002"/>
              <a:gd name="connsiteY7" fmla="*/ 7997 h 10000"/>
              <a:gd name="connsiteX8" fmla="*/ 36 w 10002"/>
              <a:gd name="connsiteY8" fmla="*/ 7997 h 10000"/>
              <a:gd name="connsiteX0-1" fmla="*/ 36 w 10002"/>
              <a:gd name="connsiteY0-2" fmla="*/ 7997 h 10000"/>
              <a:gd name="connsiteX1-3" fmla="*/ 865 w 10002"/>
              <a:gd name="connsiteY1-4" fmla="*/ 4068 h 10000"/>
              <a:gd name="connsiteX2-5" fmla="*/ 0 w 10002"/>
              <a:gd name="connsiteY2-6" fmla="*/ 0 h 10000"/>
              <a:gd name="connsiteX3-7" fmla="*/ 9606 w 10002"/>
              <a:gd name="connsiteY3-8" fmla="*/ 83 h 10000"/>
              <a:gd name="connsiteX4-9" fmla="*/ 10000 w 10002"/>
              <a:gd name="connsiteY4-10" fmla="*/ 1597 h 10000"/>
              <a:gd name="connsiteX5-11" fmla="*/ 9984 w 10002"/>
              <a:gd name="connsiteY5-12" fmla="*/ 8741 h 10000"/>
              <a:gd name="connsiteX6-13" fmla="*/ 9748 w 10002"/>
              <a:gd name="connsiteY6-14" fmla="*/ 10000 h 10000"/>
              <a:gd name="connsiteX7-15" fmla="*/ 9748 w 10002"/>
              <a:gd name="connsiteY7-16" fmla="*/ 7997 h 10000"/>
              <a:gd name="connsiteX8-17" fmla="*/ 36 w 10002"/>
              <a:gd name="connsiteY8-18" fmla="*/ 7997 h 10000"/>
              <a:gd name="connsiteX0-19" fmla="*/ 36 w 10002"/>
              <a:gd name="connsiteY0-20" fmla="*/ 7997 h 10000"/>
              <a:gd name="connsiteX1-21" fmla="*/ 537 w 10002"/>
              <a:gd name="connsiteY1-22" fmla="*/ 4260 h 10000"/>
              <a:gd name="connsiteX2-23" fmla="*/ 0 w 10002"/>
              <a:gd name="connsiteY2-24" fmla="*/ 0 h 10000"/>
              <a:gd name="connsiteX3-25" fmla="*/ 9606 w 10002"/>
              <a:gd name="connsiteY3-26" fmla="*/ 83 h 10000"/>
              <a:gd name="connsiteX4-27" fmla="*/ 10000 w 10002"/>
              <a:gd name="connsiteY4-28" fmla="*/ 1597 h 10000"/>
              <a:gd name="connsiteX5-29" fmla="*/ 9984 w 10002"/>
              <a:gd name="connsiteY5-30" fmla="*/ 8741 h 10000"/>
              <a:gd name="connsiteX6-31" fmla="*/ 9748 w 10002"/>
              <a:gd name="connsiteY6-32" fmla="*/ 10000 h 10000"/>
              <a:gd name="connsiteX7-33" fmla="*/ 9748 w 10002"/>
              <a:gd name="connsiteY7-34" fmla="*/ 7997 h 10000"/>
              <a:gd name="connsiteX8-35" fmla="*/ 36 w 10002"/>
              <a:gd name="connsiteY8-36" fmla="*/ 7997 h 10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0002" h="10000">
                <a:moveTo>
                  <a:pt x="36" y="7997"/>
                </a:moveTo>
                <a:lnTo>
                  <a:pt x="537" y="4260"/>
                </a:lnTo>
                <a:lnTo>
                  <a:pt x="0" y="0"/>
                </a:lnTo>
                <a:lnTo>
                  <a:pt x="9606" y="83"/>
                </a:lnTo>
                <a:cubicBezTo>
                  <a:pt x="9606" y="83"/>
                  <a:pt x="9988" y="-141"/>
                  <a:pt x="10000" y="1597"/>
                </a:cubicBezTo>
                <a:cubicBezTo>
                  <a:pt x="10012" y="3335"/>
                  <a:pt x="9984" y="8741"/>
                  <a:pt x="9984" y="8741"/>
                </a:cubicBezTo>
                <a:cubicBezTo>
                  <a:pt x="9984" y="8741"/>
                  <a:pt x="9969" y="10000"/>
                  <a:pt x="9748" y="10000"/>
                </a:cubicBezTo>
                <a:lnTo>
                  <a:pt x="9748" y="7997"/>
                </a:lnTo>
                <a:lnTo>
                  <a:pt x="36" y="7997"/>
                </a:lnTo>
                <a:close/>
              </a:path>
            </a:pathLst>
          </a:custGeom>
          <a:solidFill>
            <a:schemeClr val="accent2"/>
          </a:solidFill>
          <a:ln w="7938" cap="flat">
            <a:noFill/>
            <a:prstDash val="solid"/>
            <a:miter lim="800000"/>
          </a:ln>
        </p:spPr>
        <p:txBody>
          <a:bodyPr vert="horz" wrap="square" lIns="121920" tIns="60960" rIns="121920" bIns="6096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135"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6" name="TextBox 9">
            <a:hlinkClick r:id="" action="ppaction://hlinkshowjump?jump=nextslide"/>
            <a:extLst>
              <a:ext uri="{FF2B5EF4-FFF2-40B4-BE49-F238E27FC236}">
                <a16:creationId xmlns:a16="http://schemas.microsoft.com/office/drawing/2014/main" xmlns="" id="{B5C4CFBD-CAA6-4346-A18C-F23A080857C5}"/>
              </a:ext>
            </a:extLst>
          </p:cNvPr>
          <p:cNvSpPr txBox="1"/>
          <p:nvPr/>
        </p:nvSpPr>
        <p:spPr>
          <a:xfrm>
            <a:off x="1630787" y="1274617"/>
            <a:ext cx="4653280" cy="583565"/>
          </a:xfrm>
          <a:prstGeom prst="rect">
            <a:avLst/>
          </a:prstGeom>
        </p:spPr>
        <p:txBody>
          <a:bodyPr wrap="non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w="3175">
                  <a:noFill/>
                </a:ln>
                <a:solidFill>
                  <a:srgbClr val="FFFFFF"/>
                </a:solidFill>
                <a:effectLst/>
                <a:uLnTx/>
                <a:uFillTx/>
                <a:latin typeface="微软雅黑" panose="020B0503020204020204" pitchFamily="34" charset="-122"/>
                <a:ea typeface="微软雅黑" panose="020B0503020204020204" pitchFamily="34" charset="-122"/>
                <a:cs typeface="+mn-cs"/>
              </a:rPr>
              <a:t>中国反腐成果令世界惊叹</a:t>
            </a:r>
          </a:p>
        </p:txBody>
      </p:sp>
      <p:pic>
        <p:nvPicPr>
          <p:cNvPr id="7" name="图片 6">
            <a:extLst>
              <a:ext uri="{FF2B5EF4-FFF2-40B4-BE49-F238E27FC236}">
                <a16:creationId xmlns:a16="http://schemas.microsoft.com/office/drawing/2014/main" xmlns="" id="{79893BE6-086F-41A6-A14D-FBC9804253DC}"/>
              </a:ext>
            </a:extLst>
          </p:cNvPr>
          <p:cNvPicPr>
            <a:picLocks noChangeAspect="1"/>
          </p:cNvPicPr>
          <p:nvPr/>
        </p:nvPicPr>
        <p:blipFill>
          <a:blip r:embed="rId3" cstate="print"/>
          <a:stretch>
            <a:fillRect/>
          </a:stretch>
        </p:blipFill>
        <p:spPr>
          <a:xfrm>
            <a:off x="8586002" y="2088186"/>
            <a:ext cx="2635657" cy="2994107"/>
          </a:xfrm>
          <a:prstGeom prst="rect">
            <a:avLst/>
          </a:prstGeom>
        </p:spPr>
      </p:pic>
    </p:spTree>
    <p:extLst>
      <p:ext uri="{BB962C8B-B14F-4D97-AF65-F5344CB8AC3E}">
        <p14:creationId xmlns:p14="http://schemas.microsoft.com/office/powerpoint/2010/main" xmlns="" val="3270038529"/>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750"/>
                                        <p:tgtEl>
                                          <p:spTgt spid="6"/>
                                        </p:tgtEl>
                                      </p:cBhvr>
                                    </p:animEffect>
                                    <p:anim calcmode="lin" valueType="num">
                                      <p:cBhvr>
                                        <p:cTn id="16" dur="750" fill="hold"/>
                                        <p:tgtEl>
                                          <p:spTgt spid="6"/>
                                        </p:tgtEl>
                                        <p:attrNameLst>
                                          <p:attrName>ppt_x</p:attrName>
                                        </p:attrNameLst>
                                      </p:cBhvr>
                                      <p:tavLst>
                                        <p:tav tm="0">
                                          <p:val>
                                            <p:strVal val="#ppt_x"/>
                                          </p:val>
                                        </p:tav>
                                        <p:tav tm="100000">
                                          <p:val>
                                            <p:strVal val="#ppt_x"/>
                                          </p:val>
                                        </p:tav>
                                      </p:tavLst>
                                    </p:anim>
                                    <p:anim calcmode="lin" valueType="num">
                                      <p:cBhvr>
                                        <p:cTn id="17" dur="750" fill="hold"/>
                                        <p:tgtEl>
                                          <p:spTgt spid="6"/>
                                        </p:tgtEl>
                                        <p:attrNameLst>
                                          <p:attrName>ppt_y</p:attrName>
                                        </p:attrNameLst>
                                      </p:cBhvr>
                                      <p:tavLst>
                                        <p:tav tm="0">
                                          <p:val>
                                            <p:strVal val="#ppt_y+.1"/>
                                          </p:val>
                                        </p:tav>
                                        <p:tav tm="100000">
                                          <p:val>
                                            <p:strVal val="#ppt_y"/>
                                          </p:val>
                                        </p:tav>
                                      </p:tavLst>
                                    </p:anim>
                                  </p:childTnLst>
                                </p:cTn>
                              </p:par>
                            </p:childTnLst>
                          </p:cTn>
                        </p:par>
                        <p:par>
                          <p:cTn id="18" fill="hold">
                            <p:stCondLst>
                              <p:cond delay="1750"/>
                            </p:stCondLst>
                            <p:childTnLst>
                              <p:par>
                                <p:cTn id="19" presetID="12" presetClass="entr" presetSubtype="4"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2250"/>
                                        <p:tgtEl>
                                          <p:spTgt spid="4"/>
                                        </p:tgtEl>
                                        <p:attrNameLst>
                                          <p:attrName>ppt_y</p:attrName>
                                        </p:attrNameLst>
                                      </p:cBhvr>
                                      <p:tavLst>
                                        <p:tav tm="0">
                                          <p:val>
                                            <p:strVal val="#ppt_y+#ppt_h*1.125000"/>
                                          </p:val>
                                        </p:tav>
                                        <p:tav tm="100000">
                                          <p:val>
                                            <p:strVal val="#ppt_y"/>
                                          </p:val>
                                        </p:tav>
                                      </p:tavLst>
                                    </p:anim>
                                    <p:animEffect transition="in" filter="wipe(up)">
                                      <p:cBhvr>
                                        <p:cTn id="22" dur="225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ppt_w</p:attrName>
                                        </p:attrNameLst>
                                      </p:cBhvr>
                                      <p:tavLst>
                                        <p:tav tm="0">
                                          <p:val>
                                            <p:fltVal val="0"/>
                                          </p:val>
                                        </p:tav>
                                        <p:tav tm="100000">
                                          <p:val>
                                            <p:strVal val="#ppt_w"/>
                                          </p:val>
                                        </p:tav>
                                      </p:tavLst>
                                    </p:anim>
                                    <p:anim calcmode="lin" valueType="num">
                                      <p:cBhvr>
                                        <p:cTn id="28" dur="500" fill="hold"/>
                                        <p:tgtEl>
                                          <p:spTgt spid="7"/>
                                        </p:tgtEl>
                                        <p:attrNameLst>
                                          <p:attrName>ppt_h</p:attrName>
                                        </p:attrNameLst>
                                      </p:cBhvr>
                                      <p:tavLst>
                                        <p:tav tm="0">
                                          <p:val>
                                            <p:fltVal val="0"/>
                                          </p:val>
                                        </p:tav>
                                        <p:tav tm="100000">
                                          <p:val>
                                            <p:strVal val="#ppt_h"/>
                                          </p:val>
                                        </p:tav>
                                      </p:tavLst>
                                    </p:anim>
                                    <p:animEffect transition="in" filter="fade">
                                      <p:cBhvr>
                                        <p:cTn id="2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p:bldP spid="5" grpId="0" bldLvl="0" animBg="1"/>
      <p:bldP spid="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xmlns="" id="{8D5E618E-FF52-4563-A289-6A099FD53688}"/>
              </a:ext>
            </a:extLst>
          </p:cNvPr>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tretch>
            <a:fillRect/>
          </a:stretch>
        </p:blipFill>
        <p:spPr>
          <a:xfrm>
            <a:off x="0" y="1139519"/>
            <a:ext cx="12192000" cy="5715000"/>
          </a:xfrm>
          <a:prstGeom prst="rect">
            <a:avLst/>
          </a:prstGeom>
        </p:spPr>
      </p:pic>
      <p:sp>
        <p:nvSpPr>
          <p:cNvPr id="9" name="矩形: 剪去对角 8">
            <a:extLst>
              <a:ext uri="{FF2B5EF4-FFF2-40B4-BE49-F238E27FC236}">
                <a16:creationId xmlns:a16="http://schemas.microsoft.com/office/drawing/2014/main" xmlns="" id="{2CBB7D4E-7EE9-4CAE-9F54-EB7620BD9860}"/>
              </a:ext>
            </a:extLst>
          </p:cNvPr>
          <p:cNvSpPr/>
          <p:nvPr/>
        </p:nvSpPr>
        <p:spPr>
          <a:xfrm>
            <a:off x="870858" y="1338571"/>
            <a:ext cx="10895089" cy="4210083"/>
          </a:xfrm>
          <a:prstGeom prst="snip2DiagRect">
            <a:avLst/>
          </a:prstGeom>
          <a:gradFill flip="none" rotWithShape="1">
            <a:gsLst>
              <a:gs pos="0">
                <a:srgbClr val="E30000"/>
              </a:gs>
              <a:gs pos="100000">
                <a:srgbClr val="760303"/>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10000"/>
              </a:lnSpc>
              <a:spcBef>
                <a:spcPct val="0"/>
              </a:spcBef>
              <a:spcAft>
                <a:spcPct val="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pic>
        <p:nvPicPr>
          <p:cNvPr id="18" name="图片 17" descr="图片包含 文字&#10;&#10;已生成高可信度的说明">
            <a:extLst>
              <a:ext uri="{FF2B5EF4-FFF2-40B4-BE49-F238E27FC236}">
                <a16:creationId xmlns:a16="http://schemas.microsoft.com/office/drawing/2014/main" xmlns="" id="{EC5B1EFF-8D13-4BD8-A9F7-F0A028390767}"/>
              </a:ext>
            </a:extLst>
          </p:cNvPr>
          <p:cNvPicPr>
            <a:picLocks noChangeAspect="1"/>
          </p:cNvPicPr>
          <p:nvPr/>
        </p:nvPicPr>
        <p:blipFill rotWithShape="1">
          <a:blip r:embed="rId4" cstate="print">
            <a:extLst>
              <a:ext uri="{BEBA8EAE-BF5A-486C-A8C5-ECC9F3942E4B}">
                <a14:imgProps xmlns:a14="http://schemas.microsoft.com/office/drawing/2010/main" xmlns="">
                  <a14:imgLayer r:embed="rId6">
                    <a14:imgEffect>
                      <a14:saturation sat="66000"/>
                    </a14:imgEffect>
                  </a14:imgLayer>
                </a14:imgProps>
              </a:ext>
              <a:ext uri="{28A0092B-C50C-407E-A947-70E740481C1C}">
                <a14:useLocalDpi xmlns:a14="http://schemas.microsoft.com/office/drawing/2010/main" xmlns="" val="0"/>
              </a:ext>
            </a:extLst>
          </a:blip>
          <a:srcRect l="57717" t="17559" r="11877" b="70833"/>
          <a:stretch/>
        </p:blipFill>
        <p:spPr>
          <a:xfrm>
            <a:off x="9293225" y="447860"/>
            <a:ext cx="2898775" cy="630000"/>
          </a:xfrm>
          <a:prstGeom prst="rect">
            <a:avLst/>
          </a:prstGeom>
          <a:effectLst>
            <a:outerShdw blurRad="63500" sx="102000" sy="102000" algn="ctr" rotWithShape="0">
              <a:prstClr val="black">
                <a:alpha val="40000"/>
              </a:prstClr>
            </a:outerShdw>
          </a:effectLst>
        </p:spPr>
      </p:pic>
      <p:sp>
        <p:nvSpPr>
          <p:cNvPr id="20" name="标题 4">
            <a:extLst>
              <a:ext uri="{FF2B5EF4-FFF2-40B4-BE49-F238E27FC236}">
                <a16:creationId xmlns:a16="http://schemas.microsoft.com/office/drawing/2014/main" xmlns="" id="{331CE5E9-092F-4AF0-9816-78105F103BD1}"/>
              </a:ext>
            </a:extLst>
          </p:cNvPr>
          <p:cNvSpPr txBox="1"/>
          <p:nvPr/>
        </p:nvSpPr>
        <p:spPr>
          <a:xfrm>
            <a:off x="4779612" y="1280886"/>
            <a:ext cx="2764790" cy="1856105"/>
          </a:xfrm>
          <a:prstGeom prst="rect">
            <a:avLst/>
          </a:prstGeom>
        </p:spPr>
        <p:txBody>
          <a:bodyPr vert="horz" lIns="121920" tIns="60960" rIns="121920" bIns="6096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3200" b="1" i="0" u="none" strike="noStrike" kern="1200" cap="none" spc="0" normalizeH="0" baseline="0" noProof="0" dirty="0">
                <a:ln>
                  <a:noFill/>
                </a:ln>
                <a:gradFill>
                  <a:gsLst>
                    <a:gs pos="29000">
                      <a:srgbClr val="FCFEB6"/>
                    </a:gs>
                    <a:gs pos="59000">
                      <a:srgbClr val="F8EC02"/>
                    </a:gs>
                    <a:gs pos="83000">
                      <a:srgbClr val="F8EC02"/>
                    </a:gs>
                    <a:gs pos="100000">
                      <a:srgbClr val="FCE95A"/>
                    </a:gs>
                  </a:gsLst>
                  <a:lin ang="5400000" scaled="0"/>
                </a:gradFill>
                <a:effectLst>
                  <a:outerShdw blurRad="38100" dist="38100" dir="2700000" algn="tl">
                    <a:srgbClr val="000000">
                      <a:alpha val="43137"/>
                    </a:srgbClr>
                  </a:outerShdw>
                </a:effectLst>
                <a:uLnTx/>
                <a:uFillTx/>
                <a:latin typeface="Impact" panose="020B0806030902050204" pitchFamily="34" charset="0"/>
                <a:ea typeface="微软雅黑" panose="020B0503020204020204" pitchFamily="34" charset="-122"/>
                <a:cs typeface="+mj-cs"/>
              </a:rPr>
              <a:t>    </a:t>
            </a:r>
            <a:r>
              <a:rPr kumimoji="0" lang="zh-CN" altLang="en-US" sz="3200" b="1" i="0" u="none" strike="noStrike" kern="1200" cap="none" spc="0" normalizeH="0" baseline="0" noProof="0" dirty="0">
                <a:ln>
                  <a:noFill/>
                </a:ln>
                <a:gradFill>
                  <a:gsLst>
                    <a:gs pos="29000">
                      <a:srgbClr val="FCFEB6"/>
                    </a:gs>
                    <a:gs pos="59000">
                      <a:srgbClr val="F8EC02"/>
                    </a:gs>
                    <a:gs pos="83000">
                      <a:srgbClr val="F8EC02"/>
                    </a:gs>
                    <a:gs pos="100000">
                      <a:srgbClr val="FCE95A"/>
                    </a:gs>
                  </a:gsLst>
                  <a:lin ang="5400000" scaled="0"/>
                </a:gradFill>
                <a:effectLst>
                  <a:outerShdw blurRad="38100" dist="38100" dir="2700000" algn="tl">
                    <a:srgbClr val="000000">
                      <a:alpha val="43137"/>
                    </a:srgbClr>
                  </a:outerShdw>
                </a:effectLst>
                <a:uLnTx/>
                <a:uFillTx/>
                <a:latin typeface="Impact" panose="020B0806030902050204" pitchFamily="34" charset="0"/>
                <a:ea typeface="微软雅黑" panose="020B0503020204020204" pitchFamily="34" charset="-122"/>
                <a:cs typeface="+mj-cs"/>
              </a:rPr>
              <a:t>第四部分</a:t>
            </a:r>
          </a:p>
        </p:txBody>
      </p:sp>
      <p:sp>
        <p:nvSpPr>
          <p:cNvPr id="21" name="TextBox 479">
            <a:extLst>
              <a:ext uri="{FF2B5EF4-FFF2-40B4-BE49-F238E27FC236}">
                <a16:creationId xmlns:a16="http://schemas.microsoft.com/office/drawing/2014/main" xmlns="" id="{0DC35E74-EC97-49C2-95D1-223C8F70D6C1}"/>
              </a:ext>
            </a:extLst>
          </p:cNvPr>
          <p:cNvSpPr txBox="1"/>
          <p:nvPr/>
        </p:nvSpPr>
        <p:spPr>
          <a:xfrm>
            <a:off x="1601500" y="2415385"/>
            <a:ext cx="9121013" cy="1241621"/>
          </a:xfrm>
          <a:prstGeom prst="rect">
            <a:avLst/>
          </a:prstGeom>
          <a:noFill/>
        </p:spPr>
        <p:txBody>
          <a:bodyPr wrap="square" lIns="121792" tIns="60896" rIns="121792" bIns="60896" rtlCol="0">
            <a:spAutoFit/>
          </a:bodyPr>
          <a:lstStyle>
            <a:defPPr>
              <a:defRPr lang="zh-CN"/>
            </a:defPPr>
            <a:lvl1pPr>
              <a:lnSpc>
                <a:spcPct val="125000"/>
              </a:lnSpc>
              <a:defRPr sz="4000" b="1">
                <a:solidFill>
                  <a:schemeClr val="accent2"/>
                </a:solidFill>
                <a:latin typeface="微软雅黑" panose="020B0503020204020204" pitchFamily="34" charset="-122"/>
                <a:ea typeface="微软雅黑" panose="020B0503020204020204" pitchFamily="34" charset="-122"/>
              </a:defRPr>
            </a:lvl1pPr>
          </a:lstStyle>
          <a:p>
            <a:pPr lvl="0" algn="ctr">
              <a:defRPr/>
            </a:pPr>
            <a:r>
              <a:rPr lang="zh-CN" altLang="en-US" sz="6400" dirty="0">
                <a:gradFill>
                  <a:gsLst>
                    <a:gs pos="29000">
                      <a:srgbClr val="FCFEB6"/>
                    </a:gs>
                    <a:gs pos="59000">
                      <a:srgbClr val="F8EC02"/>
                    </a:gs>
                    <a:gs pos="83000">
                      <a:srgbClr val="F8EC02"/>
                    </a:gs>
                    <a:gs pos="100000">
                      <a:srgbClr val="FCE95A"/>
                    </a:gs>
                  </a:gsLst>
                  <a:lin ang="5400000" scaled="0"/>
                </a:gradFill>
                <a:effectLst>
                  <a:outerShdw blurRad="38100" dist="38100" dir="2700000" algn="tl">
                    <a:srgbClr val="000000">
                      <a:alpha val="43137"/>
                    </a:srgbClr>
                  </a:outerShdw>
                </a:effectLst>
              </a:rPr>
              <a:t>全面从严治党不忘初心</a:t>
            </a:r>
          </a:p>
        </p:txBody>
      </p:sp>
      <p:sp>
        <p:nvSpPr>
          <p:cNvPr id="23" name="TextBox 480">
            <a:extLst>
              <a:ext uri="{FF2B5EF4-FFF2-40B4-BE49-F238E27FC236}">
                <a16:creationId xmlns:a16="http://schemas.microsoft.com/office/drawing/2014/main" xmlns="" id="{778F46E7-F712-4C18-8B67-AD64E8D62AB7}"/>
              </a:ext>
            </a:extLst>
          </p:cNvPr>
          <p:cNvSpPr txBox="1"/>
          <p:nvPr/>
        </p:nvSpPr>
        <p:spPr>
          <a:xfrm>
            <a:off x="2761606" y="3637926"/>
            <a:ext cx="6642692" cy="1230977"/>
          </a:xfrm>
          <a:prstGeom prst="rect">
            <a:avLst/>
          </a:prstGeom>
          <a:noFill/>
        </p:spPr>
        <p:txBody>
          <a:bodyPr wrap="square" lIns="121792" tIns="60896" rIns="121792" bIns="60896" rtlCol="0">
            <a:spAutoFit/>
          </a:bodyPr>
          <a:lstStyle/>
          <a:p>
            <a:pPr algn="ctr">
              <a:defRPr/>
            </a:pPr>
            <a:r>
              <a:rPr lang="zh-CN" altLang="en-US" sz="2400" dirty="0">
                <a:gradFill>
                  <a:gsLst>
                    <a:gs pos="29000">
                      <a:srgbClr val="FCFEB6"/>
                    </a:gs>
                    <a:gs pos="59000">
                      <a:srgbClr val="F8EC02"/>
                    </a:gs>
                    <a:gs pos="83000">
                      <a:srgbClr val="F8EC02"/>
                    </a:gs>
                    <a:gs pos="100000">
                      <a:srgbClr val="FCE95A"/>
                    </a:gs>
                  </a:gsLst>
                  <a:lin ang="5400000" scaled="0"/>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请输入描述文字请输入描述文字，请输入描述文字请输入描述文字，请输入描述文字，请输入描述文字</a:t>
            </a:r>
          </a:p>
        </p:txBody>
      </p:sp>
    </p:spTree>
    <p:extLst>
      <p:ext uri="{BB962C8B-B14F-4D97-AF65-F5344CB8AC3E}">
        <p14:creationId xmlns:p14="http://schemas.microsoft.com/office/powerpoint/2010/main" xmlns="" val="393371189"/>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 calcmode="lin" valueType="num">
                                      <p:cBhvr>
                                        <p:cTn id="9"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0"/>
                                        </p:tgtEl>
                                      </p:cBhvr>
                                    </p:animEffect>
                                  </p:childTnLst>
                                </p:cTn>
                              </p:par>
                            </p:childTnLst>
                          </p:cTn>
                        </p:par>
                        <p:par>
                          <p:cTn id="12" fill="hold">
                            <p:stCondLst>
                              <p:cond delay="65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21"/>
                                        </p:tgtEl>
                                        <p:attrNameLst>
                                          <p:attrName>style.visibility</p:attrName>
                                        </p:attrNameLst>
                                      </p:cBhvr>
                                      <p:to>
                                        <p:strVal val="visible"/>
                                      </p:to>
                                    </p:set>
                                    <p:anim calcmode="lin" valueType="num">
                                      <p:cBhvr>
                                        <p:cTn id="15"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21"/>
                                        </p:tgtEl>
                                        <p:attrNameLst>
                                          <p:attrName>ppt_y</p:attrName>
                                        </p:attrNameLst>
                                      </p:cBhvr>
                                      <p:tavLst>
                                        <p:tav tm="0">
                                          <p:val>
                                            <p:strVal val="#ppt_y"/>
                                          </p:val>
                                        </p:tav>
                                        <p:tav tm="100000">
                                          <p:val>
                                            <p:strVal val="#ppt_y"/>
                                          </p:val>
                                        </p:tav>
                                      </p:tavLst>
                                    </p:anim>
                                    <p:anim calcmode="lin" valueType="num">
                                      <p:cBhvr>
                                        <p:cTn id="17"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21"/>
                                        </p:tgtEl>
                                      </p:cBhvr>
                                    </p:animEffect>
                                  </p:childTnLst>
                                </p:cTn>
                              </p:par>
                            </p:childTnLst>
                          </p:cTn>
                        </p:par>
                        <p:par>
                          <p:cTn id="20" fill="hold">
                            <p:stCondLst>
                              <p:cond delay="1600"/>
                            </p:stCondLst>
                            <p:childTnLst>
                              <p:par>
                                <p:cTn id="21" presetID="42" presetClass="entr" presetSubtype="0" fill="hold" grpId="0"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fade">
                                      <p:cBhvr>
                                        <p:cTn id="23" dur="1000"/>
                                        <p:tgtEl>
                                          <p:spTgt spid="23"/>
                                        </p:tgtEl>
                                      </p:cBhvr>
                                    </p:animEffect>
                                    <p:anim calcmode="lin" valueType="num">
                                      <p:cBhvr>
                                        <p:cTn id="24" dur="1000" fill="hold"/>
                                        <p:tgtEl>
                                          <p:spTgt spid="23"/>
                                        </p:tgtEl>
                                        <p:attrNameLst>
                                          <p:attrName>ppt_x</p:attrName>
                                        </p:attrNameLst>
                                      </p:cBhvr>
                                      <p:tavLst>
                                        <p:tav tm="0">
                                          <p:val>
                                            <p:strVal val="#ppt_x"/>
                                          </p:val>
                                        </p:tav>
                                        <p:tav tm="100000">
                                          <p:val>
                                            <p:strVal val="#ppt_x"/>
                                          </p:val>
                                        </p:tav>
                                      </p:tavLst>
                                    </p:anim>
                                    <p:anim calcmode="lin" valueType="num">
                                      <p:cBhvr>
                                        <p:cTn id="25"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5"/>
          <p:cNvSpPr txBox="1"/>
          <p:nvPr/>
        </p:nvSpPr>
        <p:spPr>
          <a:xfrm>
            <a:off x="1009225" y="60095"/>
            <a:ext cx="6520660" cy="672075"/>
          </a:xfrm>
          <a:prstGeom prst="rect">
            <a:avLst/>
          </a:prstGeom>
        </p:spPr>
        <p:txBody>
          <a:bodyPr>
            <a:normAutofit lnSpcReduction="10000"/>
          </a:bodyPr>
          <a:lstStyle>
            <a:lvl1pPr algn="l" defTabSz="815340" rtl="0" eaLnBrk="0" fontAlgn="base" hangingPunct="0">
              <a:spcBef>
                <a:spcPct val="0"/>
              </a:spcBef>
              <a:spcAft>
                <a:spcPct val="0"/>
              </a:spcAft>
              <a:defRPr sz="2800" kern="1200">
                <a:solidFill>
                  <a:schemeClr val="bg1"/>
                </a:solidFill>
                <a:latin typeface="华文细黑" panose="02010600040101010101" pitchFamily="2" charset="-122"/>
                <a:ea typeface="华文细黑" panose="02010600040101010101" pitchFamily="2" charset="-122"/>
                <a:cs typeface="+mj-cs"/>
              </a:defRPr>
            </a:lvl1pPr>
            <a:lvl2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2pPr>
            <a:lvl3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3pPr>
            <a:lvl4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4pPr>
            <a:lvl5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5pPr>
            <a:lvl6pPr marL="4572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6pPr>
            <a:lvl7pPr marL="9144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7pPr>
            <a:lvl8pPr marL="13709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8pPr>
            <a:lvl9pPr marL="18281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9pPr>
          </a:lstStyle>
          <a:p>
            <a:pPr lvl="0">
              <a:lnSpc>
                <a:spcPct val="150000"/>
              </a:lnSpc>
              <a:defRPr/>
            </a:pPr>
            <a:r>
              <a:rPr lang="zh-CN" altLang="en-US" sz="2665" b="1" kern="0" cap="all" dirty="0">
                <a:ln w="0">
                  <a:noFill/>
                </a:ln>
                <a:gradFill>
                  <a:gsLst>
                    <a:gs pos="29000">
                      <a:srgbClr val="FCFEB6"/>
                    </a:gs>
                    <a:gs pos="59000">
                      <a:srgbClr val="F8EC02"/>
                    </a:gs>
                    <a:gs pos="83000">
                      <a:srgbClr val="F8EC02"/>
                    </a:gs>
                    <a:gs pos="100000">
                      <a:srgbClr val="FCE95A"/>
                    </a:gs>
                  </a:gsLst>
                  <a:lin ang="5400000" scaled="0"/>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四、全面从严治党不忘初心</a:t>
            </a:r>
          </a:p>
        </p:txBody>
      </p:sp>
      <p:grpSp>
        <p:nvGrpSpPr>
          <p:cNvPr id="8" name="组合 7">
            <a:extLst>
              <a:ext uri="{FF2B5EF4-FFF2-40B4-BE49-F238E27FC236}">
                <a16:creationId xmlns:a16="http://schemas.microsoft.com/office/drawing/2014/main" xmlns="" id="{88CFA6FF-EF2F-48D3-BE34-197B5BBB89AF}"/>
              </a:ext>
            </a:extLst>
          </p:cNvPr>
          <p:cNvGrpSpPr/>
          <p:nvPr/>
        </p:nvGrpSpPr>
        <p:grpSpPr>
          <a:xfrm>
            <a:off x="6654733" y="3867325"/>
            <a:ext cx="931628" cy="931628"/>
            <a:chOff x="2953376" y="4412444"/>
            <a:chExt cx="910376" cy="910376"/>
          </a:xfrm>
          <a:solidFill>
            <a:schemeClr val="accent2"/>
          </a:solidFill>
        </p:grpSpPr>
        <p:sp>
          <p:nvSpPr>
            <p:cNvPr id="10" name="椭圆 9">
              <a:extLst>
                <a:ext uri="{FF2B5EF4-FFF2-40B4-BE49-F238E27FC236}">
                  <a16:creationId xmlns:a16="http://schemas.microsoft.com/office/drawing/2014/main" xmlns="" id="{FAE8F196-FEBE-45A9-8345-6B010C438A13}"/>
                </a:ext>
              </a:extLst>
            </p:cNvPr>
            <p:cNvSpPr/>
            <p:nvPr/>
          </p:nvSpPr>
          <p:spPr>
            <a:xfrm>
              <a:off x="2953376" y="4412444"/>
              <a:ext cx="910376" cy="9103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2455"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11" name="TextBox 20">
              <a:extLst>
                <a:ext uri="{FF2B5EF4-FFF2-40B4-BE49-F238E27FC236}">
                  <a16:creationId xmlns:a16="http://schemas.microsoft.com/office/drawing/2014/main" xmlns="" id="{7EEADF46-47F3-4040-AC3D-EEEA4FE806EB}"/>
                </a:ext>
              </a:extLst>
            </p:cNvPr>
            <p:cNvSpPr txBox="1"/>
            <p:nvPr/>
          </p:nvSpPr>
          <p:spPr>
            <a:xfrm>
              <a:off x="3224894" y="4590634"/>
              <a:ext cx="367345" cy="554120"/>
            </a:xfrm>
            <a:prstGeom prst="rect">
              <a:avLst/>
            </a:prstGeom>
            <a:grpFill/>
          </p:spPr>
          <p:txBody>
            <a:bodyPr wrap="none" lIns="0" tIns="0" rIns="0" bIns="0"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3685" b="0" i="0" u="none" strike="noStrike" kern="1200" cap="none" spc="307" normalizeH="0" baseline="0" noProof="0" dirty="0">
                  <a:ln>
                    <a:noFill/>
                  </a:ln>
                  <a:solidFill>
                    <a:srgbClr val="FFFFFF"/>
                  </a:solidFill>
                  <a:effectLst/>
                  <a:uLnTx/>
                  <a:uFillTx/>
                  <a:latin typeface="Agency FB" panose="020B0503020202020204" pitchFamily="34" charset="0"/>
                  <a:ea typeface="微软雅黑" panose="020B0503020204020204" pitchFamily="34" charset="-122"/>
                  <a:cs typeface="+mn-cs"/>
                </a:rPr>
                <a:t>01</a:t>
              </a:r>
              <a:endParaRPr kumimoji="0" lang="zh-CN" altLang="en-US" sz="3685" b="0" i="0" u="none" strike="noStrike" kern="1200" cap="none" spc="307" normalizeH="0" baseline="0" noProof="0" dirty="0">
                <a:ln>
                  <a:noFill/>
                </a:ln>
                <a:solidFill>
                  <a:srgbClr val="FFFFFF"/>
                </a:solidFill>
                <a:effectLst/>
                <a:uLnTx/>
                <a:uFillTx/>
                <a:latin typeface="Agency FB" panose="020B0503020202020204" pitchFamily="34" charset="0"/>
                <a:ea typeface="微软雅黑" panose="020B0503020204020204" pitchFamily="34" charset="-122"/>
                <a:cs typeface="+mn-cs"/>
              </a:endParaRPr>
            </a:p>
          </p:txBody>
        </p:sp>
      </p:grpSp>
      <p:grpSp>
        <p:nvGrpSpPr>
          <p:cNvPr id="12" name="组合 11">
            <a:extLst>
              <a:ext uri="{FF2B5EF4-FFF2-40B4-BE49-F238E27FC236}">
                <a16:creationId xmlns:a16="http://schemas.microsoft.com/office/drawing/2014/main" xmlns="" id="{8F518349-8271-41A9-97C9-DBD82C2ABB52}"/>
              </a:ext>
            </a:extLst>
          </p:cNvPr>
          <p:cNvGrpSpPr/>
          <p:nvPr/>
        </p:nvGrpSpPr>
        <p:grpSpPr>
          <a:xfrm>
            <a:off x="7760067" y="2393681"/>
            <a:ext cx="931628" cy="931628"/>
            <a:chOff x="4033496" y="2972418"/>
            <a:chExt cx="910376" cy="910376"/>
          </a:xfrm>
          <a:solidFill>
            <a:schemeClr val="accent2"/>
          </a:solidFill>
        </p:grpSpPr>
        <p:sp>
          <p:nvSpPr>
            <p:cNvPr id="13" name="椭圆 12">
              <a:extLst>
                <a:ext uri="{FF2B5EF4-FFF2-40B4-BE49-F238E27FC236}">
                  <a16:creationId xmlns:a16="http://schemas.microsoft.com/office/drawing/2014/main" xmlns="" id="{FCED7211-2C18-4CEE-B978-FC053C6539FE}"/>
                </a:ext>
              </a:extLst>
            </p:cNvPr>
            <p:cNvSpPr/>
            <p:nvPr/>
          </p:nvSpPr>
          <p:spPr>
            <a:xfrm>
              <a:off x="4033496" y="2972418"/>
              <a:ext cx="910376" cy="9103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2455"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14" name="TextBox 20">
              <a:extLst>
                <a:ext uri="{FF2B5EF4-FFF2-40B4-BE49-F238E27FC236}">
                  <a16:creationId xmlns:a16="http://schemas.microsoft.com/office/drawing/2014/main" xmlns="" id="{230B2A2A-06F7-4CB4-BB6E-C527EDB6AC3C}"/>
                </a:ext>
              </a:extLst>
            </p:cNvPr>
            <p:cNvSpPr txBox="1"/>
            <p:nvPr/>
          </p:nvSpPr>
          <p:spPr>
            <a:xfrm>
              <a:off x="4300050" y="3152000"/>
              <a:ext cx="377273" cy="554120"/>
            </a:xfrm>
            <a:prstGeom prst="rect">
              <a:avLst/>
            </a:prstGeom>
            <a:grpFill/>
          </p:spPr>
          <p:txBody>
            <a:bodyPr wrap="none" lIns="0" tIns="0" rIns="0" bIns="0"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3685" b="0" i="0" u="none" strike="noStrike" kern="1200" cap="none" spc="0" normalizeH="0" baseline="0" noProof="0" dirty="0">
                  <a:ln>
                    <a:noFill/>
                  </a:ln>
                  <a:solidFill>
                    <a:srgbClr val="FFFFFF"/>
                  </a:solidFill>
                  <a:effectLst/>
                  <a:uLnTx/>
                  <a:uFillTx/>
                  <a:latin typeface="Agency FB" panose="020B0503020202020204" pitchFamily="34" charset="0"/>
                  <a:ea typeface="微软雅黑" panose="020B0503020204020204" pitchFamily="34" charset="-122"/>
                  <a:cs typeface="+mn-cs"/>
                </a:rPr>
                <a:t>02</a:t>
              </a:r>
              <a:endParaRPr kumimoji="0" lang="zh-CN" altLang="en-US" sz="3685" b="0" i="0" u="none" strike="noStrike" kern="1200" cap="none" spc="0" normalizeH="0" baseline="0" noProof="0" dirty="0">
                <a:ln>
                  <a:noFill/>
                </a:ln>
                <a:solidFill>
                  <a:srgbClr val="FFFFFF"/>
                </a:solidFill>
                <a:effectLst/>
                <a:uLnTx/>
                <a:uFillTx/>
                <a:latin typeface="Agency FB" panose="020B0503020202020204" pitchFamily="34" charset="0"/>
                <a:ea typeface="微软雅黑" panose="020B0503020204020204" pitchFamily="34" charset="-122"/>
                <a:cs typeface="+mn-cs"/>
              </a:endParaRPr>
            </a:p>
          </p:txBody>
        </p:sp>
      </p:grpSp>
      <p:grpSp>
        <p:nvGrpSpPr>
          <p:cNvPr id="15" name="组合 14">
            <a:extLst>
              <a:ext uri="{FF2B5EF4-FFF2-40B4-BE49-F238E27FC236}">
                <a16:creationId xmlns:a16="http://schemas.microsoft.com/office/drawing/2014/main" xmlns="" id="{5C533AF4-7A4E-4F1F-A3D7-73374B7D6929}"/>
              </a:ext>
            </a:extLst>
          </p:cNvPr>
          <p:cNvGrpSpPr/>
          <p:nvPr/>
        </p:nvGrpSpPr>
        <p:grpSpPr>
          <a:xfrm>
            <a:off x="9392605" y="1768812"/>
            <a:ext cx="931628" cy="931628"/>
            <a:chOff x="5628792" y="2361805"/>
            <a:chExt cx="910376" cy="910376"/>
          </a:xfrm>
          <a:solidFill>
            <a:schemeClr val="accent2"/>
          </a:solidFill>
        </p:grpSpPr>
        <p:sp>
          <p:nvSpPr>
            <p:cNvPr id="16" name="椭圆 15">
              <a:extLst>
                <a:ext uri="{FF2B5EF4-FFF2-40B4-BE49-F238E27FC236}">
                  <a16:creationId xmlns:a16="http://schemas.microsoft.com/office/drawing/2014/main" xmlns="" id="{8BC09A20-4239-469E-8C63-8068E059075D}"/>
                </a:ext>
              </a:extLst>
            </p:cNvPr>
            <p:cNvSpPr/>
            <p:nvPr/>
          </p:nvSpPr>
          <p:spPr>
            <a:xfrm>
              <a:off x="5628792" y="2361805"/>
              <a:ext cx="910376" cy="9103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2455"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17" name="TextBox 20">
              <a:extLst>
                <a:ext uri="{FF2B5EF4-FFF2-40B4-BE49-F238E27FC236}">
                  <a16:creationId xmlns:a16="http://schemas.microsoft.com/office/drawing/2014/main" xmlns="" id="{27CEDC2A-E2FE-480D-9547-EEE8C5BE524E}"/>
                </a:ext>
              </a:extLst>
            </p:cNvPr>
            <p:cNvSpPr txBox="1"/>
            <p:nvPr/>
          </p:nvSpPr>
          <p:spPr>
            <a:xfrm>
              <a:off x="5888208" y="2559729"/>
              <a:ext cx="391545" cy="554120"/>
            </a:xfrm>
            <a:prstGeom prst="rect">
              <a:avLst/>
            </a:prstGeom>
            <a:grpFill/>
          </p:spPr>
          <p:txBody>
            <a:bodyPr wrap="none" lIns="0" tIns="0" rIns="0" bIns="0"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3685" b="0" i="0" u="none" strike="noStrike" kern="1200" cap="none" spc="0" normalizeH="0" baseline="0" noProof="0" dirty="0">
                  <a:ln>
                    <a:noFill/>
                  </a:ln>
                  <a:solidFill>
                    <a:srgbClr val="FFFFFF"/>
                  </a:solidFill>
                  <a:effectLst/>
                  <a:uLnTx/>
                  <a:uFillTx/>
                  <a:latin typeface="Agency FB" panose="020B0503020202020204" pitchFamily="34" charset="0"/>
                  <a:ea typeface="微软雅黑" panose="020B0503020204020204" pitchFamily="34" charset="-122"/>
                  <a:cs typeface="+mn-cs"/>
                </a:rPr>
                <a:t>03</a:t>
              </a:r>
              <a:endParaRPr kumimoji="0" lang="zh-CN" altLang="en-US" sz="3685" b="0" i="0" u="none" strike="noStrike" kern="1200" cap="none" spc="0" normalizeH="0" baseline="0" noProof="0" dirty="0">
                <a:ln>
                  <a:noFill/>
                </a:ln>
                <a:solidFill>
                  <a:srgbClr val="FFFFFF"/>
                </a:solidFill>
                <a:effectLst/>
                <a:uLnTx/>
                <a:uFillTx/>
                <a:latin typeface="Agency FB" panose="020B0503020202020204" pitchFamily="34" charset="0"/>
                <a:ea typeface="微软雅黑" panose="020B0503020204020204" pitchFamily="34" charset="-122"/>
                <a:cs typeface="+mn-cs"/>
              </a:endParaRPr>
            </a:p>
          </p:txBody>
        </p:sp>
      </p:grpSp>
      <p:grpSp>
        <p:nvGrpSpPr>
          <p:cNvPr id="18" name="组合 17">
            <a:extLst>
              <a:ext uri="{FF2B5EF4-FFF2-40B4-BE49-F238E27FC236}">
                <a16:creationId xmlns:a16="http://schemas.microsoft.com/office/drawing/2014/main" xmlns="" id="{E3A94A36-68FE-448A-8029-ADEF7E3214A7}"/>
              </a:ext>
            </a:extLst>
          </p:cNvPr>
          <p:cNvGrpSpPr/>
          <p:nvPr/>
        </p:nvGrpSpPr>
        <p:grpSpPr>
          <a:xfrm>
            <a:off x="10261509" y="3180455"/>
            <a:ext cx="931628" cy="931628"/>
            <a:chOff x="7320136" y="2972418"/>
            <a:chExt cx="910376" cy="910376"/>
          </a:xfrm>
          <a:solidFill>
            <a:schemeClr val="accent2"/>
          </a:solidFill>
        </p:grpSpPr>
        <p:sp>
          <p:nvSpPr>
            <p:cNvPr id="19" name="椭圆 18">
              <a:extLst>
                <a:ext uri="{FF2B5EF4-FFF2-40B4-BE49-F238E27FC236}">
                  <a16:creationId xmlns:a16="http://schemas.microsoft.com/office/drawing/2014/main" xmlns="" id="{C5D6630A-6E5E-4BBC-AD8F-C6DD0A7F56E1}"/>
                </a:ext>
              </a:extLst>
            </p:cNvPr>
            <p:cNvSpPr/>
            <p:nvPr/>
          </p:nvSpPr>
          <p:spPr>
            <a:xfrm>
              <a:off x="7320136" y="2972418"/>
              <a:ext cx="910376" cy="9103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2455"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20" name="TextBox 20">
              <a:extLst>
                <a:ext uri="{FF2B5EF4-FFF2-40B4-BE49-F238E27FC236}">
                  <a16:creationId xmlns:a16="http://schemas.microsoft.com/office/drawing/2014/main" xmlns="" id="{F0A82404-C07B-4F55-8613-4734CF7D0A58}"/>
                </a:ext>
              </a:extLst>
            </p:cNvPr>
            <p:cNvSpPr txBox="1"/>
            <p:nvPr/>
          </p:nvSpPr>
          <p:spPr>
            <a:xfrm>
              <a:off x="7588240" y="3152000"/>
              <a:ext cx="374170" cy="554120"/>
            </a:xfrm>
            <a:prstGeom prst="rect">
              <a:avLst/>
            </a:prstGeom>
            <a:grpFill/>
          </p:spPr>
          <p:txBody>
            <a:bodyPr wrap="none" lIns="0" tIns="0" rIns="0" bIns="0"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3685" b="0" i="0" u="none" strike="noStrike" kern="1200" cap="none" spc="0" normalizeH="0" baseline="0" noProof="0" dirty="0">
                  <a:ln>
                    <a:noFill/>
                  </a:ln>
                  <a:solidFill>
                    <a:srgbClr val="FFFFFF"/>
                  </a:solidFill>
                  <a:effectLst/>
                  <a:uLnTx/>
                  <a:uFillTx/>
                  <a:latin typeface="Agency FB" panose="020B0503020202020204" pitchFamily="34" charset="0"/>
                  <a:ea typeface="微软雅黑" panose="020B0503020204020204" pitchFamily="34" charset="-122"/>
                  <a:cs typeface="+mn-cs"/>
                </a:rPr>
                <a:t>04</a:t>
              </a:r>
              <a:endParaRPr kumimoji="0" lang="zh-CN" altLang="en-US" sz="3685" b="0" i="0" u="none" strike="noStrike" kern="1200" cap="none" spc="0" normalizeH="0" baseline="0" noProof="0" dirty="0">
                <a:ln>
                  <a:noFill/>
                </a:ln>
                <a:solidFill>
                  <a:srgbClr val="FFFFFF"/>
                </a:solidFill>
                <a:effectLst/>
                <a:uLnTx/>
                <a:uFillTx/>
                <a:latin typeface="Agency FB" panose="020B0503020202020204" pitchFamily="34" charset="0"/>
                <a:ea typeface="微软雅黑" panose="020B0503020204020204" pitchFamily="34" charset="-122"/>
                <a:cs typeface="+mn-cs"/>
              </a:endParaRPr>
            </a:p>
          </p:txBody>
        </p:sp>
      </p:grpSp>
      <p:grpSp>
        <p:nvGrpSpPr>
          <p:cNvPr id="21" name="组合 20">
            <a:extLst>
              <a:ext uri="{FF2B5EF4-FFF2-40B4-BE49-F238E27FC236}">
                <a16:creationId xmlns:a16="http://schemas.microsoft.com/office/drawing/2014/main" xmlns="" id="{C1D762DC-97F4-4BB3-AEFB-6EE934137305}"/>
              </a:ext>
            </a:extLst>
          </p:cNvPr>
          <p:cNvGrpSpPr/>
          <p:nvPr/>
        </p:nvGrpSpPr>
        <p:grpSpPr>
          <a:xfrm>
            <a:off x="8691028" y="3853696"/>
            <a:ext cx="931628" cy="931628"/>
            <a:chOff x="8256240" y="4462840"/>
            <a:chExt cx="910376" cy="910376"/>
          </a:xfrm>
          <a:solidFill>
            <a:schemeClr val="accent2"/>
          </a:solidFill>
        </p:grpSpPr>
        <p:sp>
          <p:nvSpPr>
            <p:cNvPr id="22" name="椭圆 21">
              <a:extLst>
                <a:ext uri="{FF2B5EF4-FFF2-40B4-BE49-F238E27FC236}">
                  <a16:creationId xmlns:a16="http://schemas.microsoft.com/office/drawing/2014/main" xmlns="" id="{F79C39CF-BD66-475C-87F7-2F1155757759}"/>
                </a:ext>
              </a:extLst>
            </p:cNvPr>
            <p:cNvSpPr/>
            <p:nvPr/>
          </p:nvSpPr>
          <p:spPr>
            <a:xfrm>
              <a:off x="8256240" y="4462840"/>
              <a:ext cx="910376" cy="9103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2455"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23" name="TextBox 20">
              <a:extLst>
                <a:ext uri="{FF2B5EF4-FFF2-40B4-BE49-F238E27FC236}">
                  <a16:creationId xmlns:a16="http://schemas.microsoft.com/office/drawing/2014/main" xmlns="" id="{AD514DEF-4291-49CB-A1A5-11CF91FF4EA2}"/>
                </a:ext>
              </a:extLst>
            </p:cNvPr>
            <p:cNvSpPr txBox="1"/>
            <p:nvPr/>
          </p:nvSpPr>
          <p:spPr>
            <a:xfrm>
              <a:off x="8518137" y="4651688"/>
              <a:ext cx="386581" cy="554120"/>
            </a:xfrm>
            <a:prstGeom prst="rect">
              <a:avLst/>
            </a:prstGeom>
            <a:grpFill/>
          </p:spPr>
          <p:txBody>
            <a:bodyPr wrap="none" lIns="0" tIns="0" rIns="0" bIns="0"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3685" b="0" i="0" u="none" strike="noStrike" kern="1200" cap="none" spc="0" normalizeH="0" baseline="0" noProof="0" dirty="0">
                  <a:ln>
                    <a:noFill/>
                  </a:ln>
                  <a:solidFill>
                    <a:srgbClr val="FFFFFF"/>
                  </a:solidFill>
                  <a:effectLst/>
                  <a:uLnTx/>
                  <a:uFillTx/>
                  <a:latin typeface="Agency FB" panose="020B0503020202020204" pitchFamily="34" charset="0"/>
                  <a:ea typeface="微软雅黑" panose="020B0503020204020204" pitchFamily="34" charset="-122"/>
                  <a:cs typeface="+mn-cs"/>
                </a:rPr>
                <a:t>05</a:t>
              </a:r>
              <a:endParaRPr kumimoji="0" lang="zh-CN" altLang="en-US" sz="3685" b="0" i="0" u="none" strike="noStrike" kern="1200" cap="none" spc="0" normalizeH="0" baseline="0" noProof="0" dirty="0">
                <a:ln>
                  <a:noFill/>
                </a:ln>
                <a:solidFill>
                  <a:srgbClr val="FFFFFF"/>
                </a:solidFill>
                <a:effectLst/>
                <a:uLnTx/>
                <a:uFillTx/>
                <a:latin typeface="Agency FB" panose="020B0503020202020204" pitchFamily="34" charset="0"/>
                <a:ea typeface="微软雅黑" panose="020B0503020204020204" pitchFamily="34" charset="-122"/>
                <a:cs typeface="+mn-cs"/>
              </a:endParaRPr>
            </a:p>
          </p:txBody>
        </p:sp>
      </p:grpSp>
      <p:sp>
        <p:nvSpPr>
          <p:cNvPr id="24" name="TextBox 30">
            <a:extLst>
              <a:ext uri="{FF2B5EF4-FFF2-40B4-BE49-F238E27FC236}">
                <a16:creationId xmlns:a16="http://schemas.microsoft.com/office/drawing/2014/main" xmlns="" id="{9327426A-D2BC-4F7A-A0B4-8A3F95B071EF}"/>
              </a:ext>
            </a:extLst>
          </p:cNvPr>
          <p:cNvSpPr txBox="1"/>
          <p:nvPr/>
        </p:nvSpPr>
        <p:spPr>
          <a:xfrm>
            <a:off x="6125063" y="4981302"/>
            <a:ext cx="1906323" cy="287020"/>
          </a:xfrm>
          <a:prstGeom prst="rect">
            <a:avLst/>
          </a:prstGeom>
          <a:noFill/>
        </p:spPr>
        <p:txBody>
          <a:bodyPr wrap="square" lIns="0" tIns="0" rIns="0" bIns="0"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865" b="1" i="0" u="none" strike="noStrike" kern="1200" cap="none" spc="0" normalizeH="0" baseline="0" noProof="0" dirty="0">
                <a:ln>
                  <a:noFill/>
                </a:ln>
                <a:solidFill>
                  <a:srgbClr val="BC000D"/>
                </a:solidFill>
                <a:effectLst/>
                <a:uLnTx/>
                <a:uFillTx/>
                <a:latin typeface="微软雅黑" panose="020B0503020204020204" pitchFamily="34" charset="-122"/>
                <a:ea typeface="微软雅黑" panose="020B0503020204020204" pitchFamily="34" charset="-122"/>
                <a:cs typeface="+mn-cs"/>
              </a:rPr>
              <a:t>思想建设</a:t>
            </a:r>
            <a:endParaRPr kumimoji="0" lang="zh-CN" altLang="en-US" sz="2045" b="1" i="0" u="none" strike="noStrike" kern="1200" cap="none" spc="0" normalizeH="0" baseline="0" noProof="0" dirty="0">
              <a:ln>
                <a:noFill/>
              </a:ln>
              <a:solidFill>
                <a:srgbClr val="BC000D"/>
              </a:solidFill>
              <a:effectLst/>
              <a:uLnTx/>
              <a:uFillTx/>
              <a:latin typeface="微软雅黑" panose="020B0503020204020204" pitchFamily="34" charset="-122"/>
              <a:ea typeface="微软雅黑" panose="020B0503020204020204" pitchFamily="34" charset="-122"/>
              <a:cs typeface="+mn-cs"/>
            </a:endParaRPr>
          </a:p>
        </p:txBody>
      </p:sp>
      <p:sp>
        <p:nvSpPr>
          <p:cNvPr id="25" name="TextBox 30">
            <a:extLst>
              <a:ext uri="{FF2B5EF4-FFF2-40B4-BE49-F238E27FC236}">
                <a16:creationId xmlns:a16="http://schemas.microsoft.com/office/drawing/2014/main" xmlns="" id="{026C8B2E-F5B7-414F-A8B1-49954E83716C}"/>
              </a:ext>
            </a:extLst>
          </p:cNvPr>
          <p:cNvSpPr txBox="1"/>
          <p:nvPr/>
        </p:nvSpPr>
        <p:spPr>
          <a:xfrm>
            <a:off x="7264689" y="3410310"/>
            <a:ext cx="1906323" cy="287020"/>
          </a:xfrm>
          <a:prstGeom prst="rect">
            <a:avLst/>
          </a:prstGeom>
          <a:noFill/>
        </p:spPr>
        <p:txBody>
          <a:bodyPr wrap="square" lIns="0" tIns="0" rIns="0" bIns="0"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865" b="1" i="0" u="none" strike="noStrike" kern="1200" cap="none" spc="0" normalizeH="0" baseline="0" noProof="0" dirty="0">
                <a:ln>
                  <a:noFill/>
                </a:ln>
                <a:solidFill>
                  <a:srgbClr val="BC000D"/>
                </a:solidFill>
                <a:effectLst/>
                <a:uLnTx/>
                <a:uFillTx/>
                <a:latin typeface="微软雅黑" panose="020B0503020204020204" pitchFamily="34" charset="-122"/>
                <a:ea typeface="微软雅黑" panose="020B0503020204020204" pitchFamily="34" charset="-122"/>
                <a:cs typeface="+mn-cs"/>
              </a:rPr>
              <a:t>队伍建设</a:t>
            </a:r>
            <a:endParaRPr kumimoji="0" lang="zh-CN" altLang="en-US" sz="2045" b="1" i="0" u="none" strike="noStrike" kern="1200" cap="none" spc="0" normalizeH="0" baseline="0" noProof="0" dirty="0">
              <a:ln>
                <a:noFill/>
              </a:ln>
              <a:solidFill>
                <a:srgbClr val="BC000D"/>
              </a:solidFill>
              <a:effectLst/>
              <a:uLnTx/>
              <a:uFillTx/>
              <a:latin typeface="微软雅黑" panose="020B0503020204020204" pitchFamily="34" charset="-122"/>
              <a:ea typeface="微软雅黑" panose="020B0503020204020204" pitchFamily="34" charset="-122"/>
              <a:cs typeface="+mn-cs"/>
            </a:endParaRPr>
          </a:p>
        </p:txBody>
      </p:sp>
      <p:sp>
        <p:nvSpPr>
          <p:cNvPr id="26" name="TextBox 30">
            <a:extLst>
              <a:ext uri="{FF2B5EF4-FFF2-40B4-BE49-F238E27FC236}">
                <a16:creationId xmlns:a16="http://schemas.microsoft.com/office/drawing/2014/main" xmlns="" id="{0841C676-11F1-4CB7-9FB8-368DF91C6082}"/>
              </a:ext>
            </a:extLst>
          </p:cNvPr>
          <p:cNvSpPr txBox="1"/>
          <p:nvPr/>
        </p:nvSpPr>
        <p:spPr>
          <a:xfrm>
            <a:off x="8917561" y="2818782"/>
            <a:ext cx="1906323" cy="287020"/>
          </a:xfrm>
          <a:prstGeom prst="rect">
            <a:avLst/>
          </a:prstGeom>
          <a:noFill/>
        </p:spPr>
        <p:txBody>
          <a:bodyPr wrap="square" lIns="0" tIns="0" rIns="0" bIns="0"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865" b="1" i="0" u="none" strike="noStrike" kern="1200" cap="none" spc="0" normalizeH="0" baseline="0" noProof="0" dirty="0">
                <a:ln>
                  <a:noFill/>
                </a:ln>
                <a:solidFill>
                  <a:srgbClr val="BC000D"/>
                </a:solidFill>
                <a:effectLst/>
                <a:uLnTx/>
                <a:uFillTx/>
                <a:latin typeface="微软雅黑" panose="020B0503020204020204" pitchFamily="34" charset="-122"/>
                <a:ea typeface="微软雅黑" panose="020B0503020204020204" pitchFamily="34" charset="-122"/>
                <a:cs typeface="+mn-cs"/>
              </a:rPr>
              <a:t>作风建设</a:t>
            </a:r>
            <a:endParaRPr kumimoji="0" lang="zh-CN" altLang="en-US" sz="2045" b="1" i="0" u="none" strike="noStrike" kern="1200" cap="none" spc="0" normalizeH="0" baseline="0" noProof="0" dirty="0">
              <a:ln>
                <a:noFill/>
              </a:ln>
              <a:solidFill>
                <a:srgbClr val="BC000D"/>
              </a:solidFill>
              <a:effectLst/>
              <a:uLnTx/>
              <a:uFillTx/>
              <a:latin typeface="微软雅黑" panose="020B0503020204020204" pitchFamily="34" charset="-122"/>
              <a:ea typeface="微软雅黑" panose="020B0503020204020204" pitchFamily="34" charset="-122"/>
              <a:cs typeface="+mn-cs"/>
            </a:endParaRPr>
          </a:p>
        </p:txBody>
      </p:sp>
      <p:sp>
        <p:nvSpPr>
          <p:cNvPr id="27" name="TextBox 30">
            <a:extLst>
              <a:ext uri="{FF2B5EF4-FFF2-40B4-BE49-F238E27FC236}">
                <a16:creationId xmlns:a16="http://schemas.microsoft.com/office/drawing/2014/main" xmlns="" id="{9E9C04D2-A4AD-474E-B141-C833C1FA9DF8}"/>
              </a:ext>
            </a:extLst>
          </p:cNvPr>
          <p:cNvSpPr txBox="1"/>
          <p:nvPr/>
        </p:nvSpPr>
        <p:spPr>
          <a:xfrm>
            <a:off x="9850517" y="4208690"/>
            <a:ext cx="1906323" cy="287020"/>
          </a:xfrm>
          <a:prstGeom prst="rect">
            <a:avLst/>
          </a:prstGeom>
          <a:noFill/>
        </p:spPr>
        <p:txBody>
          <a:bodyPr wrap="square" lIns="0" tIns="0" rIns="0" bIns="0"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865" b="1" i="0" u="none" strike="noStrike" kern="1200" cap="none" spc="0" normalizeH="0" baseline="0" noProof="0" dirty="0">
                <a:ln>
                  <a:noFill/>
                </a:ln>
                <a:solidFill>
                  <a:srgbClr val="BC000D"/>
                </a:solidFill>
                <a:effectLst/>
                <a:uLnTx/>
                <a:uFillTx/>
                <a:latin typeface="微软雅黑" panose="020B0503020204020204" pitchFamily="34" charset="-122"/>
                <a:ea typeface="微软雅黑" panose="020B0503020204020204" pitchFamily="34" charset="-122"/>
                <a:cs typeface="+mn-cs"/>
              </a:rPr>
              <a:t>组织建设</a:t>
            </a:r>
            <a:endParaRPr kumimoji="0" lang="zh-CN" altLang="en-US" sz="2045" b="1" i="0" u="none" strike="noStrike" kern="1200" cap="none" spc="0" normalizeH="0" baseline="0" noProof="0" dirty="0">
              <a:ln>
                <a:noFill/>
              </a:ln>
              <a:solidFill>
                <a:srgbClr val="BC000D"/>
              </a:solidFill>
              <a:effectLst/>
              <a:uLnTx/>
              <a:uFillTx/>
              <a:latin typeface="微软雅黑" panose="020B0503020204020204" pitchFamily="34" charset="-122"/>
              <a:ea typeface="微软雅黑" panose="020B0503020204020204" pitchFamily="34" charset="-122"/>
              <a:cs typeface="+mn-cs"/>
            </a:endParaRPr>
          </a:p>
        </p:txBody>
      </p:sp>
      <p:sp>
        <p:nvSpPr>
          <p:cNvPr id="28" name="TextBox 30">
            <a:extLst>
              <a:ext uri="{FF2B5EF4-FFF2-40B4-BE49-F238E27FC236}">
                <a16:creationId xmlns:a16="http://schemas.microsoft.com/office/drawing/2014/main" xmlns="" id="{6966FA5B-3773-4E26-9ACE-A0773C046F73}"/>
              </a:ext>
            </a:extLst>
          </p:cNvPr>
          <p:cNvSpPr txBox="1"/>
          <p:nvPr/>
        </p:nvSpPr>
        <p:spPr>
          <a:xfrm>
            <a:off x="8198884" y="4901072"/>
            <a:ext cx="1906323" cy="287020"/>
          </a:xfrm>
          <a:prstGeom prst="rect">
            <a:avLst/>
          </a:prstGeom>
          <a:noFill/>
        </p:spPr>
        <p:txBody>
          <a:bodyPr wrap="square" lIns="0" tIns="0" rIns="0" bIns="0"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865" b="1" i="0" u="none" strike="noStrike" kern="1200" cap="none" spc="0" normalizeH="0" baseline="0" noProof="0" dirty="0">
                <a:ln>
                  <a:noFill/>
                </a:ln>
                <a:solidFill>
                  <a:srgbClr val="BC000D"/>
                </a:solidFill>
                <a:effectLst/>
                <a:uLnTx/>
                <a:uFillTx/>
                <a:latin typeface="微软雅黑" panose="020B0503020204020204" pitchFamily="34" charset="-122"/>
                <a:ea typeface="微软雅黑" panose="020B0503020204020204" pitchFamily="34" charset="-122"/>
                <a:cs typeface="+mn-cs"/>
              </a:rPr>
              <a:t>制度建设</a:t>
            </a:r>
            <a:endParaRPr kumimoji="0" lang="zh-CN" altLang="en-US" sz="2045" b="1" i="0" u="none" strike="noStrike" kern="1200" cap="none" spc="0" normalizeH="0" baseline="0" noProof="0" dirty="0">
              <a:ln>
                <a:noFill/>
              </a:ln>
              <a:solidFill>
                <a:srgbClr val="BC000D"/>
              </a:solidFill>
              <a:effectLst/>
              <a:uLnTx/>
              <a:uFillTx/>
              <a:latin typeface="微软雅黑" panose="020B0503020204020204" pitchFamily="34" charset="-122"/>
              <a:ea typeface="微软雅黑" panose="020B0503020204020204" pitchFamily="34" charset="-122"/>
              <a:cs typeface="+mn-cs"/>
            </a:endParaRPr>
          </a:p>
        </p:txBody>
      </p:sp>
      <p:sp>
        <p:nvSpPr>
          <p:cNvPr id="29" name="矩形 28">
            <a:extLst>
              <a:ext uri="{FF2B5EF4-FFF2-40B4-BE49-F238E27FC236}">
                <a16:creationId xmlns:a16="http://schemas.microsoft.com/office/drawing/2014/main" xmlns="" id="{DCA3546D-BD99-47FB-B9E9-A0E96BEDF9A5}"/>
              </a:ext>
            </a:extLst>
          </p:cNvPr>
          <p:cNvSpPr/>
          <p:nvPr/>
        </p:nvSpPr>
        <p:spPr>
          <a:xfrm>
            <a:off x="872610" y="2392605"/>
            <a:ext cx="6116514" cy="2063642"/>
          </a:xfrm>
          <a:prstGeom prst="rect">
            <a:avLst/>
          </a:prstGeom>
        </p:spPr>
        <p:txBody>
          <a:bodyPr wrap="square">
            <a:spAutoFit/>
          </a:bodyPr>
          <a:lstStyle/>
          <a:p>
            <a:pPr marL="0" marR="0" lvl="0" indent="0" algn="l" defTabSz="914400" rtl="0" eaLnBrk="1" fontAlgn="base" latinLnBrk="0" hangingPunct="1">
              <a:lnSpc>
                <a:spcPct val="150000"/>
              </a:lnSpc>
              <a:spcBef>
                <a:spcPct val="0"/>
              </a:spcBef>
              <a:spcAft>
                <a:spcPct val="0"/>
              </a:spcAft>
              <a:buClrTx/>
              <a:buSzTx/>
              <a:buFontTx/>
              <a:buNone/>
              <a:tabLst/>
              <a:defRPr/>
            </a:pPr>
            <a:r>
              <a:rPr kumimoji="0" lang="zh-CN" altLang="en-US" sz="2135" b="1" i="0" u="none" strike="noStrike" kern="1200" cap="none" spc="0" normalizeH="0" baseline="0" noProof="0" dirty="0">
                <a:ln>
                  <a:noFill/>
                </a:ln>
                <a:solidFill>
                  <a:srgbClr val="BC000D"/>
                </a:solidFill>
                <a:effectLst/>
                <a:uLnTx/>
                <a:uFillTx/>
                <a:latin typeface="微软雅黑" panose="020B0503020204020204" pitchFamily="34" charset="-122"/>
                <a:ea typeface="微软雅黑" panose="020B0503020204020204" pitchFamily="34" charset="-122"/>
                <a:cs typeface="+mn-cs"/>
              </a:rPr>
              <a:t>全面从严治党，重在落实责任</a:t>
            </a:r>
            <a:r>
              <a:rPr kumimoji="0" lang="zh-CN" altLang="en-US" sz="2135"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，要坚持思想建设、队伍建设、作风建设、组织建设、制度建设这五个方面从严，使我们党始终成为中国特色社会主义事业的坚强领导核心。</a:t>
            </a:r>
          </a:p>
        </p:txBody>
      </p:sp>
      <p:sp>
        <p:nvSpPr>
          <p:cNvPr id="30" name="TextBox 15">
            <a:extLst>
              <a:ext uri="{FF2B5EF4-FFF2-40B4-BE49-F238E27FC236}">
                <a16:creationId xmlns:a16="http://schemas.microsoft.com/office/drawing/2014/main" xmlns="" id="{DF0132BE-5DF3-4AEE-9296-201677D296D0}"/>
              </a:ext>
            </a:extLst>
          </p:cNvPr>
          <p:cNvSpPr txBox="1"/>
          <p:nvPr/>
        </p:nvSpPr>
        <p:spPr>
          <a:xfrm>
            <a:off x="872910" y="1720531"/>
            <a:ext cx="6442924" cy="501650"/>
          </a:xfrm>
          <a:prstGeom prst="rect">
            <a:avLst/>
          </a:prstGeom>
          <a:solidFill>
            <a:srgbClr val="AC000C"/>
          </a:solidFill>
        </p:spPr>
        <p:txBody>
          <a:bodyPr wrap="square" rtlCol="0">
            <a:spAutoFit/>
          </a:bodyPr>
          <a:lstStyle/>
          <a:p>
            <a:pPr marL="457200" marR="0" lvl="0" indent="-457200" algn="l" defTabSz="914400" rtl="0" eaLnBrk="1" fontAlgn="base" latinLnBrk="0" hangingPunct="1">
              <a:lnSpc>
                <a:spcPct val="100000"/>
              </a:lnSpc>
              <a:spcBef>
                <a:spcPct val="0"/>
              </a:spcBef>
              <a:spcAft>
                <a:spcPct val="0"/>
              </a:spcAft>
              <a:buClrTx/>
              <a:buSzTx/>
              <a:buFont typeface="Wingdings" panose="05000000000000000000" pitchFamily="2" charset="2"/>
              <a:buChar char="Ø"/>
              <a:tabLst/>
              <a:defRPr/>
            </a:pPr>
            <a:r>
              <a:rPr kumimoji="0" lang="zh-CN" altLang="en-US" sz="2665"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立足五个从严 深入推进全面从严治党</a:t>
            </a:r>
          </a:p>
        </p:txBody>
      </p:sp>
    </p:spTree>
    <p:extLst>
      <p:ext uri="{BB962C8B-B14F-4D97-AF65-F5344CB8AC3E}">
        <p14:creationId xmlns:p14="http://schemas.microsoft.com/office/powerpoint/2010/main" xmlns="" val="1108471930"/>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1000"/>
                                        <p:tgtEl>
                                          <p:spTgt spid="30"/>
                                        </p:tgtEl>
                                      </p:cBhvr>
                                    </p:animEffect>
                                  </p:childTnLst>
                                </p:cTn>
                              </p:par>
                            </p:childTnLst>
                          </p:cTn>
                        </p:par>
                        <p:par>
                          <p:cTn id="8" fill="hold">
                            <p:stCondLst>
                              <p:cond delay="1000"/>
                            </p:stCondLst>
                            <p:childTnLst>
                              <p:par>
                                <p:cTn id="9" presetID="12" presetClass="entr" presetSubtype="4" fill="hold" grpId="0" nodeType="after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1250"/>
                                        <p:tgtEl>
                                          <p:spTgt spid="29"/>
                                        </p:tgtEl>
                                        <p:attrNameLst>
                                          <p:attrName>ppt_y</p:attrName>
                                        </p:attrNameLst>
                                      </p:cBhvr>
                                      <p:tavLst>
                                        <p:tav tm="0">
                                          <p:val>
                                            <p:strVal val="#ppt_y+#ppt_h*1.125000"/>
                                          </p:val>
                                        </p:tav>
                                        <p:tav tm="100000">
                                          <p:val>
                                            <p:strVal val="#ppt_y"/>
                                          </p:val>
                                        </p:tav>
                                      </p:tavLst>
                                    </p:anim>
                                    <p:animEffect transition="in" filter="wipe(up)">
                                      <p:cBhvr>
                                        <p:cTn id="12" dur="1250"/>
                                        <p:tgtEl>
                                          <p:spTgt spid="29"/>
                                        </p:tgtEl>
                                      </p:cBhvr>
                                    </p:animEffect>
                                  </p:childTnLst>
                                </p:cTn>
                              </p:par>
                            </p:childTnLst>
                          </p:cTn>
                        </p:par>
                        <p:par>
                          <p:cTn id="13" fill="hold">
                            <p:stCondLst>
                              <p:cond delay="2250"/>
                            </p:stCondLst>
                            <p:childTnLst>
                              <p:par>
                                <p:cTn id="14" presetID="1" presetClass="entr" presetSubtype="0"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childTnLst>
                                </p:cTn>
                              </p:par>
                              <p:par>
                                <p:cTn id="16" presetID="42" presetClass="path" presetSubtype="0" accel="50000" decel="50000" fill="hold" nodeType="withEffect">
                                  <p:stCondLst>
                                    <p:cond delay="0"/>
                                  </p:stCondLst>
                                  <p:childTnLst>
                                    <p:animMotion origin="layout" path="M 4.72222E-6 3.58025E-6 L 0.23993 0.28889 " pathEditMode="relative" rAng="0" ptsTypes="AA">
                                      <p:cBhvr>
                                        <p:cTn id="17" dur="650" spd="-100000" fill="hold"/>
                                        <p:tgtEl>
                                          <p:spTgt spid="8"/>
                                        </p:tgtEl>
                                        <p:attrNameLst>
                                          <p:attrName>ppt_x</p:attrName>
                                          <p:attrName>ppt_y</p:attrName>
                                        </p:attrNameLst>
                                      </p:cBhvr>
                                      <p:rCtr x="11997" y="14444"/>
                                    </p:animMotion>
                                  </p:childTnLst>
                                </p:cTn>
                              </p:par>
                              <p:par>
                                <p:cTn id="18" presetID="1" presetClass="entr" presetSubtype="0" fill="hold" nodeType="withEffect">
                                  <p:stCondLst>
                                    <p:cond delay="300"/>
                                  </p:stCondLst>
                                  <p:childTnLst>
                                    <p:set>
                                      <p:cBhvr>
                                        <p:cTn id="19" dur="1" fill="hold">
                                          <p:stCondLst>
                                            <p:cond delay="0"/>
                                          </p:stCondLst>
                                        </p:cTn>
                                        <p:tgtEl>
                                          <p:spTgt spid="12"/>
                                        </p:tgtEl>
                                        <p:attrNameLst>
                                          <p:attrName>style.visibility</p:attrName>
                                        </p:attrNameLst>
                                      </p:cBhvr>
                                      <p:to>
                                        <p:strVal val="visible"/>
                                      </p:to>
                                    </p:set>
                                  </p:childTnLst>
                                </p:cTn>
                              </p:par>
                              <p:par>
                                <p:cTn id="20" presetID="42" presetClass="path" presetSubtype="0" accel="50000" decel="50000" fill="hold" nodeType="withEffect">
                                  <p:stCondLst>
                                    <p:cond delay="300"/>
                                  </p:stCondLst>
                                  <p:childTnLst>
                                    <p:animMotion origin="layout" path="M -2.77778E-7 -2.96296E-6 L 0.15139 0.50031 " pathEditMode="relative" rAng="0" ptsTypes="AA">
                                      <p:cBhvr>
                                        <p:cTn id="21" dur="650" spd="-100000" fill="hold"/>
                                        <p:tgtEl>
                                          <p:spTgt spid="12"/>
                                        </p:tgtEl>
                                        <p:attrNameLst>
                                          <p:attrName>ppt_x</p:attrName>
                                          <p:attrName>ppt_y</p:attrName>
                                        </p:attrNameLst>
                                      </p:cBhvr>
                                      <p:rCtr x="7569" y="25000"/>
                                    </p:animMotion>
                                  </p:childTnLst>
                                </p:cTn>
                              </p:par>
                              <p:par>
                                <p:cTn id="22" presetID="1" presetClass="entr" presetSubtype="0" fill="hold" nodeType="withEffect">
                                  <p:stCondLst>
                                    <p:cond delay="600"/>
                                  </p:stCondLst>
                                  <p:childTnLst>
                                    <p:set>
                                      <p:cBhvr>
                                        <p:cTn id="23" dur="1" fill="hold">
                                          <p:stCondLst>
                                            <p:cond delay="0"/>
                                          </p:stCondLst>
                                        </p:cTn>
                                        <p:tgtEl>
                                          <p:spTgt spid="15"/>
                                        </p:tgtEl>
                                        <p:attrNameLst>
                                          <p:attrName>style.visibility</p:attrName>
                                        </p:attrNameLst>
                                      </p:cBhvr>
                                      <p:to>
                                        <p:strVal val="visible"/>
                                      </p:to>
                                    </p:set>
                                  </p:childTnLst>
                                </p:cTn>
                              </p:par>
                              <p:par>
                                <p:cTn id="24" presetID="42" presetClass="path" presetSubtype="0" accel="50000" decel="50000" fill="hold" nodeType="withEffect">
                                  <p:stCondLst>
                                    <p:cond delay="600"/>
                                  </p:stCondLst>
                                  <p:childTnLst>
                                    <p:animMotion origin="layout" path="M 1.94444E-6 -3.58025E-6 L 0.02048 0.5892 " pathEditMode="relative" rAng="0" ptsTypes="AA">
                                      <p:cBhvr>
                                        <p:cTn id="25" dur="650" spd="-100000" fill="hold"/>
                                        <p:tgtEl>
                                          <p:spTgt spid="15"/>
                                        </p:tgtEl>
                                        <p:attrNameLst>
                                          <p:attrName>ppt_x</p:attrName>
                                          <p:attrName>ppt_y</p:attrName>
                                        </p:attrNameLst>
                                      </p:cBhvr>
                                      <p:rCtr x="1024" y="29444"/>
                                    </p:animMotion>
                                  </p:childTnLst>
                                </p:cTn>
                              </p:par>
                              <p:par>
                                <p:cTn id="26" presetID="1" presetClass="entr" presetSubtype="0" fill="hold" nodeType="withEffect">
                                  <p:stCondLst>
                                    <p:cond delay="900"/>
                                  </p:stCondLst>
                                  <p:childTnLst>
                                    <p:set>
                                      <p:cBhvr>
                                        <p:cTn id="27" dur="1" fill="hold">
                                          <p:stCondLst>
                                            <p:cond delay="0"/>
                                          </p:stCondLst>
                                        </p:cTn>
                                        <p:tgtEl>
                                          <p:spTgt spid="18"/>
                                        </p:tgtEl>
                                        <p:attrNameLst>
                                          <p:attrName>style.visibility</p:attrName>
                                        </p:attrNameLst>
                                      </p:cBhvr>
                                      <p:to>
                                        <p:strVal val="visible"/>
                                      </p:to>
                                    </p:set>
                                  </p:childTnLst>
                                </p:cTn>
                              </p:par>
                              <p:par>
                                <p:cTn id="28" presetID="42" presetClass="path" presetSubtype="0" accel="50000" decel="50000" fill="hold" nodeType="withEffect">
                                  <p:stCondLst>
                                    <p:cond delay="900"/>
                                  </p:stCondLst>
                                  <p:childTnLst>
                                    <p:animMotion origin="layout" path="M 1.66667E-6 -2.96296E-6 L -0.11823 0.50031 " pathEditMode="relative" rAng="0" ptsTypes="AA">
                                      <p:cBhvr>
                                        <p:cTn id="29" dur="650" spd="-100000" fill="hold"/>
                                        <p:tgtEl>
                                          <p:spTgt spid="18"/>
                                        </p:tgtEl>
                                        <p:attrNameLst>
                                          <p:attrName>ppt_x</p:attrName>
                                          <p:attrName>ppt_y</p:attrName>
                                        </p:attrNameLst>
                                      </p:cBhvr>
                                      <p:rCtr x="-5920" y="25000"/>
                                    </p:animMotion>
                                  </p:childTnLst>
                                </p:cTn>
                              </p:par>
                              <p:par>
                                <p:cTn id="30" presetID="1" presetClass="entr" presetSubtype="0" fill="hold" nodeType="withEffect">
                                  <p:stCondLst>
                                    <p:cond delay="1200"/>
                                  </p:stCondLst>
                                  <p:childTnLst>
                                    <p:set>
                                      <p:cBhvr>
                                        <p:cTn id="31" dur="1" fill="hold">
                                          <p:stCondLst>
                                            <p:cond delay="0"/>
                                          </p:stCondLst>
                                        </p:cTn>
                                        <p:tgtEl>
                                          <p:spTgt spid="21"/>
                                        </p:tgtEl>
                                        <p:attrNameLst>
                                          <p:attrName>style.visibility</p:attrName>
                                        </p:attrNameLst>
                                      </p:cBhvr>
                                      <p:to>
                                        <p:strVal val="visible"/>
                                      </p:to>
                                    </p:set>
                                  </p:childTnLst>
                                </p:cTn>
                              </p:par>
                              <p:par>
                                <p:cTn id="32" presetID="42" presetClass="path" presetSubtype="0" accel="50000" decel="50000" fill="hold" nodeType="withEffect">
                                  <p:stCondLst>
                                    <p:cond delay="1200"/>
                                  </p:stCondLst>
                                  <p:childTnLst>
                                    <p:animMotion origin="layout" path="M -4.16667E-6 -3.82716E-6 L -0.19409 0.28426 " pathEditMode="relative" rAng="0" ptsTypes="AA">
                                      <p:cBhvr>
                                        <p:cTn id="33" dur="650" spd="-100000" fill="hold"/>
                                        <p:tgtEl>
                                          <p:spTgt spid="21"/>
                                        </p:tgtEl>
                                        <p:attrNameLst>
                                          <p:attrName>ppt_x</p:attrName>
                                          <p:attrName>ppt_y</p:attrName>
                                        </p:attrNameLst>
                                      </p:cBhvr>
                                      <p:rCtr x="-9705" y="14198"/>
                                    </p:animMotion>
                                  </p:childTnLst>
                                </p:cTn>
                              </p:par>
                            </p:childTnLst>
                          </p:cTn>
                        </p:par>
                        <p:par>
                          <p:cTn id="34" fill="hold">
                            <p:stCondLst>
                              <p:cond delay="4100"/>
                            </p:stCondLst>
                            <p:childTnLst>
                              <p:par>
                                <p:cTn id="35" presetID="16" presetClass="entr" presetSubtype="21" fill="hold" grpId="0" nodeType="after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barn(inVertical)">
                                      <p:cBhvr>
                                        <p:cTn id="37" dur="500"/>
                                        <p:tgtEl>
                                          <p:spTgt spid="24"/>
                                        </p:tgtEl>
                                      </p:cBhvr>
                                    </p:animEffect>
                                  </p:childTnLst>
                                </p:cTn>
                              </p:par>
                              <p:par>
                                <p:cTn id="38" presetID="16" presetClass="entr" presetSubtype="21" fill="hold" grpId="0" nodeType="withEffect">
                                  <p:stCondLst>
                                    <p:cond delay="300"/>
                                  </p:stCondLst>
                                  <p:childTnLst>
                                    <p:set>
                                      <p:cBhvr>
                                        <p:cTn id="39" dur="1" fill="hold">
                                          <p:stCondLst>
                                            <p:cond delay="0"/>
                                          </p:stCondLst>
                                        </p:cTn>
                                        <p:tgtEl>
                                          <p:spTgt spid="25"/>
                                        </p:tgtEl>
                                        <p:attrNameLst>
                                          <p:attrName>style.visibility</p:attrName>
                                        </p:attrNameLst>
                                      </p:cBhvr>
                                      <p:to>
                                        <p:strVal val="visible"/>
                                      </p:to>
                                    </p:set>
                                    <p:animEffect transition="in" filter="barn(inVertical)">
                                      <p:cBhvr>
                                        <p:cTn id="40" dur="500"/>
                                        <p:tgtEl>
                                          <p:spTgt spid="25"/>
                                        </p:tgtEl>
                                      </p:cBhvr>
                                    </p:animEffect>
                                  </p:childTnLst>
                                </p:cTn>
                              </p:par>
                              <p:par>
                                <p:cTn id="41" presetID="16" presetClass="entr" presetSubtype="21" fill="hold" grpId="0" nodeType="withEffect">
                                  <p:stCondLst>
                                    <p:cond delay="600"/>
                                  </p:stCondLst>
                                  <p:childTnLst>
                                    <p:set>
                                      <p:cBhvr>
                                        <p:cTn id="42" dur="1" fill="hold">
                                          <p:stCondLst>
                                            <p:cond delay="0"/>
                                          </p:stCondLst>
                                        </p:cTn>
                                        <p:tgtEl>
                                          <p:spTgt spid="26"/>
                                        </p:tgtEl>
                                        <p:attrNameLst>
                                          <p:attrName>style.visibility</p:attrName>
                                        </p:attrNameLst>
                                      </p:cBhvr>
                                      <p:to>
                                        <p:strVal val="visible"/>
                                      </p:to>
                                    </p:set>
                                    <p:animEffect transition="in" filter="barn(inVertical)">
                                      <p:cBhvr>
                                        <p:cTn id="43" dur="500"/>
                                        <p:tgtEl>
                                          <p:spTgt spid="26"/>
                                        </p:tgtEl>
                                      </p:cBhvr>
                                    </p:animEffect>
                                  </p:childTnLst>
                                </p:cTn>
                              </p:par>
                              <p:par>
                                <p:cTn id="44" presetID="16" presetClass="entr" presetSubtype="21" fill="hold" grpId="0" nodeType="withEffect">
                                  <p:stCondLst>
                                    <p:cond delay="900"/>
                                  </p:stCondLst>
                                  <p:childTnLst>
                                    <p:set>
                                      <p:cBhvr>
                                        <p:cTn id="45" dur="1" fill="hold">
                                          <p:stCondLst>
                                            <p:cond delay="0"/>
                                          </p:stCondLst>
                                        </p:cTn>
                                        <p:tgtEl>
                                          <p:spTgt spid="27"/>
                                        </p:tgtEl>
                                        <p:attrNameLst>
                                          <p:attrName>style.visibility</p:attrName>
                                        </p:attrNameLst>
                                      </p:cBhvr>
                                      <p:to>
                                        <p:strVal val="visible"/>
                                      </p:to>
                                    </p:set>
                                    <p:animEffect transition="in" filter="barn(inVertical)">
                                      <p:cBhvr>
                                        <p:cTn id="46" dur="500"/>
                                        <p:tgtEl>
                                          <p:spTgt spid="27"/>
                                        </p:tgtEl>
                                      </p:cBhvr>
                                    </p:animEffect>
                                  </p:childTnLst>
                                </p:cTn>
                              </p:par>
                              <p:par>
                                <p:cTn id="47" presetID="16" presetClass="entr" presetSubtype="21" fill="hold" grpId="0" nodeType="withEffect">
                                  <p:stCondLst>
                                    <p:cond delay="1200"/>
                                  </p:stCondLst>
                                  <p:childTnLst>
                                    <p:set>
                                      <p:cBhvr>
                                        <p:cTn id="48" dur="1" fill="hold">
                                          <p:stCondLst>
                                            <p:cond delay="0"/>
                                          </p:stCondLst>
                                        </p:cTn>
                                        <p:tgtEl>
                                          <p:spTgt spid="28"/>
                                        </p:tgtEl>
                                        <p:attrNameLst>
                                          <p:attrName>style.visibility</p:attrName>
                                        </p:attrNameLst>
                                      </p:cBhvr>
                                      <p:to>
                                        <p:strVal val="visible"/>
                                      </p:to>
                                    </p:set>
                                    <p:animEffect transition="in" filter="barn(inVertical)">
                                      <p:cBhvr>
                                        <p:cTn id="4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7" grpId="0"/>
      <p:bldP spid="28" grpId="0"/>
      <p:bldP spid="29" grpId="0"/>
      <p:bldP spid="30"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5"/>
          <p:cNvSpPr txBox="1"/>
          <p:nvPr/>
        </p:nvSpPr>
        <p:spPr>
          <a:xfrm>
            <a:off x="1009225" y="60095"/>
            <a:ext cx="6520660" cy="672075"/>
          </a:xfrm>
          <a:prstGeom prst="rect">
            <a:avLst/>
          </a:prstGeom>
        </p:spPr>
        <p:txBody>
          <a:bodyPr>
            <a:normAutofit lnSpcReduction="10000"/>
          </a:bodyPr>
          <a:lstStyle>
            <a:lvl1pPr algn="l" defTabSz="815340" rtl="0" eaLnBrk="0" fontAlgn="base" hangingPunct="0">
              <a:spcBef>
                <a:spcPct val="0"/>
              </a:spcBef>
              <a:spcAft>
                <a:spcPct val="0"/>
              </a:spcAft>
              <a:defRPr sz="2800" kern="1200">
                <a:solidFill>
                  <a:schemeClr val="bg1"/>
                </a:solidFill>
                <a:latin typeface="华文细黑" panose="02010600040101010101" pitchFamily="2" charset="-122"/>
                <a:ea typeface="华文细黑" panose="02010600040101010101" pitchFamily="2" charset="-122"/>
                <a:cs typeface="+mj-cs"/>
              </a:defRPr>
            </a:lvl1pPr>
            <a:lvl2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2pPr>
            <a:lvl3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3pPr>
            <a:lvl4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4pPr>
            <a:lvl5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5pPr>
            <a:lvl6pPr marL="4572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6pPr>
            <a:lvl7pPr marL="9144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7pPr>
            <a:lvl8pPr marL="13709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8pPr>
            <a:lvl9pPr marL="18281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9pPr>
          </a:lstStyle>
          <a:p>
            <a:pPr lvl="0">
              <a:lnSpc>
                <a:spcPct val="150000"/>
              </a:lnSpc>
              <a:defRPr/>
            </a:pPr>
            <a:r>
              <a:rPr lang="zh-CN" altLang="en-US" sz="2665" b="1" kern="0" cap="all" dirty="0">
                <a:ln w="0">
                  <a:noFill/>
                </a:ln>
                <a:gradFill>
                  <a:gsLst>
                    <a:gs pos="29000">
                      <a:srgbClr val="FCFEB6"/>
                    </a:gs>
                    <a:gs pos="59000">
                      <a:srgbClr val="F8EC02"/>
                    </a:gs>
                    <a:gs pos="83000">
                      <a:srgbClr val="F8EC02"/>
                    </a:gs>
                    <a:gs pos="100000">
                      <a:srgbClr val="FCE95A"/>
                    </a:gs>
                  </a:gsLst>
                  <a:lin ang="5400000" scaled="0"/>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四、全面从严治党不忘初心</a:t>
            </a:r>
          </a:p>
        </p:txBody>
      </p:sp>
      <p:sp>
        <p:nvSpPr>
          <p:cNvPr id="3" name="圆角矩形 14">
            <a:extLst>
              <a:ext uri="{FF2B5EF4-FFF2-40B4-BE49-F238E27FC236}">
                <a16:creationId xmlns:a16="http://schemas.microsoft.com/office/drawing/2014/main" xmlns="" id="{2DFF43C8-045A-480C-82CD-983089772912}"/>
              </a:ext>
            </a:extLst>
          </p:cNvPr>
          <p:cNvSpPr/>
          <p:nvPr/>
        </p:nvSpPr>
        <p:spPr>
          <a:xfrm>
            <a:off x="5334997" y="1221449"/>
            <a:ext cx="5856651" cy="843420"/>
          </a:xfrm>
          <a:prstGeom prst="round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3735" b="1" i="0" u="none" strike="noStrike" kern="1200" cap="none" spc="0" normalizeH="0" baseline="0" noProof="0" dirty="0">
                <a:ln>
                  <a:noFill/>
                </a:ln>
                <a:solidFill>
                  <a:srgbClr val="BC000D"/>
                </a:solidFill>
                <a:effectLst/>
                <a:uLnTx/>
                <a:uFillTx/>
                <a:latin typeface="微软雅黑" panose="020B0503020204020204" pitchFamily="34" charset="-122"/>
                <a:ea typeface="微软雅黑" panose="020B0503020204020204" pitchFamily="34" charset="-122"/>
                <a:cs typeface="+mn-cs"/>
              </a:rPr>
              <a:t>全面从严治党永远在路上</a:t>
            </a:r>
          </a:p>
        </p:txBody>
      </p:sp>
      <p:sp>
        <p:nvSpPr>
          <p:cNvPr id="4" name="矩形 3">
            <a:extLst>
              <a:ext uri="{FF2B5EF4-FFF2-40B4-BE49-F238E27FC236}">
                <a16:creationId xmlns:a16="http://schemas.microsoft.com/office/drawing/2014/main" xmlns="" id="{7E0AFE56-BFDC-4095-87FD-26C5A6E52003}"/>
              </a:ext>
            </a:extLst>
          </p:cNvPr>
          <p:cNvSpPr/>
          <p:nvPr/>
        </p:nvSpPr>
        <p:spPr>
          <a:xfrm>
            <a:off x="5631189" y="2095600"/>
            <a:ext cx="5441224" cy="3547110"/>
          </a:xfrm>
          <a:prstGeom prst="rect">
            <a:avLst/>
          </a:prstGeom>
        </p:spPr>
        <p:txBody>
          <a:bodyPr wrap="square">
            <a:spAutoFit/>
          </a:bodyPr>
          <a:lstStyle/>
          <a:p>
            <a:pPr marL="0" marR="0" lvl="0" indent="0" algn="just" defTabSz="914400" rtl="0" eaLnBrk="1" fontAlgn="base" latinLnBrk="0" hangingPunct="1">
              <a:lnSpc>
                <a:spcPct val="150000"/>
              </a:lnSpc>
              <a:spcBef>
                <a:spcPct val="0"/>
              </a:spcBef>
              <a:spcAft>
                <a:spcPct val="0"/>
              </a:spcAft>
              <a:buClrTx/>
              <a:buSzTx/>
              <a:buFontTx/>
              <a:buNone/>
              <a:tabLst/>
              <a:defRPr/>
            </a:pPr>
            <a:r>
              <a:rPr kumimoji="0" lang="zh-CN" altLang="en-US" sz="2135" b="1" i="0" u="none" strike="noStrike" kern="1200" cap="none" spc="0" normalizeH="0" baseline="0" noProof="0" dirty="0">
                <a:ln>
                  <a:noFill/>
                </a:ln>
                <a:solidFill>
                  <a:srgbClr val="BC000D"/>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党要管党，才能管好党；从严治党，才能治好党。</a:t>
            </a:r>
            <a:r>
              <a:rPr kumimoji="0" lang="zh-CN" altLang="en-US" sz="2135"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改革开放以来，在推进中国特色社会主义伟大事业的征程中，我们党始终把加强自身建设放在重要位置，以永远在路上的决心和韧劲，着力解决党内存在的突出问题，不断保持党的先进性纯洁性，确保党始终成为中国特色社会主义事业坚强领导核心。</a:t>
            </a:r>
          </a:p>
        </p:txBody>
      </p:sp>
      <p:cxnSp>
        <p:nvCxnSpPr>
          <p:cNvPr id="5" name="直接连接符 4">
            <a:extLst>
              <a:ext uri="{FF2B5EF4-FFF2-40B4-BE49-F238E27FC236}">
                <a16:creationId xmlns:a16="http://schemas.microsoft.com/office/drawing/2014/main" xmlns="" id="{77D6B3C7-0E65-490A-9E3B-822AB53DDCF3}"/>
              </a:ext>
            </a:extLst>
          </p:cNvPr>
          <p:cNvCxnSpPr/>
          <p:nvPr/>
        </p:nvCxnSpPr>
        <p:spPr>
          <a:xfrm>
            <a:off x="5696067" y="2096027"/>
            <a:ext cx="5376597" cy="0"/>
          </a:xfrm>
          <a:prstGeom prst="line">
            <a:avLst/>
          </a:prstGeom>
          <a:ln>
            <a:solidFill>
              <a:schemeClr val="accent2"/>
            </a:solidFill>
            <a:prstDash val="dash"/>
          </a:ln>
        </p:spPr>
        <p:style>
          <a:lnRef idx="1">
            <a:schemeClr val="accent1"/>
          </a:lnRef>
          <a:fillRef idx="0">
            <a:schemeClr val="accent1"/>
          </a:fillRef>
          <a:effectRef idx="0">
            <a:schemeClr val="accent1"/>
          </a:effectRef>
          <a:fontRef idx="minor">
            <a:schemeClr val="tx1"/>
          </a:fontRef>
        </p:style>
      </p:cxnSp>
      <p:pic>
        <p:nvPicPr>
          <p:cNvPr id="6" name="图片 5">
            <a:extLst>
              <a:ext uri="{FF2B5EF4-FFF2-40B4-BE49-F238E27FC236}">
                <a16:creationId xmlns:a16="http://schemas.microsoft.com/office/drawing/2014/main" xmlns="" id="{9CCA535C-2609-470E-AAF0-D36D8F8591B8}"/>
              </a:ext>
            </a:extLst>
          </p:cNvPr>
          <p:cNvPicPr>
            <a:picLocks noChangeAspect="1"/>
          </p:cNvPicPr>
          <p:nvPr/>
        </p:nvPicPr>
        <p:blipFill rotWithShape="1">
          <a:blip r:embed="rId3" cstate="print">
            <a:extLst>
              <a:ext uri="{28A0092B-C50C-407E-A947-70E740481C1C}">
                <a14:useLocalDpi xmlns:a14="http://schemas.microsoft.com/office/drawing/2010/main" xmlns="" val="0"/>
              </a:ext>
            </a:extLst>
          </a:blip>
          <a:srcRect r="51556" b="14098"/>
          <a:stretch>
            <a:fillRect/>
          </a:stretch>
        </p:blipFill>
        <p:spPr>
          <a:xfrm>
            <a:off x="391160" y="1154747"/>
            <a:ext cx="5253355" cy="4548505"/>
          </a:xfrm>
          <a:prstGeom prst="rect">
            <a:avLst/>
          </a:prstGeom>
        </p:spPr>
      </p:pic>
    </p:spTree>
    <p:extLst>
      <p:ext uri="{BB962C8B-B14F-4D97-AF65-F5344CB8AC3E}">
        <p14:creationId xmlns:p14="http://schemas.microsoft.com/office/powerpoint/2010/main" xmlns="" val="2254726626"/>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inVertical)">
                                      <p:cBhvr>
                                        <p:cTn id="13" dur="500"/>
                                        <p:tgtEl>
                                          <p:spTgt spid="5"/>
                                        </p:tgtEl>
                                      </p:cBhvr>
                                    </p:animEffect>
                                  </p:childTnLst>
                                </p:cTn>
                              </p:par>
                            </p:childTnLst>
                          </p:cTn>
                        </p:par>
                        <p:par>
                          <p:cTn id="14" fill="hold">
                            <p:stCondLst>
                              <p:cond delay="1500"/>
                            </p:stCondLst>
                            <p:childTnLst>
                              <p:par>
                                <p:cTn id="15" presetID="12" presetClass="entr" presetSubtype="4"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1000"/>
                                        <p:tgtEl>
                                          <p:spTgt spid="4"/>
                                        </p:tgtEl>
                                        <p:attrNameLst>
                                          <p:attrName>ppt_y</p:attrName>
                                        </p:attrNameLst>
                                      </p:cBhvr>
                                      <p:tavLst>
                                        <p:tav tm="0">
                                          <p:val>
                                            <p:strVal val="#ppt_y+#ppt_h*1.125000"/>
                                          </p:val>
                                        </p:tav>
                                        <p:tav tm="100000">
                                          <p:val>
                                            <p:strVal val="#ppt_y"/>
                                          </p:val>
                                        </p:tav>
                                      </p:tavLst>
                                    </p:anim>
                                    <p:animEffect transition="in" filter="wipe(up)">
                                      <p:cBhvr>
                                        <p:cTn id="18" dur="1000"/>
                                        <p:tgtEl>
                                          <p:spTgt spid="4"/>
                                        </p:tgtEl>
                                      </p:cBhvr>
                                    </p:animEffect>
                                  </p:childTnLst>
                                </p:cTn>
                              </p:par>
                            </p:childTnLst>
                          </p:cTn>
                        </p:par>
                        <p:par>
                          <p:cTn id="19" fill="hold">
                            <p:stCondLst>
                              <p:cond delay="2500"/>
                            </p:stCondLst>
                            <p:childTnLst>
                              <p:par>
                                <p:cTn id="20" presetID="10" presetClass="entr" presetSubtype="0"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3" cstate="print">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893234990"/>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剪去对角 8">
            <a:extLst>
              <a:ext uri="{FF2B5EF4-FFF2-40B4-BE49-F238E27FC236}">
                <a16:creationId xmlns:a16="http://schemas.microsoft.com/office/drawing/2014/main" xmlns="" id="{2CBB7D4E-7EE9-4CAE-9F54-EB7620BD9860}"/>
              </a:ext>
            </a:extLst>
          </p:cNvPr>
          <p:cNvSpPr/>
          <p:nvPr/>
        </p:nvSpPr>
        <p:spPr>
          <a:xfrm>
            <a:off x="870858" y="1338571"/>
            <a:ext cx="10895089" cy="4210083"/>
          </a:xfrm>
          <a:prstGeom prst="snip2DiagRect">
            <a:avLst/>
          </a:prstGeom>
          <a:gradFill flip="none" rotWithShape="1">
            <a:gsLst>
              <a:gs pos="0">
                <a:srgbClr val="E30000"/>
              </a:gs>
              <a:gs pos="100000">
                <a:srgbClr val="760303"/>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10000"/>
              </a:lnSpc>
              <a:spcBef>
                <a:spcPct val="0"/>
              </a:spcBef>
              <a:spcAft>
                <a:spcPct val="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nvGrpSpPr>
          <p:cNvPr id="10" name="组合 9">
            <a:extLst>
              <a:ext uri="{FF2B5EF4-FFF2-40B4-BE49-F238E27FC236}">
                <a16:creationId xmlns:a16="http://schemas.microsoft.com/office/drawing/2014/main" xmlns="" id="{349A1C18-48BC-4295-B537-C2D221FBC4B5}"/>
              </a:ext>
            </a:extLst>
          </p:cNvPr>
          <p:cNvGrpSpPr/>
          <p:nvPr/>
        </p:nvGrpSpPr>
        <p:grpSpPr>
          <a:xfrm>
            <a:off x="2698394" y="1812911"/>
            <a:ext cx="1471281" cy="2210695"/>
            <a:chOff x="787224" y="1342594"/>
            <a:chExt cx="1173194" cy="1740923"/>
          </a:xfrm>
        </p:grpSpPr>
        <p:sp>
          <p:nvSpPr>
            <p:cNvPr id="12" name="TextBox 26">
              <a:extLst>
                <a:ext uri="{FF2B5EF4-FFF2-40B4-BE49-F238E27FC236}">
                  <a16:creationId xmlns:a16="http://schemas.microsoft.com/office/drawing/2014/main" xmlns="" id="{6E19FFE4-494E-4A4B-85C7-47E216BAF684}"/>
                </a:ext>
              </a:extLst>
            </p:cNvPr>
            <p:cNvSpPr txBox="1"/>
            <p:nvPr/>
          </p:nvSpPr>
          <p:spPr>
            <a:xfrm>
              <a:off x="787224" y="1342594"/>
              <a:ext cx="931171" cy="1465184"/>
            </a:xfrm>
            <a:prstGeom prst="rect">
              <a:avLst/>
            </a:prstGeom>
            <a:noFill/>
          </p:spPr>
          <p:txBody>
            <a:bodyPr vert="eaVert"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6400" b="1" i="0" u="none" strike="noStrike" kern="1200" cap="none" spc="567" normalizeH="0" baseline="0" noProof="0" dirty="0">
                  <a:ln>
                    <a:noFill/>
                  </a:ln>
                  <a:gradFill>
                    <a:gsLst>
                      <a:gs pos="29000">
                        <a:srgbClr val="FCFEB6"/>
                      </a:gs>
                      <a:gs pos="59000">
                        <a:srgbClr val="F8EC02"/>
                      </a:gs>
                      <a:gs pos="83000">
                        <a:srgbClr val="F8EC02"/>
                      </a:gs>
                      <a:gs pos="100000">
                        <a:srgbClr val="FCE95A"/>
                      </a:gs>
                    </a:gsLst>
                    <a:lin ang="5400000" scaled="0"/>
                  </a:gra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目录</a:t>
              </a:r>
            </a:p>
          </p:txBody>
        </p:sp>
        <p:sp>
          <p:nvSpPr>
            <p:cNvPr id="13" name="TextBox 27">
              <a:extLst>
                <a:ext uri="{FF2B5EF4-FFF2-40B4-BE49-F238E27FC236}">
                  <a16:creationId xmlns:a16="http://schemas.microsoft.com/office/drawing/2014/main" xmlns="" id="{80BA3874-6507-4F0E-A9D2-A02B76B36A44}"/>
                </a:ext>
              </a:extLst>
            </p:cNvPr>
            <p:cNvSpPr txBox="1"/>
            <p:nvPr/>
          </p:nvSpPr>
          <p:spPr>
            <a:xfrm>
              <a:off x="1552303" y="1947374"/>
              <a:ext cx="408115" cy="1136143"/>
            </a:xfrm>
            <a:prstGeom prst="rect">
              <a:avLst/>
            </a:prstGeom>
            <a:noFill/>
          </p:spPr>
          <p:txBody>
            <a:bodyPr vert="eaVert"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135" b="0" i="0" u="none" strike="noStrike" kern="1200" cap="none" spc="-142" normalizeH="0" baseline="0" noProof="0" dirty="0">
                  <a:ln>
                    <a:noFill/>
                  </a:ln>
                  <a:gradFill>
                    <a:gsLst>
                      <a:gs pos="29000">
                        <a:srgbClr val="FCFEB6"/>
                      </a:gs>
                      <a:gs pos="59000">
                        <a:srgbClr val="F8EC02"/>
                      </a:gs>
                      <a:gs pos="83000">
                        <a:srgbClr val="F8EC02"/>
                      </a:gs>
                      <a:gs pos="100000">
                        <a:srgbClr val="FCE95A"/>
                      </a:gs>
                    </a:gsLst>
                    <a:lin ang="5400000" scaled="0"/>
                  </a:gra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Arial" panose="020B0604020202020204" pitchFamily="34" charset="0"/>
                </a:rPr>
                <a:t>CONTENTS</a:t>
              </a:r>
            </a:p>
          </p:txBody>
        </p:sp>
      </p:grpSp>
      <p:sp>
        <p:nvSpPr>
          <p:cNvPr id="14" name="TextBox 46">
            <a:extLst>
              <a:ext uri="{FF2B5EF4-FFF2-40B4-BE49-F238E27FC236}">
                <a16:creationId xmlns:a16="http://schemas.microsoft.com/office/drawing/2014/main" xmlns="" id="{28D4B413-E970-4D40-B170-D32F6199324B}"/>
              </a:ext>
            </a:extLst>
          </p:cNvPr>
          <p:cNvSpPr txBox="1"/>
          <p:nvPr/>
        </p:nvSpPr>
        <p:spPr>
          <a:xfrm>
            <a:off x="4433480" y="1871304"/>
            <a:ext cx="5481320" cy="501650"/>
          </a:xfrm>
          <a:prstGeom prst="rect">
            <a:avLst/>
          </a:prstGeom>
        </p:spPr>
        <p:txBody>
          <a:bodyPr wrap="square">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665" b="1" i="0" u="none" strike="noStrike" kern="0" cap="all" spc="0" normalizeH="0" baseline="0" noProof="0" dirty="0">
                <a:ln w="0">
                  <a:noFill/>
                </a:ln>
                <a:gradFill>
                  <a:gsLst>
                    <a:gs pos="29000">
                      <a:srgbClr val="FCFEB6"/>
                    </a:gs>
                    <a:gs pos="59000">
                      <a:srgbClr val="F8EC02"/>
                    </a:gs>
                    <a:gs pos="83000">
                      <a:srgbClr val="F8EC02"/>
                    </a:gs>
                    <a:gs pos="100000">
                      <a:srgbClr val="FCE95A"/>
                    </a:gs>
                  </a:gsLst>
                  <a:lin ang="5400000" scaled="0"/>
                </a:gra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一、党风廉政建设的重要性</a:t>
            </a:r>
          </a:p>
        </p:txBody>
      </p:sp>
      <p:sp>
        <p:nvSpPr>
          <p:cNvPr id="15" name="TextBox 46">
            <a:extLst>
              <a:ext uri="{FF2B5EF4-FFF2-40B4-BE49-F238E27FC236}">
                <a16:creationId xmlns:a16="http://schemas.microsoft.com/office/drawing/2014/main" xmlns="" id="{9E6E1278-9DCD-475F-9336-D44792999CBA}"/>
              </a:ext>
            </a:extLst>
          </p:cNvPr>
          <p:cNvSpPr txBox="1"/>
          <p:nvPr/>
        </p:nvSpPr>
        <p:spPr>
          <a:xfrm>
            <a:off x="4432845" y="2727919"/>
            <a:ext cx="5072380" cy="501650"/>
          </a:xfrm>
          <a:prstGeom prst="rect">
            <a:avLst/>
          </a:prstGeom>
        </p:spPr>
        <p:txBody>
          <a:bodyPr wrap="square">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665" b="1" i="0" u="none" strike="noStrike" kern="0" cap="all" spc="0" normalizeH="0" baseline="0" noProof="0" dirty="0">
                <a:ln w="0">
                  <a:noFill/>
                </a:ln>
                <a:gradFill>
                  <a:gsLst>
                    <a:gs pos="29000">
                      <a:srgbClr val="FCFEB6"/>
                    </a:gs>
                    <a:gs pos="59000">
                      <a:srgbClr val="F8EC02"/>
                    </a:gs>
                    <a:gs pos="83000">
                      <a:srgbClr val="F8EC02"/>
                    </a:gs>
                    <a:gs pos="100000">
                      <a:srgbClr val="FCE95A"/>
                    </a:gs>
                  </a:gsLst>
                  <a:lin ang="5400000" scaled="0"/>
                </a:gra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二、如何抓好党风廉政建设</a:t>
            </a:r>
          </a:p>
        </p:txBody>
      </p:sp>
      <p:sp>
        <p:nvSpPr>
          <p:cNvPr id="16" name="TextBox 46">
            <a:extLst>
              <a:ext uri="{FF2B5EF4-FFF2-40B4-BE49-F238E27FC236}">
                <a16:creationId xmlns:a16="http://schemas.microsoft.com/office/drawing/2014/main" xmlns="" id="{5A4F76F0-CE4E-48FD-A9F5-975E4CC100E0}"/>
              </a:ext>
            </a:extLst>
          </p:cNvPr>
          <p:cNvSpPr txBox="1"/>
          <p:nvPr/>
        </p:nvSpPr>
        <p:spPr>
          <a:xfrm>
            <a:off x="4433480" y="3587074"/>
            <a:ext cx="5153025" cy="501650"/>
          </a:xfrm>
          <a:prstGeom prst="rect">
            <a:avLst/>
          </a:prstGeom>
        </p:spPr>
        <p:txBody>
          <a:bodyPr wrap="square">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665" b="1" i="0" u="none" strike="noStrike" kern="0" cap="all" spc="0" normalizeH="0" baseline="0" noProof="0" dirty="0">
                <a:ln w="0">
                  <a:noFill/>
                </a:ln>
                <a:gradFill>
                  <a:gsLst>
                    <a:gs pos="29000">
                      <a:srgbClr val="FCFEB6"/>
                    </a:gs>
                    <a:gs pos="59000">
                      <a:srgbClr val="F8EC02"/>
                    </a:gs>
                    <a:gs pos="83000">
                      <a:srgbClr val="F8EC02"/>
                    </a:gs>
                    <a:gs pos="100000">
                      <a:srgbClr val="FCE95A"/>
                    </a:gs>
                  </a:gsLst>
                  <a:lin ang="5400000" scaled="0"/>
                </a:gra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三、反腐的重要措施与成果</a:t>
            </a:r>
          </a:p>
        </p:txBody>
      </p:sp>
      <p:sp>
        <p:nvSpPr>
          <p:cNvPr id="17" name="TextBox 46">
            <a:extLst>
              <a:ext uri="{FF2B5EF4-FFF2-40B4-BE49-F238E27FC236}">
                <a16:creationId xmlns:a16="http://schemas.microsoft.com/office/drawing/2014/main" xmlns="" id="{67055260-ED8F-42EB-AAE2-E4431FCDE832}"/>
              </a:ext>
            </a:extLst>
          </p:cNvPr>
          <p:cNvSpPr txBox="1"/>
          <p:nvPr/>
        </p:nvSpPr>
        <p:spPr>
          <a:xfrm>
            <a:off x="4433480" y="4471629"/>
            <a:ext cx="5153025" cy="501650"/>
          </a:xfrm>
          <a:prstGeom prst="rect">
            <a:avLst/>
          </a:prstGeom>
        </p:spPr>
        <p:txBody>
          <a:bodyPr wrap="square">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665" b="1" i="0" u="none" strike="noStrike" kern="0" cap="all" spc="0" normalizeH="0" baseline="0" noProof="0" dirty="0">
                <a:ln w="0">
                  <a:noFill/>
                </a:ln>
                <a:gradFill>
                  <a:gsLst>
                    <a:gs pos="29000">
                      <a:srgbClr val="FCFEB6"/>
                    </a:gs>
                    <a:gs pos="59000">
                      <a:srgbClr val="F8EC02"/>
                    </a:gs>
                    <a:gs pos="83000">
                      <a:srgbClr val="F8EC02"/>
                    </a:gs>
                    <a:gs pos="100000">
                      <a:srgbClr val="FCE95A"/>
                    </a:gs>
                  </a:gsLst>
                  <a:lin ang="5400000" scaled="0"/>
                </a:gra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四、全面从严治党 不忘初心</a:t>
            </a:r>
          </a:p>
        </p:txBody>
      </p:sp>
      <p:pic>
        <p:nvPicPr>
          <p:cNvPr id="18" name="图片 17" descr="图片包含 文字&#10;&#10;已生成高可信度的说明">
            <a:extLst>
              <a:ext uri="{FF2B5EF4-FFF2-40B4-BE49-F238E27FC236}">
                <a16:creationId xmlns:a16="http://schemas.microsoft.com/office/drawing/2014/main" xmlns="" id="{EC5B1EFF-8D13-4BD8-A9F7-F0A028390767}"/>
              </a:ext>
            </a:extLst>
          </p:cNvPr>
          <p:cNvPicPr>
            <a:picLocks noChangeAspect="1"/>
          </p:cNvPicPr>
          <p:nvPr/>
        </p:nvPicPr>
        <p:blipFill rotWithShape="1">
          <a:blip r:embed="rId3" cstate="print">
            <a:extLst>
              <a:ext uri="{BEBA8EAE-BF5A-486C-A8C5-ECC9F3942E4B}">
                <a14:imgProps xmlns:a14="http://schemas.microsoft.com/office/drawing/2010/main" xmlns="">
                  <a14:imgLayer r:embed="rId6">
                    <a14:imgEffect>
                      <a14:saturation sat="66000"/>
                    </a14:imgEffect>
                  </a14:imgLayer>
                </a14:imgProps>
              </a:ext>
              <a:ext uri="{28A0092B-C50C-407E-A947-70E740481C1C}">
                <a14:useLocalDpi xmlns:a14="http://schemas.microsoft.com/office/drawing/2010/main" xmlns="" val="0"/>
              </a:ext>
            </a:extLst>
          </a:blip>
          <a:srcRect l="57717" t="17559" r="11877" b="70833"/>
          <a:stretch/>
        </p:blipFill>
        <p:spPr>
          <a:xfrm>
            <a:off x="9293225" y="447860"/>
            <a:ext cx="2898775" cy="630000"/>
          </a:xfrm>
          <a:prstGeom prst="rect">
            <a:avLst/>
          </a:prstGeom>
          <a:effectLst>
            <a:outerShdw blurRad="63500" sx="102000" sy="102000" algn="ctr" rotWithShape="0">
              <a:prstClr val="black">
                <a:alpha val="40000"/>
              </a:prstClr>
            </a:outerShdw>
          </a:effectLst>
        </p:spPr>
      </p:pic>
      <p:pic>
        <p:nvPicPr>
          <p:cNvPr id="20" name="图片 19">
            <a:extLst>
              <a:ext uri="{FF2B5EF4-FFF2-40B4-BE49-F238E27FC236}">
                <a16:creationId xmlns:a16="http://schemas.microsoft.com/office/drawing/2014/main" xmlns="" id="{8D5E618E-FF52-4563-A289-6A099FD53688}"/>
              </a:ext>
            </a:extLst>
          </p:cNvPr>
          <p:cNvPicPr>
            <a:picLocks noChangeAspect="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xmlns="" val="0"/>
              </a:ext>
            </a:extLst>
          </a:blip>
          <a:stretch>
            <a:fillRect/>
          </a:stretch>
        </p:blipFill>
        <p:spPr>
          <a:xfrm>
            <a:off x="0" y="1139519"/>
            <a:ext cx="12192000" cy="5715000"/>
          </a:xfrm>
          <a:prstGeom prst="rect">
            <a:avLst/>
          </a:prstGeom>
        </p:spPr>
      </p:pic>
    </p:spTree>
    <p:extLst>
      <p:ext uri="{BB962C8B-B14F-4D97-AF65-F5344CB8AC3E}">
        <p14:creationId xmlns:p14="http://schemas.microsoft.com/office/powerpoint/2010/main" xmlns="" val="3147368072"/>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fill="hold"/>
                                        <p:tgtEl>
                                          <p:spTgt spid="14"/>
                                        </p:tgtEl>
                                        <p:attrNameLst>
                                          <p:attrName>ppt_x</p:attrName>
                                        </p:attrNameLst>
                                      </p:cBhvr>
                                      <p:tavLst>
                                        <p:tav tm="0">
                                          <p:val>
                                            <p:strVal val="0-#ppt_w/2"/>
                                          </p:val>
                                        </p:tav>
                                        <p:tav tm="100000">
                                          <p:val>
                                            <p:strVal val="#ppt_x"/>
                                          </p:val>
                                        </p:tav>
                                      </p:tavLst>
                                    </p:anim>
                                    <p:anim calcmode="lin" valueType="num">
                                      <p:cBhvr additive="base">
                                        <p:cTn id="14" dur="500" fill="hold"/>
                                        <p:tgtEl>
                                          <p:spTgt spid="14"/>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0-#ppt_w/2"/>
                                          </p:val>
                                        </p:tav>
                                        <p:tav tm="100000">
                                          <p:val>
                                            <p:strVal val="#ppt_x"/>
                                          </p:val>
                                        </p:tav>
                                      </p:tavLst>
                                    </p:anim>
                                    <p:anim calcmode="lin" valueType="num">
                                      <p:cBhvr additive="base">
                                        <p:cTn id="18" dur="500" fill="hold"/>
                                        <p:tgtEl>
                                          <p:spTgt spid="15"/>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fill="hold"/>
                                        <p:tgtEl>
                                          <p:spTgt spid="16"/>
                                        </p:tgtEl>
                                        <p:attrNameLst>
                                          <p:attrName>ppt_x</p:attrName>
                                        </p:attrNameLst>
                                      </p:cBhvr>
                                      <p:tavLst>
                                        <p:tav tm="0">
                                          <p:val>
                                            <p:strVal val="0-#ppt_w/2"/>
                                          </p:val>
                                        </p:tav>
                                        <p:tav tm="100000">
                                          <p:val>
                                            <p:strVal val="#ppt_x"/>
                                          </p:val>
                                        </p:tav>
                                      </p:tavLst>
                                    </p:anim>
                                    <p:anim calcmode="lin" valueType="num">
                                      <p:cBhvr additive="base">
                                        <p:cTn id="22" dur="500" fill="hold"/>
                                        <p:tgtEl>
                                          <p:spTgt spid="16"/>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0-#ppt_w/2"/>
                                          </p:val>
                                        </p:tav>
                                        <p:tav tm="100000">
                                          <p:val>
                                            <p:strVal val="#ppt_x"/>
                                          </p:val>
                                        </p:tav>
                                      </p:tavLst>
                                    </p:anim>
                                    <p:anim calcmode="lin" valueType="num">
                                      <p:cBhvr additive="base">
                                        <p:cTn id="26"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xmlns="" id="{8D5E618E-FF52-4563-A289-6A099FD53688}"/>
              </a:ext>
            </a:extLst>
          </p:cNvPr>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tretch>
            <a:fillRect/>
          </a:stretch>
        </p:blipFill>
        <p:spPr>
          <a:xfrm>
            <a:off x="0" y="1139519"/>
            <a:ext cx="12192000" cy="5715000"/>
          </a:xfrm>
          <a:prstGeom prst="rect">
            <a:avLst/>
          </a:prstGeom>
        </p:spPr>
      </p:pic>
      <p:sp>
        <p:nvSpPr>
          <p:cNvPr id="9" name="矩形: 剪去对角 8">
            <a:extLst>
              <a:ext uri="{FF2B5EF4-FFF2-40B4-BE49-F238E27FC236}">
                <a16:creationId xmlns:a16="http://schemas.microsoft.com/office/drawing/2014/main" xmlns="" id="{2CBB7D4E-7EE9-4CAE-9F54-EB7620BD9860}"/>
              </a:ext>
            </a:extLst>
          </p:cNvPr>
          <p:cNvSpPr/>
          <p:nvPr/>
        </p:nvSpPr>
        <p:spPr>
          <a:xfrm>
            <a:off x="870858" y="1338571"/>
            <a:ext cx="10895089" cy="4210083"/>
          </a:xfrm>
          <a:prstGeom prst="snip2DiagRect">
            <a:avLst/>
          </a:prstGeom>
          <a:gradFill flip="none" rotWithShape="1">
            <a:gsLst>
              <a:gs pos="0">
                <a:srgbClr val="E30000"/>
              </a:gs>
              <a:gs pos="100000">
                <a:srgbClr val="760303"/>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10000"/>
              </a:lnSpc>
              <a:spcBef>
                <a:spcPct val="0"/>
              </a:spcBef>
              <a:spcAft>
                <a:spcPct val="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pic>
        <p:nvPicPr>
          <p:cNvPr id="18" name="图片 17" descr="图片包含 文字&#10;&#10;已生成高可信度的说明">
            <a:extLst>
              <a:ext uri="{FF2B5EF4-FFF2-40B4-BE49-F238E27FC236}">
                <a16:creationId xmlns:a16="http://schemas.microsoft.com/office/drawing/2014/main" xmlns="" id="{EC5B1EFF-8D13-4BD8-A9F7-F0A028390767}"/>
              </a:ext>
            </a:extLst>
          </p:cNvPr>
          <p:cNvPicPr>
            <a:picLocks noChangeAspect="1"/>
          </p:cNvPicPr>
          <p:nvPr/>
        </p:nvPicPr>
        <p:blipFill rotWithShape="1">
          <a:blip r:embed="rId4" cstate="print">
            <a:extLst>
              <a:ext uri="{BEBA8EAE-BF5A-486C-A8C5-ECC9F3942E4B}">
                <a14:imgProps xmlns:a14="http://schemas.microsoft.com/office/drawing/2010/main" xmlns="">
                  <a14:imgLayer r:embed="rId6">
                    <a14:imgEffect>
                      <a14:saturation sat="66000"/>
                    </a14:imgEffect>
                  </a14:imgLayer>
                </a14:imgProps>
              </a:ext>
              <a:ext uri="{28A0092B-C50C-407E-A947-70E740481C1C}">
                <a14:useLocalDpi xmlns:a14="http://schemas.microsoft.com/office/drawing/2010/main" xmlns="" val="0"/>
              </a:ext>
            </a:extLst>
          </a:blip>
          <a:srcRect l="57717" t="17559" r="11877" b="70833"/>
          <a:stretch/>
        </p:blipFill>
        <p:spPr>
          <a:xfrm>
            <a:off x="9293225" y="447860"/>
            <a:ext cx="2898775" cy="630000"/>
          </a:xfrm>
          <a:prstGeom prst="rect">
            <a:avLst/>
          </a:prstGeom>
          <a:effectLst>
            <a:outerShdw blurRad="63500" sx="102000" sy="102000" algn="ctr" rotWithShape="0">
              <a:prstClr val="black">
                <a:alpha val="40000"/>
              </a:prstClr>
            </a:outerShdw>
          </a:effectLst>
        </p:spPr>
      </p:pic>
      <p:sp>
        <p:nvSpPr>
          <p:cNvPr id="20" name="标题 4">
            <a:extLst>
              <a:ext uri="{FF2B5EF4-FFF2-40B4-BE49-F238E27FC236}">
                <a16:creationId xmlns:a16="http://schemas.microsoft.com/office/drawing/2014/main" xmlns="" id="{331CE5E9-092F-4AF0-9816-78105F103BD1}"/>
              </a:ext>
            </a:extLst>
          </p:cNvPr>
          <p:cNvSpPr txBox="1"/>
          <p:nvPr/>
        </p:nvSpPr>
        <p:spPr>
          <a:xfrm>
            <a:off x="4779612" y="1280886"/>
            <a:ext cx="2764790" cy="1856105"/>
          </a:xfrm>
          <a:prstGeom prst="rect">
            <a:avLst/>
          </a:prstGeom>
        </p:spPr>
        <p:txBody>
          <a:bodyPr vert="horz" lIns="121920" tIns="60960" rIns="121920" bIns="6096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3200" b="1" i="0" u="none" strike="noStrike" kern="1200" cap="none" spc="0" normalizeH="0" baseline="0" noProof="0" dirty="0">
                <a:ln>
                  <a:noFill/>
                </a:ln>
                <a:gradFill>
                  <a:gsLst>
                    <a:gs pos="29000">
                      <a:srgbClr val="FCFEB6"/>
                    </a:gs>
                    <a:gs pos="59000">
                      <a:srgbClr val="F8EC02"/>
                    </a:gs>
                    <a:gs pos="83000">
                      <a:srgbClr val="F8EC02"/>
                    </a:gs>
                    <a:gs pos="100000">
                      <a:srgbClr val="FCE95A"/>
                    </a:gs>
                  </a:gsLst>
                  <a:lin ang="5400000" scaled="0"/>
                </a:gradFill>
                <a:effectLst>
                  <a:outerShdw blurRad="38100" dist="38100" dir="2700000" algn="tl">
                    <a:srgbClr val="000000">
                      <a:alpha val="43137"/>
                    </a:srgbClr>
                  </a:outerShdw>
                </a:effectLst>
                <a:uLnTx/>
                <a:uFillTx/>
                <a:latin typeface="Impact" panose="020B0806030902050204" pitchFamily="34" charset="0"/>
                <a:ea typeface="微软雅黑" panose="020B0503020204020204" pitchFamily="34" charset="-122"/>
                <a:cs typeface="+mj-cs"/>
              </a:rPr>
              <a:t>    </a:t>
            </a:r>
            <a:r>
              <a:rPr kumimoji="0" lang="zh-CN" altLang="en-US" sz="3200" b="1" i="0" u="none" strike="noStrike" kern="1200" cap="none" spc="0" normalizeH="0" baseline="0" noProof="0" dirty="0">
                <a:ln>
                  <a:noFill/>
                </a:ln>
                <a:gradFill>
                  <a:gsLst>
                    <a:gs pos="29000">
                      <a:srgbClr val="FCFEB6"/>
                    </a:gs>
                    <a:gs pos="59000">
                      <a:srgbClr val="F8EC02"/>
                    </a:gs>
                    <a:gs pos="83000">
                      <a:srgbClr val="F8EC02"/>
                    </a:gs>
                    <a:gs pos="100000">
                      <a:srgbClr val="FCE95A"/>
                    </a:gs>
                  </a:gsLst>
                  <a:lin ang="5400000" scaled="0"/>
                </a:gradFill>
                <a:effectLst>
                  <a:outerShdw blurRad="38100" dist="38100" dir="2700000" algn="tl">
                    <a:srgbClr val="000000">
                      <a:alpha val="43137"/>
                    </a:srgbClr>
                  </a:outerShdw>
                </a:effectLst>
                <a:uLnTx/>
                <a:uFillTx/>
                <a:latin typeface="Impact" panose="020B0806030902050204" pitchFamily="34" charset="0"/>
                <a:ea typeface="微软雅黑" panose="020B0503020204020204" pitchFamily="34" charset="-122"/>
                <a:cs typeface="+mj-cs"/>
              </a:rPr>
              <a:t>第一部分</a:t>
            </a:r>
          </a:p>
        </p:txBody>
      </p:sp>
      <p:sp>
        <p:nvSpPr>
          <p:cNvPr id="21" name="TextBox 479">
            <a:extLst>
              <a:ext uri="{FF2B5EF4-FFF2-40B4-BE49-F238E27FC236}">
                <a16:creationId xmlns:a16="http://schemas.microsoft.com/office/drawing/2014/main" xmlns="" id="{0DC35E74-EC97-49C2-95D1-223C8F70D6C1}"/>
              </a:ext>
            </a:extLst>
          </p:cNvPr>
          <p:cNvSpPr txBox="1"/>
          <p:nvPr/>
        </p:nvSpPr>
        <p:spPr>
          <a:xfrm>
            <a:off x="1601500" y="2415385"/>
            <a:ext cx="9121013" cy="1351280"/>
          </a:xfrm>
          <a:prstGeom prst="rect">
            <a:avLst/>
          </a:prstGeom>
          <a:noFill/>
        </p:spPr>
        <p:txBody>
          <a:bodyPr wrap="square" lIns="121792" tIns="60896" rIns="121792" bIns="60896" rtlCol="0">
            <a:spAutoFit/>
          </a:bodyPr>
          <a:lstStyle>
            <a:defPPr>
              <a:defRPr lang="zh-CN"/>
            </a:defPPr>
            <a:lvl1pPr>
              <a:lnSpc>
                <a:spcPct val="125000"/>
              </a:lnSpc>
              <a:defRPr sz="4000" b="1">
                <a:solidFill>
                  <a:schemeClr val="accent2"/>
                </a:solidFill>
                <a:latin typeface="微软雅黑" panose="020B0503020204020204" pitchFamily="34" charset="-122"/>
                <a:ea typeface="微软雅黑" panose="020B0503020204020204" pitchFamily="34" charset="-122"/>
              </a:defRPr>
            </a:lvl1pPr>
          </a:lstStyle>
          <a:p>
            <a:pPr marL="0" marR="0" lvl="0" indent="0" algn="ctr" defTabSz="914400" rtl="0" eaLnBrk="1" fontAlgn="auto" latinLnBrk="0" hangingPunct="1">
              <a:lnSpc>
                <a:spcPct val="125000"/>
              </a:lnSpc>
              <a:spcBef>
                <a:spcPts val="0"/>
              </a:spcBef>
              <a:spcAft>
                <a:spcPts val="0"/>
              </a:spcAft>
              <a:buClrTx/>
              <a:buSzTx/>
              <a:buFontTx/>
              <a:buNone/>
              <a:tabLst/>
              <a:defRPr/>
            </a:pPr>
            <a:r>
              <a:rPr kumimoji="0" lang="zh-CN" altLang="en-US" sz="6400" b="1" i="0" u="none" strike="noStrike" kern="1200" cap="none" spc="0" normalizeH="0" baseline="0" noProof="0" dirty="0">
                <a:ln>
                  <a:noFill/>
                </a:ln>
                <a:gradFill>
                  <a:gsLst>
                    <a:gs pos="29000">
                      <a:srgbClr val="FCFEB6"/>
                    </a:gs>
                    <a:gs pos="59000">
                      <a:srgbClr val="F8EC02"/>
                    </a:gs>
                    <a:gs pos="83000">
                      <a:srgbClr val="F8EC02"/>
                    </a:gs>
                    <a:gs pos="100000">
                      <a:srgbClr val="FCE95A"/>
                    </a:gs>
                  </a:gsLst>
                  <a:lin ang="5400000" scaled="0"/>
                </a:gra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党风廉政建设的重要性</a:t>
            </a:r>
          </a:p>
        </p:txBody>
      </p:sp>
      <p:sp>
        <p:nvSpPr>
          <p:cNvPr id="23" name="TextBox 480">
            <a:extLst>
              <a:ext uri="{FF2B5EF4-FFF2-40B4-BE49-F238E27FC236}">
                <a16:creationId xmlns:a16="http://schemas.microsoft.com/office/drawing/2014/main" xmlns="" id="{778F46E7-F712-4C18-8B67-AD64E8D62AB7}"/>
              </a:ext>
            </a:extLst>
          </p:cNvPr>
          <p:cNvSpPr txBox="1"/>
          <p:nvPr/>
        </p:nvSpPr>
        <p:spPr>
          <a:xfrm>
            <a:off x="2761606" y="3637926"/>
            <a:ext cx="6642692" cy="1230977"/>
          </a:xfrm>
          <a:prstGeom prst="rect">
            <a:avLst/>
          </a:prstGeom>
          <a:noFill/>
        </p:spPr>
        <p:txBody>
          <a:bodyPr wrap="square" lIns="121792" tIns="60896" rIns="121792" bIns="60896" rtlCol="0">
            <a:spAutoFit/>
          </a:bodyPr>
          <a:lstStyle/>
          <a:p>
            <a:pPr algn="ctr">
              <a:defRPr/>
            </a:pPr>
            <a:r>
              <a:rPr lang="zh-CN" altLang="en-US" sz="2400" dirty="0">
                <a:gradFill>
                  <a:gsLst>
                    <a:gs pos="29000">
                      <a:srgbClr val="FCFEB6"/>
                    </a:gs>
                    <a:gs pos="59000">
                      <a:srgbClr val="F8EC02"/>
                    </a:gs>
                    <a:gs pos="83000">
                      <a:srgbClr val="F8EC02"/>
                    </a:gs>
                    <a:gs pos="100000">
                      <a:srgbClr val="FCE95A"/>
                    </a:gs>
                  </a:gsLst>
                  <a:lin ang="5400000" scaled="0"/>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请输入描述文字请输入描述文字，请输入描述文字请输入描述文字，请输入描述文字，请输入描述文字</a:t>
            </a:r>
          </a:p>
        </p:txBody>
      </p:sp>
    </p:spTree>
    <p:extLst>
      <p:ext uri="{BB962C8B-B14F-4D97-AF65-F5344CB8AC3E}">
        <p14:creationId xmlns:p14="http://schemas.microsoft.com/office/powerpoint/2010/main" xmlns="" val="500578128"/>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 calcmode="lin" valueType="num">
                                      <p:cBhvr>
                                        <p:cTn id="9"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0"/>
                                        </p:tgtEl>
                                      </p:cBhvr>
                                    </p:animEffect>
                                  </p:childTnLst>
                                </p:cTn>
                              </p:par>
                            </p:childTnLst>
                          </p:cTn>
                        </p:par>
                        <p:par>
                          <p:cTn id="12" fill="hold">
                            <p:stCondLst>
                              <p:cond delay="65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21"/>
                                        </p:tgtEl>
                                        <p:attrNameLst>
                                          <p:attrName>style.visibility</p:attrName>
                                        </p:attrNameLst>
                                      </p:cBhvr>
                                      <p:to>
                                        <p:strVal val="visible"/>
                                      </p:to>
                                    </p:set>
                                    <p:anim calcmode="lin" valueType="num">
                                      <p:cBhvr>
                                        <p:cTn id="15"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21"/>
                                        </p:tgtEl>
                                        <p:attrNameLst>
                                          <p:attrName>ppt_y</p:attrName>
                                        </p:attrNameLst>
                                      </p:cBhvr>
                                      <p:tavLst>
                                        <p:tav tm="0">
                                          <p:val>
                                            <p:strVal val="#ppt_y"/>
                                          </p:val>
                                        </p:tav>
                                        <p:tav tm="100000">
                                          <p:val>
                                            <p:strVal val="#ppt_y"/>
                                          </p:val>
                                        </p:tav>
                                      </p:tavLst>
                                    </p:anim>
                                    <p:anim calcmode="lin" valueType="num">
                                      <p:cBhvr>
                                        <p:cTn id="17"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21"/>
                                        </p:tgtEl>
                                      </p:cBhvr>
                                    </p:animEffect>
                                  </p:childTnLst>
                                </p:cTn>
                              </p:par>
                            </p:childTnLst>
                          </p:cTn>
                        </p:par>
                        <p:par>
                          <p:cTn id="20" fill="hold">
                            <p:stCondLst>
                              <p:cond delay="1600"/>
                            </p:stCondLst>
                            <p:childTnLst>
                              <p:par>
                                <p:cTn id="21" presetID="42" presetClass="entr" presetSubtype="0" fill="hold" grpId="0"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fade">
                                      <p:cBhvr>
                                        <p:cTn id="23" dur="1000"/>
                                        <p:tgtEl>
                                          <p:spTgt spid="23"/>
                                        </p:tgtEl>
                                      </p:cBhvr>
                                    </p:animEffect>
                                    <p:anim calcmode="lin" valueType="num">
                                      <p:cBhvr>
                                        <p:cTn id="24" dur="1000" fill="hold"/>
                                        <p:tgtEl>
                                          <p:spTgt spid="23"/>
                                        </p:tgtEl>
                                        <p:attrNameLst>
                                          <p:attrName>ppt_x</p:attrName>
                                        </p:attrNameLst>
                                      </p:cBhvr>
                                      <p:tavLst>
                                        <p:tav tm="0">
                                          <p:val>
                                            <p:strVal val="#ppt_x"/>
                                          </p:val>
                                        </p:tav>
                                        <p:tav tm="100000">
                                          <p:val>
                                            <p:strVal val="#ppt_x"/>
                                          </p:val>
                                        </p:tav>
                                      </p:tavLst>
                                    </p:anim>
                                    <p:anim calcmode="lin" valueType="num">
                                      <p:cBhvr>
                                        <p:cTn id="25"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cstate="print"/>
          <a:stretch>
            <a:fillRect/>
          </a:stretch>
        </p:blipFill>
        <p:spPr>
          <a:xfrm>
            <a:off x="6899638" y="2921526"/>
            <a:ext cx="4235587" cy="2066831"/>
          </a:xfrm>
          <a:prstGeom prst="rect">
            <a:avLst/>
          </a:prstGeom>
        </p:spPr>
      </p:pic>
      <p:pic>
        <p:nvPicPr>
          <p:cNvPr id="2" name="图片 1"/>
          <p:cNvPicPr>
            <a:picLocks noChangeAspect="1"/>
          </p:cNvPicPr>
          <p:nvPr/>
        </p:nvPicPr>
        <p:blipFill>
          <a:blip r:embed="rId4" cstate="print"/>
          <a:stretch>
            <a:fillRect/>
          </a:stretch>
        </p:blipFill>
        <p:spPr>
          <a:xfrm>
            <a:off x="2839859" y="2921526"/>
            <a:ext cx="4175331" cy="2066831"/>
          </a:xfrm>
          <a:prstGeom prst="rect">
            <a:avLst/>
          </a:prstGeom>
        </p:spPr>
      </p:pic>
      <p:sp>
        <p:nvSpPr>
          <p:cNvPr id="9" name="标题 5"/>
          <p:cNvSpPr txBox="1"/>
          <p:nvPr/>
        </p:nvSpPr>
        <p:spPr>
          <a:xfrm>
            <a:off x="1009225" y="60095"/>
            <a:ext cx="6520660" cy="672075"/>
          </a:xfrm>
          <a:prstGeom prst="rect">
            <a:avLst/>
          </a:prstGeom>
        </p:spPr>
        <p:txBody>
          <a:bodyPr>
            <a:normAutofit lnSpcReduction="10000"/>
          </a:bodyPr>
          <a:lstStyle>
            <a:lvl1pPr algn="l" defTabSz="815340" rtl="0" eaLnBrk="0" fontAlgn="base" hangingPunct="0">
              <a:spcBef>
                <a:spcPct val="0"/>
              </a:spcBef>
              <a:spcAft>
                <a:spcPct val="0"/>
              </a:spcAft>
              <a:defRPr sz="2800" kern="1200">
                <a:solidFill>
                  <a:schemeClr val="bg1"/>
                </a:solidFill>
                <a:latin typeface="华文细黑" panose="02010600040101010101" pitchFamily="2" charset="-122"/>
                <a:ea typeface="华文细黑" panose="02010600040101010101" pitchFamily="2" charset="-122"/>
                <a:cs typeface="+mj-cs"/>
              </a:defRPr>
            </a:lvl1pPr>
            <a:lvl2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2pPr>
            <a:lvl3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3pPr>
            <a:lvl4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4pPr>
            <a:lvl5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5pPr>
            <a:lvl6pPr marL="4572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6pPr>
            <a:lvl7pPr marL="9144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7pPr>
            <a:lvl8pPr marL="13709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8pPr>
            <a:lvl9pPr marL="18281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9pPr>
          </a:lstStyle>
          <a:p>
            <a:pPr marL="0" marR="0" lvl="0" indent="0" algn="l" defTabSz="815340" rtl="0" eaLnBrk="0" fontAlgn="base" latinLnBrk="0" hangingPunct="0">
              <a:lnSpc>
                <a:spcPct val="150000"/>
              </a:lnSpc>
              <a:spcBef>
                <a:spcPct val="0"/>
              </a:spcBef>
              <a:spcAft>
                <a:spcPct val="0"/>
              </a:spcAft>
              <a:buClrTx/>
              <a:buSzTx/>
              <a:buFontTx/>
              <a:buNone/>
              <a:tabLst/>
              <a:defRPr/>
            </a:pPr>
            <a:r>
              <a:rPr lang="zh-CN" altLang="en-US" sz="2665" b="1" kern="0" cap="all" dirty="0">
                <a:ln w="0">
                  <a:noFill/>
                </a:ln>
                <a:gradFill>
                  <a:gsLst>
                    <a:gs pos="29000">
                      <a:srgbClr val="FCFEB6"/>
                    </a:gs>
                    <a:gs pos="59000">
                      <a:srgbClr val="F8EC02"/>
                    </a:gs>
                    <a:gs pos="83000">
                      <a:srgbClr val="F8EC02"/>
                    </a:gs>
                    <a:gs pos="100000">
                      <a:srgbClr val="FCE95A"/>
                    </a:gs>
                  </a:gsLst>
                  <a:lin ang="5400000" scaled="0"/>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一、党风廉政建设的重要性</a:t>
            </a:r>
          </a:p>
        </p:txBody>
      </p:sp>
      <p:sp>
        <p:nvSpPr>
          <p:cNvPr id="10" name="Rectangle 8"/>
          <p:cNvSpPr>
            <a:spLocks noChangeArrowheads="1"/>
          </p:cNvSpPr>
          <p:nvPr/>
        </p:nvSpPr>
        <p:spPr bwMode="auto">
          <a:xfrm>
            <a:off x="785203" y="2934039"/>
            <a:ext cx="2054245" cy="2054245"/>
          </a:xfrm>
          <a:prstGeom prst="rect">
            <a:avLst/>
          </a:prstGeom>
          <a:solidFill>
            <a:schemeClr val="accent2"/>
          </a:solidFill>
          <a:ln>
            <a:noFill/>
          </a:ln>
        </p:spPr>
        <p:txBody>
          <a:bodyPr vert="horz" wrap="square" lIns="93610" tIns="46805" rIns="93610" bIns="46805"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3735"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党风</a:t>
            </a:r>
            <a:endParaRPr kumimoji="0" lang="en-US" altLang="zh-CN" sz="3735"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3735"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廉政</a:t>
            </a:r>
          </a:p>
        </p:txBody>
      </p:sp>
      <p:sp>
        <p:nvSpPr>
          <p:cNvPr id="14" name="矩形 13"/>
          <p:cNvSpPr/>
          <p:nvPr/>
        </p:nvSpPr>
        <p:spPr>
          <a:xfrm>
            <a:off x="848497" y="1194386"/>
            <a:ext cx="10465163" cy="1572260"/>
          </a:xfrm>
          <a:prstGeom prst="rect">
            <a:avLst/>
          </a:prstGeom>
        </p:spPr>
        <p:txBody>
          <a:bodyPr wrap="square">
            <a:spAutoFit/>
          </a:bodyPr>
          <a:lstStyle/>
          <a:p>
            <a:pPr marL="0" marR="0" lvl="0" indent="0" algn="l" defTabSz="914400" rtl="0" eaLnBrk="1" fontAlgn="base" latinLnBrk="0" hangingPunct="1">
              <a:lnSpc>
                <a:spcPct val="150000"/>
              </a:lnSpc>
              <a:spcBef>
                <a:spcPct val="0"/>
              </a:spcBef>
              <a:spcAft>
                <a:spcPct val="0"/>
              </a:spcAft>
              <a:buClrTx/>
              <a:buSzTx/>
              <a:buFontTx/>
              <a:buNone/>
              <a:tabLst/>
              <a:defRPr/>
            </a:pPr>
            <a:r>
              <a:rPr kumimoji="0" lang="zh-CN" altLang="en-US" sz="2135" b="0"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rPr>
              <a:t>党风廉政建设和反腐败斗争关系党和国家的生死存亡，腐败是国之大敌，党之大敌，民之大敌。党风、政风的好坏，事关人心向背。全党同志特别是领导干部，一定要从党和国家生死存亡的高度，深刻认识党风廉政建设和反腐败斗争的极端重要性。</a:t>
            </a:r>
          </a:p>
        </p:txBody>
      </p:sp>
    </p:spTree>
    <p:extLst>
      <p:ext uri="{BB962C8B-B14F-4D97-AF65-F5344CB8AC3E}">
        <p14:creationId xmlns:p14="http://schemas.microsoft.com/office/powerpoint/2010/main" xmlns="" val="2140546591"/>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0-#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1+#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12" presetClass="entr" presetSubtype="4" fill="hold" grpId="0" nodeType="afterEffect">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cBhvr additive="base">
                                        <p:cTn id="20" dur="1250"/>
                                        <p:tgtEl>
                                          <p:spTgt spid="14"/>
                                        </p:tgtEl>
                                        <p:attrNameLst>
                                          <p:attrName>ppt_y</p:attrName>
                                        </p:attrNameLst>
                                      </p:cBhvr>
                                      <p:tavLst>
                                        <p:tav tm="0">
                                          <p:val>
                                            <p:strVal val="#ppt_y+#ppt_h*1.125000"/>
                                          </p:val>
                                        </p:tav>
                                        <p:tav tm="100000">
                                          <p:val>
                                            <p:strVal val="#ppt_y"/>
                                          </p:val>
                                        </p:tav>
                                      </p:tavLst>
                                    </p:anim>
                                    <p:animEffect transition="in" filter="wipe(up)">
                                      <p:cBhvr>
                                        <p:cTn id="21" dur="12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5"/>
          <p:cNvSpPr txBox="1"/>
          <p:nvPr/>
        </p:nvSpPr>
        <p:spPr>
          <a:xfrm>
            <a:off x="1009225" y="60095"/>
            <a:ext cx="6520660" cy="672075"/>
          </a:xfrm>
          <a:prstGeom prst="rect">
            <a:avLst/>
          </a:prstGeom>
        </p:spPr>
        <p:txBody>
          <a:bodyPr>
            <a:normAutofit lnSpcReduction="10000"/>
          </a:bodyPr>
          <a:lstStyle>
            <a:lvl1pPr algn="l" defTabSz="815340" rtl="0" eaLnBrk="0" fontAlgn="base" hangingPunct="0">
              <a:spcBef>
                <a:spcPct val="0"/>
              </a:spcBef>
              <a:spcAft>
                <a:spcPct val="0"/>
              </a:spcAft>
              <a:defRPr sz="2800" kern="1200">
                <a:solidFill>
                  <a:schemeClr val="bg1"/>
                </a:solidFill>
                <a:latin typeface="华文细黑" panose="02010600040101010101" pitchFamily="2" charset="-122"/>
                <a:ea typeface="华文细黑" panose="02010600040101010101" pitchFamily="2" charset="-122"/>
                <a:cs typeface="+mj-cs"/>
              </a:defRPr>
            </a:lvl1pPr>
            <a:lvl2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2pPr>
            <a:lvl3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3pPr>
            <a:lvl4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4pPr>
            <a:lvl5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5pPr>
            <a:lvl6pPr marL="4572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6pPr>
            <a:lvl7pPr marL="9144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7pPr>
            <a:lvl8pPr marL="13709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8pPr>
            <a:lvl9pPr marL="18281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9pPr>
          </a:lstStyle>
          <a:p>
            <a:pPr marL="0" marR="0" lvl="0" indent="0" algn="l" defTabSz="815340" rtl="0" eaLnBrk="0" fontAlgn="base" latinLnBrk="0" hangingPunct="0">
              <a:lnSpc>
                <a:spcPct val="150000"/>
              </a:lnSpc>
              <a:spcBef>
                <a:spcPct val="0"/>
              </a:spcBef>
              <a:spcAft>
                <a:spcPct val="0"/>
              </a:spcAft>
              <a:buClrTx/>
              <a:buSzTx/>
              <a:buFontTx/>
              <a:buNone/>
              <a:tabLst/>
              <a:defRPr/>
            </a:pPr>
            <a:r>
              <a:rPr lang="zh-CN" altLang="en-US" sz="2665" b="1" kern="0" cap="all" dirty="0">
                <a:ln w="0">
                  <a:noFill/>
                </a:ln>
                <a:gradFill>
                  <a:gsLst>
                    <a:gs pos="29000">
                      <a:srgbClr val="FCFEB6"/>
                    </a:gs>
                    <a:gs pos="59000">
                      <a:srgbClr val="F8EC02"/>
                    </a:gs>
                    <a:gs pos="83000">
                      <a:srgbClr val="F8EC02"/>
                    </a:gs>
                    <a:gs pos="100000">
                      <a:srgbClr val="FCE95A"/>
                    </a:gs>
                  </a:gsLst>
                  <a:lin ang="5400000" scaled="0"/>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一、党风廉政建设的重要性</a:t>
            </a:r>
          </a:p>
        </p:txBody>
      </p:sp>
      <p:grpSp>
        <p:nvGrpSpPr>
          <p:cNvPr id="7" name="组合 6">
            <a:extLst>
              <a:ext uri="{FF2B5EF4-FFF2-40B4-BE49-F238E27FC236}">
                <a16:creationId xmlns:a16="http://schemas.microsoft.com/office/drawing/2014/main" xmlns="" id="{C9603595-BAB9-4CEE-9487-C0B868AA7870}"/>
              </a:ext>
            </a:extLst>
          </p:cNvPr>
          <p:cNvGrpSpPr/>
          <p:nvPr/>
        </p:nvGrpSpPr>
        <p:grpSpPr>
          <a:xfrm>
            <a:off x="823595" y="1223266"/>
            <a:ext cx="7119620" cy="544830"/>
            <a:chOff x="845186" y="1564322"/>
            <a:chExt cx="7119620" cy="544830"/>
          </a:xfrm>
        </p:grpSpPr>
        <p:sp>
          <p:nvSpPr>
            <p:cNvPr id="8" name="对角圆角矩形 8">
              <a:extLst>
                <a:ext uri="{FF2B5EF4-FFF2-40B4-BE49-F238E27FC236}">
                  <a16:creationId xmlns:a16="http://schemas.microsoft.com/office/drawing/2014/main" xmlns="" id="{B85AC2CE-A070-49B7-BC5B-966AA71EB8ED}"/>
                </a:ext>
              </a:extLst>
            </p:cNvPr>
            <p:cNvSpPr/>
            <p:nvPr/>
          </p:nvSpPr>
          <p:spPr>
            <a:xfrm>
              <a:off x="845186" y="1564322"/>
              <a:ext cx="7119620" cy="544830"/>
            </a:xfrm>
            <a:prstGeom prst="round2DiagRect">
              <a:avLst>
                <a:gd name="adj1" fmla="val 50000"/>
                <a:gd name="adj2" fmla="val 0"/>
              </a:avLst>
            </a:prstGeom>
            <a:gradFill>
              <a:gsLst>
                <a:gs pos="0">
                  <a:srgbClr val="E30000"/>
                </a:gs>
                <a:gs pos="100000">
                  <a:srgbClr val="760303"/>
                </a:gs>
              </a:gsLst>
              <a:lin ang="5400000" scaled="0"/>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6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1" name="文本框 10">
              <a:extLst>
                <a:ext uri="{FF2B5EF4-FFF2-40B4-BE49-F238E27FC236}">
                  <a16:creationId xmlns:a16="http://schemas.microsoft.com/office/drawing/2014/main" xmlns="" id="{D9E80BCB-6229-4746-A8F1-642D00EB3692}"/>
                </a:ext>
              </a:extLst>
            </p:cNvPr>
            <p:cNvSpPr txBox="1"/>
            <p:nvPr/>
          </p:nvSpPr>
          <p:spPr>
            <a:xfrm>
              <a:off x="1036956" y="1637347"/>
              <a:ext cx="6436995" cy="398780"/>
            </a:xfrm>
            <a:prstGeom prst="rect">
              <a:avLst/>
            </a:prstGeom>
            <a:noFill/>
          </p:spPr>
          <p:txBody>
            <a:bodyPr wrap="squar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sz="20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腐败已经对党、国家和人民造成了巨大的威胁</a:t>
              </a:r>
            </a:p>
          </p:txBody>
        </p:sp>
      </p:grpSp>
      <p:sp>
        <p:nvSpPr>
          <p:cNvPr id="12" name="矩形 11">
            <a:extLst>
              <a:ext uri="{FF2B5EF4-FFF2-40B4-BE49-F238E27FC236}">
                <a16:creationId xmlns:a16="http://schemas.microsoft.com/office/drawing/2014/main" xmlns="" id="{3067C3C6-EFE8-46F4-9557-582A9578B452}"/>
              </a:ext>
            </a:extLst>
          </p:cNvPr>
          <p:cNvSpPr/>
          <p:nvPr/>
        </p:nvSpPr>
        <p:spPr>
          <a:xfrm>
            <a:off x="823595" y="1989400"/>
            <a:ext cx="10544810" cy="3100505"/>
          </a:xfrm>
          <a:prstGeom prst="rect">
            <a:avLst/>
          </a:prstGeom>
          <a:solidFill>
            <a:schemeClr val="bg1">
              <a:alpha val="35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6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13" name="矩形 12">
            <a:extLst>
              <a:ext uri="{FF2B5EF4-FFF2-40B4-BE49-F238E27FC236}">
                <a16:creationId xmlns:a16="http://schemas.microsoft.com/office/drawing/2014/main" xmlns="" id="{ABA47A16-3F9E-41E9-8009-E9D910CA8317}"/>
              </a:ext>
            </a:extLst>
          </p:cNvPr>
          <p:cNvSpPr/>
          <p:nvPr/>
        </p:nvSpPr>
        <p:spPr>
          <a:xfrm>
            <a:off x="1087120" y="2179900"/>
            <a:ext cx="5972175" cy="2676525"/>
          </a:xfrm>
          <a:prstGeom prst="rect">
            <a:avLst/>
          </a:prstGeom>
        </p:spPr>
        <p:txBody>
          <a:bodyPr wrap="square">
            <a:spAutoFit/>
          </a:bodyPr>
          <a:lstStyle/>
          <a:p>
            <a:pPr marL="0" marR="0" lvl="0" indent="0" algn="just" defTabSz="914400" rtl="0" eaLnBrk="1" fontAlgn="base" latinLnBrk="0" hangingPunct="1">
              <a:lnSpc>
                <a:spcPct val="140000"/>
              </a:lnSpc>
              <a:spcBef>
                <a:spcPct val="0"/>
              </a:spcBef>
              <a:spcAft>
                <a:spcPct val="0"/>
              </a:spcAft>
              <a:buClrTx/>
              <a:buSzTx/>
              <a:buFontTx/>
              <a:buNone/>
              <a:tabLst/>
              <a:defRPr/>
            </a:pPr>
            <a:r>
              <a:rPr kumimoji="0" lang="zh-CN" altLang="en-US" sz="2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01、腐败是公权力产生以来，每个国家都有的，主要表现在，贪污、徇私枉法、受贿、乱用实权、违反法律法规等等。</a:t>
            </a:r>
          </a:p>
          <a:p>
            <a:pPr marL="0" marR="0" lvl="0" indent="0" algn="just" defTabSz="914400" rtl="0" eaLnBrk="1" fontAlgn="base" latinLnBrk="0" hangingPunct="1">
              <a:lnSpc>
                <a:spcPct val="140000"/>
              </a:lnSpc>
              <a:spcBef>
                <a:spcPct val="0"/>
              </a:spcBef>
              <a:spcAft>
                <a:spcPct val="0"/>
              </a:spcAft>
              <a:buClrTx/>
              <a:buSzTx/>
              <a:buFontTx/>
              <a:buNone/>
              <a:tabLst/>
              <a:defRPr/>
            </a:pPr>
            <a:r>
              <a:rPr kumimoji="0" lang="zh-CN" altLang="en-US" sz="2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02、中国的腐败有其根深蒂固的原因，其中最主要的原因：中国是一个人情社会，再加上中国的民主和法制发展比较缓慢，造成公权力和法律被践踏。</a:t>
            </a:r>
            <a:endParaRPr kumimoji="0" lang="en-US" altLang="zh-CN" sz="2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pic>
        <p:nvPicPr>
          <p:cNvPr id="15" name="图片 14">
            <a:extLst>
              <a:ext uri="{FF2B5EF4-FFF2-40B4-BE49-F238E27FC236}">
                <a16:creationId xmlns:a16="http://schemas.microsoft.com/office/drawing/2014/main" xmlns="" id="{CEA46390-3CF7-444B-9188-139EEE83E5FD}"/>
              </a:ext>
            </a:extLst>
          </p:cNvPr>
          <p:cNvPicPr>
            <a:picLocks noChangeAspect="1"/>
          </p:cNvPicPr>
          <p:nvPr/>
        </p:nvPicPr>
        <p:blipFill>
          <a:blip r:embed="rId3" cstate="print"/>
          <a:stretch>
            <a:fillRect/>
          </a:stretch>
        </p:blipFill>
        <p:spPr>
          <a:xfrm>
            <a:off x="7964678" y="2179900"/>
            <a:ext cx="2834616" cy="2719504"/>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xmlns="" val="376474415"/>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fltVal val="0"/>
                                          </p:val>
                                        </p:tav>
                                        <p:tav tm="100000">
                                          <p:val>
                                            <p:strVal val="#ppt_w"/>
                                          </p:val>
                                        </p:tav>
                                      </p:tavLst>
                                    </p:anim>
                                    <p:anim calcmode="lin" valueType="num">
                                      <p:cBhvr>
                                        <p:cTn id="8" dur="1000" fill="hold"/>
                                        <p:tgtEl>
                                          <p:spTgt spid="15"/>
                                        </p:tgtEl>
                                        <p:attrNameLst>
                                          <p:attrName>ppt_h</p:attrName>
                                        </p:attrNameLst>
                                      </p:cBhvr>
                                      <p:tavLst>
                                        <p:tav tm="0">
                                          <p:val>
                                            <p:fltVal val="0"/>
                                          </p:val>
                                        </p:tav>
                                        <p:tav tm="100000">
                                          <p:val>
                                            <p:strVal val="#ppt_h"/>
                                          </p:val>
                                        </p:tav>
                                      </p:tavLst>
                                    </p:anim>
                                    <p:anim calcmode="lin" valueType="num">
                                      <p:cBhvr>
                                        <p:cTn id="9" dur="1000" fill="hold"/>
                                        <p:tgtEl>
                                          <p:spTgt spid="15"/>
                                        </p:tgtEl>
                                        <p:attrNameLst>
                                          <p:attrName>style.rotation</p:attrName>
                                        </p:attrNameLst>
                                      </p:cBhvr>
                                      <p:tavLst>
                                        <p:tav tm="0">
                                          <p:val>
                                            <p:fltVal val="90"/>
                                          </p:val>
                                        </p:tav>
                                        <p:tav tm="100000">
                                          <p:val>
                                            <p:fltVal val="0"/>
                                          </p:val>
                                        </p:tav>
                                      </p:tavLst>
                                    </p:anim>
                                    <p:animEffect transition="in" filter="fade">
                                      <p:cBhvr>
                                        <p:cTn id="10" dur="1000"/>
                                        <p:tgtEl>
                                          <p:spTgt spid="15"/>
                                        </p:tgtEl>
                                      </p:cBhvr>
                                    </p:animEffect>
                                  </p:childTnLst>
                                </p:cTn>
                              </p:par>
                            </p:childTnLst>
                          </p:cTn>
                        </p:par>
                        <p:par>
                          <p:cTn id="11" fill="hold">
                            <p:stCondLst>
                              <p:cond delay="1000"/>
                            </p:stCondLst>
                            <p:childTnLst>
                              <p:par>
                                <p:cTn id="12" presetID="2" presetClass="entr" presetSubtype="8" decel="46000"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500" fill="hold"/>
                                        <p:tgtEl>
                                          <p:spTgt spid="7"/>
                                        </p:tgtEl>
                                        <p:attrNameLst>
                                          <p:attrName>ppt_x</p:attrName>
                                        </p:attrNameLst>
                                      </p:cBhvr>
                                      <p:tavLst>
                                        <p:tav tm="0">
                                          <p:val>
                                            <p:strVal val="0-#ppt_w/2"/>
                                          </p:val>
                                        </p:tav>
                                        <p:tav tm="100000">
                                          <p:val>
                                            <p:strVal val="#ppt_x"/>
                                          </p:val>
                                        </p:tav>
                                      </p:tavLst>
                                    </p:anim>
                                    <p:anim calcmode="lin" valueType="num">
                                      <p:cBhvr additive="base">
                                        <p:cTn id="15" dur="500" fill="hold"/>
                                        <p:tgtEl>
                                          <p:spTgt spid="7"/>
                                        </p:tgtEl>
                                        <p:attrNameLst>
                                          <p:attrName>ppt_y</p:attrName>
                                        </p:attrNameLst>
                                      </p:cBhvr>
                                      <p:tavLst>
                                        <p:tav tm="0">
                                          <p:val>
                                            <p:strVal val="#ppt_y"/>
                                          </p:val>
                                        </p:tav>
                                        <p:tav tm="100000">
                                          <p:val>
                                            <p:strVal val="#ppt_y"/>
                                          </p:val>
                                        </p:tav>
                                      </p:tavLst>
                                    </p:anim>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up)">
                                      <p:cBhvr>
                                        <p:cTn id="19" dur="500"/>
                                        <p:tgtEl>
                                          <p:spTgt spid="12"/>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up)">
                                      <p:cBhvr>
                                        <p:cTn id="2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5"/>
          <p:cNvSpPr txBox="1"/>
          <p:nvPr/>
        </p:nvSpPr>
        <p:spPr>
          <a:xfrm>
            <a:off x="1009225" y="60095"/>
            <a:ext cx="6520660" cy="672075"/>
          </a:xfrm>
          <a:prstGeom prst="rect">
            <a:avLst/>
          </a:prstGeom>
        </p:spPr>
        <p:txBody>
          <a:bodyPr>
            <a:normAutofit lnSpcReduction="10000"/>
          </a:bodyPr>
          <a:lstStyle>
            <a:lvl1pPr algn="l" defTabSz="815340" rtl="0" eaLnBrk="0" fontAlgn="base" hangingPunct="0">
              <a:spcBef>
                <a:spcPct val="0"/>
              </a:spcBef>
              <a:spcAft>
                <a:spcPct val="0"/>
              </a:spcAft>
              <a:defRPr sz="2800" kern="1200">
                <a:solidFill>
                  <a:schemeClr val="bg1"/>
                </a:solidFill>
                <a:latin typeface="华文细黑" panose="02010600040101010101" pitchFamily="2" charset="-122"/>
                <a:ea typeface="华文细黑" panose="02010600040101010101" pitchFamily="2" charset="-122"/>
                <a:cs typeface="+mj-cs"/>
              </a:defRPr>
            </a:lvl1pPr>
            <a:lvl2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2pPr>
            <a:lvl3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3pPr>
            <a:lvl4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4pPr>
            <a:lvl5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5pPr>
            <a:lvl6pPr marL="4572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6pPr>
            <a:lvl7pPr marL="9144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7pPr>
            <a:lvl8pPr marL="13709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8pPr>
            <a:lvl9pPr marL="18281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9pPr>
          </a:lstStyle>
          <a:p>
            <a:pPr marL="0" marR="0" lvl="0" indent="0" algn="l" defTabSz="815340" rtl="0" eaLnBrk="0" fontAlgn="base" latinLnBrk="0" hangingPunct="0">
              <a:lnSpc>
                <a:spcPct val="150000"/>
              </a:lnSpc>
              <a:spcBef>
                <a:spcPct val="0"/>
              </a:spcBef>
              <a:spcAft>
                <a:spcPct val="0"/>
              </a:spcAft>
              <a:buClrTx/>
              <a:buSzTx/>
              <a:buFontTx/>
              <a:buNone/>
              <a:tabLst/>
              <a:defRPr/>
            </a:pPr>
            <a:r>
              <a:rPr lang="zh-CN" altLang="en-US" sz="2665" b="1" kern="0" cap="all" dirty="0">
                <a:ln w="0">
                  <a:noFill/>
                </a:ln>
                <a:gradFill>
                  <a:gsLst>
                    <a:gs pos="29000">
                      <a:srgbClr val="FCFEB6"/>
                    </a:gs>
                    <a:gs pos="59000">
                      <a:srgbClr val="F8EC02"/>
                    </a:gs>
                    <a:gs pos="83000">
                      <a:srgbClr val="F8EC02"/>
                    </a:gs>
                    <a:gs pos="100000">
                      <a:srgbClr val="FCE95A"/>
                    </a:gs>
                  </a:gsLst>
                  <a:lin ang="5400000" scaled="0"/>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一、党风廉政建设的重要性</a:t>
            </a:r>
          </a:p>
        </p:txBody>
      </p:sp>
      <p:grpSp>
        <p:nvGrpSpPr>
          <p:cNvPr id="3" name="组合 2">
            <a:extLst>
              <a:ext uri="{FF2B5EF4-FFF2-40B4-BE49-F238E27FC236}">
                <a16:creationId xmlns:a16="http://schemas.microsoft.com/office/drawing/2014/main" xmlns="" id="{E3C4CD7B-1DAB-4548-859F-98707BFB05BA}"/>
              </a:ext>
            </a:extLst>
          </p:cNvPr>
          <p:cNvGrpSpPr/>
          <p:nvPr/>
        </p:nvGrpSpPr>
        <p:grpSpPr>
          <a:xfrm>
            <a:off x="689113" y="1159655"/>
            <a:ext cx="5420995" cy="545014"/>
            <a:chOff x="845186" y="1564322"/>
            <a:chExt cx="5420995" cy="545014"/>
          </a:xfrm>
        </p:grpSpPr>
        <p:sp>
          <p:nvSpPr>
            <p:cNvPr id="4" name="对角圆角矩形 1">
              <a:extLst>
                <a:ext uri="{FF2B5EF4-FFF2-40B4-BE49-F238E27FC236}">
                  <a16:creationId xmlns:a16="http://schemas.microsoft.com/office/drawing/2014/main" xmlns="" id="{19990F8E-D79C-4CC3-BF81-E31446140C03}"/>
                </a:ext>
              </a:extLst>
            </p:cNvPr>
            <p:cNvSpPr/>
            <p:nvPr/>
          </p:nvSpPr>
          <p:spPr>
            <a:xfrm>
              <a:off x="845186" y="1564322"/>
              <a:ext cx="5038183" cy="545014"/>
            </a:xfrm>
            <a:prstGeom prst="round2DiagRect">
              <a:avLst>
                <a:gd name="adj1" fmla="val 50000"/>
                <a:gd name="adj2" fmla="val 0"/>
              </a:avLst>
            </a:prstGeom>
            <a:gradFill>
              <a:gsLst>
                <a:gs pos="0">
                  <a:srgbClr val="E30000"/>
                </a:gs>
                <a:gs pos="100000">
                  <a:srgbClr val="760303"/>
                </a:gs>
              </a:gsLst>
              <a:lin ang="5400000" scaled="0"/>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6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5" name="文本框 4">
              <a:extLst>
                <a:ext uri="{FF2B5EF4-FFF2-40B4-BE49-F238E27FC236}">
                  <a16:creationId xmlns:a16="http://schemas.microsoft.com/office/drawing/2014/main" xmlns="" id="{FEA39715-A251-4CD2-9693-E1C266B25375}"/>
                </a:ext>
              </a:extLst>
            </p:cNvPr>
            <p:cNvSpPr txBox="1"/>
            <p:nvPr/>
          </p:nvSpPr>
          <p:spPr>
            <a:xfrm>
              <a:off x="1017906" y="1637347"/>
              <a:ext cx="5248275" cy="398780"/>
            </a:xfrm>
            <a:prstGeom prst="rect">
              <a:avLst/>
            </a:prstGeom>
            <a:noFill/>
          </p:spPr>
          <p:txBody>
            <a:bodyPr wrap="squar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sz="20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党风廉政建设直接影响着党的执政基础</a:t>
              </a:r>
            </a:p>
          </p:txBody>
        </p:sp>
      </p:grpSp>
      <p:grpSp>
        <p:nvGrpSpPr>
          <p:cNvPr id="6" name="组合 5">
            <a:extLst>
              <a:ext uri="{FF2B5EF4-FFF2-40B4-BE49-F238E27FC236}">
                <a16:creationId xmlns:a16="http://schemas.microsoft.com/office/drawing/2014/main" xmlns="" id="{E87AD558-8E40-4E7F-96F9-134C8CA84BD2}"/>
              </a:ext>
            </a:extLst>
          </p:cNvPr>
          <p:cNvGrpSpPr/>
          <p:nvPr/>
        </p:nvGrpSpPr>
        <p:grpSpPr>
          <a:xfrm>
            <a:off x="668158" y="1925997"/>
            <a:ext cx="2174875" cy="3329305"/>
            <a:chOff x="2499360" y="1717031"/>
            <a:chExt cx="2175044" cy="2537138"/>
          </a:xfrm>
        </p:grpSpPr>
        <p:sp>
          <p:nvSpPr>
            <p:cNvPr id="7" name="矩形 6">
              <a:extLst>
                <a:ext uri="{FF2B5EF4-FFF2-40B4-BE49-F238E27FC236}">
                  <a16:creationId xmlns:a16="http://schemas.microsoft.com/office/drawing/2014/main" xmlns="" id="{99BB8D4A-0634-455B-A0CB-977D6163BE8B}"/>
                </a:ext>
              </a:extLst>
            </p:cNvPr>
            <p:cNvSpPr/>
            <p:nvPr/>
          </p:nvSpPr>
          <p:spPr>
            <a:xfrm>
              <a:off x="2499360" y="1717031"/>
              <a:ext cx="2175044" cy="2537138"/>
            </a:xfrm>
            <a:prstGeom prst="rect">
              <a:avLst/>
            </a:prstGeom>
            <a:gradFill flip="none" rotWithShape="1">
              <a:gsLst>
                <a:gs pos="0">
                  <a:srgbClr val="E30000"/>
                </a:gs>
                <a:gs pos="100000">
                  <a:srgbClr val="760303"/>
                </a:gs>
              </a:gsLst>
              <a:lin ang="2700000" scaled="0"/>
            </a:gra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10000"/>
                </a:lnSpc>
                <a:spcBef>
                  <a:spcPct val="0"/>
                </a:spcBef>
                <a:spcAft>
                  <a:spcPct val="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8" name="标题 1">
              <a:extLst>
                <a:ext uri="{FF2B5EF4-FFF2-40B4-BE49-F238E27FC236}">
                  <a16:creationId xmlns:a16="http://schemas.microsoft.com/office/drawing/2014/main" xmlns="" id="{FC6D441F-2646-4E1D-8DF6-4402CFB805DB}"/>
                </a:ext>
              </a:extLst>
            </p:cNvPr>
            <p:cNvSpPr txBox="1"/>
            <p:nvPr/>
          </p:nvSpPr>
          <p:spPr>
            <a:xfrm>
              <a:off x="2692831" y="2719457"/>
              <a:ext cx="1788103" cy="5322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base" latinLnBrk="0" hangingPunct="1">
                <a:lnSpc>
                  <a:spcPct val="11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j-cs"/>
                </a:rPr>
                <a:t>党风廉政建设直接影响着党的执政基础</a:t>
              </a:r>
            </a:p>
          </p:txBody>
        </p:sp>
      </p:grpSp>
      <p:sp>
        <p:nvSpPr>
          <p:cNvPr id="10" name="矩形 9">
            <a:extLst>
              <a:ext uri="{FF2B5EF4-FFF2-40B4-BE49-F238E27FC236}">
                <a16:creationId xmlns:a16="http://schemas.microsoft.com/office/drawing/2014/main" xmlns="" id="{D2E78E31-983A-448E-9FF2-65105FBF84D1}"/>
              </a:ext>
            </a:extLst>
          </p:cNvPr>
          <p:cNvSpPr/>
          <p:nvPr/>
        </p:nvSpPr>
        <p:spPr>
          <a:xfrm>
            <a:off x="2975113" y="1925997"/>
            <a:ext cx="8625840" cy="3329305"/>
          </a:xfrm>
          <a:prstGeom prst="rect">
            <a:avLst/>
          </a:prstGeom>
          <a:solidFill>
            <a:schemeClr val="bg1">
              <a:alpha val="35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6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11" name="矩形 10">
            <a:extLst>
              <a:ext uri="{FF2B5EF4-FFF2-40B4-BE49-F238E27FC236}">
                <a16:creationId xmlns:a16="http://schemas.microsoft.com/office/drawing/2014/main" xmlns="" id="{96106995-B759-492F-83D8-EB83529360AE}"/>
              </a:ext>
            </a:extLst>
          </p:cNvPr>
          <p:cNvSpPr/>
          <p:nvPr/>
        </p:nvSpPr>
        <p:spPr>
          <a:xfrm>
            <a:off x="2975113" y="2188679"/>
            <a:ext cx="8428355" cy="2803525"/>
          </a:xfrm>
          <a:prstGeom prst="rect">
            <a:avLst/>
          </a:prstGeom>
        </p:spPr>
        <p:txBody>
          <a:bodyPr wrap="square">
            <a:spAutoFit/>
          </a:bodyPr>
          <a:lstStyle/>
          <a:p>
            <a:pPr marL="0" marR="0" lvl="0" indent="0" algn="just" defTabSz="914400" rtl="0" eaLnBrk="1" fontAlgn="base" latinLnBrk="0" hangingPunct="1">
              <a:lnSpc>
                <a:spcPct val="140000"/>
              </a:lnSpc>
              <a:spcBef>
                <a:spcPct val="0"/>
              </a:spcBef>
              <a:spcAft>
                <a:spcPct val="0"/>
              </a:spcAft>
              <a:buClrTx/>
              <a:buSzTx/>
              <a:buFontTx/>
              <a:buNone/>
              <a:tabLst/>
              <a:defRPr/>
            </a:pPr>
            <a:r>
              <a:rPr kumimoji="0" lang="zh-CN" altLang="en-US" sz="21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党员是构成政党的基本要素，是党的肌体的细胞。党员是党的一切活动的主体，党员素质和作用发挥在相当程度上支撑着执政党的执政，直接关系到执政党执政的合法性程度的高低。政党执政“合法性”程度的高低，取决于人民对执政党活动的认可度。中国共产党上台执政的“合法性”，不仅是因为党的纲领主张代表了全民族和全中国人民的根本利益要求，而且是靠无数党员为实现党的纲领英勇斗争争来的。</a:t>
            </a:r>
          </a:p>
        </p:txBody>
      </p:sp>
    </p:spTree>
    <p:extLst>
      <p:ext uri="{BB962C8B-B14F-4D97-AF65-F5344CB8AC3E}">
        <p14:creationId xmlns:p14="http://schemas.microsoft.com/office/powerpoint/2010/main" xmlns="" val="1190129959"/>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46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anim calcmode="lin" valueType="num">
                                      <p:cBhvr>
                                        <p:cTn id="13" dur="500" fill="hold"/>
                                        <p:tgtEl>
                                          <p:spTgt spid="6"/>
                                        </p:tgtEl>
                                        <p:attrNameLst>
                                          <p:attrName>ppt_x</p:attrName>
                                        </p:attrNameLst>
                                      </p:cBhvr>
                                      <p:tavLst>
                                        <p:tav tm="0">
                                          <p:val>
                                            <p:strVal val="#ppt_x"/>
                                          </p:val>
                                        </p:tav>
                                        <p:tav tm="100000">
                                          <p:val>
                                            <p:strVal val="#ppt_x"/>
                                          </p:val>
                                        </p:tav>
                                      </p:tavLst>
                                    </p:anim>
                                    <p:anim calcmode="lin" valueType="num">
                                      <p:cBhvr>
                                        <p:cTn id="14" dur="500" fill="hold"/>
                                        <p:tgtEl>
                                          <p:spTgt spid="6"/>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1"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ipe(up)">
                                      <p:cBhvr>
                                        <p:cTn id="18" dur="500"/>
                                        <p:tgtEl>
                                          <p:spTgt spid="10"/>
                                        </p:tgtEl>
                                      </p:cBhvr>
                                    </p:animEffect>
                                  </p:childTnLst>
                                </p:cTn>
                              </p:par>
                            </p:childTnLst>
                          </p:cTn>
                        </p:par>
                        <p:par>
                          <p:cTn id="19" fill="hold">
                            <p:stCondLst>
                              <p:cond delay="1500"/>
                            </p:stCondLst>
                            <p:childTnLst>
                              <p:par>
                                <p:cTn id="20" presetID="22" presetClass="entr" presetSubtype="1"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up)">
                                      <p:cBhvr>
                                        <p:cTn id="2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5"/>
          <p:cNvSpPr txBox="1"/>
          <p:nvPr/>
        </p:nvSpPr>
        <p:spPr>
          <a:xfrm>
            <a:off x="1009225" y="60095"/>
            <a:ext cx="6520660" cy="672075"/>
          </a:xfrm>
          <a:prstGeom prst="rect">
            <a:avLst/>
          </a:prstGeom>
        </p:spPr>
        <p:txBody>
          <a:bodyPr>
            <a:normAutofit lnSpcReduction="10000"/>
          </a:bodyPr>
          <a:lstStyle>
            <a:lvl1pPr algn="l" defTabSz="815340" rtl="0" eaLnBrk="0" fontAlgn="base" hangingPunct="0">
              <a:spcBef>
                <a:spcPct val="0"/>
              </a:spcBef>
              <a:spcAft>
                <a:spcPct val="0"/>
              </a:spcAft>
              <a:defRPr sz="2800" kern="1200">
                <a:solidFill>
                  <a:schemeClr val="bg1"/>
                </a:solidFill>
                <a:latin typeface="华文细黑" panose="02010600040101010101" pitchFamily="2" charset="-122"/>
                <a:ea typeface="华文细黑" panose="02010600040101010101" pitchFamily="2" charset="-122"/>
                <a:cs typeface="+mj-cs"/>
              </a:defRPr>
            </a:lvl1pPr>
            <a:lvl2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2pPr>
            <a:lvl3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3pPr>
            <a:lvl4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4pPr>
            <a:lvl5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5pPr>
            <a:lvl6pPr marL="4572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6pPr>
            <a:lvl7pPr marL="9144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7pPr>
            <a:lvl8pPr marL="13709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8pPr>
            <a:lvl9pPr marL="18281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9pPr>
          </a:lstStyle>
          <a:p>
            <a:pPr marL="0" marR="0" lvl="0" indent="0" algn="l" defTabSz="815340" rtl="0" eaLnBrk="0" fontAlgn="base" latinLnBrk="0" hangingPunct="0">
              <a:lnSpc>
                <a:spcPct val="150000"/>
              </a:lnSpc>
              <a:spcBef>
                <a:spcPct val="0"/>
              </a:spcBef>
              <a:spcAft>
                <a:spcPct val="0"/>
              </a:spcAft>
              <a:buClrTx/>
              <a:buSzTx/>
              <a:buFontTx/>
              <a:buNone/>
              <a:tabLst/>
              <a:defRPr/>
            </a:pPr>
            <a:r>
              <a:rPr lang="zh-CN" altLang="en-US" sz="2665" b="1" kern="0" cap="all" dirty="0">
                <a:ln w="0">
                  <a:noFill/>
                </a:ln>
                <a:gradFill>
                  <a:gsLst>
                    <a:gs pos="29000">
                      <a:srgbClr val="FCFEB6"/>
                    </a:gs>
                    <a:gs pos="59000">
                      <a:srgbClr val="F8EC02"/>
                    </a:gs>
                    <a:gs pos="83000">
                      <a:srgbClr val="F8EC02"/>
                    </a:gs>
                    <a:gs pos="100000">
                      <a:srgbClr val="FCE95A"/>
                    </a:gs>
                  </a:gsLst>
                  <a:lin ang="5400000" scaled="0"/>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一、党风廉政建设的重要性</a:t>
            </a:r>
          </a:p>
        </p:txBody>
      </p:sp>
      <p:grpSp>
        <p:nvGrpSpPr>
          <p:cNvPr id="3" name="组合 2">
            <a:extLst>
              <a:ext uri="{FF2B5EF4-FFF2-40B4-BE49-F238E27FC236}">
                <a16:creationId xmlns:a16="http://schemas.microsoft.com/office/drawing/2014/main" xmlns="" id="{CDA872BD-B800-4A25-B458-3ED924B0559E}"/>
              </a:ext>
            </a:extLst>
          </p:cNvPr>
          <p:cNvGrpSpPr/>
          <p:nvPr/>
        </p:nvGrpSpPr>
        <p:grpSpPr>
          <a:xfrm>
            <a:off x="689113" y="1127850"/>
            <a:ext cx="5421630" cy="544830"/>
            <a:chOff x="845186" y="1564322"/>
            <a:chExt cx="5421630" cy="544830"/>
          </a:xfrm>
        </p:grpSpPr>
        <p:sp>
          <p:nvSpPr>
            <p:cNvPr id="4" name="对角圆角矩形 1">
              <a:extLst>
                <a:ext uri="{FF2B5EF4-FFF2-40B4-BE49-F238E27FC236}">
                  <a16:creationId xmlns:a16="http://schemas.microsoft.com/office/drawing/2014/main" xmlns="" id="{C406A1B8-7410-4D5B-B96A-79B809B9055F}"/>
                </a:ext>
              </a:extLst>
            </p:cNvPr>
            <p:cNvSpPr/>
            <p:nvPr/>
          </p:nvSpPr>
          <p:spPr>
            <a:xfrm>
              <a:off x="845186" y="1564322"/>
              <a:ext cx="5421630" cy="544830"/>
            </a:xfrm>
            <a:prstGeom prst="round2DiagRect">
              <a:avLst>
                <a:gd name="adj1" fmla="val 50000"/>
                <a:gd name="adj2" fmla="val 0"/>
              </a:avLst>
            </a:prstGeom>
            <a:gradFill>
              <a:gsLst>
                <a:gs pos="0">
                  <a:srgbClr val="E30000"/>
                </a:gs>
                <a:gs pos="100000">
                  <a:srgbClr val="760303"/>
                </a:gs>
              </a:gsLst>
              <a:lin ang="5400000" scaled="0"/>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6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5" name="文本框 4">
              <a:extLst>
                <a:ext uri="{FF2B5EF4-FFF2-40B4-BE49-F238E27FC236}">
                  <a16:creationId xmlns:a16="http://schemas.microsoft.com/office/drawing/2014/main" xmlns="" id="{5AE62F87-D1FE-437A-A8A7-7B9343C40A35}"/>
                </a:ext>
              </a:extLst>
            </p:cNvPr>
            <p:cNvSpPr txBox="1"/>
            <p:nvPr/>
          </p:nvSpPr>
          <p:spPr>
            <a:xfrm>
              <a:off x="1017906" y="1637347"/>
              <a:ext cx="5248275" cy="398780"/>
            </a:xfrm>
            <a:prstGeom prst="rect">
              <a:avLst/>
            </a:prstGeom>
            <a:noFill/>
          </p:spPr>
          <p:txBody>
            <a:bodyPr wrap="squar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sz="20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党风廉政建设直接影响着提高党的执政能力</a:t>
              </a:r>
            </a:p>
          </p:txBody>
        </p:sp>
      </p:grpSp>
      <p:grpSp>
        <p:nvGrpSpPr>
          <p:cNvPr id="6" name="组合 5">
            <a:extLst>
              <a:ext uri="{FF2B5EF4-FFF2-40B4-BE49-F238E27FC236}">
                <a16:creationId xmlns:a16="http://schemas.microsoft.com/office/drawing/2014/main" xmlns="" id="{D37FD6AA-187D-44DD-9859-817B7CC49FD1}"/>
              </a:ext>
            </a:extLst>
          </p:cNvPr>
          <p:cNvGrpSpPr/>
          <p:nvPr/>
        </p:nvGrpSpPr>
        <p:grpSpPr>
          <a:xfrm>
            <a:off x="9426078" y="1894192"/>
            <a:ext cx="2174875" cy="3329305"/>
            <a:chOff x="2499360" y="1717031"/>
            <a:chExt cx="2175044" cy="2537138"/>
          </a:xfrm>
        </p:grpSpPr>
        <p:sp>
          <p:nvSpPr>
            <p:cNvPr id="7" name="矩形 6">
              <a:extLst>
                <a:ext uri="{FF2B5EF4-FFF2-40B4-BE49-F238E27FC236}">
                  <a16:creationId xmlns:a16="http://schemas.microsoft.com/office/drawing/2014/main" xmlns="" id="{FB97E4C4-1805-4122-96C3-57B99D6E3B45}"/>
                </a:ext>
              </a:extLst>
            </p:cNvPr>
            <p:cNvSpPr/>
            <p:nvPr/>
          </p:nvSpPr>
          <p:spPr>
            <a:xfrm>
              <a:off x="2499360" y="1717031"/>
              <a:ext cx="2175044" cy="2537138"/>
            </a:xfrm>
            <a:prstGeom prst="rect">
              <a:avLst/>
            </a:prstGeom>
            <a:gradFill flip="none" rotWithShape="1">
              <a:gsLst>
                <a:gs pos="0">
                  <a:srgbClr val="E30000"/>
                </a:gs>
                <a:gs pos="100000">
                  <a:srgbClr val="760303"/>
                </a:gs>
              </a:gsLst>
              <a:lin ang="2700000" scaled="0"/>
            </a:gra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10000"/>
                </a:lnSpc>
                <a:spcBef>
                  <a:spcPct val="0"/>
                </a:spcBef>
                <a:spcAft>
                  <a:spcPct val="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8" name="标题 1">
              <a:extLst>
                <a:ext uri="{FF2B5EF4-FFF2-40B4-BE49-F238E27FC236}">
                  <a16:creationId xmlns:a16="http://schemas.microsoft.com/office/drawing/2014/main" xmlns="" id="{EBA2E9D2-88C2-4F48-86CE-C3FF563DD0E5}"/>
                </a:ext>
              </a:extLst>
            </p:cNvPr>
            <p:cNvSpPr txBox="1"/>
            <p:nvPr/>
          </p:nvSpPr>
          <p:spPr>
            <a:xfrm>
              <a:off x="2692831" y="2719457"/>
              <a:ext cx="1788103" cy="5322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base" latinLnBrk="0" hangingPunct="1">
                <a:lnSpc>
                  <a:spcPct val="11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j-cs"/>
                </a:rPr>
                <a:t>党风廉政建设直接影响着提高党的执政能力</a:t>
              </a:r>
            </a:p>
          </p:txBody>
        </p:sp>
      </p:grpSp>
      <p:sp>
        <p:nvSpPr>
          <p:cNvPr id="10" name="矩形 9">
            <a:extLst>
              <a:ext uri="{FF2B5EF4-FFF2-40B4-BE49-F238E27FC236}">
                <a16:creationId xmlns:a16="http://schemas.microsoft.com/office/drawing/2014/main" xmlns="" id="{F7EABF1A-62C8-4D1A-8E9D-24AB54E73AC1}"/>
              </a:ext>
            </a:extLst>
          </p:cNvPr>
          <p:cNvSpPr/>
          <p:nvPr/>
        </p:nvSpPr>
        <p:spPr>
          <a:xfrm>
            <a:off x="703510" y="1919827"/>
            <a:ext cx="8625840" cy="3329305"/>
          </a:xfrm>
          <a:prstGeom prst="rect">
            <a:avLst/>
          </a:prstGeom>
          <a:solidFill>
            <a:schemeClr val="bg1">
              <a:alpha val="35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6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11" name="矩形 10">
            <a:extLst>
              <a:ext uri="{FF2B5EF4-FFF2-40B4-BE49-F238E27FC236}">
                <a16:creationId xmlns:a16="http://schemas.microsoft.com/office/drawing/2014/main" xmlns="" id="{D4C28A8C-5407-4097-8E18-668D7B8CBD20}"/>
              </a:ext>
            </a:extLst>
          </p:cNvPr>
          <p:cNvSpPr/>
          <p:nvPr/>
        </p:nvSpPr>
        <p:spPr>
          <a:xfrm>
            <a:off x="703510" y="2182509"/>
            <a:ext cx="8428355" cy="2982595"/>
          </a:xfrm>
          <a:prstGeom prst="rect">
            <a:avLst/>
          </a:prstGeom>
        </p:spPr>
        <p:txBody>
          <a:bodyPr wrap="square">
            <a:spAutoFit/>
          </a:bodyPr>
          <a:lstStyle/>
          <a:p>
            <a:pPr marL="0" marR="0" lvl="0" indent="0" algn="just" defTabSz="914400" rtl="0" eaLnBrk="1" fontAlgn="base" latinLnBrk="0" hangingPunct="1">
              <a:lnSpc>
                <a:spcPct val="110000"/>
              </a:lnSpc>
              <a:spcBef>
                <a:spcPct val="0"/>
              </a:spcBef>
              <a:spcAft>
                <a:spcPct val="0"/>
              </a:spcAft>
              <a:buClrTx/>
              <a:buSzTx/>
              <a:buFontTx/>
              <a:buNone/>
              <a:tabLst/>
              <a:defRPr/>
            </a:pPr>
            <a:r>
              <a:rPr kumimoji="0" lang="zh-CN" altLang="en-US" sz="19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党员是党的事业的承担者和实现者，党的全部理论、全部政策都要由党员来贯彻实施，没有党员，党的一切纲领和政策都无从付诸于社会实践。党员素质和作用的发挥对党的执政活动有直接影响。</a:t>
            </a:r>
          </a:p>
          <a:p>
            <a:pPr marL="0" marR="0" lvl="0" indent="0" algn="just" defTabSz="914400" rtl="0" eaLnBrk="1" fontAlgn="base" latinLnBrk="0" hangingPunct="1">
              <a:lnSpc>
                <a:spcPct val="110000"/>
              </a:lnSpc>
              <a:spcBef>
                <a:spcPct val="0"/>
              </a:spcBef>
              <a:spcAft>
                <a:spcPct val="0"/>
              </a:spcAft>
              <a:buClrTx/>
              <a:buSzTx/>
              <a:buFontTx/>
              <a:buNone/>
              <a:tabLst/>
              <a:defRPr/>
            </a:pPr>
            <a:r>
              <a:rPr kumimoji="0" lang="zh-CN" altLang="en-US" sz="19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执政党要有效执政，必须巩固执政基础，扩大党对社会各个利益群体的影响力，把执政党的根基牢牢扎在社会之中。这有赖于全体党员的积极活动与在人民群众中的良好形象。党联系人民群众的最基本的途径，就是通过广大基层党员了解群众意愿，反映群众要求，使党更好地代表人民利益。党员分布于社会的各个方面，遍布于各个行业，生活于各种人群之中，同群众有着广泛而直接的联系。</a:t>
            </a:r>
          </a:p>
        </p:txBody>
      </p:sp>
    </p:spTree>
    <p:extLst>
      <p:ext uri="{BB962C8B-B14F-4D97-AF65-F5344CB8AC3E}">
        <p14:creationId xmlns:p14="http://schemas.microsoft.com/office/powerpoint/2010/main" xmlns="" val="2365223545"/>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46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anim calcmode="lin" valueType="num">
                                      <p:cBhvr>
                                        <p:cTn id="13" dur="500" fill="hold"/>
                                        <p:tgtEl>
                                          <p:spTgt spid="6"/>
                                        </p:tgtEl>
                                        <p:attrNameLst>
                                          <p:attrName>ppt_x</p:attrName>
                                        </p:attrNameLst>
                                      </p:cBhvr>
                                      <p:tavLst>
                                        <p:tav tm="0">
                                          <p:val>
                                            <p:strVal val="#ppt_x"/>
                                          </p:val>
                                        </p:tav>
                                        <p:tav tm="100000">
                                          <p:val>
                                            <p:strVal val="#ppt_x"/>
                                          </p:val>
                                        </p:tav>
                                      </p:tavLst>
                                    </p:anim>
                                    <p:anim calcmode="lin" valueType="num">
                                      <p:cBhvr>
                                        <p:cTn id="14" dur="500" fill="hold"/>
                                        <p:tgtEl>
                                          <p:spTgt spid="6"/>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1"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ipe(up)">
                                      <p:cBhvr>
                                        <p:cTn id="18" dur="500"/>
                                        <p:tgtEl>
                                          <p:spTgt spid="10"/>
                                        </p:tgtEl>
                                      </p:cBhvr>
                                    </p:animEffect>
                                  </p:childTnLst>
                                </p:cTn>
                              </p:par>
                            </p:childTnLst>
                          </p:cTn>
                        </p:par>
                        <p:par>
                          <p:cTn id="19" fill="hold">
                            <p:stCondLst>
                              <p:cond delay="1500"/>
                            </p:stCondLst>
                            <p:childTnLst>
                              <p:par>
                                <p:cTn id="20" presetID="22" presetClass="entr" presetSubtype="1"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up)">
                                      <p:cBhvr>
                                        <p:cTn id="2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5"/>
          <p:cNvSpPr txBox="1"/>
          <p:nvPr/>
        </p:nvSpPr>
        <p:spPr>
          <a:xfrm>
            <a:off x="1009225" y="60095"/>
            <a:ext cx="6520660" cy="672075"/>
          </a:xfrm>
          <a:prstGeom prst="rect">
            <a:avLst/>
          </a:prstGeom>
        </p:spPr>
        <p:txBody>
          <a:bodyPr>
            <a:normAutofit lnSpcReduction="10000"/>
          </a:bodyPr>
          <a:lstStyle>
            <a:lvl1pPr algn="l" defTabSz="815340" rtl="0" eaLnBrk="0" fontAlgn="base" hangingPunct="0">
              <a:spcBef>
                <a:spcPct val="0"/>
              </a:spcBef>
              <a:spcAft>
                <a:spcPct val="0"/>
              </a:spcAft>
              <a:defRPr sz="2800" kern="1200">
                <a:solidFill>
                  <a:schemeClr val="bg1"/>
                </a:solidFill>
                <a:latin typeface="华文细黑" panose="02010600040101010101" pitchFamily="2" charset="-122"/>
                <a:ea typeface="华文细黑" panose="02010600040101010101" pitchFamily="2" charset="-122"/>
                <a:cs typeface="+mj-cs"/>
              </a:defRPr>
            </a:lvl1pPr>
            <a:lvl2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2pPr>
            <a:lvl3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3pPr>
            <a:lvl4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4pPr>
            <a:lvl5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5pPr>
            <a:lvl6pPr marL="4572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6pPr>
            <a:lvl7pPr marL="9144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7pPr>
            <a:lvl8pPr marL="13709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8pPr>
            <a:lvl9pPr marL="18281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9pPr>
          </a:lstStyle>
          <a:p>
            <a:pPr marL="0" marR="0" lvl="0" indent="0" algn="l" defTabSz="815340" rtl="0" eaLnBrk="0" fontAlgn="base" latinLnBrk="0" hangingPunct="0">
              <a:lnSpc>
                <a:spcPct val="150000"/>
              </a:lnSpc>
              <a:spcBef>
                <a:spcPct val="0"/>
              </a:spcBef>
              <a:spcAft>
                <a:spcPct val="0"/>
              </a:spcAft>
              <a:buClrTx/>
              <a:buSzTx/>
              <a:buFontTx/>
              <a:buNone/>
              <a:tabLst/>
              <a:defRPr/>
            </a:pPr>
            <a:r>
              <a:rPr lang="zh-CN" altLang="en-US" sz="2665" b="1" kern="0" cap="all" dirty="0">
                <a:ln w="0">
                  <a:noFill/>
                </a:ln>
                <a:gradFill>
                  <a:gsLst>
                    <a:gs pos="29000">
                      <a:srgbClr val="FCFEB6"/>
                    </a:gs>
                    <a:gs pos="59000">
                      <a:srgbClr val="F8EC02"/>
                    </a:gs>
                    <a:gs pos="83000">
                      <a:srgbClr val="F8EC02"/>
                    </a:gs>
                    <a:gs pos="100000">
                      <a:srgbClr val="FCE95A"/>
                    </a:gs>
                  </a:gsLst>
                  <a:lin ang="5400000" scaled="0"/>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一、党风廉政建设的重要性</a:t>
            </a:r>
          </a:p>
        </p:txBody>
      </p:sp>
      <p:grpSp>
        <p:nvGrpSpPr>
          <p:cNvPr id="3" name="组合 2">
            <a:extLst>
              <a:ext uri="{FF2B5EF4-FFF2-40B4-BE49-F238E27FC236}">
                <a16:creationId xmlns:a16="http://schemas.microsoft.com/office/drawing/2014/main" xmlns="" id="{64979882-4CE0-4B19-9704-16CA120B49A8}"/>
              </a:ext>
            </a:extLst>
          </p:cNvPr>
          <p:cNvGrpSpPr/>
          <p:nvPr/>
        </p:nvGrpSpPr>
        <p:grpSpPr>
          <a:xfrm>
            <a:off x="768626" y="1183510"/>
            <a:ext cx="6396355" cy="544830"/>
            <a:chOff x="845186" y="1564322"/>
            <a:chExt cx="6396355" cy="544830"/>
          </a:xfrm>
        </p:grpSpPr>
        <p:sp>
          <p:nvSpPr>
            <p:cNvPr id="4" name="对角圆角矩形 1">
              <a:extLst>
                <a:ext uri="{FF2B5EF4-FFF2-40B4-BE49-F238E27FC236}">
                  <a16:creationId xmlns:a16="http://schemas.microsoft.com/office/drawing/2014/main" xmlns="" id="{61B270A4-BEA1-4245-96B9-008AB406A93B}"/>
                </a:ext>
              </a:extLst>
            </p:cNvPr>
            <p:cNvSpPr/>
            <p:nvPr/>
          </p:nvSpPr>
          <p:spPr>
            <a:xfrm>
              <a:off x="845186" y="1564322"/>
              <a:ext cx="6184900" cy="544830"/>
            </a:xfrm>
            <a:prstGeom prst="round2DiagRect">
              <a:avLst>
                <a:gd name="adj1" fmla="val 50000"/>
                <a:gd name="adj2" fmla="val 0"/>
              </a:avLst>
            </a:prstGeom>
            <a:gradFill>
              <a:gsLst>
                <a:gs pos="0">
                  <a:srgbClr val="E30000"/>
                </a:gs>
                <a:gs pos="100000">
                  <a:srgbClr val="760303"/>
                </a:gs>
              </a:gsLst>
              <a:lin ang="5400000" scaled="0"/>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6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5" name="文本框 4">
              <a:extLst>
                <a:ext uri="{FF2B5EF4-FFF2-40B4-BE49-F238E27FC236}">
                  <a16:creationId xmlns:a16="http://schemas.microsoft.com/office/drawing/2014/main" xmlns="" id="{EB7A7557-40F3-4D42-AD80-AFAD26AEE05D}"/>
                </a:ext>
              </a:extLst>
            </p:cNvPr>
            <p:cNvSpPr txBox="1"/>
            <p:nvPr/>
          </p:nvSpPr>
          <p:spPr>
            <a:xfrm>
              <a:off x="1017906" y="1637347"/>
              <a:ext cx="6223635" cy="398780"/>
            </a:xfrm>
            <a:prstGeom prst="rect">
              <a:avLst/>
            </a:prstGeom>
            <a:noFill/>
          </p:spPr>
          <p:txBody>
            <a:bodyPr wrap="squar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sz="20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影响着执政党完成全面建设小康社会的历史重任</a:t>
              </a:r>
            </a:p>
          </p:txBody>
        </p:sp>
      </p:grpSp>
      <p:grpSp>
        <p:nvGrpSpPr>
          <p:cNvPr id="6" name="组合 5">
            <a:extLst>
              <a:ext uri="{FF2B5EF4-FFF2-40B4-BE49-F238E27FC236}">
                <a16:creationId xmlns:a16="http://schemas.microsoft.com/office/drawing/2014/main" xmlns="" id="{608775A1-C65E-482B-B949-4850B1D1852A}"/>
              </a:ext>
            </a:extLst>
          </p:cNvPr>
          <p:cNvGrpSpPr/>
          <p:nvPr/>
        </p:nvGrpSpPr>
        <p:grpSpPr>
          <a:xfrm>
            <a:off x="747671" y="1949852"/>
            <a:ext cx="2174875" cy="3329305"/>
            <a:chOff x="2499360" y="1717031"/>
            <a:chExt cx="2175044" cy="2537138"/>
          </a:xfrm>
        </p:grpSpPr>
        <p:sp>
          <p:nvSpPr>
            <p:cNvPr id="7" name="矩形 6">
              <a:extLst>
                <a:ext uri="{FF2B5EF4-FFF2-40B4-BE49-F238E27FC236}">
                  <a16:creationId xmlns:a16="http://schemas.microsoft.com/office/drawing/2014/main" xmlns="" id="{48BD0C1B-2ECF-4398-810C-B39FC7FB2FC8}"/>
                </a:ext>
              </a:extLst>
            </p:cNvPr>
            <p:cNvSpPr/>
            <p:nvPr/>
          </p:nvSpPr>
          <p:spPr>
            <a:xfrm>
              <a:off x="2499360" y="1717031"/>
              <a:ext cx="2175044" cy="2537138"/>
            </a:xfrm>
            <a:prstGeom prst="rect">
              <a:avLst/>
            </a:prstGeom>
            <a:gradFill flip="none" rotWithShape="1">
              <a:gsLst>
                <a:gs pos="0">
                  <a:srgbClr val="E30000"/>
                </a:gs>
                <a:gs pos="100000">
                  <a:srgbClr val="760303"/>
                </a:gs>
              </a:gsLst>
              <a:lin ang="2700000" scaled="0"/>
            </a:gra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10000"/>
                </a:lnSpc>
                <a:spcBef>
                  <a:spcPct val="0"/>
                </a:spcBef>
                <a:spcAft>
                  <a:spcPct val="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8" name="标题 1">
              <a:extLst>
                <a:ext uri="{FF2B5EF4-FFF2-40B4-BE49-F238E27FC236}">
                  <a16:creationId xmlns:a16="http://schemas.microsoft.com/office/drawing/2014/main" xmlns="" id="{DE9452C7-825E-44A8-AC04-D722A3EFD68D}"/>
                </a:ext>
              </a:extLst>
            </p:cNvPr>
            <p:cNvSpPr txBox="1"/>
            <p:nvPr/>
          </p:nvSpPr>
          <p:spPr>
            <a:xfrm>
              <a:off x="2692831" y="2719457"/>
              <a:ext cx="1788103" cy="5322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base" latinLnBrk="0" hangingPunct="1">
                <a:lnSpc>
                  <a:spcPct val="11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j-cs"/>
                </a:rPr>
                <a:t>影响着执政党完成全面建设小康社会的历史重任</a:t>
              </a:r>
            </a:p>
          </p:txBody>
        </p:sp>
      </p:grpSp>
      <p:sp>
        <p:nvSpPr>
          <p:cNvPr id="10" name="矩形 9">
            <a:extLst>
              <a:ext uri="{FF2B5EF4-FFF2-40B4-BE49-F238E27FC236}">
                <a16:creationId xmlns:a16="http://schemas.microsoft.com/office/drawing/2014/main" xmlns="" id="{1307F208-D0B7-480D-A0E3-7EB5E485BB12}"/>
              </a:ext>
            </a:extLst>
          </p:cNvPr>
          <p:cNvSpPr/>
          <p:nvPr/>
        </p:nvSpPr>
        <p:spPr>
          <a:xfrm>
            <a:off x="3054626" y="1949852"/>
            <a:ext cx="8625840" cy="3329305"/>
          </a:xfrm>
          <a:prstGeom prst="rect">
            <a:avLst/>
          </a:prstGeom>
          <a:solidFill>
            <a:schemeClr val="bg1">
              <a:alpha val="35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6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11" name="矩形 10">
            <a:extLst>
              <a:ext uri="{FF2B5EF4-FFF2-40B4-BE49-F238E27FC236}">
                <a16:creationId xmlns:a16="http://schemas.microsoft.com/office/drawing/2014/main" xmlns="" id="{80F900CC-C569-490E-AC94-ED88E376C590}"/>
              </a:ext>
            </a:extLst>
          </p:cNvPr>
          <p:cNvSpPr/>
          <p:nvPr/>
        </p:nvSpPr>
        <p:spPr>
          <a:xfrm>
            <a:off x="3054626" y="2212534"/>
            <a:ext cx="8428355" cy="2954655"/>
          </a:xfrm>
          <a:prstGeom prst="rect">
            <a:avLst/>
          </a:prstGeom>
        </p:spPr>
        <p:txBody>
          <a:bodyPr wrap="square">
            <a:spAutoFit/>
          </a:bodyPr>
          <a:lstStyle/>
          <a:p>
            <a:pPr marL="0" marR="0" lvl="0" indent="0" algn="just" defTabSz="914400" rtl="0" eaLnBrk="1" fontAlgn="base" latinLnBrk="0" hangingPunct="1">
              <a:lnSpc>
                <a:spcPct val="140000"/>
              </a:lnSpc>
              <a:spcBef>
                <a:spcPct val="0"/>
              </a:spcBef>
              <a:spcAft>
                <a:spcPct val="0"/>
              </a:spcAft>
              <a:buClrTx/>
              <a:buSzTx/>
              <a:buFontTx/>
              <a:buNone/>
              <a:tabLst/>
              <a:defRPr/>
            </a:pPr>
            <a:r>
              <a:rPr kumimoji="0" lang="zh-CN" altLang="en-US" sz="19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要完成全面建设小康社会的历史重任，很重要的是必须进一步深化改革，为先进生产力的发展扫清障碍、创造条件。改革的过程就是调整利益的过程，这触及到千家万户，人人概莫能外。在全面建设小康社会的新阶段里，我国社会的利益关系、利益矛盾错综复杂。在协调整合社会利益方面，执政党面临着前所未有的难度，这对党的执政能力提出了极高的要求。执政党协调兼顾利益的难度越大，越需要群众对党和政府的理解与信任。这就严重地考验着党和人民群众的坚强团结与血肉联系，检验着党在人民群众中的政治威信和人心凝聚力。</a:t>
            </a:r>
          </a:p>
        </p:txBody>
      </p:sp>
    </p:spTree>
    <p:extLst>
      <p:ext uri="{BB962C8B-B14F-4D97-AF65-F5344CB8AC3E}">
        <p14:creationId xmlns:p14="http://schemas.microsoft.com/office/powerpoint/2010/main" xmlns="" val="3906003563"/>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46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anim calcmode="lin" valueType="num">
                                      <p:cBhvr>
                                        <p:cTn id="13" dur="500" fill="hold"/>
                                        <p:tgtEl>
                                          <p:spTgt spid="6"/>
                                        </p:tgtEl>
                                        <p:attrNameLst>
                                          <p:attrName>ppt_x</p:attrName>
                                        </p:attrNameLst>
                                      </p:cBhvr>
                                      <p:tavLst>
                                        <p:tav tm="0">
                                          <p:val>
                                            <p:strVal val="#ppt_x"/>
                                          </p:val>
                                        </p:tav>
                                        <p:tav tm="100000">
                                          <p:val>
                                            <p:strVal val="#ppt_x"/>
                                          </p:val>
                                        </p:tav>
                                      </p:tavLst>
                                    </p:anim>
                                    <p:anim calcmode="lin" valueType="num">
                                      <p:cBhvr>
                                        <p:cTn id="14" dur="500" fill="hold"/>
                                        <p:tgtEl>
                                          <p:spTgt spid="6"/>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1"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ipe(up)">
                                      <p:cBhvr>
                                        <p:cTn id="18" dur="500"/>
                                        <p:tgtEl>
                                          <p:spTgt spid="10"/>
                                        </p:tgtEl>
                                      </p:cBhvr>
                                    </p:animEffect>
                                  </p:childTnLst>
                                </p:cTn>
                              </p:par>
                            </p:childTnLst>
                          </p:cTn>
                        </p:par>
                        <p:par>
                          <p:cTn id="19" fill="hold">
                            <p:stCondLst>
                              <p:cond delay="1500"/>
                            </p:stCondLst>
                            <p:childTnLst>
                              <p:par>
                                <p:cTn id="20" presetID="22" presetClass="entr" presetSubtype="1"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up)">
                                      <p:cBhvr>
                                        <p:cTn id="2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1"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4980E493-A643-4246-9221-390EC121A0A6"/>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资源库"/>
  <p:tag name="ISPRING_PLAYERS_CUSTOMIZATION" val="UEsDBBQAAgAIAAGhQUw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ABoUFM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AGhQUy1/AlkugIAAFUKAAAhAAAAdW5pdmVyc2FsL2ZsYXNoX3NraW5fc2V0dGluZ3MueG1slVZtb+IwDP5+vwJx3+nulZ3UITHGSZN2t+k27XvamjYiTaokZce/vzhN1gQo9LAmEft5bMexzVK1pXzxYTJJc8GEfAatKS8VarxuQoubadZqLfgsF1wD1zMuZE3YdPHxp/2kiUVeYokdyLGcDcmhDzO3nzEUF+PbHGWIkIu6IXz/IEoxy0i+LaVoeXExtWrfgGSUbw3y6sd8tR4MwKjS9xrqKKf1Nco4SiNBKcCUvq9RLrIYyYD5SFf2M5LThzp/+wPajiqqLW35CWWI1pAS4iJfL1GG8dx4j19ljnKeoOGvNtAvn1EGoYzsQcbO776iDDJE0zb/0yONFCUWNOacf8R3DhOkMOOHWV2hXCTghTDQxVdw5bF3vQtA7ms49ymOqxTsCet6sBDw0TMGCy1bSBN/6myqEm+PrTbzAYsNYcoAQlUPejJJP5FWeTexrsf9gTfKi9CX0/SQV8HaGlZdwoG7WN/jV6tbuytCp++6IEMJO6cMUuyVPfK3qesRMlD2yGdGC3jkbH+cwaGpI/lHviXuOc/X31iBE3MsnNWfvBUjPeDoqiBVp/CYWhSwUJjOC60B3y1NrK5LKTnKKeVkR0uiqeC/EJft7WVUmhwYXK+d7qxUU83gVMPZHM2aDstlz3E/OmvckN3PQn+57jzRZovfTInWJK9q87OkphPHM2NiCjNNTjNwTxo4yHu+EQHHxh4i1URuQb4IwcaG4UKDGutedMM1BE+ToAZpcrrKqXNyqvy8rTOQa/NqFJSvcqzsgBUtK2b+9CuFNygOGAPWjqor448T+t6XgcI1ARCZV75ru0NnqVumKYMd+OEPFPbKQ3dLlenSoYZb6gfY6LDlnGZUT7pd0fdKvEMC/Qn8q0krcnxgGdH2mmTK3iyafL+G+1yixezXGTZfuMns2fVS5NjYjytolPjv5D9QSwMEFAACAAgAAaFBTCqWD2f+AgAAlwsAACYAAAB1bml2ZXJzYWwvaHRtbF9wdWJsaXNoaW5nX3NldHRpbmdzLnhtbM2Wb08aMRjA3/Mpmi6+lFPnpiN3GCMYiU6IsE1fmXItXGOvvbU98Hy1T7MPtk+yp1dAiI6dRpaFEOjTPr/nX/u04dF9KtCEacOVjPBufQcjJmNFuRxH+MvgdPsQI2OJpEQoySIsFUZHzVqY5UPBTdJn1sJSgwAjTSOzEU6szRpBMJ1O69xk2s0qkVvgm3qs0iDTzDBpmQ4yQQr4sUXGDJ4RKgDgmyo5U2vWagiFnvRZ0VwwxCl4LrkLiogzmwoc+FVDEt+NtcolPVFCaaTHwwi/Ozx2n/kaT2rxlEmXEtMEoRPbBqGUOyeI6PMHhhLGxwl4e7CP0ZRTm0R4b99RYHXwlFKyfeTEUU4UpEDaGT5lllBiiR96e5bdWzMXeBEtJEl5PIAZ5MKPcGtwe3bTa19ddC7Pbwfd7sWg0/NOlDrBKicMVg2F4JDKdcwWdkJiLYkT8Bt0RkQYFgbLovmykZIrzrkxGioBqS+1MBqBp6KI8LHmRGDELRE8XsxaosfMnnIBMTjd3fpIWvwI9PHGCdGGLRuazxiXxbj5TeWCokLlSPA7hqxCEFGewr+EoeV0o5FWaSkVxFhkBKcMTTibMnpUZmkG/JOhGzCR5qAJmy8TzHoL33P+gIZspDRwGZnAVgU5N55ffxE4I8Y8Qsncx63+RafVvu1cttrXWy5AQidExi+EQwlZmtmN8EmBpLJzPUhHTHLDyqJQTsu5KrHVX18Gw9Nc+DK/dTGW0BssyWasvKQwf/WgstmETMqD6A5XiYYjyKEkngkTMRx3LnNWFRgTiZQUBSIxNCrjjvWEq9yAxB9gjzav99DrIy7L0RhuDrCoKdOVkDu7e+/3P3w8OPzUqAe/fvzcXqs0a+E9QZw538NP1jbxRSN/2g3DwPXO59uw1fm/6sK9q/bXKpm6bF8PKhWp3a+E61ZZ1T2vsurKXxu9pSujkgvQZsb+2ECjETzlltG33DSvKPz6+9dvizcq/AajWLt9/98g/Gjx3Fp5X4XBsw/AGshXH9PN2m9QSwMEFAACAAgAAaFBTGhxUpGaAQAAHwYAAB8AAAB1bml2ZXJzYWwvaHRtbF9za2luX3NldHRpbmdzLmpzjZRNb8IwDIbv/AqUXSfEPmG7ocGkSRwmjdu0QyimVKRJlaQdHeK/rw5fTeqOxRfy8uR17CredrrVYhHrPne37rfbv/t7pwFqVudw7euiRU9RZ0YkC5glKYhEAguQ4nj0JO/OBGXMpDOdlx9oa2p+TOE/Sy5MHc8IC01ohjpcEOA3oW2owz8nsVOra19TrdHz3Fole5GSFqTtSaVT7hh29epWvcQAVgXoC+iSR+CZDtxqI8+ODwOMOhepNOOynKpY9eY8Wsda5XLRln9VZqCrT77eA/2nwcvEsxOJsW8W0jDxZIjRTmYajIFD3scJBgkLPgdR8+279QfqGTcLCugiMYk90qMbjDqd8RgaXRqOMHxMVl6Nbg4wmpyFjd0Td7cYHiF4CbphNb7H8ECV5dk/PmCmVYwdaaDNnp9QofgikfEhdR+D5PCyaNvWvXOh7vpj5j0hFTyhFfX80rbZEYKGAK03lo55TZB3StkJSpREDkVo1LQq6DliwzmC+88u49byaJVW46EajlUbuF6Dniklqtt/XbpnmKuz+wVQSwMEFAACAAgAAaFBTD08L9HBAAAA5QEAABoAAAB1bml2ZXJzYWwvaTE4bl9wcmVzZXRzLnhtbJ2RsQrCMBCG9z5FuN3EbqUkdRPcHHSWmqYaaS8ll1of35SKdJGAQyD/8X0/JCd3r75jT+PJOlSQ8y0wg9o1Fm8Kzqf9pgBGocam7hwaBeiA7apM2rzAozdkArFYgaTgHsJQCjFNE7c0+NhArhtDLCauXS/i6R2K2RTDosLilvYv+zODKssYk9fRduGAVbzHtCCMvFYwOxeN3GLrQPwCGpMATKrBUAJofQJ4DAnAjytAiu+b56RHCvGjYpBitZ4qewNQSwMEFAACAAgAAaFBTJr5lmRrAAAAawAAABwAAAB1bml2ZXJzYWwvbG9jYWxfc2V0dGluZ3MueG1ss7GvyM1RKEstKs7Mz7NVMtQzUFJIzUvOT8nMS7dVCg1x07VQUiguScxLSczJz0u1VcrLV1Kwt+OyyclPTswJTi0pASosVijISaxMLQpJzQUySlL9EnOBKp/tmfJ8ya5n09qfr9ivpG/HBQB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AaFBTLCHI/RsAQAA9wIAACkAAAB1bml2ZXJzYWwvc2tpbl9jdXN0b21pemF0aW9uX3NldHRpbmdzLnhtbI1S20okMRB99yuCPzBJKreGdiC3lnlR0QGfm+ns0qyml07EZcnHm3Z3GEdHNPVUdU6doiqnTb/GaJ9Snh7Hv30ep3gXch7jz7Q+Q6jdTQ/TfDOHFHJaHSr3Yxym5038MS21Wk25j0M/D3ZB0xqj7vUhJbVyqmbMMIok89Qr5Dy3FWvANWAr5iix7eqdxD/dOexCzKdV29UR+rFhE1OY8yYO4c8ajtlvoeMNLud+GCsvrQVbouynFseWQIxwyX2hGgAEstwRh4uUjdQEecw4hmIUBQqIcE4aUYikHGrWNaKqMN8IxCRj1BXqae1GWhtHbZHQEKLrNK8aW7rOSIwRIQSYK1xAZzCqbKgaGtRyQHBgQBRtNFGAOtuZjhXvvLAcKeoFxoUZAxgfjnvY7u25DtVvr7M/5xeCJ7/gJLp4a3XCXO3uaZ4reRsefz/0OaBxuDi/ufV3/mqrt5vrq/P/vnz18J61mLVu/am3XwBQSwMEFAACAAgAAqFBTLDdIuDqDAAA1hoAABcAAAB1bml2ZXJzYWwvdW5pdmVyc2FsLnBuZ+2ZaVBTWb7AL0ij0wygLQoIhHEZ9TVNAAcJsg4QoK0WIgYEhBBpmqUJiSIBGgKEdp6gLNKOb0AJkCEIYQ0ie8LidGxS3THQPJYASUAmkkAiiRqTGEKSufQyNTVVU/U+vI/cqlv3d8499/7PfztLnTsXw0PNPzzyIQAA5uc/hV8CgD3BAGDcuc8UrDnOOPwZ+DDKuhQaCNAm7TfAgklqQFgAAPRUmW0nfgCWf3P909gsAHAo3bmNqtbeJAPAEcx5eEDkVwmbAkTHCeUiazUvLM9oDBj8+pMTdpnW8Ogjt7+5Cnc3iwj4xuREZjM8MNDjI+PMeyaHTIJN4SfobgeMp+uJlP9FyO6LYZowjsAwea4rS0I4FI9HREflRmerN7bwUep43gUmlVxE17xmWsLk4wb9Qym3ew8AxOc1ZbbnthNEqyFWOqGjIS0VVCWGJCG71QVPsxyJ/PB9APD48lxAasS776zRfQdBJTpRyh/7vVpodr8BX+XMBXGXC9WCnBMA8HQpyhIlDQGbPNoP2uWP7hEmAAA/uIu7uIu7uIu7uIu7uIu7uIu7uIv//9iHIReqFsE93O/+ctoYACh3joFY+3/DeqcyP83L+xy2y/hInmoxFVblq1oQlfpvr2KpsmjBOJ2cTWSsAcDVURF2Hkd4096qRRdpeSuQflTczLxPkl5G7y6jG6h8mr9Xmd/WehMHUfT2vmpymSbRz+tk1XuBYqXmxZ8scTxLuQtlAINZpCc3zLlHY0m6/coHkCfbLC+vsoSvVm+pLJZlkqJcdlbEuIZzbRIvrIbkrzdytPJxInuNqJOiYVM+iucP0TpJ9GCFGL9cpN20k+otie+ZYUIRq7mFxOJI3OxmdAqyYeRL/tD2j6xsXtbLM7ikFXyVv/795NpIq2aGzv7q/hOYTTFWwnx91nT6NRutf4KSxYbNcBimyoUElUVVU9N6++FUgRyXB6V4QMcV9fI6bFqOsEY2LG6Ig3b8tZ2N2TPCzxPXp1LZG56VV9SHgvond/bWdomRq26Q8rej8sJrmB/nC7KvKObxSfG+Lh+7p/M9/ad4Gw3HazLtGC0dyV3SbvGNSrKY8Ql1mRnPxV5zBZr9ThPefn+Kpy4/u1FdOM/pPam0QYtKKaGhEblUWhkub7LD4xhG2BeOOd5LSrlsNyswxWzaPoDBpXSLYT8obV5rb9Nf8yiwddKF2Wg8BOnwQh/1hvQeiEqi5/tV+JYeslUk1HvLhprMOxJBs4wMRrBdJ+W1tOo8HzLiUPDKM4gIuWlu+iK97fg+uvpO/8+d8FDG5LKLIJT1uonEkNKQC9jIKbsB3gLyHaeN9YVmIcpnduPMZen2Qjly9Qzl0d8/v4CcUDTeTBrmUvWj0h6Byv6cHDuryW+QkXDPpgsWk7UnVa7kz0F1oz8r5D4iVMU04TSpAh8MUq6rUeqOReADkvb028E6EH8XIyTe/Uf9VCHX8wVJMEqa7b7sItvDyRf8K6SvWlasHXgNx61HK4OovFwDlELwbQjM5QFftAa1zW/7UppxDs/pefOtFk3SakMMZf3mhGk6DDfAP10/V3K90hq+0inr0Xo0tTL0x8osuAIPwHZ+m2lc//NX7UU5I3F7WfuDrd09LjIygxw+6sfWfkjZgoaqUR+Fd1h8TQrC68MjUH4W95wUuWUpZ3We250Vcu1sspBeglr5ryWl/fA61t6r/rTxi/Z85Vw0T33rrHSe2UlK5SwXKDg5vvaSuHLK2vX1ofL1ajHF4g7lwwasf3a83ZLQTMa8kfSXmVZlfKYrhJT/Scj7SPys8NK017fZ8Ev1d796IG6TPkxqCvyiIdX2ZG/h1D0FP8TXpWrYZTDOSvemipjhsqKENTKwwPzm7Pj1fIZk/rsdsdCtz/pAK6TvycrIwPX64L+0KeU4bzL8oIguqZdPV8W+I8KP4RNDS95/gJKJaYkmMw9wRa9Cns6uZdOdPCWZcqiLeLSSPnngSim/BpWYEyGQZpK2mlSD4zqsFEPkrTX/JPGY/zjK8amzr2FbAZvgEoQ+MvW4QScS+xs0ojZqwxLBd407rldWSlsVCp9mWsfE3MYNvp+A/iBb8Qqpbq7OHMvgs67c3cp1DtUxkEKMbk6T51tNX6aPLIvFedWTvdCS8oLxT62MTnFHId7K0tczCH+dIVrfRbQWzYSD7u+MLqx5RPD3nB1I/O+AUResHQ09PqbOlwSNHfFf5lUT+vR69TgZ5XdTaCPY2pH6h5JzFz6OFLEn9tYILgqdbDCtyRB23NeRzBhHRgl9tFY0MqkFg9KkLl6db59jzt74Rc6Mt3xkZszavqmkpzHh4xIRO8SKYyc55OpI3H6zuHY8Jf1Bd+pGJWzZk5SybIZUzF9MdEcQWnH1YHipbIOcV4Yy4qwq39S7IZxzb03f/jZ5u1LJwAjqQ31h9Own5aeNw2kEXwtGiduY9yZ+0PypF2qimzP3mP87R8I1SYF18NoUUa8A5VilL/Qn+qsanhu5G3d6d8r2C7we7mhlmfRw6mBwcifLTXfDoRoZHPGf/pst38Nqb/RYxghHKhbafO3OFi2ndVduPalLiUfAnh91VUEr5ccr02Igl3J/6X1bY3W/LM4Zvbm4eDiYnWjrcdwE80Dtwwk/FNwcd4pxm+KwTJCPclyK3pT3nnrWCe3IFPg87aJzhY8xNkLGz9ZDqv2ud2KZ7+8V90z73WwpKbu15ReBPTjJRdZwJ3QZy2bun7eHY5aPSF4/cdPH/KwTMkgg7+H31/EoaQmTl9hn0dyChfhKMsucsu5fzWwUQilxDeEfIHxj5Qz5GGeqSNXLAaOj8H6oYyFe8SfH7RcZRzJNtNndrESu60QutV42YBRDZUEInYUuniHmigZKz6p/RaWqh5Vq8u0ZIH1hMNHfAPzNE4/TmGFZ6/Pfg1lEPjJxo0IeMDeOsZGmbBMaupEBUcx9P2i0YLiM1zgEK/lgOyglbRVt2OKKvt4L8TQj51NwCn7WVH0YEpwpBdlGhrlRSCmKeYOu6ZsBhx3pux+cuvvkH7BaE7mmmjNlP3i+wmqkWaUZC1OEugGHSzm/Wj3xE9YIlVqSRGlVfTN3cWbSzdPCwR60+a8yG1UmuvVQ//Sg1n8R5C08OOT2XDgxzvqSupOg0sVUMnbF0iKKSTN/Cy2baLx2tuJia6N3AS5PkGQZYc4eDWNJ5lk/qSrSxvPoSTEh0yMVQcGILvIV6+ZJrk/SsNNpVnYNEh7he4qu7Kk6XTtLjI8t/c6ZmUqWEw1a0opOlksaXM4vdxI11yR4eV/486bEEkyecyHqfH6L/o93ES30NzyoiwC753ECueDt98PE1r/OTrynebapn9amaMwy+++ha6pi2hW854qoExXsUNe66EG/FIGPdlZ3hVblVUGDOhLy0rdjSpprW+bP16MhUBiNOlDPSk7SJbjvL82HzmZR4hy1tynndcWBhaVptr7KF/o1F+I5pLhG6Jj38h6HaenPx+GztNLAYlJ2d00SvpuFklRd0d17NbG5Rfpxxy05tgb0dNRsV3ksbGppVCMibdI9nw0eDl4pweWlqMEIX6TOZr2OXIPCKNInebVLYblcVK7gjEN0kLURv5Mwat/0y4TUuQKuqvhjLp2xgxBQCYzqWzOXPunqRUrajSlfNd/Ku5l3G8reGNMK5AMzmVrpsX92CbmOsyv+LcJP84V2+fFlgRc4XHVG6Zb4eZYkO/g03CpZ8u9tHQvfTd8aQ+Pn8NKr4Mx92bHgdQDD4u7RspOC1SylA2Ut5N1bQrAFmbFE3/ciRSBds1l5RooUhIDdfNkq/x+8/ABm1tkAer8yoVA5l6Op+n3ZSeXMksDSeXsDQaT3GKFAC0pLD0uow2JzLO0u1HgodsezDmLe6EmXmeCq35tedRi7o67jBQy+6sU19A8/V+t3FlOyap+XyJfcBMJmxp7rtr5afqFaQLJGF/QIXohUqi1p98pHAP/V3/Y6ZqBdWJ7Ko+bZgmw7MEK+EVMMxOlN2ljQjLO6s2VDhCpX6Ilwnr1DcHT/mKXz946G9ywSmOF9leTwsDgFnvvBNsJBTiiDtdEn2Z7VNsXKGK263GKRhlJAepEFNvl4K9R3pxbdnGRgDPhocdMI4taMx80ScQNBllFbOyDaoJkBxddCC68OTLh64Rk5XYkxbHyZZVDVXcqNdkQBYtWHfCz65ay6XPK40QtlOn0Q4ZOZExNReRAOAIPUjj5O/u2kQcxMjcFGXEax6h55+4PoDcvRX9smi0VdFtLzAKC4I9jKCACm4QcAYH/YT0gr1GvEm/vAd/0dELoKzCOGw69HLGP6Lek/j1h426mPB8F2nyIdIpmxVnOv12rQAwfBJXxnmHLKBgePMEeDjhOVu4ylpYK1Q5KdEx49LMPDsLftzzVrbU4nXgHgdT44HE4LvHrzH1BLAwQUAAIACAACoUFMbVEZO0oAAABqAAAAGwAAAHVuaXZlcnNhbC91bml2ZXJzYWwucG5nLnhtbLOxr8jNUShLLSrOzM+zVTLUM1Cyt+PlsikoSi3LTC1XqACKGekZQICSQiUqtzwzpSTDVsnC0BghlpGamZ5RYqtkZmgAF9QHGgkAUEsBAgAAFAACAAgAAaFBTBUOrShkBAAABxEAAB0AAAAAAAAAAQAAAAAAAAAAAHVuaXZlcnNhbC9jb21tb25fbWVzc2FnZXMubG5nUEsBAgAAFAACAAgAAaFBTAh+CyMpAwAAhgwAACcAAAAAAAAAAQAAAAAAnwQAAHVuaXZlcnNhbC9mbGFzaF9wdWJsaXNoaW5nX3NldHRpbmdzLnhtbFBLAQIAABQAAgAIAAGhQUy1/AlkugIAAFUKAAAhAAAAAAAAAAEAAAAAAA0IAAB1bml2ZXJzYWwvZmxhc2hfc2tpbl9zZXR0aW5ncy54bWxQSwECAAAUAAIACAABoUFMKpYPZ/4CAACXCwAAJgAAAAAAAAABAAAAAAAGCwAAdW5pdmVyc2FsL2h0bWxfcHVibGlzaGluZ19zZXR0aW5ncy54bWxQSwECAAAUAAIACAABoUFMaHFSkZoBAAAfBgAAHwAAAAAAAAABAAAAAABIDgAAdW5pdmVyc2FsL2h0bWxfc2tpbl9zZXR0aW5ncy5qc1BLAQIAABQAAgAIAAGhQUw9PC/RwQAAAOUBAAAaAAAAAAAAAAEAAAAAAB8QAAB1bml2ZXJzYWwvaTE4bl9wcmVzZXRzLnhtbFBLAQIAABQAAgAIAAGhQUya+ZZkawAAAGsAAAAcAAAAAAAAAAEAAAAAABgRAAB1bml2ZXJzYWwvbG9jYWxfc2V0dGluZ3MueG1sUEsBAgAAFAACAAgARJRXRyO0Tvv7AgAAsAgAABQAAAAAAAAAAQAAAAAAvREAAHVuaXZlcnNhbC9wbGF5ZXIueG1sUEsBAgAAFAACAAgAAaFBTLCHI/RsAQAA9wIAACkAAAAAAAAAAQAAAAAA6hQAAHVuaXZlcnNhbC9za2luX2N1c3RvbWl6YXRpb25fc2V0dGluZ3MueG1sUEsBAgAAFAACAAgAAqFBTLDdIuDqDAAA1hoAABcAAAAAAAAAAAAAAAAAnRYAAHVuaXZlcnNhbC91bml2ZXJzYWwucG5nUEsBAgAAFAACAAgAAqFBTG1RGTtKAAAAagAAABsAAAAAAAAAAQAAAAAAvCMAAHVuaXZlcnNhbC91bml2ZXJzYWwucG5nLnhtbFBLBQYAAAAACwALAEkDAAA/JAAAAAA="/>
  <p:tag name="ISPRING_PRESENTATION_TITLE" val="党风廉政建设促进反腐倡廉工作PPT模板"/>
</p:tagLst>
</file>

<file path=ppt/theme/theme1.xml><?xml version="1.0" encoding="utf-8"?>
<a:theme xmlns:a="http://schemas.openxmlformats.org/drawingml/2006/main" name="涂豆思">
  <a:themeElements>
    <a:clrScheme name="自定义 197">
      <a:dk1>
        <a:srgbClr val="000000"/>
      </a:dk1>
      <a:lt1>
        <a:srgbClr val="FFFFFF"/>
      </a:lt1>
      <a:dk2>
        <a:srgbClr val="000000"/>
      </a:dk2>
      <a:lt2>
        <a:srgbClr val="B2B2B2"/>
      </a:lt2>
      <a:accent1>
        <a:srgbClr val="FF0517"/>
      </a:accent1>
      <a:accent2>
        <a:srgbClr val="BC000D"/>
      </a:accent2>
      <a:accent3>
        <a:srgbClr val="FFFFFF"/>
      </a:accent3>
      <a:accent4>
        <a:srgbClr val="000000"/>
      </a:accent4>
      <a:accent5>
        <a:srgbClr val="FFAAAB"/>
      </a:accent5>
      <a:accent6>
        <a:srgbClr val="AA000B"/>
      </a:accent6>
      <a:hlink>
        <a:srgbClr val="C00000"/>
      </a:hlink>
      <a:folHlink>
        <a:srgbClr val="C000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81</TotalTime>
  <Words>2520</Words>
  <Application>Microsoft Office PowerPoint</Application>
  <PresentationFormat>自定义</PresentationFormat>
  <Paragraphs>168</Paragraphs>
  <Slides>28</Slides>
  <Notes>28</Notes>
  <HiddenSlides>0</HiddenSlides>
  <MMClips>1</MMClips>
  <ScaleCrop>false</ScaleCrop>
  <HeadingPairs>
    <vt:vector size="4" baseType="variant">
      <vt:variant>
        <vt:lpstr>主题</vt:lpstr>
      </vt:variant>
      <vt:variant>
        <vt:i4>1</vt:i4>
      </vt:variant>
      <vt:variant>
        <vt:lpstr>幻灯片标题</vt:lpstr>
      </vt:variant>
      <vt:variant>
        <vt:i4>28</vt:i4>
      </vt:variant>
    </vt:vector>
  </HeadingPairs>
  <TitlesOfParts>
    <vt:vector size="29" baseType="lpstr">
      <vt:lpstr>涂豆思</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党风廉政建设促进反腐倡廉工作PPT模板</dc:title>
  <dc:creator>歉然安可</dc:creator>
  <cp:lastModifiedBy>hlf</cp:lastModifiedBy>
  <cp:revision>16</cp:revision>
  <dcterms:created xsi:type="dcterms:W3CDTF">2018-02-02T16:21:15Z</dcterms:created>
  <dcterms:modified xsi:type="dcterms:W3CDTF">2018-02-22T02:19:00Z</dcterms:modified>
</cp:coreProperties>
</file>