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2" r:id="rId1"/>
  </p:sldMasterIdLst>
  <p:notesMasterIdLst>
    <p:notesMasterId r:id="rId27"/>
  </p:notesMasterIdLst>
  <p:handoutMasterIdLst>
    <p:handoutMasterId r:id="rId28"/>
  </p:handoutMasterIdLst>
  <p:sldIdLst>
    <p:sldId id="282"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3" r:id="rId25"/>
    <p:sldId id="281" r:id="rId26"/>
  </p:sldIdLst>
  <p:sldSz cx="12192000" cy="6858000"/>
  <p:notesSz cx="6858000" cy="9144000"/>
  <p:embeddedFontLst>
    <p:embeddedFont>
      <p:font typeface="等线" panose="02010600030101010101" pitchFamily="2" charset="-122"/>
      <p:regular r:id="rId29"/>
      <p:bold r:id="rId30"/>
    </p:embeddedFont>
    <p:embeddedFont>
      <p:font typeface="文鼎习" panose="020B0602010101010101" pitchFamily="33" charset="-122"/>
      <p:regular r:id="rId31"/>
    </p:embeddedFont>
    <p:embeddedFont>
      <p:font typeface="等线 Light" panose="02010600030101010101" pitchFamily="2" charset="-122"/>
      <p:regular r:id="rId32"/>
    </p:embeddedFont>
    <p:embeddedFont>
      <p:font typeface="Calibri Light" panose="020F0302020204030204" pitchFamily="34" charset="0"/>
      <p:regular r:id="rId33"/>
      <p:italic r:id="rId34"/>
    </p:embeddedFont>
    <p:embeddedFont>
      <p:font typeface="方正综艺简体" panose="02000000000000000000" pitchFamily="2" charset="-122"/>
      <p:regular r:id="rId35"/>
    </p:embeddedFont>
    <p:embeddedFont>
      <p:font typeface="Calibri" panose="020F0502020204030204" pitchFamily="34" charset="0"/>
      <p:regular r:id="rId36"/>
      <p:bold r:id="rId37"/>
      <p:italic r:id="rId38"/>
      <p:boldItalic r:id="rId39"/>
    </p:embeddedFont>
    <p:embeddedFont>
      <p:font typeface="微软雅黑" panose="020B0503020204020204" pitchFamily="34" charset="-122"/>
      <p:regular r:id="rId40"/>
      <p:bold r:id="rId41"/>
    </p:embeddedFont>
    <p:embeddedFont>
      <p:font typeface="Impact" panose="020B0806030902050204" pitchFamily="34" charset="0"/>
      <p:regular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5" d="100"/>
          <a:sy n="75" d="100"/>
        </p:scale>
        <p:origin x="333" y="39"/>
      </p:cViewPr>
      <p:guideLst>
        <p:guide orient="horz" pos="2160"/>
        <p:guide pos="3840"/>
      </p:guideLst>
    </p:cSldViewPr>
  </p:slideViewPr>
  <p:notesTextViewPr>
    <p:cViewPr>
      <p:scale>
        <a:sx n="1" d="1"/>
        <a:sy n="1" d="1"/>
      </p:scale>
      <p:origin x="0" y="0"/>
    </p:cViewPr>
  </p:notesTextViewPr>
  <p:notesViewPr>
    <p:cSldViewPr snapToGrid="0" showGuides="1">
      <p:cViewPr varScale="1">
        <p:scale>
          <a:sx n="60" d="100"/>
          <a:sy n="60" d="100"/>
        </p:scale>
        <p:origin x="1677" y="33"/>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2D48458-E3CB-4191-8F65-6859802EA725}"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13CA0D86-309C-4514-B9CD-C46B5B5CD31B}">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支持传统产业优化升级，加快发展现代服务业，瞄准国际标准提高水平。促进我国产业迈向全球价值链中高端，培育若干世界级先进制造业集群。加强水利、铁路、公路、水运、航空、管道、电网、信息、物流等基础设施网络建设。坚持去产能、去库存、去杠杆、降成本、补短板，优化存量资源配置，扩大优质增量供给，实现供需动态平衡。</a:t>
          </a:r>
          <a:endParaRPr lang="zh-CN" altLang="en-US" dirty="0">
            <a:solidFill>
              <a:schemeClr val="bg1"/>
            </a:solidFill>
          </a:endParaRPr>
        </a:p>
      </dgm:t>
    </dgm:pt>
    <dgm:pt modelId="{346B5645-EC8B-461F-8672-DFEC5E3F1698}" type="parTrans" cxnId="{E51B0326-108A-4915-BAA2-B1C5D90BD6F1}">
      <dgm:prSet/>
      <dgm:spPr/>
      <dgm:t>
        <a:bodyPr/>
        <a:lstStyle/>
        <a:p>
          <a:endParaRPr lang="zh-CN" altLang="en-US"/>
        </a:p>
      </dgm:t>
    </dgm:pt>
    <dgm:pt modelId="{2D9978E8-226E-431F-B804-02BED585DA61}" type="sibTrans" cxnId="{E51B0326-108A-4915-BAA2-B1C5D90BD6F1}">
      <dgm:prSet/>
      <dgm:spPr/>
      <dgm:t>
        <a:bodyPr/>
        <a:lstStyle/>
        <a:p>
          <a:endParaRPr lang="zh-CN" altLang="en-US"/>
        </a:p>
      </dgm:t>
    </dgm:pt>
    <dgm:pt modelId="{E86650D3-DCBA-4CAC-9059-3B1B87B58D26}">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建设现代化经济体系，必须把发展经济的着力点放在实体经济上，把提高供给体系质量作为主攻方向，显著增强我国经济质量优势。加快建设制造强国，加快发展先进制造业，推动互联网、大数据、人工智能和实体经济深度融合，在</a:t>
          </a:r>
          <a:r>
            <a:rPr kumimoji="0" lang="zh-CN" altLang="en-US" b="1"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中高端消费、创新引领、绿色低碳、共享经济、现代供应链、人力资本服务</a:t>
          </a: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等领域培育新增长点、形成新动能。</a:t>
          </a:r>
          <a:endParaRPr lang="zh-CN" altLang="en-US" dirty="0">
            <a:solidFill>
              <a:schemeClr val="bg1"/>
            </a:solidFill>
          </a:endParaRPr>
        </a:p>
      </dgm:t>
    </dgm:pt>
    <dgm:pt modelId="{DE5BC2C3-61FE-4BE0-A1D3-D3F17FCCFC9D}" type="parTrans" cxnId="{F63E8851-A1DD-4002-8E6C-89169B907AE8}">
      <dgm:prSet/>
      <dgm:spPr/>
      <dgm:t>
        <a:bodyPr/>
        <a:lstStyle/>
        <a:p>
          <a:endParaRPr lang="zh-CN" altLang="en-US"/>
        </a:p>
      </dgm:t>
    </dgm:pt>
    <dgm:pt modelId="{409EBC1C-4F43-4114-8CF2-4790D1907207}" type="sibTrans" cxnId="{F63E8851-A1DD-4002-8E6C-89169B907AE8}">
      <dgm:prSet/>
      <dgm:spPr/>
      <dgm:t>
        <a:bodyPr/>
        <a:lstStyle/>
        <a:p>
          <a:endParaRPr lang="zh-CN" altLang="en-US"/>
        </a:p>
      </dgm:t>
    </dgm:pt>
    <dgm:pt modelId="{394DCC83-3ACD-41F5-8958-6CA8BE851717}">
      <dgm:prSet phldrT="[文本]"/>
      <dgm:spPr/>
      <dgm:t>
        <a:bodyPr/>
        <a:lstStyle/>
        <a:p>
          <a:pPr>
            <a:buClrTx/>
            <a:buSzTx/>
            <a:buFontTx/>
            <a:buNone/>
          </a:pPr>
          <a:r>
            <a:rPr kumimoji="0" lang="zh-CN" altLang="en-US" b="0" i="0" u="none" strike="noStrike"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激发和保护企业家精神，鼓励更多社会主体投身创新创业。建设知识型、技能型、创新型劳动者大军，弘扬劳模精神和工匠精神，营造劳动光荣的社会风尚和精益求精的敬业风气。</a:t>
          </a:r>
          <a:endParaRPr lang="zh-CN" altLang="en-US" dirty="0">
            <a:solidFill>
              <a:schemeClr val="bg1"/>
            </a:solidFill>
          </a:endParaRPr>
        </a:p>
      </dgm:t>
    </dgm:pt>
    <dgm:pt modelId="{C32E5254-1225-4A01-AF51-CC251C7C9686}" type="parTrans" cxnId="{862A3AB7-4444-4DBA-924A-5678B41DCB0C}">
      <dgm:prSet/>
      <dgm:spPr/>
      <dgm:t>
        <a:bodyPr/>
        <a:lstStyle/>
        <a:p>
          <a:endParaRPr lang="zh-CN" altLang="en-US"/>
        </a:p>
      </dgm:t>
    </dgm:pt>
    <dgm:pt modelId="{5C25CB35-739E-46DF-BE64-56D359F2F498}" type="sibTrans" cxnId="{862A3AB7-4444-4DBA-924A-5678B41DCB0C}">
      <dgm:prSet/>
      <dgm:spPr/>
      <dgm:t>
        <a:bodyPr/>
        <a:lstStyle/>
        <a:p>
          <a:endParaRPr lang="zh-CN" altLang="en-US"/>
        </a:p>
      </dgm:t>
    </dgm:pt>
    <dgm:pt modelId="{ED930DD2-BAAA-42D9-8DA5-C16AB1201FF7}" type="pres">
      <dgm:prSet presAssocID="{A2D48458-E3CB-4191-8F65-6859802EA725}" presName="Name0" presStyleCnt="0">
        <dgm:presLayoutVars>
          <dgm:chMax val="7"/>
          <dgm:chPref val="7"/>
          <dgm:dir/>
        </dgm:presLayoutVars>
      </dgm:prSet>
      <dgm:spPr/>
    </dgm:pt>
    <dgm:pt modelId="{E686766A-BF75-45E6-B19C-D038A6034A0C}" type="pres">
      <dgm:prSet presAssocID="{A2D48458-E3CB-4191-8F65-6859802EA725}" presName="Name1" presStyleCnt="0"/>
      <dgm:spPr/>
    </dgm:pt>
    <dgm:pt modelId="{A4C78FF7-3FFB-4230-959A-06E8480B4C0E}" type="pres">
      <dgm:prSet presAssocID="{A2D48458-E3CB-4191-8F65-6859802EA725}" presName="cycle" presStyleCnt="0"/>
      <dgm:spPr/>
    </dgm:pt>
    <dgm:pt modelId="{72D08F65-8E4F-4A4C-9C2D-888950421D7C}" type="pres">
      <dgm:prSet presAssocID="{A2D48458-E3CB-4191-8F65-6859802EA725}" presName="srcNode" presStyleLbl="node1" presStyleIdx="0" presStyleCnt="3"/>
      <dgm:spPr/>
    </dgm:pt>
    <dgm:pt modelId="{95E9D808-4A39-4A1D-89FD-37991EBBD942}" type="pres">
      <dgm:prSet presAssocID="{A2D48458-E3CB-4191-8F65-6859802EA725}" presName="conn" presStyleLbl="parChTrans1D2" presStyleIdx="0" presStyleCnt="1"/>
      <dgm:spPr/>
    </dgm:pt>
    <dgm:pt modelId="{3E87890D-B291-4B9E-8D36-8C76C5C5423B}" type="pres">
      <dgm:prSet presAssocID="{A2D48458-E3CB-4191-8F65-6859802EA725}" presName="extraNode" presStyleLbl="node1" presStyleIdx="0" presStyleCnt="3"/>
      <dgm:spPr/>
    </dgm:pt>
    <dgm:pt modelId="{B7E1AA62-2B0A-4717-8970-7D46E8FE668E}" type="pres">
      <dgm:prSet presAssocID="{A2D48458-E3CB-4191-8F65-6859802EA725}" presName="dstNode" presStyleLbl="node1" presStyleIdx="0" presStyleCnt="3"/>
      <dgm:spPr/>
    </dgm:pt>
    <dgm:pt modelId="{A5454F9E-980F-4617-AF9B-598CBC0D0658}" type="pres">
      <dgm:prSet presAssocID="{13CA0D86-309C-4514-B9CD-C46B5B5CD31B}" presName="text_1" presStyleLbl="node1" presStyleIdx="0" presStyleCnt="3">
        <dgm:presLayoutVars>
          <dgm:bulletEnabled val="1"/>
        </dgm:presLayoutVars>
      </dgm:prSet>
      <dgm:spPr/>
    </dgm:pt>
    <dgm:pt modelId="{A20B4716-A9EF-414A-A956-1E32FA3D6F69}" type="pres">
      <dgm:prSet presAssocID="{13CA0D86-309C-4514-B9CD-C46B5B5CD31B}" presName="accent_1" presStyleCnt="0"/>
      <dgm:spPr/>
    </dgm:pt>
    <dgm:pt modelId="{3B267454-81C0-4EB3-93CF-7FE8FBA2AB7B}" type="pres">
      <dgm:prSet presAssocID="{13CA0D86-309C-4514-B9CD-C46B5B5CD31B}" presName="accentRepeatNode" presStyleLbl="solidFgAcc1" presStyleIdx="0" presStyleCnt="3"/>
      <dgm:spPr/>
    </dgm:pt>
    <dgm:pt modelId="{2143930C-3A8E-474C-90A5-31B7AFF5EB9F}" type="pres">
      <dgm:prSet presAssocID="{E86650D3-DCBA-4CAC-9059-3B1B87B58D26}" presName="text_2" presStyleLbl="node1" presStyleIdx="1" presStyleCnt="3">
        <dgm:presLayoutVars>
          <dgm:bulletEnabled val="1"/>
        </dgm:presLayoutVars>
      </dgm:prSet>
      <dgm:spPr/>
    </dgm:pt>
    <dgm:pt modelId="{33178DB2-3255-4F54-B33C-32619C51298B}" type="pres">
      <dgm:prSet presAssocID="{E86650D3-DCBA-4CAC-9059-3B1B87B58D26}" presName="accent_2" presStyleCnt="0"/>
      <dgm:spPr/>
    </dgm:pt>
    <dgm:pt modelId="{522780F5-F13A-44EF-98EC-F1E8E5C04BD0}" type="pres">
      <dgm:prSet presAssocID="{E86650D3-DCBA-4CAC-9059-3B1B87B58D26}" presName="accentRepeatNode" presStyleLbl="solidFgAcc1" presStyleIdx="1" presStyleCnt="3"/>
      <dgm:spPr/>
    </dgm:pt>
    <dgm:pt modelId="{79A441B3-8558-4460-B4B1-01303BA3DAB3}" type="pres">
      <dgm:prSet presAssocID="{394DCC83-3ACD-41F5-8958-6CA8BE851717}" presName="text_3" presStyleLbl="node1" presStyleIdx="2" presStyleCnt="3">
        <dgm:presLayoutVars>
          <dgm:bulletEnabled val="1"/>
        </dgm:presLayoutVars>
      </dgm:prSet>
      <dgm:spPr/>
    </dgm:pt>
    <dgm:pt modelId="{FC4274FC-5D9A-4640-B70E-1F9BBA2473F1}" type="pres">
      <dgm:prSet presAssocID="{394DCC83-3ACD-41F5-8958-6CA8BE851717}" presName="accent_3" presStyleCnt="0"/>
      <dgm:spPr/>
    </dgm:pt>
    <dgm:pt modelId="{F23555FC-2663-4F72-B096-6CAEA4983044}" type="pres">
      <dgm:prSet presAssocID="{394DCC83-3ACD-41F5-8958-6CA8BE851717}" presName="accentRepeatNode" presStyleLbl="solidFgAcc1" presStyleIdx="2" presStyleCnt="3"/>
      <dgm:spPr/>
    </dgm:pt>
  </dgm:ptLst>
  <dgm:cxnLst>
    <dgm:cxn modelId="{E51B0326-108A-4915-BAA2-B1C5D90BD6F1}" srcId="{A2D48458-E3CB-4191-8F65-6859802EA725}" destId="{13CA0D86-309C-4514-B9CD-C46B5B5CD31B}" srcOrd="0" destOrd="0" parTransId="{346B5645-EC8B-461F-8672-DFEC5E3F1698}" sibTransId="{2D9978E8-226E-431F-B804-02BED585DA61}"/>
    <dgm:cxn modelId="{7CB4575F-854A-4EA4-A207-6BB781AE9FF4}" type="presOf" srcId="{13CA0D86-309C-4514-B9CD-C46B5B5CD31B}" destId="{A5454F9E-980F-4617-AF9B-598CBC0D0658}" srcOrd="0" destOrd="0" presId="urn:microsoft.com/office/officeart/2008/layout/VerticalCurvedList"/>
    <dgm:cxn modelId="{F63E8851-A1DD-4002-8E6C-89169B907AE8}" srcId="{A2D48458-E3CB-4191-8F65-6859802EA725}" destId="{E86650D3-DCBA-4CAC-9059-3B1B87B58D26}" srcOrd="1" destOrd="0" parTransId="{DE5BC2C3-61FE-4BE0-A1D3-D3F17FCCFC9D}" sibTransId="{409EBC1C-4F43-4114-8CF2-4790D1907207}"/>
    <dgm:cxn modelId="{86B28A81-A107-47D0-86C7-72047DD51F96}" type="presOf" srcId="{2D9978E8-226E-431F-B804-02BED585DA61}" destId="{95E9D808-4A39-4A1D-89FD-37991EBBD942}" srcOrd="0" destOrd="0" presId="urn:microsoft.com/office/officeart/2008/layout/VerticalCurvedList"/>
    <dgm:cxn modelId="{F11794A3-9040-4E0A-8571-199BF8B54F73}" type="presOf" srcId="{394DCC83-3ACD-41F5-8958-6CA8BE851717}" destId="{79A441B3-8558-4460-B4B1-01303BA3DAB3}" srcOrd="0" destOrd="0" presId="urn:microsoft.com/office/officeart/2008/layout/VerticalCurvedList"/>
    <dgm:cxn modelId="{862A3AB7-4444-4DBA-924A-5678B41DCB0C}" srcId="{A2D48458-E3CB-4191-8F65-6859802EA725}" destId="{394DCC83-3ACD-41F5-8958-6CA8BE851717}" srcOrd="2" destOrd="0" parTransId="{C32E5254-1225-4A01-AF51-CC251C7C9686}" sibTransId="{5C25CB35-739E-46DF-BE64-56D359F2F498}"/>
    <dgm:cxn modelId="{633398C8-94B5-4F7B-829D-289BBCA5A320}" type="presOf" srcId="{A2D48458-E3CB-4191-8F65-6859802EA725}" destId="{ED930DD2-BAAA-42D9-8DA5-C16AB1201FF7}" srcOrd="0" destOrd="0" presId="urn:microsoft.com/office/officeart/2008/layout/VerticalCurvedList"/>
    <dgm:cxn modelId="{CA4826CF-FDC9-437F-A44F-35C9711DCA8D}" type="presOf" srcId="{E86650D3-DCBA-4CAC-9059-3B1B87B58D26}" destId="{2143930C-3A8E-474C-90A5-31B7AFF5EB9F}" srcOrd="0" destOrd="0" presId="urn:microsoft.com/office/officeart/2008/layout/VerticalCurvedList"/>
    <dgm:cxn modelId="{EFAF4F2A-1DB7-4A2C-9F6B-D8B88E411C91}" type="presParOf" srcId="{ED930DD2-BAAA-42D9-8DA5-C16AB1201FF7}" destId="{E686766A-BF75-45E6-B19C-D038A6034A0C}" srcOrd="0" destOrd="0" presId="urn:microsoft.com/office/officeart/2008/layout/VerticalCurvedList"/>
    <dgm:cxn modelId="{A1BF1ECE-0CFA-49DD-A268-FC1D9CE6CB66}" type="presParOf" srcId="{E686766A-BF75-45E6-B19C-D038A6034A0C}" destId="{A4C78FF7-3FFB-4230-959A-06E8480B4C0E}" srcOrd="0" destOrd="0" presId="urn:microsoft.com/office/officeart/2008/layout/VerticalCurvedList"/>
    <dgm:cxn modelId="{9EE0CE3C-4AD5-47C6-8C15-05F61D64F5C0}" type="presParOf" srcId="{A4C78FF7-3FFB-4230-959A-06E8480B4C0E}" destId="{72D08F65-8E4F-4A4C-9C2D-888950421D7C}" srcOrd="0" destOrd="0" presId="urn:microsoft.com/office/officeart/2008/layout/VerticalCurvedList"/>
    <dgm:cxn modelId="{8C5FF8C6-96A6-4E99-BA1F-62603D5DD1DE}" type="presParOf" srcId="{A4C78FF7-3FFB-4230-959A-06E8480B4C0E}" destId="{95E9D808-4A39-4A1D-89FD-37991EBBD942}" srcOrd="1" destOrd="0" presId="urn:microsoft.com/office/officeart/2008/layout/VerticalCurvedList"/>
    <dgm:cxn modelId="{B4941839-28E0-4BFF-BF15-381ACBC86BE3}" type="presParOf" srcId="{A4C78FF7-3FFB-4230-959A-06E8480B4C0E}" destId="{3E87890D-B291-4B9E-8D36-8C76C5C5423B}" srcOrd="2" destOrd="0" presId="urn:microsoft.com/office/officeart/2008/layout/VerticalCurvedList"/>
    <dgm:cxn modelId="{E35A1FB8-0FC5-4F9F-9947-03AB8840861C}" type="presParOf" srcId="{A4C78FF7-3FFB-4230-959A-06E8480B4C0E}" destId="{B7E1AA62-2B0A-4717-8970-7D46E8FE668E}" srcOrd="3" destOrd="0" presId="urn:microsoft.com/office/officeart/2008/layout/VerticalCurvedList"/>
    <dgm:cxn modelId="{32B9896A-58F1-4CBB-80B5-4DB4D85060EE}" type="presParOf" srcId="{E686766A-BF75-45E6-B19C-D038A6034A0C}" destId="{A5454F9E-980F-4617-AF9B-598CBC0D0658}" srcOrd="1" destOrd="0" presId="urn:microsoft.com/office/officeart/2008/layout/VerticalCurvedList"/>
    <dgm:cxn modelId="{614F8F40-E114-4E42-8A68-60B05A99140B}" type="presParOf" srcId="{E686766A-BF75-45E6-B19C-D038A6034A0C}" destId="{A20B4716-A9EF-414A-A956-1E32FA3D6F69}" srcOrd="2" destOrd="0" presId="urn:microsoft.com/office/officeart/2008/layout/VerticalCurvedList"/>
    <dgm:cxn modelId="{111F57CB-2485-4EEB-A413-D809AB435BF7}" type="presParOf" srcId="{A20B4716-A9EF-414A-A956-1E32FA3D6F69}" destId="{3B267454-81C0-4EB3-93CF-7FE8FBA2AB7B}" srcOrd="0" destOrd="0" presId="urn:microsoft.com/office/officeart/2008/layout/VerticalCurvedList"/>
    <dgm:cxn modelId="{218C2F84-07EE-491E-A324-D1E2B9C4BB76}" type="presParOf" srcId="{E686766A-BF75-45E6-B19C-D038A6034A0C}" destId="{2143930C-3A8E-474C-90A5-31B7AFF5EB9F}" srcOrd="3" destOrd="0" presId="urn:microsoft.com/office/officeart/2008/layout/VerticalCurvedList"/>
    <dgm:cxn modelId="{DAA98156-D0AD-4EA0-B63C-26522F6E4DFB}" type="presParOf" srcId="{E686766A-BF75-45E6-B19C-D038A6034A0C}" destId="{33178DB2-3255-4F54-B33C-32619C51298B}" srcOrd="4" destOrd="0" presId="urn:microsoft.com/office/officeart/2008/layout/VerticalCurvedList"/>
    <dgm:cxn modelId="{0815A59D-7FE8-48D7-89D9-4169F5EEE153}" type="presParOf" srcId="{33178DB2-3255-4F54-B33C-32619C51298B}" destId="{522780F5-F13A-44EF-98EC-F1E8E5C04BD0}" srcOrd="0" destOrd="0" presId="urn:microsoft.com/office/officeart/2008/layout/VerticalCurvedList"/>
    <dgm:cxn modelId="{026537C3-EC3D-4134-AFF9-CDC3372CCDCB}" type="presParOf" srcId="{E686766A-BF75-45E6-B19C-D038A6034A0C}" destId="{79A441B3-8558-4460-B4B1-01303BA3DAB3}" srcOrd="5" destOrd="0" presId="urn:microsoft.com/office/officeart/2008/layout/VerticalCurvedList"/>
    <dgm:cxn modelId="{549181BB-45DA-4954-B909-4120AE887458}" type="presParOf" srcId="{E686766A-BF75-45E6-B19C-D038A6034A0C}" destId="{FC4274FC-5D9A-4640-B70E-1F9BBA2473F1}" srcOrd="6" destOrd="0" presId="urn:microsoft.com/office/officeart/2008/layout/VerticalCurvedList"/>
    <dgm:cxn modelId="{14F1EE8C-E0C1-48BE-A8AC-94C68BEC4FED}" type="presParOf" srcId="{FC4274FC-5D9A-4640-B70E-1F9BBA2473F1}" destId="{F23555FC-2663-4F72-B096-6CAEA498304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E9D808-4A39-4A1D-89FD-37991EBBD942}">
      <dsp:nvSpPr>
        <dsp:cNvPr id="0" name=""/>
        <dsp:cNvSpPr/>
      </dsp:nvSpPr>
      <dsp:spPr>
        <a:xfrm>
          <a:off x="-6125176" y="-937410"/>
          <a:ext cx="7293488" cy="7293488"/>
        </a:xfrm>
        <a:prstGeom prst="blockArc">
          <a:avLst>
            <a:gd name="adj1" fmla="val 18900000"/>
            <a:gd name="adj2" fmla="val 2700000"/>
            <a:gd name="adj3" fmla="val 296"/>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454F9E-980F-4617-AF9B-598CBC0D0658}">
      <dsp:nvSpPr>
        <dsp:cNvPr id="0" name=""/>
        <dsp:cNvSpPr/>
      </dsp:nvSpPr>
      <dsp:spPr>
        <a:xfrm>
          <a:off x="752110" y="541866"/>
          <a:ext cx="7301111" cy="10837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支持传统产业优化升级，加快发展现代服务业，瞄准国际标准提高水平。促进我国产业迈向全球价值链中高端，培育若干世界级先进制造业集群。加强水利、铁路、公路、水运、航空、管道、电网、信息、物流等基础设施网络建设。坚持去产能、去库存、去杠杆、降成本、补短板，优化存量资源配置，扩大优质增量供给，实现供需动态平衡。</a:t>
          </a:r>
          <a:endParaRPr lang="zh-CN" altLang="en-US" sz="1300" kern="1200" dirty="0">
            <a:solidFill>
              <a:schemeClr val="bg1"/>
            </a:solidFill>
          </a:endParaRPr>
        </a:p>
      </dsp:txBody>
      <dsp:txXfrm>
        <a:off x="752110" y="541866"/>
        <a:ext cx="7301111" cy="1083733"/>
      </dsp:txXfrm>
    </dsp:sp>
    <dsp:sp modelId="{3B267454-81C0-4EB3-93CF-7FE8FBA2AB7B}">
      <dsp:nvSpPr>
        <dsp:cNvPr id="0" name=""/>
        <dsp:cNvSpPr/>
      </dsp:nvSpPr>
      <dsp:spPr>
        <a:xfrm>
          <a:off x="74777" y="406400"/>
          <a:ext cx="1354666" cy="13546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143930C-3A8E-474C-90A5-31B7AFF5EB9F}">
      <dsp:nvSpPr>
        <dsp:cNvPr id="0" name=""/>
        <dsp:cNvSpPr/>
      </dsp:nvSpPr>
      <dsp:spPr>
        <a:xfrm>
          <a:off x="1146048" y="2167466"/>
          <a:ext cx="6907174" cy="10837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建设现代化经济体系，必须把发展经济的着力点放在实体经济上，把提高供给体系质量作为主攻方向，显著增强我国经济质量优势。加快建设制造强国，加快发展先进制造业，推动互联网、大数据、人工智能和实体经济深度融合，在</a:t>
          </a:r>
          <a:r>
            <a:rPr kumimoji="0" lang="zh-CN" altLang="en-US" sz="1300" b="1"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中高端消费、创新引领、绿色低碳、共享经济、现代供应链、人力资本服务</a:t>
          </a: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等领域培育新增长点、形成新动能。</a:t>
          </a:r>
          <a:endParaRPr lang="zh-CN" altLang="en-US" sz="1300" kern="1200" dirty="0">
            <a:solidFill>
              <a:schemeClr val="bg1"/>
            </a:solidFill>
          </a:endParaRPr>
        </a:p>
      </dsp:txBody>
      <dsp:txXfrm>
        <a:off x="1146048" y="2167466"/>
        <a:ext cx="6907174" cy="1083733"/>
      </dsp:txXfrm>
    </dsp:sp>
    <dsp:sp modelId="{522780F5-F13A-44EF-98EC-F1E8E5C04BD0}">
      <dsp:nvSpPr>
        <dsp:cNvPr id="0" name=""/>
        <dsp:cNvSpPr/>
      </dsp:nvSpPr>
      <dsp:spPr>
        <a:xfrm>
          <a:off x="468714" y="2032000"/>
          <a:ext cx="1354666" cy="13546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A441B3-8558-4460-B4B1-01303BA3DAB3}">
      <dsp:nvSpPr>
        <dsp:cNvPr id="0" name=""/>
        <dsp:cNvSpPr/>
      </dsp:nvSpPr>
      <dsp:spPr>
        <a:xfrm>
          <a:off x="752110" y="3793066"/>
          <a:ext cx="7301111" cy="1083733"/>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33020" rIns="33020" bIns="33020" numCol="1" spcCol="1270" anchor="ctr" anchorCtr="0">
          <a:noAutofit/>
        </a:bodyPr>
        <a:lstStyle/>
        <a:p>
          <a:pPr marL="0" lvl="0" indent="0" algn="l" defTabSz="577850">
            <a:lnSpc>
              <a:spcPct val="90000"/>
            </a:lnSpc>
            <a:spcBef>
              <a:spcPct val="0"/>
            </a:spcBef>
            <a:spcAft>
              <a:spcPct val="35000"/>
            </a:spcAft>
            <a:buClrTx/>
            <a:buSzTx/>
            <a:buFontTx/>
            <a:buNone/>
          </a:pPr>
          <a:r>
            <a:rPr kumimoji="0" lang="zh-CN" altLang="en-US" sz="1300" b="0" i="0" u="none" strike="noStrike" kern="1200" cap="none" spc="0" normalizeH="0" baseline="0" noProof="0" dirty="0">
              <a:ln>
                <a:noFill/>
              </a:ln>
              <a:solidFill>
                <a:schemeClr val="bg1"/>
              </a:solidFill>
              <a:effectLst/>
              <a:uLnTx/>
              <a:uFillTx/>
              <a:latin typeface="等线" panose="02010600030101010101" pitchFamily="2" charset="-122"/>
              <a:ea typeface="等线" panose="02010600030101010101" pitchFamily="2" charset="-122"/>
              <a:cs typeface="+mn-cs"/>
            </a:rPr>
            <a:t>激发和保护企业家精神，鼓励更多社会主体投身创新创业。建设知识型、技能型、创新型劳动者大军，弘扬劳模精神和工匠精神，营造劳动光荣的社会风尚和精益求精的敬业风气。</a:t>
          </a:r>
          <a:endParaRPr lang="zh-CN" altLang="en-US" sz="1300" kern="1200" dirty="0">
            <a:solidFill>
              <a:schemeClr val="bg1"/>
            </a:solidFill>
          </a:endParaRPr>
        </a:p>
      </dsp:txBody>
      <dsp:txXfrm>
        <a:off x="752110" y="3793066"/>
        <a:ext cx="7301111" cy="1083733"/>
      </dsp:txXfrm>
    </dsp:sp>
    <dsp:sp modelId="{F23555FC-2663-4F72-B096-6CAEA4983044}">
      <dsp:nvSpPr>
        <dsp:cNvPr id="0" name=""/>
        <dsp:cNvSpPr/>
      </dsp:nvSpPr>
      <dsp:spPr>
        <a:xfrm>
          <a:off x="74777" y="3657600"/>
          <a:ext cx="1354666" cy="1354666"/>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FAEC74D-2517-4AA3-BC06-0E7F7555721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D1F820F5-19BF-4D73-81C3-4811460279B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696492-30C6-4B29-880E-AADB7BE1314B}" type="datetimeFigureOut">
              <a:rPr lang="zh-CN" altLang="en-US" smtClean="0"/>
              <a:t>2017-11-22</a:t>
            </a:fld>
            <a:endParaRPr lang="zh-CN" altLang="en-US"/>
          </a:p>
        </p:txBody>
      </p:sp>
      <p:sp>
        <p:nvSpPr>
          <p:cNvPr id="4" name="页脚占位符 3">
            <a:extLst>
              <a:ext uri="{FF2B5EF4-FFF2-40B4-BE49-F238E27FC236}">
                <a16:creationId xmlns:a16="http://schemas.microsoft.com/office/drawing/2014/main" id="{B671609D-EF0B-43B0-8659-C0D851A1743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41830DB2-EB7B-45BF-94EF-9D7F26DA719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B2BB74-8272-46E4-8775-693822C0C8B9}" type="slidenum">
              <a:rPr lang="zh-CN" altLang="en-US" smtClean="0"/>
              <a:t>‹#›</a:t>
            </a:fld>
            <a:endParaRPr lang="zh-CN" altLang="en-US"/>
          </a:p>
        </p:txBody>
      </p:sp>
    </p:spTree>
    <p:extLst>
      <p:ext uri="{BB962C8B-B14F-4D97-AF65-F5344CB8AC3E}">
        <p14:creationId xmlns:p14="http://schemas.microsoft.com/office/powerpoint/2010/main" val="4260039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C846DC-DD22-4922-93A2-5EAB19F4A92C}" type="datetimeFigureOut">
              <a:rPr lang="zh-CN" altLang="en-US" smtClean="0"/>
              <a:t>2017-11-22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288E5A-7E3A-468F-B1E5-DEBD2962319A}" type="slidenum">
              <a:rPr lang="zh-CN" altLang="en-US" smtClean="0"/>
              <a:t>‹#›</a:t>
            </a:fld>
            <a:endParaRPr lang="zh-CN" altLang="en-US"/>
          </a:p>
        </p:txBody>
      </p:sp>
    </p:spTree>
    <p:extLst>
      <p:ext uri="{BB962C8B-B14F-4D97-AF65-F5344CB8AC3E}">
        <p14:creationId xmlns:p14="http://schemas.microsoft.com/office/powerpoint/2010/main" val="3346262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4C9D44-B634-4E18-B223-901906154D17}"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408230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05276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6043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73984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8990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36917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98832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248FF31-A6D1-4E65-A7A5-8D97D798EB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83250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43686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0210242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3048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275514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81170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996481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64939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310642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95207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08508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4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121914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555436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C147A23-5BA8-44CE-9215-79B767159C4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32770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9236DC3-DF46-4C9C-8BD4-2C052E4267C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52047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C05C35-80D8-4ADA-8743-957172EB842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195862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49208" name="Date Placeholder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C1B18A9-9724-4058-A76B-6D7B834CBC43}" type="datetimeFigureOut">
              <a:rPr kumimoji="0" lang="zh-CN" altLang="en-US" sz="1800" b="0" i="0" u="none" strike="noStrike" kern="1200" cap="none" spc="0" normalizeH="0" baseline="0" noProof="0" smtClean="0">
                <a:ln>
                  <a:noFill/>
                </a:ln>
                <a:solidFill>
                  <a:srgbClr val="FFFFFF"/>
                </a:solidFill>
                <a:effectLst/>
                <a:uLnTx/>
                <a:uFillTx/>
                <a:latin typeface="Calibri"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2017-11-22</a:t>
            </a:fld>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1049209" name="Footer Placeholder 2"/>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1049210" name="Slide Number Placeholder 3"/>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6B44C7D-F9D3-4C65-BF27-B157973C16F8}" type="slidenum">
              <a:rPr kumimoji="0" lang="zh-CN" altLang="en-US" sz="1800" b="0" i="0" u="none" strike="noStrike" kern="1200" cap="none" spc="0" normalizeH="0" baseline="0" noProof="0" smtClean="0">
                <a:ln>
                  <a:noFill/>
                </a:ln>
                <a:solidFill>
                  <a:srgbClr val="FFFFFF"/>
                </a:solidFill>
                <a:effectLst/>
                <a:uLnTx/>
                <a:uFillTx/>
                <a:latin typeface="Calibri"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zh-CN" altLang="en-US" sz="1800" b="0" i="0" u="none" strike="noStrike" kern="1200" cap="none" spc="0" normalizeH="0" baseline="0" noProof="0">
              <a:ln>
                <a:noFill/>
              </a:ln>
              <a:solidFill>
                <a:srgbClr val="FFFFFF"/>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ACFFCA86-A244-4D60-BD85-8CCAFE71E6DE}"/>
              </a:ext>
            </a:extLst>
          </p:cNvPr>
          <p:cNvSpPr/>
          <p:nvPr userDrawn="1"/>
        </p:nvSpPr>
        <p:spPr>
          <a:xfrm>
            <a:off x="0" y="6657974"/>
            <a:ext cx="12192000" cy="200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3794635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25646276-93D8-4F19-8199-124C5A15E84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a:off x="8353425" y="3725018"/>
            <a:ext cx="3843990" cy="3132981"/>
          </a:xfrm>
          <a:prstGeom prst="rect">
            <a:avLst/>
          </a:prstGeom>
        </p:spPr>
      </p:pic>
      <p:pic>
        <p:nvPicPr>
          <p:cNvPr id="4" name="图片 3">
            <a:extLst>
              <a:ext uri="{FF2B5EF4-FFF2-40B4-BE49-F238E27FC236}">
                <a16:creationId xmlns:a16="http://schemas.microsoft.com/office/drawing/2014/main" id="{6A04F97B-E058-47F1-8E47-97293429E78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a:stretch/>
        </p:blipFill>
        <p:spPr>
          <a:xfrm flipH="1">
            <a:off x="0" y="3725019"/>
            <a:ext cx="3843990" cy="3132981"/>
          </a:xfrm>
          <a:prstGeom prst="rect">
            <a:avLst/>
          </a:prstGeom>
        </p:spPr>
      </p:pic>
    </p:spTree>
    <p:extLst>
      <p:ext uri="{BB962C8B-B14F-4D97-AF65-F5344CB8AC3E}">
        <p14:creationId xmlns:p14="http://schemas.microsoft.com/office/powerpoint/2010/main" val="110478219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2F288E0-7875-42C4-84C8-98DBBD3BF4D2}"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2017-11-22</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9BB5D0-35E4-459D-AEF3-FE4D7C45CC19}" type="slidenum">
              <a:rPr kumimoji="0" lang="zh-CN" altLang="en-US" sz="1200" b="0" i="0" u="none" strike="noStrike" kern="1200" cap="none" spc="0" normalizeH="0" baseline="0" noProof="0" smtClean="0">
                <a:ln>
                  <a:noFill/>
                </a:ln>
                <a:solidFill>
                  <a:prstClr val="black">
                    <a:tint val="75000"/>
                  </a:prstClr>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Calibri"/>
              <a:ea typeface="宋体" panose="02010600030101010101" pitchFamily="2" charset="-122"/>
              <a:cs typeface="+mn-cs"/>
            </a:endParaRPr>
          </a:p>
        </p:txBody>
      </p:sp>
      <p:sp>
        <p:nvSpPr>
          <p:cNvPr id="7" name="矩形 6">
            <a:extLst>
              <a:ext uri="{FF2B5EF4-FFF2-40B4-BE49-F238E27FC236}">
                <a16:creationId xmlns:a16="http://schemas.microsoft.com/office/drawing/2014/main" id="{B6379CB2-680D-4DB3-860C-55C108E0421F}"/>
              </a:ext>
            </a:extLst>
          </p:cNvPr>
          <p:cNvSpPr/>
          <p:nvPr userDrawn="1"/>
        </p:nvSpPr>
        <p:spPr>
          <a:xfrm>
            <a:off x="0" y="6657974"/>
            <a:ext cx="12192000" cy="2000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286576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F7328FD-4D55-4CE5-B7F9-ED7058E5569B}"/>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descr="图片包含 雪花, 放飞, 天空, 风筝&#10;&#10;已生成极高可信度的说明">
            <a:extLst>
              <a:ext uri="{FF2B5EF4-FFF2-40B4-BE49-F238E27FC236}">
                <a16:creationId xmlns:a16="http://schemas.microsoft.com/office/drawing/2014/main" id="{5487E4AD-2684-4365-886F-418EFE40CBF1}"/>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l="8726" r="8726" b="943"/>
          <a:stretch/>
        </p:blipFill>
        <p:spPr>
          <a:xfrm>
            <a:off x="0" y="0"/>
            <a:ext cx="12192000" cy="6858000"/>
          </a:xfrm>
          <a:prstGeom prst="rect">
            <a:avLst/>
          </a:prstGeom>
        </p:spPr>
      </p:pic>
    </p:spTree>
    <p:extLst>
      <p:ext uri="{BB962C8B-B14F-4D97-AF65-F5344CB8AC3E}">
        <p14:creationId xmlns:p14="http://schemas.microsoft.com/office/powerpoint/2010/main" val="3812269236"/>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7" r:id="rId3"/>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6.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hyperlink" Target="http://ibaotu.com/ppt/" TargetMode="Externa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4" name="图片 3" descr="图片包含 雪花, 放飞, 天空, 风筝&#10;&#10;已生成极高可信度的说明">
            <a:extLst>
              <a:ext uri="{FF2B5EF4-FFF2-40B4-BE49-F238E27FC236}">
                <a16:creationId xmlns:a16="http://schemas.microsoft.com/office/drawing/2014/main" id="{2E7BB966-B9A4-4D07-BD79-CC57FCE64B38}"/>
              </a:ext>
            </a:extLst>
          </p:cNvPr>
          <p:cNvPicPr>
            <a:picLocks noChangeAspect="1"/>
          </p:cNvPicPr>
          <p:nvPr/>
        </p:nvPicPr>
        <p:blipFill rotWithShape="1">
          <a:blip r:embed="rId5">
            <a:extLst>
              <a:ext uri="{28A0092B-C50C-407E-A947-70E740481C1C}">
                <a14:useLocalDpi xmlns:a14="http://schemas.microsoft.com/office/drawing/2010/main" val="0"/>
              </a:ext>
            </a:extLst>
          </a:blip>
          <a:srcRect l="8726" r="8726" b="943"/>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id="{FE138D54-EED5-4690-9D04-BA0BF1CAFFD8}"/>
              </a:ext>
            </a:extLst>
          </p:cNvPr>
          <p:cNvGrpSpPr/>
          <p:nvPr/>
        </p:nvGrpSpPr>
        <p:grpSpPr>
          <a:xfrm>
            <a:off x="4443051" y="0"/>
            <a:ext cx="3305898" cy="3617186"/>
            <a:chOff x="3987800" y="0"/>
            <a:chExt cx="4216400" cy="4613422"/>
          </a:xfrm>
        </p:grpSpPr>
        <p:sp>
          <p:nvSpPr>
            <p:cNvPr id="6" name="矩形 5">
              <a:extLst>
                <a:ext uri="{FF2B5EF4-FFF2-40B4-BE49-F238E27FC236}">
                  <a16:creationId xmlns:a16="http://schemas.microsoft.com/office/drawing/2014/main" id="{BEAD9D58-496F-490C-A08F-F08FDBAA9351}"/>
                </a:ext>
              </a:extLst>
            </p:cNvPr>
            <p:cNvSpPr/>
            <p:nvPr/>
          </p:nvSpPr>
          <p:spPr>
            <a:xfrm>
              <a:off x="4216400" y="0"/>
              <a:ext cx="3759200" cy="4343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7" name="组合 6">
              <a:extLst>
                <a:ext uri="{FF2B5EF4-FFF2-40B4-BE49-F238E27FC236}">
                  <a16:creationId xmlns:a16="http://schemas.microsoft.com/office/drawing/2014/main" id="{1DDD8D53-BFF4-41A9-BDCB-E8C3E374E1DE}"/>
                </a:ext>
              </a:extLst>
            </p:cNvPr>
            <p:cNvGrpSpPr/>
            <p:nvPr/>
          </p:nvGrpSpPr>
          <p:grpSpPr>
            <a:xfrm>
              <a:off x="6280655" y="0"/>
              <a:ext cx="1694945" cy="1694945"/>
              <a:chOff x="6990601" y="0"/>
              <a:chExt cx="984999" cy="984999"/>
            </a:xfrm>
          </p:grpSpPr>
          <p:cxnSp>
            <p:nvCxnSpPr>
              <p:cNvPr id="11" name="直接连接符 10">
                <a:extLst>
                  <a:ext uri="{FF2B5EF4-FFF2-40B4-BE49-F238E27FC236}">
                    <a16:creationId xmlns:a16="http://schemas.microsoft.com/office/drawing/2014/main" id="{DD4DC863-2B92-44C7-B404-B3E54451E999}"/>
                  </a:ext>
                </a:extLst>
              </p:cNvPr>
              <p:cNvCxnSpPr/>
              <p:nvPr/>
            </p:nvCxnSpPr>
            <p:spPr>
              <a:xfrm flipH="1">
                <a:off x="6990601" y="0"/>
                <a:ext cx="984999" cy="984999"/>
              </a:xfrm>
              <a:prstGeom prst="line">
                <a:avLst/>
              </a:prstGeom>
              <a:ln w="12700" cap="rnd">
                <a:solidFill>
                  <a:schemeClr val="bg1">
                    <a:alpha val="3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64A4A89-B317-4032-83DB-CF3061EBD3AC}"/>
                  </a:ext>
                </a:extLst>
              </p:cNvPr>
              <p:cNvCxnSpPr/>
              <p:nvPr/>
            </p:nvCxnSpPr>
            <p:spPr>
              <a:xfrm flipH="1">
                <a:off x="7542384" y="0"/>
                <a:ext cx="286913" cy="286912"/>
              </a:xfrm>
              <a:prstGeom prst="line">
                <a:avLst/>
              </a:prstGeom>
              <a:ln w="12700" cap="rnd">
                <a:solidFill>
                  <a:schemeClr val="bg1">
                    <a:alpha val="30000"/>
                  </a:schemeClr>
                </a:solidFill>
                <a:round/>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824597CE-4896-43A4-9A23-75CA0BFD01CD}"/>
                </a:ext>
              </a:extLst>
            </p:cNvPr>
            <p:cNvSpPr txBox="1"/>
            <p:nvPr/>
          </p:nvSpPr>
          <p:spPr>
            <a:xfrm>
              <a:off x="4368836" y="2758688"/>
              <a:ext cx="3454328" cy="12168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rPr>
                <a:t>不忘初心共筑梦</a:t>
              </a:r>
              <a:endParaRPr kumimoji="0" lang="en-US" altLang="zh-CN"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rPr>
                <a:t>砥砺前行写新篇</a:t>
              </a:r>
              <a:endParaRPr kumimoji="0" lang="zh-CN" altLang="en-US" sz="44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endParaRPr>
            </a:p>
          </p:txBody>
        </p:sp>
        <p:sp>
          <p:nvSpPr>
            <p:cNvPr id="9" name="自由: 形状 31">
              <a:extLst>
                <a:ext uri="{FF2B5EF4-FFF2-40B4-BE49-F238E27FC236}">
                  <a16:creationId xmlns:a16="http://schemas.microsoft.com/office/drawing/2014/main" id="{EAE2B66E-04CD-4F61-9745-E2F11D1E5DC4}"/>
                </a:ext>
              </a:extLst>
            </p:cNvPr>
            <p:cNvSpPr/>
            <p:nvPr/>
          </p:nvSpPr>
          <p:spPr>
            <a:xfrm>
              <a:off x="3987800" y="0"/>
              <a:ext cx="4216400" cy="4613422"/>
            </a:xfrm>
            <a:custGeom>
              <a:avLst/>
              <a:gdLst>
                <a:gd name="connsiteX0" fmla="*/ 0 w 4216400"/>
                <a:gd name="connsiteY0" fmla="*/ 0 h 4613422"/>
                <a:gd name="connsiteX1" fmla="*/ 52283 w 4216400"/>
                <a:gd name="connsiteY1" fmla="*/ 0 h 4613422"/>
                <a:gd name="connsiteX2" fmla="*/ 52283 w 4216400"/>
                <a:gd name="connsiteY2" fmla="*/ 4561139 h 4613422"/>
                <a:gd name="connsiteX3" fmla="*/ 4164117 w 4216400"/>
                <a:gd name="connsiteY3" fmla="*/ 4561139 h 4613422"/>
                <a:gd name="connsiteX4" fmla="*/ 4164117 w 4216400"/>
                <a:gd name="connsiteY4" fmla="*/ 0 h 4613422"/>
                <a:gd name="connsiteX5" fmla="*/ 4216400 w 4216400"/>
                <a:gd name="connsiteY5" fmla="*/ 0 h 4613422"/>
                <a:gd name="connsiteX6" fmla="*/ 4216400 w 4216400"/>
                <a:gd name="connsiteY6" fmla="*/ 4613422 h 4613422"/>
                <a:gd name="connsiteX7" fmla="*/ 0 w 4216400"/>
                <a:gd name="connsiteY7" fmla="*/ 4613422 h 461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400" h="4613422">
                  <a:moveTo>
                    <a:pt x="0" y="0"/>
                  </a:moveTo>
                  <a:lnTo>
                    <a:pt x="52283" y="0"/>
                  </a:lnTo>
                  <a:lnTo>
                    <a:pt x="52283" y="4561139"/>
                  </a:lnTo>
                  <a:lnTo>
                    <a:pt x="4164117" y="4561139"/>
                  </a:lnTo>
                  <a:lnTo>
                    <a:pt x="4164117" y="0"/>
                  </a:lnTo>
                  <a:lnTo>
                    <a:pt x="4216400" y="0"/>
                  </a:lnTo>
                  <a:lnTo>
                    <a:pt x="4216400" y="4613422"/>
                  </a:lnTo>
                  <a:lnTo>
                    <a:pt x="0" y="4613422"/>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pic>
          <p:nvPicPr>
            <p:cNvPr id="10" name="图片 9" descr="图片包含 齿轮, 金属器皿&#10;&#10;已生成极高可信度的说明">
              <a:extLst>
                <a:ext uri="{FF2B5EF4-FFF2-40B4-BE49-F238E27FC236}">
                  <a16:creationId xmlns:a16="http://schemas.microsoft.com/office/drawing/2014/main" id="{F73A9DDC-D8C6-4408-9880-7077D6B1F8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52141" y="678505"/>
              <a:ext cx="1771897" cy="1448002"/>
            </a:xfrm>
            <a:prstGeom prst="rect">
              <a:avLst/>
            </a:prstGeom>
          </p:spPr>
        </p:pic>
      </p:grpSp>
      <p:sp>
        <p:nvSpPr>
          <p:cNvPr id="13" name="文本框 12">
            <a:extLst>
              <a:ext uri="{FF2B5EF4-FFF2-40B4-BE49-F238E27FC236}">
                <a16:creationId xmlns:a16="http://schemas.microsoft.com/office/drawing/2014/main" id="{FF96F6D8-92FE-40FF-B7F4-E61DA041838F}"/>
              </a:ext>
            </a:extLst>
          </p:cNvPr>
          <p:cNvSpPr txBox="1"/>
          <p:nvPr/>
        </p:nvSpPr>
        <p:spPr>
          <a:xfrm>
            <a:off x="988129" y="3938972"/>
            <a:ext cx="10215741" cy="1200329"/>
          </a:xfrm>
          <a:prstGeom prst="rect">
            <a:avLst/>
          </a:prstGeom>
          <a:noFill/>
        </p:spPr>
        <p:txBody>
          <a:bodyPr wrap="square" rtlCol="0">
            <a:spAutoFit/>
          </a:bodyPr>
          <a:lstStyle/>
          <a:p>
            <a:pPr lvl="0" algn="dist">
              <a:defRPr/>
            </a:pPr>
            <a:r>
              <a:rPr lang="zh-CN" altLang="en-US" sz="7200" b="1" kern="100" spc="100" dirty="0">
                <a:ln w="28575">
                  <a:noFill/>
                </a:ln>
                <a:solidFill>
                  <a:srgbClr val="C00000"/>
                </a:solidFill>
                <a:latin typeface="文鼎习" panose="020B0602010101010101" pitchFamily="33" charset="-122"/>
                <a:ea typeface="文鼎习" panose="020B0602010101010101" pitchFamily="33" charset="-122"/>
              </a:rPr>
              <a:t>高举社会主义伟大旗帜</a:t>
            </a:r>
          </a:p>
        </p:txBody>
      </p:sp>
      <p:sp>
        <p:nvSpPr>
          <p:cNvPr id="14" name="文本框 13">
            <a:extLst>
              <a:ext uri="{FF2B5EF4-FFF2-40B4-BE49-F238E27FC236}">
                <a16:creationId xmlns:a16="http://schemas.microsoft.com/office/drawing/2014/main" id="{40DF4ECF-6ED3-457B-9183-86FFDF6C0511}"/>
              </a:ext>
            </a:extLst>
          </p:cNvPr>
          <p:cNvSpPr txBox="1"/>
          <p:nvPr/>
        </p:nvSpPr>
        <p:spPr>
          <a:xfrm>
            <a:off x="988129" y="5193969"/>
            <a:ext cx="10215741" cy="461665"/>
          </a:xfrm>
          <a:prstGeom prst="rect">
            <a:avLst/>
          </a:prstGeom>
          <a:noFill/>
        </p:spPr>
        <p:txBody>
          <a:bodyPr wrap="square" rtlCol="0">
            <a:spAutoFit/>
          </a:bodyPr>
          <a:lstStyle/>
          <a:p>
            <a:pPr lvl="0" algn="ctr">
              <a:defRPr/>
            </a:pP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政府党建</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党支部</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党员学习</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党政知识</a:t>
            </a:r>
          </a:p>
        </p:txBody>
      </p:sp>
      <p:pic>
        <p:nvPicPr>
          <p:cNvPr id="15" name="中国人民解放军军乐团 - 胜利在召唤">
            <a:hlinkClick r:id="" action="ppaction://media"/>
            <a:extLst>
              <a:ext uri="{FF2B5EF4-FFF2-40B4-BE49-F238E27FC236}">
                <a16:creationId xmlns:a16="http://schemas.microsoft.com/office/drawing/2014/main" id="{75393C94-0944-487D-8A81-EEF069AE1C1E}"/>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7"/>
          <a:stretch>
            <a:fillRect/>
          </a:stretch>
        </p:blipFill>
        <p:spPr>
          <a:xfrm>
            <a:off x="-609600" y="0"/>
            <a:ext cx="609600" cy="609600"/>
          </a:xfrm>
          <a:prstGeom prst="rect">
            <a:avLst/>
          </a:prstGeom>
        </p:spPr>
      </p:pic>
    </p:spTree>
    <p:extLst>
      <p:ext uri="{BB962C8B-B14F-4D97-AF65-F5344CB8AC3E}">
        <p14:creationId xmlns:p14="http://schemas.microsoft.com/office/powerpoint/2010/main" val="1267452475"/>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par>
                                <p:cTn id="7" presetID="47"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hold" display="0">
                  <p:stCondLst>
                    <p:cond delay="indefinite"/>
                  </p:stCondLst>
                  <p:endCondLst>
                    <p:cond evt="onStopAudio" delay="0">
                      <p:tgtEl>
                        <p:sldTgt/>
                      </p:tgtEl>
                    </p:cond>
                  </p:endCondLst>
                </p:cTn>
                <p:tgtEl>
                  <p:spTgt spid="15"/>
                </p:tgtEl>
              </p:cMediaNode>
            </p:audio>
          </p:childTnLst>
        </p:cTn>
      </p:par>
    </p:tnLst>
    <p:bldLst>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1CE8B27B-B59B-4765-8711-D561B82C990B}"/>
              </a:ext>
            </a:extLst>
          </p:cNvPr>
          <p:cNvSpPr/>
          <p:nvPr/>
        </p:nvSpPr>
        <p:spPr>
          <a:xfrm>
            <a:off x="1108335" y="246189"/>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sp>
        <p:nvSpPr>
          <p:cNvPr id="37" name="椭圆 36">
            <a:extLst>
              <a:ext uri="{FF2B5EF4-FFF2-40B4-BE49-F238E27FC236}">
                <a16:creationId xmlns:a16="http://schemas.microsoft.com/office/drawing/2014/main" id="{F29B739B-9066-413E-BBE1-D0A2224ECB60}"/>
              </a:ext>
            </a:extLst>
          </p:cNvPr>
          <p:cNvSpPr/>
          <p:nvPr/>
        </p:nvSpPr>
        <p:spPr bwMode="auto">
          <a:xfrm>
            <a:off x="2272016" y="2804188"/>
            <a:ext cx="1406077" cy="1406077"/>
          </a:xfrm>
          <a:prstGeom prst="ellipse">
            <a:avLst/>
          </a:prstGeom>
          <a:solidFill>
            <a:schemeClr val="accent2"/>
          </a:soli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grpSp>
        <p:nvGrpSpPr>
          <p:cNvPr id="39" name="组合 38">
            <a:extLst>
              <a:ext uri="{FF2B5EF4-FFF2-40B4-BE49-F238E27FC236}">
                <a16:creationId xmlns:a16="http://schemas.microsoft.com/office/drawing/2014/main" id="{6ABAA63C-E4CE-49D6-93CB-AB37C3B6D7E4}"/>
              </a:ext>
            </a:extLst>
          </p:cNvPr>
          <p:cNvGrpSpPr/>
          <p:nvPr/>
        </p:nvGrpSpPr>
        <p:grpSpPr>
          <a:xfrm>
            <a:off x="3520908" y="1594681"/>
            <a:ext cx="4435259" cy="1359423"/>
            <a:chOff x="5832724" y="1843314"/>
            <a:chExt cx="4435259" cy="1359422"/>
          </a:xfrm>
          <a:gradFill>
            <a:gsLst>
              <a:gs pos="90000">
                <a:srgbClr val="C00000"/>
              </a:gs>
              <a:gs pos="30000">
                <a:srgbClr val="FF3300"/>
              </a:gs>
            </a:gsLst>
            <a:lin ang="5400000" scaled="0"/>
          </a:gradFill>
          <a:effectLst>
            <a:outerShdw blurRad="152400" dist="101600" dir="2700000" algn="tl" rotWithShape="0">
              <a:prstClr val="black">
                <a:alpha val="60000"/>
              </a:prstClr>
            </a:outerShdw>
          </a:effectLst>
        </p:grpSpPr>
        <p:sp>
          <p:nvSpPr>
            <p:cNvPr id="42" name="Rectangle 5">
              <a:extLst>
                <a:ext uri="{FF2B5EF4-FFF2-40B4-BE49-F238E27FC236}">
                  <a16:creationId xmlns:a16="http://schemas.microsoft.com/office/drawing/2014/main" id="{281879EB-3F73-4074-AAC4-9EA1A5A2D632}"/>
                </a:ext>
              </a:extLst>
            </p:cNvPr>
            <p:cNvSpPr>
              <a:spLocks noChangeArrowheads="1"/>
            </p:cNvSpPr>
            <p:nvPr/>
          </p:nvSpPr>
          <p:spPr bwMode="auto">
            <a:xfrm>
              <a:off x="6581212" y="1951655"/>
              <a:ext cx="3251576" cy="538589"/>
            </a:xfrm>
            <a:prstGeom prst="rect">
              <a:avLst/>
            </a:prstGeom>
            <a:solidFill>
              <a:schemeClr val="accent2"/>
            </a:solidFill>
            <a:ln w="9525">
              <a:noFill/>
              <a:miter lim="800000"/>
            </a:ln>
          </p:spPr>
          <p:txBody>
            <a:bodyPr vert="horz" wrap="square" lIns="1044000" tIns="45720" rIns="91440" bIns="45720" numCol="1" anchor="ctr"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3" name="任意多边形 6">
              <a:extLst>
                <a:ext uri="{FF2B5EF4-FFF2-40B4-BE49-F238E27FC236}">
                  <a16:creationId xmlns:a16="http://schemas.microsoft.com/office/drawing/2014/main" id="{121F2D43-F53E-41CD-BB27-117575EF5EE2}"/>
                </a:ext>
              </a:extLst>
            </p:cNvPr>
            <p:cNvSpPr/>
            <p:nvPr/>
          </p:nvSpPr>
          <p:spPr bwMode="auto">
            <a:xfrm>
              <a:off x="5832724" y="1951656"/>
              <a:ext cx="748489" cy="1251080"/>
            </a:xfrm>
            <a:custGeom>
              <a:avLst/>
              <a:gdLst>
                <a:gd name="connsiteX0" fmla="*/ 889093 w 889093"/>
                <a:gd name="connsiteY0" fmla="*/ 0 h 1486097"/>
                <a:gd name="connsiteX1" fmla="*/ 889093 w 889093"/>
                <a:gd name="connsiteY1" fmla="*/ 639763 h 1486097"/>
                <a:gd name="connsiteX2" fmla="*/ 120112 w 889093"/>
                <a:gd name="connsiteY2" fmla="*/ 1486097 h 1486097"/>
                <a:gd name="connsiteX3" fmla="*/ 62725 w 889093"/>
                <a:gd name="connsiteY3" fmla="*/ 1409355 h 1486097"/>
                <a:gd name="connsiteX4" fmla="*/ 0 w 889093"/>
                <a:gd name="connsiteY4" fmla="*/ 1340341 h 1486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93" h="1486097">
                  <a:moveTo>
                    <a:pt x="889093" y="0"/>
                  </a:moveTo>
                  <a:lnTo>
                    <a:pt x="889093" y="639763"/>
                  </a:lnTo>
                  <a:lnTo>
                    <a:pt x="120112" y="1486097"/>
                  </a:lnTo>
                  <a:lnTo>
                    <a:pt x="62725" y="1409355"/>
                  </a:lnTo>
                  <a:lnTo>
                    <a:pt x="0" y="1340341"/>
                  </a:lnTo>
                  <a:close/>
                </a:path>
              </a:pathLst>
            </a:custGeom>
            <a:solidFill>
              <a:schemeClr val="accent2"/>
            </a:solidFill>
            <a:ln w="9525">
              <a:noFill/>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4" name="椭圆 43">
              <a:extLst>
                <a:ext uri="{FF2B5EF4-FFF2-40B4-BE49-F238E27FC236}">
                  <a16:creationId xmlns:a16="http://schemas.microsoft.com/office/drawing/2014/main" id="{F5C4B1B5-B0A9-48E8-B37F-325775080379}"/>
                </a:ext>
              </a:extLst>
            </p:cNvPr>
            <p:cNvSpPr/>
            <p:nvPr/>
          </p:nvSpPr>
          <p:spPr bwMode="auto">
            <a:xfrm>
              <a:off x="9466204" y="1843314"/>
              <a:ext cx="801779" cy="801779"/>
            </a:xfrm>
            <a:prstGeom prst="ellipse">
              <a:avLst/>
            </a:prstGeom>
            <a:solidFill>
              <a:schemeClr val="accent1"/>
            </a:solidFill>
            <a:ln>
              <a:noFill/>
            </a:ln>
          </p:spPr>
          <p:txBody>
            <a:bodyPr vert="horz" wrap="square" lIns="91440" tIns="792000" rIns="72000" bIns="45720"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45" name="组合 44">
            <a:extLst>
              <a:ext uri="{FF2B5EF4-FFF2-40B4-BE49-F238E27FC236}">
                <a16:creationId xmlns:a16="http://schemas.microsoft.com/office/drawing/2014/main" id="{1EF8FE0E-AF72-495E-B1E8-794DD2A8DCC0}"/>
              </a:ext>
            </a:extLst>
          </p:cNvPr>
          <p:cNvGrpSpPr/>
          <p:nvPr/>
        </p:nvGrpSpPr>
        <p:grpSpPr>
          <a:xfrm>
            <a:off x="3678095" y="2348941"/>
            <a:ext cx="4791511" cy="924408"/>
            <a:chOff x="5989911" y="2597573"/>
            <a:chExt cx="4791511" cy="924408"/>
          </a:xfrm>
          <a:gradFill>
            <a:gsLst>
              <a:gs pos="90000">
                <a:srgbClr val="C00000"/>
              </a:gs>
              <a:gs pos="30000">
                <a:srgbClr val="FF3300"/>
              </a:gs>
            </a:gsLst>
            <a:lin ang="5400000" scaled="0"/>
          </a:gradFill>
          <a:effectLst>
            <a:outerShdw blurRad="152400" dist="101600" dir="2700000" algn="tl" rotWithShape="0">
              <a:prstClr val="black">
                <a:alpha val="60000"/>
              </a:prstClr>
            </a:outerShdw>
          </a:effectLst>
        </p:grpSpPr>
        <p:sp>
          <p:nvSpPr>
            <p:cNvPr id="46" name="Rectangle 6">
              <a:extLst>
                <a:ext uri="{FF2B5EF4-FFF2-40B4-BE49-F238E27FC236}">
                  <a16:creationId xmlns:a16="http://schemas.microsoft.com/office/drawing/2014/main" id="{9EFDF58C-B8AE-4393-80B0-CC44914297AB}"/>
                </a:ext>
              </a:extLst>
            </p:cNvPr>
            <p:cNvSpPr>
              <a:spLocks noChangeArrowheads="1"/>
            </p:cNvSpPr>
            <p:nvPr/>
          </p:nvSpPr>
          <p:spPr bwMode="auto">
            <a:xfrm>
              <a:off x="6581212" y="2717440"/>
              <a:ext cx="3764772" cy="550616"/>
            </a:xfrm>
            <a:prstGeom prst="rect">
              <a:avLst/>
            </a:prstGeom>
            <a:solidFill>
              <a:schemeClr val="accent1"/>
            </a:solidFill>
            <a:ln w="9525">
              <a:noFill/>
              <a:miter lim="800000"/>
            </a:ln>
          </p:spPr>
          <p:txBody>
            <a:bodyPr vert="horz" wrap="square" lIns="0" tIns="45720" rIns="91440" bIns="45720" numCol="1" anchor="ctr" anchorCtr="1"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7" name="任意多边形 10">
              <a:extLst>
                <a:ext uri="{FF2B5EF4-FFF2-40B4-BE49-F238E27FC236}">
                  <a16:creationId xmlns:a16="http://schemas.microsoft.com/office/drawing/2014/main" id="{24A73E5B-B82D-41D4-BF7C-E3FD46C5F56E}"/>
                </a:ext>
              </a:extLst>
            </p:cNvPr>
            <p:cNvSpPr/>
            <p:nvPr/>
          </p:nvSpPr>
          <p:spPr bwMode="auto">
            <a:xfrm>
              <a:off x="5989911" y="2717440"/>
              <a:ext cx="591301" cy="804541"/>
            </a:xfrm>
            <a:custGeom>
              <a:avLst/>
              <a:gdLst>
                <a:gd name="connsiteX0" fmla="*/ 702378 w 702378"/>
                <a:gd name="connsiteY0" fmla="*/ 0 h 955675"/>
                <a:gd name="connsiteX1" fmla="*/ 702378 w 702378"/>
                <a:gd name="connsiteY1" fmla="*/ 654050 h 955675"/>
                <a:gd name="connsiteX2" fmla="*/ 106066 w 702378"/>
                <a:gd name="connsiteY2" fmla="*/ 955675 h 955675"/>
                <a:gd name="connsiteX3" fmla="*/ 96224 w 702378"/>
                <a:gd name="connsiteY3" fmla="*/ 938153 h 955675"/>
                <a:gd name="connsiteX4" fmla="*/ 80699 w 702378"/>
                <a:gd name="connsiteY4" fmla="*/ 877774 h 955675"/>
                <a:gd name="connsiteX5" fmla="*/ 43168 w 702378"/>
                <a:gd name="connsiteY5" fmla="*/ 775229 h 955675"/>
                <a:gd name="connsiteX6" fmla="*/ 0 w 702378"/>
                <a:gd name="connsiteY6" fmla="*/ 685619 h 95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378" h="955675">
                  <a:moveTo>
                    <a:pt x="702378" y="0"/>
                  </a:moveTo>
                  <a:lnTo>
                    <a:pt x="702378" y="654050"/>
                  </a:lnTo>
                  <a:lnTo>
                    <a:pt x="106066" y="955675"/>
                  </a:lnTo>
                  <a:lnTo>
                    <a:pt x="96224" y="938153"/>
                  </a:lnTo>
                  <a:lnTo>
                    <a:pt x="80699" y="877774"/>
                  </a:lnTo>
                  <a:cubicBezTo>
                    <a:pt x="69829" y="842825"/>
                    <a:pt x="57287" y="808612"/>
                    <a:pt x="43168" y="775229"/>
                  </a:cubicBezTo>
                  <a:lnTo>
                    <a:pt x="0" y="685619"/>
                  </a:lnTo>
                  <a:close/>
                </a:path>
              </a:pathLst>
            </a:custGeom>
            <a:solidFill>
              <a:schemeClr val="accent1"/>
            </a:solidFill>
            <a:ln w="9525">
              <a:noFill/>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8" name="椭圆 47">
              <a:extLst>
                <a:ext uri="{FF2B5EF4-FFF2-40B4-BE49-F238E27FC236}">
                  <a16:creationId xmlns:a16="http://schemas.microsoft.com/office/drawing/2014/main" id="{03379D79-57F7-4F95-AB33-65962A827568}"/>
                </a:ext>
              </a:extLst>
            </p:cNvPr>
            <p:cNvSpPr/>
            <p:nvPr/>
          </p:nvSpPr>
          <p:spPr bwMode="auto">
            <a:xfrm>
              <a:off x="9979643" y="2597573"/>
              <a:ext cx="801779" cy="801779"/>
            </a:xfrm>
            <a:prstGeom prst="ellipse">
              <a:avLst/>
            </a:prstGeom>
            <a:solidFill>
              <a:schemeClr val="accent1"/>
            </a:solidFill>
            <a:ln>
              <a:noFill/>
            </a:ln>
          </p:spPr>
          <p:txBody>
            <a:bodyPr vert="horz" wrap="square" lIns="91440" tIns="792000" rIns="72000" bIns="45720"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49" name="组合 48">
            <a:extLst>
              <a:ext uri="{FF2B5EF4-FFF2-40B4-BE49-F238E27FC236}">
                <a16:creationId xmlns:a16="http://schemas.microsoft.com/office/drawing/2014/main" id="{43658992-833F-4863-B08B-F0AB335933F0}"/>
              </a:ext>
            </a:extLst>
          </p:cNvPr>
          <p:cNvGrpSpPr/>
          <p:nvPr/>
        </p:nvGrpSpPr>
        <p:grpSpPr>
          <a:xfrm>
            <a:off x="3770011" y="3106337"/>
            <a:ext cx="5211515" cy="801779"/>
            <a:chOff x="6081826" y="3354969"/>
            <a:chExt cx="5211515" cy="801779"/>
          </a:xfrm>
          <a:solidFill>
            <a:schemeClr val="accent1"/>
          </a:solidFill>
          <a:effectLst>
            <a:outerShdw blurRad="152400" dist="101600" dir="2700000" algn="tl" rotWithShape="0">
              <a:prstClr val="black">
                <a:alpha val="60000"/>
              </a:prstClr>
            </a:outerShdw>
          </a:effectLst>
        </p:grpSpPr>
        <p:sp>
          <p:nvSpPr>
            <p:cNvPr id="50" name="Rectangle 7">
              <a:extLst>
                <a:ext uri="{FF2B5EF4-FFF2-40B4-BE49-F238E27FC236}">
                  <a16:creationId xmlns:a16="http://schemas.microsoft.com/office/drawing/2014/main" id="{7959D81A-2F30-48D4-A5CB-CC55865A3A32}"/>
                </a:ext>
              </a:extLst>
            </p:cNvPr>
            <p:cNvSpPr>
              <a:spLocks noChangeArrowheads="1"/>
            </p:cNvSpPr>
            <p:nvPr/>
          </p:nvSpPr>
          <p:spPr bwMode="auto">
            <a:xfrm>
              <a:off x="6581212" y="3489906"/>
              <a:ext cx="4264603" cy="531906"/>
            </a:xfrm>
            <a:prstGeom prst="rect">
              <a:avLst/>
            </a:prstGeom>
            <a:grpFill/>
            <a:ln w="9525">
              <a:noFill/>
              <a:miter lim="800000"/>
            </a:ln>
          </p:spPr>
          <p:txBody>
            <a:bodyPr vert="horz" wrap="square" lIns="0" tIns="45720" rIns="91440" bIns="45720" numCol="1" anchor="ctr" anchorCtr="1"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1" name="任意多边形 14">
              <a:extLst>
                <a:ext uri="{FF2B5EF4-FFF2-40B4-BE49-F238E27FC236}">
                  <a16:creationId xmlns:a16="http://schemas.microsoft.com/office/drawing/2014/main" id="{1A6D9633-2EAF-4820-8EDA-18DF0FE802B2}"/>
                </a:ext>
              </a:extLst>
            </p:cNvPr>
            <p:cNvSpPr/>
            <p:nvPr/>
          </p:nvSpPr>
          <p:spPr bwMode="auto">
            <a:xfrm>
              <a:off x="6081826" y="3489906"/>
              <a:ext cx="499386" cy="531906"/>
            </a:xfrm>
            <a:custGeom>
              <a:avLst/>
              <a:gdLst>
                <a:gd name="connsiteX0" fmla="*/ 593196 w 593196"/>
                <a:gd name="connsiteY0" fmla="*/ 0 h 631825"/>
                <a:gd name="connsiteX1" fmla="*/ 593196 w 593196"/>
                <a:gd name="connsiteY1" fmla="*/ 631825 h 631825"/>
                <a:gd name="connsiteX2" fmla="*/ 0 w 593196"/>
                <a:gd name="connsiteY2" fmla="*/ 510619 h 631825"/>
                <a:gd name="connsiteX3" fmla="*/ 15934 w 593196"/>
                <a:gd name="connsiteY3" fmla="*/ 406217 h 631825"/>
                <a:gd name="connsiteX4" fmla="*/ 21696 w 593196"/>
                <a:gd name="connsiteY4" fmla="*/ 292100 h 631825"/>
                <a:gd name="connsiteX5" fmla="*/ 15934 w 593196"/>
                <a:gd name="connsiteY5" fmla="*/ 177983 h 631825"/>
                <a:gd name="connsiteX6" fmla="*/ 6631 w 593196"/>
                <a:gd name="connsiteY6" fmla="*/ 117031 h 6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96" h="631825">
                  <a:moveTo>
                    <a:pt x="593196" y="0"/>
                  </a:moveTo>
                  <a:lnTo>
                    <a:pt x="593196" y="631825"/>
                  </a:lnTo>
                  <a:lnTo>
                    <a:pt x="0" y="510619"/>
                  </a:lnTo>
                  <a:lnTo>
                    <a:pt x="15934" y="406217"/>
                  </a:lnTo>
                  <a:cubicBezTo>
                    <a:pt x="19744" y="368696"/>
                    <a:pt x="21696" y="330626"/>
                    <a:pt x="21696" y="292100"/>
                  </a:cubicBezTo>
                  <a:cubicBezTo>
                    <a:pt x="21696" y="253574"/>
                    <a:pt x="19744" y="215504"/>
                    <a:pt x="15934" y="177983"/>
                  </a:cubicBezTo>
                  <a:lnTo>
                    <a:pt x="6631" y="117031"/>
                  </a:lnTo>
                  <a:close/>
                </a:path>
              </a:pathLst>
            </a:custGeom>
            <a:grpFill/>
            <a:ln w="9525">
              <a:noFill/>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2" name="椭圆 51">
              <a:extLst>
                <a:ext uri="{FF2B5EF4-FFF2-40B4-BE49-F238E27FC236}">
                  <a16:creationId xmlns:a16="http://schemas.microsoft.com/office/drawing/2014/main" id="{BC4DF292-8BC6-46E0-B03B-43F91DAC01BA}"/>
                </a:ext>
              </a:extLst>
            </p:cNvPr>
            <p:cNvSpPr/>
            <p:nvPr/>
          </p:nvSpPr>
          <p:spPr bwMode="auto">
            <a:xfrm>
              <a:off x="10491562" y="3354969"/>
              <a:ext cx="801779" cy="801779"/>
            </a:xfrm>
            <a:prstGeom prst="ellipse">
              <a:avLst/>
            </a:prstGeom>
            <a:grpFill/>
            <a:ln>
              <a:noFill/>
            </a:ln>
          </p:spPr>
          <p:txBody>
            <a:bodyPr vert="horz" wrap="square" lIns="91440" tIns="792000" rIns="72000" bIns="45720"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53" name="组合 52">
            <a:extLst>
              <a:ext uri="{FF2B5EF4-FFF2-40B4-BE49-F238E27FC236}">
                <a16:creationId xmlns:a16="http://schemas.microsoft.com/office/drawing/2014/main" id="{B78880E4-2D7B-42D8-B5DF-F6084BB6477A}"/>
              </a:ext>
            </a:extLst>
          </p:cNvPr>
          <p:cNvGrpSpPr/>
          <p:nvPr/>
        </p:nvGrpSpPr>
        <p:grpSpPr>
          <a:xfrm>
            <a:off x="3638155" y="3785021"/>
            <a:ext cx="4831452" cy="884271"/>
            <a:chOff x="5949970" y="4033653"/>
            <a:chExt cx="4831452" cy="884271"/>
          </a:xfrm>
          <a:solidFill>
            <a:schemeClr val="accent1"/>
          </a:solidFill>
          <a:effectLst>
            <a:outerShdw blurRad="152400" dist="101600" dir="2700000" algn="tl" rotWithShape="0">
              <a:prstClr val="black">
                <a:alpha val="60000"/>
              </a:prstClr>
            </a:outerShdw>
          </a:effectLst>
        </p:grpSpPr>
        <p:sp>
          <p:nvSpPr>
            <p:cNvPr id="54" name="Rectangle 8">
              <a:extLst>
                <a:ext uri="{FF2B5EF4-FFF2-40B4-BE49-F238E27FC236}">
                  <a16:creationId xmlns:a16="http://schemas.microsoft.com/office/drawing/2014/main" id="{6A543319-EF38-444B-85BD-6F74AE341835}"/>
                </a:ext>
              </a:extLst>
            </p:cNvPr>
            <p:cNvSpPr>
              <a:spLocks noChangeArrowheads="1"/>
            </p:cNvSpPr>
            <p:nvPr/>
          </p:nvSpPr>
          <p:spPr bwMode="auto">
            <a:xfrm>
              <a:off x="6581212" y="4255690"/>
              <a:ext cx="3764772" cy="538589"/>
            </a:xfrm>
            <a:prstGeom prst="rect">
              <a:avLst/>
            </a:prstGeom>
            <a:grpFill/>
            <a:ln w="9525">
              <a:noFill/>
              <a:miter lim="800000"/>
            </a:ln>
          </p:spPr>
          <p:txBody>
            <a:bodyPr vert="horz" wrap="square" lIns="0" tIns="45720" rIns="91440" bIns="45720" numCol="1" anchor="ctr" anchorCtr="1"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5" name="任意多边形 18">
              <a:extLst>
                <a:ext uri="{FF2B5EF4-FFF2-40B4-BE49-F238E27FC236}">
                  <a16:creationId xmlns:a16="http://schemas.microsoft.com/office/drawing/2014/main" id="{26880C96-E8AC-4773-8DD3-83AC616704B5}"/>
                </a:ext>
              </a:extLst>
            </p:cNvPr>
            <p:cNvSpPr/>
            <p:nvPr/>
          </p:nvSpPr>
          <p:spPr bwMode="auto">
            <a:xfrm>
              <a:off x="5949970" y="4033653"/>
              <a:ext cx="631242" cy="760626"/>
            </a:xfrm>
            <a:custGeom>
              <a:avLst/>
              <a:gdLst>
                <a:gd name="connsiteX0" fmla="*/ 120132 w 749822"/>
                <a:gd name="connsiteY0" fmla="*/ 0 h 903510"/>
                <a:gd name="connsiteX1" fmla="*/ 749822 w 749822"/>
                <a:gd name="connsiteY1" fmla="*/ 263748 h 903510"/>
                <a:gd name="connsiteX2" fmla="*/ 749822 w 749822"/>
                <a:gd name="connsiteY2" fmla="*/ 903510 h 903510"/>
                <a:gd name="connsiteX3" fmla="*/ 0 w 749822"/>
                <a:gd name="connsiteY3" fmla="*/ 250009 h 903510"/>
                <a:gd name="connsiteX4" fmla="*/ 43612 w 749822"/>
                <a:gd name="connsiteY4" fmla="*/ 178221 h 903510"/>
                <a:gd name="connsiteX5" fmla="*/ 90612 w 749822"/>
                <a:gd name="connsiteY5" fmla="*/ 80656 h 90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822" h="903510">
                  <a:moveTo>
                    <a:pt x="120132" y="0"/>
                  </a:moveTo>
                  <a:lnTo>
                    <a:pt x="749822" y="263748"/>
                  </a:lnTo>
                  <a:lnTo>
                    <a:pt x="749822" y="903510"/>
                  </a:lnTo>
                  <a:lnTo>
                    <a:pt x="0" y="250009"/>
                  </a:lnTo>
                  <a:lnTo>
                    <a:pt x="43612" y="178221"/>
                  </a:lnTo>
                  <a:cubicBezTo>
                    <a:pt x="60794" y="146592"/>
                    <a:pt x="76492" y="114039"/>
                    <a:pt x="90612" y="80656"/>
                  </a:cubicBezTo>
                  <a:close/>
                </a:path>
              </a:pathLst>
            </a:custGeom>
            <a:grpFill/>
            <a:ln w="9525">
              <a:noFill/>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6" name="椭圆 55">
              <a:extLst>
                <a:ext uri="{FF2B5EF4-FFF2-40B4-BE49-F238E27FC236}">
                  <a16:creationId xmlns:a16="http://schemas.microsoft.com/office/drawing/2014/main" id="{BD5B193C-E9EC-4B51-8A39-B7ADC8DEDE6B}"/>
                </a:ext>
              </a:extLst>
            </p:cNvPr>
            <p:cNvSpPr/>
            <p:nvPr/>
          </p:nvSpPr>
          <p:spPr bwMode="auto">
            <a:xfrm>
              <a:off x="9979643" y="4116145"/>
              <a:ext cx="801779" cy="801779"/>
            </a:xfrm>
            <a:prstGeom prst="ellipse">
              <a:avLst/>
            </a:prstGeom>
            <a:grpFill/>
            <a:ln>
              <a:noFill/>
            </a:ln>
          </p:spPr>
          <p:txBody>
            <a:bodyPr vert="horz" wrap="square" lIns="91440" tIns="792000" rIns="72000" bIns="45720"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grpSp>
        <p:nvGrpSpPr>
          <p:cNvPr id="57" name="组合 56">
            <a:extLst>
              <a:ext uri="{FF2B5EF4-FFF2-40B4-BE49-F238E27FC236}">
                <a16:creationId xmlns:a16="http://schemas.microsoft.com/office/drawing/2014/main" id="{7AF852C6-DCED-48CB-AD28-508539B88CCA}"/>
              </a:ext>
            </a:extLst>
          </p:cNvPr>
          <p:cNvGrpSpPr/>
          <p:nvPr/>
        </p:nvGrpSpPr>
        <p:grpSpPr>
          <a:xfrm>
            <a:off x="3499671" y="4023535"/>
            <a:ext cx="4456497" cy="1416747"/>
            <a:chOff x="5811486" y="4272167"/>
            <a:chExt cx="4456497" cy="1416747"/>
          </a:xfrm>
          <a:solidFill>
            <a:schemeClr val="accent1"/>
          </a:solidFill>
          <a:effectLst>
            <a:outerShdw blurRad="152400" dist="101600" dir="2700000" algn="tl" rotWithShape="0">
              <a:prstClr val="black">
                <a:alpha val="60000"/>
              </a:prstClr>
            </a:outerShdw>
          </a:effectLst>
        </p:grpSpPr>
        <p:sp>
          <p:nvSpPr>
            <p:cNvPr id="58" name="Rectangle 9">
              <a:extLst>
                <a:ext uri="{FF2B5EF4-FFF2-40B4-BE49-F238E27FC236}">
                  <a16:creationId xmlns:a16="http://schemas.microsoft.com/office/drawing/2014/main" id="{38FA9879-E722-42F4-9681-6DFBE0439901}"/>
                </a:ext>
              </a:extLst>
            </p:cNvPr>
            <p:cNvSpPr>
              <a:spLocks noChangeArrowheads="1"/>
            </p:cNvSpPr>
            <p:nvPr/>
          </p:nvSpPr>
          <p:spPr bwMode="auto">
            <a:xfrm>
              <a:off x="6581212" y="5016129"/>
              <a:ext cx="3327753" cy="543934"/>
            </a:xfrm>
            <a:prstGeom prst="rect">
              <a:avLst/>
            </a:prstGeom>
            <a:grpFill/>
            <a:ln w="9525">
              <a:noFill/>
              <a:miter lim="800000"/>
            </a:ln>
          </p:spPr>
          <p:txBody>
            <a:bodyPr vert="horz" wrap="square" lIns="0" tIns="45720" rIns="91440" bIns="45720" numCol="1" anchor="ctr" anchorCtr="1"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9" name="任意多边形 22">
              <a:extLst>
                <a:ext uri="{FF2B5EF4-FFF2-40B4-BE49-F238E27FC236}">
                  <a16:creationId xmlns:a16="http://schemas.microsoft.com/office/drawing/2014/main" id="{7EA48FC0-E204-4E9A-8021-3C7D9897DB1B}"/>
                </a:ext>
              </a:extLst>
            </p:cNvPr>
            <p:cNvSpPr/>
            <p:nvPr/>
          </p:nvSpPr>
          <p:spPr bwMode="auto">
            <a:xfrm>
              <a:off x="5811486" y="4272167"/>
              <a:ext cx="769726" cy="1287896"/>
            </a:xfrm>
            <a:custGeom>
              <a:avLst/>
              <a:gdLst>
                <a:gd name="connsiteX0" fmla="*/ 142427 w 914320"/>
                <a:gd name="connsiteY0" fmla="*/ 0 h 1529828"/>
                <a:gd name="connsiteX1" fmla="*/ 914320 w 914320"/>
                <a:gd name="connsiteY1" fmla="*/ 883716 h 1529828"/>
                <a:gd name="connsiteX2" fmla="*/ 914320 w 914320"/>
                <a:gd name="connsiteY2" fmla="*/ 1529828 h 1529828"/>
                <a:gd name="connsiteX3" fmla="*/ 0 w 914320"/>
                <a:gd name="connsiteY3" fmla="*/ 165241 h 1529828"/>
                <a:gd name="connsiteX4" fmla="*/ 15915 w 914320"/>
                <a:gd name="connsiteY4" fmla="*/ 152110 h 1529828"/>
                <a:gd name="connsiteX5" fmla="*/ 87952 w 914320"/>
                <a:gd name="connsiteY5" fmla="*/ 72850 h 152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320" h="1529828">
                  <a:moveTo>
                    <a:pt x="142427" y="0"/>
                  </a:moveTo>
                  <a:lnTo>
                    <a:pt x="914320" y="883716"/>
                  </a:lnTo>
                  <a:lnTo>
                    <a:pt x="914320" y="1529828"/>
                  </a:lnTo>
                  <a:lnTo>
                    <a:pt x="0" y="165241"/>
                  </a:lnTo>
                  <a:lnTo>
                    <a:pt x="15915" y="152110"/>
                  </a:lnTo>
                  <a:cubicBezTo>
                    <a:pt x="41162" y="126863"/>
                    <a:pt x="65206" y="100411"/>
                    <a:pt x="87952" y="72850"/>
                  </a:cubicBezTo>
                  <a:close/>
                </a:path>
              </a:pathLst>
            </a:custGeom>
            <a:grpFill/>
            <a:ln w="9525">
              <a:noFill/>
              <a:round/>
            </a:ln>
          </p:spPr>
          <p:txBody>
            <a:bodyPr vert="horz" wrap="square" lIns="91440" tIns="45720" rIns="91440" bIns="45720" numCol="1" anchor="t" anchorCtr="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0" name="椭圆 59">
              <a:extLst>
                <a:ext uri="{FF2B5EF4-FFF2-40B4-BE49-F238E27FC236}">
                  <a16:creationId xmlns:a16="http://schemas.microsoft.com/office/drawing/2014/main" id="{A68D5438-9F2C-4C03-854C-6E51E7827F5D}"/>
                </a:ext>
              </a:extLst>
            </p:cNvPr>
            <p:cNvSpPr/>
            <p:nvPr/>
          </p:nvSpPr>
          <p:spPr bwMode="auto">
            <a:xfrm>
              <a:off x="9466204" y="4887135"/>
              <a:ext cx="801779" cy="801779"/>
            </a:xfrm>
            <a:prstGeom prst="ellipse">
              <a:avLst/>
            </a:prstGeom>
            <a:grpFill/>
            <a:ln>
              <a:noFill/>
            </a:ln>
          </p:spPr>
          <p:txBody>
            <a:bodyPr vert="horz" wrap="square" lIns="91440" tIns="792000" rIns="72000" bIns="45720" numCol="1" rtlCol="0" anchor="ctr" anchorCtr="0" compatLnSpc="1"/>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grpSp>
      <p:sp>
        <p:nvSpPr>
          <p:cNvPr id="61" name="Freeform 6">
            <a:extLst>
              <a:ext uri="{FF2B5EF4-FFF2-40B4-BE49-F238E27FC236}">
                <a16:creationId xmlns:a16="http://schemas.microsoft.com/office/drawing/2014/main" id="{BB7AB4D9-988A-4BA4-8069-C8C4D5CAA3EE}"/>
              </a:ext>
            </a:extLst>
          </p:cNvPr>
          <p:cNvSpPr>
            <a:spLocks noEditPoints="1"/>
          </p:cNvSpPr>
          <p:nvPr/>
        </p:nvSpPr>
        <p:spPr bwMode="auto">
          <a:xfrm>
            <a:off x="7370879" y="1811689"/>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2" name="Freeform 6">
            <a:extLst>
              <a:ext uri="{FF2B5EF4-FFF2-40B4-BE49-F238E27FC236}">
                <a16:creationId xmlns:a16="http://schemas.microsoft.com/office/drawing/2014/main" id="{88AE037D-74B0-4800-9AA6-B923E690E49D}"/>
              </a:ext>
            </a:extLst>
          </p:cNvPr>
          <p:cNvSpPr>
            <a:spLocks noEditPoints="1"/>
          </p:cNvSpPr>
          <p:nvPr/>
        </p:nvSpPr>
        <p:spPr bwMode="auto">
          <a:xfrm>
            <a:off x="7884318" y="2565949"/>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3" name="Freeform 6">
            <a:extLst>
              <a:ext uri="{FF2B5EF4-FFF2-40B4-BE49-F238E27FC236}">
                <a16:creationId xmlns:a16="http://schemas.microsoft.com/office/drawing/2014/main" id="{AE7957BB-C4FA-4211-B5A0-31D1715AA740}"/>
              </a:ext>
            </a:extLst>
          </p:cNvPr>
          <p:cNvSpPr>
            <a:spLocks noEditPoints="1"/>
          </p:cNvSpPr>
          <p:nvPr/>
        </p:nvSpPr>
        <p:spPr bwMode="auto">
          <a:xfrm>
            <a:off x="8396235" y="3323344"/>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4" name="Freeform 6">
            <a:extLst>
              <a:ext uri="{FF2B5EF4-FFF2-40B4-BE49-F238E27FC236}">
                <a16:creationId xmlns:a16="http://schemas.microsoft.com/office/drawing/2014/main" id="{FEEF633D-4CC6-457B-9C5C-73D22D71C551}"/>
              </a:ext>
            </a:extLst>
          </p:cNvPr>
          <p:cNvSpPr>
            <a:spLocks noEditPoints="1"/>
          </p:cNvSpPr>
          <p:nvPr/>
        </p:nvSpPr>
        <p:spPr bwMode="auto">
          <a:xfrm>
            <a:off x="7884318" y="408452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5" name="Freeform 6">
            <a:extLst>
              <a:ext uri="{FF2B5EF4-FFF2-40B4-BE49-F238E27FC236}">
                <a16:creationId xmlns:a16="http://schemas.microsoft.com/office/drawing/2014/main" id="{5D946E71-2CDB-49A0-B804-FA8F2FD33F98}"/>
              </a:ext>
            </a:extLst>
          </p:cNvPr>
          <p:cNvSpPr>
            <a:spLocks noEditPoints="1"/>
          </p:cNvSpPr>
          <p:nvPr/>
        </p:nvSpPr>
        <p:spPr bwMode="auto">
          <a:xfrm>
            <a:off x="7370879" y="4855509"/>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66" name="矩形 65">
            <a:extLst>
              <a:ext uri="{FF2B5EF4-FFF2-40B4-BE49-F238E27FC236}">
                <a16:creationId xmlns:a16="http://schemas.microsoft.com/office/drawing/2014/main" id="{23B3955F-7DF7-4B4C-A19D-566AEF0E98CD}"/>
              </a:ext>
            </a:extLst>
          </p:cNvPr>
          <p:cNvSpPr/>
          <p:nvPr/>
        </p:nvSpPr>
        <p:spPr>
          <a:xfrm>
            <a:off x="4609465" y="1795780"/>
            <a:ext cx="284861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我们要走什么样的道路？</a:t>
            </a:r>
          </a:p>
        </p:txBody>
      </p:sp>
      <p:sp>
        <p:nvSpPr>
          <p:cNvPr id="67" name="矩形 66">
            <a:extLst>
              <a:ext uri="{FF2B5EF4-FFF2-40B4-BE49-F238E27FC236}">
                <a16:creationId xmlns:a16="http://schemas.microsoft.com/office/drawing/2014/main" id="{D4F2BBD7-52A5-4AFA-AA52-1F1A3CAEDFA0}"/>
              </a:ext>
            </a:extLst>
          </p:cNvPr>
          <p:cNvSpPr/>
          <p:nvPr/>
        </p:nvSpPr>
        <p:spPr>
          <a:xfrm>
            <a:off x="4609465" y="2538730"/>
            <a:ext cx="284861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我们要建设什么样的国家？</a:t>
            </a:r>
          </a:p>
        </p:txBody>
      </p:sp>
      <p:sp>
        <p:nvSpPr>
          <p:cNvPr id="68" name="矩形 67">
            <a:extLst>
              <a:ext uri="{FF2B5EF4-FFF2-40B4-BE49-F238E27FC236}">
                <a16:creationId xmlns:a16="http://schemas.microsoft.com/office/drawing/2014/main" id="{D578370A-6924-4AF6-93E1-618A6846A686}"/>
              </a:ext>
            </a:extLst>
          </p:cNvPr>
          <p:cNvSpPr/>
          <p:nvPr/>
        </p:nvSpPr>
        <p:spPr>
          <a:xfrm>
            <a:off x="4609465" y="3302000"/>
            <a:ext cx="284861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我们要实现什么样的发展？</a:t>
            </a:r>
          </a:p>
        </p:txBody>
      </p:sp>
      <p:sp>
        <p:nvSpPr>
          <p:cNvPr id="69" name="矩形 68">
            <a:extLst>
              <a:ext uri="{FF2B5EF4-FFF2-40B4-BE49-F238E27FC236}">
                <a16:creationId xmlns:a16="http://schemas.microsoft.com/office/drawing/2014/main" id="{AAEC2C64-1058-49BE-B62F-E0A8E9DA291E}"/>
              </a:ext>
            </a:extLst>
          </p:cNvPr>
          <p:cNvSpPr/>
          <p:nvPr/>
        </p:nvSpPr>
        <p:spPr>
          <a:xfrm>
            <a:off x="4609465" y="4077970"/>
            <a:ext cx="284861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我们要达到什么样的目标？</a:t>
            </a:r>
          </a:p>
        </p:txBody>
      </p:sp>
      <p:sp>
        <p:nvSpPr>
          <p:cNvPr id="70" name="矩形 69">
            <a:extLst>
              <a:ext uri="{FF2B5EF4-FFF2-40B4-BE49-F238E27FC236}">
                <a16:creationId xmlns:a16="http://schemas.microsoft.com/office/drawing/2014/main" id="{8FEFD8A3-5774-4FB3-823D-7389ED387C5B}"/>
              </a:ext>
            </a:extLst>
          </p:cNvPr>
          <p:cNvSpPr/>
          <p:nvPr/>
        </p:nvSpPr>
        <p:spPr>
          <a:xfrm>
            <a:off x="4609465" y="4851400"/>
            <a:ext cx="2848610" cy="3683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我们要做出什么样的贡献？</a:t>
            </a:r>
          </a:p>
        </p:txBody>
      </p:sp>
      <p:sp>
        <p:nvSpPr>
          <p:cNvPr id="71" name="矩形 3">
            <a:extLst>
              <a:ext uri="{FF2B5EF4-FFF2-40B4-BE49-F238E27FC236}">
                <a16:creationId xmlns:a16="http://schemas.microsoft.com/office/drawing/2014/main" id="{4CC21439-EB66-4E7F-86A2-467B75C1CE1E}"/>
              </a:ext>
            </a:extLst>
          </p:cNvPr>
          <p:cNvSpPr>
            <a:spLocks noChangeArrowheads="1"/>
          </p:cNvSpPr>
          <p:nvPr/>
        </p:nvSpPr>
        <p:spPr bwMode="auto">
          <a:xfrm>
            <a:off x="2425442" y="3033675"/>
            <a:ext cx="1087647" cy="95313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00" cap="none" spc="0" normalizeH="0" baseline="0" noProof="0" dirty="0">
                <a:ln>
                  <a:noFill/>
                </a:ln>
                <a:solidFill>
                  <a:prstClr val="white"/>
                </a:solidFill>
                <a:effectLst/>
                <a:uLnTx/>
                <a:uFillTx/>
                <a:latin typeface="微软雅黑" panose="020B0503020204020204" charset="-122"/>
                <a:ea typeface="微软雅黑" panose="020B0503020204020204" charset="-122"/>
                <a:cs typeface="Times New Roman" panose="02020603050405020304" pitchFamily="18" charset="0"/>
                <a:sym typeface="Impact" panose="020B0806030902050204" pitchFamily="34" charset="0"/>
              </a:rPr>
              <a:t>五个关键</a:t>
            </a:r>
          </a:p>
        </p:txBody>
      </p:sp>
    </p:spTree>
    <p:extLst>
      <p:ext uri="{BB962C8B-B14F-4D97-AF65-F5344CB8AC3E}">
        <p14:creationId xmlns:p14="http://schemas.microsoft.com/office/powerpoint/2010/main" val="73771525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250" fill="hold"/>
                                        <p:tgtEl>
                                          <p:spTgt spid="37"/>
                                        </p:tgtEl>
                                        <p:attrNameLst>
                                          <p:attrName>ppt_w</p:attrName>
                                        </p:attrNameLst>
                                      </p:cBhvr>
                                      <p:tavLst>
                                        <p:tav tm="0">
                                          <p:val>
                                            <p:fltVal val="0"/>
                                          </p:val>
                                        </p:tav>
                                        <p:tav tm="100000">
                                          <p:val>
                                            <p:strVal val="#ppt_w"/>
                                          </p:val>
                                        </p:tav>
                                      </p:tavLst>
                                    </p:anim>
                                    <p:anim calcmode="lin" valueType="num">
                                      <p:cBhvr>
                                        <p:cTn id="8" dur="250" fill="hold"/>
                                        <p:tgtEl>
                                          <p:spTgt spid="37"/>
                                        </p:tgtEl>
                                        <p:attrNameLst>
                                          <p:attrName>ppt_h</p:attrName>
                                        </p:attrNameLst>
                                      </p:cBhvr>
                                      <p:tavLst>
                                        <p:tav tm="0">
                                          <p:val>
                                            <p:fltVal val="0"/>
                                          </p:val>
                                        </p:tav>
                                        <p:tav tm="100000">
                                          <p:val>
                                            <p:strVal val="#ppt_h"/>
                                          </p:val>
                                        </p:tav>
                                      </p:tavLst>
                                    </p:anim>
                                    <p:animEffect transition="in" filter="fade">
                                      <p:cBhvr>
                                        <p:cTn id="9" dur="250"/>
                                        <p:tgtEl>
                                          <p:spTgt spid="37"/>
                                        </p:tgtEl>
                                      </p:cBhvr>
                                    </p:animEffect>
                                  </p:childTnLst>
                                </p:cTn>
                              </p:par>
                              <p:par>
                                <p:cTn id="10" presetID="6" presetClass="emph" presetSubtype="0" decel="100000" fill="hold" grpId="1" nodeType="withEffect">
                                  <p:stCondLst>
                                    <p:cond delay="200"/>
                                  </p:stCondLst>
                                  <p:childTnLst>
                                    <p:animScale>
                                      <p:cBhvr>
                                        <p:cTn id="11" dur="250" fill="hold"/>
                                        <p:tgtEl>
                                          <p:spTgt spid="37"/>
                                        </p:tgtEl>
                                      </p:cBhvr>
                                      <p:by x="110000" y="110000"/>
                                    </p:animScale>
                                  </p:childTnLst>
                                </p:cTn>
                              </p:par>
                              <p:par>
                                <p:cTn id="12" presetID="6" presetClass="emph" presetSubtype="0" decel="100000" fill="hold" grpId="2" nodeType="withEffect">
                                  <p:stCondLst>
                                    <p:cond delay="400"/>
                                  </p:stCondLst>
                                  <p:childTnLst>
                                    <p:animScale>
                                      <p:cBhvr>
                                        <p:cTn id="13" dur="250" fill="hold"/>
                                        <p:tgtEl>
                                          <p:spTgt spid="37"/>
                                        </p:tgtEl>
                                      </p:cBhvr>
                                      <p:by x="91000" y="91000"/>
                                    </p:animScale>
                                  </p:childTnLst>
                                </p:cTn>
                              </p:par>
                              <p:par>
                                <p:cTn id="14" presetID="10" presetClass="entr" presetSubtype="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fade">
                                      <p:cBhvr>
                                        <p:cTn id="16" dur="500"/>
                                        <p:tgtEl>
                                          <p:spTgt spid="71"/>
                                        </p:tgtEl>
                                      </p:cBhvr>
                                    </p:animEffect>
                                  </p:childTnLst>
                                </p:cTn>
                              </p:par>
                              <p:par>
                                <p:cTn id="17" presetID="22" presetClass="entr" presetSubtype="8"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left)">
                                      <p:cBhvr>
                                        <p:cTn id="19" dur="500"/>
                                        <p:tgtEl>
                                          <p:spTgt spid="39"/>
                                        </p:tgtEl>
                                      </p:cBhvr>
                                    </p:animEffect>
                                  </p:childTnLst>
                                </p:cTn>
                              </p:par>
                              <p:par>
                                <p:cTn id="20" presetID="2" presetClass="entr" presetSubtype="2" fill="hold" grpId="0" nodeType="withEffect">
                                  <p:stCondLst>
                                    <p:cond delay="0"/>
                                  </p:stCondLst>
                                  <p:childTnLst>
                                    <p:set>
                                      <p:cBhvr>
                                        <p:cTn id="21" dur="1" fill="hold">
                                          <p:stCondLst>
                                            <p:cond delay="0"/>
                                          </p:stCondLst>
                                        </p:cTn>
                                        <p:tgtEl>
                                          <p:spTgt spid="66"/>
                                        </p:tgtEl>
                                        <p:attrNameLst>
                                          <p:attrName>style.visibility</p:attrName>
                                        </p:attrNameLst>
                                      </p:cBhvr>
                                      <p:to>
                                        <p:strVal val="visible"/>
                                      </p:to>
                                    </p:set>
                                    <p:anim calcmode="lin" valueType="num">
                                      <p:cBhvr additive="base">
                                        <p:cTn id="22" dur="500" fill="hold"/>
                                        <p:tgtEl>
                                          <p:spTgt spid="66"/>
                                        </p:tgtEl>
                                        <p:attrNameLst>
                                          <p:attrName>ppt_x</p:attrName>
                                        </p:attrNameLst>
                                      </p:cBhvr>
                                      <p:tavLst>
                                        <p:tav tm="0">
                                          <p:val>
                                            <p:strVal val="1+#ppt_w/2"/>
                                          </p:val>
                                        </p:tav>
                                        <p:tav tm="100000">
                                          <p:val>
                                            <p:strVal val="#ppt_x"/>
                                          </p:val>
                                        </p:tav>
                                      </p:tavLst>
                                    </p:anim>
                                    <p:anim calcmode="lin" valueType="num">
                                      <p:cBhvr additive="base">
                                        <p:cTn id="23" dur="500" fill="hold"/>
                                        <p:tgtEl>
                                          <p:spTgt spid="66"/>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par>
                                <p:cTn id="29" presetID="22" presetClass="entr" presetSubtype="8"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500"/>
                                        <p:tgtEl>
                                          <p:spTgt spid="45"/>
                                        </p:tgtEl>
                                      </p:cBhvr>
                                    </p:animEffect>
                                  </p:childTnLst>
                                </p:cTn>
                              </p:par>
                              <p:par>
                                <p:cTn id="32" presetID="2" presetClass="entr" presetSubtype="2" fill="hold" grpId="0" nodeType="with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fill="hold"/>
                                        <p:tgtEl>
                                          <p:spTgt spid="67"/>
                                        </p:tgtEl>
                                        <p:attrNameLst>
                                          <p:attrName>ppt_x</p:attrName>
                                        </p:attrNameLst>
                                      </p:cBhvr>
                                      <p:tavLst>
                                        <p:tav tm="0">
                                          <p:val>
                                            <p:strVal val="1+#ppt_w/2"/>
                                          </p:val>
                                        </p:tav>
                                        <p:tav tm="100000">
                                          <p:val>
                                            <p:strVal val="#ppt_x"/>
                                          </p:val>
                                        </p:tav>
                                      </p:tavLst>
                                    </p:anim>
                                    <p:anim calcmode="lin" valueType="num">
                                      <p:cBhvr additive="base">
                                        <p:cTn id="35" dur="500" fill="hold"/>
                                        <p:tgtEl>
                                          <p:spTgt spid="67"/>
                                        </p:tgtEl>
                                        <p:attrNameLst>
                                          <p:attrName>ppt_y</p:attrName>
                                        </p:attrNameLst>
                                      </p:cBhvr>
                                      <p:tavLst>
                                        <p:tav tm="0">
                                          <p:val>
                                            <p:strVal val="#ppt_y"/>
                                          </p:val>
                                        </p:tav>
                                        <p:tav tm="100000">
                                          <p:val>
                                            <p:strVal val="#ppt_y"/>
                                          </p:val>
                                        </p:tav>
                                      </p:tavLst>
                                    </p:anim>
                                  </p:childTnLst>
                                </p:cTn>
                              </p:par>
                              <p:par>
                                <p:cTn id="36" presetID="53" presetClass="entr" presetSubtype="16" fill="hold" grpId="0" nodeType="withEffect">
                                  <p:stCondLst>
                                    <p:cond delay="0"/>
                                  </p:stCondLst>
                                  <p:childTnLst>
                                    <p:set>
                                      <p:cBhvr>
                                        <p:cTn id="37" dur="1" fill="hold">
                                          <p:stCondLst>
                                            <p:cond delay="0"/>
                                          </p:stCondLst>
                                        </p:cTn>
                                        <p:tgtEl>
                                          <p:spTgt spid="62"/>
                                        </p:tgtEl>
                                        <p:attrNameLst>
                                          <p:attrName>style.visibility</p:attrName>
                                        </p:attrNameLst>
                                      </p:cBhvr>
                                      <p:to>
                                        <p:strVal val="visible"/>
                                      </p:to>
                                    </p:set>
                                    <p:anim calcmode="lin" valueType="num">
                                      <p:cBhvr>
                                        <p:cTn id="38" dur="500" fill="hold"/>
                                        <p:tgtEl>
                                          <p:spTgt spid="62"/>
                                        </p:tgtEl>
                                        <p:attrNameLst>
                                          <p:attrName>ppt_w</p:attrName>
                                        </p:attrNameLst>
                                      </p:cBhvr>
                                      <p:tavLst>
                                        <p:tav tm="0">
                                          <p:val>
                                            <p:fltVal val="0"/>
                                          </p:val>
                                        </p:tav>
                                        <p:tav tm="100000">
                                          <p:val>
                                            <p:strVal val="#ppt_w"/>
                                          </p:val>
                                        </p:tav>
                                      </p:tavLst>
                                    </p:anim>
                                    <p:anim calcmode="lin" valueType="num">
                                      <p:cBhvr>
                                        <p:cTn id="39" dur="500" fill="hold"/>
                                        <p:tgtEl>
                                          <p:spTgt spid="62"/>
                                        </p:tgtEl>
                                        <p:attrNameLst>
                                          <p:attrName>ppt_h</p:attrName>
                                        </p:attrNameLst>
                                      </p:cBhvr>
                                      <p:tavLst>
                                        <p:tav tm="0">
                                          <p:val>
                                            <p:fltVal val="0"/>
                                          </p:val>
                                        </p:tav>
                                        <p:tav tm="100000">
                                          <p:val>
                                            <p:strVal val="#ppt_h"/>
                                          </p:val>
                                        </p:tav>
                                      </p:tavLst>
                                    </p:anim>
                                    <p:animEffect transition="in" filter="fade">
                                      <p:cBhvr>
                                        <p:cTn id="40" dur="500"/>
                                        <p:tgtEl>
                                          <p:spTgt spid="62"/>
                                        </p:tgtEl>
                                      </p:cBhvr>
                                    </p:animEffect>
                                  </p:childTnLst>
                                </p:cTn>
                              </p:par>
                              <p:par>
                                <p:cTn id="41" presetID="22" presetClass="entr" presetSubtype="8" fill="hold"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wipe(left)">
                                      <p:cBhvr>
                                        <p:cTn id="43" dur="500"/>
                                        <p:tgtEl>
                                          <p:spTgt spid="49"/>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fill="hold"/>
                                        <p:tgtEl>
                                          <p:spTgt spid="68"/>
                                        </p:tgtEl>
                                        <p:attrNameLst>
                                          <p:attrName>ppt_x</p:attrName>
                                        </p:attrNameLst>
                                      </p:cBhvr>
                                      <p:tavLst>
                                        <p:tav tm="0">
                                          <p:val>
                                            <p:strVal val="1+#ppt_w/2"/>
                                          </p:val>
                                        </p:tav>
                                        <p:tav tm="100000">
                                          <p:val>
                                            <p:strVal val="#ppt_x"/>
                                          </p:val>
                                        </p:tav>
                                      </p:tavLst>
                                    </p:anim>
                                    <p:anim calcmode="lin" valueType="num">
                                      <p:cBhvr additive="base">
                                        <p:cTn id="47" dur="500" fill="hold"/>
                                        <p:tgtEl>
                                          <p:spTgt spid="68"/>
                                        </p:tgtEl>
                                        <p:attrNameLst>
                                          <p:attrName>ppt_y</p:attrName>
                                        </p:attrNameLst>
                                      </p:cBhvr>
                                      <p:tavLst>
                                        <p:tav tm="0">
                                          <p:val>
                                            <p:strVal val="#ppt_y"/>
                                          </p:val>
                                        </p:tav>
                                        <p:tav tm="100000">
                                          <p:val>
                                            <p:strVal val="#ppt_y"/>
                                          </p:val>
                                        </p:tav>
                                      </p:tavLst>
                                    </p:anim>
                                  </p:childTnLst>
                                </p:cTn>
                              </p:par>
                              <p:par>
                                <p:cTn id="48" presetID="53" presetClass="entr" presetSubtype="16"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p:cTn id="50" dur="500" fill="hold"/>
                                        <p:tgtEl>
                                          <p:spTgt spid="63"/>
                                        </p:tgtEl>
                                        <p:attrNameLst>
                                          <p:attrName>ppt_w</p:attrName>
                                        </p:attrNameLst>
                                      </p:cBhvr>
                                      <p:tavLst>
                                        <p:tav tm="0">
                                          <p:val>
                                            <p:fltVal val="0"/>
                                          </p:val>
                                        </p:tav>
                                        <p:tav tm="100000">
                                          <p:val>
                                            <p:strVal val="#ppt_w"/>
                                          </p:val>
                                        </p:tav>
                                      </p:tavLst>
                                    </p:anim>
                                    <p:anim calcmode="lin" valueType="num">
                                      <p:cBhvr>
                                        <p:cTn id="51" dur="500" fill="hold"/>
                                        <p:tgtEl>
                                          <p:spTgt spid="63"/>
                                        </p:tgtEl>
                                        <p:attrNameLst>
                                          <p:attrName>ppt_h</p:attrName>
                                        </p:attrNameLst>
                                      </p:cBhvr>
                                      <p:tavLst>
                                        <p:tav tm="0">
                                          <p:val>
                                            <p:fltVal val="0"/>
                                          </p:val>
                                        </p:tav>
                                        <p:tav tm="100000">
                                          <p:val>
                                            <p:strVal val="#ppt_h"/>
                                          </p:val>
                                        </p:tav>
                                      </p:tavLst>
                                    </p:anim>
                                    <p:animEffect transition="in" filter="fade">
                                      <p:cBhvr>
                                        <p:cTn id="52" dur="500"/>
                                        <p:tgtEl>
                                          <p:spTgt spid="63"/>
                                        </p:tgtEl>
                                      </p:cBhvr>
                                    </p:animEffect>
                                  </p:childTnLst>
                                </p:cTn>
                              </p:par>
                              <p:par>
                                <p:cTn id="53" presetID="22" presetClass="entr" presetSubtype="8"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wipe(left)">
                                      <p:cBhvr>
                                        <p:cTn id="55" dur="500"/>
                                        <p:tgtEl>
                                          <p:spTgt spid="53"/>
                                        </p:tgtEl>
                                      </p:cBhvr>
                                    </p:animEffect>
                                  </p:childTnLst>
                                </p:cTn>
                              </p:par>
                              <p:par>
                                <p:cTn id="56" presetID="2" presetClass="entr" presetSubtype="2"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additive="base">
                                        <p:cTn id="58" dur="500" fill="hold"/>
                                        <p:tgtEl>
                                          <p:spTgt spid="69"/>
                                        </p:tgtEl>
                                        <p:attrNameLst>
                                          <p:attrName>ppt_x</p:attrName>
                                        </p:attrNameLst>
                                      </p:cBhvr>
                                      <p:tavLst>
                                        <p:tav tm="0">
                                          <p:val>
                                            <p:strVal val="1+#ppt_w/2"/>
                                          </p:val>
                                        </p:tav>
                                        <p:tav tm="100000">
                                          <p:val>
                                            <p:strVal val="#ppt_x"/>
                                          </p:val>
                                        </p:tav>
                                      </p:tavLst>
                                    </p:anim>
                                    <p:anim calcmode="lin" valueType="num">
                                      <p:cBhvr additive="base">
                                        <p:cTn id="59" dur="500" fill="hold"/>
                                        <p:tgtEl>
                                          <p:spTgt spid="69"/>
                                        </p:tgtEl>
                                        <p:attrNameLst>
                                          <p:attrName>ppt_y</p:attrName>
                                        </p:attrNameLst>
                                      </p:cBhvr>
                                      <p:tavLst>
                                        <p:tav tm="0">
                                          <p:val>
                                            <p:strVal val="#ppt_y"/>
                                          </p:val>
                                        </p:tav>
                                        <p:tav tm="100000">
                                          <p:val>
                                            <p:strVal val="#ppt_y"/>
                                          </p:val>
                                        </p:tav>
                                      </p:tavLst>
                                    </p:anim>
                                  </p:childTnLst>
                                </p:cTn>
                              </p:par>
                              <p:par>
                                <p:cTn id="60" presetID="53" presetClass="entr" presetSubtype="16" fill="hold" grpId="0" nodeType="with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p:cTn id="62" dur="500" fill="hold"/>
                                        <p:tgtEl>
                                          <p:spTgt spid="64"/>
                                        </p:tgtEl>
                                        <p:attrNameLst>
                                          <p:attrName>ppt_w</p:attrName>
                                        </p:attrNameLst>
                                      </p:cBhvr>
                                      <p:tavLst>
                                        <p:tav tm="0">
                                          <p:val>
                                            <p:fltVal val="0"/>
                                          </p:val>
                                        </p:tav>
                                        <p:tav tm="100000">
                                          <p:val>
                                            <p:strVal val="#ppt_w"/>
                                          </p:val>
                                        </p:tav>
                                      </p:tavLst>
                                    </p:anim>
                                    <p:anim calcmode="lin" valueType="num">
                                      <p:cBhvr>
                                        <p:cTn id="63" dur="500" fill="hold"/>
                                        <p:tgtEl>
                                          <p:spTgt spid="64"/>
                                        </p:tgtEl>
                                        <p:attrNameLst>
                                          <p:attrName>ppt_h</p:attrName>
                                        </p:attrNameLst>
                                      </p:cBhvr>
                                      <p:tavLst>
                                        <p:tav tm="0">
                                          <p:val>
                                            <p:fltVal val="0"/>
                                          </p:val>
                                        </p:tav>
                                        <p:tav tm="100000">
                                          <p:val>
                                            <p:strVal val="#ppt_h"/>
                                          </p:val>
                                        </p:tav>
                                      </p:tavLst>
                                    </p:anim>
                                    <p:animEffect transition="in" filter="fade">
                                      <p:cBhvr>
                                        <p:cTn id="64" dur="500"/>
                                        <p:tgtEl>
                                          <p:spTgt spid="64"/>
                                        </p:tgtEl>
                                      </p:cBhvr>
                                    </p:animEffect>
                                  </p:childTnLst>
                                </p:cTn>
                              </p:par>
                              <p:par>
                                <p:cTn id="65" presetID="22" presetClass="entr" presetSubtype="8" fill="hold" nodeType="withEffect">
                                  <p:stCondLst>
                                    <p:cond delay="0"/>
                                  </p:stCondLst>
                                  <p:childTnLst>
                                    <p:set>
                                      <p:cBhvr>
                                        <p:cTn id="66" dur="1" fill="hold">
                                          <p:stCondLst>
                                            <p:cond delay="0"/>
                                          </p:stCondLst>
                                        </p:cTn>
                                        <p:tgtEl>
                                          <p:spTgt spid="57"/>
                                        </p:tgtEl>
                                        <p:attrNameLst>
                                          <p:attrName>style.visibility</p:attrName>
                                        </p:attrNameLst>
                                      </p:cBhvr>
                                      <p:to>
                                        <p:strVal val="visible"/>
                                      </p:to>
                                    </p:set>
                                    <p:animEffect transition="in" filter="wipe(left)">
                                      <p:cBhvr>
                                        <p:cTn id="67" dur="500"/>
                                        <p:tgtEl>
                                          <p:spTgt spid="57"/>
                                        </p:tgtEl>
                                      </p:cBhvr>
                                    </p:animEffect>
                                  </p:childTnLst>
                                </p:cTn>
                              </p:par>
                              <p:par>
                                <p:cTn id="68" presetID="2" presetClass="entr" presetSubtype="2" fill="hold" grpId="0" nodeType="withEffect">
                                  <p:stCondLst>
                                    <p:cond delay="0"/>
                                  </p:stCondLst>
                                  <p:childTnLst>
                                    <p:set>
                                      <p:cBhvr>
                                        <p:cTn id="69" dur="1" fill="hold">
                                          <p:stCondLst>
                                            <p:cond delay="0"/>
                                          </p:stCondLst>
                                        </p:cTn>
                                        <p:tgtEl>
                                          <p:spTgt spid="70"/>
                                        </p:tgtEl>
                                        <p:attrNameLst>
                                          <p:attrName>style.visibility</p:attrName>
                                        </p:attrNameLst>
                                      </p:cBhvr>
                                      <p:to>
                                        <p:strVal val="visible"/>
                                      </p:to>
                                    </p:set>
                                    <p:anim calcmode="lin" valueType="num">
                                      <p:cBhvr additive="base">
                                        <p:cTn id="70" dur="500" fill="hold"/>
                                        <p:tgtEl>
                                          <p:spTgt spid="70"/>
                                        </p:tgtEl>
                                        <p:attrNameLst>
                                          <p:attrName>ppt_x</p:attrName>
                                        </p:attrNameLst>
                                      </p:cBhvr>
                                      <p:tavLst>
                                        <p:tav tm="0">
                                          <p:val>
                                            <p:strVal val="1+#ppt_w/2"/>
                                          </p:val>
                                        </p:tav>
                                        <p:tav tm="100000">
                                          <p:val>
                                            <p:strVal val="#ppt_x"/>
                                          </p:val>
                                        </p:tav>
                                      </p:tavLst>
                                    </p:anim>
                                    <p:anim calcmode="lin" valueType="num">
                                      <p:cBhvr additive="base">
                                        <p:cTn id="71" dur="500" fill="hold"/>
                                        <p:tgtEl>
                                          <p:spTgt spid="70"/>
                                        </p:tgtEl>
                                        <p:attrNameLst>
                                          <p:attrName>ppt_y</p:attrName>
                                        </p:attrNameLst>
                                      </p:cBhvr>
                                      <p:tavLst>
                                        <p:tav tm="0">
                                          <p:val>
                                            <p:strVal val="#ppt_y"/>
                                          </p:val>
                                        </p:tav>
                                        <p:tav tm="100000">
                                          <p:val>
                                            <p:strVal val="#ppt_y"/>
                                          </p:val>
                                        </p:tav>
                                      </p:tavLst>
                                    </p:anim>
                                  </p:childTnLst>
                                </p:cTn>
                              </p:par>
                              <p:par>
                                <p:cTn id="72" presetID="53" presetClass="entr" presetSubtype="16"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 calcmode="lin" valueType="num">
                                      <p:cBhvr>
                                        <p:cTn id="74" dur="500" fill="hold"/>
                                        <p:tgtEl>
                                          <p:spTgt spid="65"/>
                                        </p:tgtEl>
                                        <p:attrNameLst>
                                          <p:attrName>ppt_w</p:attrName>
                                        </p:attrNameLst>
                                      </p:cBhvr>
                                      <p:tavLst>
                                        <p:tav tm="0">
                                          <p:val>
                                            <p:fltVal val="0"/>
                                          </p:val>
                                        </p:tav>
                                        <p:tav tm="100000">
                                          <p:val>
                                            <p:strVal val="#ppt_w"/>
                                          </p:val>
                                        </p:tav>
                                      </p:tavLst>
                                    </p:anim>
                                    <p:anim calcmode="lin" valueType="num">
                                      <p:cBhvr>
                                        <p:cTn id="75" dur="500" fill="hold"/>
                                        <p:tgtEl>
                                          <p:spTgt spid="65"/>
                                        </p:tgtEl>
                                        <p:attrNameLst>
                                          <p:attrName>ppt_h</p:attrName>
                                        </p:attrNameLst>
                                      </p:cBhvr>
                                      <p:tavLst>
                                        <p:tav tm="0">
                                          <p:val>
                                            <p:fltVal val="0"/>
                                          </p:val>
                                        </p:tav>
                                        <p:tav tm="100000">
                                          <p:val>
                                            <p:strVal val="#ppt_h"/>
                                          </p:val>
                                        </p:tav>
                                      </p:tavLst>
                                    </p:anim>
                                    <p:animEffect transition="in" filter="fade">
                                      <p:cBhvr>
                                        <p:cTn id="76"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bldLvl="0" animBg="1"/>
      <p:bldP spid="37" grpId="1" bldLvl="0" animBg="1"/>
      <p:bldP spid="37" grpId="2" bldLvl="0" animBg="1"/>
      <p:bldP spid="61" grpId="0" bldLvl="0" animBg="1"/>
      <p:bldP spid="62" grpId="0" bldLvl="0" animBg="1"/>
      <p:bldP spid="63" grpId="0" bldLvl="0" animBg="1"/>
      <p:bldP spid="64" grpId="0" bldLvl="0" animBg="1"/>
      <p:bldP spid="65" grpId="0" bldLvl="0" animBg="1"/>
      <p:bldP spid="66" grpId="0"/>
      <p:bldP spid="67" grpId="0"/>
      <p:bldP spid="68" grpId="0"/>
      <p:bldP spid="69" grpId="0"/>
      <p:bldP spid="70" grpId="0"/>
      <p:bldP spid="7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564DEDEC-F9EC-4DD6-8D0B-44D20714E028}"/>
              </a:ext>
            </a:extLst>
          </p:cNvPr>
          <p:cNvSpPr/>
          <p:nvPr/>
        </p:nvSpPr>
        <p:spPr>
          <a:xfrm>
            <a:off x="963067" y="312234"/>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grpSp>
        <p:nvGrpSpPr>
          <p:cNvPr id="7" name="Group 1">
            <a:extLst>
              <a:ext uri="{FF2B5EF4-FFF2-40B4-BE49-F238E27FC236}">
                <a16:creationId xmlns:a16="http://schemas.microsoft.com/office/drawing/2014/main" id="{8D7C0A73-E118-46D4-9C9A-7D24B5309DCA}"/>
              </a:ext>
            </a:extLst>
          </p:cNvPr>
          <p:cNvGrpSpPr/>
          <p:nvPr/>
        </p:nvGrpSpPr>
        <p:grpSpPr>
          <a:xfrm>
            <a:off x="579653" y="2135590"/>
            <a:ext cx="2772668" cy="3336687"/>
            <a:chOff x="4152302" y="823213"/>
            <a:chExt cx="3887396" cy="4678174"/>
          </a:xfrm>
          <a:solidFill>
            <a:srgbClr val="C00000"/>
          </a:solidFill>
        </p:grpSpPr>
        <p:sp>
          <p:nvSpPr>
            <p:cNvPr id="8" name="Freeform: Shape 20">
              <a:extLst>
                <a:ext uri="{FF2B5EF4-FFF2-40B4-BE49-F238E27FC236}">
                  <a16:creationId xmlns:a16="http://schemas.microsoft.com/office/drawing/2014/main" id="{FE33D5A4-AB80-4D1F-A144-588B17ABFF79}"/>
                </a:ext>
              </a:extLst>
            </p:cNvPr>
            <p:cNvSpPr>
              <a:spLocks/>
            </p:cNvSpPr>
            <p:nvPr/>
          </p:nvSpPr>
          <p:spPr bwMode="auto">
            <a:xfrm>
              <a:off x="6745066" y="1021948"/>
              <a:ext cx="1294632" cy="3408031"/>
            </a:xfrm>
            <a:custGeom>
              <a:avLst/>
              <a:gdLst>
                <a:gd name="T0" fmla="*/ 64 w 177"/>
                <a:gd name="T1" fmla="*/ 433 h 468"/>
                <a:gd name="T2" fmla="*/ 155 w 177"/>
                <a:gd name="T3" fmla="*/ 98 h 468"/>
                <a:gd name="T4" fmla="*/ 168 w 177"/>
                <a:gd name="T5" fmla="*/ 50 h 468"/>
                <a:gd name="T6" fmla="*/ 114 w 177"/>
                <a:gd name="T7" fmla="*/ 35 h 468"/>
                <a:gd name="T8" fmla="*/ 23 w 177"/>
                <a:gd name="T9" fmla="*/ 370 h 468"/>
                <a:gd name="T10" fmla="*/ 10 w 177"/>
                <a:gd name="T11" fmla="*/ 418 h 468"/>
                <a:gd name="T12" fmla="*/ 64 w 177"/>
                <a:gd name="T13" fmla="*/ 433 h 468"/>
              </a:gdLst>
              <a:ahLst/>
              <a:cxnLst>
                <a:cxn ang="0">
                  <a:pos x="T0" y="T1"/>
                </a:cxn>
                <a:cxn ang="0">
                  <a:pos x="T2" y="T3"/>
                </a:cxn>
                <a:cxn ang="0">
                  <a:pos x="T4" y="T5"/>
                </a:cxn>
                <a:cxn ang="0">
                  <a:pos x="T6" y="T7"/>
                </a:cxn>
                <a:cxn ang="0">
                  <a:pos x="T8" y="T9"/>
                </a:cxn>
                <a:cxn ang="0">
                  <a:pos x="T10" y="T11"/>
                </a:cxn>
                <a:cxn ang="0">
                  <a:pos x="T12" y="T13"/>
                </a:cxn>
              </a:cxnLst>
              <a:rect l="0" t="0" r="r" b="b"/>
              <a:pathLst>
                <a:path w="177" h="468">
                  <a:moveTo>
                    <a:pt x="64" y="433"/>
                  </a:moveTo>
                  <a:cubicBezTo>
                    <a:pt x="94" y="321"/>
                    <a:pt x="124" y="210"/>
                    <a:pt x="155" y="98"/>
                  </a:cubicBezTo>
                  <a:cubicBezTo>
                    <a:pt x="159" y="82"/>
                    <a:pt x="163" y="66"/>
                    <a:pt x="168" y="50"/>
                  </a:cubicBezTo>
                  <a:cubicBezTo>
                    <a:pt x="177" y="15"/>
                    <a:pt x="123" y="0"/>
                    <a:pt x="114" y="35"/>
                  </a:cubicBezTo>
                  <a:cubicBezTo>
                    <a:pt x="83" y="147"/>
                    <a:pt x="53" y="259"/>
                    <a:pt x="23" y="370"/>
                  </a:cubicBezTo>
                  <a:cubicBezTo>
                    <a:pt x="18" y="386"/>
                    <a:pt x="14" y="402"/>
                    <a:pt x="10" y="418"/>
                  </a:cubicBezTo>
                  <a:cubicBezTo>
                    <a:pt x="0" y="453"/>
                    <a:pt x="54" y="468"/>
                    <a:pt x="64" y="433"/>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9" name="Freeform: Shape 19">
              <a:extLst>
                <a:ext uri="{FF2B5EF4-FFF2-40B4-BE49-F238E27FC236}">
                  <a16:creationId xmlns:a16="http://schemas.microsoft.com/office/drawing/2014/main" id="{A8D809A2-787F-4218-960E-BD25175AA450}"/>
                </a:ext>
              </a:extLst>
            </p:cNvPr>
            <p:cNvSpPr>
              <a:spLocks/>
            </p:cNvSpPr>
            <p:nvPr/>
          </p:nvSpPr>
          <p:spPr bwMode="auto">
            <a:xfrm>
              <a:off x="6839540" y="823213"/>
              <a:ext cx="409384" cy="3418529"/>
            </a:xfrm>
            <a:custGeom>
              <a:avLst/>
              <a:gdLst>
                <a:gd name="T0" fmla="*/ 56 w 56"/>
                <a:gd name="T1" fmla="*/ 432 h 469"/>
                <a:gd name="T2" fmla="*/ 56 w 56"/>
                <a:gd name="T3" fmla="*/ 85 h 469"/>
                <a:gd name="T4" fmla="*/ 56 w 56"/>
                <a:gd name="T5" fmla="*/ 36 h 469"/>
                <a:gd name="T6" fmla="*/ 0 w 56"/>
                <a:gd name="T7" fmla="*/ 36 h 469"/>
                <a:gd name="T8" fmla="*/ 0 w 56"/>
                <a:gd name="T9" fmla="*/ 383 h 469"/>
                <a:gd name="T10" fmla="*/ 0 w 56"/>
                <a:gd name="T11" fmla="*/ 432 h 469"/>
                <a:gd name="T12" fmla="*/ 56 w 56"/>
                <a:gd name="T13" fmla="*/ 432 h 469"/>
              </a:gdLst>
              <a:ahLst/>
              <a:cxnLst>
                <a:cxn ang="0">
                  <a:pos x="T0" y="T1"/>
                </a:cxn>
                <a:cxn ang="0">
                  <a:pos x="T2" y="T3"/>
                </a:cxn>
                <a:cxn ang="0">
                  <a:pos x="T4" y="T5"/>
                </a:cxn>
                <a:cxn ang="0">
                  <a:pos x="T6" y="T7"/>
                </a:cxn>
                <a:cxn ang="0">
                  <a:pos x="T8" y="T9"/>
                </a:cxn>
                <a:cxn ang="0">
                  <a:pos x="T10" y="T11"/>
                </a:cxn>
                <a:cxn ang="0">
                  <a:pos x="T12" y="T13"/>
                </a:cxn>
              </a:cxnLst>
              <a:rect l="0" t="0" r="r" b="b"/>
              <a:pathLst>
                <a:path w="56" h="469">
                  <a:moveTo>
                    <a:pt x="56" y="432"/>
                  </a:moveTo>
                  <a:cubicBezTo>
                    <a:pt x="56" y="317"/>
                    <a:pt x="56" y="201"/>
                    <a:pt x="56" y="85"/>
                  </a:cubicBezTo>
                  <a:cubicBezTo>
                    <a:pt x="56" y="69"/>
                    <a:pt x="56" y="52"/>
                    <a:pt x="56" y="36"/>
                  </a:cubicBezTo>
                  <a:cubicBezTo>
                    <a:pt x="56" y="0"/>
                    <a:pt x="0" y="0"/>
                    <a:pt x="0" y="36"/>
                  </a:cubicBezTo>
                  <a:cubicBezTo>
                    <a:pt x="0" y="151"/>
                    <a:pt x="0" y="267"/>
                    <a:pt x="0" y="383"/>
                  </a:cubicBezTo>
                  <a:cubicBezTo>
                    <a:pt x="0" y="399"/>
                    <a:pt x="0" y="416"/>
                    <a:pt x="0" y="432"/>
                  </a:cubicBezTo>
                  <a:cubicBezTo>
                    <a:pt x="0" y="469"/>
                    <a:pt x="56" y="469"/>
                    <a:pt x="56" y="432"/>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10" name="Freeform: Shape 26">
              <a:extLst>
                <a:ext uri="{FF2B5EF4-FFF2-40B4-BE49-F238E27FC236}">
                  <a16:creationId xmlns:a16="http://schemas.microsoft.com/office/drawing/2014/main" id="{AC252F56-32E5-4929-BF95-497EC9CEC6CF}"/>
                </a:ext>
              </a:extLst>
            </p:cNvPr>
            <p:cNvSpPr/>
            <p:nvPr/>
          </p:nvSpPr>
          <p:spPr>
            <a:xfrm>
              <a:off x="6075585" y="1131760"/>
              <a:ext cx="943367" cy="2127593"/>
            </a:xfrm>
            <a:custGeom>
              <a:avLst/>
              <a:gdLst>
                <a:gd name="connsiteX0" fmla="*/ 173278 w 709175"/>
                <a:gd name="connsiteY0" fmla="*/ 314 h 1599415"/>
                <a:gd name="connsiteX1" fmla="*/ 301695 w 709175"/>
                <a:gd name="connsiteY1" fmla="*/ 109055 h 1599415"/>
                <a:gd name="connsiteX2" fmla="*/ 680133 w 709175"/>
                <a:gd name="connsiteY2" fmla="*/ 1499569 h 1599415"/>
                <a:gd name="connsiteX3" fmla="*/ 704814 w 709175"/>
                <a:gd name="connsiteY3" fmla="*/ 1584423 h 1599415"/>
                <a:gd name="connsiteX4" fmla="*/ 709175 w 709175"/>
                <a:gd name="connsiteY4" fmla="*/ 1599415 h 1599415"/>
                <a:gd name="connsiteX5" fmla="*/ 391067 w 709175"/>
                <a:gd name="connsiteY5" fmla="*/ 1599415 h 1599415"/>
                <a:gd name="connsiteX6" fmla="*/ 386706 w 709175"/>
                <a:gd name="connsiteY6" fmla="*/ 1584423 h 1599415"/>
                <a:gd name="connsiteX7" fmla="*/ 362026 w 709175"/>
                <a:gd name="connsiteY7" fmla="*/ 1499569 h 1599415"/>
                <a:gd name="connsiteX8" fmla="*/ 76827 w 709175"/>
                <a:gd name="connsiteY8" fmla="*/ 453946 h 1599415"/>
                <a:gd name="connsiteX9" fmla="*/ 5527 w 709175"/>
                <a:gd name="connsiteY9" fmla="*/ 191172 h 1599415"/>
                <a:gd name="connsiteX10" fmla="*/ 173278 w 709175"/>
                <a:gd name="connsiteY10" fmla="*/ 314 h 159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9175" h="1599415">
                  <a:moveTo>
                    <a:pt x="173278" y="314"/>
                  </a:moveTo>
                  <a:cubicBezTo>
                    <a:pt x="229967" y="3843"/>
                    <a:pt x="283184" y="37203"/>
                    <a:pt x="301695" y="109055"/>
                  </a:cubicBezTo>
                  <a:cubicBezTo>
                    <a:pt x="427841" y="574385"/>
                    <a:pt x="553987" y="1034240"/>
                    <a:pt x="680133" y="1499569"/>
                  </a:cubicBezTo>
                  <a:cubicBezTo>
                    <a:pt x="688360" y="1526941"/>
                    <a:pt x="696587" y="1555682"/>
                    <a:pt x="704814" y="1584423"/>
                  </a:cubicBezTo>
                  <a:lnTo>
                    <a:pt x="709175" y="1599415"/>
                  </a:lnTo>
                  <a:lnTo>
                    <a:pt x="391067" y="1599415"/>
                  </a:lnTo>
                  <a:lnTo>
                    <a:pt x="386706" y="1584423"/>
                  </a:lnTo>
                  <a:cubicBezTo>
                    <a:pt x="378480" y="1555682"/>
                    <a:pt x="370253" y="1526941"/>
                    <a:pt x="362026" y="1499569"/>
                  </a:cubicBezTo>
                  <a:cubicBezTo>
                    <a:pt x="268788" y="1149203"/>
                    <a:pt x="175549" y="804312"/>
                    <a:pt x="76827" y="453946"/>
                  </a:cubicBezTo>
                  <a:cubicBezTo>
                    <a:pt x="54888" y="366355"/>
                    <a:pt x="32950" y="278764"/>
                    <a:pt x="5527" y="191172"/>
                  </a:cubicBezTo>
                  <a:cubicBezTo>
                    <a:pt x="-25324" y="71418"/>
                    <a:pt x="78797" y="-5566"/>
                    <a:pt x="173278" y="314"/>
                  </a:cubicBezTo>
                  <a:close/>
                </a:path>
              </a:pathLst>
            </a:custGeom>
            <a:grpFill/>
            <a:ln w="76200" cap="flat" cmpd="sng" algn="ctr">
              <a:noFill/>
              <a:prstDash val="solid"/>
              <a:miter lim="800000"/>
            </a:ln>
            <a:effectLst/>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sp>
          <p:nvSpPr>
            <p:cNvPr id="11" name="Freeform: Shape 18">
              <a:extLst>
                <a:ext uri="{FF2B5EF4-FFF2-40B4-BE49-F238E27FC236}">
                  <a16:creationId xmlns:a16="http://schemas.microsoft.com/office/drawing/2014/main" id="{C395D719-AEC8-41F8-A0BB-A46AF5D5C608}"/>
                </a:ext>
              </a:extLst>
            </p:cNvPr>
            <p:cNvSpPr>
              <a:spLocks/>
            </p:cNvSpPr>
            <p:nvPr/>
          </p:nvSpPr>
          <p:spPr bwMode="auto">
            <a:xfrm>
              <a:off x="4152302" y="2243812"/>
              <a:ext cx="3128110" cy="3257575"/>
            </a:xfrm>
            <a:custGeom>
              <a:avLst/>
              <a:gdLst>
                <a:gd name="T0" fmla="*/ 116 w 428"/>
                <a:gd name="T1" fmla="*/ 116 h 447"/>
                <a:gd name="T2" fmla="*/ 286 w 428"/>
                <a:gd name="T3" fmla="*/ 97 h 447"/>
                <a:gd name="T4" fmla="*/ 363 w 428"/>
                <a:gd name="T5" fmla="*/ 221 h 447"/>
                <a:gd name="T6" fmla="*/ 143 w 428"/>
                <a:gd name="T7" fmla="*/ 358 h 447"/>
                <a:gd name="T8" fmla="*/ 67 w 428"/>
                <a:gd name="T9" fmla="*/ 208 h 447"/>
                <a:gd name="T10" fmla="*/ 7 w 428"/>
                <a:gd name="T11" fmla="*/ 208 h 447"/>
                <a:gd name="T12" fmla="*/ 95 w 428"/>
                <a:gd name="T13" fmla="*/ 398 h 447"/>
                <a:gd name="T14" fmla="*/ 307 w 428"/>
                <a:gd name="T15" fmla="*/ 415 h 447"/>
                <a:gd name="T16" fmla="*/ 423 w 428"/>
                <a:gd name="T17" fmla="*/ 240 h 447"/>
                <a:gd name="T18" fmla="*/ 330 w 428"/>
                <a:gd name="T19" fmla="*/ 53 h 447"/>
                <a:gd name="T20" fmla="*/ 74 w 428"/>
                <a:gd name="T21" fmla="*/ 74 h 447"/>
                <a:gd name="T22" fmla="*/ 116 w 428"/>
                <a:gd name="T23" fmla="*/ 116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8" h="447">
                  <a:moveTo>
                    <a:pt x="116" y="116"/>
                  </a:moveTo>
                  <a:cubicBezTo>
                    <a:pt x="163" y="75"/>
                    <a:pt x="231" y="67"/>
                    <a:pt x="286" y="97"/>
                  </a:cubicBezTo>
                  <a:cubicBezTo>
                    <a:pt x="331" y="122"/>
                    <a:pt x="361" y="169"/>
                    <a:pt x="363" y="221"/>
                  </a:cubicBezTo>
                  <a:cubicBezTo>
                    <a:pt x="368" y="334"/>
                    <a:pt x="244" y="414"/>
                    <a:pt x="143" y="358"/>
                  </a:cubicBezTo>
                  <a:cubicBezTo>
                    <a:pt x="89" y="328"/>
                    <a:pt x="61" y="269"/>
                    <a:pt x="67" y="208"/>
                  </a:cubicBezTo>
                  <a:cubicBezTo>
                    <a:pt x="71" y="169"/>
                    <a:pt x="11" y="170"/>
                    <a:pt x="7" y="208"/>
                  </a:cubicBezTo>
                  <a:cubicBezTo>
                    <a:pt x="0" y="282"/>
                    <a:pt x="34" y="355"/>
                    <a:pt x="95" y="398"/>
                  </a:cubicBezTo>
                  <a:cubicBezTo>
                    <a:pt x="156" y="442"/>
                    <a:pt x="239" y="447"/>
                    <a:pt x="307" y="415"/>
                  </a:cubicBezTo>
                  <a:cubicBezTo>
                    <a:pt x="374" y="383"/>
                    <a:pt x="418" y="314"/>
                    <a:pt x="423" y="240"/>
                  </a:cubicBezTo>
                  <a:cubicBezTo>
                    <a:pt x="428" y="166"/>
                    <a:pt x="391" y="94"/>
                    <a:pt x="330" y="53"/>
                  </a:cubicBezTo>
                  <a:cubicBezTo>
                    <a:pt x="250" y="0"/>
                    <a:pt x="145" y="12"/>
                    <a:pt x="74" y="74"/>
                  </a:cubicBezTo>
                  <a:cubicBezTo>
                    <a:pt x="44" y="99"/>
                    <a:pt x="87" y="142"/>
                    <a:pt x="116" y="116"/>
                  </a:cubicBezTo>
                  <a:close/>
                </a:path>
              </a:pathLst>
            </a:custGeom>
            <a:grpFill/>
            <a:ln>
              <a:noFill/>
            </a:ln>
          </p:spPr>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1351" b="0" i="0" u="none" strike="noStrike" kern="0" cap="none" spc="0" normalizeH="0" baseline="0" noProof="0">
                <a:ln>
                  <a:noFill/>
                </a:ln>
                <a:solidFill>
                  <a:srgbClr val="000000">
                    <a:lumMod val="95000"/>
                    <a:lumOff val="5000"/>
                  </a:srgbClr>
                </a:solidFill>
                <a:effectLst/>
                <a:uLnTx/>
                <a:uFillTx/>
                <a:latin typeface="微软雅黑" panose="020B0503020204020204" pitchFamily="34" charset="-122"/>
                <a:ea typeface="微软雅黑" panose="020B0503020204020204" pitchFamily="34" charset="-122"/>
                <a:cs typeface="+mn-cs"/>
              </a:endParaRPr>
            </a:p>
          </p:txBody>
        </p:sp>
      </p:grpSp>
      <p:sp>
        <p:nvSpPr>
          <p:cNvPr id="13" name="文本框 12">
            <a:extLst>
              <a:ext uri="{FF2B5EF4-FFF2-40B4-BE49-F238E27FC236}">
                <a16:creationId xmlns:a16="http://schemas.microsoft.com/office/drawing/2014/main" id="{E89B7D37-3891-4C96-9C6D-C428747299A5}"/>
              </a:ext>
            </a:extLst>
          </p:cNvPr>
          <p:cNvSpPr txBox="1"/>
          <p:nvPr/>
        </p:nvSpPr>
        <p:spPr>
          <a:xfrm>
            <a:off x="875357" y="4026296"/>
            <a:ext cx="1620957" cy="523220"/>
          </a:xfrm>
          <a:prstGeom prst="rect">
            <a:avLst/>
          </a:prstGeom>
          <a:noFill/>
          <a:effectLst/>
        </p:spPr>
        <p:txBody>
          <a:bodyPr wrap="non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三农问题</a:t>
            </a:r>
          </a:p>
        </p:txBody>
      </p:sp>
      <p:sp>
        <p:nvSpPr>
          <p:cNvPr id="14" name="矩形 13">
            <a:extLst>
              <a:ext uri="{FF2B5EF4-FFF2-40B4-BE49-F238E27FC236}">
                <a16:creationId xmlns:a16="http://schemas.microsoft.com/office/drawing/2014/main" id="{81231157-111D-495F-B7D0-D5706DE94A74}"/>
              </a:ext>
            </a:extLst>
          </p:cNvPr>
          <p:cNvSpPr/>
          <p:nvPr/>
        </p:nvSpPr>
        <p:spPr>
          <a:xfrm>
            <a:off x="4670092" y="1420758"/>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农村</a:t>
            </a:r>
          </a:p>
        </p:txBody>
      </p:sp>
      <p:sp>
        <p:nvSpPr>
          <p:cNvPr id="15" name="矩形 14">
            <a:extLst>
              <a:ext uri="{FF2B5EF4-FFF2-40B4-BE49-F238E27FC236}">
                <a16:creationId xmlns:a16="http://schemas.microsoft.com/office/drawing/2014/main" id="{86BB995A-58B9-4E4F-8415-67C65762E122}"/>
              </a:ext>
            </a:extLst>
          </p:cNvPr>
          <p:cNvSpPr/>
          <p:nvPr/>
        </p:nvSpPr>
        <p:spPr>
          <a:xfrm>
            <a:off x="4660041" y="1779397"/>
            <a:ext cx="6557334" cy="954107"/>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农业农村农民问题是关系国计民生的根本性问题，必须始终把解决好“三农”问题作为全党工作重中之重。要坚持农业农村优先发展，按照产业兴旺、生态宜居、乡风文明、治理有效、生活富裕的总要求，建立健全城乡融合发展体制机制和政策体系，加快推进农业农村现代化。</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16" name="五角星 13">
            <a:extLst>
              <a:ext uri="{FF2B5EF4-FFF2-40B4-BE49-F238E27FC236}">
                <a16:creationId xmlns:a16="http://schemas.microsoft.com/office/drawing/2014/main" id="{4A29FF81-E3C0-4EC1-89EB-149107154E57}"/>
              </a:ext>
            </a:extLst>
          </p:cNvPr>
          <p:cNvSpPr/>
          <p:nvPr/>
        </p:nvSpPr>
        <p:spPr>
          <a:xfrm>
            <a:off x="3562277" y="1411065"/>
            <a:ext cx="1025001" cy="1025132"/>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17" name="文本框 16">
            <a:extLst>
              <a:ext uri="{FF2B5EF4-FFF2-40B4-BE49-F238E27FC236}">
                <a16:creationId xmlns:a16="http://schemas.microsoft.com/office/drawing/2014/main" id="{74346EFC-A038-4B08-A176-872C33F55ACD}"/>
              </a:ext>
            </a:extLst>
          </p:cNvPr>
          <p:cNvSpPr txBox="1"/>
          <p:nvPr/>
        </p:nvSpPr>
        <p:spPr>
          <a:xfrm>
            <a:off x="3750164" y="1717684"/>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01</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8" name="矩形 17">
            <a:extLst>
              <a:ext uri="{FF2B5EF4-FFF2-40B4-BE49-F238E27FC236}">
                <a16:creationId xmlns:a16="http://schemas.microsoft.com/office/drawing/2014/main" id="{51EB5678-3A14-4B36-92BF-72750CC5C7CF}"/>
              </a:ext>
            </a:extLst>
          </p:cNvPr>
          <p:cNvSpPr/>
          <p:nvPr/>
        </p:nvSpPr>
        <p:spPr>
          <a:xfrm>
            <a:off x="4680144" y="2928573"/>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农民</a:t>
            </a:r>
          </a:p>
        </p:txBody>
      </p:sp>
      <p:sp>
        <p:nvSpPr>
          <p:cNvPr id="19" name="矩形 18">
            <a:extLst>
              <a:ext uri="{FF2B5EF4-FFF2-40B4-BE49-F238E27FC236}">
                <a16:creationId xmlns:a16="http://schemas.microsoft.com/office/drawing/2014/main" id="{5CB65AB1-3219-4681-A450-D0CA1EC888F4}"/>
              </a:ext>
            </a:extLst>
          </p:cNvPr>
          <p:cNvSpPr/>
          <p:nvPr/>
        </p:nvSpPr>
        <p:spPr>
          <a:xfrm>
            <a:off x="4670093" y="3287212"/>
            <a:ext cx="6674710" cy="954107"/>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巩固和完善农村基本经营制度，深化农村土地制度改革，完善承包地“三权”分置制度。保持土地承包关系稳定并长久不变，第二轮土地承包到期后再延长三十年。深化农村集体产权制度改革，保障农民财产权益，壮大集体经济。确保国家粮食安全，把中国人的饭碗牢牢端在自己手中。</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20" name="五角星 20">
            <a:extLst>
              <a:ext uri="{FF2B5EF4-FFF2-40B4-BE49-F238E27FC236}">
                <a16:creationId xmlns:a16="http://schemas.microsoft.com/office/drawing/2014/main" id="{D72422B0-D505-4F25-A009-481312CC3138}"/>
              </a:ext>
            </a:extLst>
          </p:cNvPr>
          <p:cNvSpPr/>
          <p:nvPr/>
        </p:nvSpPr>
        <p:spPr>
          <a:xfrm>
            <a:off x="3562277" y="2963169"/>
            <a:ext cx="1025001" cy="1025134"/>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sp>
        <p:nvSpPr>
          <p:cNvPr id="21" name="文本框 20">
            <a:extLst>
              <a:ext uri="{FF2B5EF4-FFF2-40B4-BE49-F238E27FC236}">
                <a16:creationId xmlns:a16="http://schemas.microsoft.com/office/drawing/2014/main" id="{14A36794-124A-42F3-966C-64B4C700F4B1}"/>
              </a:ext>
            </a:extLst>
          </p:cNvPr>
          <p:cNvSpPr txBox="1"/>
          <p:nvPr/>
        </p:nvSpPr>
        <p:spPr>
          <a:xfrm>
            <a:off x="3750165" y="3287212"/>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02</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22" name="矩形 21">
            <a:extLst>
              <a:ext uri="{FF2B5EF4-FFF2-40B4-BE49-F238E27FC236}">
                <a16:creationId xmlns:a16="http://schemas.microsoft.com/office/drawing/2014/main" id="{DF7EC84B-B6AB-4EF1-BEAE-DD30487B5CEB}"/>
              </a:ext>
            </a:extLst>
          </p:cNvPr>
          <p:cNvSpPr/>
          <p:nvPr/>
        </p:nvSpPr>
        <p:spPr>
          <a:xfrm>
            <a:off x="4670093" y="4451918"/>
            <a:ext cx="697627"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农业</a:t>
            </a:r>
          </a:p>
        </p:txBody>
      </p:sp>
      <p:sp>
        <p:nvSpPr>
          <p:cNvPr id="23" name="矩形 22">
            <a:extLst>
              <a:ext uri="{FF2B5EF4-FFF2-40B4-BE49-F238E27FC236}">
                <a16:creationId xmlns:a16="http://schemas.microsoft.com/office/drawing/2014/main" id="{DE806823-13A7-4FD2-8606-DB478320F63F}"/>
              </a:ext>
            </a:extLst>
          </p:cNvPr>
          <p:cNvSpPr/>
          <p:nvPr/>
        </p:nvSpPr>
        <p:spPr>
          <a:xfrm>
            <a:off x="4660041" y="4810557"/>
            <a:ext cx="6674709" cy="1169551"/>
          </a:xfrm>
          <a:prstGeom prst="rect">
            <a:avLst/>
          </a:prstGeom>
        </p:spPr>
        <p:txBody>
          <a:bodyPr wrap="square">
            <a:spAutoFit/>
          </a:body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构建现代农业产业体系、生产体系、经营体系，完善农业支持保护制度</a:t>
            </a: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发展多种形式适度规模经营，培育新型农业经营主体，健全农业社会化服务体系，实现小农户和现代农业发展有机衔接。促进农村一二三产业融合发展，支持和鼓励农民就业创业，拓宽增收渠道。加强农村基层基础工作，健全自治、法治、德治相结合的乡村治理体系。培养造就一支懂农业、爱农村、爱农民的“三农”工作队伍。</a:t>
            </a:r>
            <a:endPar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Adobe Arabic" panose="02040503050201020203" pitchFamily="18" charset="-78"/>
            </a:endParaRPr>
          </a:p>
        </p:txBody>
      </p:sp>
      <p:sp>
        <p:nvSpPr>
          <p:cNvPr id="24" name="五角星 24">
            <a:extLst>
              <a:ext uri="{FF2B5EF4-FFF2-40B4-BE49-F238E27FC236}">
                <a16:creationId xmlns:a16="http://schemas.microsoft.com/office/drawing/2014/main" id="{C955428C-DB36-4ACD-A693-422C60172AEF}"/>
              </a:ext>
            </a:extLst>
          </p:cNvPr>
          <p:cNvSpPr/>
          <p:nvPr/>
        </p:nvSpPr>
        <p:spPr>
          <a:xfrm>
            <a:off x="3562277" y="4436390"/>
            <a:ext cx="1025001" cy="1025133"/>
          </a:xfrm>
          <a:prstGeom prst="cloudCallout">
            <a:avLst/>
          </a:prstGeom>
          <a:gradFill>
            <a:gsLst>
              <a:gs pos="0">
                <a:srgbClr val="E30000"/>
              </a:gs>
              <a:gs pos="100000">
                <a:srgbClr val="76030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
        <p:nvSpPr>
          <p:cNvPr id="25" name="文本框 24">
            <a:extLst>
              <a:ext uri="{FF2B5EF4-FFF2-40B4-BE49-F238E27FC236}">
                <a16:creationId xmlns:a16="http://schemas.microsoft.com/office/drawing/2014/main" id="{38EB8AE5-2B8E-46CB-9378-99401934EC53}"/>
              </a:ext>
            </a:extLst>
          </p:cNvPr>
          <p:cNvSpPr txBox="1"/>
          <p:nvPr/>
        </p:nvSpPr>
        <p:spPr>
          <a:xfrm>
            <a:off x="3733785" y="4697033"/>
            <a:ext cx="68198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03</a:t>
            </a:r>
            <a:endParaRPr kumimoji="0" lang="zh-CN" altLang="en-US" sz="28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extLst>
      <p:ext uri="{BB962C8B-B14F-4D97-AF65-F5344CB8AC3E}">
        <p14:creationId xmlns:p14="http://schemas.microsoft.com/office/powerpoint/2010/main" val="352439568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1000" fill="hold"/>
                                        <p:tgtEl>
                                          <p:spTgt spid="16"/>
                                        </p:tgtEl>
                                        <p:attrNameLst>
                                          <p:attrName>ppt_x</p:attrName>
                                        </p:attrNameLst>
                                      </p:cBhvr>
                                      <p:tavLst>
                                        <p:tav tm="0">
                                          <p:val>
                                            <p:strVal val="0-#ppt_w/2"/>
                                          </p:val>
                                        </p:tav>
                                        <p:tav tm="100000">
                                          <p:val>
                                            <p:strVal val="#ppt_x"/>
                                          </p:val>
                                        </p:tav>
                                      </p:tavLst>
                                    </p:anim>
                                    <p:anim calcmode="lin" valueType="num">
                                      <p:cBhvr additive="base">
                                        <p:cTn id="20" dur="100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000" fill="hold"/>
                                        <p:tgtEl>
                                          <p:spTgt spid="20"/>
                                        </p:tgtEl>
                                        <p:attrNameLst>
                                          <p:attrName>ppt_x</p:attrName>
                                        </p:attrNameLst>
                                      </p:cBhvr>
                                      <p:tavLst>
                                        <p:tav tm="0">
                                          <p:val>
                                            <p:strVal val="0-#ppt_w/2"/>
                                          </p:val>
                                        </p:tav>
                                        <p:tav tm="100000">
                                          <p:val>
                                            <p:strVal val="#ppt_x"/>
                                          </p:val>
                                        </p:tav>
                                      </p:tavLst>
                                    </p:anim>
                                    <p:anim calcmode="lin" valueType="num">
                                      <p:cBhvr additive="base">
                                        <p:cTn id="24" dur="10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0-#ppt_w/2"/>
                                          </p:val>
                                        </p:tav>
                                        <p:tav tm="100000">
                                          <p:val>
                                            <p:strVal val="#ppt_x"/>
                                          </p:val>
                                        </p:tav>
                                      </p:tavLst>
                                    </p:anim>
                                    <p:anim calcmode="lin" valueType="num">
                                      <p:cBhvr additive="base">
                                        <p:cTn id="28" dur="1000" fill="hold"/>
                                        <p:tgtEl>
                                          <p:spTgt spid="2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anim calcmode="lin" valueType="num">
                                      <p:cBhvr>
                                        <p:cTn id="34"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4"/>
                                        </p:tgtEl>
                                      </p:cBhvr>
                                    </p:animEffect>
                                  </p:childTnLst>
                                </p:cTn>
                              </p:par>
                            </p:childTnLst>
                          </p:cTn>
                        </p:par>
                        <p:par>
                          <p:cTn id="37" fill="hold">
                            <p:stCondLst>
                              <p:cond delay="25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5"/>
                                        </p:tgtEl>
                                        <p:attrNameLst>
                                          <p:attrName>ppt_y</p:attrName>
                                        </p:attrNameLst>
                                      </p:cBhvr>
                                      <p:tavLst>
                                        <p:tav tm="0">
                                          <p:val>
                                            <p:strVal val="#ppt_y"/>
                                          </p:val>
                                        </p:tav>
                                        <p:tav tm="100000">
                                          <p:val>
                                            <p:strVal val="#ppt_y"/>
                                          </p:val>
                                        </p:tav>
                                      </p:tavLst>
                                    </p:anim>
                                    <p:anim calcmode="lin" valueType="num">
                                      <p:cBhvr>
                                        <p:cTn id="42"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5"/>
                                        </p:tgtEl>
                                      </p:cBhvr>
                                    </p:animEffect>
                                  </p:childTnLst>
                                </p:cTn>
                              </p:par>
                            </p:childTnLst>
                          </p:cTn>
                        </p:par>
                        <p:par>
                          <p:cTn id="45" fill="hold">
                            <p:stCondLst>
                              <p:cond delay="91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8"/>
                                        </p:tgtEl>
                                        <p:attrNameLst>
                                          <p:attrName>ppt_y</p:attrName>
                                        </p:attrNameLst>
                                      </p:cBhvr>
                                      <p:tavLst>
                                        <p:tav tm="0">
                                          <p:val>
                                            <p:strVal val="#ppt_y"/>
                                          </p:val>
                                        </p:tav>
                                        <p:tav tm="100000">
                                          <p:val>
                                            <p:strVal val="#ppt_y"/>
                                          </p:val>
                                        </p:tav>
                                      </p:tavLst>
                                    </p:anim>
                                    <p:anim calcmode="lin" valueType="num">
                                      <p:cBhvr>
                                        <p:cTn id="50"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8"/>
                                        </p:tgtEl>
                                      </p:cBhvr>
                                    </p:animEffect>
                                  </p:childTnLst>
                                </p:cTn>
                              </p:par>
                            </p:childTnLst>
                          </p:cTn>
                        </p:par>
                        <p:par>
                          <p:cTn id="53" fill="hold">
                            <p:stCondLst>
                              <p:cond delay="96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9"/>
                                        </p:tgtEl>
                                        <p:attrNameLst>
                                          <p:attrName>ppt_y</p:attrName>
                                        </p:attrNameLst>
                                      </p:cBhvr>
                                      <p:tavLst>
                                        <p:tav tm="0">
                                          <p:val>
                                            <p:strVal val="#ppt_y"/>
                                          </p:val>
                                        </p:tav>
                                        <p:tav tm="100000">
                                          <p:val>
                                            <p:strVal val="#ppt_y"/>
                                          </p:val>
                                        </p:tav>
                                      </p:tavLst>
                                    </p:anim>
                                    <p:anim calcmode="lin" valueType="num">
                                      <p:cBhvr>
                                        <p:cTn id="5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9"/>
                                        </p:tgtEl>
                                      </p:cBhvr>
                                    </p:animEffect>
                                  </p:childTnLst>
                                </p:cTn>
                              </p:par>
                            </p:childTnLst>
                          </p:cTn>
                        </p:par>
                        <p:par>
                          <p:cTn id="61" fill="hold">
                            <p:stCondLst>
                              <p:cond delay="164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22"/>
                                        </p:tgtEl>
                                        <p:attrNameLst>
                                          <p:attrName>ppt_y</p:attrName>
                                        </p:attrNameLst>
                                      </p:cBhvr>
                                      <p:tavLst>
                                        <p:tav tm="0">
                                          <p:val>
                                            <p:strVal val="#ppt_y"/>
                                          </p:val>
                                        </p:tav>
                                        <p:tav tm="100000">
                                          <p:val>
                                            <p:strVal val="#ppt_y"/>
                                          </p:val>
                                        </p:tav>
                                      </p:tavLst>
                                    </p:anim>
                                    <p:anim calcmode="lin" valueType="num">
                                      <p:cBhvr>
                                        <p:cTn id="6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22"/>
                                        </p:tgtEl>
                                      </p:cBhvr>
                                    </p:animEffect>
                                  </p:childTnLst>
                                </p:cTn>
                              </p:par>
                            </p:childTnLst>
                          </p:cTn>
                        </p:par>
                        <p:par>
                          <p:cTn id="69" fill="hold">
                            <p:stCondLst>
                              <p:cond delay="169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3"/>
                                        </p:tgtEl>
                                        <p:attrNameLst>
                                          <p:attrName>ppt_y</p:attrName>
                                        </p:attrNameLst>
                                      </p:cBhvr>
                                      <p:tavLst>
                                        <p:tav tm="0">
                                          <p:val>
                                            <p:strVal val="#ppt_y"/>
                                          </p:val>
                                        </p:tav>
                                        <p:tav tm="100000">
                                          <p:val>
                                            <p:strVal val="#ppt_y"/>
                                          </p:val>
                                        </p:tav>
                                      </p:tavLst>
                                    </p:anim>
                                    <p:anim calcmode="lin" valueType="num">
                                      <p:cBhvr>
                                        <p:cTn id="7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bldLvl="0" animBg="1"/>
      <p:bldP spid="18" grpId="0"/>
      <p:bldP spid="19" grpId="0"/>
      <p:bldP spid="20" grpId="0" bldLvl="0" animBg="1"/>
      <p:bldP spid="22" grpId="0"/>
      <p:bldP spid="23" grpId="0"/>
      <p:bldP spid="2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1CE8B27B-B59B-4765-8711-D561B82C990B}"/>
              </a:ext>
            </a:extLst>
          </p:cNvPr>
          <p:cNvSpPr/>
          <p:nvPr/>
        </p:nvSpPr>
        <p:spPr>
          <a:xfrm>
            <a:off x="974927" y="257891"/>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sp>
        <p:nvSpPr>
          <p:cNvPr id="6" name="矩形: 圆角 9">
            <a:extLst>
              <a:ext uri="{FF2B5EF4-FFF2-40B4-BE49-F238E27FC236}">
                <a16:creationId xmlns:a16="http://schemas.microsoft.com/office/drawing/2014/main" id="{4C7BEE27-1374-4C68-9224-16B8E416A21B}"/>
              </a:ext>
            </a:extLst>
          </p:cNvPr>
          <p:cNvSpPr/>
          <p:nvPr/>
        </p:nvSpPr>
        <p:spPr>
          <a:xfrm>
            <a:off x="4120230" y="1662000"/>
            <a:ext cx="616446" cy="3778497"/>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zh-CN" altLang="en-US" sz="2100" b="1" i="0" u="none" strike="noStrike" kern="120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endParaRPr>
          </a:p>
        </p:txBody>
      </p:sp>
      <p:sp>
        <p:nvSpPr>
          <p:cNvPr id="7" name="矩形: 圆角 16">
            <a:extLst>
              <a:ext uri="{FF2B5EF4-FFF2-40B4-BE49-F238E27FC236}">
                <a16:creationId xmlns:a16="http://schemas.microsoft.com/office/drawing/2014/main" id="{2153D41E-9585-4385-82B0-1CFB75FBD184}"/>
              </a:ext>
            </a:extLst>
          </p:cNvPr>
          <p:cNvSpPr/>
          <p:nvPr/>
        </p:nvSpPr>
        <p:spPr>
          <a:xfrm>
            <a:off x="4736676" y="1667625"/>
            <a:ext cx="6192688" cy="3772872"/>
          </a:xfrm>
          <a:prstGeom prst="roundRect">
            <a:avLst>
              <a:gd name="adj" fmla="val 0"/>
            </a:avLst>
          </a:prstGeom>
          <a:noFill/>
          <a:ln w="95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1219140" rtl="0" eaLnBrk="1" fontAlgn="auto" latinLnBrk="0" hangingPunct="1">
              <a:lnSpc>
                <a:spcPct val="20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从二〇三五年到本世纪中叶，在基本实现现代化的基础上，再奋斗十五年，把我国建成富强民主文明和谐美丽的社会主义现代化强国。到那时，我国物质文明、政治文明、精神文明、社会文明、生态文明将全面提升，实现国家治理体系和治理能力现代化，成为综合国力和国际影响力领先的国家，全体人民共同富裕基本实现，我国人民将享有更加幸福安康的生活，中华民族将以更加昂扬的姿态屹立于世界民族之林。</a:t>
            </a:r>
            <a:endParaRPr kumimoji="0" lang="en-US" altLang="zh-CN" sz="17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pic>
        <p:nvPicPr>
          <p:cNvPr id="8" name="图片 7">
            <a:extLst>
              <a:ext uri="{FF2B5EF4-FFF2-40B4-BE49-F238E27FC236}">
                <a16:creationId xmlns:a16="http://schemas.microsoft.com/office/drawing/2014/main" id="{4A06546B-3D0A-4F96-8DA0-D9276EFD2120}"/>
              </a:ext>
            </a:extLst>
          </p:cNvPr>
          <p:cNvPicPr>
            <a:picLocks noChangeAspect="1"/>
          </p:cNvPicPr>
          <p:nvPr/>
        </p:nvPicPr>
        <p:blipFill>
          <a:blip r:embed="rId3"/>
          <a:stretch>
            <a:fillRect/>
          </a:stretch>
        </p:blipFill>
        <p:spPr>
          <a:xfrm>
            <a:off x="744434" y="1662000"/>
            <a:ext cx="3392936" cy="3778497"/>
          </a:xfrm>
          <a:prstGeom prst="rect">
            <a:avLst/>
          </a:prstGeom>
        </p:spPr>
      </p:pic>
      <p:sp>
        <p:nvSpPr>
          <p:cNvPr id="10" name="文本框 9">
            <a:extLst>
              <a:ext uri="{FF2B5EF4-FFF2-40B4-BE49-F238E27FC236}">
                <a16:creationId xmlns:a16="http://schemas.microsoft.com/office/drawing/2014/main" id="{E4B0B957-924E-4859-8E27-F72BBA0A7A33}"/>
              </a:ext>
            </a:extLst>
          </p:cNvPr>
          <p:cNvSpPr txBox="1"/>
          <p:nvPr/>
        </p:nvSpPr>
        <p:spPr>
          <a:xfrm>
            <a:off x="4137370" y="3146009"/>
            <a:ext cx="615553" cy="810478"/>
          </a:xfrm>
          <a:prstGeom prst="rect">
            <a:avLst/>
          </a:prstGeom>
          <a:noFill/>
        </p:spPr>
        <p:txBody>
          <a:bodyPr vert="eaVert" wrap="none" rtlCol="0">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阶段</a:t>
            </a:r>
            <a:endPar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9605395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6">
            <a:extLst>
              <a:ext uri="{FF2B5EF4-FFF2-40B4-BE49-F238E27FC236}">
                <a16:creationId xmlns:a16="http://schemas.microsoft.com/office/drawing/2014/main" id="{5271B910-CA95-4531-B9F8-FDAD26630622}"/>
              </a:ext>
            </a:extLst>
          </p:cNvPr>
          <p:cNvSpPr txBox="1"/>
          <p:nvPr/>
        </p:nvSpPr>
        <p:spPr>
          <a:xfrm>
            <a:off x="1" y="3588736"/>
            <a:ext cx="12186584" cy="830997"/>
          </a:xfrm>
          <a:prstGeom prst="rect">
            <a:avLst/>
          </a:prstGeom>
          <a:noFill/>
        </p:spPr>
        <p:txBody>
          <a:bodyPr wrap="square" rtlCol="0">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pic>
        <p:nvPicPr>
          <p:cNvPr id="9" name="图片 8">
            <a:extLst>
              <a:ext uri="{FF2B5EF4-FFF2-40B4-BE49-F238E27FC236}">
                <a16:creationId xmlns:a16="http://schemas.microsoft.com/office/drawing/2014/main" id="{B032C1DE-77EB-46F8-900C-B1A3ABD8482B}"/>
              </a:ext>
            </a:extLst>
          </p:cNvPr>
          <p:cNvPicPr>
            <a:picLocks noChangeAspect="1"/>
          </p:cNvPicPr>
          <p:nvPr/>
        </p:nvPicPr>
        <p:blipFill rotWithShape="1">
          <a:blip r:embed="rId3">
            <a:extLst>
              <a:ext uri="{28A0092B-C50C-407E-A947-70E740481C1C}">
                <a14:useLocalDpi xmlns:a14="http://schemas.microsoft.com/office/drawing/2010/main" val="0"/>
              </a:ext>
            </a:extLst>
          </a:blip>
          <a:srcRect l="35701" t="5926" r="36179" b="58236"/>
          <a:stretch/>
        </p:blipFill>
        <p:spPr>
          <a:xfrm>
            <a:off x="4222747" y="1267266"/>
            <a:ext cx="3696304" cy="2457753"/>
          </a:xfrm>
          <a:prstGeom prst="rect">
            <a:avLst/>
          </a:prstGeom>
        </p:spPr>
      </p:pic>
      <p:sp>
        <p:nvSpPr>
          <p:cNvPr id="13" name="Rectangle 17">
            <a:extLst>
              <a:ext uri="{FF2B5EF4-FFF2-40B4-BE49-F238E27FC236}">
                <a16:creationId xmlns:a16="http://schemas.microsoft.com/office/drawing/2014/main" id="{B1DED3E9-3942-4B91-8A2F-CCFDF4AF1077}"/>
              </a:ext>
            </a:extLst>
          </p:cNvPr>
          <p:cNvSpPr/>
          <p:nvPr/>
        </p:nvSpPr>
        <p:spPr>
          <a:xfrm>
            <a:off x="0" y="4423451"/>
            <a:ext cx="12192000"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sym typeface="Arial" panose="020B0604020202020204" pitchFamily="34" charset="0"/>
              </a:rPr>
              <a:t>全面推进中国特色大国外交，形成全方位、多层次、立体化的外交布局，为我国发展营造了良好外部条件。</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7959410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9"/>
                                        </p:tgtEl>
                                      </p:cBhvr>
                                    </p:animEffect>
                                    <p:animScale>
                                      <p:cBhvr>
                                        <p:cTn id="14" dur="250" autoRev="1" fill="hold"/>
                                        <p:tgtEl>
                                          <p:spTgt spid="9"/>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descr="#clear#">
            <a:extLst>
              <a:ext uri="{FF2B5EF4-FFF2-40B4-BE49-F238E27FC236}">
                <a16:creationId xmlns:a16="http://schemas.microsoft.com/office/drawing/2014/main" id="{4836596B-0EBF-4755-A2A9-34B3E55BA404}"/>
              </a:ext>
            </a:extLst>
          </p:cNvPr>
          <p:cNvSpPr/>
          <p:nvPr/>
        </p:nvSpPr>
        <p:spPr>
          <a:xfrm>
            <a:off x="1028009" y="284776"/>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
        <p:nvSpPr>
          <p:cNvPr id="8" name="矩形 7">
            <a:extLst>
              <a:ext uri="{FF2B5EF4-FFF2-40B4-BE49-F238E27FC236}">
                <a16:creationId xmlns:a16="http://schemas.microsoft.com/office/drawing/2014/main" id="{F419E2B0-7DB5-43C9-A1BB-D26876C2FF89}"/>
              </a:ext>
            </a:extLst>
          </p:cNvPr>
          <p:cNvSpPr/>
          <p:nvPr/>
        </p:nvSpPr>
        <p:spPr>
          <a:xfrm>
            <a:off x="1751013" y="1409097"/>
            <a:ext cx="8432165" cy="5835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中国特色社会主义进入新时代 三个“意味着”</a:t>
            </a:r>
          </a:p>
        </p:txBody>
      </p:sp>
      <p:sp>
        <p:nvSpPr>
          <p:cNvPr id="9" name="矩形: 圆角 7">
            <a:extLst>
              <a:ext uri="{FF2B5EF4-FFF2-40B4-BE49-F238E27FC236}">
                <a16:creationId xmlns:a16="http://schemas.microsoft.com/office/drawing/2014/main" id="{472A0E78-C087-4AA1-AD3B-DAE6CE093665}"/>
              </a:ext>
            </a:extLst>
          </p:cNvPr>
          <p:cNvSpPr/>
          <p:nvPr/>
        </p:nvSpPr>
        <p:spPr>
          <a:xfrm>
            <a:off x="1299078" y="3218764"/>
            <a:ext cx="2060151" cy="1544452"/>
          </a:xfrm>
          <a:prstGeom prst="roundRect">
            <a:avLst>
              <a:gd name="adj" fmla="val 0"/>
            </a:avLst>
          </a:prstGeom>
          <a:solidFill>
            <a:schemeClr val="accent1"/>
          </a:solidFill>
          <a:ln>
            <a:noFill/>
          </a:ln>
          <a:effectLst>
            <a:reflection blurRad="6350" stA="52000" endA="300" endPos="22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三个</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rPr>
              <a:t>“意味着”</a:t>
            </a:r>
          </a:p>
        </p:txBody>
      </p:sp>
      <p:sp>
        <p:nvSpPr>
          <p:cNvPr id="12" name="箭头: V 形 8">
            <a:extLst>
              <a:ext uri="{FF2B5EF4-FFF2-40B4-BE49-F238E27FC236}">
                <a16:creationId xmlns:a16="http://schemas.microsoft.com/office/drawing/2014/main" id="{EE551B01-2812-43CA-AB6B-90C929DA05EA}"/>
              </a:ext>
            </a:extLst>
          </p:cNvPr>
          <p:cNvSpPr/>
          <p:nvPr/>
        </p:nvSpPr>
        <p:spPr>
          <a:xfrm>
            <a:off x="3720327" y="3835568"/>
            <a:ext cx="330654" cy="384270"/>
          </a:xfrm>
          <a:prstGeom prst="chevron">
            <a:avLst>
              <a:gd name="adj" fmla="val 598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grpSp>
        <p:nvGrpSpPr>
          <p:cNvPr id="13" name="组合 12">
            <a:extLst>
              <a:ext uri="{FF2B5EF4-FFF2-40B4-BE49-F238E27FC236}">
                <a16:creationId xmlns:a16="http://schemas.microsoft.com/office/drawing/2014/main" id="{1167BE64-77C7-409D-9064-2B54BA70272B}"/>
              </a:ext>
            </a:extLst>
          </p:cNvPr>
          <p:cNvGrpSpPr/>
          <p:nvPr/>
        </p:nvGrpSpPr>
        <p:grpSpPr>
          <a:xfrm>
            <a:off x="1299078" y="2052887"/>
            <a:ext cx="9337937" cy="432000"/>
            <a:chOff x="1413469" y="1934777"/>
            <a:chExt cx="9337937" cy="432000"/>
          </a:xfrm>
        </p:grpSpPr>
        <p:cxnSp>
          <p:nvCxnSpPr>
            <p:cNvPr id="14" name="直接连接符 13">
              <a:extLst>
                <a:ext uri="{FF2B5EF4-FFF2-40B4-BE49-F238E27FC236}">
                  <a16:creationId xmlns:a16="http://schemas.microsoft.com/office/drawing/2014/main" id="{2C16A138-CD4D-4C3F-8809-14B1B4A8CDE9}"/>
                </a:ext>
              </a:extLst>
            </p:cNvPr>
            <p:cNvCxnSpPr/>
            <p:nvPr/>
          </p:nvCxnSpPr>
          <p:spPr>
            <a:xfrm>
              <a:off x="1413469" y="2150777"/>
              <a:ext cx="432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星形: 五角 5">
              <a:extLst>
                <a:ext uri="{FF2B5EF4-FFF2-40B4-BE49-F238E27FC236}">
                  <a16:creationId xmlns:a16="http://schemas.microsoft.com/office/drawing/2014/main" id="{460F0FF0-F864-4C92-BC6F-36012B332240}"/>
                </a:ext>
              </a:extLst>
            </p:cNvPr>
            <p:cNvSpPr/>
            <p:nvPr/>
          </p:nvSpPr>
          <p:spPr>
            <a:xfrm>
              <a:off x="5880001" y="1934777"/>
              <a:ext cx="432000" cy="432000"/>
            </a:xfrm>
            <a:prstGeom prst="star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cxnSp>
          <p:nvCxnSpPr>
            <p:cNvPr id="16" name="直接连接符 15">
              <a:extLst>
                <a:ext uri="{FF2B5EF4-FFF2-40B4-BE49-F238E27FC236}">
                  <a16:creationId xmlns:a16="http://schemas.microsoft.com/office/drawing/2014/main" id="{3D3ECBDF-4E07-4A73-996F-E6D112C27DE4}"/>
                </a:ext>
              </a:extLst>
            </p:cNvPr>
            <p:cNvCxnSpPr/>
            <p:nvPr/>
          </p:nvCxnSpPr>
          <p:spPr>
            <a:xfrm>
              <a:off x="6431406" y="2150777"/>
              <a:ext cx="43200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7" name="组合 16">
            <a:extLst>
              <a:ext uri="{FF2B5EF4-FFF2-40B4-BE49-F238E27FC236}">
                <a16:creationId xmlns:a16="http://schemas.microsoft.com/office/drawing/2014/main" id="{7B813D9D-8C4A-40DD-A27D-D93A5E9FA5C9}"/>
              </a:ext>
            </a:extLst>
          </p:cNvPr>
          <p:cNvGrpSpPr/>
          <p:nvPr/>
        </p:nvGrpSpPr>
        <p:grpSpPr>
          <a:xfrm>
            <a:off x="4361742" y="2668491"/>
            <a:ext cx="6576695" cy="791845"/>
            <a:chOff x="4490647" y="2486881"/>
            <a:chExt cx="6576695" cy="791845"/>
          </a:xfrm>
        </p:grpSpPr>
        <p:sp>
          <p:nvSpPr>
            <p:cNvPr id="18" name="矩形: 圆角 9">
              <a:extLst>
                <a:ext uri="{FF2B5EF4-FFF2-40B4-BE49-F238E27FC236}">
                  <a16:creationId xmlns:a16="http://schemas.microsoft.com/office/drawing/2014/main" id="{96739E8E-1E9B-4E15-A666-014E62E983CF}"/>
                </a:ext>
              </a:extLst>
            </p:cNvPr>
            <p:cNvSpPr/>
            <p:nvPr/>
          </p:nvSpPr>
          <p:spPr>
            <a:xfrm>
              <a:off x="4706547" y="2486881"/>
              <a:ext cx="6360795" cy="791845"/>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endParaRPr>
            </a:p>
          </p:txBody>
        </p:sp>
        <p:sp>
          <p:nvSpPr>
            <p:cNvPr id="19" name="矩形: 圆角 18">
              <a:extLst>
                <a:ext uri="{FF2B5EF4-FFF2-40B4-BE49-F238E27FC236}">
                  <a16:creationId xmlns:a16="http://schemas.microsoft.com/office/drawing/2014/main" id="{A717FFC0-80D4-46A7-AFBC-58655BCC4724}"/>
                </a:ext>
              </a:extLst>
            </p:cNvPr>
            <p:cNvSpPr/>
            <p:nvPr/>
          </p:nvSpPr>
          <p:spPr>
            <a:xfrm>
              <a:off x="4490647" y="2666881"/>
              <a:ext cx="432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1</a:t>
              </a:r>
              <a:endParaRPr kumimoji="0" lang="zh-CN" altLang="en-US"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20" name="矩形 19">
              <a:extLst>
                <a:ext uri="{FF2B5EF4-FFF2-40B4-BE49-F238E27FC236}">
                  <a16:creationId xmlns:a16="http://schemas.microsoft.com/office/drawing/2014/main" id="{01EDC3D3-614E-4257-A066-9214CA05DD90}"/>
                </a:ext>
              </a:extLst>
            </p:cNvPr>
            <p:cNvSpPr/>
            <p:nvPr/>
          </p:nvSpPr>
          <p:spPr>
            <a:xfrm>
              <a:off x="5104692" y="2592291"/>
              <a:ext cx="5789930" cy="55308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意味着近代以来久经磨难的中华民族迎来了从站起来、富起来到强起来的伟大飞跃，迎来了实现中华民族伟大复兴的光明前景；</a:t>
              </a:r>
            </a:p>
          </p:txBody>
        </p:sp>
      </p:grpSp>
      <p:grpSp>
        <p:nvGrpSpPr>
          <p:cNvPr id="21" name="组合 20">
            <a:extLst>
              <a:ext uri="{FF2B5EF4-FFF2-40B4-BE49-F238E27FC236}">
                <a16:creationId xmlns:a16="http://schemas.microsoft.com/office/drawing/2014/main" id="{1CCEDEEB-089D-42DB-9E9D-3CFB3F3BAC0F}"/>
              </a:ext>
            </a:extLst>
          </p:cNvPr>
          <p:cNvGrpSpPr/>
          <p:nvPr/>
        </p:nvGrpSpPr>
        <p:grpSpPr>
          <a:xfrm>
            <a:off x="4361742" y="3594991"/>
            <a:ext cx="6761480" cy="791845"/>
            <a:chOff x="4490647" y="3413381"/>
            <a:chExt cx="6761480" cy="791845"/>
          </a:xfrm>
        </p:grpSpPr>
        <p:sp>
          <p:nvSpPr>
            <p:cNvPr id="22" name="矩形: 圆角 10">
              <a:extLst>
                <a:ext uri="{FF2B5EF4-FFF2-40B4-BE49-F238E27FC236}">
                  <a16:creationId xmlns:a16="http://schemas.microsoft.com/office/drawing/2014/main" id="{C7C55D50-42D4-4DD8-9FD9-2D918F1D1855}"/>
                </a:ext>
              </a:extLst>
            </p:cNvPr>
            <p:cNvSpPr/>
            <p:nvPr/>
          </p:nvSpPr>
          <p:spPr>
            <a:xfrm>
              <a:off x="4706547" y="3413381"/>
              <a:ext cx="6360795" cy="791845"/>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endParaRPr>
            </a:p>
          </p:txBody>
        </p:sp>
        <p:sp>
          <p:nvSpPr>
            <p:cNvPr id="23" name="矩形: 圆角 17">
              <a:extLst>
                <a:ext uri="{FF2B5EF4-FFF2-40B4-BE49-F238E27FC236}">
                  <a16:creationId xmlns:a16="http://schemas.microsoft.com/office/drawing/2014/main" id="{72317291-564F-4CE0-87E4-75BB8955F246}"/>
                </a:ext>
              </a:extLst>
            </p:cNvPr>
            <p:cNvSpPr/>
            <p:nvPr/>
          </p:nvSpPr>
          <p:spPr>
            <a:xfrm>
              <a:off x="4490647" y="3630093"/>
              <a:ext cx="432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2</a:t>
              </a:r>
              <a:endParaRPr kumimoji="0" lang="zh-CN" altLang="en-US"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24" name="矩形 23">
              <a:extLst>
                <a:ext uri="{FF2B5EF4-FFF2-40B4-BE49-F238E27FC236}">
                  <a16:creationId xmlns:a16="http://schemas.microsoft.com/office/drawing/2014/main" id="{E4A38611-87F3-4214-A18E-8EB9548BDB70}"/>
                </a:ext>
              </a:extLst>
            </p:cNvPr>
            <p:cNvSpPr/>
            <p:nvPr/>
          </p:nvSpPr>
          <p:spPr>
            <a:xfrm>
              <a:off x="5104692" y="3516886"/>
              <a:ext cx="6147435" cy="5835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意味着科学社会主义在二十一世纪的中国焕发出强大生机活力，在世界上高高举起了中国特色社会主义伟大旗帜；</a:t>
              </a:r>
            </a:p>
          </p:txBody>
        </p:sp>
      </p:grpSp>
      <p:grpSp>
        <p:nvGrpSpPr>
          <p:cNvPr id="25" name="组合 24">
            <a:extLst>
              <a:ext uri="{FF2B5EF4-FFF2-40B4-BE49-F238E27FC236}">
                <a16:creationId xmlns:a16="http://schemas.microsoft.com/office/drawing/2014/main" id="{F5772CBF-9A79-42E1-8741-9D5EE8BD4390}"/>
              </a:ext>
            </a:extLst>
          </p:cNvPr>
          <p:cNvGrpSpPr/>
          <p:nvPr/>
        </p:nvGrpSpPr>
        <p:grpSpPr>
          <a:xfrm>
            <a:off x="4361742" y="4521491"/>
            <a:ext cx="6577330" cy="1118235"/>
            <a:chOff x="4490647" y="4339881"/>
            <a:chExt cx="6577330" cy="1118235"/>
          </a:xfrm>
        </p:grpSpPr>
        <p:sp>
          <p:nvSpPr>
            <p:cNvPr id="26" name="矩形: 圆角 11">
              <a:extLst>
                <a:ext uri="{FF2B5EF4-FFF2-40B4-BE49-F238E27FC236}">
                  <a16:creationId xmlns:a16="http://schemas.microsoft.com/office/drawing/2014/main" id="{5932D14E-4B40-4983-8DCE-E0BF967EE8E8}"/>
                </a:ext>
              </a:extLst>
            </p:cNvPr>
            <p:cNvSpPr/>
            <p:nvPr/>
          </p:nvSpPr>
          <p:spPr>
            <a:xfrm>
              <a:off x="4706547" y="4339881"/>
              <a:ext cx="6361430" cy="1118235"/>
            </a:xfrm>
            <a:prstGeom prst="roundRect">
              <a:avLst>
                <a:gd name="adj" fmla="val 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1200" cap="none" spc="0" normalizeH="0" baseline="0" noProof="0" dirty="0">
                <a:ln>
                  <a:noFill/>
                </a:ln>
                <a:solidFill>
                  <a:srgbClr val="FFFCE1"/>
                </a:solidFill>
                <a:effectLst/>
                <a:uLnTx/>
                <a:uFillTx/>
                <a:latin typeface="微软雅黑" panose="020B0503020204020204" charset="-122"/>
                <a:ea typeface="微软雅黑" panose="020B0503020204020204" charset="-122"/>
                <a:cs typeface="+mn-cs"/>
              </a:endParaRPr>
            </a:p>
          </p:txBody>
        </p:sp>
        <p:sp>
          <p:nvSpPr>
            <p:cNvPr id="27" name="矩形: 圆角 18">
              <a:extLst>
                <a:ext uri="{FF2B5EF4-FFF2-40B4-BE49-F238E27FC236}">
                  <a16:creationId xmlns:a16="http://schemas.microsoft.com/office/drawing/2014/main" id="{CBDFB6AC-CE4C-4D26-8B10-5BBBF5D50E66}"/>
                </a:ext>
              </a:extLst>
            </p:cNvPr>
            <p:cNvSpPr/>
            <p:nvPr/>
          </p:nvSpPr>
          <p:spPr>
            <a:xfrm>
              <a:off x="4490647" y="4757371"/>
              <a:ext cx="432000" cy="43200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rPr>
                <a:t>3</a:t>
              </a:r>
              <a:endParaRPr kumimoji="0" lang="zh-CN" altLang="en-US" sz="1600" b="0" i="0" u="none" strike="noStrike" kern="1200" cap="none" spc="0" normalizeH="0" baseline="0" noProof="0" dirty="0">
                <a:ln>
                  <a:noFill/>
                </a:ln>
                <a:solidFill>
                  <a:prstClr val="white"/>
                </a:solidFill>
                <a:effectLst/>
                <a:uLnTx/>
                <a:uFillTx/>
                <a:latin typeface="Impact" panose="020B0806030902050204" pitchFamily="34" charset="0"/>
                <a:ea typeface="宋体" panose="02010600030101010101" pitchFamily="2" charset="-122"/>
                <a:cs typeface="+mn-cs"/>
              </a:endParaRPr>
            </a:p>
          </p:txBody>
        </p:sp>
        <p:sp>
          <p:nvSpPr>
            <p:cNvPr id="28" name="矩形 27">
              <a:extLst>
                <a:ext uri="{FF2B5EF4-FFF2-40B4-BE49-F238E27FC236}">
                  <a16:creationId xmlns:a16="http://schemas.microsoft.com/office/drawing/2014/main" id="{A36191F7-49B5-4F5E-9281-C86F8AF31609}"/>
                </a:ext>
              </a:extLst>
            </p:cNvPr>
            <p:cNvSpPr/>
            <p:nvPr/>
          </p:nvSpPr>
          <p:spPr>
            <a:xfrm>
              <a:off x="5104692" y="4443386"/>
              <a:ext cx="5962650" cy="101473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5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意味着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p>
          </p:txBody>
        </p:sp>
      </p:grpSp>
    </p:spTree>
    <p:extLst>
      <p:ext uri="{BB962C8B-B14F-4D97-AF65-F5344CB8AC3E}">
        <p14:creationId xmlns:p14="http://schemas.microsoft.com/office/powerpoint/2010/main" val="26017195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125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37" fill="hold" nodeType="withEffect">
                                  <p:stCondLst>
                                    <p:cond delay="175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par>
                                <p:cTn id="11" presetID="2" presetClass="entr" presetSubtype="4" decel="100000" fill="hold" grpId="0" nodeType="withEffect">
                                  <p:stCondLst>
                                    <p:cond delay="225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1000" fill="hold"/>
                                        <p:tgtEl>
                                          <p:spTgt spid="9"/>
                                        </p:tgtEl>
                                        <p:attrNameLst>
                                          <p:attrName>ppt_x</p:attrName>
                                        </p:attrNameLst>
                                      </p:cBhvr>
                                      <p:tavLst>
                                        <p:tav tm="0">
                                          <p:val>
                                            <p:strVal val="#ppt_x"/>
                                          </p:val>
                                        </p:tav>
                                        <p:tav tm="100000">
                                          <p:val>
                                            <p:strVal val="#ppt_x"/>
                                          </p:val>
                                        </p:tav>
                                      </p:tavLst>
                                    </p:anim>
                                    <p:anim calcmode="lin" valueType="num">
                                      <p:cBhvr additive="base">
                                        <p:cTn id="14" dur="1000" fill="hold"/>
                                        <p:tgtEl>
                                          <p:spTgt spid="9"/>
                                        </p:tgtEl>
                                        <p:attrNameLst>
                                          <p:attrName>ppt_y</p:attrName>
                                        </p:attrNameLst>
                                      </p:cBhvr>
                                      <p:tavLst>
                                        <p:tav tm="0">
                                          <p:val>
                                            <p:strVal val="1+#ppt_h/2"/>
                                          </p:val>
                                        </p:tav>
                                        <p:tav tm="100000">
                                          <p:val>
                                            <p:strVal val="#ppt_y"/>
                                          </p:val>
                                        </p:tav>
                                      </p:tavLst>
                                    </p:anim>
                                  </p:childTnLst>
                                </p:cTn>
                              </p:par>
                              <p:par>
                                <p:cTn id="15" presetID="22" presetClass="entr" presetSubtype="8" fill="hold" grpId="0" nodeType="withEffect">
                                  <p:stCondLst>
                                    <p:cond delay="300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par>
                                <p:cTn id="18" presetID="2" presetClass="entr" presetSubtype="2" decel="100000" fill="hold" nodeType="withEffect">
                                  <p:stCondLst>
                                    <p:cond delay="35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1000" fill="hold"/>
                                        <p:tgtEl>
                                          <p:spTgt spid="17"/>
                                        </p:tgtEl>
                                        <p:attrNameLst>
                                          <p:attrName>ppt_x</p:attrName>
                                        </p:attrNameLst>
                                      </p:cBhvr>
                                      <p:tavLst>
                                        <p:tav tm="0">
                                          <p:val>
                                            <p:strVal val="1+#ppt_w/2"/>
                                          </p:val>
                                        </p:tav>
                                        <p:tav tm="100000">
                                          <p:val>
                                            <p:strVal val="#ppt_x"/>
                                          </p:val>
                                        </p:tav>
                                      </p:tavLst>
                                    </p:anim>
                                    <p:anim calcmode="lin" valueType="num">
                                      <p:cBhvr additive="base">
                                        <p:cTn id="21" dur="10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375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1000" fill="hold"/>
                                        <p:tgtEl>
                                          <p:spTgt spid="21"/>
                                        </p:tgtEl>
                                        <p:attrNameLst>
                                          <p:attrName>ppt_x</p:attrName>
                                        </p:attrNameLst>
                                      </p:cBhvr>
                                      <p:tavLst>
                                        <p:tav tm="0">
                                          <p:val>
                                            <p:strVal val="1+#ppt_w/2"/>
                                          </p:val>
                                        </p:tav>
                                        <p:tav tm="100000">
                                          <p:val>
                                            <p:strVal val="#ppt_x"/>
                                          </p:val>
                                        </p:tav>
                                      </p:tavLst>
                                    </p:anim>
                                    <p:anim calcmode="lin" valueType="num">
                                      <p:cBhvr additive="base">
                                        <p:cTn id="25" dur="10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400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1000" fill="hold"/>
                                        <p:tgtEl>
                                          <p:spTgt spid="25"/>
                                        </p:tgtEl>
                                        <p:attrNameLst>
                                          <p:attrName>ppt_x</p:attrName>
                                        </p:attrNameLst>
                                      </p:cBhvr>
                                      <p:tavLst>
                                        <p:tav tm="0">
                                          <p:val>
                                            <p:strVal val="1+#ppt_w/2"/>
                                          </p:val>
                                        </p:tav>
                                        <p:tav tm="100000">
                                          <p:val>
                                            <p:strVal val="#ppt_x"/>
                                          </p:val>
                                        </p:tav>
                                      </p:tavLst>
                                    </p:anim>
                                    <p:anim calcmode="lin" valueType="num">
                                      <p:cBhvr additive="base">
                                        <p:cTn id="29" dur="10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2"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8151763B-EBF4-415B-8A32-A94D1C78CC16}"/>
              </a:ext>
            </a:extLst>
          </p:cNvPr>
          <p:cNvSpPr/>
          <p:nvPr/>
        </p:nvSpPr>
        <p:spPr>
          <a:xfrm>
            <a:off x="1063444" y="265441"/>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pic>
        <p:nvPicPr>
          <p:cNvPr id="4" name="图片 15">
            <a:extLst>
              <a:ext uri="{FF2B5EF4-FFF2-40B4-BE49-F238E27FC236}">
                <a16:creationId xmlns:a16="http://schemas.microsoft.com/office/drawing/2014/main" id="{346FF13E-D0B4-4249-B37F-C1742A84E525}"/>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6957" y="2126970"/>
            <a:ext cx="4849424" cy="375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圆角矩形 5">
            <a:extLst>
              <a:ext uri="{FF2B5EF4-FFF2-40B4-BE49-F238E27FC236}">
                <a16:creationId xmlns:a16="http://schemas.microsoft.com/office/drawing/2014/main" id="{09A5808D-FCA0-49A9-9A9E-DE582F4749FC}"/>
              </a:ext>
            </a:extLst>
          </p:cNvPr>
          <p:cNvSpPr/>
          <p:nvPr/>
        </p:nvSpPr>
        <p:spPr>
          <a:xfrm>
            <a:off x="5456044" y="2126970"/>
            <a:ext cx="1056117" cy="3759451"/>
          </a:xfrm>
          <a:prstGeom prst="roundRect">
            <a:avLst>
              <a:gd name="adj"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发挥社会主义协商民主重要作用</a:t>
            </a:r>
            <a:endParaRPr kumimoji="0" lang="en-US" altLang="zh-CN"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pSp>
        <p:nvGrpSpPr>
          <p:cNvPr id="7" name="组合 6">
            <a:extLst>
              <a:ext uri="{FF2B5EF4-FFF2-40B4-BE49-F238E27FC236}">
                <a16:creationId xmlns:a16="http://schemas.microsoft.com/office/drawing/2014/main" id="{6E1BCF56-BE66-4F25-BA65-E6FD73CD6A38}"/>
              </a:ext>
            </a:extLst>
          </p:cNvPr>
          <p:cNvGrpSpPr/>
          <p:nvPr/>
        </p:nvGrpSpPr>
        <p:grpSpPr>
          <a:xfrm>
            <a:off x="6681825" y="2126970"/>
            <a:ext cx="4914572" cy="3759450"/>
            <a:chOff x="5144562" y="1314786"/>
            <a:chExt cx="3685929" cy="2819588"/>
          </a:xfrm>
        </p:grpSpPr>
        <p:sp>
          <p:nvSpPr>
            <p:cNvPr id="8" name="圆角矩形 7">
              <a:extLst>
                <a:ext uri="{FF2B5EF4-FFF2-40B4-BE49-F238E27FC236}">
                  <a16:creationId xmlns:a16="http://schemas.microsoft.com/office/drawing/2014/main" id="{7A1983AF-6D20-43B2-B2EA-09128F43A35D}"/>
                </a:ext>
              </a:extLst>
            </p:cNvPr>
            <p:cNvSpPr/>
            <p:nvPr/>
          </p:nvSpPr>
          <p:spPr>
            <a:xfrm>
              <a:off x="5144562" y="1314786"/>
              <a:ext cx="3685929" cy="2819588"/>
            </a:xfrm>
            <a:prstGeom prst="roundRect">
              <a:avLst>
                <a:gd name="adj" fmla="val 0"/>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377" rtl="0" eaLnBrk="1" fontAlgn="auto" latinLnBrk="0" hangingPunct="1">
                <a:lnSpc>
                  <a:spcPct val="150000"/>
                </a:lnSpc>
                <a:spcBef>
                  <a:spcPts val="0"/>
                </a:spcBef>
                <a:spcAft>
                  <a:spcPts val="0"/>
                </a:spcAft>
                <a:buClrTx/>
                <a:buSzTx/>
                <a:buFontTx/>
                <a:buNone/>
                <a:tabLst/>
                <a:defRPr/>
              </a:pPr>
              <a:endParaRPr kumimoji="0" lang="en-US" altLang="zh-CN" sz="2133"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id="{6DAFE287-9884-47BD-A128-016E1E6A02C7}"/>
                </a:ext>
              </a:extLst>
            </p:cNvPr>
            <p:cNvSpPr txBox="1"/>
            <p:nvPr/>
          </p:nvSpPr>
          <p:spPr>
            <a:xfrm>
              <a:off x="5316827" y="1431918"/>
              <a:ext cx="3341398" cy="252963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人民政协是具有中国特色的制度安排，是社会主义协商民主的重要渠道和专门协商机构。人民政协工作要聚焦党和国家中心任务，围绕团结和民主两大主题，把协商民主贯穿政治协商、民主监督、参政议政全过程，完善协商议政内容和形式，着力增进共识、促进团结。加强人民政协民主监督，重点监督党和国家重大方针政策和重要决策部署的贯彻落实。增强人民政协界别的代表性，加强委员队伍建设。</a:t>
              </a:r>
            </a:p>
          </p:txBody>
        </p:sp>
      </p:grpSp>
    </p:spTree>
    <p:extLst>
      <p:ext uri="{BB962C8B-B14F-4D97-AF65-F5344CB8AC3E}">
        <p14:creationId xmlns:p14="http://schemas.microsoft.com/office/powerpoint/2010/main" val="396032125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4" descr="#clear#">
            <a:extLst>
              <a:ext uri="{FF2B5EF4-FFF2-40B4-BE49-F238E27FC236}">
                <a16:creationId xmlns:a16="http://schemas.microsoft.com/office/drawing/2014/main" id="{4836596B-0EBF-4755-A2A9-34B3E55BA404}"/>
              </a:ext>
            </a:extLst>
          </p:cNvPr>
          <p:cNvSpPr/>
          <p:nvPr/>
        </p:nvSpPr>
        <p:spPr>
          <a:xfrm>
            <a:off x="1028009" y="239806"/>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
        <p:nvSpPr>
          <p:cNvPr id="21" name="Rectangle 3">
            <a:extLst>
              <a:ext uri="{FF2B5EF4-FFF2-40B4-BE49-F238E27FC236}">
                <a16:creationId xmlns:a16="http://schemas.microsoft.com/office/drawing/2014/main" id="{47456F78-1608-433D-8929-DBBD797D85A2}"/>
              </a:ext>
            </a:extLst>
          </p:cNvPr>
          <p:cNvSpPr txBox="1">
            <a:spLocks noChangeArrowheads="1"/>
          </p:cNvSpPr>
          <p:nvPr/>
        </p:nvSpPr>
        <p:spPr>
          <a:xfrm>
            <a:off x="4439816" y="2909360"/>
            <a:ext cx="6875458" cy="2869786"/>
          </a:xfrm>
          <a:prstGeom prst="rect">
            <a:avLst/>
          </a:prstGeom>
          <a:solidFill>
            <a:schemeClr val="bg1">
              <a:alpha val="15000"/>
            </a:schemeClr>
          </a:solidFill>
          <a:ln>
            <a:solidFill>
              <a:srgbClr val="C00000"/>
            </a:solidFill>
          </a:ln>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zh-CN" altLang="en-US" sz="1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中国特色社会主义是改革开放以来党的全部理论和实践的主题</a:t>
            </a:r>
            <a:r>
              <a:rPr kumimoji="0" lang="zh-CN" altLang="en-US" sz="1400" b="0" i="0" u="none" strike="noStrike" kern="120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是党和人民历尽千辛万苦、付出巨大代价取得的根本成就。中国特色社会主义道路是实现社会主义现代化、创造人民美好生活的必由之路，中国特色社会主义理论体系是指导党和人民实现中华民族伟大复兴的正确理论，中国特色社会主义制度是当代中国发展进步的根本制度保障，中国特色社会主义文化是激励全党全国各族人民奋勇前进的强大精神力量。全党要更加自觉地增强道路自信、理论自信、制度自信、文化自信，既不走封闭僵化的老路，也不走改旗易帜的邪路，保持政治定力，坚持实干兴邦，始终坚持和发展中国特色社会主义。</a:t>
            </a:r>
          </a:p>
        </p:txBody>
      </p:sp>
      <p:grpSp>
        <p:nvGrpSpPr>
          <p:cNvPr id="22" name="组合 21">
            <a:extLst>
              <a:ext uri="{FF2B5EF4-FFF2-40B4-BE49-F238E27FC236}">
                <a16:creationId xmlns:a16="http://schemas.microsoft.com/office/drawing/2014/main" id="{9846FAAC-448E-4AE0-9023-43EF99A3A0DC}"/>
              </a:ext>
            </a:extLst>
          </p:cNvPr>
          <p:cNvGrpSpPr/>
          <p:nvPr/>
        </p:nvGrpSpPr>
        <p:grpSpPr>
          <a:xfrm>
            <a:off x="4727848" y="1484784"/>
            <a:ext cx="5780215" cy="1424824"/>
            <a:chOff x="1187624" y="810840"/>
            <a:chExt cx="3638188" cy="896814"/>
          </a:xfrm>
        </p:grpSpPr>
        <p:pic>
          <p:nvPicPr>
            <p:cNvPr id="23" name="图片 22">
              <a:extLst>
                <a:ext uri="{FF2B5EF4-FFF2-40B4-BE49-F238E27FC236}">
                  <a16:creationId xmlns:a16="http://schemas.microsoft.com/office/drawing/2014/main" id="{BFEB4E99-9665-457E-94D4-32044F6A6384}"/>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187624" y="810840"/>
              <a:ext cx="3638188" cy="896814"/>
            </a:xfrm>
            <a:prstGeom prst="rect">
              <a:avLst/>
            </a:prstGeom>
          </p:spPr>
        </p:pic>
        <p:sp>
          <p:nvSpPr>
            <p:cNvPr id="24" name="矩形 23">
              <a:extLst>
                <a:ext uri="{FF2B5EF4-FFF2-40B4-BE49-F238E27FC236}">
                  <a16:creationId xmlns:a16="http://schemas.microsoft.com/office/drawing/2014/main" id="{D6D4C7DC-A2C7-4BD5-90B5-3A02F3563238}"/>
                </a:ext>
              </a:extLst>
            </p:cNvPr>
            <p:cNvSpPr/>
            <p:nvPr/>
          </p:nvSpPr>
          <p:spPr>
            <a:xfrm>
              <a:off x="1776827" y="1259247"/>
              <a:ext cx="2537745" cy="251838"/>
            </a:xfrm>
            <a:prstGeom prst="rect">
              <a:avLst/>
            </a:prstGeom>
            <a:noFill/>
          </p:spPr>
          <p:txBody>
            <a:bodyPr wrap="non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gradFill flip="none" rotWithShape="1">
                    <a:gsLst>
                      <a:gs pos="0">
                        <a:prstClr val="white"/>
                      </a:gs>
                      <a:gs pos="100000">
                        <a:srgbClr val="FFFF53"/>
                      </a:gs>
                    </a:gsLst>
                    <a:lin ang="5400000" scaled="0"/>
                    <a:tileRect/>
                  </a:gradFill>
                  <a:effectLst/>
                  <a:uLnTx/>
                  <a:uFillTx/>
                  <a:latin typeface="Calibri" panose="020F0502020204030204"/>
                  <a:ea typeface="微软雅黑"/>
                  <a:cs typeface="+mn-cs"/>
                </a:rPr>
                <a:t>实现伟大梦想，必须推进伟大事业</a:t>
              </a:r>
            </a:p>
          </p:txBody>
        </p:sp>
      </p:grpSp>
      <p:pic>
        <p:nvPicPr>
          <p:cNvPr id="25" name="图片 24" descr="图片包含 天空, 时钟, 户外, 塔&#10;&#10;已生成极高可信度的说明">
            <a:extLst>
              <a:ext uri="{FF2B5EF4-FFF2-40B4-BE49-F238E27FC236}">
                <a16:creationId xmlns:a16="http://schemas.microsoft.com/office/drawing/2014/main" id="{DA9A7345-2813-49E4-B3B7-CAE990EB193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82437" y="1856848"/>
            <a:ext cx="3769763" cy="3948640"/>
          </a:xfrm>
          <a:prstGeom prst="rect">
            <a:avLst/>
          </a:prstGeom>
        </p:spPr>
      </p:pic>
    </p:spTree>
    <p:extLst>
      <p:ext uri="{BB962C8B-B14F-4D97-AF65-F5344CB8AC3E}">
        <p14:creationId xmlns:p14="http://schemas.microsoft.com/office/powerpoint/2010/main" val="218057476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strVal val="#ppt_w*0.70"/>
                                          </p:val>
                                        </p:tav>
                                        <p:tav tm="100000">
                                          <p:val>
                                            <p:strVal val="#ppt_w"/>
                                          </p:val>
                                        </p:tav>
                                      </p:tavLst>
                                    </p:anim>
                                    <p:anim calcmode="lin" valueType="num">
                                      <p:cBhvr>
                                        <p:cTn id="8" dur="1000" fill="hold"/>
                                        <p:tgtEl>
                                          <p:spTgt spid="22"/>
                                        </p:tgtEl>
                                        <p:attrNameLst>
                                          <p:attrName>ppt_h</p:attrName>
                                        </p:attrNameLst>
                                      </p:cBhvr>
                                      <p:tavLst>
                                        <p:tav tm="0">
                                          <p:val>
                                            <p:strVal val="#ppt_h"/>
                                          </p:val>
                                        </p:tav>
                                        <p:tav tm="100000">
                                          <p:val>
                                            <p:strVal val="#ppt_h"/>
                                          </p:val>
                                        </p:tav>
                                      </p:tavLst>
                                    </p:anim>
                                    <p:animEffect transition="in" filter="fade">
                                      <p:cBhvr>
                                        <p:cTn id="9" dur="1000"/>
                                        <p:tgtEl>
                                          <p:spTgt spid="22"/>
                                        </p:tgtEl>
                                      </p:cBhvr>
                                    </p:animEffect>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4" descr="#clear#">
            <a:extLst>
              <a:ext uri="{FF2B5EF4-FFF2-40B4-BE49-F238E27FC236}">
                <a16:creationId xmlns:a16="http://schemas.microsoft.com/office/drawing/2014/main" id="{18EA10C3-DB06-4838-95A9-0C3B33AAE926}"/>
              </a:ext>
            </a:extLst>
          </p:cNvPr>
          <p:cNvSpPr/>
          <p:nvPr/>
        </p:nvSpPr>
        <p:spPr>
          <a:xfrm>
            <a:off x="1013030" y="266798"/>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
        <p:nvSpPr>
          <p:cNvPr id="17" name="矩形 16">
            <a:extLst>
              <a:ext uri="{FF2B5EF4-FFF2-40B4-BE49-F238E27FC236}">
                <a16:creationId xmlns:a16="http://schemas.microsoft.com/office/drawing/2014/main" id="{067131D7-81BB-41E1-9C56-043F4D368A38}"/>
              </a:ext>
            </a:extLst>
          </p:cNvPr>
          <p:cNvSpPr>
            <a:spLocks noChangeArrowheads="1"/>
          </p:cNvSpPr>
          <p:nvPr/>
        </p:nvSpPr>
        <p:spPr bwMode="auto">
          <a:xfrm>
            <a:off x="1818523" y="4077072"/>
            <a:ext cx="8544949" cy="1138016"/>
          </a:xfrm>
          <a:prstGeom prst="rect">
            <a:avLst/>
          </a:prstGeom>
          <a:noFill/>
          <a:ln w="3175">
            <a:solidFill>
              <a:srgbClr val="C00000"/>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zh-CN" altLang="zh-CN" sz="2667" b="0" i="0" u="none" strike="noStrike" kern="1200" cap="none" spc="0" normalizeH="0" baseline="0" noProof="0">
              <a:ln>
                <a:noFill/>
              </a:ln>
              <a:solidFill>
                <a:srgbClr val="C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8" name="矩形 17">
            <a:extLst>
              <a:ext uri="{FF2B5EF4-FFF2-40B4-BE49-F238E27FC236}">
                <a16:creationId xmlns:a16="http://schemas.microsoft.com/office/drawing/2014/main" id="{F1A7A308-83C3-4D7E-A56B-86F953528D9F}"/>
              </a:ext>
            </a:extLst>
          </p:cNvPr>
          <p:cNvSpPr>
            <a:spLocks noChangeArrowheads="1"/>
          </p:cNvSpPr>
          <p:nvPr/>
        </p:nvSpPr>
        <p:spPr bwMode="auto">
          <a:xfrm>
            <a:off x="1818523" y="2309487"/>
            <a:ext cx="8544949" cy="1138016"/>
          </a:xfrm>
          <a:prstGeom prst="rect">
            <a:avLst/>
          </a:prstGeom>
          <a:noFill/>
          <a:ln w="3175">
            <a:solidFill>
              <a:srgbClr val="C00000"/>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marL="0" marR="0" lvl="0" indent="0" algn="ctr" defTabSz="1219170" rtl="0" eaLnBrk="1" fontAlgn="base" latinLnBrk="0" hangingPunct="1">
              <a:lnSpc>
                <a:spcPct val="100000"/>
              </a:lnSpc>
              <a:spcBef>
                <a:spcPct val="0"/>
              </a:spcBef>
              <a:spcAft>
                <a:spcPct val="0"/>
              </a:spcAft>
              <a:buClrTx/>
              <a:buSzTx/>
              <a:buFontTx/>
              <a:buNone/>
              <a:tabLst/>
              <a:defRPr/>
            </a:pPr>
            <a:endParaRPr kumimoji="0" lang="zh-CN" altLang="zh-CN" sz="2667" b="0" i="0" u="none" strike="noStrike" kern="1200" cap="none" spc="0" normalizeH="0" baseline="0" noProof="0">
              <a:ln>
                <a:noFill/>
              </a:ln>
              <a:solidFill>
                <a:srgbClr val="C00000"/>
              </a:solidFill>
              <a:effectLst/>
              <a:uLnTx/>
              <a:uFillTx/>
              <a:latin typeface="Calibri" panose="020F0502020204030204" pitchFamily="34" charset="0"/>
              <a:ea typeface="宋体" panose="02010600030101010101" pitchFamily="2" charset="-122"/>
              <a:cs typeface="+mn-cs"/>
              <a:sym typeface="宋体" panose="02010600030101010101" pitchFamily="2" charset="-122"/>
            </a:endParaRPr>
          </a:p>
        </p:txBody>
      </p:sp>
      <p:sp>
        <p:nvSpPr>
          <p:cNvPr id="19" name="矩形 18">
            <a:extLst>
              <a:ext uri="{FF2B5EF4-FFF2-40B4-BE49-F238E27FC236}">
                <a16:creationId xmlns:a16="http://schemas.microsoft.com/office/drawing/2014/main" id="{B87B9723-ECE3-4CA9-B5ED-C6852242CAD4}"/>
              </a:ext>
            </a:extLst>
          </p:cNvPr>
          <p:cNvSpPr/>
          <p:nvPr/>
        </p:nvSpPr>
        <p:spPr>
          <a:xfrm>
            <a:off x="1823335" y="1847822"/>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Ping Hei"/>
              <a:ea typeface="方正兰亭超细黑简体"/>
              <a:cs typeface="+mn-cs"/>
            </a:endParaRPr>
          </a:p>
        </p:txBody>
      </p:sp>
      <p:sp>
        <p:nvSpPr>
          <p:cNvPr id="20" name="文本框 19">
            <a:extLst>
              <a:ext uri="{FF2B5EF4-FFF2-40B4-BE49-F238E27FC236}">
                <a16:creationId xmlns:a16="http://schemas.microsoft.com/office/drawing/2014/main" id="{FF7BD0AB-5718-4112-8A9D-94899ADC98E5}"/>
              </a:ext>
            </a:extLst>
          </p:cNvPr>
          <p:cNvSpPr txBox="1"/>
          <p:nvPr/>
        </p:nvSpPr>
        <p:spPr>
          <a:xfrm>
            <a:off x="1823335" y="2537141"/>
            <a:ext cx="672075" cy="830997"/>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01</a:t>
            </a:r>
            <a:endPar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1" name="矩形 20">
            <a:extLst>
              <a:ext uri="{FF2B5EF4-FFF2-40B4-BE49-F238E27FC236}">
                <a16:creationId xmlns:a16="http://schemas.microsoft.com/office/drawing/2014/main" id="{C6C8FDDC-5BF5-435E-BF6A-62E34D83B62D}"/>
              </a:ext>
            </a:extLst>
          </p:cNvPr>
          <p:cNvSpPr/>
          <p:nvPr/>
        </p:nvSpPr>
        <p:spPr>
          <a:xfrm>
            <a:off x="4200688" y="1847822"/>
            <a:ext cx="4030270" cy="461665"/>
          </a:xfrm>
          <a:prstGeom prst="rect">
            <a:avLst/>
          </a:prstGeom>
        </p:spPr>
        <p:txBody>
          <a:bodyPr wrap="squar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坚持党对一切工作的领导</a:t>
            </a:r>
            <a:endParaRPr kumimoji="0" lang="zh-CN" altLang="en-US" sz="2400" b="1" i="0" u="none" strike="noStrike" kern="1200" cap="none" spc="0" normalizeH="0" baseline="0" noProof="0" dirty="0">
              <a:ln>
                <a:noFill/>
              </a:ln>
              <a:solidFill>
                <a:srgbClr val="FFFAE3"/>
              </a:solidFill>
              <a:effectLst/>
              <a:uLnTx/>
              <a:uFillTx/>
              <a:latin typeface="Calibri" panose="020F0502020204030204"/>
              <a:ea typeface="宋体" panose="02010600030101010101" pitchFamily="2" charset="-122"/>
              <a:cs typeface="+mn-cs"/>
            </a:endParaRPr>
          </a:p>
        </p:txBody>
      </p:sp>
      <p:sp>
        <p:nvSpPr>
          <p:cNvPr id="22" name="矩形 21">
            <a:extLst>
              <a:ext uri="{FF2B5EF4-FFF2-40B4-BE49-F238E27FC236}">
                <a16:creationId xmlns:a16="http://schemas.microsoft.com/office/drawing/2014/main" id="{94C217D2-9720-4C4A-A2BA-D1FFD53F4D42}"/>
              </a:ext>
            </a:extLst>
          </p:cNvPr>
          <p:cNvSpPr/>
          <p:nvPr/>
        </p:nvSpPr>
        <p:spPr>
          <a:xfrm>
            <a:off x="1967352" y="2367383"/>
            <a:ext cx="8291850" cy="1032206"/>
          </a:xfrm>
          <a:prstGeom prst="rect">
            <a:avLst/>
          </a:prstGeom>
        </p:spPr>
        <p:txBody>
          <a:bodyPr wrap="square">
            <a:spAutoFit/>
          </a:bodyPr>
          <a:lstStyle/>
          <a:p>
            <a:pPr marL="0" marR="0" lvl="0" indent="0" algn="ctr" defTabSz="1219140" rtl="0" eaLnBrk="1" fontAlgn="auto" latinLnBrk="0" hangingPunct="1">
              <a:lnSpc>
                <a:spcPct val="12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党政军民学，东西南北中，党是领导一切的。必须增强政治意识、大局意识、核心意识、看齐意识，自觉维护党中央权威和集中统一领导，自觉在思想上政治上行动上同党中央保持高度一致，完善坚持党的领导的体制机制，坚持稳中求进工作总基调，统筹推进“五位一体”总体布局，协调推进“四个全面”战略布局，提高党把方向、谋大局、定政策、促改革的能力和定力，确保党始终总揽全局、协调各方。</a:t>
            </a:r>
            <a:endParaRPr kumimoji="0" lang="zh-CN" altLang="zh-CN" sz="13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3" name="矩形 22">
            <a:extLst>
              <a:ext uri="{FF2B5EF4-FFF2-40B4-BE49-F238E27FC236}">
                <a16:creationId xmlns:a16="http://schemas.microsoft.com/office/drawing/2014/main" id="{478E00FD-129D-4F32-8249-55B21D845D7F}"/>
              </a:ext>
            </a:extLst>
          </p:cNvPr>
          <p:cNvSpPr/>
          <p:nvPr/>
        </p:nvSpPr>
        <p:spPr>
          <a:xfrm>
            <a:off x="1823335" y="3615407"/>
            <a:ext cx="8545330" cy="4924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Ping Hei"/>
              <a:ea typeface="方正兰亭超细黑简体"/>
              <a:cs typeface="+mn-cs"/>
            </a:endParaRPr>
          </a:p>
        </p:txBody>
      </p:sp>
      <p:sp>
        <p:nvSpPr>
          <p:cNvPr id="24" name="矩形 23">
            <a:extLst>
              <a:ext uri="{FF2B5EF4-FFF2-40B4-BE49-F238E27FC236}">
                <a16:creationId xmlns:a16="http://schemas.microsoft.com/office/drawing/2014/main" id="{5B94FBF6-DC19-4810-BF2F-CB6C2D78C7EE}"/>
              </a:ext>
            </a:extLst>
          </p:cNvPr>
          <p:cNvSpPr/>
          <p:nvPr/>
        </p:nvSpPr>
        <p:spPr>
          <a:xfrm>
            <a:off x="4846699" y="3615407"/>
            <a:ext cx="2738249" cy="461665"/>
          </a:xfrm>
          <a:prstGeom prst="rect">
            <a:avLst/>
          </a:prstGeom>
        </p:spPr>
        <p:txBody>
          <a:bodyPr wrap="non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en-US" sz="2400" b="1" i="0" u="none" strike="noStrike" kern="120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坚持以人民为中心</a:t>
            </a:r>
            <a:endParaRPr kumimoji="0" lang="zh-CN" altLang="en-US" sz="2400" b="1" i="0" u="none" strike="noStrike" kern="1200" cap="none" spc="0" normalizeH="0" baseline="0" noProof="0" dirty="0">
              <a:ln>
                <a:noFill/>
              </a:ln>
              <a:solidFill>
                <a:srgbClr val="FFFAE3"/>
              </a:solidFill>
              <a:effectLst/>
              <a:uLnTx/>
              <a:uFillTx/>
              <a:latin typeface="Calibri" panose="020F0502020204030204"/>
              <a:ea typeface="宋体" panose="02010600030101010101" pitchFamily="2" charset="-122"/>
              <a:cs typeface="+mn-cs"/>
            </a:endParaRPr>
          </a:p>
        </p:txBody>
      </p:sp>
      <p:sp>
        <p:nvSpPr>
          <p:cNvPr id="25" name="矩形 24">
            <a:extLst>
              <a:ext uri="{FF2B5EF4-FFF2-40B4-BE49-F238E27FC236}">
                <a16:creationId xmlns:a16="http://schemas.microsoft.com/office/drawing/2014/main" id="{17749963-911B-41D8-BFC7-8206FD2A548D}"/>
              </a:ext>
            </a:extLst>
          </p:cNvPr>
          <p:cNvSpPr/>
          <p:nvPr/>
        </p:nvSpPr>
        <p:spPr>
          <a:xfrm>
            <a:off x="1967352" y="4134968"/>
            <a:ext cx="8291850" cy="953723"/>
          </a:xfrm>
          <a:prstGeom prst="rect">
            <a:avLst/>
          </a:prstGeom>
        </p:spPr>
        <p:txBody>
          <a:bodyPr wrap="square">
            <a:spAutoFit/>
          </a:bodyPr>
          <a:lstStyle/>
          <a:p>
            <a:pPr marL="0" marR="0" lvl="0" indent="0" algn="just" defTabSz="121914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人民是历史的创造者，是决定党和国家前途命运的根本力量。必须坚持人民主体地位，坚持立党为公、执政为民，践行全心全意为人民服务的根本宗旨，把党的群众路线贯彻到治国理政全部活动之中，把人民对美好生活的向往作为奋斗目标，依靠人民创造历史伟业。</a:t>
            </a:r>
            <a:endParaRPr kumimoji="0" lang="zh-CN" altLang="zh-CN"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12013554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par>
                          <p:cTn id="18" fill="hold">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1000"/>
                            </p:stCondLst>
                            <p:childTnLst>
                              <p:par>
                                <p:cTn id="23" presetID="2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up)">
                                      <p:cBhvr>
                                        <p:cTn id="25" dur="10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50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500"/>
                                        <p:tgtEl>
                                          <p:spTgt spid="17"/>
                                        </p:tgtEl>
                                      </p:cBhvr>
                                    </p:animEffect>
                                  </p:childTnLst>
                                </p:cTn>
                              </p:par>
                            </p:childTnLst>
                          </p:cTn>
                        </p:par>
                        <p:par>
                          <p:cTn id="38" fill="hold">
                            <p:stCondLst>
                              <p:cond delay="1000"/>
                            </p:stCondLst>
                            <p:childTnLst>
                              <p:par>
                                <p:cTn id="39" presetID="22"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up)">
                                      <p:cBhvr>
                                        <p:cTn id="41"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p:bldP spid="21" grpId="0"/>
      <p:bldP spid="22" grpId="0"/>
      <p:bldP spid="23" grpId="0" animBg="1"/>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E557413B-7E63-40BE-BBB6-326EBC9889A8}"/>
              </a:ext>
            </a:extLst>
          </p:cNvPr>
          <p:cNvSpPr/>
          <p:nvPr/>
        </p:nvSpPr>
        <p:spPr>
          <a:xfrm>
            <a:off x="1072991" y="207481"/>
            <a:ext cx="4852610"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新时代中国共产党的历史使命</a:t>
            </a:r>
          </a:p>
        </p:txBody>
      </p:sp>
      <p:sp>
        <p:nvSpPr>
          <p:cNvPr id="23" name="矩形 16">
            <a:extLst>
              <a:ext uri="{FF2B5EF4-FFF2-40B4-BE49-F238E27FC236}">
                <a16:creationId xmlns:a16="http://schemas.microsoft.com/office/drawing/2014/main" id="{563921ED-E592-450B-9752-9F3EDE018ECF}"/>
              </a:ext>
            </a:extLst>
          </p:cNvPr>
          <p:cNvSpPr>
            <a:spLocks noChangeArrowheads="1"/>
          </p:cNvSpPr>
          <p:nvPr/>
        </p:nvSpPr>
        <p:spPr bwMode="auto">
          <a:xfrm>
            <a:off x="2286935" y="1365138"/>
            <a:ext cx="8332832" cy="960492"/>
          </a:xfrm>
          <a:prstGeom prst="rect">
            <a:avLst/>
          </a:prstGeom>
          <a:solidFill>
            <a:srgbClr val="C00000"/>
          </a:solidFill>
          <a:ln w="12700">
            <a:solidFill>
              <a:srgbClr val="E71E17"/>
            </a:solidFill>
            <a:prstDash val="sysDot"/>
            <a:miter lim="800000"/>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4" name="圆角矩形 17">
            <a:extLst>
              <a:ext uri="{FF2B5EF4-FFF2-40B4-BE49-F238E27FC236}">
                <a16:creationId xmlns:a16="http://schemas.microsoft.com/office/drawing/2014/main" id="{CE520934-198D-4869-82DC-A5E75C46FAAA}"/>
              </a:ext>
            </a:extLst>
          </p:cNvPr>
          <p:cNvSpPr>
            <a:spLocks noChangeArrowheads="1"/>
          </p:cNvSpPr>
          <p:nvPr/>
        </p:nvSpPr>
        <p:spPr bwMode="auto">
          <a:xfrm>
            <a:off x="1170657" y="1212159"/>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46CA00"/>
              </a:solidFill>
              <a:effectLst/>
              <a:uLnTx/>
              <a:uFillTx/>
              <a:latin typeface="Calibri" panose="020F0502020204030204" pitchFamily="34" charset="0"/>
              <a:ea typeface="宋体" panose="02010600030101010101" pitchFamily="2" charset="-122"/>
              <a:cs typeface="+mn-cs"/>
            </a:endParaRPr>
          </a:p>
        </p:txBody>
      </p:sp>
      <p:sp>
        <p:nvSpPr>
          <p:cNvPr id="25" name="文本框 13">
            <a:extLst>
              <a:ext uri="{FF2B5EF4-FFF2-40B4-BE49-F238E27FC236}">
                <a16:creationId xmlns:a16="http://schemas.microsoft.com/office/drawing/2014/main" id="{CEF75111-A828-4E46-A014-8FBE0771F9B9}"/>
              </a:ext>
            </a:extLst>
          </p:cNvPr>
          <p:cNvSpPr txBox="1">
            <a:spLocks noChangeArrowheads="1"/>
          </p:cNvSpPr>
          <p:nvPr/>
        </p:nvSpPr>
        <p:spPr bwMode="auto">
          <a:xfrm>
            <a:off x="3836399" y="1549919"/>
            <a:ext cx="5213807"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4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ea"/>
                <a:sym typeface="+mn-lt"/>
              </a:rPr>
              <a:t>中国特色社会主义文化</a:t>
            </a:r>
          </a:p>
        </p:txBody>
      </p:sp>
      <p:sp>
        <p:nvSpPr>
          <p:cNvPr id="26" name="Freeform 5">
            <a:extLst>
              <a:ext uri="{FF2B5EF4-FFF2-40B4-BE49-F238E27FC236}">
                <a16:creationId xmlns:a16="http://schemas.microsoft.com/office/drawing/2014/main" id="{35AB48FB-7D15-4498-BE89-4F46BE91E0C4}"/>
              </a:ext>
            </a:extLst>
          </p:cNvPr>
          <p:cNvSpPr>
            <a:spLocks/>
          </p:cNvSpPr>
          <p:nvPr/>
        </p:nvSpPr>
        <p:spPr bwMode="auto">
          <a:xfrm>
            <a:off x="1342727" y="1421231"/>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zh-CN" altLang="en-US" sz="1351" b="0" i="0" u="none" strike="noStrike" kern="1200" cap="none" spc="0" normalizeH="0" baseline="0" noProof="0">
              <a:ln>
                <a:noFill/>
              </a:ln>
              <a:solidFill>
                <a:srgbClr val="C42F0B"/>
              </a:solidFill>
              <a:effectLst/>
              <a:uLnTx/>
              <a:uFillTx/>
              <a:latin typeface="Arial" panose="020B0604020202020204" pitchFamily="34" charset="0"/>
              <a:ea typeface="宋体" panose="02010600030101010101" pitchFamily="2" charset="-122"/>
              <a:cs typeface="+mn-cs"/>
            </a:endParaRPr>
          </a:p>
        </p:txBody>
      </p:sp>
      <p:sp>
        <p:nvSpPr>
          <p:cNvPr id="27" name="矩形 26">
            <a:extLst>
              <a:ext uri="{FF2B5EF4-FFF2-40B4-BE49-F238E27FC236}">
                <a16:creationId xmlns:a16="http://schemas.microsoft.com/office/drawing/2014/main" id="{D719C542-6094-494B-A4CD-D6A9CCF948B3}"/>
              </a:ext>
            </a:extLst>
          </p:cNvPr>
          <p:cNvSpPr/>
          <p:nvPr/>
        </p:nvSpPr>
        <p:spPr>
          <a:xfrm>
            <a:off x="1235460" y="2877306"/>
            <a:ext cx="9721080" cy="2918072"/>
          </a:xfrm>
          <a:prstGeom prst="rect">
            <a:avLst/>
          </a:prstGeom>
          <a:noFill/>
          <a:ln w="12700" cap="flat" cmpd="sng" algn="ctr">
            <a:solidFill>
              <a:srgbClr val="C00000"/>
            </a:solidFill>
            <a:prstDash val="solid"/>
          </a:ln>
          <a:effectLst/>
        </p:spPr>
        <p:txBody>
          <a:bodyPr rtlCol="0" anchor="ctr"/>
          <a:lstStyle/>
          <a:p>
            <a:pPr marL="0" marR="0" lvl="0" indent="0" algn="l" defTabSz="1219140" rtl="0" eaLnBrk="1" fontAlgn="auto" latinLnBrk="0" hangingPunct="1">
              <a:lnSpc>
                <a:spcPct val="16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uLnTx/>
                <a:uFillTx/>
                <a:latin typeface="Calibri" panose="020F0502020204030204"/>
                <a:ea typeface="微软雅黑"/>
                <a:cs typeface="+mn-cs"/>
              </a:rPr>
              <a:t>源自于中华民族五千多年文明历史所孕育的中华优秀传统文化，</a:t>
            </a:r>
            <a:r>
              <a:rPr kumimoji="0" lang="zh-CN" altLang="en-US" sz="1800" b="0" i="0" u="none" strike="noStrike" kern="0" cap="none" spc="0" normalizeH="0" baseline="0" noProof="0" dirty="0">
                <a:ln>
                  <a:noFill/>
                </a:ln>
                <a:solidFill>
                  <a:srgbClr val="C00000"/>
                </a:solidFill>
                <a:effectLst/>
                <a:uLnTx/>
                <a:uFillTx/>
                <a:latin typeface="Calibri" panose="020F0502020204030204"/>
                <a:ea typeface="微软雅黑"/>
                <a:cs typeface="+mn-cs"/>
              </a:rPr>
              <a:t>熔铸于党领导人民在革命、建设、改革中创造的革命文化和社会主义先进文化，植根于中国特色社会主义伟大实践。发展中国特色社会主义文化，就是以马克思主义为指导，坚守中华文化立场，立足当代中国现实，结合当今时代条件，发展面向现代化、面向世界、面向未来的，民族的科学的大众的社会主义文化，推动社会主义精神文明和物质文明协调发展。要坚持为人民服务、为社会主义服务，坚持百花齐放、百家争鸣，坚持创造性转化、创新性发展，不断铸就中华文化新辉煌。</a:t>
            </a:r>
            <a:endParaRPr kumimoji="0" lang="zh-CN" altLang="en-US" sz="1800" b="1" i="0" u="none" strike="noStrike" kern="0" cap="none" spc="0" normalizeH="0" baseline="0" noProof="0" dirty="0">
              <a:ln>
                <a:noFill/>
              </a:ln>
              <a:solidFill>
                <a:srgbClr val="C00000"/>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339923792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1000"/>
                                        <p:tgtEl>
                                          <p:spTgt spid="26"/>
                                        </p:tgtEl>
                                      </p:cBhvr>
                                    </p:animEffect>
                                    <p:anim calcmode="lin" valueType="num">
                                      <p:cBhvr>
                                        <p:cTn id="23" dur="1000" fill="hold"/>
                                        <p:tgtEl>
                                          <p:spTgt spid="26"/>
                                        </p:tgtEl>
                                        <p:attrNameLst>
                                          <p:attrName>ppt_x</p:attrName>
                                        </p:attrNameLst>
                                      </p:cBhvr>
                                      <p:tavLst>
                                        <p:tav tm="0">
                                          <p:val>
                                            <p:strVal val="#ppt_x"/>
                                          </p:val>
                                        </p:tav>
                                        <p:tav tm="100000">
                                          <p:val>
                                            <p:strVal val="#ppt_x"/>
                                          </p:val>
                                        </p:tav>
                                      </p:tavLst>
                                    </p:anim>
                                    <p:anim calcmode="lin" valueType="num">
                                      <p:cBhvr>
                                        <p:cTn id="24" dur="1000" fill="hold"/>
                                        <p:tgtEl>
                                          <p:spTgt spid="2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grpId="0"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p:bldP spid="26"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F84292A7-6B4F-4AB7-B39E-377DDC459422}"/>
              </a:ext>
            </a:extLst>
          </p:cNvPr>
          <p:cNvSpPr txBox="1"/>
          <p:nvPr/>
        </p:nvSpPr>
        <p:spPr>
          <a:xfrm>
            <a:off x="1" y="3588736"/>
            <a:ext cx="12186584" cy="830997"/>
          </a:xfrm>
          <a:prstGeom prst="rect">
            <a:avLst/>
          </a:prstGeom>
          <a:noFill/>
        </p:spPr>
        <p:txBody>
          <a:bodyPr wrap="square" rtlCol="0">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pic>
        <p:nvPicPr>
          <p:cNvPr id="6" name="图片 5">
            <a:extLst>
              <a:ext uri="{FF2B5EF4-FFF2-40B4-BE49-F238E27FC236}">
                <a16:creationId xmlns:a16="http://schemas.microsoft.com/office/drawing/2014/main" id="{4319728C-A990-4A48-8A45-922FFEA5C400}"/>
              </a:ext>
            </a:extLst>
          </p:cNvPr>
          <p:cNvPicPr>
            <a:picLocks noChangeAspect="1"/>
          </p:cNvPicPr>
          <p:nvPr/>
        </p:nvPicPr>
        <p:blipFill rotWithShape="1">
          <a:blip r:embed="rId3">
            <a:extLst>
              <a:ext uri="{28A0092B-C50C-407E-A947-70E740481C1C}">
                <a14:useLocalDpi xmlns:a14="http://schemas.microsoft.com/office/drawing/2010/main" val="0"/>
              </a:ext>
            </a:extLst>
          </a:blip>
          <a:srcRect l="35701" t="5926" r="36179" b="58236"/>
          <a:stretch/>
        </p:blipFill>
        <p:spPr>
          <a:xfrm>
            <a:off x="4222747" y="1267266"/>
            <a:ext cx="3696304" cy="2457753"/>
          </a:xfrm>
          <a:prstGeom prst="rect">
            <a:avLst/>
          </a:prstGeom>
        </p:spPr>
      </p:pic>
      <p:sp>
        <p:nvSpPr>
          <p:cNvPr id="7" name="Rectangle 17">
            <a:extLst>
              <a:ext uri="{FF2B5EF4-FFF2-40B4-BE49-F238E27FC236}">
                <a16:creationId xmlns:a16="http://schemas.microsoft.com/office/drawing/2014/main" id="{210E2768-B282-462C-AF28-5EC39C1C0E9F}"/>
              </a:ext>
            </a:extLst>
          </p:cNvPr>
          <p:cNvSpPr/>
          <p:nvPr/>
        </p:nvSpPr>
        <p:spPr>
          <a:xfrm>
            <a:off x="0" y="4423451"/>
            <a:ext cx="12192000"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国内外形势变化和我国各项事业发展都给我们提出了一个重大时代课题，这就是必须从理论和实践结合上系统回答新时代坚持和发展什么样的中国特色社会主义</a:t>
            </a:r>
            <a:endParaRPr kumimoji="0" lang="zh-CN" altLang="en-US" sz="1400" b="1"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endParaRPr>
          </a:p>
        </p:txBody>
      </p:sp>
    </p:spTree>
    <p:extLst>
      <p:ext uri="{BB962C8B-B14F-4D97-AF65-F5344CB8AC3E}">
        <p14:creationId xmlns:p14="http://schemas.microsoft.com/office/powerpoint/2010/main" val="19500738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6"/>
                                        </p:tgtEl>
                                      </p:cBhvr>
                                    </p:animEffect>
                                    <p:animScale>
                                      <p:cBhvr>
                                        <p:cTn id="14" dur="250" autoRev="1" fill="hold"/>
                                        <p:tgtEl>
                                          <p:spTgt spid="6"/>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287693EB-306A-4EF1-816D-DF3CA40694B5}"/>
              </a:ext>
            </a:extLst>
          </p:cNvPr>
          <p:cNvSpPr/>
          <p:nvPr/>
        </p:nvSpPr>
        <p:spPr>
          <a:xfrm>
            <a:off x="4521168" y="1830157"/>
            <a:ext cx="526256" cy="5262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1</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19" name="椭圆 18">
            <a:extLst>
              <a:ext uri="{FF2B5EF4-FFF2-40B4-BE49-F238E27FC236}">
                <a16:creationId xmlns:a16="http://schemas.microsoft.com/office/drawing/2014/main" id="{9AFC519C-E7AC-45CB-8F0B-810E17976177}"/>
              </a:ext>
            </a:extLst>
          </p:cNvPr>
          <p:cNvSpPr/>
          <p:nvPr/>
        </p:nvSpPr>
        <p:spPr>
          <a:xfrm>
            <a:off x="5051030" y="2692390"/>
            <a:ext cx="526256" cy="526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2</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0" name="椭圆 19">
            <a:extLst>
              <a:ext uri="{FF2B5EF4-FFF2-40B4-BE49-F238E27FC236}">
                <a16:creationId xmlns:a16="http://schemas.microsoft.com/office/drawing/2014/main" id="{7B615F9C-FAB2-40E0-ACC1-DB401C7D4D66}"/>
              </a:ext>
            </a:extLst>
          </p:cNvPr>
          <p:cNvSpPr/>
          <p:nvPr/>
        </p:nvSpPr>
        <p:spPr>
          <a:xfrm>
            <a:off x="5051030" y="3706032"/>
            <a:ext cx="526256" cy="526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3</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1" name="椭圆 20">
            <a:extLst>
              <a:ext uri="{FF2B5EF4-FFF2-40B4-BE49-F238E27FC236}">
                <a16:creationId xmlns:a16="http://schemas.microsoft.com/office/drawing/2014/main" id="{81905B90-8BA3-486B-BBFA-6BB71C21A437}"/>
              </a:ext>
            </a:extLst>
          </p:cNvPr>
          <p:cNvSpPr/>
          <p:nvPr/>
        </p:nvSpPr>
        <p:spPr>
          <a:xfrm>
            <a:off x="4521168" y="4568264"/>
            <a:ext cx="526256" cy="52625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rPr>
              <a:t>4</a:t>
            </a:r>
            <a:endPar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Arial" pitchFamily="34" charset="0"/>
            </a:endParaRPr>
          </a:p>
        </p:txBody>
      </p:sp>
      <p:sp>
        <p:nvSpPr>
          <p:cNvPr id="22" name="TextBox 38">
            <a:extLst>
              <a:ext uri="{FF2B5EF4-FFF2-40B4-BE49-F238E27FC236}">
                <a16:creationId xmlns:a16="http://schemas.microsoft.com/office/drawing/2014/main" id="{89A8DC9A-6C9B-4BB9-8905-879369DE427B}"/>
              </a:ext>
            </a:extLst>
          </p:cNvPr>
          <p:cNvSpPr txBox="1"/>
          <p:nvPr/>
        </p:nvSpPr>
        <p:spPr>
          <a:xfrm>
            <a:off x="5097232" y="1817768"/>
            <a:ext cx="4704523"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建设取得成就和历史变革</a:t>
            </a:r>
            <a:endParaRPr kumimoji="0" lang="zh-CN" altLang="en-US" sz="2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3" name="TextBox 39">
            <a:extLst>
              <a:ext uri="{FF2B5EF4-FFF2-40B4-BE49-F238E27FC236}">
                <a16:creationId xmlns:a16="http://schemas.microsoft.com/office/drawing/2014/main" id="{7D3220F8-56FE-4980-8A31-97BEF19A68E9}"/>
              </a:ext>
            </a:extLst>
          </p:cNvPr>
          <p:cNvSpPr txBox="1"/>
          <p:nvPr/>
        </p:nvSpPr>
        <p:spPr>
          <a:xfrm>
            <a:off x="5664362" y="2681864"/>
            <a:ext cx="5218497"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贯彻新发展理念建设现代化经济体系</a:t>
            </a:r>
            <a:endParaRPr kumimoji="0" lang="zh-CN" altLang="en-US" sz="2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4" name="TextBox 40">
            <a:extLst>
              <a:ext uri="{FF2B5EF4-FFF2-40B4-BE49-F238E27FC236}">
                <a16:creationId xmlns:a16="http://schemas.microsoft.com/office/drawing/2014/main" id="{2D0CF60C-4CEE-4C34-9B75-676B11A9558C}"/>
              </a:ext>
            </a:extLst>
          </p:cNvPr>
          <p:cNvSpPr txBox="1"/>
          <p:nvPr/>
        </p:nvSpPr>
        <p:spPr>
          <a:xfrm>
            <a:off x="5690218" y="3739845"/>
            <a:ext cx="5717297" cy="461665"/>
          </a:xfrm>
          <a:prstGeom prst="rect">
            <a:avLst/>
          </a:prstGeom>
          <a:noFill/>
        </p:spPr>
        <p:txBody>
          <a:bodyPr wrap="square" rtlCol="0">
            <a:spAutoFit/>
          </a:bodyPr>
          <a:lstStyle/>
          <a:p>
            <a:pPr marL="0" marR="0" lvl="0" indent="0" algn="l" defTabSz="914034" rtl="0" eaLnBrk="1" fontAlgn="base" latinLnBrk="0" hangingPunct="1">
              <a:lnSpc>
                <a:spcPct val="100000"/>
              </a:lnSpc>
              <a:spcBef>
                <a:spcPts val="0"/>
              </a:spcBef>
              <a:spcAft>
                <a:spcPct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坚定文化自信推动社会主义文化繁荣兴盛</a:t>
            </a:r>
            <a:endPar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25" name="TextBox 41">
            <a:extLst>
              <a:ext uri="{FF2B5EF4-FFF2-40B4-BE49-F238E27FC236}">
                <a16:creationId xmlns:a16="http://schemas.microsoft.com/office/drawing/2014/main" id="{4B339D16-F99D-4C10-A959-2FA9B29A0854}"/>
              </a:ext>
            </a:extLst>
          </p:cNvPr>
          <p:cNvSpPr txBox="1"/>
          <p:nvPr/>
        </p:nvSpPr>
        <p:spPr>
          <a:xfrm>
            <a:off x="5193243" y="4600680"/>
            <a:ext cx="621427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新时代中国特色社会主义思想和基本方略</a:t>
            </a:r>
            <a:endParaRPr kumimoji="0" lang="zh-CN" altLang="en-US" sz="24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26" name="弧形 25">
            <a:extLst>
              <a:ext uri="{FF2B5EF4-FFF2-40B4-BE49-F238E27FC236}">
                <a16:creationId xmlns:a16="http://schemas.microsoft.com/office/drawing/2014/main" id="{A83F0B3C-97DB-427A-8935-24B54EA5A63E}"/>
              </a:ext>
            </a:extLst>
          </p:cNvPr>
          <p:cNvSpPr/>
          <p:nvPr/>
        </p:nvSpPr>
        <p:spPr>
          <a:xfrm rot="2700000">
            <a:off x="-368921" y="1106700"/>
            <a:ext cx="4764533" cy="4764533"/>
          </a:xfrm>
          <a:prstGeom prst="arc">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67" b="0" i="0" u="none" strike="noStrike" kern="1200" cap="none" spc="0" normalizeH="0" baseline="0" noProof="0">
              <a:ln>
                <a:noFill/>
              </a:ln>
              <a:solidFill>
                <a:srgbClr val="B40000"/>
              </a:solidFill>
              <a:effectLst/>
              <a:uLnTx/>
              <a:uFillTx/>
              <a:latin typeface="Lato Light"/>
              <a:ea typeface="等线" panose="02010600030101010101" pitchFamily="2" charset="-122"/>
              <a:cs typeface="+mn-cs"/>
            </a:endParaRPr>
          </a:p>
        </p:txBody>
      </p:sp>
      <p:sp>
        <p:nvSpPr>
          <p:cNvPr id="27" name="Title 2">
            <a:extLst>
              <a:ext uri="{FF2B5EF4-FFF2-40B4-BE49-F238E27FC236}">
                <a16:creationId xmlns:a16="http://schemas.microsoft.com/office/drawing/2014/main" id="{54464835-02CE-4CCF-B0B5-973E8914038F}"/>
              </a:ext>
            </a:extLst>
          </p:cNvPr>
          <p:cNvSpPr txBox="1">
            <a:spLocks/>
          </p:cNvSpPr>
          <p:nvPr/>
        </p:nvSpPr>
        <p:spPr>
          <a:xfrm>
            <a:off x="1034565" y="469199"/>
            <a:ext cx="3637157" cy="609399"/>
          </a:xfrm>
          <a:prstGeom prst="rect">
            <a:avLst/>
          </a:prstGeom>
        </p:spPr>
        <p:txBody>
          <a:bodyPr vert="horz" lIns="121920" tIns="60960" rIns="121920" bIns="60960" rtlCol="0" anchor="ctr">
            <a:normAutofit fontScale="850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marL="0" marR="0" lvl="0" indent="0" algn="l" defTabSz="1219170" rtl="0" eaLnBrk="1" fontAlgn="auto" latinLnBrk="0" hangingPunct="1">
              <a:lnSpc>
                <a:spcPct val="100000"/>
              </a:lnSpc>
              <a:spcBef>
                <a:spcPct val="0"/>
              </a:spcBef>
              <a:spcAft>
                <a:spcPts val="0"/>
              </a:spcAft>
              <a:buClrTx/>
              <a:buSzTx/>
              <a:buFontTx/>
              <a:buNone/>
              <a:tabLst/>
              <a:defRPr/>
            </a:pPr>
            <a:r>
              <a:rPr kumimoji="0" lang="zh-CN" altLang="en-US" sz="3733"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j-cs"/>
              </a:rPr>
              <a:t>目录 </a:t>
            </a:r>
            <a:r>
              <a:rPr kumimoji="0" lang="en-US" altLang="zh-CN" sz="3733"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j-cs"/>
              </a:rPr>
              <a:t>CONTENTS</a:t>
            </a:r>
            <a:endParaRPr kumimoji="0" lang="en-US" sz="3733"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j-cs"/>
            </a:endParaRPr>
          </a:p>
        </p:txBody>
      </p:sp>
      <p:pic>
        <p:nvPicPr>
          <p:cNvPr id="28" name="图片 27">
            <a:extLst>
              <a:ext uri="{FF2B5EF4-FFF2-40B4-BE49-F238E27FC236}">
                <a16:creationId xmlns:a16="http://schemas.microsoft.com/office/drawing/2014/main" id="{B77AC2D9-954C-44E4-A481-718ED5663FD0}"/>
              </a:ext>
            </a:extLst>
          </p:cNvPr>
          <p:cNvPicPr>
            <a:picLocks noChangeAspect="1"/>
          </p:cNvPicPr>
          <p:nvPr/>
        </p:nvPicPr>
        <p:blipFill rotWithShape="1">
          <a:blip r:embed="rId4">
            <a:extLst>
              <a:ext uri="{28A0092B-C50C-407E-A947-70E740481C1C}">
                <a14:useLocalDpi xmlns:a14="http://schemas.microsoft.com/office/drawing/2010/main" val="0"/>
              </a:ext>
            </a:extLst>
          </a:blip>
          <a:srcRect l="70435" t="71852" b="1994"/>
          <a:stretch/>
        </p:blipFill>
        <p:spPr>
          <a:xfrm>
            <a:off x="192881" y="2887048"/>
            <a:ext cx="3309580" cy="1487100"/>
          </a:xfrm>
          <a:prstGeom prst="rect">
            <a:avLst/>
          </a:prstGeom>
        </p:spPr>
      </p:pic>
    </p:spTree>
    <p:extLst>
      <p:ext uri="{BB962C8B-B14F-4D97-AF65-F5344CB8AC3E}">
        <p14:creationId xmlns:p14="http://schemas.microsoft.com/office/powerpoint/2010/main" val="12654784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subTnLst>
                                    <p:audio>
                                      <p:cMediaNode>
                                        <p:cTn display="0" masterRel="sameClick">
                                          <p:stCondLst>
                                            <p:cond evt="begin" delay="0">
                                              <p:tn val="15"/>
                                            </p:cond>
                                          </p:stCondLst>
                                          <p:endCondLst>
                                            <p:cond evt="onStopAudio" delay="0">
                                              <p:tgtEl>
                                                <p:sldTgt/>
                                              </p:tgtEl>
                                            </p:cond>
                                          </p:endCondLst>
                                        </p:cTn>
                                        <p:tgtEl>
                                          <p:sndTgt r:embed="rId3" name="翻书.wav"/>
                                        </p:tgtEl>
                                      </p:cMediaNode>
                                    </p:audio>
                                  </p:sub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42" presetClass="path" presetSubtype="0" accel="50000" decel="50000" fill="hold" grpId="1" nodeType="withEffect">
                                  <p:stCondLst>
                                    <p:cond delay="0"/>
                                  </p:stCondLst>
                                  <p:childTnLst>
                                    <p:animMotion origin="layout" path="M -0.18108 0.20062 L 0.00208 -0.01018 " pathEditMode="relative" rAng="0" ptsTypes="AA">
                                      <p:cBhvr>
                                        <p:cTn id="36" dur="1000" fill="hold"/>
                                        <p:tgtEl>
                                          <p:spTgt spid="18"/>
                                        </p:tgtEl>
                                        <p:attrNameLst>
                                          <p:attrName>ppt_x</p:attrName>
                                          <p:attrName>ppt_y</p:attrName>
                                        </p:attrNameLst>
                                      </p:cBhvr>
                                      <p:rCtr x="9149" y="-10556"/>
                                    </p:animMotion>
                                  </p:childTnLst>
                                </p:cTn>
                              </p:par>
                              <p:par>
                                <p:cTn id="37" presetID="42" presetClass="path" presetSubtype="0" accel="50000" decel="50000" fill="hold" grpId="1" nodeType="withEffect">
                                  <p:stCondLst>
                                    <p:cond delay="0"/>
                                  </p:stCondLst>
                                  <p:childTnLst>
                                    <p:animMotion origin="layout" path="M -0.22448 0.075 L 0.0007 -0.0034 " pathEditMode="relative" rAng="0" ptsTypes="AA">
                                      <p:cBhvr>
                                        <p:cTn id="38" dur="1000" fill="hold"/>
                                        <p:tgtEl>
                                          <p:spTgt spid="19"/>
                                        </p:tgtEl>
                                        <p:attrNameLst>
                                          <p:attrName>ppt_x</p:attrName>
                                          <p:attrName>ppt_y</p:attrName>
                                        </p:attrNameLst>
                                      </p:cBhvr>
                                      <p:rCtr x="11250" y="-3920"/>
                                    </p:animMotion>
                                  </p:childTnLst>
                                </p:cTn>
                              </p:par>
                              <p:par>
                                <p:cTn id="39" presetID="42" presetClass="path" presetSubtype="0" accel="50000" decel="50000" fill="hold" grpId="1" nodeType="withEffect">
                                  <p:stCondLst>
                                    <p:cond delay="0"/>
                                  </p:stCondLst>
                                  <p:childTnLst>
                                    <p:animMotion origin="layout" path="M -0.22448 -0.07284 L 0.0007 -0.00031 " pathEditMode="relative" rAng="0" ptsTypes="AA">
                                      <p:cBhvr>
                                        <p:cTn id="40" dur="1000" fill="hold"/>
                                        <p:tgtEl>
                                          <p:spTgt spid="20"/>
                                        </p:tgtEl>
                                        <p:attrNameLst>
                                          <p:attrName>ppt_x</p:attrName>
                                          <p:attrName>ppt_y</p:attrName>
                                        </p:attrNameLst>
                                      </p:cBhvr>
                                      <p:rCtr x="11250" y="3611"/>
                                    </p:animMotion>
                                  </p:childTnLst>
                                </p:cTn>
                              </p:par>
                              <p:par>
                                <p:cTn id="41" presetID="42" presetClass="path" presetSubtype="0" accel="50000" decel="50000" fill="hold" grpId="1" nodeType="withEffect">
                                  <p:stCondLst>
                                    <p:cond delay="0"/>
                                  </p:stCondLst>
                                  <p:childTnLst>
                                    <p:animMotion origin="layout" path="M -0.18108 -0.19877 L -0.00087 -0.00155 " pathEditMode="relative" rAng="0" ptsTypes="AA">
                                      <p:cBhvr>
                                        <p:cTn id="42" dur="1000" fill="hold"/>
                                        <p:tgtEl>
                                          <p:spTgt spid="21"/>
                                        </p:tgtEl>
                                        <p:attrNameLst>
                                          <p:attrName>ppt_x</p:attrName>
                                          <p:attrName>ppt_y</p:attrName>
                                        </p:attrNameLst>
                                      </p:cBhvr>
                                      <p:rCtr x="9010" y="9846"/>
                                    </p:animMotion>
                                  </p:childTnLst>
                                </p:cTn>
                              </p:par>
                              <p:par>
                                <p:cTn id="43" presetID="10" presetClass="entr" presetSubtype="0" fill="hold" grpId="0" nodeType="withEffect">
                                  <p:stCondLst>
                                    <p:cond delay="100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1000"/>
                                        <p:tgtEl>
                                          <p:spTgt spid="22"/>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1000"/>
                                        <p:tgtEl>
                                          <p:spTgt spid="24"/>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childTnLst>
                                </p:cTn>
                              </p:par>
                              <p:par>
                                <p:cTn id="55" presetID="22" presetClass="entr" presetSubtype="1" fill="hold" grpId="0" nodeType="withEffect">
                                  <p:stCondLst>
                                    <p:cond delay="1000"/>
                                  </p:stCondLst>
                                  <p:childTnLst>
                                    <p:set>
                                      <p:cBhvr>
                                        <p:cTn id="56" dur="1" fill="hold">
                                          <p:stCondLst>
                                            <p:cond delay="0"/>
                                          </p:stCondLst>
                                        </p:cTn>
                                        <p:tgtEl>
                                          <p:spTgt spid="26"/>
                                        </p:tgtEl>
                                        <p:attrNameLst>
                                          <p:attrName>style.visibility</p:attrName>
                                        </p:attrNameLst>
                                      </p:cBhvr>
                                      <p:to>
                                        <p:strVal val="visible"/>
                                      </p:to>
                                    </p:set>
                                    <p:animEffect transition="in" filter="wipe(up)">
                                      <p:cBhvr>
                                        <p:cTn id="57" dur="500"/>
                                        <p:tgtEl>
                                          <p:spTgt spid="26"/>
                                        </p:tgtEl>
                                      </p:cBhvr>
                                    </p:animEffect>
                                  </p:childTnLst>
                                </p:cTn>
                              </p:par>
                              <p:par>
                                <p:cTn id="58" presetID="26" presetClass="emph" presetSubtype="0" fill="hold" grpId="2" nodeType="withEffect">
                                  <p:stCondLst>
                                    <p:cond delay="2000"/>
                                  </p:stCondLst>
                                  <p:childTnLst>
                                    <p:animEffect transition="out" filter="fade">
                                      <p:cBhvr>
                                        <p:cTn id="59" dur="500" tmFilter="0, 0; .2, .5; .8, .5; 1, 0"/>
                                        <p:tgtEl>
                                          <p:spTgt spid="18"/>
                                        </p:tgtEl>
                                      </p:cBhvr>
                                    </p:animEffect>
                                    <p:animScale>
                                      <p:cBhvr>
                                        <p:cTn id="60" dur="250" autoRev="1" fill="hold"/>
                                        <p:tgtEl>
                                          <p:spTgt spid="18"/>
                                        </p:tgtEl>
                                      </p:cBhvr>
                                      <p:by x="105000" y="105000"/>
                                    </p:animScale>
                                  </p:childTnLst>
                                </p:cTn>
                              </p:par>
                              <p:par>
                                <p:cTn id="61" presetID="26" presetClass="emph" presetSubtype="0" fill="hold" grpId="1" nodeType="withEffect">
                                  <p:stCondLst>
                                    <p:cond delay="2000"/>
                                  </p:stCondLst>
                                  <p:childTnLst>
                                    <p:animEffect transition="out" filter="fade">
                                      <p:cBhvr>
                                        <p:cTn id="62" dur="500" tmFilter="0, 0; .2, .5; .8, .5; 1, 0"/>
                                        <p:tgtEl>
                                          <p:spTgt spid="22"/>
                                        </p:tgtEl>
                                      </p:cBhvr>
                                    </p:animEffect>
                                    <p:animScale>
                                      <p:cBhvr>
                                        <p:cTn id="63" dur="250" autoRev="1" fill="hold"/>
                                        <p:tgtEl>
                                          <p:spTgt spid="22"/>
                                        </p:tgtEl>
                                      </p:cBhvr>
                                      <p:by x="105000" y="105000"/>
                                    </p:animScale>
                                  </p:childTnLst>
                                </p:cTn>
                              </p:par>
                              <p:par>
                                <p:cTn id="64" presetID="26" presetClass="emph" presetSubtype="0" fill="hold" grpId="2" nodeType="withEffect">
                                  <p:stCondLst>
                                    <p:cond delay="2500"/>
                                  </p:stCondLst>
                                  <p:childTnLst>
                                    <p:animEffect transition="out" filter="fade">
                                      <p:cBhvr>
                                        <p:cTn id="65" dur="500" tmFilter="0, 0; .2, .5; .8, .5; 1, 0"/>
                                        <p:tgtEl>
                                          <p:spTgt spid="19"/>
                                        </p:tgtEl>
                                      </p:cBhvr>
                                    </p:animEffect>
                                    <p:animScale>
                                      <p:cBhvr>
                                        <p:cTn id="66" dur="250" autoRev="1" fill="hold"/>
                                        <p:tgtEl>
                                          <p:spTgt spid="19"/>
                                        </p:tgtEl>
                                      </p:cBhvr>
                                      <p:by x="105000" y="105000"/>
                                    </p:animScale>
                                  </p:childTnLst>
                                </p:cTn>
                              </p:par>
                              <p:par>
                                <p:cTn id="67" presetID="26" presetClass="emph" presetSubtype="0" fill="hold" grpId="1" nodeType="withEffect">
                                  <p:stCondLst>
                                    <p:cond delay="2500"/>
                                  </p:stCondLst>
                                  <p:childTnLst>
                                    <p:animEffect transition="out" filter="fade">
                                      <p:cBhvr>
                                        <p:cTn id="68" dur="500" tmFilter="0, 0; .2, .5; .8, .5; 1, 0"/>
                                        <p:tgtEl>
                                          <p:spTgt spid="23"/>
                                        </p:tgtEl>
                                      </p:cBhvr>
                                    </p:animEffect>
                                    <p:animScale>
                                      <p:cBhvr>
                                        <p:cTn id="69" dur="250" autoRev="1" fill="hold"/>
                                        <p:tgtEl>
                                          <p:spTgt spid="23"/>
                                        </p:tgtEl>
                                      </p:cBhvr>
                                      <p:by x="105000" y="105000"/>
                                    </p:animScale>
                                  </p:childTnLst>
                                </p:cTn>
                              </p:par>
                              <p:par>
                                <p:cTn id="70" presetID="26" presetClass="emph" presetSubtype="0" fill="hold" grpId="2" nodeType="withEffect">
                                  <p:stCondLst>
                                    <p:cond delay="3000"/>
                                  </p:stCondLst>
                                  <p:childTnLst>
                                    <p:animEffect transition="out" filter="fade">
                                      <p:cBhvr>
                                        <p:cTn id="71" dur="500" tmFilter="0, 0; .2, .5; .8, .5; 1, 0"/>
                                        <p:tgtEl>
                                          <p:spTgt spid="20"/>
                                        </p:tgtEl>
                                      </p:cBhvr>
                                    </p:animEffect>
                                    <p:animScale>
                                      <p:cBhvr>
                                        <p:cTn id="72" dur="250" autoRev="1" fill="hold"/>
                                        <p:tgtEl>
                                          <p:spTgt spid="20"/>
                                        </p:tgtEl>
                                      </p:cBhvr>
                                      <p:by x="105000" y="105000"/>
                                    </p:animScale>
                                  </p:childTnLst>
                                </p:cTn>
                              </p:par>
                              <p:par>
                                <p:cTn id="73" presetID="26" presetClass="emph" presetSubtype="0" fill="hold" grpId="1" nodeType="withEffect">
                                  <p:stCondLst>
                                    <p:cond delay="3000"/>
                                  </p:stCondLst>
                                  <p:childTnLst>
                                    <p:animEffect transition="out" filter="fade">
                                      <p:cBhvr>
                                        <p:cTn id="74" dur="500" tmFilter="0, 0; .2, .5; .8, .5; 1, 0"/>
                                        <p:tgtEl>
                                          <p:spTgt spid="24"/>
                                        </p:tgtEl>
                                      </p:cBhvr>
                                    </p:animEffect>
                                    <p:animScale>
                                      <p:cBhvr>
                                        <p:cTn id="75" dur="250" autoRev="1" fill="hold"/>
                                        <p:tgtEl>
                                          <p:spTgt spid="24"/>
                                        </p:tgtEl>
                                      </p:cBhvr>
                                      <p:by x="105000" y="105000"/>
                                    </p:animScale>
                                  </p:childTnLst>
                                </p:cTn>
                              </p:par>
                              <p:par>
                                <p:cTn id="76" presetID="26" presetClass="emph" presetSubtype="0" fill="hold" grpId="2" nodeType="withEffect">
                                  <p:stCondLst>
                                    <p:cond delay="3500"/>
                                  </p:stCondLst>
                                  <p:childTnLst>
                                    <p:animEffect transition="out" filter="fade">
                                      <p:cBhvr>
                                        <p:cTn id="77" dur="500" tmFilter="0, 0; .2, .5; .8, .5; 1, 0"/>
                                        <p:tgtEl>
                                          <p:spTgt spid="21"/>
                                        </p:tgtEl>
                                      </p:cBhvr>
                                    </p:animEffect>
                                    <p:animScale>
                                      <p:cBhvr>
                                        <p:cTn id="78" dur="250" autoRev="1" fill="hold"/>
                                        <p:tgtEl>
                                          <p:spTgt spid="21"/>
                                        </p:tgtEl>
                                      </p:cBhvr>
                                      <p:by x="105000" y="105000"/>
                                    </p:animScale>
                                  </p:childTnLst>
                                </p:cTn>
                              </p:par>
                              <p:par>
                                <p:cTn id="79" presetID="26" presetClass="emph" presetSubtype="0" fill="hold" grpId="1" nodeType="withEffect">
                                  <p:stCondLst>
                                    <p:cond delay="3500"/>
                                  </p:stCondLst>
                                  <p:childTnLst>
                                    <p:animEffect transition="out" filter="fade">
                                      <p:cBhvr>
                                        <p:cTn id="80" dur="500" tmFilter="0, 0; .2, .5; .8, .5; 1, 0"/>
                                        <p:tgtEl>
                                          <p:spTgt spid="25"/>
                                        </p:tgtEl>
                                      </p:cBhvr>
                                    </p:animEffect>
                                    <p:animScale>
                                      <p:cBhvr>
                                        <p:cTn id="81" dur="250" autoRev="1" fill="hold"/>
                                        <p:tgtEl>
                                          <p:spTgt spid="2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8" grpId="2" animBg="1"/>
      <p:bldP spid="19" grpId="0" animBg="1"/>
      <p:bldP spid="19" grpId="1" animBg="1"/>
      <p:bldP spid="19" grpId="2" animBg="1"/>
      <p:bldP spid="20" grpId="0" animBg="1"/>
      <p:bldP spid="20" grpId="1" animBg="1"/>
      <p:bldP spid="20" grpId="2" animBg="1"/>
      <p:bldP spid="21" grpId="0" animBg="1"/>
      <p:bldP spid="21" grpId="1" animBg="1"/>
      <p:bldP spid="21" grpId="2" animBg="1"/>
      <p:bldP spid="22" grpId="0"/>
      <p:bldP spid="22" grpId="1"/>
      <p:bldP spid="23" grpId="0"/>
      <p:bldP spid="23" grpId="1"/>
      <p:bldP spid="24" grpId="0"/>
      <p:bldP spid="24" grpId="1"/>
      <p:bldP spid="25" grpId="0"/>
      <p:bldP spid="25" grpId="1"/>
      <p:bldP spid="26" grpId="0" animBg="1"/>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4" descr="#clear#">
            <a:extLst>
              <a:ext uri="{FF2B5EF4-FFF2-40B4-BE49-F238E27FC236}">
                <a16:creationId xmlns:a16="http://schemas.microsoft.com/office/drawing/2014/main" id="{1B43D12C-AEC4-4B84-9E89-A593385E0E35}"/>
              </a:ext>
            </a:extLst>
          </p:cNvPr>
          <p:cNvSpPr/>
          <p:nvPr/>
        </p:nvSpPr>
        <p:spPr>
          <a:xfrm>
            <a:off x="891290" y="305558"/>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新时代中国特色社会主义思想和基本方略</a:t>
            </a:r>
          </a:p>
        </p:txBody>
      </p:sp>
      <p:sp>
        <p:nvSpPr>
          <p:cNvPr id="41" name="矩形 40">
            <a:extLst>
              <a:ext uri="{FF2B5EF4-FFF2-40B4-BE49-F238E27FC236}">
                <a16:creationId xmlns:a16="http://schemas.microsoft.com/office/drawing/2014/main" id="{B35D7CF7-3CC0-47C7-AB11-CD32B8627C45}"/>
              </a:ext>
            </a:extLst>
          </p:cNvPr>
          <p:cNvSpPr/>
          <p:nvPr/>
        </p:nvSpPr>
        <p:spPr>
          <a:xfrm>
            <a:off x="4960886" y="1616416"/>
            <a:ext cx="6480720" cy="3625167"/>
          </a:xfrm>
          <a:prstGeom prst="rect">
            <a:avLst/>
          </a:prstGeom>
          <a:solidFill>
            <a:srgbClr val="C00000">
              <a:alpha val="84000"/>
            </a:srgbClr>
          </a:solidFill>
          <a:ln w="19050">
            <a:no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2" name="矩形 41">
            <a:extLst>
              <a:ext uri="{FF2B5EF4-FFF2-40B4-BE49-F238E27FC236}">
                <a16:creationId xmlns:a16="http://schemas.microsoft.com/office/drawing/2014/main" id="{EE29927A-ACDB-4B5C-A81B-806E7DDEF579}"/>
              </a:ext>
            </a:extLst>
          </p:cNvPr>
          <p:cNvSpPr/>
          <p:nvPr/>
        </p:nvSpPr>
        <p:spPr>
          <a:xfrm>
            <a:off x="5248918" y="1754984"/>
            <a:ext cx="5904656" cy="3231654"/>
          </a:xfrm>
          <a:prstGeom prst="rect">
            <a:avLst/>
          </a:prstGeom>
        </p:spPr>
        <p:txBody>
          <a:bodyPr wrap="square">
            <a:spAutoFit/>
          </a:bodyPr>
          <a:lstStyle/>
          <a:p>
            <a:pPr marL="0" marR="0" lvl="0" indent="0" algn="just" defTabSz="1219140" rtl="0" eaLnBrk="1" fontAlgn="auto" latinLnBrk="0" hangingPunct="1">
              <a:lnSpc>
                <a:spcPct val="150000"/>
              </a:lnSpc>
              <a:spcBef>
                <a:spcPts val="0"/>
              </a:spcBef>
              <a:spcAft>
                <a:spcPts val="0"/>
              </a:spcAft>
              <a:buClrTx/>
              <a:buSzTx/>
              <a:buFontTx/>
              <a:buNone/>
              <a:tabLst/>
              <a:defRPr/>
            </a:pPr>
            <a:r>
              <a:rPr kumimoji="0" lang="zh-CN" altLang="en-US" sz="1700" b="0"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青年兴则国家兴，青年强则国家强。青年一代有理想、有本领、有担当，国家就有前途，民族就有希望。中国梦是历史的、现实的，也是未来的；是我们这一代的，更是青年一代的。中华民族伟大复兴的中国梦终将在一代代青年的接力奋斗中变为现实。全党要关心和爱护青年，为他们实现人生出彩搭建舞台。广大青年要坚定理想信念，志存高远，脚踏实地，勇做时代的弄潮儿，在实现中国梦的生动实践中放飞青春梦想，在为人民利益的不懈奋斗中书写人生华章！</a:t>
            </a:r>
            <a:endParaRPr kumimoji="0" lang="zh-CN" altLang="en-US" sz="1700" b="1" i="0" u="none" strike="noStrike" kern="1200" cap="none" spc="0" normalizeH="0" baseline="0" noProof="0" dirty="0">
              <a:ln>
                <a:noFill/>
              </a:ln>
              <a:solidFill>
                <a:srgbClr val="FFFF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pic>
        <p:nvPicPr>
          <p:cNvPr id="43" name="图片 42">
            <a:extLst>
              <a:ext uri="{FF2B5EF4-FFF2-40B4-BE49-F238E27FC236}">
                <a16:creationId xmlns:a16="http://schemas.microsoft.com/office/drawing/2014/main" id="{219F4FF8-6D3B-4558-BA9A-F8147D1D04A7}"/>
              </a:ext>
            </a:extLst>
          </p:cNvPr>
          <p:cNvPicPr>
            <a:picLocks noChangeAspect="1"/>
          </p:cNvPicPr>
          <p:nvPr/>
        </p:nvPicPr>
        <p:blipFill>
          <a:blip r:embed="rId3"/>
          <a:stretch>
            <a:fillRect/>
          </a:stretch>
        </p:blipFill>
        <p:spPr>
          <a:xfrm>
            <a:off x="410311" y="1616416"/>
            <a:ext cx="4694591" cy="3625167"/>
          </a:xfrm>
          <a:prstGeom prst="rect">
            <a:avLst/>
          </a:prstGeom>
        </p:spPr>
      </p:pic>
    </p:spTree>
    <p:extLst>
      <p:ext uri="{BB962C8B-B14F-4D97-AF65-F5344CB8AC3E}">
        <p14:creationId xmlns:p14="http://schemas.microsoft.com/office/powerpoint/2010/main" val="597252795"/>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right)">
                                      <p:cBhvr>
                                        <p:cTn id="7" dur="500"/>
                                        <p:tgtEl>
                                          <p:spTgt spid="41"/>
                                        </p:tgtEl>
                                      </p:cBhvr>
                                    </p:animEffect>
                                  </p:childTnLst>
                                </p:cTn>
                              </p:par>
                            </p:childTnLst>
                          </p:cTn>
                        </p:par>
                        <p:par>
                          <p:cTn id="8" fill="hold">
                            <p:stCondLst>
                              <p:cond delay="500"/>
                            </p:stCondLst>
                            <p:childTnLst>
                              <p:par>
                                <p:cTn id="9" presetID="1" presetClass="entr" presetSubtype="0" fill="hold" grpId="0" nodeType="afterEffect">
                                  <p:stCondLst>
                                    <p:cond delay="0"/>
                                  </p:stCondLst>
                                  <p:iterate type="lt">
                                    <p:tmAbs val="40"/>
                                  </p:iterate>
                                  <p:childTnLst>
                                    <p:set>
                                      <p:cBhvr>
                                        <p:cTn id="10"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4569DA10-45CC-402D-848C-9C9A5224CB01}"/>
              </a:ext>
            </a:extLst>
          </p:cNvPr>
          <p:cNvSpPr/>
          <p:nvPr/>
        </p:nvSpPr>
        <p:spPr>
          <a:xfrm>
            <a:off x="1004341" y="346867"/>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pic>
        <p:nvPicPr>
          <p:cNvPr id="7" name="图片 6">
            <a:extLst>
              <a:ext uri="{FF2B5EF4-FFF2-40B4-BE49-F238E27FC236}">
                <a16:creationId xmlns:a16="http://schemas.microsoft.com/office/drawing/2014/main" id="{A6C11F9A-870C-4561-9276-3014CF6221E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939800" y="2267866"/>
            <a:ext cx="2304256" cy="3501957"/>
          </a:xfrm>
          <a:prstGeom prst="rect">
            <a:avLst/>
          </a:prstGeom>
        </p:spPr>
      </p:pic>
      <p:pic>
        <p:nvPicPr>
          <p:cNvPr id="8" name="图片 7">
            <a:extLst>
              <a:ext uri="{FF2B5EF4-FFF2-40B4-BE49-F238E27FC236}">
                <a16:creationId xmlns:a16="http://schemas.microsoft.com/office/drawing/2014/main" id="{68F87FB4-67AE-4621-B5E2-A0A07727BC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47330" y="2267867"/>
            <a:ext cx="2393004" cy="3501957"/>
          </a:xfrm>
          <a:prstGeom prst="rect">
            <a:avLst/>
          </a:prstGeom>
        </p:spPr>
      </p:pic>
      <p:sp>
        <p:nvSpPr>
          <p:cNvPr id="9" name="TextBox 14">
            <a:extLst>
              <a:ext uri="{FF2B5EF4-FFF2-40B4-BE49-F238E27FC236}">
                <a16:creationId xmlns:a16="http://schemas.microsoft.com/office/drawing/2014/main" id="{207F83B2-2C51-4EFA-AE4C-5DB0CE4EAE34}"/>
              </a:ext>
            </a:extLst>
          </p:cNvPr>
          <p:cNvSpPr txBox="1">
            <a:spLocks noChangeArrowheads="1"/>
          </p:cNvSpPr>
          <p:nvPr/>
        </p:nvSpPr>
        <p:spPr bwMode="auto">
          <a:xfrm>
            <a:off x="5952311" y="2267865"/>
            <a:ext cx="4881383" cy="461665"/>
          </a:xfrm>
          <a:prstGeom prst="rect">
            <a:avLst/>
          </a:prstGeom>
          <a:solidFill>
            <a:srgbClr val="C00000"/>
          </a:solidFill>
          <a:ln>
            <a:noFill/>
          </a:ln>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科学配置党政部门</a:t>
            </a:r>
            <a:endParaRPr kumimoji="0" lang="zh-CN" altLang="en-US" sz="2400" b="1" i="0" u="none" strike="noStrike" kern="1200" cap="none" spc="0" normalizeH="0" baseline="0" noProof="0" dirty="0">
              <a:ln>
                <a:noFill/>
              </a:ln>
              <a:solidFill>
                <a:srgbClr val="FFFFFF"/>
              </a:solidFill>
              <a:effectLst/>
              <a:uLnTx/>
              <a:uFillTx/>
              <a:latin typeface="微软雅黑" pitchFamily="82" charset="2"/>
              <a:ea typeface="微软雅黑" pitchFamily="82" charset="2"/>
              <a:cs typeface="+mn-cs"/>
            </a:endParaRPr>
          </a:p>
        </p:txBody>
      </p:sp>
      <p:sp>
        <p:nvSpPr>
          <p:cNvPr id="11" name="Text Box 24">
            <a:extLst>
              <a:ext uri="{FF2B5EF4-FFF2-40B4-BE49-F238E27FC236}">
                <a16:creationId xmlns:a16="http://schemas.microsoft.com/office/drawing/2014/main" id="{D0EAA30A-6702-4573-8548-473E79F2E503}"/>
              </a:ext>
            </a:extLst>
          </p:cNvPr>
          <p:cNvSpPr txBox="1">
            <a:spLocks noChangeArrowheads="1"/>
          </p:cNvSpPr>
          <p:nvPr/>
        </p:nvSpPr>
        <p:spPr bwMode="auto">
          <a:xfrm>
            <a:off x="5952311" y="2870802"/>
            <a:ext cx="4881383" cy="2899021"/>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rPr>
              <a:t>统筹考虑各类机构设置，科学配置党政部门及内设机构权力、明确职责。统筹使用各类编制资源，形成科学合理的管理体制，完善国家机构组织法。转变政府职能，深化简政放权，创新监管方式，增强政府公信力和执行力，建设人民满意的服务型政府。赋予省级及以下政府更多自主权。在省市县对职能相近的党政机关探索合并设立或合署办公。深化事业单位改革，强化公益属性，推进政事分开、事企分开、管办分离。</a:t>
            </a:r>
          </a:p>
        </p:txBody>
      </p:sp>
    </p:spTree>
    <p:extLst>
      <p:ext uri="{BB962C8B-B14F-4D97-AF65-F5344CB8AC3E}">
        <p14:creationId xmlns:p14="http://schemas.microsoft.com/office/powerpoint/2010/main" val="145787373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inVertical)">
                                      <p:cBhvr>
                                        <p:cTn id="21" dur="500"/>
                                        <p:tgtEl>
                                          <p:spTgt spid="9"/>
                                        </p:tgtEl>
                                      </p:cBhvr>
                                    </p:animEffect>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randombar(horizont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9C6DFE4E-AEE0-40DE-A429-A30F2FE43643}"/>
              </a:ext>
            </a:extLst>
          </p:cNvPr>
          <p:cNvSpPr/>
          <p:nvPr/>
        </p:nvSpPr>
        <p:spPr>
          <a:xfrm>
            <a:off x="935445" y="356662"/>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grpSp>
        <p:nvGrpSpPr>
          <p:cNvPr id="8" name="组合 7">
            <a:extLst>
              <a:ext uri="{FF2B5EF4-FFF2-40B4-BE49-F238E27FC236}">
                <a16:creationId xmlns:a16="http://schemas.microsoft.com/office/drawing/2014/main" id="{F5D61C88-F412-46D3-8B1D-32B8E2AC1161}"/>
              </a:ext>
            </a:extLst>
          </p:cNvPr>
          <p:cNvGrpSpPr/>
          <p:nvPr/>
        </p:nvGrpSpPr>
        <p:grpSpPr>
          <a:xfrm>
            <a:off x="4489870" y="1930564"/>
            <a:ext cx="7192692" cy="1873189"/>
            <a:chOff x="3409627" y="2352454"/>
            <a:chExt cx="7192692" cy="1873189"/>
          </a:xfrm>
          <a:noFill/>
        </p:grpSpPr>
        <p:sp>
          <p:nvSpPr>
            <p:cNvPr id="10" name="矩形: 圆角 9">
              <a:extLst>
                <a:ext uri="{FF2B5EF4-FFF2-40B4-BE49-F238E27FC236}">
                  <a16:creationId xmlns:a16="http://schemas.microsoft.com/office/drawing/2014/main" id="{EF396573-4B8A-433D-9FA1-6070A5F651F1}"/>
                </a:ext>
              </a:extLst>
            </p:cNvPr>
            <p:cNvSpPr/>
            <p:nvPr/>
          </p:nvSpPr>
          <p:spPr>
            <a:xfrm>
              <a:off x="3409627" y="2352454"/>
              <a:ext cx="7192692" cy="1873189"/>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C00000"/>
                </a:solidFill>
                <a:effectLst/>
                <a:uLnTx/>
                <a:uFillTx/>
                <a:latin typeface="Calibri" panose="020F0502020204030204"/>
                <a:ea typeface="等线" panose="02010600030101010101" pitchFamily="2" charset="-122"/>
                <a:cs typeface="+mn-cs"/>
              </a:endParaRPr>
            </a:p>
          </p:txBody>
        </p:sp>
        <p:sp>
          <p:nvSpPr>
            <p:cNvPr id="11" name="矩形 10">
              <a:extLst>
                <a:ext uri="{FF2B5EF4-FFF2-40B4-BE49-F238E27FC236}">
                  <a16:creationId xmlns:a16="http://schemas.microsoft.com/office/drawing/2014/main" id="{BEF9CBB7-6D12-4987-94A1-E0D5219C580E}"/>
                </a:ext>
              </a:extLst>
            </p:cNvPr>
            <p:cNvSpPr/>
            <p:nvPr/>
          </p:nvSpPr>
          <p:spPr>
            <a:xfrm>
              <a:off x="3409627" y="2541061"/>
              <a:ext cx="7192692" cy="1526187"/>
            </a:xfrm>
            <a:prstGeom prst="rect">
              <a:avLst/>
            </a:prstGeom>
            <a:grpFill/>
            <a:ln>
              <a:solidFill>
                <a:schemeClr val="accent1"/>
              </a:solidFill>
            </a:ln>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加大力度支持革命老区、民族地区、边疆地区、贫困地区加快发展，强化举措推进西部大开发形成新格局，深化改革加快东北等老工业基地振兴，发挥优势推动中部地区崛起，创新引领率先实现东部地区优化发展，建立更加有效的区域协调发展新机制。</a:t>
              </a:r>
              <a:endPar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grpSp>
        <p:nvGrpSpPr>
          <p:cNvPr id="14" name="组合 13">
            <a:extLst>
              <a:ext uri="{FF2B5EF4-FFF2-40B4-BE49-F238E27FC236}">
                <a16:creationId xmlns:a16="http://schemas.microsoft.com/office/drawing/2014/main" id="{51E80B10-77AB-4C1F-B091-D925C6AD4CE2}"/>
              </a:ext>
            </a:extLst>
          </p:cNvPr>
          <p:cNvGrpSpPr/>
          <p:nvPr/>
        </p:nvGrpSpPr>
        <p:grpSpPr>
          <a:xfrm>
            <a:off x="4369949" y="3504466"/>
            <a:ext cx="7442300" cy="1873189"/>
            <a:chOff x="1307949" y="4493815"/>
            <a:chExt cx="7192692" cy="1873189"/>
          </a:xfrm>
          <a:noFill/>
        </p:grpSpPr>
        <p:sp>
          <p:nvSpPr>
            <p:cNvPr id="15" name="矩形: 圆角 14">
              <a:extLst>
                <a:ext uri="{FF2B5EF4-FFF2-40B4-BE49-F238E27FC236}">
                  <a16:creationId xmlns:a16="http://schemas.microsoft.com/office/drawing/2014/main" id="{6CD98C45-24E5-4BB6-83A9-30028231C9C7}"/>
                </a:ext>
              </a:extLst>
            </p:cNvPr>
            <p:cNvSpPr/>
            <p:nvPr/>
          </p:nvSpPr>
          <p:spPr>
            <a:xfrm>
              <a:off x="1307949" y="4493815"/>
              <a:ext cx="7192692" cy="1873189"/>
            </a:xfrm>
            <a:prstGeom prst="roundRect">
              <a:avLst>
                <a:gd name="adj"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C00000"/>
                </a:solidFill>
                <a:effectLst/>
                <a:uLnTx/>
                <a:uFillTx/>
                <a:latin typeface="Calibri" panose="020F0502020204030204"/>
                <a:ea typeface="等线" panose="02010600030101010101" pitchFamily="2" charset="-122"/>
                <a:cs typeface="+mn-cs"/>
              </a:endParaRPr>
            </a:p>
          </p:txBody>
        </p:sp>
        <p:sp>
          <p:nvSpPr>
            <p:cNvPr id="16" name="MH_Text_2">
              <a:extLst>
                <a:ext uri="{FF2B5EF4-FFF2-40B4-BE49-F238E27FC236}">
                  <a16:creationId xmlns:a16="http://schemas.microsoft.com/office/drawing/2014/main" id="{5D47CFEF-151E-4F35-A11C-4708381AC26C}"/>
                </a:ext>
              </a:extLst>
            </p:cNvPr>
            <p:cNvSpPr/>
            <p:nvPr/>
          </p:nvSpPr>
          <p:spPr>
            <a:xfrm>
              <a:off x="1443469" y="4652210"/>
              <a:ext cx="6921651" cy="1526187"/>
            </a:xfrm>
            <a:prstGeom prst="rect">
              <a:avLst/>
            </a:prstGeom>
            <a:grpFill/>
            <a:ln>
              <a:solidFill>
                <a:schemeClr val="accent1"/>
              </a:solidFill>
            </a:ln>
          </p:spPr>
          <p:txBody>
            <a:bodyPr wrap="square">
              <a:spAutoFit/>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50000"/>
                </a:lnSpc>
                <a:spcBef>
                  <a:spcPct val="0"/>
                </a:spcBef>
                <a:spcAft>
                  <a:spcPct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以城市群为主体构建大中小城市和小城镇协调发展的城镇格局，加快农业转移人口市民化。以疏解北京非首都功能为“牛鼻子”推动京津冀协同发展，高起点规划、高标准建设雄安新区。以共抓大保护、不搞大开发为导向推动长江经济带发展。支持资源型地区经济转型发展。</a:t>
              </a:r>
              <a:endParaRPr kumimoji="0" lang="zh-CN" altLang="en-US" sz="16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grpSp>
      <p:pic>
        <p:nvPicPr>
          <p:cNvPr id="13" name="图片 6" descr="八七会议油画.jpg">
            <a:extLst>
              <a:ext uri="{FF2B5EF4-FFF2-40B4-BE49-F238E27FC236}">
                <a16:creationId xmlns:a16="http://schemas.microsoft.com/office/drawing/2014/main" id="{BDD3F646-3AD5-4856-8ABA-0A9995DA6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8888" y="2119171"/>
            <a:ext cx="3950982" cy="309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943934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1000"/>
                                        <p:tgtEl>
                                          <p:spTgt spid="8"/>
                                        </p:tgtEl>
                                      </p:cBhvr>
                                    </p:animEffect>
                                  </p:childTnLst>
                                </p:cTn>
                              </p:par>
                              <p:par>
                                <p:cTn id="8" presetID="22" presetClass="entr" presetSubtype="8"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randombar(horizontal)">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4" descr="#clear#">
            <a:extLst>
              <a:ext uri="{FF2B5EF4-FFF2-40B4-BE49-F238E27FC236}">
                <a16:creationId xmlns:a16="http://schemas.microsoft.com/office/drawing/2014/main" id="{1B43D12C-AEC4-4B84-9E89-A593385E0E35}"/>
              </a:ext>
            </a:extLst>
          </p:cNvPr>
          <p:cNvSpPr/>
          <p:nvPr/>
        </p:nvSpPr>
        <p:spPr>
          <a:xfrm>
            <a:off x="891290" y="319878"/>
            <a:ext cx="6647974"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新时代中国特色社会主义思想和基本方略</a:t>
            </a:r>
          </a:p>
        </p:txBody>
      </p:sp>
      <p:sp>
        <p:nvSpPr>
          <p:cNvPr id="20" name="矩形 16">
            <a:extLst>
              <a:ext uri="{FF2B5EF4-FFF2-40B4-BE49-F238E27FC236}">
                <a16:creationId xmlns:a16="http://schemas.microsoft.com/office/drawing/2014/main" id="{8FBBC105-BB00-48D1-A59E-B1D512576317}"/>
              </a:ext>
            </a:extLst>
          </p:cNvPr>
          <p:cNvSpPr>
            <a:spLocks noChangeArrowheads="1"/>
          </p:cNvSpPr>
          <p:nvPr/>
        </p:nvSpPr>
        <p:spPr bwMode="auto">
          <a:xfrm>
            <a:off x="655824" y="2129360"/>
            <a:ext cx="2469680" cy="2809417"/>
          </a:xfrm>
          <a:prstGeom prst="rect">
            <a:avLst/>
          </a:prstGeom>
          <a:noFill/>
          <a:ln w="12700">
            <a:solidFill>
              <a:srgbClr val="E71E17"/>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FFFFFF"/>
              </a:solidFill>
              <a:effectLst/>
              <a:uLnTx/>
              <a:uFillTx/>
              <a:latin typeface="Calibri" panose="020F0502020204030204" pitchFamily="34" charset="0"/>
              <a:ea typeface="宋体" panose="02010600030101010101" pitchFamily="2" charset="-122"/>
              <a:cs typeface="+mn-cs"/>
            </a:endParaRPr>
          </a:p>
        </p:txBody>
      </p:sp>
      <p:sp>
        <p:nvSpPr>
          <p:cNvPr id="21" name="圆角矩形 17">
            <a:extLst>
              <a:ext uri="{FF2B5EF4-FFF2-40B4-BE49-F238E27FC236}">
                <a16:creationId xmlns:a16="http://schemas.microsoft.com/office/drawing/2014/main" id="{A225E2B5-B6DB-43D2-895B-E8EFF2988538}"/>
              </a:ext>
            </a:extLst>
          </p:cNvPr>
          <p:cNvSpPr>
            <a:spLocks noChangeArrowheads="1"/>
          </p:cNvSpPr>
          <p:nvPr/>
        </p:nvSpPr>
        <p:spPr bwMode="auto">
          <a:xfrm>
            <a:off x="1185506" y="1454145"/>
            <a:ext cx="1323883" cy="1323447"/>
          </a:xfrm>
          <a:prstGeom prst="roundRect">
            <a:avLst>
              <a:gd name="adj" fmla="val 16667"/>
            </a:avLst>
          </a:prstGeom>
          <a:solidFill>
            <a:srgbClr val="D1000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7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46CA00"/>
              </a:solidFill>
              <a:effectLst/>
              <a:uLnTx/>
              <a:uFillTx/>
              <a:latin typeface="Calibri" panose="020F0502020204030204" pitchFamily="34" charset="0"/>
              <a:ea typeface="宋体" panose="02010600030101010101" pitchFamily="2" charset="-122"/>
              <a:cs typeface="+mn-cs"/>
            </a:endParaRPr>
          </a:p>
        </p:txBody>
      </p:sp>
      <p:sp>
        <p:nvSpPr>
          <p:cNvPr id="22" name="文本框 13">
            <a:extLst>
              <a:ext uri="{FF2B5EF4-FFF2-40B4-BE49-F238E27FC236}">
                <a16:creationId xmlns:a16="http://schemas.microsoft.com/office/drawing/2014/main" id="{B64B5EEB-B2FE-4ADD-83C6-76386F1EF4AC}"/>
              </a:ext>
            </a:extLst>
          </p:cNvPr>
          <p:cNvSpPr txBox="1">
            <a:spLocks noChangeArrowheads="1"/>
          </p:cNvSpPr>
          <p:nvPr/>
        </p:nvSpPr>
        <p:spPr bwMode="auto">
          <a:xfrm>
            <a:off x="636464" y="3067941"/>
            <a:ext cx="2508400" cy="1588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914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36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ea"/>
                <a:sym typeface="+mn-lt"/>
              </a:rPr>
              <a:t>中国特色社会主义政治发展道路</a:t>
            </a:r>
          </a:p>
        </p:txBody>
      </p:sp>
      <p:sp>
        <p:nvSpPr>
          <p:cNvPr id="23" name="Freeform 5">
            <a:extLst>
              <a:ext uri="{FF2B5EF4-FFF2-40B4-BE49-F238E27FC236}">
                <a16:creationId xmlns:a16="http://schemas.microsoft.com/office/drawing/2014/main" id="{2702CC4D-6D69-43B6-BA4E-3B765024EB6A}"/>
              </a:ext>
            </a:extLst>
          </p:cNvPr>
          <p:cNvSpPr>
            <a:spLocks/>
          </p:cNvSpPr>
          <p:nvPr/>
        </p:nvSpPr>
        <p:spPr bwMode="auto">
          <a:xfrm>
            <a:off x="1357576" y="1663217"/>
            <a:ext cx="999843" cy="873736"/>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1219170" rtl="0" eaLnBrk="0" fontAlgn="base" latinLnBrk="0" hangingPunct="0">
              <a:lnSpc>
                <a:spcPct val="100000"/>
              </a:lnSpc>
              <a:spcBef>
                <a:spcPct val="0"/>
              </a:spcBef>
              <a:spcAft>
                <a:spcPct val="0"/>
              </a:spcAft>
              <a:buClrTx/>
              <a:buSzTx/>
              <a:buFontTx/>
              <a:buNone/>
              <a:tabLst/>
              <a:defRPr/>
            </a:pPr>
            <a:endParaRPr kumimoji="0" lang="zh-CN" altLang="en-US" sz="1351" b="0" i="0" u="none" strike="noStrike" kern="1200" cap="none" spc="0" normalizeH="0" baseline="0" noProof="0">
              <a:ln>
                <a:noFill/>
              </a:ln>
              <a:solidFill>
                <a:srgbClr val="C42F0B"/>
              </a:solidFill>
              <a:effectLst/>
              <a:uLnTx/>
              <a:uFillTx/>
              <a:latin typeface="Arial" panose="020B0604020202020204" pitchFamily="34" charset="0"/>
              <a:ea typeface="宋体" panose="02010600030101010101" pitchFamily="2" charset="-122"/>
              <a:cs typeface="+mn-cs"/>
            </a:endParaRPr>
          </a:p>
        </p:txBody>
      </p:sp>
      <p:sp>
        <p:nvSpPr>
          <p:cNvPr id="24" name="矩形 23">
            <a:extLst>
              <a:ext uri="{FF2B5EF4-FFF2-40B4-BE49-F238E27FC236}">
                <a16:creationId xmlns:a16="http://schemas.microsoft.com/office/drawing/2014/main" id="{C4D9F916-B676-4386-BCBA-840CB1626EDD}"/>
              </a:ext>
            </a:extLst>
          </p:cNvPr>
          <p:cNvSpPr/>
          <p:nvPr/>
        </p:nvSpPr>
        <p:spPr>
          <a:xfrm>
            <a:off x="3474007" y="1842545"/>
            <a:ext cx="7953297" cy="3096232"/>
          </a:xfrm>
          <a:prstGeom prst="rect">
            <a:avLst/>
          </a:prstGeom>
        </p:spPr>
        <p:txBody>
          <a:bodyPr wrap="square">
            <a:spAutoFit/>
          </a:bodyPr>
          <a:lstStyle/>
          <a:p>
            <a:pPr marL="0" marR="0" lvl="0" indent="0" algn="l" defTabSz="1219140" rtl="0" eaLnBrk="1" fontAlgn="auto" latinLnBrk="0" hangingPunct="1">
              <a:lnSpc>
                <a:spcPct val="16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C00000"/>
                </a:solidFill>
                <a:effectLst/>
                <a:uLnTx/>
                <a:uFillTx/>
                <a:latin typeface="Calibri" panose="020F0502020204030204"/>
                <a:ea typeface="微软雅黑"/>
                <a:cs typeface="+mn-cs"/>
              </a:rPr>
              <a:t>是近代以来中国人民长期奋斗历史逻辑、理论逻辑、实践逻辑</a:t>
            </a:r>
            <a:r>
              <a:rPr kumimoji="0" lang="zh-CN" altLang="en-US" sz="1700" b="0" i="0" u="none" strike="noStrike" kern="0" cap="none" spc="0" normalizeH="0" baseline="0" noProof="0" dirty="0">
                <a:ln>
                  <a:noFill/>
                </a:ln>
                <a:gradFill>
                  <a:gsLst>
                    <a:gs pos="100000">
                      <a:prstClr val="black">
                        <a:lumMod val="75000"/>
                        <a:lumOff val="25000"/>
                      </a:prstClr>
                    </a:gs>
                    <a:gs pos="0">
                      <a:prstClr val="black">
                        <a:lumMod val="85000"/>
                        <a:lumOff val="15000"/>
                      </a:prstClr>
                    </a:gs>
                  </a:gsLst>
                  <a:path path="circle">
                    <a:fillToRect l="100000" b="100000"/>
                  </a:path>
                </a:gradFill>
                <a:effectLst/>
                <a:uLnTx/>
                <a:uFillTx/>
                <a:latin typeface="Calibri" panose="020F0502020204030204"/>
                <a:ea typeface="微软雅黑"/>
                <a:cs typeface="+mn-cs"/>
              </a:rPr>
              <a:t>的必然结果，是坚持党的本质属性、践行党的根本宗旨的必然要求。世界上没有完全相同的政治制度模式，政治制度不能脱离特定社会政治条件和历史文化传统来抽象评判，不能定于一尊，不能生搬硬套外国政治制度模式。要长期坚持、不断发展我国社会主义民主政治，积极稳妥推进政治体制改革，推进社会主义民主政治制度化、规范化、法治化、程序化，保证人民依法通过各种途径和形式管理国家事务，管理经济文化事业，管理社会事务，巩固和发展生动活泼、安定团结的政治局面。</a:t>
            </a:r>
            <a:endParaRPr kumimoji="0" lang="zh-CN" altLang="en-US" sz="1700" b="1" i="0" u="none" strike="noStrike" kern="0" cap="none" spc="0" normalizeH="0" baseline="0" noProof="0" dirty="0">
              <a:ln>
                <a:noFill/>
              </a:ln>
              <a:solidFill>
                <a:srgbClr val="C00000"/>
              </a:solidFill>
              <a:effectLst/>
              <a:uLnTx/>
              <a:uFillTx/>
              <a:latin typeface="Calibri" panose="020F0502020204030204"/>
              <a:ea typeface="微软雅黑"/>
              <a:cs typeface="+mn-cs"/>
            </a:endParaRPr>
          </a:p>
        </p:txBody>
      </p:sp>
    </p:spTree>
    <p:extLst>
      <p:ext uri="{BB962C8B-B14F-4D97-AF65-F5344CB8AC3E}">
        <p14:creationId xmlns:p14="http://schemas.microsoft.com/office/powerpoint/2010/main" val="293832226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descr="图片包含 雪花, 放飞, 天空, 风筝&#10;&#10;已生成极高可信度的说明">
            <a:extLst>
              <a:ext uri="{FF2B5EF4-FFF2-40B4-BE49-F238E27FC236}">
                <a16:creationId xmlns:a16="http://schemas.microsoft.com/office/drawing/2014/main" id="{2E7BB966-B9A4-4D07-BD79-CC57FCE64B38}"/>
              </a:ext>
            </a:extLst>
          </p:cNvPr>
          <p:cNvPicPr>
            <a:picLocks noChangeAspect="1"/>
          </p:cNvPicPr>
          <p:nvPr/>
        </p:nvPicPr>
        <p:blipFill rotWithShape="1">
          <a:blip r:embed="rId3">
            <a:extLst>
              <a:ext uri="{28A0092B-C50C-407E-A947-70E740481C1C}">
                <a14:useLocalDpi xmlns:a14="http://schemas.microsoft.com/office/drawing/2010/main" val="0"/>
              </a:ext>
            </a:extLst>
          </a:blip>
          <a:srcRect l="8726" r="8726" b="943"/>
          <a:stretch/>
        </p:blipFill>
        <p:spPr>
          <a:xfrm>
            <a:off x="0" y="0"/>
            <a:ext cx="12192000" cy="6858000"/>
          </a:xfrm>
          <a:prstGeom prst="rect">
            <a:avLst/>
          </a:prstGeom>
        </p:spPr>
      </p:pic>
      <p:grpSp>
        <p:nvGrpSpPr>
          <p:cNvPr id="5" name="组合 4">
            <a:extLst>
              <a:ext uri="{FF2B5EF4-FFF2-40B4-BE49-F238E27FC236}">
                <a16:creationId xmlns:a16="http://schemas.microsoft.com/office/drawing/2014/main" id="{FE138D54-EED5-4690-9D04-BA0BF1CAFFD8}"/>
              </a:ext>
            </a:extLst>
          </p:cNvPr>
          <p:cNvGrpSpPr/>
          <p:nvPr/>
        </p:nvGrpSpPr>
        <p:grpSpPr>
          <a:xfrm>
            <a:off x="4443051" y="0"/>
            <a:ext cx="3305898" cy="3617186"/>
            <a:chOff x="3987800" y="0"/>
            <a:chExt cx="4216400" cy="4613422"/>
          </a:xfrm>
        </p:grpSpPr>
        <p:sp>
          <p:nvSpPr>
            <p:cNvPr id="6" name="矩形 5">
              <a:extLst>
                <a:ext uri="{FF2B5EF4-FFF2-40B4-BE49-F238E27FC236}">
                  <a16:creationId xmlns:a16="http://schemas.microsoft.com/office/drawing/2014/main" id="{BEAD9D58-496F-490C-A08F-F08FDBAA9351}"/>
                </a:ext>
              </a:extLst>
            </p:cNvPr>
            <p:cNvSpPr/>
            <p:nvPr/>
          </p:nvSpPr>
          <p:spPr>
            <a:xfrm>
              <a:off x="4216400" y="0"/>
              <a:ext cx="3759200" cy="43434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7" name="组合 6">
              <a:extLst>
                <a:ext uri="{FF2B5EF4-FFF2-40B4-BE49-F238E27FC236}">
                  <a16:creationId xmlns:a16="http://schemas.microsoft.com/office/drawing/2014/main" id="{1DDD8D53-BFF4-41A9-BDCB-E8C3E374E1DE}"/>
                </a:ext>
              </a:extLst>
            </p:cNvPr>
            <p:cNvGrpSpPr/>
            <p:nvPr/>
          </p:nvGrpSpPr>
          <p:grpSpPr>
            <a:xfrm>
              <a:off x="6280655" y="0"/>
              <a:ext cx="1694945" cy="1694945"/>
              <a:chOff x="6990601" y="0"/>
              <a:chExt cx="984999" cy="984999"/>
            </a:xfrm>
          </p:grpSpPr>
          <p:cxnSp>
            <p:nvCxnSpPr>
              <p:cNvPr id="11" name="直接连接符 10">
                <a:extLst>
                  <a:ext uri="{FF2B5EF4-FFF2-40B4-BE49-F238E27FC236}">
                    <a16:creationId xmlns:a16="http://schemas.microsoft.com/office/drawing/2014/main" id="{DD4DC863-2B92-44C7-B404-B3E54451E999}"/>
                  </a:ext>
                </a:extLst>
              </p:cNvPr>
              <p:cNvCxnSpPr/>
              <p:nvPr/>
            </p:nvCxnSpPr>
            <p:spPr>
              <a:xfrm flipH="1">
                <a:off x="6990601" y="0"/>
                <a:ext cx="984999" cy="984999"/>
              </a:xfrm>
              <a:prstGeom prst="line">
                <a:avLst/>
              </a:prstGeom>
              <a:ln w="12700" cap="rnd">
                <a:solidFill>
                  <a:schemeClr val="bg1">
                    <a:alpha val="30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64A4A89-B317-4032-83DB-CF3061EBD3AC}"/>
                  </a:ext>
                </a:extLst>
              </p:cNvPr>
              <p:cNvCxnSpPr/>
              <p:nvPr/>
            </p:nvCxnSpPr>
            <p:spPr>
              <a:xfrm flipH="1">
                <a:off x="7542384" y="0"/>
                <a:ext cx="286913" cy="286912"/>
              </a:xfrm>
              <a:prstGeom prst="line">
                <a:avLst/>
              </a:prstGeom>
              <a:ln w="12700" cap="rnd">
                <a:solidFill>
                  <a:schemeClr val="bg1">
                    <a:alpha val="30000"/>
                  </a:schemeClr>
                </a:solidFill>
                <a:round/>
              </a:ln>
            </p:spPr>
            <p:style>
              <a:lnRef idx="1">
                <a:schemeClr val="accent1"/>
              </a:lnRef>
              <a:fillRef idx="0">
                <a:schemeClr val="accent1"/>
              </a:fillRef>
              <a:effectRef idx="0">
                <a:schemeClr val="accent1"/>
              </a:effectRef>
              <a:fontRef idx="minor">
                <a:schemeClr val="tx1"/>
              </a:fontRef>
            </p:style>
          </p:cxnSp>
        </p:grpSp>
        <p:sp>
          <p:nvSpPr>
            <p:cNvPr id="8" name="文本框 7">
              <a:extLst>
                <a:ext uri="{FF2B5EF4-FFF2-40B4-BE49-F238E27FC236}">
                  <a16:creationId xmlns:a16="http://schemas.microsoft.com/office/drawing/2014/main" id="{824597CE-4896-43A4-9A23-75CA0BFD01CD}"/>
                </a:ext>
              </a:extLst>
            </p:cNvPr>
            <p:cNvSpPr txBox="1"/>
            <p:nvPr/>
          </p:nvSpPr>
          <p:spPr>
            <a:xfrm>
              <a:off x="4368836" y="2758688"/>
              <a:ext cx="3454328" cy="121688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rPr>
                <a:t>不忘初心共筑梦</a:t>
              </a:r>
              <a:endParaRPr kumimoji="0" lang="en-US" altLang="zh-CN"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endParaRPr>
            </a:p>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rPr>
                <a:t>砥砺前行写新篇</a:t>
              </a:r>
              <a:endParaRPr kumimoji="0" lang="zh-CN" altLang="en-US" sz="4400" i="0" u="none" strike="noStrike" kern="1200" cap="none" spc="0" normalizeH="0" baseline="0" noProof="0" dirty="0">
                <a:ln w="28575">
                  <a:noFill/>
                </a:ln>
                <a:solidFill>
                  <a:prstClr val="white"/>
                </a:solidFill>
                <a:uLnTx/>
                <a:uFillTx/>
                <a:latin typeface="方正综艺简体" panose="02000000000000000000" pitchFamily="2" charset="-122"/>
                <a:ea typeface="方正综艺简体" panose="02000000000000000000" pitchFamily="2" charset="-122"/>
              </a:endParaRPr>
            </a:p>
          </p:txBody>
        </p:sp>
        <p:sp>
          <p:nvSpPr>
            <p:cNvPr id="9" name="自由: 形状 31">
              <a:extLst>
                <a:ext uri="{FF2B5EF4-FFF2-40B4-BE49-F238E27FC236}">
                  <a16:creationId xmlns:a16="http://schemas.microsoft.com/office/drawing/2014/main" id="{EAE2B66E-04CD-4F61-9745-E2F11D1E5DC4}"/>
                </a:ext>
              </a:extLst>
            </p:cNvPr>
            <p:cNvSpPr/>
            <p:nvPr/>
          </p:nvSpPr>
          <p:spPr>
            <a:xfrm>
              <a:off x="3987800" y="0"/>
              <a:ext cx="4216400" cy="4613422"/>
            </a:xfrm>
            <a:custGeom>
              <a:avLst/>
              <a:gdLst>
                <a:gd name="connsiteX0" fmla="*/ 0 w 4216400"/>
                <a:gd name="connsiteY0" fmla="*/ 0 h 4613422"/>
                <a:gd name="connsiteX1" fmla="*/ 52283 w 4216400"/>
                <a:gd name="connsiteY1" fmla="*/ 0 h 4613422"/>
                <a:gd name="connsiteX2" fmla="*/ 52283 w 4216400"/>
                <a:gd name="connsiteY2" fmla="*/ 4561139 h 4613422"/>
                <a:gd name="connsiteX3" fmla="*/ 4164117 w 4216400"/>
                <a:gd name="connsiteY3" fmla="*/ 4561139 h 4613422"/>
                <a:gd name="connsiteX4" fmla="*/ 4164117 w 4216400"/>
                <a:gd name="connsiteY4" fmla="*/ 0 h 4613422"/>
                <a:gd name="connsiteX5" fmla="*/ 4216400 w 4216400"/>
                <a:gd name="connsiteY5" fmla="*/ 0 h 4613422"/>
                <a:gd name="connsiteX6" fmla="*/ 4216400 w 4216400"/>
                <a:gd name="connsiteY6" fmla="*/ 4613422 h 4613422"/>
                <a:gd name="connsiteX7" fmla="*/ 0 w 4216400"/>
                <a:gd name="connsiteY7" fmla="*/ 4613422 h 4613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6400" h="4613422">
                  <a:moveTo>
                    <a:pt x="0" y="0"/>
                  </a:moveTo>
                  <a:lnTo>
                    <a:pt x="52283" y="0"/>
                  </a:lnTo>
                  <a:lnTo>
                    <a:pt x="52283" y="4561139"/>
                  </a:lnTo>
                  <a:lnTo>
                    <a:pt x="4164117" y="4561139"/>
                  </a:lnTo>
                  <a:lnTo>
                    <a:pt x="4164117" y="0"/>
                  </a:lnTo>
                  <a:lnTo>
                    <a:pt x="4216400" y="0"/>
                  </a:lnTo>
                  <a:lnTo>
                    <a:pt x="4216400" y="4613422"/>
                  </a:lnTo>
                  <a:lnTo>
                    <a:pt x="0" y="4613422"/>
                  </a:lnTo>
                  <a:close/>
                </a:path>
              </a:pathLst>
            </a:cu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pic>
          <p:nvPicPr>
            <p:cNvPr id="10" name="图片 9" descr="图片包含 齿轮, 金属器皿&#10;&#10;已生成极高可信度的说明">
              <a:extLst>
                <a:ext uri="{FF2B5EF4-FFF2-40B4-BE49-F238E27FC236}">
                  <a16:creationId xmlns:a16="http://schemas.microsoft.com/office/drawing/2014/main" id="{F73A9DDC-D8C6-4408-9880-7077D6B1F8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2141" y="678505"/>
              <a:ext cx="1771897" cy="1448002"/>
            </a:xfrm>
            <a:prstGeom prst="rect">
              <a:avLst/>
            </a:prstGeom>
          </p:spPr>
        </p:pic>
      </p:grpSp>
      <p:sp>
        <p:nvSpPr>
          <p:cNvPr id="13" name="文本框 12">
            <a:extLst>
              <a:ext uri="{FF2B5EF4-FFF2-40B4-BE49-F238E27FC236}">
                <a16:creationId xmlns:a16="http://schemas.microsoft.com/office/drawing/2014/main" id="{FF96F6D8-92FE-40FF-B7F4-E61DA041838F}"/>
              </a:ext>
            </a:extLst>
          </p:cNvPr>
          <p:cNvSpPr txBox="1"/>
          <p:nvPr/>
        </p:nvSpPr>
        <p:spPr>
          <a:xfrm>
            <a:off x="1408465" y="3851056"/>
            <a:ext cx="9375070" cy="120032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7200" b="1" i="0" u="none" strike="noStrike" kern="100" cap="none" spc="100" normalizeH="0" baseline="0" noProof="0" dirty="0">
                <a:ln w="28575">
                  <a:noFill/>
                </a:ln>
                <a:solidFill>
                  <a:srgbClr val="C00000"/>
                </a:solidFill>
                <a:uLnTx/>
                <a:uFillTx/>
                <a:latin typeface="文鼎习" panose="020B0602010101010101" pitchFamily="33" charset="-122"/>
                <a:ea typeface="文鼎习" panose="020B0602010101010101" pitchFamily="33" charset="-122"/>
              </a:rPr>
              <a:t>学习结束 感谢倾听</a:t>
            </a:r>
          </a:p>
        </p:txBody>
      </p:sp>
      <p:sp>
        <p:nvSpPr>
          <p:cNvPr id="14" name="文本框 13">
            <a:extLst>
              <a:ext uri="{FF2B5EF4-FFF2-40B4-BE49-F238E27FC236}">
                <a16:creationId xmlns:a16="http://schemas.microsoft.com/office/drawing/2014/main" id="{40DF4ECF-6ED3-457B-9183-86FFDF6C0511}"/>
              </a:ext>
            </a:extLst>
          </p:cNvPr>
          <p:cNvSpPr txBox="1"/>
          <p:nvPr/>
        </p:nvSpPr>
        <p:spPr>
          <a:xfrm>
            <a:off x="988129" y="5193969"/>
            <a:ext cx="10215741" cy="461665"/>
          </a:xfrm>
          <a:prstGeom prst="rect">
            <a:avLst/>
          </a:prstGeom>
          <a:noFill/>
        </p:spPr>
        <p:txBody>
          <a:bodyPr wrap="square" rtlCol="0">
            <a:spAutoFit/>
          </a:bodyPr>
          <a:lstStyle/>
          <a:p>
            <a:pPr lvl="0" algn="ctr">
              <a:defRPr/>
            </a:pP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政府党建</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党支部</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党员学习</a:t>
            </a:r>
            <a:r>
              <a:rPr lang="en-US" altLang="zh-CN"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400" b="1" kern="100" spc="100" dirty="0">
                <a:ln w="28575">
                  <a:noFill/>
                </a:ln>
                <a:solidFill>
                  <a:srgbClr val="00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党政知识</a:t>
            </a:r>
          </a:p>
        </p:txBody>
      </p:sp>
    </p:spTree>
    <p:extLst>
      <p:ext uri="{BB962C8B-B14F-4D97-AF65-F5344CB8AC3E}">
        <p14:creationId xmlns:p14="http://schemas.microsoft.com/office/powerpoint/2010/main" val="232563299"/>
      </p:ext>
    </p:extLst>
  </p:cSld>
  <p:clrMapOvr>
    <a:masterClrMapping/>
  </p:clrMapOvr>
  <mc:AlternateContent xmlns:mc="http://schemas.openxmlformats.org/markup-compatibility/2006" xmlns:p14="http://schemas.microsoft.com/office/powerpoint/2010/main">
    <mc:Choice Requires="p14">
      <p:transition spd="slow" p14:dur="2000" advClick="0" advTm="2000">
        <p14:ferris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52955" y="1169378"/>
            <a:ext cx="9024281" cy="2954655"/>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FF9409"/>
                </a:solidFill>
                <a:effectLst/>
                <a:uLnTx/>
                <a:uFillTx/>
                <a:latin typeface="微软雅黑" panose="020B0503020204020204" pitchFamily="34" charset="-122"/>
                <a:ea typeface="微软雅黑" panose="020B0503020204020204" pitchFamily="34" charset="-122"/>
                <a:cs typeface="+mn-cs"/>
              </a:rPr>
              <a:t>版权声明</a:t>
            </a: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感谢您下载包图网平台上提供的</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作品，为了您和包图网以及原创作者的利益，请勿复制、传播、销售，否则将承担法律责任！包图网将对作品进行维权，按照传播下载次数进行十倍的索取赔偿！</a:t>
            </a:r>
            <a:endPar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endParaRP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1.</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在包图网出售的</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模板是免版税类（</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RF</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Royalty-Free</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）正版受</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中国人民共和国著作法</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和</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世界版权公约</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的保护，作品的所有权、版权和著作权归包图网所有，您下载的是</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模板素材的使用权。</a:t>
            </a:r>
          </a:p>
          <a:p>
            <a:pPr marL="0" marR="0" lvl="0" indent="0" algn="just" defTabSz="4572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不得将包图网的</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模板、</a:t>
            </a:r>
            <a:r>
              <a:rPr kumimoji="0" lang="en-US" altLang="zh-CN"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PPT</a:t>
            </a:r>
            <a:r>
              <a:rPr kumimoji="0" lang="zh-CN" altLang="en-US" sz="1200" b="0" i="0" u="none" strike="noStrike" kern="1200" cap="none" spc="0" normalizeH="0" baseline="0" noProof="0" dirty="0">
                <a:ln>
                  <a:noFill/>
                </a:ln>
                <a:solidFill>
                  <a:srgbClr val="F79646"/>
                </a:solidFill>
                <a:effectLst/>
                <a:uLnTx/>
                <a:uFillTx/>
                <a:latin typeface="微软雅黑" panose="020B0503020204020204" pitchFamily="34" charset="-122"/>
                <a:ea typeface="微软雅黑" panose="020B0503020204020204" pitchFamily="34" charset="-122"/>
                <a:cs typeface="+mn-cs"/>
              </a:rPr>
              <a:t>素材，本身用于再出售，或者出租、出借、转让、分销、发布或者作为礼物供他人使用，不得转授权、出卖、转让本协议或者本协议中的权利。</a:t>
            </a:r>
          </a:p>
        </p:txBody>
      </p:sp>
      <p:sp>
        <p:nvSpPr>
          <p:cNvPr id="9" name="文本框 8"/>
          <p:cNvSpPr txBox="1"/>
          <p:nvPr/>
        </p:nvSpPr>
        <p:spPr>
          <a:xfrm>
            <a:off x="1652955" y="4984409"/>
            <a:ext cx="7297081" cy="369332"/>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F9409"/>
                </a:solidFill>
                <a:effectLst/>
                <a:uLnTx/>
                <a:uFillTx/>
                <a:latin typeface="Calibri"/>
                <a:ea typeface="等线" panose="02010600030101010101" pitchFamily="2" charset="-122"/>
                <a:cs typeface="+mn-cs"/>
              </a:rPr>
              <a:t>更多精品</a:t>
            </a:r>
            <a:r>
              <a:rPr kumimoji="0" lang="en-US" altLang="zh-CN" sz="1800" b="1" i="0" u="none" strike="noStrike" kern="1200" cap="none" spc="0" normalizeH="0" baseline="0" noProof="0" dirty="0">
                <a:ln>
                  <a:noFill/>
                </a:ln>
                <a:solidFill>
                  <a:srgbClr val="FF9409"/>
                </a:solidFill>
                <a:effectLst/>
                <a:uLnTx/>
                <a:uFillTx/>
                <a:latin typeface="Calibri"/>
                <a:ea typeface="等线" panose="02010600030101010101" pitchFamily="2" charset="-122"/>
                <a:cs typeface="+mn-cs"/>
              </a:rPr>
              <a:t>PPT</a:t>
            </a:r>
            <a:r>
              <a:rPr kumimoji="0" lang="zh-CN" altLang="en-US" sz="1800" b="1" i="0" u="none" strike="noStrike" kern="1200" cap="none" spc="0" normalizeH="0" baseline="0" noProof="0" dirty="0">
                <a:ln>
                  <a:noFill/>
                </a:ln>
                <a:solidFill>
                  <a:srgbClr val="FF9409"/>
                </a:solidFill>
                <a:effectLst/>
                <a:uLnTx/>
                <a:uFillTx/>
                <a:latin typeface="Calibri"/>
                <a:ea typeface="等线" panose="02010600030101010101" pitchFamily="2" charset="-122"/>
                <a:cs typeface="+mn-cs"/>
              </a:rPr>
              <a:t>模板：</a:t>
            </a:r>
            <a:r>
              <a:rPr kumimoji="0" lang="en-US" altLang="zh-CN" sz="1800" b="1" i="0" u="none" strike="noStrike" kern="1200" cap="none" spc="0" normalizeH="0" baseline="0" noProof="0" dirty="0">
                <a:ln>
                  <a:noFill/>
                </a:ln>
                <a:solidFill>
                  <a:prstClr val="white"/>
                </a:solidFill>
                <a:effectLst/>
                <a:uLnTx/>
                <a:uFillTx/>
                <a:latin typeface="Calibri"/>
                <a:ea typeface="等线" panose="02010600030101010101" pitchFamily="2" charset="-122"/>
                <a:cs typeface="+mn-cs"/>
                <a:hlinkClick r:id="rId2"/>
              </a:rPr>
              <a:t>http://ibaotu.com/ppt/</a:t>
            </a:r>
            <a:endParaRPr kumimoji="0" lang="zh-CN" altLang="en-US" sz="1800" b="1" i="0" u="none" strike="noStrike" kern="1200" cap="none" spc="0" normalizeH="0" baseline="0" noProof="0" dirty="0">
              <a:ln>
                <a:noFill/>
              </a:ln>
              <a:solidFill>
                <a:prstClr val="white"/>
              </a:solidFill>
              <a:effectLst/>
              <a:uLnTx/>
              <a:uFillTx/>
              <a:latin typeface="Calibri"/>
              <a:ea typeface="等线" panose="02010600030101010101" pitchFamily="2" charset="-122"/>
              <a:cs typeface="+mn-cs"/>
            </a:endParaRPr>
          </a:p>
        </p:txBody>
      </p:sp>
      <p:grpSp>
        <p:nvGrpSpPr>
          <p:cNvPr id="12" name="组合 11"/>
          <p:cNvGrpSpPr/>
          <p:nvPr/>
        </p:nvGrpSpPr>
        <p:grpSpPr>
          <a:xfrm>
            <a:off x="9313097" y="4984409"/>
            <a:ext cx="1364139" cy="369332"/>
            <a:chOff x="8158550" y="5010841"/>
            <a:chExt cx="1364139" cy="369332"/>
          </a:xfrm>
          <a:effectLst/>
        </p:grpSpPr>
        <p:sp>
          <p:nvSpPr>
            <p:cNvPr id="5" name="矩形: 圆角 4"/>
            <p:cNvSpPr/>
            <p:nvPr/>
          </p:nvSpPr>
          <p:spPr>
            <a:xfrm>
              <a:off x="8158550" y="5010841"/>
              <a:ext cx="1336431" cy="342900"/>
            </a:xfrm>
            <a:prstGeom prst="roundRect">
              <a:avLst/>
            </a:prstGeom>
            <a:solidFill>
              <a:schemeClr val="accent6">
                <a:lumMod val="40000"/>
                <a:lumOff val="60000"/>
              </a:schemeClr>
            </a:solidFill>
            <a:ln>
              <a:noFill/>
            </a:ln>
            <a:effectLst>
              <a:reflection blurRad="6350" stA="52000" endA="300" endPos="35000" dir="5400000" sy="-100000" algn="bl" rotWithShape="0"/>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0000"/>
                </a:solidFill>
                <a:effectLst/>
                <a:highlight>
                  <a:srgbClr val="FFFF00"/>
                </a:highlight>
                <a:uLnTx/>
                <a:uFillTx/>
                <a:latin typeface="Calibri"/>
                <a:ea typeface="等线" panose="02010600030101010101" pitchFamily="2" charset="-122"/>
                <a:cs typeface="+mn-cs"/>
              </a:endParaRPr>
            </a:p>
          </p:txBody>
        </p:sp>
        <p:sp>
          <p:nvSpPr>
            <p:cNvPr id="6" name="文本框 5"/>
            <p:cNvSpPr txBox="1"/>
            <p:nvPr/>
          </p:nvSpPr>
          <p:spPr>
            <a:xfrm>
              <a:off x="8278621" y="5010841"/>
              <a:ext cx="1244068"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hlinkClick r:id="rId2"/>
                </a:rPr>
                <a:t>点击进入</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616121530"/>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6">
            <a:extLst>
              <a:ext uri="{FF2B5EF4-FFF2-40B4-BE49-F238E27FC236}">
                <a16:creationId xmlns:a16="http://schemas.microsoft.com/office/drawing/2014/main" id="{A8026FF1-70D8-4645-A5EF-032DAC68E1F1}"/>
              </a:ext>
            </a:extLst>
          </p:cNvPr>
          <p:cNvSpPr txBox="1"/>
          <p:nvPr/>
        </p:nvSpPr>
        <p:spPr>
          <a:xfrm>
            <a:off x="1" y="3588736"/>
            <a:ext cx="12186584"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建设取得成就和历史变革</a:t>
            </a:r>
            <a:endParaRPr kumimoji="0" lang="zh-CN" altLang="en-US" sz="4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pic>
        <p:nvPicPr>
          <p:cNvPr id="8" name="图片 7">
            <a:extLst>
              <a:ext uri="{FF2B5EF4-FFF2-40B4-BE49-F238E27FC236}">
                <a16:creationId xmlns:a16="http://schemas.microsoft.com/office/drawing/2014/main" id="{D34A0AAB-ADD8-4345-8E27-34A1DE63FEA3}"/>
              </a:ext>
            </a:extLst>
          </p:cNvPr>
          <p:cNvPicPr>
            <a:picLocks noChangeAspect="1"/>
          </p:cNvPicPr>
          <p:nvPr/>
        </p:nvPicPr>
        <p:blipFill rotWithShape="1">
          <a:blip r:embed="rId3">
            <a:extLst>
              <a:ext uri="{28A0092B-C50C-407E-A947-70E740481C1C}">
                <a14:useLocalDpi xmlns:a14="http://schemas.microsoft.com/office/drawing/2010/main" val="0"/>
              </a:ext>
            </a:extLst>
          </a:blip>
          <a:srcRect l="35701" t="5926" r="36179" b="58236"/>
          <a:stretch/>
        </p:blipFill>
        <p:spPr>
          <a:xfrm>
            <a:off x="4222747" y="1267266"/>
            <a:ext cx="3696304" cy="2457753"/>
          </a:xfrm>
          <a:prstGeom prst="rect">
            <a:avLst/>
          </a:prstGeom>
        </p:spPr>
      </p:pic>
      <p:sp>
        <p:nvSpPr>
          <p:cNvPr id="14" name="Rectangle 17">
            <a:extLst>
              <a:ext uri="{FF2B5EF4-FFF2-40B4-BE49-F238E27FC236}">
                <a16:creationId xmlns:a16="http://schemas.microsoft.com/office/drawing/2014/main" id="{D4748401-FEF9-42A4-9207-8C600D743257}"/>
              </a:ext>
            </a:extLst>
          </p:cNvPr>
          <p:cNvSpPr/>
          <p:nvPr/>
        </p:nvSpPr>
        <p:spPr>
          <a:xfrm>
            <a:off x="0" y="4423451"/>
            <a:ext cx="12192000"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cs"/>
              </a:rPr>
              <a:t>全体人民共同富裕迈出坚实步伐；现代社会治理格局基本形成</a:t>
            </a:r>
            <a:endParaRPr kumimoji="0" lang="en-US" altLang="zh-CN" sz="14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C00000"/>
                </a:solidFill>
                <a:effectLst/>
                <a:uLnTx/>
                <a:uFillTx/>
                <a:latin typeface="Calibri" panose="020F0502020204030204"/>
                <a:ea typeface="等线" panose="02010600030101010101" pitchFamily="2" charset="-122"/>
                <a:cs typeface="+mn-cs"/>
              </a:rPr>
              <a:t>社会充满活力又和谐有序；生态环境根本好转，美丽中国目标基本实现。</a:t>
            </a:r>
            <a:endParaRPr kumimoji="0" lang="zh-CN" altLang="en-US" sz="14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15414998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8"/>
                                        </p:tgtEl>
                                      </p:cBhvr>
                                    </p:animEffect>
                                    <p:animScale>
                                      <p:cBhvr>
                                        <p:cTn id="14" dur="250" autoRev="1" fill="hold"/>
                                        <p:tgtEl>
                                          <p:spTgt spid="8"/>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4" descr="#clear#">
            <a:extLst>
              <a:ext uri="{FF2B5EF4-FFF2-40B4-BE49-F238E27FC236}">
                <a16:creationId xmlns:a16="http://schemas.microsoft.com/office/drawing/2014/main" id="{1105D022-FCEC-41EC-A471-867214C13854}"/>
              </a:ext>
            </a:extLst>
          </p:cNvPr>
          <p:cNvSpPr/>
          <p:nvPr/>
        </p:nvSpPr>
        <p:spPr>
          <a:xfrm>
            <a:off x="758198" y="423975"/>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pic>
        <p:nvPicPr>
          <p:cNvPr id="17" name="图片 16">
            <a:extLst>
              <a:ext uri="{FF2B5EF4-FFF2-40B4-BE49-F238E27FC236}">
                <a16:creationId xmlns:a16="http://schemas.microsoft.com/office/drawing/2014/main" id="{E433A708-949C-49D3-B70F-2877FA2AD6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6732" y="1376030"/>
            <a:ext cx="2190812" cy="1993030"/>
          </a:xfrm>
          <a:prstGeom prst="rect">
            <a:avLst/>
          </a:prstGeom>
        </p:spPr>
      </p:pic>
      <p:sp>
        <p:nvSpPr>
          <p:cNvPr id="7" name="矩形 6">
            <a:extLst>
              <a:ext uri="{FF2B5EF4-FFF2-40B4-BE49-F238E27FC236}">
                <a16:creationId xmlns:a16="http://schemas.microsoft.com/office/drawing/2014/main" id="{BE57646F-E148-4D23-AB60-3AF2A8918AAA}"/>
              </a:ext>
            </a:extLst>
          </p:cNvPr>
          <p:cNvSpPr/>
          <p:nvPr/>
        </p:nvSpPr>
        <p:spPr>
          <a:xfrm>
            <a:off x="479376" y="1844824"/>
            <a:ext cx="11161240" cy="4080933"/>
          </a:xfrm>
          <a:prstGeom prst="rect">
            <a:avLst/>
          </a:prstGeom>
          <a:solidFill>
            <a:schemeClr val="bg1">
              <a:alpha val="2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a16="http://schemas.microsoft.com/office/drawing/2014/main" id="{E5961DC2-6803-49AD-99CA-BF21A120C6BE}"/>
              </a:ext>
            </a:extLst>
          </p:cNvPr>
          <p:cNvSpPr/>
          <p:nvPr/>
        </p:nvSpPr>
        <p:spPr>
          <a:xfrm>
            <a:off x="2099556" y="1562698"/>
            <a:ext cx="7992888" cy="5642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a:extLst>
              <a:ext uri="{FF2B5EF4-FFF2-40B4-BE49-F238E27FC236}">
                <a16:creationId xmlns:a16="http://schemas.microsoft.com/office/drawing/2014/main" id="{C8E50A7D-06EC-419F-92C1-416D488F5DF5}"/>
              </a:ext>
            </a:extLst>
          </p:cNvPr>
          <p:cNvSpPr/>
          <p:nvPr/>
        </p:nvSpPr>
        <p:spPr>
          <a:xfrm>
            <a:off x="2951549" y="1583214"/>
            <a:ext cx="6288902" cy="523220"/>
          </a:xfrm>
          <a:prstGeom prst="rect">
            <a:avLst/>
          </a:prstGeom>
        </p:spPr>
        <p:txBody>
          <a:bodyPr wrap="none">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lumMod val="95000"/>
                  </a:prstClr>
                </a:solidFill>
                <a:effectLst/>
                <a:uLnTx/>
                <a:uFillTx/>
                <a:latin typeface="Calibri" panose="020F0502020204030204"/>
                <a:ea typeface="微软雅黑"/>
                <a:cs typeface="+mn-cs"/>
              </a:rPr>
              <a:t>是党和国家发展进程中极不平凡的五年</a:t>
            </a:r>
          </a:p>
        </p:txBody>
      </p:sp>
      <p:sp>
        <p:nvSpPr>
          <p:cNvPr id="11" name="文本框 3">
            <a:extLst>
              <a:ext uri="{FF2B5EF4-FFF2-40B4-BE49-F238E27FC236}">
                <a16:creationId xmlns:a16="http://schemas.microsoft.com/office/drawing/2014/main" id="{38350D32-687E-4175-9754-E721CCAC41F2}"/>
              </a:ext>
            </a:extLst>
          </p:cNvPr>
          <p:cNvSpPr txBox="1"/>
          <p:nvPr/>
        </p:nvSpPr>
        <p:spPr>
          <a:xfrm>
            <a:off x="767408" y="2183818"/>
            <a:ext cx="10657184" cy="1338828"/>
          </a:xfrm>
          <a:prstGeom prst="rect">
            <a:avLst/>
          </a:prstGeom>
          <a:noFill/>
        </p:spPr>
        <p:txBody>
          <a:bodyPr wrap="square" rtlCol="0">
            <a:spAutoFit/>
          </a:bodyPr>
          <a:lstStyle/>
          <a:p>
            <a:pPr marL="0" marR="0" lvl="0" indent="0" algn="just" defTabSz="121914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面对世界经济复苏乏力、局部冲突和动荡频发、全球性问题加剧的外部环境，面对我国经济发展进入新常态等一系列深刻变化，我们坚持稳中求进工作总基调，迎难而上，开拓进取，取得了改革开放和社会主义现代化建设的历史性成就。</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
        <p:nvSpPr>
          <p:cNvPr id="12" name="文本框 3">
            <a:extLst>
              <a:ext uri="{FF2B5EF4-FFF2-40B4-BE49-F238E27FC236}">
                <a16:creationId xmlns:a16="http://schemas.microsoft.com/office/drawing/2014/main" id="{48DE37FF-3BE1-4D0E-AE39-BE493110DFED}"/>
              </a:ext>
            </a:extLst>
          </p:cNvPr>
          <p:cNvSpPr txBox="1"/>
          <p:nvPr/>
        </p:nvSpPr>
        <p:spPr>
          <a:xfrm>
            <a:off x="702185" y="3792940"/>
            <a:ext cx="10657184" cy="1754326"/>
          </a:xfrm>
          <a:prstGeom prst="rect">
            <a:avLst/>
          </a:prstGeom>
          <a:noFill/>
        </p:spPr>
        <p:txBody>
          <a:bodyPr wrap="square" rtlCol="0">
            <a:spAutoFit/>
          </a:bodyPr>
          <a:lstStyle/>
          <a:p>
            <a:pPr marL="0" marR="0" lvl="0" indent="0" algn="just" defTabSz="121914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为贯彻十八大精神，</a:t>
            </a:r>
            <a:r>
              <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党中央召开七次全会</a:t>
            </a:r>
            <a:r>
              <a:rPr kumimoji="0" lang="zh-CN" altLang="en-US" sz="18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分别就政府机构改革和职能转变、全面深化改革、全面推进依法治国、制定“十三五”规划、全面从严治党等重大问题作出决定和部署。五年来，我们统筹推进“五位一体”总体布局、协调推进“四个全面”战略布局，“十二五”规划胜利完成，“十三五”规划顺利实施，党和国家事业全面开创新局面。</a:t>
            </a:r>
            <a:endParaRPr kumimoji="0" lang="zh-CN" altLang="en-US" sz="1800" b="1"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899266864"/>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1500"/>
                                        <p:tgtEl>
                                          <p:spTgt spid="11"/>
                                        </p:tgtEl>
                                      </p:cBhvr>
                                    </p:animEffect>
                                  </p:childTnLst>
                                </p:cTn>
                              </p:par>
                            </p:childTnLst>
                          </p:cTn>
                        </p:par>
                        <p:par>
                          <p:cTn id="8" fill="hold">
                            <p:stCondLst>
                              <p:cond delay="1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4" descr="#clear#">
            <a:extLst>
              <a:ext uri="{FF2B5EF4-FFF2-40B4-BE49-F238E27FC236}">
                <a16:creationId xmlns:a16="http://schemas.microsoft.com/office/drawing/2014/main" id="{4E918654-CDF4-41BE-B5D5-9E1A366F0C5B}"/>
              </a:ext>
            </a:extLst>
          </p:cNvPr>
          <p:cNvSpPr/>
          <p:nvPr/>
        </p:nvSpPr>
        <p:spPr>
          <a:xfrm>
            <a:off x="1051337" y="310178"/>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cxnSp>
        <p:nvCxnSpPr>
          <p:cNvPr id="3" name="直接连接符 2">
            <a:extLst>
              <a:ext uri="{FF2B5EF4-FFF2-40B4-BE49-F238E27FC236}">
                <a16:creationId xmlns:a16="http://schemas.microsoft.com/office/drawing/2014/main" id="{092FFF0C-A525-4711-9885-1F05B7FF572E}"/>
              </a:ext>
            </a:extLst>
          </p:cNvPr>
          <p:cNvCxnSpPr/>
          <p:nvPr/>
        </p:nvCxnSpPr>
        <p:spPr>
          <a:xfrm>
            <a:off x="539646" y="1528997"/>
            <a:ext cx="1119765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CFDB313-2BA8-48A4-80F9-955915A49C37}"/>
              </a:ext>
            </a:extLst>
          </p:cNvPr>
          <p:cNvCxnSpPr/>
          <p:nvPr/>
        </p:nvCxnSpPr>
        <p:spPr>
          <a:xfrm>
            <a:off x="539646" y="2188564"/>
            <a:ext cx="11197652"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EF35ADA-D879-49D8-BB7A-23CB5250E6E4}"/>
              </a:ext>
            </a:extLst>
          </p:cNvPr>
          <p:cNvCxnSpPr/>
          <p:nvPr/>
        </p:nvCxnSpPr>
        <p:spPr>
          <a:xfrm>
            <a:off x="4017364" y="1528997"/>
            <a:ext cx="0" cy="36725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3FEC5E09-94F6-4270-9886-80A95EBC7E23}"/>
              </a:ext>
            </a:extLst>
          </p:cNvPr>
          <p:cNvCxnSpPr>
            <a:cxnSpLocks/>
          </p:cNvCxnSpPr>
          <p:nvPr/>
        </p:nvCxnSpPr>
        <p:spPr>
          <a:xfrm>
            <a:off x="8034728" y="1528997"/>
            <a:ext cx="0" cy="36725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9" name="TextBox 14">
            <a:extLst>
              <a:ext uri="{FF2B5EF4-FFF2-40B4-BE49-F238E27FC236}">
                <a16:creationId xmlns:a16="http://schemas.microsoft.com/office/drawing/2014/main" id="{ADD321E2-67BA-435D-8D8A-59603A086578}"/>
              </a:ext>
            </a:extLst>
          </p:cNvPr>
          <p:cNvSpPr txBox="1"/>
          <p:nvPr/>
        </p:nvSpPr>
        <p:spPr>
          <a:xfrm>
            <a:off x="1128110" y="1656413"/>
            <a:ext cx="511189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坚持全面深化改革</a:t>
            </a:r>
          </a:p>
        </p:txBody>
      </p:sp>
      <p:sp>
        <p:nvSpPr>
          <p:cNvPr id="30" name="TextBox 20">
            <a:extLst>
              <a:ext uri="{FF2B5EF4-FFF2-40B4-BE49-F238E27FC236}">
                <a16:creationId xmlns:a16="http://schemas.microsoft.com/office/drawing/2014/main" id="{C7E1DAE5-8C26-4E2C-9AA3-73897F2363B4}"/>
              </a:ext>
            </a:extLst>
          </p:cNvPr>
          <p:cNvSpPr txBox="1"/>
          <p:nvPr/>
        </p:nvSpPr>
        <p:spPr>
          <a:xfrm>
            <a:off x="5042994" y="1656413"/>
            <a:ext cx="4616665"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坚持新发展理念</a:t>
            </a:r>
          </a:p>
        </p:txBody>
      </p:sp>
      <p:sp>
        <p:nvSpPr>
          <p:cNvPr id="31" name="TextBox 18">
            <a:extLst>
              <a:ext uri="{FF2B5EF4-FFF2-40B4-BE49-F238E27FC236}">
                <a16:creationId xmlns:a16="http://schemas.microsoft.com/office/drawing/2014/main" id="{FE9C74C7-6500-47E7-9AC4-81AA6CB84824}"/>
              </a:ext>
            </a:extLst>
          </p:cNvPr>
          <p:cNvSpPr txBox="1"/>
          <p:nvPr/>
        </p:nvSpPr>
        <p:spPr>
          <a:xfrm>
            <a:off x="8760327" y="1656413"/>
            <a:ext cx="4607126" cy="399954"/>
          </a:xfrm>
          <a:prstGeom prst="rect">
            <a:avLst/>
          </a:prstGeom>
          <a:noFill/>
        </p:spPr>
        <p:txBody>
          <a:bodyPr wrap="square" rtlCol="0">
            <a:spAutoFit/>
          </a:bodyPr>
          <a:lstStyle>
            <a:defPPr>
              <a:defRPr lang="zh-CN"/>
            </a:defPPr>
            <a:lvl1pPr>
              <a:defRPr sz="2000" b="1">
                <a:latin typeface="+mj-ea"/>
                <a:ea typeface="+mj-ea"/>
              </a:defRPr>
            </a:lvl1pPr>
          </a:lstStyle>
          <a:p>
            <a:pPr marL="0" marR="0" lvl="0" indent="0" algn="l" defTabSz="914034" rtl="0" eaLnBrk="1" fontAlgn="base" latinLnBrk="0" hangingPunct="1">
              <a:lnSpc>
                <a:spcPct val="100000"/>
              </a:lnSpc>
              <a:spcBef>
                <a:spcPct val="0"/>
              </a:spcBef>
              <a:spcAft>
                <a:spcPct val="0"/>
              </a:spcAft>
              <a:buClrTx/>
              <a:buSzTx/>
              <a:buFontTx/>
              <a:buNone/>
              <a:tabLst/>
              <a:defRPr/>
            </a:pPr>
            <a:r>
              <a:rPr kumimoji="0" lang="zh-CN" altLang="en-US" sz="1999" b="1" i="0" u="none" strike="noStrike" kern="1200" cap="none" spc="0" normalizeH="0" baseline="0" noProof="0" dirty="0">
                <a:ln>
                  <a:noFill/>
                </a:ln>
                <a:solidFill>
                  <a:srgbClr val="C00000"/>
                </a:solidFill>
                <a:effectLst/>
                <a:uLnTx/>
                <a:uFillTx/>
                <a:latin typeface="Arial"/>
                <a:ea typeface="微软雅黑"/>
                <a:cs typeface="+mn-ea"/>
                <a:sym typeface="+mn-lt"/>
              </a:rPr>
              <a:t>坚持人民当家作主</a:t>
            </a:r>
          </a:p>
        </p:txBody>
      </p:sp>
      <p:sp>
        <p:nvSpPr>
          <p:cNvPr id="32" name="矩形 31">
            <a:extLst>
              <a:ext uri="{FF2B5EF4-FFF2-40B4-BE49-F238E27FC236}">
                <a16:creationId xmlns:a16="http://schemas.microsoft.com/office/drawing/2014/main" id="{81305D51-F291-4F1B-B2DA-04FE9DDDBFE0}"/>
              </a:ext>
            </a:extLst>
          </p:cNvPr>
          <p:cNvSpPr/>
          <p:nvPr/>
        </p:nvSpPr>
        <p:spPr>
          <a:xfrm>
            <a:off x="675048" y="2325901"/>
            <a:ext cx="2969092" cy="2973122"/>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全面依法治国是中国特色社会主义的本质要求和重要保障。必须把党的领导贯彻落实到依法治国全过程和各方面，坚定不移走中国特色社会主义法治道路，完善以宪法为核心的中国特色社会主义法律体系，建设中国特色社会主义法治体系，建设社会主义法治国家，发展中国特色社会主义法治理论，坚持依法治国、依法执政、依法行政共同推进，坚持法治国家、法治政府、法治社会一体建设，坚持依法治国和以德治国相结合，依法治国和依规治党有机统一，深化司法体制改革，提高全民族法治素养和道德素质。</a:t>
            </a:r>
            <a:endParaRPr kumimoji="0" lang="zh-CN" altLang="zh-CN" sz="12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
        <p:nvSpPr>
          <p:cNvPr id="33" name="矩形 32">
            <a:extLst>
              <a:ext uri="{FF2B5EF4-FFF2-40B4-BE49-F238E27FC236}">
                <a16:creationId xmlns:a16="http://schemas.microsoft.com/office/drawing/2014/main" id="{46B96A01-50E2-42FF-909C-A307BBD8B329}"/>
              </a:ext>
            </a:extLst>
          </p:cNvPr>
          <p:cNvSpPr/>
          <p:nvPr/>
        </p:nvSpPr>
        <p:spPr>
          <a:xfrm>
            <a:off x="4275772" y="2320762"/>
            <a:ext cx="3185755" cy="319472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文化自信是一个国家、一个民族发展中更基本、更深沉、更持久的力量。必须坚持马克思主义，牢固树立共产主义远大理想和中国特色社会主义共同理想，培育和践行社会主义核心价值观，不断增强意识形态领域主导权和话语权，推动中华优秀传统文化创造性转化、创新性发展，继承革命文化，发展社会主义先进文化，不忘本来、吸收外来、面向未来，更好构筑中国精神、中国价值、中国力量，为人民提供精神指引。</a:t>
            </a:r>
            <a:endParaRPr kumimoji="0" lang="zh-CN" altLang="zh-CN"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
        <p:nvSpPr>
          <p:cNvPr id="34" name="矩形 33">
            <a:extLst>
              <a:ext uri="{FF2B5EF4-FFF2-40B4-BE49-F238E27FC236}">
                <a16:creationId xmlns:a16="http://schemas.microsoft.com/office/drawing/2014/main" id="{C42F1CD5-4343-47AD-9C94-B63FBD4C545C}"/>
              </a:ext>
            </a:extLst>
          </p:cNvPr>
          <p:cNvSpPr/>
          <p:nvPr/>
        </p:nvSpPr>
        <p:spPr>
          <a:xfrm>
            <a:off x="8288968" y="2265399"/>
            <a:ext cx="3227984" cy="2936188"/>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rPr>
              <a:t>增进民生福祉是发展的根本目的。必须多谋民生之利、多解民生之忧，在发展中补齐民生短板、促进社会公平正义，在幼有所育、学有所教、劳有所得、病有所医、老有所养、住有所居、弱有所扶上不断取得新进展，深入开展脱贫攻坚，保证全体人民在共建共享发展中有更多获得感，不断促进人的全面发展、全体人民共同富裕。建设平安中国，加强和创新社会治理，维护社会和谐稳定，确保国家长治久安、人民安居乐业。</a:t>
            </a:r>
            <a:endParaRPr kumimoji="0" lang="zh-CN" altLang="zh-CN" sz="1400" b="0" i="0" u="none" strike="noStrike" kern="120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394731999"/>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1000"/>
                                        <p:tgtEl>
                                          <p:spTgt spid="32"/>
                                        </p:tgtEl>
                                      </p:cBhvr>
                                    </p:animEffect>
                                    <p:anim calcmode="lin" valueType="num">
                                      <p:cBhvr>
                                        <p:cTn id="23" dur="1000" fill="hold"/>
                                        <p:tgtEl>
                                          <p:spTgt spid="32"/>
                                        </p:tgtEl>
                                        <p:attrNameLst>
                                          <p:attrName>ppt_x</p:attrName>
                                        </p:attrNameLst>
                                      </p:cBhvr>
                                      <p:tavLst>
                                        <p:tav tm="0">
                                          <p:val>
                                            <p:strVal val="#ppt_x"/>
                                          </p:val>
                                        </p:tav>
                                        <p:tav tm="100000">
                                          <p:val>
                                            <p:strVal val="#ppt_x"/>
                                          </p:val>
                                        </p:tav>
                                      </p:tavLst>
                                    </p:anim>
                                    <p:anim calcmode="lin" valueType="num">
                                      <p:cBhvr>
                                        <p:cTn id="24" dur="1000" fill="hold"/>
                                        <p:tgtEl>
                                          <p:spTgt spid="3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1000"/>
                                        <p:tgtEl>
                                          <p:spTgt spid="34"/>
                                        </p:tgtEl>
                                      </p:cBhvr>
                                    </p:animEffect>
                                    <p:anim calcmode="lin" valueType="num">
                                      <p:cBhvr>
                                        <p:cTn id="33" dur="1000" fill="hold"/>
                                        <p:tgtEl>
                                          <p:spTgt spid="34"/>
                                        </p:tgtEl>
                                        <p:attrNameLst>
                                          <p:attrName>ppt_x</p:attrName>
                                        </p:attrNameLst>
                                      </p:cBhvr>
                                      <p:tavLst>
                                        <p:tav tm="0">
                                          <p:val>
                                            <p:strVal val="#ppt_x"/>
                                          </p:val>
                                        </p:tav>
                                        <p:tav tm="100000">
                                          <p:val>
                                            <p:strVal val="#ppt_x"/>
                                          </p:val>
                                        </p:tav>
                                      </p:tavLst>
                                    </p:anim>
                                    <p:anim calcmode="lin" valueType="num">
                                      <p:cBhvr>
                                        <p:cTn id="34" dur="1000" fill="hold"/>
                                        <p:tgtEl>
                                          <p:spTgt spid="3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1000"/>
                                        <p:tgtEl>
                                          <p:spTgt spid="20"/>
                                        </p:tgtEl>
                                      </p:cBhvr>
                                    </p:animEffect>
                                    <p:anim calcmode="lin" valueType="num">
                                      <p:cBhvr>
                                        <p:cTn id="43" dur="1000" fill="hold"/>
                                        <p:tgtEl>
                                          <p:spTgt spid="20"/>
                                        </p:tgtEl>
                                        <p:attrNameLst>
                                          <p:attrName>ppt_x</p:attrName>
                                        </p:attrNameLst>
                                      </p:cBhvr>
                                      <p:tavLst>
                                        <p:tav tm="0">
                                          <p:val>
                                            <p:strVal val="#ppt_x"/>
                                          </p:val>
                                        </p:tav>
                                        <p:tav tm="100000">
                                          <p:val>
                                            <p:strVal val="#ppt_x"/>
                                          </p:val>
                                        </p:tav>
                                      </p:tavLst>
                                    </p:anim>
                                    <p:anim calcmode="lin" valueType="num">
                                      <p:cBhvr>
                                        <p:cTn id="44" dur="1000" fill="hold"/>
                                        <p:tgtEl>
                                          <p:spTgt spid="20"/>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4" descr="#clear#">
            <a:extLst>
              <a:ext uri="{FF2B5EF4-FFF2-40B4-BE49-F238E27FC236}">
                <a16:creationId xmlns:a16="http://schemas.microsoft.com/office/drawing/2014/main" id="{FD15EE68-4AAA-445E-8413-3B6302F65BB1}"/>
              </a:ext>
            </a:extLst>
          </p:cNvPr>
          <p:cNvSpPr/>
          <p:nvPr/>
        </p:nvSpPr>
        <p:spPr>
          <a:xfrm>
            <a:off x="1012576" y="329622"/>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pic>
        <p:nvPicPr>
          <p:cNvPr id="68" name="图片 4">
            <a:extLst>
              <a:ext uri="{FF2B5EF4-FFF2-40B4-BE49-F238E27FC236}">
                <a16:creationId xmlns:a16="http://schemas.microsoft.com/office/drawing/2014/main" id="{BF899A4C-F9C0-4DEF-B1F3-6D567FDE523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023227" y="1508934"/>
            <a:ext cx="2405549" cy="1810596"/>
          </a:xfrm>
          <a:prstGeom prst="rect">
            <a:avLst/>
          </a:prstGeom>
          <a:solidFill>
            <a:srgbClr val="CC0000"/>
          </a:solidFill>
          <a:ln>
            <a:noFill/>
          </a:ln>
          <a:effectLst>
            <a:outerShdw blurRad="152400" dist="63500" dir="2700000" sx="101000" sy="101000" algn="tl" rotWithShape="0">
              <a:prstClr val="black">
                <a:alpha val="21000"/>
              </a:prstClr>
            </a:outerShdw>
          </a:effectLst>
          <a:extLst/>
        </p:spPr>
      </p:pic>
      <p:sp>
        <p:nvSpPr>
          <p:cNvPr id="69" name="Freeform 10">
            <a:extLst>
              <a:ext uri="{FF2B5EF4-FFF2-40B4-BE49-F238E27FC236}">
                <a16:creationId xmlns:a16="http://schemas.microsoft.com/office/drawing/2014/main" id="{A4C4B04F-11C0-4069-A604-11836AA1FE75}"/>
              </a:ext>
            </a:extLst>
          </p:cNvPr>
          <p:cNvSpPr>
            <a:spLocks noEditPoints="1"/>
          </p:cNvSpPr>
          <p:nvPr/>
        </p:nvSpPr>
        <p:spPr bwMode="auto">
          <a:xfrm>
            <a:off x="1021388" y="3319531"/>
            <a:ext cx="2409229" cy="2044471"/>
          </a:xfrm>
          <a:custGeom>
            <a:avLst/>
            <a:gdLst>
              <a:gd name="T0" fmla="*/ 1868488 w 2333"/>
              <a:gd name="T1" fmla="*/ 0 h 1818"/>
              <a:gd name="T2" fmla="*/ 1868488 w 2333"/>
              <a:gd name="T3" fmla="*/ 1092205 h 1818"/>
              <a:gd name="T4" fmla="*/ 933844 w 2333"/>
              <a:gd name="T5" fmla="*/ 1455739 h 1818"/>
              <a:gd name="T6" fmla="*/ 0 w 2333"/>
              <a:gd name="T7" fmla="*/ 1092205 h 1818"/>
              <a:gd name="T8" fmla="*/ 0 w 2333"/>
              <a:gd name="T9" fmla="*/ 0 h 1818"/>
              <a:gd name="T10" fmla="*/ 1868488 w 2333"/>
              <a:gd name="T11" fmla="*/ 0 h 1818"/>
              <a:gd name="T12" fmla="*/ 933844 w 2333"/>
              <a:gd name="T13" fmla="*/ 0 h 1818"/>
              <a:gd name="T14" fmla="*/ 0 60000 65536"/>
              <a:gd name="T15" fmla="*/ 0 60000 65536"/>
              <a:gd name="T16" fmla="*/ 0 60000 65536"/>
              <a:gd name="T17" fmla="*/ 0 60000 65536"/>
              <a:gd name="T18" fmla="*/ 0 60000 65536"/>
              <a:gd name="T19" fmla="*/ 0 60000 65536"/>
              <a:gd name="T20" fmla="*/ 0 60000 65536"/>
              <a:gd name="T21" fmla="*/ 0 w 2333"/>
              <a:gd name="T22" fmla="*/ 0 h 1818"/>
              <a:gd name="T23" fmla="*/ 2333 w 2333"/>
              <a:gd name="T24" fmla="*/ 1818 h 18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3" h="1818">
                <a:moveTo>
                  <a:pt x="2333" y="0"/>
                </a:moveTo>
                <a:lnTo>
                  <a:pt x="2333" y="1364"/>
                </a:lnTo>
                <a:lnTo>
                  <a:pt x="1166" y="1818"/>
                </a:lnTo>
                <a:lnTo>
                  <a:pt x="0" y="1364"/>
                </a:lnTo>
                <a:lnTo>
                  <a:pt x="0" y="0"/>
                </a:lnTo>
                <a:lnTo>
                  <a:pt x="2333" y="0"/>
                </a:lnTo>
                <a:close/>
                <a:moveTo>
                  <a:pt x="1166" y="0"/>
                </a:moveTo>
              </a:path>
            </a:pathLst>
          </a:custGeom>
          <a:solidFill>
            <a:srgbClr val="CC0000"/>
          </a:solidFill>
          <a:ln>
            <a:noFill/>
          </a:ln>
          <a:effectLst>
            <a:outerShdw blurRad="152400" dist="63500" dir="2700000" sx="101000" sy="101000" algn="tl" rotWithShape="0">
              <a:prstClr val="black">
                <a:alpha val="2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64" tIns="45732" rIns="91464" bIns="45732" numCol="1" spcCol="0" rtlCol="0" fromWordArt="0" anchor="ctr" anchorCtr="0" forceAA="0" compatLnSpc="1">
            <a:prstTxWarp prst="textNoShape">
              <a:avLst/>
            </a:prstTxWarp>
            <a:no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4667" b="1"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70" name="矩形 69">
            <a:extLst>
              <a:ext uri="{FF2B5EF4-FFF2-40B4-BE49-F238E27FC236}">
                <a16:creationId xmlns:a16="http://schemas.microsoft.com/office/drawing/2014/main" id="{A93671F8-7D41-41E2-B4ED-A74FF1C519AD}"/>
              </a:ext>
            </a:extLst>
          </p:cNvPr>
          <p:cNvSpPr/>
          <p:nvPr/>
        </p:nvSpPr>
        <p:spPr>
          <a:xfrm>
            <a:off x="1012576" y="3556936"/>
            <a:ext cx="2416200"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人民生活不断改善</a:t>
            </a:r>
          </a:p>
        </p:txBody>
      </p:sp>
      <p:sp>
        <p:nvSpPr>
          <p:cNvPr id="71" name="矩形 70">
            <a:extLst>
              <a:ext uri="{FF2B5EF4-FFF2-40B4-BE49-F238E27FC236}">
                <a16:creationId xmlns:a16="http://schemas.microsoft.com/office/drawing/2014/main" id="{4C478F94-E668-4480-A174-BA4003A421FA}"/>
              </a:ext>
            </a:extLst>
          </p:cNvPr>
          <p:cNvSpPr/>
          <p:nvPr/>
        </p:nvSpPr>
        <p:spPr>
          <a:xfrm>
            <a:off x="3711525" y="1674673"/>
            <a:ext cx="7296811" cy="3508653"/>
          </a:xfrm>
          <a:prstGeom prst="rect">
            <a:avLst/>
          </a:prstGeom>
        </p:spPr>
        <p:txBody>
          <a:bodyPr wrap="square">
            <a:spAutoFit/>
          </a:bodyPr>
          <a:lstStyle/>
          <a:p>
            <a:pPr marL="0" marR="0" lvl="0" indent="0" algn="just" defTabSz="1219140" rtl="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深入贯彻以人民为中心的发展思想，一大批惠民举措落地实施，人民获得感显著增强。脱贫攻坚战取得决定性进展，六千多万贫困人口稳定脱贫，贫困发生率从百分之十点二下降到百分之四以下。</a:t>
            </a:r>
            <a:r>
              <a:rPr kumimoji="0" lang="zh-CN" altLang="en-US" sz="2000" b="1"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教育事业全面发展，中西部和农村教育明显加强</a:t>
            </a:r>
            <a:r>
              <a:rPr kumimoji="0" lang="zh-CN" altLang="en-US" sz="1800" b="0" i="0" u="none" strike="noStrike" kern="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就业状况持续改善，城镇新增就业年均一千三百万人以上。城乡居民收入增速超过经济增速，中等收入群体持续扩大。覆盖城乡居民的社会保障体系基本建立，人民健康和医疗卫生水平大幅提高，保障性住房建设稳步推进。社会治理体系更加完善，社会大局保持稳定，国家安全全面加强。</a:t>
            </a:r>
          </a:p>
        </p:txBody>
      </p:sp>
      <p:cxnSp>
        <p:nvCxnSpPr>
          <p:cNvPr id="72" name="直接连接符 71">
            <a:extLst>
              <a:ext uri="{FF2B5EF4-FFF2-40B4-BE49-F238E27FC236}">
                <a16:creationId xmlns:a16="http://schemas.microsoft.com/office/drawing/2014/main" id="{752A05B8-84E6-4509-88CD-92C0FE766973}"/>
              </a:ext>
            </a:extLst>
          </p:cNvPr>
          <p:cNvCxnSpPr/>
          <p:nvPr/>
        </p:nvCxnSpPr>
        <p:spPr>
          <a:xfrm>
            <a:off x="3711525" y="1508934"/>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D7490292-57CC-40AA-9561-1FDF6A1BD54E}"/>
              </a:ext>
            </a:extLst>
          </p:cNvPr>
          <p:cNvCxnSpPr/>
          <p:nvPr/>
        </p:nvCxnSpPr>
        <p:spPr>
          <a:xfrm>
            <a:off x="3711525" y="5169237"/>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9228828"/>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randombar(horizontal)">
                                      <p:cBhvr>
                                        <p:cTn id="7" dur="500"/>
                                        <p:tgtEl>
                                          <p:spTgt spid="68"/>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fade">
                                      <p:cBhvr>
                                        <p:cTn id="11" dur="500"/>
                                        <p:tgtEl>
                                          <p:spTgt spid="69"/>
                                        </p:tgtEl>
                                      </p:cBhvr>
                                    </p:animEffect>
                                    <p:anim calcmode="lin" valueType="num">
                                      <p:cBhvr>
                                        <p:cTn id="12" dur="500" fill="hold"/>
                                        <p:tgtEl>
                                          <p:spTgt spid="69"/>
                                        </p:tgtEl>
                                        <p:attrNameLst>
                                          <p:attrName>ppt_x</p:attrName>
                                        </p:attrNameLst>
                                      </p:cBhvr>
                                      <p:tavLst>
                                        <p:tav tm="0">
                                          <p:val>
                                            <p:strVal val="#ppt_x"/>
                                          </p:val>
                                        </p:tav>
                                        <p:tav tm="100000">
                                          <p:val>
                                            <p:strVal val="#ppt_x"/>
                                          </p:val>
                                        </p:tav>
                                      </p:tavLst>
                                    </p:anim>
                                    <p:anim calcmode="lin" valueType="num">
                                      <p:cBhvr>
                                        <p:cTn id="13" dur="500" fill="hold"/>
                                        <p:tgtEl>
                                          <p:spTgt spid="69"/>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randombar(horizontal)">
                                      <p:cBhvr>
                                        <p:cTn id="17" dur="500"/>
                                        <p:tgtEl>
                                          <p:spTgt spid="70"/>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left)">
                                      <p:cBhvr>
                                        <p:cTn id="21" dur="500"/>
                                        <p:tgtEl>
                                          <p:spTgt spid="72"/>
                                        </p:tgtEl>
                                      </p:cBhvr>
                                    </p:animEffect>
                                  </p:childTnLst>
                                </p:cTn>
                              </p:par>
                              <p:par>
                                <p:cTn id="22" presetID="22" presetClass="entr" presetSubtype="2" fill="hold" nodeType="withEffect">
                                  <p:stCondLst>
                                    <p:cond delay="0"/>
                                  </p:stCondLst>
                                  <p:childTnLst>
                                    <p:set>
                                      <p:cBhvr>
                                        <p:cTn id="23" dur="1" fill="hold">
                                          <p:stCondLst>
                                            <p:cond delay="0"/>
                                          </p:stCondLst>
                                        </p:cTn>
                                        <p:tgtEl>
                                          <p:spTgt spid="73"/>
                                        </p:tgtEl>
                                        <p:attrNameLst>
                                          <p:attrName>style.visibility</p:attrName>
                                        </p:attrNameLst>
                                      </p:cBhvr>
                                      <p:to>
                                        <p:strVal val="visible"/>
                                      </p:to>
                                    </p:set>
                                    <p:animEffect transition="in" filter="wipe(right)">
                                      <p:cBhvr>
                                        <p:cTn id="24" dur="500"/>
                                        <p:tgtEl>
                                          <p:spTgt spid="73"/>
                                        </p:tgtEl>
                                      </p:cBhvr>
                                    </p:animEffect>
                                  </p:childTnLst>
                                </p:cTn>
                              </p:par>
                            </p:childTnLst>
                          </p:cTn>
                        </p:par>
                        <p:par>
                          <p:cTn id="25" fill="hold">
                            <p:stCondLst>
                              <p:cond delay="2000"/>
                            </p:stCondLst>
                            <p:childTnLst>
                              <p:par>
                                <p:cTn id="26" presetID="22" presetClass="entr" presetSubtype="1"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up)">
                                      <p:cBhvr>
                                        <p:cTn id="2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p:bldP spid="7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4" descr="#clear#">
            <a:extLst>
              <a:ext uri="{FF2B5EF4-FFF2-40B4-BE49-F238E27FC236}">
                <a16:creationId xmlns:a16="http://schemas.microsoft.com/office/drawing/2014/main" id="{F1BACAD9-B7A0-4AD2-B102-4CD7A07C2EB7}"/>
              </a:ext>
            </a:extLst>
          </p:cNvPr>
          <p:cNvSpPr/>
          <p:nvPr/>
        </p:nvSpPr>
        <p:spPr>
          <a:xfrm>
            <a:off x="908634" y="300555"/>
            <a:ext cx="4134465"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建设取得成就和历史变革</a:t>
            </a:r>
          </a:p>
        </p:txBody>
      </p:sp>
      <p:graphicFrame>
        <p:nvGraphicFramePr>
          <p:cNvPr id="2" name="图示 1">
            <a:extLst>
              <a:ext uri="{FF2B5EF4-FFF2-40B4-BE49-F238E27FC236}">
                <a16:creationId xmlns:a16="http://schemas.microsoft.com/office/drawing/2014/main" id="{FD0923EA-C66D-45B0-B2E5-CCC689187E06}"/>
              </a:ext>
            </a:extLst>
          </p:cNvPr>
          <p:cNvGraphicFramePr/>
          <p:nvPr>
            <p:extLst/>
          </p:nvPr>
        </p:nvGraphicFramePr>
        <p:xfrm>
          <a:off x="2032000" y="1138778"/>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图片 5" descr="图片包含 齿轮, 金属器皿&#10;&#10;已生成极高可信度的说明">
            <a:extLst>
              <a:ext uri="{FF2B5EF4-FFF2-40B4-BE49-F238E27FC236}">
                <a16:creationId xmlns:a16="http://schemas.microsoft.com/office/drawing/2014/main" id="{00FDA9D6-EB80-4643-878B-74C66A40428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8445" y="1837356"/>
            <a:ext cx="925921" cy="756667"/>
          </a:xfrm>
          <a:prstGeom prst="rect">
            <a:avLst/>
          </a:prstGeom>
        </p:spPr>
      </p:pic>
      <p:pic>
        <p:nvPicPr>
          <p:cNvPr id="18" name="图片 17" descr="图片包含 齿轮, 金属器皿&#10;&#10;已生成极高可信度的说明">
            <a:extLst>
              <a:ext uri="{FF2B5EF4-FFF2-40B4-BE49-F238E27FC236}">
                <a16:creationId xmlns:a16="http://schemas.microsoft.com/office/drawing/2014/main" id="{592B5885-F731-4BA8-B535-AD673D6FB92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68444" y="5020644"/>
            <a:ext cx="925921" cy="756667"/>
          </a:xfrm>
          <a:prstGeom prst="rect">
            <a:avLst/>
          </a:prstGeom>
        </p:spPr>
      </p:pic>
      <p:pic>
        <p:nvPicPr>
          <p:cNvPr id="21" name="图片 20" descr="图片包含 齿轮, 金属器皿&#10;&#10;已生成极高可信度的说明">
            <a:extLst>
              <a:ext uri="{FF2B5EF4-FFF2-40B4-BE49-F238E27FC236}">
                <a16:creationId xmlns:a16="http://schemas.microsoft.com/office/drawing/2014/main" id="{1B160E21-AD7C-4F74-BFCD-79672A3355F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679768" y="3429000"/>
            <a:ext cx="925921" cy="756667"/>
          </a:xfrm>
          <a:prstGeom prst="rect">
            <a:avLst/>
          </a:prstGeom>
        </p:spPr>
      </p:pic>
    </p:spTree>
    <p:extLst>
      <p:ext uri="{BB962C8B-B14F-4D97-AF65-F5344CB8AC3E}">
        <p14:creationId xmlns:p14="http://schemas.microsoft.com/office/powerpoint/2010/main" val="346462881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6">
            <a:extLst>
              <a:ext uri="{FF2B5EF4-FFF2-40B4-BE49-F238E27FC236}">
                <a16:creationId xmlns:a16="http://schemas.microsoft.com/office/drawing/2014/main" id="{EDE317D7-34FA-42D2-A10B-3FCFA53EB065}"/>
              </a:ext>
            </a:extLst>
          </p:cNvPr>
          <p:cNvSpPr txBox="1"/>
          <p:nvPr/>
        </p:nvSpPr>
        <p:spPr>
          <a:xfrm>
            <a:off x="1" y="3588736"/>
            <a:ext cx="12186584" cy="830997"/>
          </a:xfrm>
          <a:prstGeom prst="rect">
            <a:avLst/>
          </a:prstGeom>
          <a:noFill/>
        </p:spPr>
        <p:txBody>
          <a:bodyPr wrap="square" rtlCol="0">
            <a:spAutoFit/>
          </a:bodyP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pic>
        <p:nvPicPr>
          <p:cNvPr id="6" name="图片 5">
            <a:extLst>
              <a:ext uri="{FF2B5EF4-FFF2-40B4-BE49-F238E27FC236}">
                <a16:creationId xmlns:a16="http://schemas.microsoft.com/office/drawing/2014/main" id="{B23162B3-0D92-45E3-BA89-0FCE13D33829}"/>
              </a:ext>
            </a:extLst>
          </p:cNvPr>
          <p:cNvPicPr>
            <a:picLocks noChangeAspect="1"/>
          </p:cNvPicPr>
          <p:nvPr/>
        </p:nvPicPr>
        <p:blipFill rotWithShape="1">
          <a:blip r:embed="rId3">
            <a:extLst>
              <a:ext uri="{28A0092B-C50C-407E-A947-70E740481C1C}">
                <a14:useLocalDpi xmlns:a14="http://schemas.microsoft.com/office/drawing/2010/main" val="0"/>
              </a:ext>
            </a:extLst>
          </a:blip>
          <a:srcRect l="35701" t="5926" r="36179" b="58236"/>
          <a:stretch/>
        </p:blipFill>
        <p:spPr>
          <a:xfrm>
            <a:off x="4222747" y="1267266"/>
            <a:ext cx="3696304" cy="2457753"/>
          </a:xfrm>
          <a:prstGeom prst="rect">
            <a:avLst/>
          </a:prstGeom>
        </p:spPr>
      </p:pic>
      <p:sp>
        <p:nvSpPr>
          <p:cNvPr id="7" name="Rectangle 17">
            <a:extLst>
              <a:ext uri="{FF2B5EF4-FFF2-40B4-BE49-F238E27FC236}">
                <a16:creationId xmlns:a16="http://schemas.microsoft.com/office/drawing/2014/main" id="{75208AE1-CDB2-4631-A3A2-00B755808562}"/>
              </a:ext>
            </a:extLst>
          </p:cNvPr>
          <p:cNvSpPr/>
          <p:nvPr/>
        </p:nvSpPr>
        <p:spPr>
          <a:xfrm>
            <a:off x="0" y="4423451"/>
            <a:ext cx="12192000" cy="30777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C00000"/>
                </a:solidFill>
                <a:effectLst/>
                <a:uLnTx/>
                <a:uFillTx/>
                <a:latin typeface="等线" panose="02010600030101010101" pitchFamily="2" charset="-122"/>
                <a:ea typeface="等线" panose="02010600030101010101" pitchFamily="2" charset="-122"/>
                <a:cs typeface="+mn-cs"/>
                <a:sym typeface="Arial" panose="020B0604020202020204" pitchFamily="34" charset="0"/>
              </a:rPr>
              <a:t>全面推进中国特色大国外交，形成全方位、多层次、立体化的外交布局，为我国发展营造了良好外部条件。</a:t>
            </a:r>
            <a:endParaRPr kumimoji="0" lang="zh-CN" altLang="en-US" sz="1400" b="0"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10912051"/>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6"/>
                                        </p:tgtEl>
                                      </p:cBhvr>
                                    </p:animEffect>
                                    <p:animScale>
                                      <p:cBhvr>
                                        <p:cTn id="14" dur="250" autoRev="1" fill="hold"/>
                                        <p:tgtEl>
                                          <p:spTgt spid="6"/>
                                        </p:tgtEl>
                                      </p:cBhvr>
                                      <p:by x="105000" y="105000"/>
                                    </p:animScale>
                                  </p:childTnLst>
                                </p:cTn>
                              </p:par>
                              <p:par>
                                <p:cTn id="15" presetID="10"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descr="#clear#">
            <a:extLst>
              <a:ext uri="{FF2B5EF4-FFF2-40B4-BE49-F238E27FC236}">
                <a16:creationId xmlns:a16="http://schemas.microsoft.com/office/drawing/2014/main" id="{564DEDEC-F9EC-4DD6-8D0B-44D20714E028}"/>
              </a:ext>
            </a:extLst>
          </p:cNvPr>
          <p:cNvSpPr/>
          <p:nvPr/>
        </p:nvSpPr>
        <p:spPr>
          <a:xfrm>
            <a:off x="963067" y="331089"/>
            <a:ext cx="6288901" cy="523220"/>
          </a:xfrm>
          <a:prstGeom prst="rect">
            <a:avLst/>
          </a:prstGeom>
          <a:noFill/>
        </p:spPr>
        <p:txBody>
          <a:bodyPr wrap="none">
            <a:spAutoFit/>
          </a:bodyP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贯彻新发展理念，建设现代化经济体系</a:t>
            </a:r>
          </a:p>
        </p:txBody>
      </p:sp>
      <p:sp>
        <p:nvSpPr>
          <p:cNvPr id="10" name="圆角矩形 11">
            <a:extLst>
              <a:ext uri="{FF2B5EF4-FFF2-40B4-BE49-F238E27FC236}">
                <a16:creationId xmlns:a16="http://schemas.microsoft.com/office/drawing/2014/main" id="{88286788-B547-4B9E-A614-CFF2EC20E662}"/>
              </a:ext>
            </a:extLst>
          </p:cNvPr>
          <p:cNvSpPr/>
          <p:nvPr/>
        </p:nvSpPr>
        <p:spPr>
          <a:xfrm>
            <a:off x="1415484" y="1975680"/>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40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明确</a:t>
            </a:r>
          </a:p>
        </p:txBody>
      </p:sp>
      <p:sp>
        <p:nvSpPr>
          <p:cNvPr id="11" name="矩形 10">
            <a:extLst>
              <a:ext uri="{FF2B5EF4-FFF2-40B4-BE49-F238E27FC236}">
                <a16:creationId xmlns:a16="http://schemas.microsoft.com/office/drawing/2014/main" id="{CD102CDF-6874-4369-9AA1-67796DD09E28}"/>
              </a:ext>
            </a:extLst>
          </p:cNvPr>
          <p:cNvSpPr/>
          <p:nvPr/>
        </p:nvSpPr>
        <p:spPr>
          <a:xfrm>
            <a:off x="3033974" y="1975681"/>
            <a:ext cx="7527036" cy="611801"/>
          </a:xfrm>
          <a:prstGeom prst="rect">
            <a:avLst/>
          </a:prstGeom>
          <a:noFill/>
          <a:ln w="12700" cap="flat" cmpd="sng" algn="ctr">
            <a:solidFill>
              <a:srgbClr val="C00000"/>
            </a:solidFill>
            <a:prstDash val="solid"/>
          </a:ln>
          <a:effectLst/>
        </p:spPr>
        <p:txBody>
          <a:bodyPr rtlCol="0" anchor="ct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C00000"/>
                </a:solidFill>
                <a:effectLst/>
                <a:uLnTx/>
                <a:uFillTx/>
                <a:latin typeface="Calibri" panose="020F0502020204030204"/>
                <a:ea typeface="微软雅黑"/>
                <a:cs typeface="+mn-cs"/>
              </a:rPr>
              <a:t>全面推进依法治国总目标是建设中国特色社会主义法治体系、建设社会主义法治国家；</a:t>
            </a:r>
          </a:p>
        </p:txBody>
      </p:sp>
      <p:sp>
        <p:nvSpPr>
          <p:cNvPr id="13" name="圆角矩形 13">
            <a:extLst>
              <a:ext uri="{FF2B5EF4-FFF2-40B4-BE49-F238E27FC236}">
                <a16:creationId xmlns:a16="http://schemas.microsoft.com/office/drawing/2014/main" id="{26EE36F8-30C0-4992-9CA6-A073D1956B5B}"/>
              </a:ext>
            </a:extLst>
          </p:cNvPr>
          <p:cNvSpPr/>
          <p:nvPr/>
        </p:nvSpPr>
        <p:spPr>
          <a:xfrm>
            <a:off x="1415483" y="2804039"/>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40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明确</a:t>
            </a:r>
          </a:p>
        </p:txBody>
      </p:sp>
      <p:sp>
        <p:nvSpPr>
          <p:cNvPr id="16" name="矩形 15">
            <a:extLst>
              <a:ext uri="{FF2B5EF4-FFF2-40B4-BE49-F238E27FC236}">
                <a16:creationId xmlns:a16="http://schemas.microsoft.com/office/drawing/2014/main" id="{2D393B50-932E-450C-B0D5-2306E25B9723}"/>
              </a:ext>
            </a:extLst>
          </p:cNvPr>
          <p:cNvSpPr/>
          <p:nvPr/>
        </p:nvSpPr>
        <p:spPr>
          <a:xfrm>
            <a:off x="3033972" y="2804040"/>
            <a:ext cx="7527036" cy="611801"/>
          </a:xfrm>
          <a:prstGeom prst="rect">
            <a:avLst/>
          </a:prstGeom>
          <a:noFill/>
          <a:ln w="12700" cap="flat" cmpd="sng" algn="ctr">
            <a:solidFill>
              <a:srgbClr val="C00000"/>
            </a:solidFill>
            <a:prstDash val="solid"/>
          </a:ln>
          <a:effectLst/>
        </p:spPr>
        <p:txBody>
          <a:bodyPr rtlCol="0" anchor="ct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C00000"/>
                </a:solidFill>
                <a:effectLst/>
                <a:uLnTx/>
                <a:uFillTx/>
                <a:latin typeface="Calibri" panose="020F0502020204030204"/>
                <a:ea typeface="微软雅黑"/>
                <a:cs typeface="+mn-cs"/>
              </a:rPr>
              <a:t>党在新时代的强军目标是建设一支听党指挥、能打胜仗、作风优良的人民军队，把人民军队建设成为世界一流军队；</a:t>
            </a:r>
          </a:p>
        </p:txBody>
      </p:sp>
      <p:sp>
        <p:nvSpPr>
          <p:cNvPr id="17" name="圆角矩形 15">
            <a:extLst>
              <a:ext uri="{FF2B5EF4-FFF2-40B4-BE49-F238E27FC236}">
                <a16:creationId xmlns:a16="http://schemas.microsoft.com/office/drawing/2014/main" id="{805EA0BF-A795-4C7F-B96F-E9E670FE6C4A}"/>
              </a:ext>
            </a:extLst>
          </p:cNvPr>
          <p:cNvSpPr/>
          <p:nvPr/>
        </p:nvSpPr>
        <p:spPr>
          <a:xfrm>
            <a:off x="1415482" y="3591093"/>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40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明确</a:t>
            </a:r>
          </a:p>
        </p:txBody>
      </p:sp>
      <p:sp>
        <p:nvSpPr>
          <p:cNvPr id="18" name="矩形 17">
            <a:extLst>
              <a:ext uri="{FF2B5EF4-FFF2-40B4-BE49-F238E27FC236}">
                <a16:creationId xmlns:a16="http://schemas.microsoft.com/office/drawing/2014/main" id="{12ADD19F-B6BA-4500-98E4-31EAB0885CF5}"/>
              </a:ext>
            </a:extLst>
          </p:cNvPr>
          <p:cNvSpPr/>
          <p:nvPr/>
        </p:nvSpPr>
        <p:spPr>
          <a:xfrm>
            <a:off x="3033971" y="3591095"/>
            <a:ext cx="7527036" cy="611801"/>
          </a:xfrm>
          <a:prstGeom prst="rect">
            <a:avLst/>
          </a:prstGeom>
          <a:noFill/>
          <a:ln w="12700" cap="flat" cmpd="sng" algn="ctr">
            <a:solidFill>
              <a:srgbClr val="C00000"/>
            </a:solidFill>
            <a:prstDash val="solid"/>
          </a:ln>
          <a:effectLst/>
        </p:spPr>
        <p:txBody>
          <a:bodyPr rtlCol="0" anchor="ct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rgbClr val="C00000"/>
                </a:solidFill>
                <a:effectLst/>
                <a:uLnTx/>
                <a:uFillTx/>
                <a:latin typeface="Calibri" panose="020F0502020204030204"/>
                <a:ea typeface="微软雅黑"/>
                <a:cs typeface="+mn-cs"/>
              </a:rPr>
              <a:t>中国特色大国外交要推动构建新型国际关系，推动构建人类命运共同体；</a:t>
            </a:r>
          </a:p>
        </p:txBody>
      </p:sp>
      <p:sp>
        <p:nvSpPr>
          <p:cNvPr id="19" name="圆角矩形 17">
            <a:extLst>
              <a:ext uri="{FF2B5EF4-FFF2-40B4-BE49-F238E27FC236}">
                <a16:creationId xmlns:a16="http://schemas.microsoft.com/office/drawing/2014/main" id="{746A99DE-D5F9-4E03-9C3E-4E0704DDEFAA}"/>
              </a:ext>
            </a:extLst>
          </p:cNvPr>
          <p:cNvSpPr/>
          <p:nvPr/>
        </p:nvSpPr>
        <p:spPr>
          <a:xfrm>
            <a:off x="1415480" y="4365103"/>
            <a:ext cx="1426468" cy="611801"/>
          </a:xfrm>
          <a:prstGeom prst="roundRect">
            <a:avLst>
              <a:gd name="adj" fmla="val 50000"/>
            </a:avLst>
          </a:prstGeom>
          <a:solidFill>
            <a:srgbClr val="C00000"/>
          </a:solidFill>
          <a:ln w="12700" cap="flat" cmpd="sng" algn="ctr">
            <a:noFill/>
            <a:prstDash val="solid"/>
          </a:ln>
          <a:effectLst/>
        </p:spPr>
        <p:txBody>
          <a:bodyPr rtlCol="0" anchor="ctr"/>
          <a:lstStyle/>
          <a:p>
            <a:pPr marL="0" marR="0" lvl="0" indent="0" algn="ctr" defTabSz="1219140"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400" normalizeH="0" baseline="0" noProof="0" dirty="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微软雅黑"/>
                <a:cs typeface="+mn-cs"/>
              </a:rPr>
              <a:t>明确</a:t>
            </a:r>
          </a:p>
        </p:txBody>
      </p:sp>
      <p:sp>
        <p:nvSpPr>
          <p:cNvPr id="20" name="矩形 19">
            <a:extLst>
              <a:ext uri="{FF2B5EF4-FFF2-40B4-BE49-F238E27FC236}">
                <a16:creationId xmlns:a16="http://schemas.microsoft.com/office/drawing/2014/main" id="{D615181D-CC2B-4EE0-B0CE-75C431FFEDB5}"/>
              </a:ext>
            </a:extLst>
          </p:cNvPr>
          <p:cNvSpPr/>
          <p:nvPr/>
        </p:nvSpPr>
        <p:spPr>
          <a:xfrm>
            <a:off x="3033970" y="4365104"/>
            <a:ext cx="7527036" cy="611801"/>
          </a:xfrm>
          <a:prstGeom prst="rect">
            <a:avLst/>
          </a:prstGeom>
          <a:noFill/>
          <a:ln w="12700" cap="flat" cmpd="sng" algn="ctr">
            <a:solidFill>
              <a:srgbClr val="C00000"/>
            </a:solidFill>
            <a:prstDash val="solid"/>
          </a:ln>
          <a:effectLst/>
        </p:spPr>
        <p:txBody>
          <a:bodyPr rtlCol="0" anchor="ctr"/>
          <a:lstStyle/>
          <a:p>
            <a:pPr marL="0" marR="0" lvl="0" indent="0" algn="l" defTabSz="1219140" rtl="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C00000"/>
                </a:solidFill>
                <a:effectLst/>
                <a:uLnTx/>
                <a:uFillTx/>
                <a:latin typeface="Calibri" panose="020F0502020204030204"/>
                <a:ea typeface="微软雅黑"/>
                <a:cs typeface="+mn-cs"/>
              </a:rPr>
              <a:t>中国特色社会主义最本质的特征是中国共产党领导，中国特色社会主义制度的最大优势是中国共产党领导，党是最高政治领导力量，提出新时代党的建设总要求，突出政治建设在党的建设中的重要地位。</a:t>
            </a:r>
          </a:p>
        </p:txBody>
      </p:sp>
    </p:spTree>
    <p:extLst>
      <p:ext uri="{BB962C8B-B14F-4D97-AF65-F5344CB8AC3E}">
        <p14:creationId xmlns:p14="http://schemas.microsoft.com/office/powerpoint/2010/main" val="401027712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1500" fill="hold"/>
                                        <p:tgtEl>
                                          <p:spTgt spid="10"/>
                                        </p:tgtEl>
                                        <p:attrNameLst>
                                          <p:attrName>ppt_w</p:attrName>
                                        </p:attrNameLst>
                                      </p:cBhvr>
                                      <p:tavLst>
                                        <p:tav tm="0">
                                          <p:val>
                                            <p:fltVal val="0"/>
                                          </p:val>
                                        </p:tav>
                                        <p:tav tm="100000">
                                          <p:val>
                                            <p:strVal val="#ppt_w"/>
                                          </p:val>
                                        </p:tav>
                                      </p:tavLst>
                                    </p:anim>
                                    <p:anim calcmode="lin" valueType="num">
                                      <p:cBhvr>
                                        <p:cTn id="11" dur="1500" fill="hold"/>
                                        <p:tgtEl>
                                          <p:spTgt spid="10"/>
                                        </p:tgtEl>
                                        <p:attrNameLst>
                                          <p:attrName>ppt_h</p:attrName>
                                        </p:attrNameLst>
                                      </p:cBhvr>
                                      <p:tavLst>
                                        <p:tav tm="0">
                                          <p:val>
                                            <p:fltVal val="0"/>
                                          </p:val>
                                        </p:tav>
                                        <p:tav tm="100000">
                                          <p:val>
                                            <p:strVal val="#ppt_h"/>
                                          </p:val>
                                        </p:tav>
                                      </p:tavLst>
                                    </p:anim>
                                    <p:animEffect transition="in" filter="fade">
                                      <p:cBhvr>
                                        <p:cTn id="12" dur="1500"/>
                                        <p:tgtEl>
                                          <p:spTgt spid="10"/>
                                        </p:tgtEl>
                                      </p:cBhvr>
                                    </p:animEffect>
                                  </p:childTnLst>
                                </p:cTn>
                              </p:par>
                              <p:par>
                                <p:cTn id="13" presetID="35" presetClass="path" presetSubtype="0" accel="50000" decel="50000" fill="hold" grpId="2" nodeType="withEffect">
                                  <p:stCondLst>
                                    <p:cond delay="0"/>
                                  </p:stCondLst>
                                  <p:childTnLst>
                                    <p:animMotion origin="layout" path="M 6.25E-7 3.7037E-6 L -0.10456 3.7037E-6 " pathEditMode="relative" rAng="0" ptsTypes="AA">
                                      <p:cBhvr>
                                        <p:cTn id="14" dur="1500" spd="-100000" fill="hold"/>
                                        <p:tgtEl>
                                          <p:spTgt spid="10"/>
                                        </p:tgtEl>
                                        <p:attrNameLst>
                                          <p:attrName>ppt_x</p:attrName>
                                          <p:attrName>ppt_y</p:attrName>
                                        </p:attrNameLst>
                                      </p:cBhvr>
                                      <p:rCtr x="-5234" y="0"/>
                                    </p:animMotion>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500"/>
                                        <p:tgtEl>
                                          <p:spTgt spid="13"/>
                                        </p:tgtEl>
                                      </p:cBhvr>
                                    </p:animEffect>
                                  </p:childTnLst>
                                </p:cTn>
                              </p:par>
                              <p:par>
                                <p:cTn id="23" presetID="53" presetClass="entr" presetSubtype="16" fill="hold" grpId="1"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500" fill="hold"/>
                                        <p:tgtEl>
                                          <p:spTgt spid="13"/>
                                        </p:tgtEl>
                                        <p:attrNameLst>
                                          <p:attrName>ppt_w</p:attrName>
                                        </p:attrNameLst>
                                      </p:cBhvr>
                                      <p:tavLst>
                                        <p:tav tm="0">
                                          <p:val>
                                            <p:fltVal val="0"/>
                                          </p:val>
                                        </p:tav>
                                        <p:tav tm="100000">
                                          <p:val>
                                            <p:strVal val="#ppt_w"/>
                                          </p:val>
                                        </p:tav>
                                      </p:tavLst>
                                    </p:anim>
                                    <p:anim calcmode="lin" valueType="num">
                                      <p:cBhvr>
                                        <p:cTn id="26" dur="1500" fill="hold"/>
                                        <p:tgtEl>
                                          <p:spTgt spid="13"/>
                                        </p:tgtEl>
                                        <p:attrNameLst>
                                          <p:attrName>ppt_h</p:attrName>
                                        </p:attrNameLst>
                                      </p:cBhvr>
                                      <p:tavLst>
                                        <p:tav tm="0">
                                          <p:val>
                                            <p:fltVal val="0"/>
                                          </p:val>
                                        </p:tav>
                                        <p:tav tm="100000">
                                          <p:val>
                                            <p:strVal val="#ppt_h"/>
                                          </p:val>
                                        </p:tav>
                                      </p:tavLst>
                                    </p:anim>
                                    <p:animEffect transition="in" filter="fade">
                                      <p:cBhvr>
                                        <p:cTn id="27" dur="1500"/>
                                        <p:tgtEl>
                                          <p:spTgt spid="13"/>
                                        </p:tgtEl>
                                      </p:cBhvr>
                                    </p:animEffect>
                                  </p:childTnLst>
                                </p:cTn>
                              </p:par>
                              <p:par>
                                <p:cTn id="28" presetID="35" presetClass="path" presetSubtype="0" accel="50000" decel="50000" fill="hold" grpId="2" nodeType="withEffect">
                                  <p:stCondLst>
                                    <p:cond delay="0"/>
                                  </p:stCondLst>
                                  <p:childTnLst>
                                    <p:animMotion origin="layout" path="M 6.25E-7 3.7037E-7 L -0.10456 3.7037E-7 " pathEditMode="relative" rAng="0" ptsTypes="AA">
                                      <p:cBhvr>
                                        <p:cTn id="29" dur="1500" spd="-100000" fill="hold"/>
                                        <p:tgtEl>
                                          <p:spTgt spid="13"/>
                                        </p:tgtEl>
                                        <p:attrNameLst>
                                          <p:attrName>ppt_x</p:attrName>
                                          <p:attrName>ppt_y</p:attrName>
                                        </p:attrNameLst>
                                      </p:cBhvr>
                                      <p:rCtr x="-5234" y="0"/>
                                    </p:animMotion>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500"/>
                                        <p:tgtEl>
                                          <p:spTgt spid="17"/>
                                        </p:tgtEl>
                                      </p:cBhvr>
                                    </p:animEffect>
                                  </p:childTnLst>
                                </p:cTn>
                              </p:par>
                              <p:par>
                                <p:cTn id="38" presetID="53" presetClass="entr" presetSubtype="16" fill="hold" grpId="1"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1500" fill="hold"/>
                                        <p:tgtEl>
                                          <p:spTgt spid="17"/>
                                        </p:tgtEl>
                                        <p:attrNameLst>
                                          <p:attrName>ppt_w</p:attrName>
                                        </p:attrNameLst>
                                      </p:cBhvr>
                                      <p:tavLst>
                                        <p:tav tm="0">
                                          <p:val>
                                            <p:fltVal val="0"/>
                                          </p:val>
                                        </p:tav>
                                        <p:tav tm="100000">
                                          <p:val>
                                            <p:strVal val="#ppt_w"/>
                                          </p:val>
                                        </p:tav>
                                      </p:tavLst>
                                    </p:anim>
                                    <p:anim calcmode="lin" valueType="num">
                                      <p:cBhvr>
                                        <p:cTn id="41" dur="1500" fill="hold"/>
                                        <p:tgtEl>
                                          <p:spTgt spid="17"/>
                                        </p:tgtEl>
                                        <p:attrNameLst>
                                          <p:attrName>ppt_h</p:attrName>
                                        </p:attrNameLst>
                                      </p:cBhvr>
                                      <p:tavLst>
                                        <p:tav tm="0">
                                          <p:val>
                                            <p:fltVal val="0"/>
                                          </p:val>
                                        </p:tav>
                                        <p:tav tm="100000">
                                          <p:val>
                                            <p:strVal val="#ppt_h"/>
                                          </p:val>
                                        </p:tav>
                                      </p:tavLst>
                                    </p:anim>
                                    <p:animEffect transition="in" filter="fade">
                                      <p:cBhvr>
                                        <p:cTn id="42" dur="1500"/>
                                        <p:tgtEl>
                                          <p:spTgt spid="17"/>
                                        </p:tgtEl>
                                      </p:cBhvr>
                                    </p:animEffect>
                                  </p:childTnLst>
                                </p:cTn>
                              </p:par>
                              <p:par>
                                <p:cTn id="43" presetID="35" presetClass="path" presetSubtype="0" accel="50000" decel="50000" fill="hold" grpId="2" nodeType="withEffect">
                                  <p:stCondLst>
                                    <p:cond delay="0"/>
                                  </p:stCondLst>
                                  <p:childTnLst>
                                    <p:animMotion origin="layout" path="M 6.25E-7 -4.44444E-6 L -0.10456 -4.44444E-6 " pathEditMode="relative" rAng="0" ptsTypes="AA">
                                      <p:cBhvr>
                                        <p:cTn id="44" dur="1500" spd="-100000" fill="hold"/>
                                        <p:tgtEl>
                                          <p:spTgt spid="17"/>
                                        </p:tgtEl>
                                        <p:attrNameLst>
                                          <p:attrName>ppt_x</p:attrName>
                                          <p:attrName>ppt_y</p:attrName>
                                        </p:attrNameLst>
                                      </p:cBhvr>
                                      <p:rCtr x="-5234" y="0"/>
                                    </p:animMotion>
                                  </p:childTnLst>
                                </p:cTn>
                              </p:par>
                            </p:childTnLst>
                          </p:cTn>
                        </p:par>
                        <p:par>
                          <p:cTn id="45" fill="hold">
                            <p:stCondLst>
                              <p:cond delay="55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500"/>
                                        <p:tgtEl>
                                          <p:spTgt spid="18"/>
                                        </p:tgtEl>
                                      </p:cBhvr>
                                    </p:animEffect>
                                  </p:childTnLst>
                                </p:cTn>
                              </p:par>
                            </p:childTnLst>
                          </p:cTn>
                        </p:par>
                        <p:par>
                          <p:cTn id="49" fill="hold">
                            <p:stCondLst>
                              <p:cond delay="6000"/>
                            </p:stCondLst>
                            <p:childTnLst>
                              <p:par>
                                <p:cTn id="50" presetID="10"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500"/>
                                        <p:tgtEl>
                                          <p:spTgt spid="19"/>
                                        </p:tgtEl>
                                      </p:cBhvr>
                                    </p:animEffect>
                                  </p:childTnLst>
                                </p:cTn>
                              </p:par>
                              <p:par>
                                <p:cTn id="53" presetID="53" presetClass="entr" presetSubtype="16" fill="hold" grpId="1"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p:cTn id="55" dur="1500" fill="hold"/>
                                        <p:tgtEl>
                                          <p:spTgt spid="19"/>
                                        </p:tgtEl>
                                        <p:attrNameLst>
                                          <p:attrName>ppt_w</p:attrName>
                                        </p:attrNameLst>
                                      </p:cBhvr>
                                      <p:tavLst>
                                        <p:tav tm="0">
                                          <p:val>
                                            <p:fltVal val="0"/>
                                          </p:val>
                                        </p:tav>
                                        <p:tav tm="100000">
                                          <p:val>
                                            <p:strVal val="#ppt_w"/>
                                          </p:val>
                                        </p:tav>
                                      </p:tavLst>
                                    </p:anim>
                                    <p:anim calcmode="lin" valueType="num">
                                      <p:cBhvr>
                                        <p:cTn id="56" dur="1500" fill="hold"/>
                                        <p:tgtEl>
                                          <p:spTgt spid="19"/>
                                        </p:tgtEl>
                                        <p:attrNameLst>
                                          <p:attrName>ppt_h</p:attrName>
                                        </p:attrNameLst>
                                      </p:cBhvr>
                                      <p:tavLst>
                                        <p:tav tm="0">
                                          <p:val>
                                            <p:fltVal val="0"/>
                                          </p:val>
                                        </p:tav>
                                        <p:tav tm="100000">
                                          <p:val>
                                            <p:strVal val="#ppt_h"/>
                                          </p:val>
                                        </p:tav>
                                      </p:tavLst>
                                    </p:anim>
                                    <p:animEffect transition="in" filter="fade">
                                      <p:cBhvr>
                                        <p:cTn id="57" dur="1500"/>
                                        <p:tgtEl>
                                          <p:spTgt spid="19"/>
                                        </p:tgtEl>
                                      </p:cBhvr>
                                    </p:animEffect>
                                  </p:childTnLst>
                                </p:cTn>
                              </p:par>
                              <p:par>
                                <p:cTn id="58" presetID="35" presetClass="path" presetSubtype="0" accel="50000" decel="50000" fill="hold" grpId="2" nodeType="withEffect">
                                  <p:stCondLst>
                                    <p:cond delay="0"/>
                                  </p:stCondLst>
                                  <p:childTnLst>
                                    <p:animMotion origin="layout" path="M 6.25E-7 4.07407E-6 L -0.10456 4.07407E-6 " pathEditMode="relative" rAng="0" ptsTypes="AA">
                                      <p:cBhvr>
                                        <p:cTn id="59" dur="1500" spd="-100000" fill="hold"/>
                                        <p:tgtEl>
                                          <p:spTgt spid="19"/>
                                        </p:tgtEl>
                                        <p:attrNameLst>
                                          <p:attrName>ppt_x</p:attrName>
                                          <p:attrName>ppt_y</p:attrName>
                                        </p:attrNameLst>
                                      </p:cBhvr>
                                      <p:rCtr x="-5234" y="0"/>
                                    </p:animMotion>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lef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3" grpId="0" animBg="1"/>
      <p:bldP spid="13" grpId="1" animBg="1"/>
      <p:bldP spid="13" grpId="2" animBg="1"/>
      <p:bldP spid="16" grpId="0" animBg="1"/>
      <p:bldP spid="17" grpId="0" animBg="1"/>
      <p:bldP spid="17" grpId="1" animBg="1"/>
      <p:bldP spid="17" grpId="2" animBg="1"/>
      <p:bldP spid="18" grpId="0" animBg="1"/>
      <p:bldP spid="19" grpId="0" animBg="1"/>
      <p:bldP spid="19" grpId="1" animBg="1"/>
      <p:bldP spid="19" grpId="2" animBg="1"/>
      <p:bldP spid="20" grpId="0" animBg="1"/>
    </p:bldLst>
  </p:timing>
</p:sld>
</file>

<file path=ppt/theme/theme1.xml><?xml version="1.0" encoding="utf-8"?>
<a:theme xmlns:a="http://schemas.openxmlformats.org/drawingml/2006/main" name="1_Office 主题​​">
  <a:themeElements>
    <a:clrScheme name="党建">
      <a:dk1>
        <a:srgbClr val="FFFFFF"/>
      </a:dk1>
      <a:lt1>
        <a:srgbClr val="FFFFFF"/>
      </a:lt1>
      <a:dk2>
        <a:srgbClr val="FFFFFF"/>
      </a:dk2>
      <a:lt2>
        <a:srgbClr val="FFFFFF"/>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TotalTime>
  <Words>3133</Words>
  <Application>Microsoft Office PowerPoint</Application>
  <PresentationFormat>宽屏</PresentationFormat>
  <Paragraphs>140</Paragraphs>
  <Slides>25</Slides>
  <Notes>22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25</vt:i4>
      </vt:variant>
    </vt:vector>
  </HeadingPairs>
  <TitlesOfParts>
    <vt:vector size="41" baseType="lpstr">
      <vt:lpstr>等线</vt:lpstr>
      <vt:lpstr>Times New Roman</vt:lpstr>
      <vt:lpstr>文鼎习</vt:lpstr>
      <vt:lpstr>宋体</vt:lpstr>
      <vt:lpstr>Arial</vt:lpstr>
      <vt:lpstr>等线 Light</vt:lpstr>
      <vt:lpstr>Calibri Light</vt:lpstr>
      <vt:lpstr>方正综艺简体</vt:lpstr>
      <vt:lpstr>方正兰亭超细黑简体</vt:lpstr>
      <vt:lpstr>Adobe Arabic</vt:lpstr>
      <vt:lpstr>Ping Hei</vt:lpstr>
      <vt:lpstr>Lato Light</vt:lpstr>
      <vt:lpstr>Calibri</vt:lpstr>
      <vt:lpstr>微软雅黑</vt:lpstr>
      <vt:lpstr>Impact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歉然安可</dc:creator>
  <cp:lastModifiedBy>歉然安可</cp:lastModifiedBy>
  <cp:revision>8</cp:revision>
  <dcterms:created xsi:type="dcterms:W3CDTF">2017-11-21T17:58:40Z</dcterms:created>
  <dcterms:modified xsi:type="dcterms:W3CDTF">2017-11-21T18:18:13Z</dcterms:modified>
</cp:coreProperties>
</file>