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tags/tag4.xml" ContentType="application/vnd.openxmlformats-officedocument.presentationml.tags+xml"/>
  <Override PartName="/ppt/notesSlides/notesSlide19.xml" ContentType="application/vnd.openxmlformats-officedocument.presentationml.notesSlide+xml"/>
  <Override PartName="/ppt/tags/tag5.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6.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60" r:id="rId3"/>
    <p:sldId id="257" r:id="rId4"/>
    <p:sldId id="264" r:id="rId5"/>
    <p:sldId id="270" r:id="rId6"/>
    <p:sldId id="271" r:id="rId7"/>
    <p:sldId id="272" r:id="rId8"/>
    <p:sldId id="258" r:id="rId9"/>
    <p:sldId id="265" r:id="rId10"/>
    <p:sldId id="273" r:id="rId11"/>
    <p:sldId id="274" r:id="rId12"/>
    <p:sldId id="275" r:id="rId13"/>
    <p:sldId id="261" r:id="rId14"/>
    <p:sldId id="267" r:id="rId15"/>
    <p:sldId id="266" r:id="rId16"/>
    <p:sldId id="269" r:id="rId17"/>
    <p:sldId id="268" r:id="rId18"/>
    <p:sldId id="262" r:id="rId19"/>
    <p:sldId id="279" r:id="rId20"/>
    <p:sldId id="281" r:id="rId21"/>
    <p:sldId id="278" r:id="rId22"/>
    <p:sldId id="280" r:id="rId23"/>
    <p:sldId id="277" r:id="rId24"/>
    <p:sldId id="256" r:id="rId25"/>
  </p:sldIdLst>
  <p:sldSz cx="12192000" cy="6858000"/>
  <p:notesSz cx="6858000" cy="9144000"/>
  <p:custDataLst>
    <p:tags r:id="rId2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088" autoAdjust="0"/>
    <p:restoredTop sz="95861" autoAdjust="0"/>
  </p:normalViewPr>
  <p:slideViewPr>
    <p:cSldViewPr snapToGrid="0">
      <p:cViewPr>
        <p:scale>
          <a:sx n="66" d="100"/>
          <a:sy n="66" d="100"/>
        </p:scale>
        <p:origin x="974" y="288"/>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gs" Target="tags/tag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DDBF25C-2733-4A64-B455-C34E20303981}" type="datetimeFigureOut">
              <a:rPr lang="zh-CN" altLang="en-US" smtClean="0"/>
              <a:t>2018/5/6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573922-CB05-4B08-BC72-B915AB1E9BBC}" type="slidenum">
              <a:rPr lang="zh-CN" altLang="en-US" smtClean="0"/>
              <a:t>‹#›</a:t>
            </a:fld>
            <a:endParaRPr lang="zh-CN" altLang="en-US"/>
          </a:p>
        </p:txBody>
      </p:sp>
    </p:spTree>
    <p:extLst>
      <p:ext uri="{BB962C8B-B14F-4D97-AF65-F5344CB8AC3E}">
        <p14:creationId xmlns:p14="http://schemas.microsoft.com/office/powerpoint/2010/main" val="1936091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19573922-CB05-4B08-BC72-B915AB1E9BBC}" type="slidenum">
              <a:rPr lang="zh-CN" altLang="en-US" smtClean="0"/>
              <a:t>1</a:t>
            </a:fld>
            <a:endParaRPr lang="zh-CN" altLang="en-US"/>
          </a:p>
        </p:txBody>
      </p:sp>
    </p:spTree>
    <p:extLst>
      <p:ext uri="{BB962C8B-B14F-4D97-AF65-F5344CB8AC3E}">
        <p14:creationId xmlns:p14="http://schemas.microsoft.com/office/powerpoint/2010/main" val="359881294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36DC3-DF46-4C9C-8BD4-2C052E4267C9}" type="slidenum">
              <a:rPr lang="zh-CN" altLang="en-US" smtClean="0"/>
              <a:t>10</a:t>
            </a:fld>
            <a:endParaRPr lang="zh-CN" altLang="en-US"/>
          </a:p>
        </p:txBody>
      </p:sp>
    </p:spTree>
    <p:extLst>
      <p:ext uri="{BB962C8B-B14F-4D97-AF65-F5344CB8AC3E}">
        <p14:creationId xmlns:p14="http://schemas.microsoft.com/office/powerpoint/2010/main" val="28589103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36DC3-DF46-4C9C-8BD4-2C052E4267C9}" type="slidenum">
              <a:rPr lang="zh-CN" altLang="en-US" smtClean="0"/>
              <a:t>11</a:t>
            </a:fld>
            <a:endParaRPr lang="zh-CN" altLang="en-US"/>
          </a:p>
        </p:txBody>
      </p:sp>
    </p:spTree>
    <p:extLst>
      <p:ext uri="{BB962C8B-B14F-4D97-AF65-F5344CB8AC3E}">
        <p14:creationId xmlns:p14="http://schemas.microsoft.com/office/powerpoint/2010/main" val="4040840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36DC3-DF46-4C9C-8BD4-2C052E4267C9}" type="slidenum">
              <a:rPr lang="zh-CN" altLang="en-US" smtClean="0"/>
              <a:t>12</a:t>
            </a:fld>
            <a:endParaRPr lang="zh-CN" altLang="en-US"/>
          </a:p>
        </p:txBody>
      </p:sp>
    </p:spTree>
    <p:extLst>
      <p:ext uri="{BB962C8B-B14F-4D97-AF65-F5344CB8AC3E}">
        <p14:creationId xmlns:p14="http://schemas.microsoft.com/office/powerpoint/2010/main" val="1729747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73922-CB05-4B08-BC72-B915AB1E9BBC}" type="slidenum">
              <a:rPr lang="zh-CN" altLang="en-US" smtClean="0"/>
              <a:t>13</a:t>
            </a:fld>
            <a:endParaRPr lang="zh-CN" altLang="en-US"/>
          </a:p>
        </p:txBody>
      </p:sp>
    </p:spTree>
    <p:extLst>
      <p:ext uri="{BB962C8B-B14F-4D97-AF65-F5344CB8AC3E}">
        <p14:creationId xmlns:p14="http://schemas.microsoft.com/office/powerpoint/2010/main" val="7242534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7741F7E-467D-4671-B7B8-70C26563176A}" type="slidenum">
              <a:rPr lang="zh-CN" altLang="en-US" smtClean="0"/>
              <a:t>14</a:t>
            </a:fld>
            <a:endParaRPr lang="zh-CN" altLang="en-US"/>
          </a:p>
        </p:txBody>
      </p:sp>
    </p:spTree>
    <p:extLst>
      <p:ext uri="{BB962C8B-B14F-4D97-AF65-F5344CB8AC3E}">
        <p14:creationId xmlns:p14="http://schemas.microsoft.com/office/powerpoint/2010/main" val="117954388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15</a:t>
            </a:fld>
            <a:endParaRPr lang="zh-CN" altLang="en-US"/>
          </a:p>
        </p:txBody>
      </p:sp>
    </p:spTree>
    <p:extLst>
      <p:ext uri="{BB962C8B-B14F-4D97-AF65-F5344CB8AC3E}">
        <p14:creationId xmlns:p14="http://schemas.microsoft.com/office/powerpoint/2010/main" val="42349128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73922-CB05-4B08-BC72-B915AB1E9BBC}" type="slidenum">
              <a:rPr lang="zh-CN" altLang="en-US" smtClean="0"/>
              <a:t>16</a:t>
            </a:fld>
            <a:endParaRPr lang="zh-CN" altLang="en-US"/>
          </a:p>
        </p:txBody>
      </p:sp>
    </p:spTree>
    <p:extLst>
      <p:ext uri="{BB962C8B-B14F-4D97-AF65-F5344CB8AC3E}">
        <p14:creationId xmlns:p14="http://schemas.microsoft.com/office/powerpoint/2010/main" val="506666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17</a:t>
            </a:fld>
            <a:endParaRPr lang="zh-CN" altLang="en-US"/>
          </a:p>
        </p:txBody>
      </p:sp>
    </p:spTree>
    <p:extLst>
      <p:ext uri="{BB962C8B-B14F-4D97-AF65-F5344CB8AC3E}">
        <p14:creationId xmlns:p14="http://schemas.microsoft.com/office/powerpoint/2010/main" val="4010970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73922-CB05-4B08-BC72-B915AB1E9BBC}" type="slidenum">
              <a:rPr lang="zh-CN" altLang="en-US" smtClean="0"/>
              <a:t>18</a:t>
            </a:fld>
            <a:endParaRPr lang="zh-CN" altLang="en-US"/>
          </a:p>
        </p:txBody>
      </p:sp>
    </p:spTree>
    <p:extLst>
      <p:ext uri="{BB962C8B-B14F-4D97-AF65-F5344CB8AC3E}">
        <p14:creationId xmlns:p14="http://schemas.microsoft.com/office/powerpoint/2010/main" val="49804772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19</a:t>
            </a:fld>
            <a:endParaRPr lang="zh-CN" altLang="en-US"/>
          </a:p>
        </p:txBody>
      </p:sp>
    </p:spTree>
    <p:extLst>
      <p:ext uri="{BB962C8B-B14F-4D97-AF65-F5344CB8AC3E}">
        <p14:creationId xmlns:p14="http://schemas.microsoft.com/office/powerpoint/2010/main" val="34737136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73922-CB05-4B08-BC72-B915AB1E9BBC}" type="slidenum">
              <a:rPr lang="zh-CN" altLang="en-US" smtClean="0"/>
              <a:t>2</a:t>
            </a:fld>
            <a:endParaRPr lang="zh-CN" altLang="en-US"/>
          </a:p>
        </p:txBody>
      </p:sp>
    </p:spTree>
    <p:extLst>
      <p:ext uri="{BB962C8B-B14F-4D97-AF65-F5344CB8AC3E}">
        <p14:creationId xmlns:p14="http://schemas.microsoft.com/office/powerpoint/2010/main" val="8857602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075AD72D-62A5-4E65-9804-2DA5E13B9219}" type="slidenum">
              <a:rPr lang="zh-CN" altLang="en-US" smtClean="0"/>
              <a:t>20</a:t>
            </a:fld>
            <a:endParaRPr lang="zh-CN" altLang="en-US"/>
          </a:p>
        </p:txBody>
      </p:sp>
    </p:spTree>
    <p:extLst>
      <p:ext uri="{BB962C8B-B14F-4D97-AF65-F5344CB8AC3E}">
        <p14:creationId xmlns:p14="http://schemas.microsoft.com/office/powerpoint/2010/main" val="10809625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69A5C11-345D-4B8A-9A75-9721A8037E93}" type="slidenum">
              <a:rPr lang="zh-CN" altLang="en-US" smtClean="0"/>
              <a:t>21</a:t>
            </a:fld>
            <a:endParaRPr lang="zh-CN" altLang="en-US"/>
          </a:p>
        </p:txBody>
      </p:sp>
    </p:spTree>
    <p:extLst>
      <p:ext uri="{BB962C8B-B14F-4D97-AF65-F5344CB8AC3E}">
        <p14:creationId xmlns:p14="http://schemas.microsoft.com/office/powerpoint/2010/main" val="9807660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75AD72D-62A5-4E65-9804-2DA5E13B9219}" type="slidenum">
              <a:rPr lang="zh-CN" altLang="en-US" smtClean="0"/>
              <a:t>22</a:t>
            </a:fld>
            <a:endParaRPr lang="zh-CN" altLang="en-US"/>
          </a:p>
        </p:txBody>
      </p:sp>
    </p:spTree>
    <p:extLst>
      <p:ext uri="{BB962C8B-B14F-4D97-AF65-F5344CB8AC3E}">
        <p14:creationId xmlns:p14="http://schemas.microsoft.com/office/powerpoint/2010/main" val="171273435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DF906AB6-B311-47E7-9EAF-422579607DAF}" type="slidenum">
              <a:rPr lang="zh-CN" altLang="en-US" smtClean="0"/>
              <a:t>23</a:t>
            </a:fld>
            <a:endParaRPr lang="zh-CN" altLang="en-US"/>
          </a:p>
        </p:txBody>
      </p:sp>
    </p:spTree>
    <p:extLst>
      <p:ext uri="{BB962C8B-B14F-4D97-AF65-F5344CB8AC3E}">
        <p14:creationId xmlns:p14="http://schemas.microsoft.com/office/powerpoint/2010/main" val="275544144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dirty="0"/>
              <a:t>小芥末素材 </a:t>
            </a:r>
            <a:r>
              <a:rPr lang="en-US" altLang="zh-CN" dirty="0"/>
              <a:t>rosyhouse.Taobao.com</a:t>
            </a:r>
            <a:endParaRPr lang="zh-CN" altLang="en-US" dirty="0"/>
          </a:p>
        </p:txBody>
      </p:sp>
      <p:sp>
        <p:nvSpPr>
          <p:cNvPr id="4" name="灯片编号占位符 3"/>
          <p:cNvSpPr>
            <a:spLocks noGrp="1"/>
          </p:cNvSpPr>
          <p:nvPr>
            <p:ph type="sldNum" sz="quarter" idx="10"/>
          </p:nvPr>
        </p:nvSpPr>
        <p:spPr/>
        <p:txBody>
          <a:bodyPr/>
          <a:lstStyle/>
          <a:p>
            <a:fld id="{19573922-CB05-4B08-BC72-B915AB1E9BBC}" type="slidenum">
              <a:rPr lang="zh-CN" altLang="en-US" smtClean="0"/>
              <a:t>24</a:t>
            </a:fld>
            <a:endParaRPr lang="zh-CN" altLang="en-US"/>
          </a:p>
        </p:txBody>
      </p:sp>
    </p:spTree>
    <p:extLst>
      <p:ext uri="{BB962C8B-B14F-4D97-AF65-F5344CB8AC3E}">
        <p14:creationId xmlns:p14="http://schemas.microsoft.com/office/powerpoint/2010/main" val="2868887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19573922-CB05-4B08-BC72-B915AB1E9BBC}" type="slidenum">
              <a:rPr lang="zh-CN" altLang="en-US" smtClean="0"/>
              <a:t>3</a:t>
            </a:fld>
            <a:endParaRPr lang="zh-CN" altLang="en-US"/>
          </a:p>
        </p:txBody>
      </p:sp>
    </p:spTree>
    <p:extLst>
      <p:ext uri="{BB962C8B-B14F-4D97-AF65-F5344CB8AC3E}">
        <p14:creationId xmlns:p14="http://schemas.microsoft.com/office/powerpoint/2010/main" val="25896025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B9236DC3-DF46-4C9C-8BD4-2C052E4267C9}" type="slidenum">
              <a:rPr lang="zh-CN" altLang="en-US" smtClean="0"/>
              <a:t>4</a:t>
            </a:fld>
            <a:endParaRPr lang="zh-CN" altLang="en-US"/>
          </a:p>
        </p:txBody>
      </p:sp>
    </p:spTree>
    <p:extLst>
      <p:ext uri="{BB962C8B-B14F-4D97-AF65-F5344CB8AC3E}">
        <p14:creationId xmlns:p14="http://schemas.microsoft.com/office/powerpoint/2010/main" val="11123366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B9236DC3-DF46-4C9C-8BD4-2C052E4267C9}" type="slidenum">
              <a:rPr lang="zh-CN" altLang="en-US" smtClean="0"/>
              <a:t>5</a:t>
            </a:fld>
            <a:endParaRPr lang="zh-CN" altLang="en-US"/>
          </a:p>
        </p:txBody>
      </p:sp>
    </p:spTree>
    <p:extLst>
      <p:ext uri="{BB962C8B-B14F-4D97-AF65-F5344CB8AC3E}">
        <p14:creationId xmlns:p14="http://schemas.microsoft.com/office/powerpoint/2010/main" val="24891515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9236DC3-DF46-4C9C-8BD4-2C052E4267C9}" type="slidenum">
              <a:rPr lang="zh-CN" altLang="en-US" smtClean="0"/>
              <a:t>6</a:t>
            </a:fld>
            <a:endParaRPr lang="zh-CN" altLang="en-US"/>
          </a:p>
        </p:txBody>
      </p:sp>
    </p:spTree>
    <p:extLst>
      <p:ext uri="{BB962C8B-B14F-4D97-AF65-F5344CB8AC3E}">
        <p14:creationId xmlns:p14="http://schemas.microsoft.com/office/powerpoint/2010/main" val="222816605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B9236DC3-DF46-4C9C-8BD4-2C052E4267C9}" type="slidenum">
              <a:rPr lang="zh-CN" altLang="en-US" smtClean="0"/>
              <a:t>7</a:t>
            </a:fld>
            <a:endParaRPr lang="zh-CN" altLang="en-US"/>
          </a:p>
        </p:txBody>
      </p:sp>
    </p:spTree>
    <p:extLst>
      <p:ext uri="{BB962C8B-B14F-4D97-AF65-F5344CB8AC3E}">
        <p14:creationId xmlns:p14="http://schemas.microsoft.com/office/powerpoint/2010/main" val="29428087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www.99ppt.com </a:t>
            </a:r>
            <a:r>
              <a:rPr lang="zh-CN" altLang="en-US" dirty="0"/>
              <a:t>专业的模板网站 为您提供更多优质模板</a:t>
            </a:r>
          </a:p>
        </p:txBody>
      </p:sp>
      <p:sp>
        <p:nvSpPr>
          <p:cNvPr id="4" name="灯片编号占位符 3"/>
          <p:cNvSpPr>
            <a:spLocks noGrp="1"/>
          </p:cNvSpPr>
          <p:nvPr>
            <p:ph type="sldNum" sz="quarter" idx="10"/>
          </p:nvPr>
        </p:nvSpPr>
        <p:spPr/>
        <p:txBody>
          <a:bodyPr/>
          <a:lstStyle/>
          <a:p>
            <a:fld id="{19573922-CB05-4B08-BC72-B915AB1E9BBC}" type="slidenum">
              <a:rPr lang="zh-CN" altLang="en-US" smtClean="0"/>
              <a:t>8</a:t>
            </a:fld>
            <a:endParaRPr lang="zh-CN" altLang="en-US"/>
          </a:p>
        </p:txBody>
      </p:sp>
    </p:spTree>
    <p:extLst>
      <p:ext uri="{BB962C8B-B14F-4D97-AF65-F5344CB8AC3E}">
        <p14:creationId xmlns:p14="http://schemas.microsoft.com/office/powerpoint/2010/main" val="330881387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B9236DC3-DF46-4C9C-8BD4-2C052E4267C9}" type="slidenum">
              <a:rPr lang="zh-CN" altLang="en-US" smtClean="0"/>
              <a:t>9</a:t>
            </a:fld>
            <a:endParaRPr lang="zh-CN" altLang="en-US"/>
          </a:p>
        </p:txBody>
      </p:sp>
    </p:spTree>
    <p:extLst>
      <p:ext uri="{BB962C8B-B14F-4D97-AF65-F5344CB8AC3E}">
        <p14:creationId xmlns:p14="http://schemas.microsoft.com/office/powerpoint/2010/main" val="19920201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2.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slideMaster" Target="../slideMasters/slideMaster1.xml"/><Relationship Id="rId1" Type="http://schemas.openxmlformats.org/officeDocument/2006/relationships/tags" Target="../tags/tag3.xml"/><Relationship Id="rId4" Type="http://schemas.openxmlformats.org/officeDocument/2006/relationships/image" Target="../media/image15.png"/></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9F3B130-E365-4307-904B-2A7A3086E19F}"/>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955B63F8-49AE-4B35-9278-DEE9E3A4B96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C471DDE0-1D77-4719-B33A-DC1616178FC7}"/>
              </a:ext>
            </a:extLst>
          </p:cNvPr>
          <p:cNvSpPr>
            <a:spLocks noGrp="1"/>
          </p:cNvSpPr>
          <p:nvPr>
            <p:ph type="dt" sz="half" idx="10"/>
          </p:nvPr>
        </p:nvSpPr>
        <p:spPr/>
        <p:txBody>
          <a:bodyPr/>
          <a:lstStyle/>
          <a:p>
            <a:fld id="{3394AB5C-D9CC-4A82-86AE-63A8FE3891BE}"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6B055072-FBC0-45CA-A44B-C1504DE56CE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1BADE987-0EBE-4088-8B1F-940621ABFE77}"/>
              </a:ext>
            </a:extLst>
          </p:cNvPr>
          <p:cNvSpPr>
            <a:spLocks noGrp="1"/>
          </p:cNvSpPr>
          <p:nvPr>
            <p:ph type="sldNum" sz="quarter" idx="12"/>
          </p:nvPr>
        </p:nvSpPr>
        <p:spPr/>
        <p:txBody>
          <a:bodyPr/>
          <a:lstStyle/>
          <a:p>
            <a:fld id="{5AD96ACF-3203-4742-A0E8-320B7944BC86}" type="slidenum">
              <a:rPr lang="zh-CN" altLang="en-US" smtClean="0"/>
              <a:t>‹#›</a:t>
            </a:fld>
            <a:endParaRPr lang="zh-CN" altLang="en-US"/>
          </a:p>
        </p:txBody>
      </p:sp>
    </p:spTree>
    <p:extLst>
      <p:ext uri="{BB962C8B-B14F-4D97-AF65-F5344CB8AC3E}">
        <p14:creationId xmlns:p14="http://schemas.microsoft.com/office/powerpoint/2010/main" val="370715609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3AC7E1B-71DE-46C1-8B0A-95B440D8C8B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B51F07-876E-4360-A952-B94CFE2F0CEA}"/>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8BB6626D-398C-429B-9723-4488E83DA40A}"/>
              </a:ext>
            </a:extLst>
          </p:cNvPr>
          <p:cNvSpPr>
            <a:spLocks noGrp="1"/>
          </p:cNvSpPr>
          <p:nvPr>
            <p:ph type="dt" sz="half" idx="10"/>
          </p:nvPr>
        </p:nvSpPr>
        <p:spPr/>
        <p:txBody>
          <a:bodyPr/>
          <a:lstStyle/>
          <a:p>
            <a:fld id="{3394AB5C-D9CC-4A82-86AE-63A8FE3891BE}"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DE9C6257-00F9-495D-9EBF-AF1EBD065FD3}"/>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98086FE8-8F6A-460F-9C9D-5A823EBBD4B0}"/>
              </a:ext>
            </a:extLst>
          </p:cNvPr>
          <p:cNvSpPr>
            <a:spLocks noGrp="1"/>
          </p:cNvSpPr>
          <p:nvPr>
            <p:ph type="sldNum" sz="quarter" idx="12"/>
          </p:nvPr>
        </p:nvSpPr>
        <p:spPr/>
        <p:txBody>
          <a:bodyPr/>
          <a:lstStyle/>
          <a:p>
            <a:fld id="{5AD96ACF-3203-4742-A0E8-320B7944BC86}" type="slidenum">
              <a:rPr lang="zh-CN" altLang="en-US" smtClean="0"/>
              <a:t>‹#›</a:t>
            </a:fld>
            <a:endParaRPr lang="zh-CN" altLang="en-US"/>
          </a:p>
        </p:txBody>
      </p:sp>
    </p:spTree>
    <p:extLst>
      <p:ext uri="{BB962C8B-B14F-4D97-AF65-F5344CB8AC3E}">
        <p14:creationId xmlns:p14="http://schemas.microsoft.com/office/powerpoint/2010/main" val="355731870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
    <p:spTree>
      <p:nvGrpSpPr>
        <p:cNvPr id="1" name=""/>
        <p:cNvGrpSpPr/>
        <p:nvPr/>
      </p:nvGrpSpPr>
      <p:grpSpPr>
        <a:xfrm>
          <a:off x="0" y="0"/>
          <a:ext cx="0" cy="0"/>
          <a:chOff x="0" y="0"/>
          <a:chExt cx="0" cy="0"/>
        </a:xfrm>
      </p:grpSpPr>
      <p:grpSp>
        <p:nvGrpSpPr>
          <p:cNvPr id="2" name="组合 1"/>
          <p:cNvGrpSpPr/>
          <p:nvPr userDrawn="1"/>
        </p:nvGrpSpPr>
        <p:grpSpPr>
          <a:xfrm>
            <a:off x="0" y="5511524"/>
            <a:ext cx="12192000" cy="1362147"/>
            <a:chOff x="0" y="3674775"/>
            <a:chExt cx="12751516" cy="1441517"/>
          </a:xfrm>
        </p:grpSpPr>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3674775"/>
              <a:ext cx="7014681" cy="1441517"/>
            </a:xfrm>
            <a:prstGeom prst="rect">
              <a:avLst/>
            </a:prstGeom>
          </p:spPr>
        </p:pic>
        <p:pic>
          <p:nvPicPr>
            <p:cNvPr id="4" name="图片 3"/>
            <p:cNvPicPr>
              <a:picLocks noChangeAspect="1"/>
            </p:cNvPicPr>
            <p:nvPr/>
          </p:nvPicPr>
          <p:blipFill rotWithShape="1">
            <a:blip r:embed="rId2" cstate="print">
              <a:extLst>
                <a:ext uri="{28A0092B-C50C-407E-A947-70E740481C1C}">
                  <a14:useLocalDpi xmlns:a14="http://schemas.microsoft.com/office/drawing/2010/main" val="0"/>
                </a:ext>
              </a:extLst>
            </a:blip>
            <a:srcRect l="18217"/>
            <a:stretch>
              <a:fillRect/>
            </a:stretch>
          </p:blipFill>
          <p:spPr>
            <a:xfrm flipH="1">
              <a:off x="7014679" y="3674775"/>
              <a:ext cx="5736837" cy="1441517"/>
            </a:xfrm>
            <a:prstGeom prst="rect">
              <a:avLst/>
            </a:prstGeom>
          </p:spPr>
        </p:pic>
      </p:grpSp>
      <p:pic>
        <p:nvPicPr>
          <p:cNvPr id="5" name="图片 4"/>
          <p:cNvPicPr>
            <a:picLocks noChangeAspect="1"/>
          </p:cNvPicPr>
          <p:nvPr userDrawn="1"/>
        </p:nvPicPr>
        <p:blipFill>
          <a:blip r:embed="rId3" cstate="print">
            <a:extLst>
              <a:ext uri="{BEBA8EAE-BF5A-486C-A8C5-ECC9F3942E4B}">
                <a14:imgProps xmlns:a14="http://schemas.microsoft.com/office/drawing/2010/main">
                  <a14:imgLayer r:embed="rId4">
                    <a14:imgEffect>
                      <a14:brightnessContrast bright="-10000" contrast="30000"/>
                    </a14:imgEffect>
                  </a14:imgLayer>
                </a14:imgProps>
              </a:ext>
              <a:ext uri="{28A0092B-C50C-407E-A947-70E740481C1C}">
                <a14:useLocalDpi xmlns:a14="http://schemas.microsoft.com/office/drawing/2010/main" val="0"/>
              </a:ext>
            </a:extLst>
          </a:blip>
          <a:stretch>
            <a:fillRect/>
          </a:stretch>
        </p:blipFill>
        <p:spPr>
          <a:xfrm>
            <a:off x="335360" y="164637"/>
            <a:ext cx="679085" cy="679085"/>
          </a:xfrm>
          <a:prstGeom prst="rect">
            <a:avLst/>
          </a:prstGeom>
        </p:spPr>
      </p:pic>
    </p:spTree>
    <p:extLst>
      <p:ext uri="{BB962C8B-B14F-4D97-AF65-F5344CB8AC3E}">
        <p14:creationId xmlns:p14="http://schemas.microsoft.com/office/powerpoint/2010/main" val="327431529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CC9D996B-53A2-4438-B629-F1A49EAE0D83}" type="datetimeFigureOut">
              <a:rPr lang="zh-CN" altLang="en-US" smtClean="0"/>
              <a:t>2018/5/6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23C78F4A-23C2-4DFC-9C1F-19853F824DE5}" type="slidenum">
              <a:rPr lang="zh-CN" altLang="en-US" smtClean="0"/>
              <a:t>‹#›</a:t>
            </a:fld>
            <a:endParaRPr lang="zh-CN" altLang="en-US"/>
          </a:p>
        </p:txBody>
      </p:sp>
      <p:pic>
        <p:nvPicPr>
          <p:cNvPr id="7" name="图片 6"/>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8" name="PA_库_任意多边形 5"/>
          <p:cNvSpPr/>
          <p:nvPr userDrawn="1">
            <p:custDataLst>
              <p:tags r:id="rId1"/>
            </p:custDataLst>
          </p:nvPr>
        </p:nvSpPr>
        <p:spPr bwMode="auto">
          <a:xfrm>
            <a:off x="252989" y="191023"/>
            <a:ext cx="534617" cy="540499"/>
          </a:xfrm>
          <a:custGeom>
            <a:avLst/>
            <a:gdLst>
              <a:gd name="T0" fmla="*/ 2313 w 16074"/>
              <a:gd name="T1" fmla="*/ 11564 h 16128"/>
              <a:gd name="T2" fmla="*/ 3529 w 16074"/>
              <a:gd name="T3" fmla="*/ 12395 h 16128"/>
              <a:gd name="T4" fmla="*/ 4818 w 16074"/>
              <a:gd name="T5" fmla="*/ 13031 h 16128"/>
              <a:gd name="T6" fmla="*/ 6189 w 16074"/>
              <a:gd name="T7" fmla="*/ 13418 h 16128"/>
              <a:gd name="T8" fmla="*/ 7653 w 16074"/>
              <a:gd name="T9" fmla="*/ 13501 h 16128"/>
              <a:gd name="T10" fmla="*/ 9219 w 16074"/>
              <a:gd name="T11" fmla="*/ 13224 h 16128"/>
              <a:gd name="T12" fmla="*/ 5225 w 16074"/>
              <a:gd name="T13" fmla="*/ 7326 h 16128"/>
              <a:gd name="T14" fmla="*/ 5604 w 16074"/>
              <a:gd name="T15" fmla="*/ 2588 h 16128"/>
              <a:gd name="T16" fmla="*/ 5918 w 16074"/>
              <a:gd name="T17" fmla="*/ 2680 h 16128"/>
              <a:gd name="T18" fmla="*/ 6274 w 16074"/>
              <a:gd name="T19" fmla="*/ 2719 h 16128"/>
              <a:gd name="T20" fmla="*/ 6671 w 16074"/>
              <a:gd name="T21" fmla="*/ 2688 h 16128"/>
              <a:gd name="T22" fmla="*/ 7102 w 16074"/>
              <a:gd name="T23" fmla="*/ 2577 h 16128"/>
              <a:gd name="T24" fmla="*/ 7563 w 16074"/>
              <a:gd name="T25" fmla="*/ 2375 h 16128"/>
              <a:gd name="T26" fmla="*/ 8053 w 16074"/>
              <a:gd name="T27" fmla="*/ 2066 h 16128"/>
              <a:gd name="T28" fmla="*/ 12930 w 16074"/>
              <a:gd name="T29" fmla="*/ 10057 h 16128"/>
              <a:gd name="T30" fmla="*/ 13396 w 16074"/>
              <a:gd name="T31" fmla="*/ 8301 h 16128"/>
              <a:gd name="T32" fmla="*/ 13347 w 16074"/>
              <a:gd name="T33" fmla="*/ 6443 h 16128"/>
              <a:gd name="T34" fmla="*/ 12801 w 16074"/>
              <a:gd name="T35" fmla="*/ 4583 h 16128"/>
              <a:gd name="T36" fmla="*/ 11773 w 16074"/>
              <a:gd name="T37" fmla="*/ 2822 h 16128"/>
              <a:gd name="T38" fmla="*/ 10277 w 16074"/>
              <a:gd name="T39" fmla="*/ 1262 h 16128"/>
              <a:gd name="T40" fmla="*/ 8329 w 16074"/>
              <a:gd name="T41" fmla="*/ 0 h 16128"/>
              <a:gd name="T42" fmla="*/ 10526 w 16074"/>
              <a:gd name="T43" fmla="*/ 458 h 16128"/>
              <a:gd name="T44" fmla="*/ 12659 w 16074"/>
              <a:gd name="T45" fmla="*/ 1583 h 16128"/>
              <a:gd name="T46" fmla="*/ 14464 w 16074"/>
              <a:gd name="T47" fmla="*/ 3304 h 16128"/>
              <a:gd name="T48" fmla="*/ 15679 w 16074"/>
              <a:gd name="T49" fmla="*/ 5557 h 16128"/>
              <a:gd name="T50" fmla="*/ 16044 w 16074"/>
              <a:gd name="T51" fmla="*/ 8271 h 16128"/>
              <a:gd name="T52" fmla="*/ 15294 w 16074"/>
              <a:gd name="T53" fmla="*/ 11379 h 16128"/>
              <a:gd name="T54" fmla="*/ 12655 w 16074"/>
              <a:gd name="T55" fmla="*/ 14684 h 16128"/>
              <a:gd name="T56" fmla="*/ 10870 w 16074"/>
              <a:gd name="T57" fmla="*/ 15495 h 16128"/>
              <a:gd name="T58" fmla="*/ 9145 w 16074"/>
              <a:gd name="T59" fmla="*/ 15974 h 16128"/>
              <a:gd name="T60" fmla="*/ 7486 w 16074"/>
              <a:gd name="T61" fmla="*/ 16128 h 16128"/>
              <a:gd name="T62" fmla="*/ 5906 w 16074"/>
              <a:gd name="T63" fmla="*/ 15967 h 16128"/>
              <a:gd name="T64" fmla="*/ 4415 w 16074"/>
              <a:gd name="T65" fmla="*/ 15498 h 16128"/>
              <a:gd name="T66" fmla="*/ 3023 w 16074"/>
              <a:gd name="T67" fmla="*/ 14731 h 16128"/>
              <a:gd name="T68" fmla="*/ 2528 w 16074"/>
              <a:gd name="T69" fmla="*/ 14487 h 16128"/>
              <a:gd name="T70" fmla="*/ 2530 w 16074"/>
              <a:gd name="T71" fmla="*/ 14735 h 16128"/>
              <a:gd name="T72" fmla="*/ 2473 w 16074"/>
              <a:gd name="T73" fmla="*/ 14983 h 16128"/>
              <a:gd name="T74" fmla="*/ 2363 w 16074"/>
              <a:gd name="T75" fmla="*/ 15222 h 16128"/>
              <a:gd name="T76" fmla="*/ 2207 w 16074"/>
              <a:gd name="T77" fmla="*/ 15444 h 16128"/>
              <a:gd name="T78" fmla="*/ 2013 w 16074"/>
              <a:gd name="T79" fmla="*/ 15642 h 16128"/>
              <a:gd name="T80" fmla="*/ 1779 w 16074"/>
              <a:gd name="T81" fmla="*/ 15812 h 16128"/>
              <a:gd name="T82" fmla="*/ 1496 w 16074"/>
              <a:gd name="T83" fmla="*/ 15944 h 16128"/>
              <a:gd name="T84" fmla="*/ 1210 w 16074"/>
              <a:gd name="T85" fmla="*/ 16001 h 16128"/>
              <a:gd name="T86" fmla="*/ 933 w 16074"/>
              <a:gd name="T87" fmla="*/ 15986 h 16128"/>
              <a:gd name="T88" fmla="*/ 671 w 16074"/>
              <a:gd name="T89" fmla="*/ 15902 h 16128"/>
              <a:gd name="T90" fmla="*/ 436 w 16074"/>
              <a:gd name="T91" fmla="*/ 15751 h 16128"/>
              <a:gd name="T92" fmla="*/ 234 w 16074"/>
              <a:gd name="T93" fmla="*/ 15534 h 16128"/>
              <a:gd name="T94" fmla="*/ 33 w 16074"/>
              <a:gd name="T95" fmla="*/ 15112 h 16128"/>
              <a:gd name="T96" fmla="*/ 17 w 16074"/>
              <a:gd name="T97" fmla="*/ 14651 h 16128"/>
              <a:gd name="T98" fmla="*/ 179 w 16074"/>
              <a:gd name="T99" fmla="*/ 14226 h 16128"/>
              <a:gd name="T100" fmla="*/ 478 w 16074"/>
              <a:gd name="T101" fmla="*/ 13874 h 16128"/>
              <a:gd name="T102" fmla="*/ 878 w 16074"/>
              <a:gd name="T103" fmla="*/ 13632 h 16128"/>
              <a:gd name="T104" fmla="*/ 1339 w 16074"/>
              <a:gd name="T105" fmla="*/ 13536 h 16128"/>
              <a:gd name="T106" fmla="*/ 1477 w 16074"/>
              <a:gd name="T107" fmla="*/ 13406 h 16128"/>
              <a:gd name="T108" fmla="*/ 1100 w 16074"/>
              <a:gd name="T109" fmla="*/ 12990 h 16128"/>
              <a:gd name="T110" fmla="*/ 736 w 16074"/>
              <a:gd name="T111" fmla="*/ 12545 h 16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074" h="16128">
                <a:moveTo>
                  <a:pt x="454" y="12169"/>
                </a:moveTo>
                <a:lnTo>
                  <a:pt x="1614" y="10993"/>
                </a:lnTo>
                <a:lnTo>
                  <a:pt x="1844" y="11188"/>
                </a:lnTo>
                <a:lnTo>
                  <a:pt x="2077" y="11378"/>
                </a:lnTo>
                <a:lnTo>
                  <a:pt x="2313" y="11564"/>
                </a:lnTo>
                <a:lnTo>
                  <a:pt x="2550" y="11742"/>
                </a:lnTo>
                <a:lnTo>
                  <a:pt x="2792" y="11916"/>
                </a:lnTo>
                <a:lnTo>
                  <a:pt x="3035" y="12083"/>
                </a:lnTo>
                <a:lnTo>
                  <a:pt x="3280" y="12242"/>
                </a:lnTo>
                <a:lnTo>
                  <a:pt x="3529" y="12395"/>
                </a:lnTo>
                <a:lnTo>
                  <a:pt x="3781" y="12540"/>
                </a:lnTo>
                <a:lnTo>
                  <a:pt x="4035" y="12677"/>
                </a:lnTo>
                <a:lnTo>
                  <a:pt x="4293" y="12804"/>
                </a:lnTo>
                <a:lnTo>
                  <a:pt x="4554" y="12923"/>
                </a:lnTo>
                <a:lnTo>
                  <a:pt x="4818" y="13031"/>
                </a:lnTo>
                <a:lnTo>
                  <a:pt x="5086" y="13131"/>
                </a:lnTo>
                <a:lnTo>
                  <a:pt x="5356" y="13220"/>
                </a:lnTo>
                <a:lnTo>
                  <a:pt x="5630" y="13298"/>
                </a:lnTo>
                <a:lnTo>
                  <a:pt x="5908" y="13364"/>
                </a:lnTo>
                <a:lnTo>
                  <a:pt x="6189" y="13418"/>
                </a:lnTo>
                <a:lnTo>
                  <a:pt x="6474" y="13461"/>
                </a:lnTo>
                <a:lnTo>
                  <a:pt x="6763" y="13491"/>
                </a:lnTo>
                <a:lnTo>
                  <a:pt x="7056" y="13508"/>
                </a:lnTo>
                <a:lnTo>
                  <a:pt x="7352" y="13511"/>
                </a:lnTo>
                <a:lnTo>
                  <a:pt x="7653" y="13501"/>
                </a:lnTo>
                <a:lnTo>
                  <a:pt x="7958" y="13476"/>
                </a:lnTo>
                <a:lnTo>
                  <a:pt x="8267" y="13437"/>
                </a:lnTo>
                <a:lnTo>
                  <a:pt x="8579" y="13381"/>
                </a:lnTo>
                <a:lnTo>
                  <a:pt x="8897" y="13311"/>
                </a:lnTo>
                <a:lnTo>
                  <a:pt x="9219" y="13224"/>
                </a:lnTo>
                <a:lnTo>
                  <a:pt x="9546" y="13121"/>
                </a:lnTo>
                <a:lnTo>
                  <a:pt x="9877" y="13001"/>
                </a:lnTo>
                <a:lnTo>
                  <a:pt x="10212" y="12863"/>
                </a:lnTo>
                <a:lnTo>
                  <a:pt x="10554" y="12708"/>
                </a:lnTo>
                <a:lnTo>
                  <a:pt x="5225" y="7326"/>
                </a:lnTo>
                <a:lnTo>
                  <a:pt x="3765" y="8813"/>
                </a:lnTo>
                <a:lnTo>
                  <a:pt x="1503" y="6582"/>
                </a:lnTo>
                <a:lnTo>
                  <a:pt x="5491" y="2537"/>
                </a:lnTo>
                <a:lnTo>
                  <a:pt x="5547" y="2563"/>
                </a:lnTo>
                <a:lnTo>
                  <a:pt x="5604" y="2588"/>
                </a:lnTo>
                <a:lnTo>
                  <a:pt x="5663" y="2610"/>
                </a:lnTo>
                <a:lnTo>
                  <a:pt x="5724" y="2631"/>
                </a:lnTo>
                <a:lnTo>
                  <a:pt x="5787" y="2649"/>
                </a:lnTo>
                <a:lnTo>
                  <a:pt x="5852" y="2666"/>
                </a:lnTo>
                <a:lnTo>
                  <a:pt x="5918" y="2680"/>
                </a:lnTo>
                <a:lnTo>
                  <a:pt x="5986" y="2693"/>
                </a:lnTo>
                <a:lnTo>
                  <a:pt x="6055" y="2703"/>
                </a:lnTo>
                <a:lnTo>
                  <a:pt x="6127" y="2711"/>
                </a:lnTo>
                <a:lnTo>
                  <a:pt x="6200" y="2716"/>
                </a:lnTo>
                <a:lnTo>
                  <a:pt x="6274" y="2719"/>
                </a:lnTo>
                <a:lnTo>
                  <a:pt x="6351" y="2719"/>
                </a:lnTo>
                <a:lnTo>
                  <a:pt x="6429" y="2716"/>
                </a:lnTo>
                <a:lnTo>
                  <a:pt x="6508" y="2710"/>
                </a:lnTo>
                <a:lnTo>
                  <a:pt x="6588" y="2700"/>
                </a:lnTo>
                <a:lnTo>
                  <a:pt x="6671" y="2688"/>
                </a:lnTo>
                <a:lnTo>
                  <a:pt x="6755" y="2673"/>
                </a:lnTo>
                <a:lnTo>
                  <a:pt x="6840" y="2654"/>
                </a:lnTo>
                <a:lnTo>
                  <a:pt x="6925" y="2632"/>
                </a:lnTo>
                <a:lnTo>
                  <a:pt x="7013" y="2607"/>
                </a:lnTo>
                <a:lnTo>
                  <a:pt x="7102" y="2577"/>
                </a:lnTo>
                <a:lnTo>
                  <a:pt x="7192" y="2545"/>
                </a:lnTo>
                <a:lnTo>
                  <a:pt x="7283" y="2508"/>
                </a:lnTo>
                <a:lnTo>
                  <a:pt x="7375" y="2468"/>
                </a:lnTo>
                <a:lnTo>
                  <a:pt x="7469" y="2423"/>
                </a:lnTo>
                <a:lnTo>
                  <a:pt x="7563" y="2375"/>
                </a:lnTo>
                <a:lnTo>
                  <a:pt x="7659" y="2321"/>
                </a:lnTo>
                <a:lnTo>
                  <a:pt x="7756" y="2265"/>
                </a:lnTo>
                <a:lnTo>
                  <a:pt x="7854" y="2203"/>
                </a:lnTo>
                <a:lnTo>
                  <a:pt x="7953" y="2137"/>
                </a:lnTo>
                <a:lnTo>
                  <a:pt x="8053" y="2066"/>
                </a:lnTo>
                <a:lnTo>
                  <a:pt x="9204" y="3243"/>
                </a:lnTo>
                <a:lnTo>
                  <a:pt x="7220" y="5296"/>
                </a:lnTo>
                <a:lnTo>
                  <a:pt x="12597" y="10708"/>
                </a:lnTo>
                <a:lnTo>
                  <a:pt x="12775" y="10387"/>
                </a:lnTo>
                <a:lnTo>
                  <a:pt x="12930" y="10057"/>
                </a:lnTo>
                <a:lnTo>
                  <a:pt x="13065" y="9719"/>
                </a:lnTo>
                <a:lnTo>
                  <a:pt x="13179" y="9373"/>
                </a:lnTo>
                <a:lnTo>
                  <a:pt x="13271" y="9022"/>
                </a:lnTo>
                <a:lnTo>
                  <a:pt x="13344" y="8664"/>
                </a:lnTo>
                <a:lnTo>
                  <a:pt x="13396" y="8301"/>
                </a:lnTo>
                <a:lnTo>
                  <a:pt x="13426" y="7934"/>
                </a:lnTo>
                <a:lnTo>
                  <a:pt x="13437" y="7564"/>
                </a:lnTo>
                <a:lnTo>
                  <a:pt x="13427" y="7192"/>
                </a:lnTo>
                <a:lnTo>
                  <a:pt x="13398" y="6818"/>
                </a:lnTo>
                <a:lnTo>
                  <a:pt x="13347" y="6443"/>
                </a:lnTo>
                <a:lnTo>
                  <a:pt x="13277" y="6068"/>
                </a:lnTo>
                <a:lnTo>
                  <a:pt x="13188" y="5694"/>
                </a:lnTo>
                <a:lnTo>
                  <a:pt x="13079" y="5321"/>
                </a:lnTo>
                <a:lnTo>
                  <a:pt x="12949" y="4950"/>
                </a:lnTo>
                <a:lnTo>
                  <a:pt x="12801" y="4583"/>
                </a:lnTo>
                <a:lnTo>
                  <a:pt x="12634" y="4220"/>
                </a:lnTo>
                <a:lnTo>
                  <a:pt x="12447" y="3862"/>
                </a:lnTo>
                <a:lnTo>
                  <a:pt x="12241" y="3509"/>
                </a:lnTo>
                <a:lnTo>
                  <a:pt x="12017" y="3162"/>
                </a:lnTo>
                <a:lnTo>
                  <a:pt x="11773" y="2822"/>
                </a:lnTo>
                <a:lnTo>
                  <a:pt x="11511" y="2492"/>
                </a:lnTo>
                <a:lnTo>
                  <a:pt x="11230" y="2169"/>
                </a:lnTo>
                <a:lnTo>
                  <a:pt x="10931" y="1856"/>
                </a:lnTo>
                <a:lnTo>
                  <a:pt x="10613" y="1553"/>
                </a:lnTo>
                <a:lnTo>
                  <a:pt x="10277" y="1262"/>
                </a:lnTo>
                <a:lnTo>
                  <a:pt x="9924" y="982"/>
                </a:lnTo>
                <a:lnTo>
                  <a:pt x="9551" y="716"/>
                </a:lnTo>
                <a:lnTo>
                  <a:pt x="9162" y="463"/>
                </a:lnTo>
                <a:lnTo>
                  <a:pt x="8754" y="224"/>
                </a:lnTo>
                <a:lnTo>
                  <a:pt x="8329" y="0"/>
                </a:lnTo>
                <a:lnTo>
                  <a:pt x="8761" y="35"/>
                </a:lnTo>
                <a:lnTo>
                  <a:pt x="9199" y="99"/>
                </a:lnTo>
                <a:lnTo>
                  <a:pt x="9641" y="192"/>
                </a:lnTo>
                <a:lnTo>
                  <a:pt x="10084" y="310"/>
                </a:lnTo>
                <a:lnTo>
                  <a:pt x="10526" y="458"/>
                </a:lnTo>
                <a:lnTo>
                  <a:pt x="10966" y="632"/>
                </a:lnTo>
                <a:lnTo>
                  <a:pt x="11402" y="832"/>
                </a:lnTo>
                <a:lnTo>
                  <a:pt x="11830" y="1057"/>
                </a:lnTo>
                <a:lnTo>
                  <a:pt x="12250" y="1307"/>
                </a:lnTo>
                <a:lnTo>
                  <a:pt x="12659" y="1583"/>
                </a:lnTo>
                <a:lnTo>
                  <a:pt x="13054" y="1881"/>
                </a:lnTo>
                <a:lnTo>
                  <a:pt x="13435" y="2203"/>
                </a:lnTo>
                <a:lnTo>
                  <a:pt x="13798" y="2548"/>
                </a:lnTo>
                <a:lnTo>
                  <a:pt x="14141" y="2915"/>
                </a:lnTo>
                <a:lnTo>
                  <a:pt x="14464" y="3304"/>
                </a:lnTo>
                <a:lnTo>
                  <a:pt x="14762" y="3714"/>
                </a:lnTo>
                <a:lnTo>
                  <a:pt x="15036" y="4146"/>
                </a:lnTo>
                <a:lnTo>
                  <a:pt x="15281" y="4596"/>
                </a:lnTo>
                <a:lnTo>
                  <a:pt x="15496" y="5067"/>
                </a:lnTo>
                <a:lnTo>
                  <a:pt x="15679" y="5557"/>
                </a:lnTo>
                <a:lnTo>
                  <a:pt x="15829" y="6065"/>
                </a:lnTo>
                <a:lnTo>
                  <a:pt x="15942" y="6591"/>
                </a:lnTo>
                <a:lnTo>
                  <a:pt x="16016" y="7135"/>
                </a:lnTo>
                <a:lnTo>
                  <a:pt x="16052" y="7695"/>
                </a:lnTo>
                <a:lnTo>
                  <a:pt x="16044" y="8271"/>
                </a:lnTo>
                <a:lnTo>
                  <a:pt x="15991" y="8863"/>
                </a:lnTo>
                <a:lnTo>
                  <a:pt x="15892" y="9471"/>
                </a:lnTo>
                <a:lnTo>
                  <a:pt x="15744" y="10093"/>
                </a:lnTo>
                <a:lnTo>
                  <a:pt x="15545" y="10729"/>
                </a:lnTo>
                <a:lnTo>
                  <a:pt x="15294" y="11379"/>
                </a:lnTo>
                <a:lnTo>
                  <a:pt x="14987" y="12042"/>
                </a:lnTo>
                <a:lnTo>
                  <a:pt x="14623" y="12717"/>
                </a:lnTo>
                <a:lnTo>
                  <a:pt x="16074" y="14218"/>
                </a:lnTo>
                <a:lnTo>
                  <a:pt x="14156" y="16081"/>
                </a:lnTo>
                <a:lnTo>
                  <a:pt x="12655" y="14684"/>
                </a:lnTo>
                <a:lnTo>
                  <a:pt x="12293" y="14873"/>
                </a:lnTo>
                <a:lnTo>
                  <a:pt x="11934" y="15048"/>
                </a:lnTo>
                <a:lnTo>
                  <a:pt x="11578" y="15211"/>
                </a:lnTo>
                <a:lnTo>
                  <a:pt x="11223" y="15360"/>
                </a:lnTo>
                <a:lnTo>
                  <a:pt x="10870" y="15495"/>
                </a:lnTo>
                <a:lnTo>
                  <a:pt x="10520" y="15617"/>
                </a:lnTo>
                <a:lnTo>
                  <a:pt x="10173" y="15726"/>
                </a:lnTo>
                <a:lnTo>
                  <a:pt x="9828" y="15822"/>
                </a:lnTo>
                <a:lnTo>
                  <a:pt x="9485" y="15904"/>
                </a:lnTo>
                <a:lnTo>
                  <a:pt x="9145" y="15974"/>
                </a:lnTo>
                <a:lnTo>
                  <a:pt x="8808" y="16030"/>
                </a:lnTo>
                <a:lnTo>
                  <a:pt x="8472" y="16074"/>
                </a:lnTo>
                <a:lnTo>
                  <a:pt x="8140" y="16105"/>
                </a:lnTo>
                <a:lnTo>
                  <a:pt x="7812" y="16123"/>
                </a:lnTo>
                <a:lnTo>
                  <a:pt x="7486" y="16128"/>
                </a:lnTo>
                <a:lnTo>
                  <a:pt x="7164" y="16121"/>
                </a:lnTo>
                <a:lnTo>
                  <a:pt x="6845" y="16101"/>
                </a:lnTo>
                <a:lnTo>
                  <a:pt x="6529" y="16069"/>
                </a:lnTo>
                <a:lnTo>
                  <a:pt x="6216" y="16024"/>
                </a:lnTo>
                <a:lnTo>
                  <a:pt x="5906" y="15967"/>
                </a:lnTo>
                <a:lnTo>
                  <a:pt x="5601" y="15897"/>
                </a:lnTo>
                <a:lnTo>
                  <a:pt x="5298" y="15816"/>
                </a:lnTo>
                <a:lnTo>
                  <a:pt x="5001" y="15722"/>
                </a:lnTo>
                <a:lnTo>
                  <a:pt x="4706" y="15616"/>
                </a:lnTo>
                <a:lnTo>
                  <a:pt x="4415" y="15498"/>
                </a:lnTo>
                <a:lnTo>
                  <a:pt x="4129" y="15368"/>
                </a:lnTo>
                <a:lnTo>
                  <a:pt x="3846" y="15227"/>
                </a:lnTo>
                <a:lnTo>
                  <a:pt x="3568" y="15073"/>
                </a:lnTo>
                <a:lnTo>
                  <a:pt x="3293" y="14907"/>
                </a:lnTo>
                <a:lnTo>
                  <a:pt x="3023" y="14731"/>
                </a:lnTo>
                <a:lnTo>
                  <a:pt x="2757" y="14542"/>
                </a:lnTo>
                <a:lnTo>
                  <a:pt x="2496" y="14342"/>
                </a:lnTo>
                <a:lnTo>
                  <a:pt x="2509" y="14390"/>
                </a:lnTo>
                <a:lnTo>
                  <a:pt x="2520" y="14439"/>
                </a:lnTo>
                <a:lnTo>
                  <a:pt x="2528" y="14487"/>
                </a:lnTo>
                <a:lnTo>
                  <a:pt x="2533" y="14536"/>
                </a:lnTo>
                <a:lnTo>
                  <a:pt x="2536" y="14586"/>
                </a:lnTo>
                <a:lnTo>
                  <a:pt x="2537" y="14635"/>
                </a:lnTo>
                <a:lnTo>
                  <a:pt x="2534" y="14686"/>
                </a:lnTo>
                <a:lnTo>
                  <a:pt x="2530" y="14735"/>
                </a:lnTo>
                <a:lnTo>
                  <a:pt x="2523" y="14785"/>
                </a:lnTo>
                <a:lnTo>
                  <a:pt x="2514" y="14835"/>
                </a:lnTo>
                <a:lnTo>
                  <a:pt x="2502" y="14884"/>
                </a:lnTo>
                <a:lnTo>
                  <a:pt x="2489" y="14934"/>
                </a:lnTo>
                <a:lnTo>
                  <a:pt x="2473" y="14983"/>
                </a:lnTo>
                <a:lnTo>
                  <a:pt x="2454" y="15031"/>
                </a:lnTo>
                <a:lnTo>
                  <a:pt x="2434" y="15080"/>
                </a:lnTo>
                <a:lnTo>
                  <a:pt x="2412" y="15127"/>
                </a:lnTo>
                <a:lnTo>
                  <a:pt x="2388" y="15174"/>
                </a:lnTo>
                <a:lnTo>
                  <a:pt x="2363" y="15222"/>
                </a:lnTo>
                <a:lnTo>
                  <a:pt x="2334" y="15267"/>
                </a:lnTo>
                <a:lnTo>
                  <a:pt x="2305" y="15313"/>
                </a:lnTo>
                <a:lnTo>
                  <a:pt x="2275" y="15358"/>
                </a:lnTo>
                <a:lnTo>
                  <a:pt x="2241" y="15401"/>
                </a:lnTo>
                <a:lnTo>
                  <a:pt x="2207" y="15444"/>
                </a:lnTo>
                <a:lnTo>
                  <a:pt x="2171" y="15486"/>
                </a:lnTo>
                <a:lnTo>
                  <a:pt x="2134" y="15526"/>
                </a:lnTo>
                <a:lnTo>
                  <a:pt x="2095" y="15567"/>
                </a:lnTo>
                <a:lnTo>
                  <a:pt x="2055" y="15605"/>
                </a:lnTo>
                <a:lnTo>
                  <a:pt x="2013" y="15642"/>
                </a:lnTo>
                <a:lnTo>
                  <a:pt x="1971" y="15677"/>
                </a:lnTo>
                <a:lnTo>
                  <a:pt x="1927" y="15713"/>
                </a:lnTo>
                <a:lnTo>
                  <a:pt x="1881" y="15745"/>
                </a:lnTo>
                <a:lnTo>
                  <a:pt x="1836" y="15777"/>
                </a:lnTo>
                <a:lnTo>
                  <a:pt x="1779" y="15812"/>
                </a:lnTo>
                <a:lnTo>
                  <a:pt x="1723" y="15845"/>
                </a:lnTo>
                <a:lnTo>
                  <a:pt x="1666" y="15874"/>
                </a:lnTo>
                <a:lnTo>
                  <a:pt x="1610" y="15900"/>
                </a:lnTo>
                <a:lnTo>
                  <a:pt x="1552" y="15923"/>
                </a:lnTo>
                <a:lnTo>
                  <a:pt x="1496" y="15944"/>
                </a:lnTo>
                <a:lnTo>
                  <a:pt x="1438" y="15961"/>
                </a:lnTo>
                <a:lnTo>
                  <a:pt x="1381" y="15975"/>
                </a:lnTo>
                <a:lnTo>
                  <a:pt x="1324" y="15987"/>
                </a:lnTo>
                <a:lnTo>
                  <a:pt x="1267" y="15995"/>
                </a:lnTo>
                <a:lnTo>
                  <a:pt x="1210" y="16001"/>
                </a:lnTo>
                <a:lnTo>
                  <a:pt x="1154" y="16003"/>
                </a:lnTo>
                <a:lnTo>
                  <a:pt x="1098" y="16003"/>
                </a:lnTo>
                <a:lnTo>
                  <a:pt x="1043" y="16000"/>
                </a:lnTo>
                <a:lnTo>
                  <a:pt x="987" y="15995"/>
                </a:lnTo>
                <a:lnTo>
                  <a:pt x="933" y="15986"/>
                </a:lnTo>
                <a:lnTo>
                  <a:pt x="879" y="15975"/>
                </a:lnTo>
                <a:lnTo>
                  <a:pt x="826" y="15961"/>
                </a:lnTo>
                <a:lnTo>
                  <a:pt x="773" y="15944"/>
                </a:lnTo>
                <a:lnTo>
                  <a:pt x="722" y="15924"/>
                </a:lnTo>
                <a:lnTo>
                  <a:pt x="671" y="15902"/>
                </a:lnTo>
                <a:lnTo>
                  <a:pt x="622" y="15877"/>
                </a:lnTo>
                <a:lnTo>
                  <a:pt x="573" y="15849"/>
                </a:lnTo>
                <a:lnTo>
                  <a:pt x="527" y="15819"/>
                </a:lnTo>
                <a:lnTo>
                  <a:pt x="480" y="15786"/>
                </a:lnTo>
                <a:lnTo>
                  <a:pt x="436" y="15751"/>
                </a:lnTo>
                <a:lnTo>
                  <a:pt x="393" y="15713"/>
                </a:lnTo>
                <a:lnTo>
                  <a:pt x="350" y="15671"/>
                </a:lnTo>
                <a:lnTo>
                  <a:pt x="310" y="15628"/>
                </a:lnTo>
                <a:lnTo>
                  <a:pt x="271" y="15583"/>
                </a:lnTo>
                <a:lnTo>
                  <a:pt x="234" y="15534"/>
                </a:lnTo>
                <a:lnTo>
                  <a:pt x="199" y="15483"/>
                </a:lnTo>
                <a:lnTo>
                  <a:pt x="143" y="15391"/>
                </a:lnTo>
                <a:lnTo>
                  <a:pt x="98" y="15299"/>
                </a:lnTo>
                <a:lnTo>
                  <a:pt x="61" y="15206"/>
                </a:lnTo>
                <a:lnTo>
                  <a:pt x="33" y="15112"/>
                </a:lnTo>
                <a:lnTo>
                  <a:pt x="14" y="15019"/>
                </a:lnTo>
                <a:lnTo>
                  <a:pt x="3" y="14925"/>
                </a:lnTo>
                <a:lnTo>
                  <a:pt x="0" y="14833"/>
                </a:lnTo>
                <a:lnTo>
                  <a:pt x="5" y="14741"/>
                </a:lnTo>
                <a:lnTo>
                  <a:pt x="17" y="14651"/>
                </a:lnTo>
                <a:lnTo>
                  <a:pt x="36" y="14562"/>
                </a:lnTo>
                <a:lnTo>
                  <a:pt x="63" y="14475"/>
                </a:lnTo>
                <a:lnTo>
                  <a:pt x="95" y="14389"/>
                </a:lnTo>
                <a:lnTo>
                  <a:pt x="133" y="14307"/>
                </a:lnTo>
                <a:lnTo>
                  <a:pt x="179" y="14226"/>
                </a:lnTo>
                <a:lnTo>
                  <a:pt x="228" y="14148"/>
                </a:lnTo>
                <a:lnTo>
                  <a:pt x="284" y="14075"/>
                </a:lnTo>
                <a:lnTo>
                  <a:pt x="344" y="14004"/>
                </a:lnTo>
                <a:lnTo>
                  <a:pt x="409" y="13938"/>
                </a:lnTo>
                <a:lnTo>
                  <a:pt x="478" y="13874"/>
                </a:lnTo>
                <a:lnTo>
                  <a:pt x="551" y="13816"/>
                </a:lnTo>
                <a:lnTo>
                  <a:pt x="628" y="13762"/>
                </a:lnTo>
                <a:lnTo>
                  <a:pt x="708" y="13714"/>
                </a:lnTo>
                <a:lnTo>
                  <a:pt x="791" y="13670"/>
                </a:lnTo>
                <a:lnTo>
                  <a:pt x="878" y="13632"/>
                </a:lnTo>
                <a:lnTo>
                  <a:pt x="967" y="13601"/>
                </a:lnTo>
                <a:lnTo>
                  <a:pt x="1057" y="13575"/>
                </a:lnTo>
                <a:lnTo>
                  <a:pt x="1150" y="13556"/>
                </a:lnTo>
                <a:lnTo>
                  <a:pt x="1244" y="13542"/>
                </a:lnTo>
                <a:lnTo>
                  <a:pt x="1339" y="13536"/>
                </a:lnTo>
                <a:lnTo>
                  <a:pt x="1436" y="13538"/>
                </a:lnTo>
                <a:lnTo>
                  <a:pt x="1533" y="13548"/>
                </a:lnTo>
                <a:lnTo>
                  <a:pt x="1630" y="13565"/>
                </a:lnTo>
                <a:lnTo>
                  <a:pt x="1553" y="13486"/>
                </a:lnTo>
                <a:lnTo>
                  <a:pt x="1477" y="13406"/>
                </a:lnTo>
                <a:lnTo>
                  <a:pt x="1400" y="13325"/>
                </a:lnTo>
                <a:lnTo>
                  <a:pt x="1324" y="13243"/>
                </a:lnTo>
                <a:lnTo>
                  <a:pt x="1248" y="13159"/>
                </a:lnTo>
                <a:lnTo>
                  <a:pt x="1174" y="13075"/>
                </a:lnTo>
                <a:lnTo>
                  <a:pt x="1100" y="12990"/>
                </a:lnTo>
                <a:lnTo>
                  <a:pt x="1026" y="12903"/>
                </a:lnTo>
                <a:lnTo>
                  <a:pt x="953" y="12815"/>
                </a:lnTo>
                <a:lnTo>
                  <a:pt x="880" y="12726"/>
                </a:lnTo>
                <a:lnTo>
                  <a:pt x="807" y="12636"/>
                </a:lnTo>
                <a:lnTo>
                  <a:pt x="736" y="12545"/>
                </a:lnTo>
                <a:lnTo>
                  <a:pt x="665" y="12453"/>
                </a:lnTo>
                <a:lnTo>
                  <a:pt x="594" y="12359"/>
                </a:lnTo>
                <a:lnTo>
                  <a:pt x="524" y="12264"/>
                </a:lnTo>
                <a:lnTo>
                  <a:pt x="454" y="12169"/>
                </a:lnTo>
                <a:close/>
              </a:path>
            </a:pathLst>
          </a:custGeom>
          <a:solidFill>
            <a:srgbClr val="C00000"/>
          </a:solidFill>
          <a:ln>
            <a:noFill/>
          </a:ln>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800">
              <a:solidFill>
                <a:schemeClr val="tx1"/>
              </a:solidFill>
            </a:endParaRPr>
          </a:p>
        </p:txBody>
      </p:sp>
    </p:spTree>
    <p:extLst>
      <p:ext uri="{BB962C8B-B14F-4D97-AF65-F5344CB8AC3E}">
        <p14:creationId xmlns:p14="http://schemas.microsoft.com/office/powerpoint/2010/main" val="393959345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两栏内容">
    <p:spTree>
      <p:nvGrpSpPr>
        <p:cNvPr id="1" name=""/>
        <p:cNvGrpSpPr/>
        <p:nvPr/>
      </p:nvGrpSpPr>
      <p:grpSpPr>
        <a:xfrm>
          <a:off x="0" y="0"/>
          <a:ext cx="0" cy="0"/>
          <a:chOff x="0" y="0"/>
          <a:chExt cx="0" cy="0"/>
        </a:xfrm>
      </p:grpSpPr>
      <p:sp>
        <p:nvSpPr>
          <p:cNvPr id="5" name="日期占位符 4"/>
          <p:cNvSpPr>
            <a:spLocks noGrp="1"/>
          </p:cNvSpPr>
          <p:nvPr>
            <p:ph type="dt" sz="half" idx="10"/>
          </p:nvPr>
        </p:nvSpPr>
        <p:spPr/>
        <p:txBody>
          <a:bodyPr/>
          <a:lstStyle/>
          <a:p>
            <a:fld id="{530820CF-B880-4189-942D-D702A7CBA730}" type="datetimeFigureOut">
              <a:rPr lang="zh-CN" altLang="en-US" smtClean="0"/>
              <a:t>2018/5/6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pic>
        <p:nvPicPr>
          <p:cNvPr id="8" name="图片 7"/>
          <p:cNvPicPr>
            <a:picLocks noChangeAspect="1"/>
          </p:cNvPicPr>
          <p:nvPr userDrawn="1"/>
        </p:nvPicPr>
        <p:blipFill rotWithShape="1">
          <a:blip r:embed="rId2">
            <a:extLst>
              <a:ext uri="{28A0092B-C50C-407E-A947-70E740481C1C}">
                <a14:useLocalDpi xmlns:a14="http://schemas.microsoft.com/office/drawing/2010/main" val="0"/>
              </a:ext>
            </a:extLst>
          </a:blip>
          <a:srcRect t="68900"/>
          <a:stretch>
            <a:fillRect/>
          </a:stretch>
        </p:blipFill>
        <p:spPr>
          <a:xfrm>
            <a:off x="55775" y="4773168"/>
            <a:ext cx="12192000" cy="2132856"/>
          </a:xfrm>
          <a:prstGeom prst="rect">
            <a:avLst/>
          </a:prstGeom>
        </p:spPr>
      </p:pic>
      <p:pic>
        <p:nvPicPr>
          <p:cNvPr id="9" name="图片 8"/>
          <p:cNvPicPr>
            <a:picLocks noChangeAspect="1"/>
          </p:cNvPicPr>
          <p:nvPr userDrawn="1"/>
        </p:nvPicPr>
        <p:blipFill rotWithShape="1">
          <a:blip r:embed="rId3">
            <a:extLst>
              <a:ext uri="{28A0092B-C50C-407E-A947-70E740481C1C}">
                <a14:useLocalDpi xmlns:a14="http://schemas.microsoft.com/office/drawing/2010/main" val="0"/>
              </a:ext>
            </a:extLst>
          </a:blip>
          <a:srcRect t="77206"/>
          <a:stretch>
            <a:fillRect/>
          </a:stretch>
        </p:blipFill>
        <p:spPr>
          <a:xfrm>
            <a:off x="-883363" y="5072814"/>
            <a:ext cx="13958725" cy="1789705"/>
          </a:xfrm>
          <a:prstGeom prst="rect">
            <a:avLst/>
          </a:prstGeom>
        </p:spPr>
      </p:pic>
      <p:pic>
        <p:nvPicPr>
          <p:cNvPr id="10" name="图片 9"/>
          <p:cNvPicPr>
            <a:picLocks noChangeAspect="1"/>
          </p:cNvPicPr>
          <p:nvPr userDrawn="1"/>
        </p:nvPicPr>
        <p:blipFill rotWithShape="1">
          <a:blip r:embed="rId4" cstate="print">
            <a:extLst>
              <a:ext uri="{28A0092B-C50C-407E-A947-70E740481C1C}">
                <a14:useLocalDpi xmlns:a14="http://schemas.microsoft.com/office/drawing/2010/main" val="0"/>
              </a:ext>
            </a:extLst>
          </a:blip>
          <a:srcRect t="34607" b="25626"/>
          <a:stretch>
            <a:fillRect/>
          </a:stretch>
        </p:blipFill>
        <p:spPr>
          <a:xfrm>
            <a:off x="1967880" y="5434311"/>
            <a:ext cx="7800528" cy="1428208"/>
          </a:xfrm>
          <a:prstGeom prst="rect">
            <a:avLst/>
          </a:prstGeom>
        </p:spPr>
      </p:pic>
      <p:sp>
        <p:nvSpPr>
          <p:cNvPr id="11" name="矩形: 圆角 10"/>
          <p:cNvSpPr/>
          <p:nvPr userDrawn="1"/>
        </p:nvSpPr>
        <p:spPr>
          <a:xfrm>
            <a:off x="623392" y="692696"/>
            <a:ext cx="11017224" cy="6156266"/>
          </a:xfrm>
          <a:prstGeom prst="roundRect">
            <a:avLst>
              <a:gd name="adj" fmla="val 4665"/>
            </a:avLst>
          </a:prstGeom>
          <a:solidFill>
            <a:schemeClr val="bg1">
              <a:alpha val="90000"/>
            </a:schemeClr>
          </a:solidFill>
          <a:ln w="76200">
            <a:solidFill>
              <a:srgbClr val="FFCC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userDrawn="1"/>
        </p:nvPicPr>
        <p:blipFill rotWithShape="1">
          <a:blip r:embed="rId5" cstate="print">
            <a:extLst>
              <a:ext uri="{28A0092B-C50C-407E-A947-70E740481C1C}">
                <a14:useLocalDpi xmlns:a14="http://schemas.microsoft.com/office/drawing/2010/main" val="0"/>
              </a:ext>
            </a:extLst>
          </a:blip>
          <a:srcRect l="32687" t="33769" r="24400" b="19315"/>
          <a:stretch>
            <a:fillRect/>
          </a:stretch>
        </p:blipFill>
        <p:spPr>
          <a:xfrm>
            <a:off x="0" y="-4518"/>
            <a:ext cx="2782447" cy="1711138"/>
          </a:xfrm>
          <a:prstGeom prst="rect">
            <a:avLst/>
          </a:prstGeom>
        </p:spPr>
      </p:pic>
      <p:pic>
        <p:nvPicPr>
          <p:cNvPr id="13" name="图片 12"/>
          <p:cNvPicPr>
            <a:picLocks noChangeAspect="1"/>
          </p:cNvPicPr>
          <p:nvPr userDrawn="1"/>
        </p:nvPicPr>
        <p:blipFill rotWithShape="1">
          <a:blip r:embed="rId6">
            <a:extLst>
              <a:ext uri="{28A0092B-C50C-407E-A947-70E740481C1C}">
                <a14:useLocalDpi xmlns:a14="http://schemas.microsoft.com/office/drawing/2010/main" val="0"/>
              </a:ext>
            </a:extLst>
          </a:blip>
          <a:srcRect t="66932" b="-1"/>
          <a:stretch>
            <a:fillRect/>
          </a:stretch>
        </p:blipFill>
        <p:spPr>
          <a:xfrm>
            <a:off x="-932" y="4607374"/>
            <a:ext cx="12192000" cy="2267834"/>
          </a:xfrm>
          <a:prstGeom prst="rect">
            <a:avLst/>
          </a:prstGeom>
        </p:spPr>
      </p:pic>
      <p:pic>
        <p:nvPicPr>
          <p:cNvPr id="14" name="图片 13"/>
          <p:cNvPicPr>
            <a:picLocks noChangeAspect="1"/>
          </p:cNvPicPr>
          <p:nvPr userDrawn="1"/>
        </p:nvPicPr>
        <p:blipFill rotWithShape="1">
          <a:blip r:embed="rId7">
            <a:extLst>
              <a:ext uri="{28A0092B-C50C-407E-A947-70E740481C1C}">
                <a14:useLocalDpi xmlns:a14="http://schemas.microsoft.com/office/drawing/2010/main" val="0"/>
              </a:ext>
            </a:extLst>
          </a:blip>
          <a:srcRect t="84650" b="2231"/>
          <a:stretch>
            <a:fillRect/>
          </a:stretch>
        </p:blipFill>
        <p:spPr>
          <a:xfrm>
            <a:off x="0" y="5967666"/>
            <a:ext cx="12192000" cy="899682"/>
          </a:xfrm>
          <a:prstGeom prst="rect">
            <a:avLst/>
          </a:prstGeom>
        </p:spPr>
      </p:pic>
      <p:pic>
        <p:nvPicPr>
          <p:cNvPr id="15" name="图片 14"/>
          <p:cNvPicPr>
            <a:picLocks noChangeAspect="1"/>
          </p:cNvPicPr>
          <p:nvPr userDrawn="1"/>
        </p:nvPicPr>
        <p:blipFill rotWithShape="1">
          <a:blip r:embed="rId8" cstate="print">
            <a:extLst>
              <a:ext uri="{28A0092B-C50C-407E-A947-70E740481C1C}">
                <a14:useLocalDpi xmlns:a14="http://schemas.microsoft.com/office/drawing/2010/main" val="0"/>
              </a:ext>
            </a:extLst>
          </a:blip>
          <a:srcRect r="68309" b="67450"/>
          <a:stretch>
            <a:fillRect/>
          </a:stretch>
        </p:blipFill>
        <p:spPr>
          <a:xfrm>
            <a:off x="0" y="-315416"/>
            <a:ext cx="2368106" cy="1368152"/>
          </a:xfrm>
          <a:prstGeom prst="rect">
            <a:avLst/>
          </a:prstGeom>
        </p:spPr>
      </p:pic>
      <p:pic>
        <p:nvPicPr>
          <p:cNvPr id="16" name="图片 15"/>
          <p:cNvPicPr>
            <a:picLocks noChangeAspect="1"/>
          </p:cNvPicPr>
          <p:nvPr userDrawn="1"/>
        </p:nvPicPr>
        <p:blipFill rotWithShape="1">
          <a:blip r:embed="rId9">
            <a:extLst>
              <a:ext uri="{28A0092B-C50C-407E-A947-70E740481C1C}">
                <a14:useLocalDpi xmlns:a14="http://schemas.microsoft.com/office/drawing/2010/main" val="0"/>
              </a:ext>
            </a:extLst>
          </a:blip>
          <a:srcRect l="65861" t="51575" r="14528" b="26038"/>
          <a:stretch>
            <a:fillRect/>
          </a:stretch>
        </p:blipFill>
        <p:spPr>
          <a:xfrm>
            <a:off x="10488488" y="394878"/>
            <a:ext cx="2390958" cy="1535321"/>
          </a:xfrm>
          <a:prstGeom prst="rect">
            <a:avLst/>
          </a:prstGeom>
        </p:spPr>
      </p:pic>
      <p:pic>
        <p:nvPicPr>
          <p:cNvPr id="17" name="图片 16"/>
          <p:cNvPicPr>
            <a:picLocks noChangeAspect="1"/>
          </p:cNvPicPr>
          <p:nvPr userDrawn="1"/>
        </p:nvPicPr>
        <p:blipFill>
          <a:blip r:embed="rId10"/>
          <a:stretch>
            <a:fillRect/>
          </a:stretch>
        </p:blipFill>
        <p:spPr>
          <a:xfrm>
            <a:off x="9192344" y="185547"/>
            <a:ext cx="2880320" cy="393284"/>
          </a:xfrm>
          <a:prstGeom prst="rect">
            <a:avLst/>
          </a:prstGeom>
        </p:spPr>
      </p:pic>
      <p:pic>
        <p:nvPicPr>
          <p:cNvPr id="18" name="图片 17"/>
          <p:cNvPicPr>
            <a:picLocks noChangeAspect="1"/>
          </p:cNvPicPr>
          <p:nvPr userDrawn="1"/>
        </p:nvPicPr>
        <p:blipFill rotWithShape="1">
          <a:blip r:embed="rId11" cstate="print">
            <a:extLst>
              <a:ext uri="{28A0092B-C50C-407E-A947-70E740481C1C}">
                <a14:useLocalDpi xmlns:a14="http://schemas.microsoft.com/office/drawing/2010/main" val="0"/>
              </a:ext>
            </a:extLst>
          </a:blip>
          <a:srcRect l="31691" t="12478" r="18176" b="3522"/>
          <a:stretch>
            <a:fillRect/>
          </a:stretch>
        </p:blipFill>
        <p:spPr>
          <a:xfrm>
            <a:off x="5627948" y="6158755"/>
            <a:ext cx="936104" cy="882247"/>
          </a:xfrm>
          <a:prstGeom prst="rect">
            <a:avLst/>
          </a:prstGeom>
        </p:spPr>
      </p:pic>
      <p:sp>
        <p:nvSpPr>
          <p:cNvPr id="19" name="TextBox 51"/>
          <p:cNvSpPr txBox="1"/>
          <p:nvPr userDrawn="1"/>
        </p:nvSpPr>
        <p:spPr>
          <a:xfrm>
            <a:off x="3698011" y="104181"/>
            <a:ext cx="4848315" cy="523220"/>
          </a:xfrm>
          <a:prstGeom prst="rect">
            <a:avLst/>
          </a:prstGeom>
        </p:spPr>
        <p:txBody>
          <a:bodyPr wrap="square">
            <a:spAutoFit/>
          </a:bodyPr>
          <a:lstStyle>
            <a:defPPr>
              <a:defRPr lang="zh-CN"/>
            </a:defPPr>
            <a:lvl1pPr fontAlgn="base">
              <a:spcBef>
                <a:spcPct val="0"/>
              </a:spcBef>
              <a:spcAft>
                <a:spcPct val="0"/>
              </a:spcAft>
              <a:defRPr sz="3200" b="1" kern="0" cap="all">
                <a:ln w="0">
                  <a:noFill/>
                </a:ln>
                <a:gradFill>
                  <a:gsLst>
                    <a:gs pos="0">
                      <a:srgbClr val="FF0000">
                        <a:tint val="75000"/>
                        <a:shade val="75000"/>
                        <a:satMod val="170000"/>
                      </a:srgbClr>
                    </a:gs>
                    <a:gs pos="49000">
                      <a:srgbClr val="FF0000">
                        <a:tint val="88000"/>
                        <a:shade val="65000"/>
                        <a:satMod val="172000"/>
                      </a:srgbClr>
                    </a:gs>
                    <a:gs pos="50000">
                      <a:srgbClr val="FF0000">
                        <a:shade val="65000"/>
                        <a:satMod val="130000"/>
                      </a:srgbClr>
                    </a:gs>
                    <a:gs pos="92000">
                      <a:srgbClr val="FF0000">
                        <a:shade val="50000"/>
                        <a:satMod val="120000"/>
                      </a:srgbClr>
                    </a:gs>
                    <a:gs pos="100000">
                      <a:srgbClr val="FF0000">
                        <a:shade val="48000"/>
                        <a:satMod val="120000"/>
                      </a:srgbClr>
                    </a:gs>
                  </a:gsLst>
                  <a:lin ang="5400000" scaled="0"/>
                </a:gradFill>
                <a:effectLst/>
                <a:latin typeface="微软雅黑" panose="020B0503020204020204" pitchFamily="34" charset="-122"/>
                <a:ea typeface="微软雅黑" panose="020B0503020204020204" pitchFamily="34" charset="-122"/>
              </a:defRPr>
            </a:lvl1pPr>
            <a:lvl2pPr fontAlgn="base">
              <a:spcBef>
                <a:spcPct val="0"/>
              </a:spcBef>
              <a:spcAft>
                <a:spcPct val="0"/>
              </a:spcAft>
              <a:defRPr>
                <a:latin typeface="Arial" panose="020B0604020202020204" pitchFamily="34" charset="0"/>
                <a:ea typeface="宋体" panose="02010600030101010101" pitchFamily="2" charset="-122"/>
              </a:defRPr>
            </a:lvl2pPr>
            <a:lvl3pPr fontAlgn="base">
              <a:spcBef>
                <a:spcPct val="0"/>
              </a:spcBef>
              <a:spcAft>
                <a:spcPct val="0"/>
              </a:spcAft>
              <a:defRPr>
                <a:latin typeface="Arial" panose="020B0604020202020204" pitchFamily="34" charset="0"/>
                <a:ea typeface="宋体" panose="02010600030101010101" pitchFamily="2" charset="-122"/>
              </a:defRPr>
            </a:lvl3pPr>
            <a:lvl4pPr fontAlgn="base">
              <a:spcBef>
                <a:spcPct val="0"/>
              </a:spcBef>
              <a:spcAft>
                <a:spcPct val="0"/>
              </a:spcAft>
              <a:defRPr>
                <a:latin typeface="Arial" panose="020B0604020202020204" pitchFamily="34" charset="0"/>
                <a:ea typeface="宋体" panose="02010600030101010101" pitchFamily="2" charset="-122"/>
              </a:defRPr>
            </a:lvl4pPr>
            <a:lvl5pPr fontAlgn="base">
              <a:spcBef>
                <a:spcPct val="0"/>
              </a:spcBef>
              <a:spcAft>
                <a:spcPct val="0"/>
              </a:spcAft>
              <a:defRPr>
                <a:latin typeface="Arial" panose="020B0604020202020204" pitchFamily="34" charset="0"/>
                <a:ea typeface="宋体" panose="02010600030101010101" pitchFamily="2" charset="-122"/>
              </a:defRPr>
            </a:lvl5pPr>
            <a:lvl6pPr>
              <a:defRPr>
                <a:latin typeface="Arial" panose="020B0604020202020204" pitchFamily="34" charset="0"/>
                <a:ea typeface="宋体" panose="02010600030101010101" pitchFamily="2" charset="-122"/>
              </a:defRPr>
            </a:lvl6pPr>
            <a:lvl7pPr>
              <a:defRPr>
                <a:latin typeface="Arial" panose="020B0604020202020204" pitchFamily="34" charset="0"/>
                <a:ea typeface="宋体" panose="02010600030101010101" pitchFamily="2" charset="-122"/>
              </a:defRPr>
            </a:lvl7pPr>
            <a:lvl8pPr>
              <a:defRPr>
                <a:latin typeface="Arial" panose="020B0604020202020204" pitchFamily="34" charset="0"/>
                <a:ea typeface="宋体" panose="02010600030101010101" pitchFamily="2" charset="-122"/>
              </a:defRPr>
            </a:lvl8pPr>
            <a:lvl9pPr>
              <a:defRPr>
                <a:latin typeface="Arial" panose="020B0604020202020204" pitchFamily="34" charset="0"/>
                <a:ea typeface="宋体" panose="02010600030101010101" pitchFamily="2" charset="-122"/>
              </a:defRPr>
            </a:lvl9pPr>
          </a:lstStyle>
          <a:p>
            <a:pPr lvl="0" algn="ctr"/>
            <a:r>
              <a:rPr lang="zh-CN" altLang="en-US" sz="2800" dirty="0">
                <a:ln w="12700">
                  <a:solidFill>
                    <a:srgbClr val="FFFFFF"/>
                  </a:solidFill>
                </a:ln>
                <a:gradFill>
                  <a:gsLst>
                    <a:gs pos="0">
                      <a:srgbClr val="BC0000"/>
                    </a:gs>
                    <a:gs pos="48000">
                      <a:srgbClr val="BC0000">
                        <a:lumMod val="97000"/>
                        <a:lumOff val="3000"/>
                      </a:srgbClr>
                    </a:gs>
                    <a:gs pos="100000">
                      <a:srgbClr val="BC0000">
                        <a:lumMod val="60000"/>
                        <a:lumOff val="40000"/>
                      </a:srgbClr>
                    </a:gs>
                  </a:gsLst>
                  <a:lin ang="16200000" scaled="1"/>
                </a:gradFill>
                <a:effectLst>
                  <a:outerShdw blurRad="50800" dist="38100" dir="5400000" algn="t" rotWithShape="0">
                    <a:prstClr val="black">
                      <a:alpha val="40000"/>
                    </a:prstClr>
                  </a:outerShdw>
                </a:effectLst>
              </a:rPr>
              <a:t>旗帜鲜明讲政治需做到“五要”</a:t>
            </a:r>
          </a:p>
        </p:txBody>
      </p:sp>
      <p:sp>
        <p:nvSpPr>
          <p:cNvPr id="20" name="文本框 19"/>
          <p:cNvSpPr txBox="1"/>
          <p:nvPr userDrawn="1"/>
        </p:nvSpPr>
        <p:spPr>
          <a:xfrm>
            <a:off x="0" y="6858000"/>
            <a:ext cx="3101648" cy="978729"/>
          </a:xfrm>
          <a:prstGeom prst="rect">
            <a:avLst/>
          </a:prstGeom>
          <a:noFill/>
        </p:spPr>
        <p:txBody>
          <a:bodyPr wrap="square" rtlCol="0">
            <a:spAutoFit/>
          </a:bodyPr>
          <a:lstStyle/>
          <a:p>
            <a:pPr>
              <a:lnSpc>
                <a:spcPct val="120000"/>
              </a:lnSpc>
            </a:pP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定制</a:t>
            </a: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：静水流深工作室</a:t>
            </a:r>
            <a:endPar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QQ</a:t>
            </a: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a:t>
            </a: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276060523</a:t>
            </a:r>
          </a:p>
          <a:p>
            <a:pPr>
              <a:lnSpc>
                <a:spcPct val="120000"/>
              </a:lnSpc>
            </a:pP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微信：</a:t>
            </a:r>
            <a:r>
              <a:rPr lang="en-US" altLang="zh-CN" sz="1200" b="1" dirty="0" err="1">
                <a:solidFill>
                  <a:schemeClr val="tx1">
                    <a:lumMod val="95000"/>
                    <a:lumOff val="5000"/>
                  </a:schemeClr>
                </a:solidFill>
                <a:latin typeface="微软雅黑" panose="020B0503020204020204" pitchFamily="34" charset="-122"/>
                <a:ea typeface="微软雅黑" panose="020B0503020204020204" pitchFamily="34" charset="-122"/>
              </a:rPr>
              <a:t>whishile</a:t>
            </a:r>
            <a:endPar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20000"/>
              </a:lnSpc>
            </a:pPr>
            <a:r>
              <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rPr>
              <a:t>电话：</a:t>
            </a:r>
            <a:r>
              <a:rPr lang="en-US" altLang="zh-CN" sz="1200" b="1" dirty="0">
                <a:solidFill>
                  <a:schemeClr val="tx1">
                    <a:lumMod val="95000"/>
                    <a:lumOff val="5000"/>
                  </a:schemeClr>
                </a:solidFill>
                <a:latin typeface="微软雅黑" panose="020B0503020204020204" pitchFamily="34" charset="-122"/>
                <a:ea typeface="微软雅黑" panose="020B0503020204020204" pitchFamily="34" charset="-122"/>
              </a:rPr>
              <a:t>18928897164</a:t>
            </a:r>
            <a:endParaRPr lang="zh-CN" altLang="en-US" sz="1200" b="1" dirty="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76828630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3">
            <a:lum/>
          </a:blip>
          <a:srcRect/>
          <a:stretch>
            <a:fillRect l="-1000" r="-1000"/>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63248" y="230214"/>
            <a:ext cx="10515600" cy="489314"/>
          </a:xfrm>
        </p:spPr>
        <p:txBody>
          <a:bodyPr>
            <a:normAutofit/>
          </a:bodyPr>
          <a:lstStyle>
            <a:lvl1pPr>
              <a:defRPr sz="3200" b="1">
                <a:solidFill>
                  <a:schemeClr val="tx2"/>
                </a:solidFill>
                <a:latin typeface="方正小标宋简体" panose="03000509000000000000" pitchFamily="65" charset="-122"/>
                <a:ea typeface="方正小标宋简体" panose="03000509000000000000" pitchFamily="65" charset="-122"/>
              </a:defRPr>
            </a:lvl1pPr>
          </a:lstStyle>
          <a:p>
            <a:r>
              <a:rPr lang="zh-CN" altLang="en-US"/>
              <a:t>单击此处编辑母版标题样式</a:t>
            </a:r>
          </a:p>
        </p:txBody>
      </p:sp>
      <p:sp>
        <p:nvSpPr>
          <p:cNvPr id="3" name="日期占位符 2"/>
          <p:cNvSpPr>
            <a:spLocks noGrp="1"/>
          </p:cNvSpPr>
          <p:nvPr>
            <p:ph type="dt" sz="half" idx="10"/>
          </p:nvPr>
        </p:nvSpPr>
        <p:spPr/>
        <p:txBody>
          <a:bodyPr/>
          <a:lstStyle/>
          <a:p>
            <a:fld id="{D997B5FA-0921-464F-AAE1-844C04324D75}" type="datetimeFigureOut">
              <a:rPr lang="zh-CN" altLang="en-US" smtClean="0"/>
              <a:t>2018/5/6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t>‹#›</a:t>
            </a:fld>
            <a:endParaRPr lang="zh-CN" altLang="en-US"/>
          </a:p>
        </p:txBody>
      </p:sp>
      <p:sp>
        <p:nvSpPr>
          <p:cNvPr id="6" name="Freeform 29"/>
          <p:cNvSpPr/>
          <p:nvPr userDrawn="1"/>
        </p:nvSpPr>
        <p:spPr bwMode="auto">
          <a:xfrm>
            <a:off x="167196" y="119921"/>
            <a:ext cx="671004" cy="599607"/>
          </a:xfrm>
          <a:custGeom>
            <a:avLst/>
            <a:gdLst>
              <a:gd name="T0" fmla="*/ 803 w 1880"/>
              <a:gd name="T1" fmla="*/ 15 h 1680"/>
              <a:gd name="T2" fmla="*/ 1253 w 1880"/>
              <a:gd name="T3" fmla="*/ 1067 h 1680"/>
              <a:gd name="T4" fmla="*/ 728 w 1880"/>
              <a:gd name="T5" fmla="*/ 540 h 1680"/>
              <a:gd name="T6" fmla="*/ 928 w 1880"/>
              <a:gd name="T7" fmla="*/ 339 h 1680"/>
              <a:gd name="T8" fmla="*/ 803 w 1880"/>
              <a:gd name="T9" fmla="*/ 215 h 1680"/>
              <a:gd name="T10" fmla="*/ 549 w 1880"/>
              <a:gd name="T11" fmla="*/ 267 h 1680"/>
              <a:gd name="T12" fmla="*/ 150 w 1880"/>
              <a:gd name="T13" fmla="*/ 666 h 1680"/>
              <a:gd name="T14" fmla="*/ 376 w 1880"/>
              <a:gd name="T15" fmla="*/ 890 h 1680"/>
              <a:gd name="T16" fmla="*/ 527 w 1880"/>
              <a:gd name="T17" fmla="*/ 741 h 1680"/>
              <a:gd name="T18" fmla="*/ 1052 w 1880"/>
              <a:gd name="T19" fmla="*/ 1266 h 1680"/>
              <a:gd name="T20" fmla="*/ 176 w 1880"/>
              <a:gd name="T21" fmla="*/ 1090 h 1680"/>
              <a:gd name="T22" fmla="*/ 49 w 1880"/>
              <a:gd name="T23" fmla="*/ 1217 h 1680"/>
              <a:gd name="T24" fmla="*/ 159 w 1880"/>
              <a:gd name="T25" fmla="*/ 1357 h 1680"/>
              <a:gd name="T26" fmla="*/ 144 w 1880"/>
              <a:gd name="T27" fmla="*/ 1371 h 1680"/>
              <a:gd name="T28" fmla="*/ 122 w 1880"/>
              <a:gd name="T29" fmla="*/ 1367 h 1680"/>
              <a:gd name="T30" fmla="*/ 0 w 1880"/>
              <a:gd name="T31" fmla="*/ 1494 h 1680"/>
              <a:gd name="T32" fmla="*/ 123 w 1880"/>
              <a:gd name="T33" fmla="*/ 1616 h 1680"/>
              <a:gd name="T34" fmla="*/ 249 w 1880"/>
              <a:gd name="T35" fmla="*/ 1493 h 1680"/>
              <a:gd name="T36" fmla="*/ 245 w 1880"/>
              <a:gd name="T37" fmla="*/ 1470 h 1680"/>
              <a:gd name="T38" fmla="*/ 265 w 1880"/>
              <a:gd name="T39" fmla="*/ 1451 h 1680"/>
              <a:gd name="T40" fmla="*/ 1255 w 1880"/>
              <a:gd name="T41" fmla="*/ 1467 h 1680"/>
              <a:gd name="T42" fmla="*/ 1402 w 1880"/>
              <a:gd name="T43" fmla="*/ 1615 h 1680"/>
              <a:gd name="T44" fmla="*/ 1603 w 1880"/>
              <a:gd name="T45" fmla="*/ 1416 h 1680"/>
              <a:gd name="T46" fmla="*/ 1455 w 1880"/>
              <a:gd name="T47" fmla="*/ 1267 h 1680"/>
              <a:gd name="T48" fmla="*/ 803 w 1880"/>
              <a:gd name="T49" fmla="*/ 15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80" h="1680">
                <a:moveTo>
                  <a:pt x="803" y="15"/>
                </a:moveTo>
                <a:cubicBezTo>
                  <a:pt x="1217" y="170"/>
                  <a:pt x="1468" y="665"/>
                  <a:pt x="1253" y="1067"/>
                </a:cubicBezTo>
                <a:cubicBezTo>
                  <a:pt x="728" y="540"/>
                  <a:pt x="728" y="540"/>
                  <a:pt x="728" y="540"/>
                </a:cubicBezTo>
                <a:cubicBezTo>
                  <a:pt x="928" y="339"/>
                  <a:pt x="928" y="339"/>
                  <a:pt x="928" y="339"/>
                </a:cubicBezTo>
                <a:cubicBezTo>
                  <a:pt x="803" y="215"/>
                  <a:pt x="803" y="215"/>
                  <a:pt x="803" y="215"/>
                </a:cubicBezTo>
                <a:cubicBezTo>
                  <a:pt x="733" y="282"/>
                  <a:pt x="623" y="297"/>
                  <a:pt x="549" y="267"/>
                </a:cubicBezTo>
                <a:cubicBezTo>
                  <a:pt x="150" y="666"/>
                  <a:pt x="150" y="666"/>
                  <a:pt x="150" y="666"/>
                </a:cubicBezTo>
                <a:cubicBezTo>
                  <a:pt x="376" y="890"/>
                  <a:pt x="376" y="890"/>
                  <a:pt x="376" y="890"/>
                </a:cubicBezTo>
                <a:cubicBezTo>
                  <a:pt x="527" y="741"/>
                  <a:pt x="527" y="741"/>
                  <a:pt x="527" y="741"/>
                </a:cubicBezTo>
                <a:cubicBezTo>
                  <a:pt x="1052" y="1266"/>
                  <a:pt x="1052" y="1266"/>
                  <a:pt x="1052" y="1266"/>
                </a:cubicBezTo>
                <a:cubicBezTo>
                  <a:pt x="795" y="1407"/>
                  <a:pt x="439" y="1363"/>
                  <a:pt x="176" y="1090"/>
                </a:cubicBezTo>
                <a:cubicBezTo>
                  <a:pt x="49" y="1217"/>
                  <a:pt x="49" y="1217"/>
                  <a:pt x="49" y="1217"/>
                </a:cubicBezTo>
                <a:cubicBezTo>
                  <a:pt x="87" y="1270"/>
                  <a:pt x="119" y="1317"/>
                  <a:pt x="159" y="1357"/>
                </a:cubicBezTo>
                <a:cubicBezTo>
                  <a:pt x="155" y="1362"/>
                  <a:pt x="144" y="1371"/>
                  <a:pt x="144" y="1371"/>
                </a:cubicBezTo>
                <a:cubicBezTo>
                  <a:pt x="137" y="1370"/>
                  <a:pt x="129" y="1367"/>
                  <a:pt x="122" y="1367"/>
                </a:cubicBezTo>
                <a:cubicBezTo>
                  <a:pt x="55" y="1367"/>
                  <a:pt x="0" y="1426"/>
                  <a:pt x="0" y="1494"/>
                </a:cubicBezTo>
                <a:cubicBezTo>
                  <a:pt x="0" y="1561"/>
                  <a:pt x="55" y="1616"/>
                  <a:pt x="123" y="1616"/>
                </a:cubicBezTo>
                <a:cubicBezTo>
                  <a:pt x="191" y="1616"/>
                  <a:pt x="249" y="1561"/>
                  <a:pt x="249" y="1493"/>
                </a:cubicBezTo>
                <a:cubicBezTo>
                  <a:pt x="249" y="1485"/>
                  <a:pt x="247" y="1478"/>
                  <a:pt x="245" y="1470"/>
                </a:cubicBezTo>
                <a:cubicBezTo>
                  <a:pt x="265" y="1451"/>
                  <a:pt x="265" y="1451"/>
                  <a:pt x="265" y="1451"/>
                </a:cubicBezTo>
                <a:cubicBezTo>
                  <a:pt x="567" y="1655"/>
                  <a:pt x="898" y="1680"/>
                  <a:pt x="1255" y="1467"/>
                </a:cubicBezTo>
                <a:cubicBezTo>
                  <a:pt x="1402" y="1615"/>
                  <a:pt x="1402" y="1615"/>
                  <a:pt x="1402" y="1615"/>
                </a:cubicBezTo>
                <a:cubicBezTo>
                  <a:pt x="1603" y="1416"/>
                  <a:pt x="1603" y="1416"/>
                  <a:pt x="1603" y="1416"/>
                </a:cubicBezTo>
                <a:cubicBezTo>
                  <a:pt x="1455" y="1267"/>
                  <a:pt x="1455" y="1267"/>
                  <a:pt x="1455" y="1267"/>
                </a:cubicBezTo>
                <a:cubicBezTo>
                  <a:pt x="1880" y="628"/>
                  <a:pt x="1313" y="0"/>
                  <a:pt x="803" y="15"/>
                </a:cubicBezTo>
                <a:close/>
              </a:path>
            </a:pathLst>
          </a:custGeom>
          <a:solidFill>
            <a:schemeClr val="accent1"/>
          </a:solidFill>
          <a:ln>
            <a:noFill/>
          </a:ln>
        </p:spPr>
        <p:txBody>
          <a:bodyPr vert="horz" wrap="square" lIns="91440" tIns="45720" rIns="91440" bIns="45720" numCol="1" anchor="t" anchorCtr="0" compatLnSpc="1"/>
          <a:lstStyle/>
          <a:p>
            <a:pPr algn="ctr"/>
            <a:endParaRPr lang="zh-CN" altLang="en-US"/>
          </a:p>
        </p:txBody>
      </p:sp>
      <p:cxnSp>
        <p:nvCxnSpPr>
          <p:cNvPr id="8" name="直接连接符 7"/>
          <p:cNvCxnSpPr/>
          <p:nvPr userDrawn="1"/>
        </p:nvCxnSpPr>
        <p:spPr>
          <a:xfrm>
            <a:off x="838200" y="749508"/>
            <a:ext cx="11353800" cy="0"/>
          </a:xfrm>
          <a:prstGeom prst="line">
            <a:avLst/>
          </a:prstGeom>
          <a:ln>
            <a:prstDash val="dash"/>
          </a:ln>
        </p:spPr>
        <p:style>
          <a:lnRef idx="1">
            <a:schemeClr val="accent1"/>
          </a:lnRef>
          <a:fillRef idx="0">
            <a:schemeClr val="accent1"/>
          </a:fillRef>
          <a:effectRef idx="0">
            <a:schemeClr val="accent1"/>
          </a:effectRef>
          <a:fontRef idx="minor">
            <a:schemeClr val="tx1"/>
          </a:fontRef>
        </p:style>
      </p:cxnSp>
      <p:pic>
        <p:nvPicPr>
          <p:cNvPr id="10" name="PA_图片 7"/>
          <p:cNvPicPr>
            <a:picLocks noChangeAspect="1"/>
          </p:cNvPicPr>
          <p:nvPr userDrawn="1">
            <p:custDataLst>
              <p:tags r:id="rId1"/>
            </p:custDataLst>
          </p:nvPr>
        </p:nvPicPr>
        <p:blipFill>
          <a:blip r:embed="rId4">
            <a:extLst>
              <a:ext uri="{28A0092B-C50C-407E-A947-70E740481C1C}">
                <a14:useLocalDpi xmlns:a14="http://schemas.microsoft.com/office/drawing/2010/main" val="0"/>
              </a:ext>
            </a:extLst>
          </a:blip>
          <a:stretch>
            <a:fillRect/>
          </a:stretch>
        </p:blipFill>
        <p:spPr>
          <a:xfrm>
            <a:off x="10456680" y="49378"/>
            <a:ext cx="1644336" cy="685140"/>
          </a:xfrm>
          <a:prstGeom prst="rect">
            <a:avLst/>
          </a:prstGeom>
        </p:spPr>
      </p:pic>
    </p:spTree>
    <p:extLst>
      <p:ext uri="{BB962C8B-B14F-4D97-AF65-F5344CB8AC3E}">
        <p14:creationId xmlns:p14="http://schemas.microsoft.com/office/powerpoint/2010/main" val="200887071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FA732BD1-F3F8-4AF3-9ECD-2BB3FE17384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6FDC7C67-5CCD-43CB-912B-A6B700B8244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id="{54774AB2-293C-4369-AD75-8C3DE7A5BB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94AB5C-D9CC-4A82-86AE-63A8FE3891BE}" type="datetimeFigureOut">
              <a:rPr lang="zh-CN" altLang="en-US" smtClean="0"/>
              <a:t>2018/5/6</a:t>
            </a:fld>
            <a:endParaRPr lang="zh-CN" altLang="en-US"/>
          </a:p>
        </p:txBody>
      </p:sp>
      <p:sp>
        <p:nvSpPr>
          <p:cNvPr id="5" name="页脚占位符 4">
            <a:extLst>
              <a:ext uri="{FF2B5EF4-FFF2-40B4-BE49-F238E27FC236}">
                <a16:creationId xmlns:a16="http://schemas.microsoft.com/office/drawing/2014/main" id="{1458EC91-315D-4F84-AE85-B782C57ADDC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4B8CFDC1-8BFC-4C24-AFFF-15583280170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D96ACF-3203-4742-A0E8-320B7944BC86}" type="slidenum">
              <a:rPr lang="zh-CN" altLang="en-US" smtClean="0"/>
              <a:t>‹#›</a:t>
            </a:fld>
            <a:endParaRPr lang="zh-CN" altLang="en-US"/>
          </a:p>
        </p:txBody>
      </p:sp>
    </p:spTree>
    <p:extLst>
      <p:ext uri="{BB962C8B-B14F-4D97-AF65-F5344CB8AC3E}">
        <p14:creationId xmlns:p14="http://schemas.microsoft.com/office/powerpoint/2010/main" val="108141416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61" r:id="rId4"/>
    <p:sldLayoutId id="2147483663" r:id="rId5"/>
    <p:sldLayoutId id="2147483664" r:id="rId6"/>
  </p:sldLayoutIdLst>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8.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7.png"/><Relationship Id="rId5" Type="http://schemas.openxmlformats.org/officeDocument/2006/relationships/image" Target="../media/image16.jp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19.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1.jpeg"/><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6.xml"/><Relationship Id="rId1" Type="http://schemas.openxmlformats.org/officeDocument/2006/relationships/tags" Target="../tags/tag4.xml"/><Relationship Id="rId6" Type="http://schemas.openxmlformats.org/officeDocument/2006/relationships/image" Target="../media/image23.jpg"/><Relationship Id="rId5" Type="http://schemas.openxmlformats.org/officeDocument/2006/relationships/image" Target="../media/image22.jpg"/><Relationship Id="rId4" Type="http://schemas.openxmlformats.org/officeDocument/2006/relationships/image" Target="../media/image16.jpg"/></Relationships>
</file>

<file path=ppt/slides/_rels/slide2.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6.xml"/><Relationship Id="rId1" Type="http://schemas.openxmlformats.org/officeDocument/2006/relationships/tags" Target="../tags/tag5.xml"/><Relationship Id="rId6" Type="http://schemas.openxmlformats.org/officeDocument/2006/relationships/image" Target="../media/image25.jpeg"/><Relationship Id="rId5" Type="http://schemas.openxmlformats.org/officeDocument/2006/relationships/image" Target="../media/image24.jpg"/><Relationship Id="rId4" Type="http://schemas.openxmlformats.org/officeDocument/2006/relationships/image" Target="../media/image16.jpg"/></Relationships>
</file>

<file path=ppt/slides/_rels/slide21.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6.xml"/><Relationship Id="rId1" Type="http://schemas.openxmlformats.org/officeDocument/2006/relationships/tags" Target="../tags/tag6.xml"/><Relationship Id="rId4" Type="http://schemas.openxmlformats.org/officeDocument/2006/relationships/image" Target="../media/image16.jpg"/></Relationships>
</file>

<file path=ppt/slides/_rels/slide2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3.xml"/><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5">
            <a:lum/>
          </a:blip>
          <a:srcRect/>
          <a:stretch>
            <a:fillRect l="-11000" r="-11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41798EF2-F009-4FC3-B181-50A45E9511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0" y="0"/>
            <a:ext cx="4872069" cy="2730500"/>
          </a:xfrm>
          <a:prstGeom prst="rect">
            <a:avLst/>
          </a:prstGeom>
        </p:spPr>
      </p:pic>
      <p:cxnSp>
        <p:nvCxnSpPr>
          <p:cNvPr id="5" name="直接连接符 4">
            <a:extLst>
              <a:ext uri="{FF2B5EF4-FFF2-40B4-BE49-F238E27FC236}">
                <a16:creationId xmlns:a16="http://schemas.microsoft.com/office/drawing/2014/main" id="{2EAB4D02-0E7F-40D3-8A30-1A7F633D3451}"/>
              </a:ext>
            </a:extLst>
          </p:cNvPr>
          <p:cNvCxnSpPr/>
          <p:nvPr/>
        </p:nvCxnSpPr>
        <p:spPr>
          <a:xfrm>
            <a:off x="1500520" y="1954293"/>
            <a:ext cx="716820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6" name="直接连接符 5">
            <a:extLst>
              <a:ext uri="{FF2B5EF4-FFF2-40B4-BE49-F238E27FC236}">
                <a16:creationId xmlns:a16="http://schemas.microsoft.com/office/drawing/2014/main" id="{E3CFDD81-4E60-4F4F-9934-37BB866C6E80}"/>
              </a:ext>
            </a:extLst>
          </p:cNvPr>
          <p:cNvCxnSpPr/>
          <p:nvPr/>
        </p:nvCxnSpPr>
        <p:spPr>
          <a:xfrm>
            <a:off x="1500520" y="3635553"/>
            <a:ext cx="7216208"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7" name="矩形 6">
            <a:extLst>
              <a:ext uri="{FF2B5EF4-FFF2-40B4-BE49-F238E27FC236}">
                <a16:creationId xmlns:a16="http://schemas.microsoft.com/office/drawing/2014/main" id="{07DC3E03-ABAC-47BE-8D32-4C608F8BC136}"/>
              </a:ext>
            </a:extLst>
          </p:cNvPr>
          <p:cNvSpPr/>
          <p:nvPr/>
        </p:nvSpPr>
        <p:spPr>
          <a:xfrm>
            <a:off x="1096111" y="2071596"/>
            <a:ext cx="7551916" cy="1538883"/>
          </a:xfrm>
          <a:prstGeom prst="rect">
            <a:avLst/>
          </a:prstGeom>
        </p:spPr>
        <p:txBody>
          <a:bodyPr wrap="square" lIns="91440" tIns="45720" rIns="91440" bIns="45720">
            <a:spAutoFit/>
          </a:bodyPr>
          <a:lstStyle/>
          <a:p>
            <a:pPr algn="ctr"/>
            <a:r>
              <a:rPr lang="zh-CN" altLang="en-US" sz="5400" b="1" dirty="0">
                <a:solidFill>
                  <a:schemeClr val="accent1"/>
                </a:solidFill>
                <a:latin typeface="微软雅黑" panose="020B0503020204020204" pitchFamily="34" charset="-122"/>
                <a:ea typeface="微软雅黑" panose="020B0503020204020204" pitchFamily="34" charset="-122"/>
              </a:rPr>
              <a:t>马克思主义政治经济学</a:t>
            </a:r>
            <a:endParaRPr lang="en-US" altLang="zh-CN" sz="5400" b="1" dirty="0">
              <a:solidFill>
                <a:schemeClr val="accent1"/>
              </a:solidFill>
              <a:latin typeface="微软雅黑" panose="020B0503020204020204" pitchFamily="34" charset="-122"/>
              <a:ea typeface="微软雅黑" panose="020B0503020204020204" pitchFamily="34" charset="-122"/>
            </a:endParaRPr>
          </a:p>
          <a:p>
            <a:pPr algn="ctr"/>
            <a:r>
              <a:rPr lang="zh-CN" altLang="en-US" sz="4000" b="1" dirty="0">
                <a:solidFill>
                  <a:schemeClr val="accent1"/>
                </a:solidFill>
                <a:latin typeface="微软雅黑" panose="020B0503020204020204" pitchFamily="34" charset="-122"/>
                <a:ea typeface="微软雅黑" panose="020B0503020204020204" pitchFamily="34" charset="-122"/>
              </a:rPr>
              <a:t>中国化的最新理论成果</a:t>
            </a:r>
          </a:p>
        </p:txBody>
      </p:sp>
      <p:sp>
        <p:nvSpPr>
          <p:cNvPr id="9" name="TextBox 8">
            <a:extLst>
              <a:ext uri="{FF2B5EF4-FFF2-40B4-BE49-F238E27FC236}">
                <a16:creationId xmlns:a16="http://schemas.microsoft.com/office/drawing/2014/main" id="{7C48F47F-F028-4458-9033-1A30FC9BBD34}"/>
              </a:ext>
            </a:extLst>
          </p:cNvPr>
          <p:cNvSpPr txBox="1"/>
          <p:nvPr/>
        </p:nvSpPr>
        <p:spPr>
          <a:xfrm>
            <a:off x="2727891" y="3750847"/>
            <a:ext cx="4288354" cy="338554"/>
          </a:xfrm>
          <a:prstGeom prst="rect">
            <a:avLst/>
          </a:prstGeom>
          <a:noFill/>
          <a:effectLst/>
        </p:spPr>
        <p:txBody>
          <a:bodyPr wrap="none" rtlCol="0">
            <a:spAutoFit/>
          </a:bodyPr>
          <a:lstStyle/>
          <a:p>
            <a:pPr algn="ctr" defTabSz="1219170">
              <a:defRPr/>
            </a:pPr>
            <a:r>
              <a:rPr lang="zh-CN" altLang="en-US" sz="1600" kern="0" dirty="0">
                <a:solidFill>
                  <a:schemeClr val="accent1"/>
                </a:solidFill>
                <a:latin typeface="微软雅黑" panose="020B0503020204020204" pitchFamily="34" charset="-122"/>
                <a:ea typeface="微软雅黑" panose="020B0503020204020204" pitchFamily="34" charset="-122"/>
              </a:rPr>
              <a:t>学习习近平新时代中国特色社会主义经济思想</a:t>
            </a:r>
          </a:p>
        </p:txBody>
      </p:sp>
      <p:sp>
        <p:nvSpPr>
          <p:cNvPr id="11" name="文本框 10">
            <a:extLst>
              <a:ext uri="{FF2B5EF4-FFF2-40B4-BE49-F238E27FC236}">
                <a16:creationId xmlns:a16="http://schemas.microsoft.com/office/drawing/2014/main" id="{F7A5E812-37EE-4C1B-983D-764B1346A29B}"/>
              </a:ext>
            </a:extLst>
          </p:cNvPr>
          <p:cNvSpPr txBox="1"/>
          <p:nvPr/>
        </p:nvSpPr>
        <p:spPr>
          <a:xfrm>
            <a:off x="2978761" y="4241638"/>
            <a:ext cx="3786614" cy="379656"/>
          </a:xfrm>
          <a:prstGeom prst="rect">
            <a:avLst/>
          </a:prstGeom>
          <a:solidFill>
            <a:schemeClr val="accent1"/>
          </a:solidFill>
        </p:spPr>
        <p:txBody>
          <a:bodyPr wrap="none" rtlCol="0">
            <a:spAutoFit/>
          </a:bodyPr>
          <a:lstStyle/>
          <a:p>
            <a:pPr algn="ctr"/>
            <a:r>
              <a:rPr lang="zh-CN" altLang="en-US" sz="1867" b="1" dirty="0">
                <a:solidFill>
                  <a:schemeClr val="bg1"/>
                </a:solidFill>
                <a:latin typeface="+mj-ea"/>
                <a:ea typeface="+mj-ea"/>
              </a:rPr>
              <a:t>汇报人：小芥末   时间：</a:t>
            </a:r>
            <a:r>
              <a:rPr lang="en-US" altLang="zh-CN" sz="1867" b="1" dirty="0">
                <a:solidFill>
                  <a:schemeClr val="bg1"/>
                </a:solidFill>
                <a:latin typeface="+mj-ea"/>
                <a:ea typeface="+mj-ea"/>
              </a:rPr>
              <a:t>XX</a:t>
            </a:r>
            <a:r>
              <a:rPr lang="zh-CN" altLang="en-US" sz="1867" b="1" dirty="0">
                <a:solidFill>
                  <a:schemeClr val="bg1"/>
                </a:solidFill>
                <a:latin typeface="+mj-ea"/>
                <a:ea typeface="+mj-ea"/>
              </a:rPr>
              <a:t>年</a:t>
            </a:r>
            <a:r>
              <a:rPr lang="en-US" altLang="zh-CN" sz="1867" b="1" dirty="0">
                <a:solidFill>
                  <a:schemeClr val="bg1"/>
                </a:solidFill>
                <a:latin typeface="+mj-ea"/>
                <a:ea typeface="+mj-ea"/>
              </a:rPr>
              <a:t>XX</a:t>
            </a:r>
            <a:r>
              <a:rPr lang="zh-CN" altLang="en-US" sz="1867" b="1" dirty="0">
                <a:solidFill>
                  <a:schemeClr val="bg1"/>
                </a:solidFill>
                <a:latin typeface="+mj-ea"/>
                <a:ea typeface="+mj-ea"/>
              </a:rPr>
              <a:t>月</a:t>
            </a:r>
          </a:p>
        </p:txBody>
      </p:sp>
      <p:pic>
        <p:nvPicPr>
          <p:cNvPr id="8" name="小曲 passacaglia">
            <a:hlinkClick r:id="" action="ppaction://media"/>
            <a:extLst>
              <a:ext uri="{FF2B5EF4-FFF2-40B4-BE49-F238E27FC236}">
                <a16:creationId xmlns:a16="http://schemas.microsoft.com/office/drawing/2014/main" id="{0C6669F2-1BA5-4B03-AEFB-E8D7CE1182E0}"/>
              </a:ext>
            </a:extLst>
          </p:cNvPr>
          <p:cNvPicPr>
            <a:picLocks noChangeAspect="1"/>
          </p:cNvPicPr>
          <p:nvPr>
            <a:audioFile r:link="rId2"/>
            <p:extLst>
              <p:ext uri="{DAA4B4D4-6D71-4841-9C94-3DE7FCFB9230}">
                <p14:media xmlns:p14="http://schemas.microsoft.com/office/powerpoint/2010/main" r:embed="rId1">
                  <p14:fade in="500" out="500"/>
                </p14:media>
              </p:ext>
            </p:extLst>
          </p:nvPr>
        </p:nvPicPr>
        <p:blipFill>
          <a:blip r:embed="rId7"/>
          <a:stretch>
            <a:fillRect/>
          </a:stretch>
        </p:blipFill>
        <p:spPr>
          <a:xfrm>
            <a:off x="-1117600" y="0"/>
            <a:ext cx="609600" cy="609600"/>
          </a:xfrm>
          <a:prstGeom prst="rect">
            <a:avLst/>
          </a:prstGeom>
        </p:spPr>
      </p:pic>
    </p:spTree>
    <p:extLst>
      <p:ext uri="{BB962C8B-B14F-4D97-AF65-F5344CB8AC3E}">
        <p14:creationId xmlns:p14="http://schemas.microsoft.com/office/powerpoint/2010/main" val="266861049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wipe(right)">
                                      <p:cBhvr>
                                        <p:cTn id="10" dur="500"/>
                                        <p:tgtEl>
                                          <p:spTgt spid="6"/>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1000"/>
                                        <p:tgtEl>
                                          <p:spTgt spid="9"/>
                                        </p:tgtEl>
                                      </p:cBhvr>
                                    </p:animEffect>
                                    <p:anim calcmode="lin" valueType="num">
                                      <p:cBhvr>
                                        <p:cTn id="19" dur="1000" fill="hold"/>
                                        <p:tgtEl>
                                          <p:spTgt spid="9"/>
                                        </p:tgtEl>
                                        <p:attrNameLst>
                                          <p:attrName>ppt_x</p:attrName>
                                        </p:attrNameLst>
                                      </p:cBhvr>
                                      <p:tavLst>
                                        <p:tav tm="0">
                                          <p:val>
                                            <p:strVal val="#ppt_x"/>
                                          </p:val>
                                        </p:tav>
                                        <p:tav tm="100000">
                                          <p:val>
                                            <p:strVal val="#ppt_x"/>
                                          </p:val>
                                        </p:tav>
                                      </p:tavLst>
                                    </p:anim>
                                    <p:anim calcmode="lin" valueType="num">
                                      <p:cBhvr>
                                        <p:cTn id="20" dur="1000" fill="hold"/>
                                        <p:tgtEl>
                                          <p:spTgt spid="9"/>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14" presetClass="entr" presetSubtype="10" fill="hold" grpId="0" nodeType="after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randombar(horizontal)">
                                      <p:cBhvr>
                                        <p:cTn id="24" dur="500"/>
                                        <p:tgtEl>
                                          <p:spTgt spid="11"/>
                                        </p:tgtEl>
                                      </p:cBhvr>
                                    </p:animEffect>
                                  </p:childTnLst>
                                </p:cTn>
                              </p:par>
                            </p:childTnLst>
                          </p:cTn>
                        </p:par>
                        <p:par>
                          <p:cTn id="25" fill="hold">
                            <p:stCondLst>
                              <p:cond delay="2500"/>
                            </p:stCondLst>
                            <p:childTnLst>
                              <p:par>
                                <p:cTn id="26" presetID="1" presetClass="mediacall" presetSubtype="0" fill="hold" nodeType="afterEffect">
                                  <p:stCondLst>
                                    <p:cond delay="0"/>
                                  </p:stCondLst>
                                  <p:childTnLst>
                                    <p:cmd type="call" cmd="playFrom(0.0)">
                                      <p:cBhvr>
                                        <p:cTn id="27"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28" repeatCount="indefinite" fill="hold" display="0">
                  <p:stCondLst>
                    <p:cond delay="indefinite"/>
                  </p:stCondLst>
                  <p:endCondLst>
                    <p:cond evt="onStopAudio" delay="0">
                      <p:tgtEl>
                        <p:sldTgt/>
                      </p:tgtEl>
                    </p:cond>
                  </p:endCondLst>
                </p:cTn>
                <p:tgtEl>
                  <p:spTgt spid="8"/>
                </p:tgtEl>
              </p:cMediaNode>
            </p:audio>
          </p:childTnLst>
        </p:cTn>
      </p:par>
    </p:tnLst>
    <p:bldLst>
      <p:bldP spid="7" grpId="0"/>
      <p:bldP spid="9" grpId="0"/>
      <p:bldP spid="11"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13" name="矩形 12"/>
          <p:cNvSpPr/>
          <p:nvPr/>
        </p:nvSpPr>
        <p:spPr>
          <a:xfrm>
            <a:off x="4393574" y="2422848"/>
            <a:ext cx="7296811" cy="2807948"/>
          </a:xfrm>
          <a:prstGeom prst="rect">
            <a:avLst/>
          </a:prstGeom>
        </p:spPr>
        <p:txBody>
          <a:bodyPr wrap="square">
            <a:spAutoFit/>
          </a:bodyPr>
          <a:lstStyle/>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创新发展是动力；协调发展是原则；绿色发展是方式；开放发展是路径；共享发展是目的</a:t>
            </a:r>
            <a:endParaRPr lang="en-US" altLang="zh-CN"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如果把发展经济比作做蛋糕，我们也可以这样理解：创新发展是解决怎样将蛋糕做大</a:t>
            </a:r>
            <a:endParaRPr lang="en-US" altLang="zh-CN"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协调发展、绿色发展、开放发展是怎样把蛋糕做好；而共享发展是解决怎样分蛋糕的问题</a:t>
            </a:r>
          </a:p>
        </p:txBody>
      </p:sp>
      <p:cxnSp>
        <p:nvCxnSpPr>
          <p:cNvPr id="14" name="直接连接符 13"/>
          <p:cNvCxnSpPr/>
          <p:nvPr/>
        </p:nvCxnSpPr>
        <p:spPr>
          <a:xfrm>
            <a:off x="4271797" y="1730653"/>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71797" y="5637245"/>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图片 4">
            <a:extLst>
              <a:ext uri="{FF2B5EF4-FFF2-40B4-BE49-F238E27FC236}">
                <a16:creationId xmlns:a16="http://schemas.microsoft.com/office/drawing/2014/main" id="{29490363-AAEC-49B6-8E53-5BF6BF4D54B0}"/>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bwMode="auto">
          <a:xfrm>
            <a:off x="1643692" y="2673265"/>
            <a:ext cx="2409229" cy="2019295"/>
          </a:xfrm>
          <a:prstGeom prst="rect">
            <a:avLst/>
          </a:prstGeom>
          <a:solidFill>
            <a:srgbClr val="CC0000"/>
          </a:solidFill>
          <a:ln>
            <a:noFill/>
          </a:ln>
          <a:effectLst>
            <a:outerShdw blurRad="152400" dist="63500" dir="2700000" sx="101000" sy="101000" algn="tl" rotWithShape="0">
              <a:prstClr val="black">
                <a:alpha val="21000"/>
              </a:prstClr>
            </a:outerShdw>
          </a:effectLst>
        </p:spPr>
      </p:pic>
      <p:sp>
        <p:nvSpPr>
          <p:cNvPr id="7" name="矩形 6">
            <a:extLst>
              <a:ext uri="{FF2B5EF4-FFF2-40B4-BE49-F238E27FC236}">
                <a16:creationId xmlns:a16="http://schemas.microsoft.com/office/drawing/2014/main" id="{F288EBE2-ADAD-4766-AEC9-6DF837CAD337}"/>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“新发展理念”</a:t>
            </a:r>
          </a:p>
        </p:txBody>
      </p:sp>
    </p:spTree>
    <p:extLst>
      <p:ext uri="{BB962C8B-B14F-4D97-AF65-F5344CB8AC3E}">
        <p14:creationId xmlns:p14="http://schemas.microsoft.com/office/powerpoint/2010/main" val="353845590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500"/>
                                        <p:tgtEl>
                                          <p:spTgt spid="13"/>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13" name="矩形 12"/>
          <p:cNvSpPr/>
          <p:nvPr/>
        </p:nvSpPr>
        <p:spPr>
          <a:xfrm>
            <a:off x="4271797" y="2492119"/>
            <a:ext cx="7296811" cy="2807948"/>
          </a:xfrm>
          <a:prstGeom prst="rect">
            <a:avLst/>
          </a:prstGeom>
        </p:spPr>
        <p:txBody>
          <a:bodyPr wrap="square">
            <a:spAutoFit/>
          </a:bodyPr>
          <a:lstStyle/>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从理论构建的角度看，新发展理念为构建中国特色社会主义政治经济学提供了理论框架。</a:t>
            </a:r>
            <a:endParaRPr lang="en-US" altLang="zh-CN"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创新是引领发展的第一动力，是建设现代化经济体系的战略支撑</a:t>
            </a:r>
            <a:endParaRPr lang="en-US" altLang="zh-CN"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科技创新与体制创新“两个轮子一起转”的思想，既要通过体制创新推动科技创新；又要通过科技创新带动体制创新</a:t>
            </a:r>
          </a:p>
        </p:txBody>
      </p:sp>
      <p:cxnSp>
        <p:nvCxnSpPr>
          <p:cNvPr id="14" name="直接连接符 13"/>
          <p:cNvCxnSpPr/>
          <p:nvPr/>
        </p:nvCxnSpPr>
        <p:spPr>
          <a:xfrm>
            <a:off x="4271797" y="1730653"/>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71797" y="5637245"/>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图片 4">
            <a:extLst>
              <a:ext uri="{FF2B5EF4-FFF2-40B4-BE49-F238E27FC236}">
                <a16:creationId xmlns:a16="http://schemas.microsoft.com/office/drawing/2014/main" id="{D2552060-8060-4939-AAC4-1DE2B0683186}"/>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bwMode="auto">
          <a:xfrm>
            <a:off x="1643692" y="2673265"/>
            <a:ext cx="2409229" cy="2019295"/>
          </a:xfrm>
          <a:prstGeom prst="rect">
            <a:avLst/>
          </a:prstGeom>
          <a:solidFill>
            <a:srgbClr val="CC0000"/>
          </a:solidFill>
          <a:ln>
            <a:noFill/>
          </a:ln>
          <a:effectLst>
            <a:outerShdw blurRad="152400" dist="63500" dir="2700000" sx="101000" sy="101000" algn="tl" rotWithShape="0">
              <a:prstClr val="black">
                <a:alpha val="21000"/>
              </a:prstClr>
            </a:outerShdw>
          </a:effectLst>
        </p:spPr>
      </p:pic>
      <p:sp>
        <p:nvSpPr>
          <p:cNvPr id="7" name="矩形 6">
            <a:extLst>
              <a:ext uri="{FF2B5EF4-FFF2-40B4-BE49-F238E27FC236}">
                <a16:creationId xmlns:a16="http://schemas.microsoft.com/office/drawing/2014/main" id="{21FBA74D-3D92-430E-BF79-BE71629D571F}"/>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“新发展理念”</a:t>
            </a:r>
          </a:p>
        </p:txBody>
      </p:sp>
    </p:spTree>
    <p:extLst>
      <p:ext uri="{BB962C8B-B14F-4D97-AF65-F5344CB8AC3E}">
        <p14:creationId xmlns:p14="http://schemas.microsoft.com/office/powerpoint/2010/main" val="19624438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500"/>
                                        <p:tgtEl>
                                          <p:spTgt spid="13"/>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13" name="矩形 12"/>
          <p:cNvSpPr/>
          <p:nvPr/>
        </p:nvSpPr>
        <p:spPr>
          <a:xfrm>
            <a:off x="4490675" y="2517665"/>
            <a:ext cx="7296811" cy="2496261"/>
          </a:xfrm>
          <a:prstGeom prst="rect">
            <a:avLst/>
          </a:prstGeom>
        </p:spPr>
        <p:txBody>
          <a:bodyPr wrap="square">
            <a:spAutoFit/>
          </a:bodyPr>
          <a:lstStyle/>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133"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过去很长一个时期，我们认为社会主义代替资本主义以后，经济就能克服生产的盲目状态，可以实行有计划按比例的发展</a:t>
            </a:r>
            <a:endParaRPr lang="en-US" altLang="zh-CN" sz="2133"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133"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可是实践证明，我们社会主义经济仍然存在发展不协调的问题</a:t>
            </a:r>
          </a:p>
        </p:txBody>
      </p:sp>
      <p:cxnSp>
        <p:nvCxnSpPr>
          <p:cNvPr id="14" name="直接连接符 13"/>
          <p:cNvCxnSpPr/>
          <p:nvPr/>
        </p:nvCxnSpPr>
        <p:spPr>
          <a:xfrm>
            <a:off x="4271797" y="1730653"/>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71797" y="5637245"/>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pic>
        <p:nvPicPr>
          <p:cNvPr id="6" name="图片 4">
            <a:extLst>
              <a:ext uri="{FF2B5EF4-FFF2-40B4-BE49-F238E27FC236}">
                <a16:creationId xmlns:a16="http://schemas.microsoft.com/office/drawing/2014/main" id="{393D3BAB-BB16-4461-9A1D-06A6AD04C198}"/>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bwMode="auto">
          <a:xfrm>
            <a:off x="1643692" y="2673265"/>
            <a:ext cx="2409229" cy="2019295"/>
          </a:xfrm>
          <a:prstGeom prst="rect">
            <a:avLst/>
          </a:prstGeom>
          <a:solidFill>
            <a:srgbClr val="CC0000"/>
          </a:solidFill>
          <a:ln>
            <a:noFill/>
          </a:ln>
          <a:effectLst>
            <a:outerShdw blurRad="152400" dist="63500" dir="2700000" sx="101000" sy="101000" algn="tl" rotWithShape="0">
              <a:prstClr val="black">
                <a:alpha val="21000"/>
              </a:prstClr>
            </a:outerShdw>
          </a:effectLst>
        </p:spPr>
      </p:pic>
      <p:sp>
        <p:nvSpPr>
          <p:cNvPr id="7" name="矩形 6">
            <a:extLst>
              <a:ext uri="{FF2B5EF4-FFF2-40B4-BE49-F238E27FC236}">
                <a16:creationId xmlns:a16="http://schemas.microsoft.com/office/drawing/2014/main" id="{8B62B868-B5A0-4765-9B1A-EAD5B731F84A}"/>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“新发展理念”</a:t>
            </a:r>
          </a:p>
        </p:txBody>
      </p:sp>
    </p:spTree>
    <p:extLst>
      <p:ext uri="{BB962C8B-B14F-4D97-AF65-F5344CB8AC3E}">
        <p14:creationId xmlns:p14="http://schemas.microsoft.com/office/powerpoint/2010/main" val="205051060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par>
                                <p:cTn id="8" presetID="22" presetClass="entr" presetSubtype="2"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wipe(right)">
                                      <p:cBhvr>
                                        <p:cTn id="10" dur="500"/>
                                        <p:tgtEl>
                                          <p:spTgt spid="15"/>
                                        </p:tgtEl>
                                      </p:cBhvr>
                                    </p:animEffect>
                                  </p:childTnLst>
                                </p:cTn>
                              </p:par>
                            </p:childTnLst>
                          </p:cTn>
                        </p:par>
                        <p:par>
                          <p:cTn id="11" fill="hold">
                            <p:stCondLst>
                              <p:cond delay="500"/>
                            </p:stCondLst>
                            <p:childTnLst>
                              <p:par>
                                <p:cTn id="12" presetID="22" presetClass="entr" presetSubtype="1"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up)">
                                      <p:cBhvr>
                                        <p:cTn id="14" dur="500"/>
                                        <p:tgtEl>
                                          <p:spTgt spid="13"/>
                                        </p:tgtEl>
                                      </p:cBhvr>
                                    </p:animEffect>
                                  </p:childTnLst>
                                </p:cTn>
                              </p:par>
                            </p:childTnLst>
                          </p:cTn>
                        </p:par>
                        <p:par>
                          <p:cTn id="15" fill="hold">
                            <p:stCondLst>
                              <p:cond delay="1000"/>
                            </p:stCondLst>
                            <p:childTnLst>
                              <p:par>
                                <p:cTn id="16" presetID="14" presetClass="entr" presetSubtype="10" fill="hold"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randombar(horizontal)">
                                      <p:cBhvr>
                                        <p:cTn id="1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B6C10393-7760-4B81-906E-2749C4591D8B}"/>
              </a:ext>
            </a:extLst>
          </p:cNvPr>
          <p:cNvCxnSpPr/>
          <p:nvPr/>
        </p:nvCxnSpPr>
        <p:spPr>
          <a:xfrm>
            <a:off x="1633023" y="2506412"/>
            <a:ext cx="716820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CF86FE12-1AD7-4C33-861B-0BDABE1E2026}"/>
              </a:ext>
            </a:extLst>
          </p:cNvPr>
          <p:cNvCxnSpPr/>
          <p:nvPr/>
        </p:nvCxnSpPr>
        <p:spPr>
          <a:xfrm>
            <a:off x="1633023" y="4187672"/>
            <a:ext cx="7216208"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001A2029-C683-4ED0-B05B-DED7C816E6EF}"/>
              </a:ext>
            </a:extLst>
          </p:cNvPr>
          <p:cNvSpPr/>
          <p:nvPr/>
        </p:nvSpPr>
        <p:spPr>
          <a:xfrm>
            <a:off x="1228614" y="2623715"/>
            <a:ext cx="7551916" cy="1610569"/>
          </a:xfrm>
          <a:prstGeom prst="rect">
            <a:avLst/>
          </a:prstGeom>
        </p:spPr>
        <p:txBody>
          <a:bodyPr wrap="square" lIns="91440" tIns="45720" rIns="91440" bIns="45720">
            <a:spAutoFit/>
          </a:bodyPr>
          <a:lstStyle/>
          <a:p>
            <a:pPr algn="ctr"/>
            <a:r>
              <a:rPr lang="zh-CN" altLang="en-US" sz="4933" b="1" dirty="0">
                <a:solidFill>
                  <a:schemeClr val="accent1"/>
                </a:solidFill>
                <a:latin typeface="微软雅黑" panose="020B0503020204020204" pitchFamily="34" charset="-122"/>
                <a:ea typeface="微软雅黑" panose="020B0503020204020204" pitchFamily="34" charset="-122"/>
              </a:rPr>
              <a:t>“使市场在资源配置中起决定性作用”</a:t>
            </a:r>
          </a:p>
        </p:txBody>
      </p:sp>
      <p:sp>
        <p:nvSpPr>
          <p:cNvPr id="12" name="TextBox 8">
            <a:extLst>
              <a:ext uri="{FF2B5EF4-FFF2-40B4-BE49-F238E27FC236}">
                <a16:creationId xmlns:a16="http://schemas.microsoft.com/office/drawing/2014/main" id="{21E334A9-445E-4500-98CB-EFD48166AE04}"/>
              </a:ext>
            </a:extLst>
          </p:cNvPr>
          <p:cNvSpPr txBox="1"/>
          <p:nvPr/>
        </p:nvSpPr>
        <p:spPr>
          <a:xfrm>
            <a:off x="2860395" y="4351586"/>
            <a:ext cx="4288354" cy="338554"/>
          </a:xfrm>
          <a:prstGeom prst="rect">
            <a:avLst/>
          </a:prstGeom>
          <a:noFill/>
          <a:effectLst/>
        </p:spPr>
        <p:txBody>
          <a:bodyPr wrap="none" rtlCol="0">
            <a:spAutoFit/>
          </a:bodyPr>
          <a:lstStyle/>
          <a:p>
            <a:pPr algn="ctr" defTabSz="1219170">
              <a:defRPr/>
            </a:pPr>
            <a:r>
              <a:rPr lang="zh-CN" altLang="en-US" sz="1600" kern="0" dirty="0">
                <a:solidFill>
                  <a:schemeClr val="accent1"/>
                </a:solidFill>
                <a:latin typeface="微软雅黑" panose="020B0503020204020204" pitchFamily="34" charset="-122"/>
                <a:ea typeface="微软雅黑" panose="020B0503020204020204" pitchFamily="34" charset="-122"/>
              </a:rPr>
              <a:t>学习习近平新时代中国特色社会主义经济思想</a:t>
            </a:r>
          </a:p>
        </p:txBody>
      </p:sp>
      <p:sp>
        <p:nvSpPr>
          <p:cNvPr id="13" name="矩形 12">
            <a:extLst>
              <a:ext uri="{FF2B5EF4-FFF2-40B4-BE49-F238E27FC236}">
                <a16:creationId xmlns:a16="http://schemas.microsoft.com/office/drawing/2014/main" id="{DAC1FFEB-3098-4577-92DC-48DB2AD42905}"/>
              </a:ext>
            </a:extLst>
          </p:cNvPr>
          <p:cNvSpPr/>
          <p:nvPr/>
        </p:nvSpPr>
        <p:spPr>
          <a:xfrm>
            <a:off x="2172679" y="1983999"/>
            <a:ext cx="1986427" cy="543675"/>
          </a:xfrm>
          <a:prstGeom prst="rect">
            <a:avLst/>
          </a:prstGeom>
        </p:spPr>
        <p:txBody>
          <a:bodyPr wrap="square" lIns="91440" tIns="45720" rIns="91440" bIns="45720">
            <a:spAutoFit/>
          </a:bodyPr>
          <a:lstStyle/>
          <a:p>
            <a:pPr algn="ctr"/>
            <a:r>
              <a:rPr lang="zh-CN" altLang="en-US" sz="2933" b="1" dirty="0">
                <a:solidFill>
                  <a:schemeClr val="accent1"/>
                </a:solidFill>
                <a:latin typeface="微软雅黑" panose="020B0503020204020204" pitchFamily="34" charset="-122"/>
                <a:ea typeface="微软雅黑" panose="020B0503020204020204" pitchFamily="34" charset="-122"/>
              </a:rPr>
              <a:t>第三章</a:t>
            </a:r>
          </a:p>
        </p:txBody>
      </p:sp>
    </p:spTree>
    <p:extLst>
      <p:ext uri="{BB962C8B-B14F-4D97-AF65-F5344CB8AC3E}">
        <p14:creationId xmlns:p14="http://schemas.microsoft.com/office/powerpoint/2010/main" val="4008225433"/>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grpSp>
        <p:nvGrpSpPr>
          <p:cNvPr id="34" name="组合 33"/>
          <p:cNvGrpSpPr/>
          <p:nvPr/>
        </p:nvGrpSpPr>
        <p:grpSpPr>
          <a:xfrm>
            <a:off x="1216892" y="2703411"/>
            <a:ext cx="2709735" cy="564223"/>
            <a:chOff x="4768315" y="1318648"/>
            <a:chExt cx="2240823" cy="466586"/>
          </a:xfrm>
        </p:grpSpPr>
        <p:grpSp>
          <p:nvGrpSpPr>
            <p:cNvPr id="35" name="组合 34"/>
            <p:cNvGrpSpPr/>
            <p:nvPr/>
          </p:nvGrpSpPr>
          <p:grpSpPr>
            <a:xfrm>
              <a:off x="4768315" y="1318648"/>
              <a:ext cx="1942039" cy="466586"/>
              <a:chOff x="655314" y="4679693"/>
              <a:chExt cx="3287838" cy="789922"/>
            </a:xfrm>
          </p:grpSpPr>
          <p:sp>
            <p:nvSpPr>
              <p:cNvPr id="37" name="矩形: 圆角 36"/>
              <p:cNvSpPr/>
              <p:nvPr/>
            </p:nvSpPr>
            <p:spPr>
              <a:xfrm>
                <a:off x="808191" y="4679693"/>
                <a:ext cx="3134961" cy="789922"/>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2" name="组合 41"/>
              <p:cNvGrpSpPr/>
              <p:nvPr/>
            </p:nvGrpSpPr>
            <p:grpSpPr>
              <a:xfrm>
                <a:off x="655314" y="4679693"/>
                <a:ext cx="789296" cy="789922"/>
                <a:chOff x="1277938" y="2465388"/>
                <a:chExt cx="1045331" cy="1046162"/>
              </a:xfrm>
            </p:grpSpPr>
            <p:sp>
              <p:nvSpPr>
                <p:cNvPr id="45" name="椭圆 9"/>
                <p:cNvSpPr>
                  <a:spLocks noChangeArrowheads="1"/>
                </p:cNvSpPr>
                <p:nvPr/>
              </p:nvSpPr>
              <p:spPr bwMode="auto">
                <a:xfrm>
                  <a:off x="1277938" y="2465388"/>
                  <a:ext cx="1045331" cy="1046162"/>
                </a:xfrm>
                <a:prstGeom prst="ellipse">
                  <a:avLst/>
                </a:prstGeom>
                <a:solidFill>
                  <a:srgbClr val="C00000"/>
                </a:solidFill>
                <a:ln>
                  <a:solidFill>
                    <a:schemeClr val="bg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1" dirty="0">
                    <a:solidFill>
                      <a:schemeClr val="accent5"/>
                    </a:solidFill>
                  </a:endParaRPr>
                </a:p>
              </p:txBody>
            </p:sp>
            <p:sp>
              <p:nvSpPr>
                <p:cNvPr id="52" name="Freeform 5"/>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1" rIns="68580" bIns="34291" numCol="1" anchor="t" anchorCtr="0" compatLnSpc="1"/>
                <a:lstStyle/>
                <a:p>
                  <a:endParaRPr lang="zh-CN" altLang="en-US" sz="1015">
                    <a:solidFill>
                      <a:schemeClr val="accent5"/>
                    </a:solidFill>
                  </a:endParaRPr>
                </a:p>
              </p:txBody>
            </p:sp>
          </p:grpSp>
        </p:grpSp>
        <p:sp>
          <p:nvSpPr>
            <p:cNvPr id="36" name="矩形 35"/>
            <p:cNvSpPr/>
            <p:nvPr/>
          </p:nvSpPr>
          <p:spPr>
            <a:xfrm>
              <a:off x="4981744" y="1370882"/>
              <a:ext cx="2027394" cy="362118"/>
            </a:xfrm>
            <a:prstGeom prst="rect">
              <a:avLst/>
            </a:prstGeom>
            <a:noFill/>
            <a:ln w="25400" cap="flat" cmpd="sng" algn="ctr">
              <a:noFill/>
              <a:prstDash val="solid"/>
            </a:ln>
            <a:effectLst/>
          </p:spPr>
          <p:txBody>
            <a:bodyPr rtlCol="0" anchor="ctr"/>
            <a:lstStyle/>
            <a:p>
              <a:pPr lvl="0" algn="ctr" fontAlgn="base">
                <a:spcBef>
                  <a:spcPct val="0"/>
                </a:spcBef>
                <a:spcAft>
                  <a:spcPct val="0"/>
                </a:spcAft>
                <a:defRPr/>
              </a:pPr>
              <a:r>
                <a:rPr lang="zh-CN" altLang="en-US" sz="2800" b="1" kern="0" spc="300" dirty="0">
                  <a:solidFill>
                    <a:schemeClr val="bg1">
                      <a:lumMod val="20000"/>
                      <a:lumOff val="80000"/>
                    </a:schemeClr>
                  </a:solidFill>
                  <a:latin typeface="微软雅黑" panose="020B0503020204020204" pitchFamily="34" charset="-122"/>
                  <a:ea typeface="微软雅黑" panose="020B0503020204020204" pitchFamily="34" charset="-122"/>
                </a:rPr>
                <a:t>明确了</a:t>
              </a:r>
            </a:p>
          </p:txBody>
        </p:sp>
      </p:grpSp>
      <p:sp>
        <p:nvSpPr>
          <p:cNvPr id="6" name="矩形 5"/>
          <p:cNvSpPr/>
          <p:nvPr/>
        </p:nvSpPr>
        <p:spPr>
          <a:xfrm>
            <a:off x="3732792" y="2703409"/>
            <a:ext cx="5352747" cy="523220"/>
          </a:xfrm>
          <a:prstGeom prst="rect">
            <a:avLst/>
          </a:prstGeom>
        </p:spPr>
        <p:txBody>
          <a:bodyPr wrap="none">
            <a:spAutoFit/>
          </a:bodyPr>
          <a:lstStyle/>
          <a:p>
            <a:r>
              <a:rPr lang="zh-CN" altLang="en-US" sz="2800" b="1" spc="300" dirty="0">
                <a:solidFill>
                  <a:srgbClr val="C00000"/>
                </a:solidFill>
                <a:latin typeface="微软雅黑" panose="020B0503020204020204" pitchFamily="34" charset="-122"/>
                <a:ea typeface="微软雅黑" panose="020B0503020204020204" pitchFamily="34" charset="-122"/>
                <a:cs typeface="+mn-ea"/>
                <a:sym typeface="+mn-lt"/>
              </a:rPr>
              <a:t>明确了政府与市场的作用边界</a:t>
            </a:r>
            <a:endParaRPr lang="zh-CN" altLang="en-US" sz="2800" spc="300" dirty="0">
              <a:solidFill>
                <a:srgbClr val="C00000"/>
              </a:solidFill>
            </a:endParaRPr>
          </a:p>
        </p:txBody>
      </p:sp>
      <p:grpSp>
        <p:nvGrpSpPr>
          <p:cNvPr id="53" name="组合 52"/>
          <p:cNvGrpSpPr/>
          <p:nvPr/>
        </p:nvGrpSpPr>
        <p:grpSpPr>
          <a:xfrm>
            <a:off x="1292622" y="3622964"/>
            <a:ext cx="2709735" cy="564223"/>
            <a:chOff x="4768315" y="1318648"/>
            <a:chExt cx="2240823" cy="466586"/>
          </a:xfrm>
        </p:grpSpPr>
        <p:grpSp>
          <p:nvGrpSpPr>
            <p:cNvPr id="54" name="组合 53"/>
            <p:cNvGrpSpPr/>
            <p:nvPr/>
          </p:nvGrpSpPr>
          <p:grpSpPr>
            <a:xfrm>
              <a:off x="4768315" y="1318648"/>
              <a:ext cx="1942039" cy="466586"/>
              <a:chOff x="655314" y="4679693"/>
              <a:chExt cx="3287838" cy="789922"/>
            </a:xfrm>
          </p:grpSpPr>
          <p:sp>
            <p:nvSpPr>
              <p:cNvPr id="56" name="矩形: 圆角 55"/>
              <p:cNvSpPr/>
              <p:nvPr/>
            </p:nvSpPr>
            <p:spPr>
              <a:xfrm>
                <a:off x="808191" y="4679693"/>
                <a:ext cx="3134961" cy="789922"/>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7" name="组合 56"/>
              <p:cNvGrpSpPr/>
              <p:nvPr/>
            </p:nvGrpSpPr>
            <p:grpSpPr>
              <a:xfrm>
                <a:off x="655314" y="4679693"/>
                <a:ext cx="789296" cy="789922"/>
                <a:chOff x="1277938" y="2465388"/>
                <a:chExt cx="1045331" cy="1046162"/>
              </a:xfrm>
            </p:grpSpPr>
            <p:sp>
              <p:nvSpPr>
                <p:cNvPr id="58" name="椭圆 9"/>
                <p:cNvSpPr>
                  <a:spLocks noChangeArrowheads="1"/>
                </p:cNvSpPr>
                <p:nvPr/>
              </p:nvSpPr>
              <p:spPr bwMode="auto">
                <a:xfrm>
                  <a:off x="1277938" y="2465388"/>
                  <a:ext cx="1045331" cy="1046162"/>
                </a:xfrm>
                <a:prstGeom prst="ellipse">
                  <a:avLst/>
                </a:prstGeom>
                <a:solidFill>
                  <a:srgbClr val="C00000"/>
                </a:solidFill>
                <a:ln>
                  <a:solidFill>
                    <a:schemeClr val="bg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1" dirty="0">
                    <a:solidFill>
                      <a:schemeClr val="accent5"/>
                    </a:solidFill>
                  </a:endParaRPr>
                </a:p>
              </p:txBody>
            </p:sp>
            <p:sp>
              <p:nvSpPr>
                <p:cNvPr id="59" name="Freeform 5"/>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1" rIns="68580" bIns="34291" numCol="1" anchor="t" anchorCtr="0" compatLnSpc="1"/>
                <a:lstStyle/>
                <a:p>
                  <a:endParaRPr lang="zh-CN" altLang="en-US" sz="1015">
                    <a:solidFill>
                      <a:schemeClr val="accent5"/>
                    </a:solidFill>
                  </a:endParaRPr>
                </a:p>
              </p:txBody>
            </p:sp>
          </p:grpSp>
        </p:grpSp>
        <p:sp>
          <p:nvSpPr>
            <p:cNvPr id="55" name="矩形 54"/>
            <p:cNvSpPr/>
            <p:nvPr/>
          </p:nvSpPr>
          <p:spPr>
            <a:xfrm>
              <a:off x="4981744" y="1370882"/>
              <a:ext cx="2027394" cy="362118"/>
            </a:xfrm>
            <a:prstGeom prst="rect">
              <a:avLst/>
            </a:prstGeom>
            <a:noFill/>
            <a:ln w="25400" cap="flat" cmpd="sng" algn="ctr">
              <a:noFill/>
              <a:prstDash val="solid"/>
            </a:ln>
            <a:effectLst/>
          </p:spPr>
          <p:txBody>
            <a:bodyPr rtlCol="0" anchor="ctr"/>
            <a:lstStyle/>
            <a:p>
              <a:pPr lvl="0" algn="ctr" fontAlgn="base">
                <a:spcBef>
                  <a:spcPct val="0"/>
                </a:spcBef>
                <a:spcAft>
                  <a:spcPct val="0"/>
                </a:spcAft>
                <a:defRPr/>
              </a:pPr>
              <a:r>
                <a:rPr lang="zh-CN" altLang="en-US" sz="2800" b="1" kern="0" spc="300" dirty="0">
                  <a:solidFill>
                    <a:schemeClr val="bg1">
                      <a:lumMod val="20000"/>
                      <a:lumOff val="80000"/>
                    </a:schemeClr>
                  </a:solidFill>
                  <a:latin typeface="微软雅黑" panose="020B0503020204020204" pitchFamily="34" charset="-122"/>
                  <a:ea typeface="微软雅黑" panose="020B0503020204020204" pitchFamily="34" charset="-122"/>
                </a:rPr>
                <a:t>确立了</a:t>
              </a:r>
            </a:p>
          </p:txBody>
        </p:sp>
      </p:grpSp>
      <p:sp>
        <p:nvSpPr>
          <p:cNvPr id="60" name="矩形 59"/>
          <p:cNvSpPr/>
          <p:nvPr/>
        </p:nvSpPr>
        <p:spPr>
          <a:xfrm>
            <a:off x="3808524" y="3622962"/>
            <a:ext cx="5750292" cy="523220"/>
          </a:xfrm>
          <a:prstGeom prst="rect">
            <a:avLst/>
          </a:prstGeom>
        </p:spPr>
        <p:txBody>
          <a:bodyPr wrap="none">
            <a:spAutoFit/>
          </a:bodyPr>
          <a:lstStyle/>
          <a:p>
            <a:r>
              <a:rPr lang="zh-CN" altLang="en-US" sz="2800" b="1" spc="300" dirty="0">
                <a:solidFill>
                  <a:srgbClr val="C00000"/>
                </a:solidFill>
                <a:latin typeface="微软雅黑" panose="020B0503020204020204" pitchFamily="34" charset="-122"/>
                <a:ea typeface="微软雅黑" panose="020B0503020204020204" pitchFamily="34" charset="-122"/>
                <a:cs typeface="+mn-ea"/>
                <a:sym typeface="+mn-lt"/>
              </a:rPr>
              <a:t>为研究资源配置确立了基本范式</a:t>
            </a:r>
            <a:endParaRPr lang="zh-CN" altLang="en-US" sz="2800" spc="300" dirty="0">
              <a:solidFill>
                <a:srgbClr val="C00000"/>
              </a:solidFill>
            </a:endParaRPr>
          </a:p>
        </p:txBody>
      </p:sp>
      <p:sp>
        <p:nvSpPr>
          <p:cNvPr id="38" name="矩形 37">
            <a:extLst>
              <a:ext uri="{FF2B5EF4-FFF2-40B4-BE49-F238E27FC236}">
                <a16:creationId xmlns:a16="http://schemas.microsoft.com/office/drawing/2014/main" id="{E2D1759C-D41A-4491-91D3-70B106FD7B7D}"/>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“使市场在资源配置中起决定性作用”</a:t>
            </a:r>
          </a:p>
        </p:txBody>
      </p:sp>
    </p:spTree>
    <p:extLst>
      <p:ext uri="{BB962C8B-B14F-4D97-AF65-F5344CB8AC3E}">
        <p14:creationId xmlns:p14="http://schemas.microsoft.com/office/powerpoint/2010/main" val="378768445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500"/>
                                        <p:tgtEl>
                                          <p:spTgt spid="34"/>
                                        </p:tgtEl>
                                        <p:attrNameLst>
                                          <p:attrName>ppt_x</p:attrName>
                                        </p:attrNameLst>
                                      </p:cBhvr>
                                      <p:tavLst>
                                        <p:tav tm="0">
                                          <p:val>
                                            <p:strVal val="#ppt_x+#ppt_w*1.125000"/>
                                          </p:val>
                                        </p:tav>
                                        <p:tav tm="100000">
                                          <p:val>
                                            <p:strVal val="#ppt_x"/>
                                          </p:val>
                                        </p:tav>
                                      </p:tavLst>
                                    </p:anim>
                                    <p:animEffect transition="in" filter="wipe(left)">
                                      <p:cBhvr>
                                        <p:cTn id="8" dur="500"/>
                                        <p:tgtEl>
                                          <p:spTgt spid="34"/>
                                        </p:tgtEl>
                                      </p:cBhvr>
                                    </p:animEffect>
                                  </p:childTnLst>
                                </p:cTn>
                              </p:par>
                              <p:par>
                                <p:cTn id="9" presetID="12" presetClass="entr" presetSubtype="8"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p:tgtEl>
                                          <p:spTgt spid="6"/>
                                        </p:tgtEl>
                                        <p:attrNameLst>
                                          <p:attrName>ppt_x</p:attrName>
                                        </p:attrNameLst>
                                      </p:cBhvr>
                                      <p:tavLst>
                                        <p:tav tm="0">
                                          <p:val>
                                            <p:strVal val="#ppt_x-#ppt_w*1.125000"/>
                                          </p:val>
                                        </p:tav>
                                        <p:tav tm="100000">
                                          <p:val>
                                            <p:strVal val="#ppt_x"/>
                                          </p:val>
                                        </p:tav>
                                      </p:tavLst>
                                    </p:anim>
                                    <p:animEffect transition="in" filter="wipe(right)">
                                      <p:cBhvr>
                                        <p:cTn id="12" dur="500"/>
                                        <p:tgtEl>
                                          <p:spTgt spid="6"/>
                                        </p:tgtEl>
                                      </p:cBhvr>
                                    </p:animEffect>
                                  </p:childTnLst>
                                </p:cTn>
                              </p:par>
                            </p:childTnLst>
                          </p:cTn>
                        </p:par>
                        <p:par>
                          <p:cTn id="13" fill="hold">
                            <p:stCondLst>
                              <p:cond delay="500"/>
                            </p:stCondLst>
                            <p:childTnLst>
                              <p:par>
                                <p:cTn id="14" presetID="12" presetClass="entr" presetSubtype="2" fill="hold" nodeType="after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additive="base">
                                        <p:cTn id="16" dur="500"/>
                                        <p:tgtEl>
                                          <p:spTgt spid="53"/>
                                        </p:tgtEl>
                                        <p:attrNameLst>
                                          <p:attrName>ppt_x</p:attrName>
                                        </p:attrNameLst>
                                      </p:cBhvr>
                                      <p:tavLst>
                                        <p:tav tm="0">
                                          <p:val>
                                            <p:strVal val="#ppt_x+#ppt_w*1.125000"/>
                                          </p:val>
                                        </p:tav>
                                        <p:tav tm="100000">
                                          <p:val>
                                            <p:strVal val="#ppt_x"/>
                                          </p:val>
                                        </p:tav>
                                      </p:tavLst>
                                    </p:anim>
                                    <p:animEffect transition="in" filter="wipe(left)">
                                      <p:cBhvr>
                                        <p:cTn id="17" dur="500"/>
                                        <p:tgtEl>
                                          <p:spTgt spid="53"/>
                                        </p:tgtEl>
                                      </p:cBhvr>
                                    </p:animEffect>
                                  </p:childTnLst>
                                </p:cTn>
                              </p:par>
                              <p:par>
                                <p:cTn id="18" presetID="12" presetClass="entr" presetSubtype="8"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additive="base">
                                        <p:cTn id="20" dur="500"/>
                                        <p:tgtEl>
                                          <p:spTgt spid="60"/>
                                        </p:tgtEl>
                                        <p:attrNameLst>
                                          <p:attrName>ppt_x</p:attrName>
                                        </p:attrNameLst>
                                      </p:cBhvr>
                                      <p:tavLst>
                                        <p:tav tm="0">
                                          <p:val>
                                            <p:strVal val="#ppt_x-#ppt_w*1.125000"/>
                                          </p:val>
                                        </p:tav>
                                        <p:tav tm="100000">
                                          <p:val>
                                            <p:strVal val="#ppt_x"/>
                                          </p:val>
                                        </p:tav>
                                      </p:tavLst>
                                    </p:anim>
                                    <p:animEffect transition="in" filter="wipe(right)">
                                      <p:cBhvr>
                                        <p:cTn id="21"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60" grpId="0"/>
    </p:bldLst>
  </p:timing>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11" name="矩形 10"/>
          <p:cNvSpPr/>
          <p:nvPr/>
        </p:nvSpPr>
        <p:spPr>
          <a:xfrm>
            <a:off x="2049697" y="2839240"/>
            <a:ext cx="6048672" cy="728982"/>
          </a:xfrm>
          <a:prstGeom prst="rect">
            <a:avLst/>
          </a:prstGeom>
        </p:spPr>
        <p:txBody>
          <a:bodyPr wrap="square">
            <a:spAutoFit/>
          </a:bodyPr>
          <a:lstStyle/>
          <a:p>
            <a:pPr algn="just" fontAlgn="base">
              <a:lnSpc>
                <a:spcPct val="12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rPr>
              <a:t>关于政府与市场的关系，古典政治经济学的创始人亚当</a:t>
            </a:r>
            <a:r>
              <a:rPr lang="en-US" altLang="zh-CN" dirty="0">
                <a:solidFill>
                  <a:schemeClr val="accent1"/>
                </a:solidFill>
                <a:latin typeface="微软雅黑" panose="020B0503020204020204" pitchFamily="34" charset="-122"/>
                <a:ea typeface="微软雅黑" panose="020B0503020204020204" pitchFamily="34" charset="-122"/>
              </a:rPr>
              <a:t>·</a:t>
            </a:r>
            <a:r>
              <a:rPr lang="zh-CN" altLang="en-US" dirty="0">
                <a:solidFill>
                  <a:schemeClr val="accent1"/>
                </a:solidFill>
                <a:latin typeface="微软雅黑" panose="020B0503020204020204" pitchFamily="34" charset="-122"/>
                <a:ea typeface="微软雅黑" panose="020B0503020204020204" pitchFamily="34" charset="-122"/>
              </a:rPr>
              <a:t>斯密曾形象地将其比喻为“两只手”</a:t>
            </a:r>
          </a:p>
        </p:txBody>
      </p:sp>
      <p:sp>
        <p:nvSpPr>
          <p:cNvPr id="12" name="矩形 11"/>
          <p:cNvSpPr/>
          <p:nvPr/>
        </p:nvSpPr>
        <p:spPr>
          <a:xfrm>
            <a:off x="1689407" y="2473125"/>
            <a:ext cx="3755429" cy="407308"/>
          </a:xfrm>
          <a:prstGeom prst="rect">
            <a:avLst/>
          </a:prstGeom>
          <a:noFill/>
          <a:ln w="25400" cap="flat" cmpd="sng" algn="ctr">
            <a:noFill/>
            <a:prstDash val="solid"/>
          </a:ln>
          <a:effectLst/>
        </p:spPr>
        <p:txBody>
          <a:bodyPr rtlCol="0" anchor="ctr"/>
          <a:lstStyle/>
          <a:p>
            <a:pPr marL="380990" indent="-380990" algn="ctr" defTabSz="1219170" fontAlgn="base">
              <a:spcBef>
                <a:spcPct val="0"/>
              </a:spcBef>
              <a:spcAft>
                <a:spcPct val="0"/>
              </a:spcAft>
              <a:buFont typeface="Wingdings" panose="05000000000000000000" pitchFamily="2" charset="2"/>
              <a:buChar char="u"/>
              <a:defRPr/>
            </a:pPr>
            <a:r>
              <a:rPr lang="zh-CN" altLang="en-US" sz="2200" b="1" kern="0" dirty="0">
                <a:solidFill>
                  <a:srgbClr val="E71E17"/>
                </a:solidFill>
                <a:latin typeface="微软雅黑" panose="020B0503020204020204" pitchFamily="34" charset="-122"/>
                <a:ea typeface="微软雅黑" panose="020B0503020204020204" pitchFamily="34" charset="-122"/>
              </a:rPr>
              <a:t>关于政府与市场的关系</a:t>
            </a:r>
          </a:p>
        </p:txBody>
      </p:sp>
      <p:sp>
        <p:nvSpPr>
          <p:cNvPr id="13" name="矩形 12"/>
          <p:cNvSpPr/>
          <p:nvPr/>
        </p:nvSpPr>
        <p:spPr>
          <a:xfrm>
            <a:off x="2049697" y="4227540"/>
            <a:ext cx="6048672" cy="1061381"/>
          </a:xfrm>
          <a:prstGeom prst="rect">
            <a:avLst/>
          </a:prstGeom>
        </p:spPr>
        <p:txBody>
          <a:bodyPr wrap="square">
            <a:spAutoFit/>
          </a:bodyPr>
          <a:lstStyle/>
          <a:p>
            <a:pPr algn="just" fontAlgn="base">
              <a:lnSpc>
                <a:spcPct val="120000"/>
              </a:lnSpc>
              <a:spcBef>
                <a:spcPct val="0"/>
              </a:spcBef>
              <a:spcAft>
                <a:spcPct val="0"/>
              </a:spcAft>
            </a:pPr>
            <a:r>
              <a:rPr lang="zh-CN" altLang="en-US" dirty="0">
                <a:solidFill>
                  <a:schemeClr val="accent1"/>
                </a:solidFill>
                <a:latin typeface="微软雅黑" panose="020B0503020204020204" pitchFamily="34" charset="-122"/>
                <a:ea typeface="微软雅黑" panose="020B0503020204020204" pitchFamily="34" charset="-122"/>
              </a:rPr>
              <a:t>从中国的实践看，新中国成立初期我们学习苏联模式，长期实行的是计划经济体制。改革开放以后，我们党开始对政府和市场的关系进行探索</a:t>
            </a:r>
          </a:p>
        </p:txBody>
      </p:sp>
      <p:sp>
        <p:nvSpPr>
          <p:cNvPr id="14" name="矩形 13"/>
          <p:cNvSpPr/>
          <p:nvPr/>
        </p:nvSpPr>
        <p:spPr>
          <a:xfrm>
            <a:off x="1586514" y="3825644"/>
            <a:ext cx="3262576" cy="407308"/>
          </a:xfrm>
          <a:prstGeom prst="rect">
            <a:avLst/>
          </a:prstGeom>
          <a:noFill/>
          <a:ln w="25400" cap="flat" cmpd="sng" algn="ctr">
            <a:noFill/>
            <a:prstDash val="solid"/>
          </a:ln>
          <a:effectLst/>
        </p:spPr>
        <p:txBody>
          <a:bodyPr rtlCol="0" anchor="ctr"/>
          <a:lstStyle/>
          <a:p>
            <a:pPr marL="380990" indent="-380990" algn="ctr" fontAlgn="base">
              <a:spcBef>
                <a:spcPct val="0"/>
              </a:spcBef>
              <a:spcAft>
                <a:spcPct val="0"/>
              </a:spcAft>
              <a:buFont typeface="Wingdings" panose="05000000000000000000" pitchFamily="2" charset="2"/>
              <a:buChar char="u"/>
            </a:pPr>
            <a:r>
              <a:rPr lang="zh-CN" altLang="en-US" sz="2200" b="1" kern="0" dirty="0">
                <a:solidFill>
                  <a:srgbClr val="E71E17"/>
                </a:solidFill>
                <a:latin typeface="微软雅黑" panose="020B0503020204020204" pitchFamily="34" charset="-122"/>
                <a:ea typeface="微软雅黑" panose="020B0503020204020204" pitchFamily="34" charset="-122"/>
              </a:rPr>
              <a:t>从中国的实践看</a:t>
            </a:r>
          </a:p>
        </p:txBody>
      </p:sp>
      <p:sp>
        <p:nvSpPr>
          <p:cNvPr id="15" name="圆角矩形 14"/>
          <p:cNvSpPr/>
          <p:nvPr/>
        </p:nvSpPr>
        <p:spPr>
          <a:xfrm>
            <a:off x="8378459" y="2463800"/>
            <a:ext cx="2324099" cy="1239643"/>
          </a:xfrm>
          <a:prstGeom prst="roundRect">
            <a:avLst/>
          </a:prstGeom>
          <a:blipFill dpi="0" rotWithShape="1">
            <a:blip r:embed="rId4" cstate="hqprint">
              <a:extLst>
                <a:ext uri="{28A0092B-C50C-407E-A947-70E740481C1C}">
                  <a14:useLocalDpi xmlns:a14="http://schemas.microsoft.com/office/drawing/2010/main" val="0"/>
                </a:ext>
              </a:extLst>
            </a:blip>
            <a:srcRect/>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6" name="圆角矩形 15"/>
          <p:cNvSpPr/>
          <p:nvPr/>
        </p:nvSpPr>
        <p:spPr>
          <a:xfrm>
            <a:off x="8378459" y="3947160"/>
            <a:ext cx="2324099" cy="1239643"/>
          </a:xfrm>
          <a:prstGeom prst="roundRect">
            <a:avLst/>
          </a:prstGeom>
          <a:blipFill dpi="0" rotWithShape="1">
            <a:blip r:embed="rId5" cstate="hqprint">
              <a:extLst>
                <a:ext uri="{28A0092B-C50C-407E-A947-70E740481C1C}">
                  <a14:useLocalDpi xmlns:a14="http://schemas.microsoft.com/office/drawing/2010/main" val="0"/>
                </a:ext>
              </a:extLst>
            </a:blip>
            <a:srcRect/>
            <a:stretch>
              <a:fillRect/>
            </a:stretch>
          </a:blipFill>
          <a:ln w="19050">
            <a:solidFill>
              <a:srgbClr val="E71E1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18" name="矩形 17">
            <a:extLst>
              <a:ext uri="{FF2B5EF4-FFF2-40B4-BE49-F238E27FC236}">
                <a16:creationId xmlns:a16="http://schemas.microsoft.com/office/drawing/2014/main" id="{F65AFF79-DED9-435C-BBF9-F19D698A6457}"/>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“使市场在资源配置中起决定性作用”</a:t>
            </a:r>
          </a:p>
        </p:txBody>
      </p:sp>
    </p:spTree>
    <p:extLst>
      <p:ext uri="{BB962C8B-B14F-4D97-AF65-F5344CB8AC3E}">
        <p14:creationId xmlns:p14="http://schemas.microsoft.com/office/powerpoint/2010/main" val="59847243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0-#ppt_w/2"/>
                                          </p:val>
                                        </p:tav>
                                        <p:tav tm="100000">
                                          <p:val>
                                            <p:strVal val="#ppt_x"/>
                                          </p:val>
                                        </p:tav>
                                      </p:tavLst>
                                    </p:anim>
                                    <p:anim calcmode="lin" valueType="num">
                                      <p:cBhvr additive="base">
                                        <p:cTn id="8" dur="500" fill="hold"/>
                                        <p:tgtEl>
                                          <p:spTgt spid="1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8" presetClass="entr" presetSubtype="12" fill="hold" grpId="0" nodeType="after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strips(downLeft)">
                                      <p:cBhvr>
                                        <p:cTn id="12" dur="500"/>
                                        <p:tgtEl>
                                          <p:spTgt spid="11"/>
                                        </p:tgtEl>
                                      </p:cBhvr>
                                    </p:animEffect>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4"/>
                                        </p:tgtEl>
                                        <p:attrNameLst>
                                          <p:attrName>style.visibility</p:attrName>
                                        </p:attrNameLst>
                                      </p:cBhvr>
                                      <p:to>
                                        <p:strVal val="visible"/>
                                      </p:to>
                                    </p:set>
                                    <p:anim calcmode="lin" valueType="num">
                                      <p:cBhvr additive="base">
                                        <p:cTn id="16" dur="500" fill="hold"/>
                                        <p:tgtEl>
                                          <p:spTgt spid="14"/>
                                        </p:tgtEl>
                                        <p:attrNameLst>
                                          <p:attrName>ppt_x</p:attrName>
                                        </p:attrNameLst>
                                      </p:cBhvr>
                                      <p:tavLst>
                                        <p:tav tm="0">
                                          <p:val>
                                            <p:strVal val="0-#ppt_w/2"/>
                                          </p:val>
                                        </p:tav>
                                        <p:tav tm="100000">
                                          <p:val>
                                            <p:strVal val="#ppt_x"/>
                                          </p:val>
                                        </p:tav>
                                      </p:tavLst>
                                    </p:anim>
                                    <p:anim calcmode="lin" valueType="num">
                                      <p:cBhvr additive="base">
                                        <p:cTn id="17" dur="500" fill="hold"/>
                                        <p:tgtEl>
                                          <p:spTgt spid="14"/>
                                        </p:tgtEl>
                                        <p:attrNameLst>
                                          <p:attrName>ppt_y</p:attrName>
                                        </p:attrNameLst>
                                      </p:cBhvr>
                                      <p:tavLst>
                                        <p:tav tm="0">
                                          <p:val>
                                            <p:strVal val="#ppt_y"/>
                                          </p:val>
                                        </p:tav>
                                        <p:tav tm="100000">
                                          <p:val>
                                            <p:strVal val="#ppt_y"/>
                                          </p:val>
                                        </p:tav>
                                      </p:tavLst>
                                    </p:anim>
                                  </p:childTnLst>
                                </p:cTn>
                              </p:par>
                            </p:childTnLst>
                          </p:cTn>
                        </p:par>
                        <p:par>
                          <p:cTn id="18" fill="hold">
                            <p:stCondLst>
                              <p:cond delay="1500"/>
                            </p:stCondLst>
                            <p:childTnLst>
                              <p:par>
                                <p:cTn id="19" presetID="18" presetClass="entr" presetSubtype="12"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strips(downLeft)">
                                      <p:cBhvr>
                                        <p:cTn id="21" dur="500"/>
                                        <p:tgtEl>
                                          <p:spTgt spid="13"/>
                                        </p:tgtEl>
                                      </p:cBhvr>
                                    </p:animEffect>
                                  </p:childTnLst>
                                </p:cTn>
                              </p:par>
                            </p:childTnLst>
                          </p:cTn>
                        </p:par>
                        <p:par>
                          <p:cTn id="22" fill="hold">
                            <p:stCondLst>
                              <p:cond delay="2000"/>
                            </p:stCondLst>
                            <p:childTnLst>
                              <p:par>
                                <p:cTn id="23" presetID="6" presetClass="entr" presetSubtype="16" fill="hold" grpId="0" nodeType="afterEffect">
                                  <p:stCondLst>
                                    <p:cond delay="0"/>
                                  </p:stCondLst>
                                  <p:childTnLst>
                                    <p:set>
                                      <p:cBhvr>
                                        <p:cTn id="24" dur="1" fill="hold">
                                          <p:stCondLst>
                                            <p:cond delay="0"/>
                                          </p:stCondLst>
                                        </p:cTn>
                                        <p:tgtEl>
                                          <p:spTgt spid="15"/>
                                        </p:tgtEl>
                                        <p:attrNameLst>
                                          <p:attrName>style.visibility</p:attrName>
                                        </p:attrNameLst>
                                      </p:cBhvr>
                                      <p:to>
                                        <p:strVal val="visible"/>
                                      </p:to>
                                    </p:set>
                                    <p:animEffect transition="in" filter="circle(in)">
                                      <p:cBhvr>
                                        <p:cTn id="25" dur="2000"/>
                                        <p:tgtEl>
                                          <p:spTgt spid="15"/>
                                        </p:tgtEl>
                                      </p:cBhvr>
                                    </p:animEffect>
                                  </p:childTnLst>
                                </p:cTn>
                              </p:par>
                              <p:par>
                                <p:cTn id="26" presetID="6" presetClass="entr" presetSubtype="16" fill="hold" grpId="0" nodeType="withEffect">
                                  <p:stCondLst>
                                    <p:cond delay="0"/>
                                  </p:stCondLst>
                                  <p:childTnLst>
                                    <p:set>
                                      <p:cBhvr>
                                        <p:cTn id="27" dur="1" fill="hold">
                                          <p:stCondLst>
                                            <p:cond delay="0"/>
                                          </p:stCondLst>
                                        </p:cTn>
                                        <p:tgtEl>
                                          <p:spTgt spid="16"/>
                                        </p:tgtEl>
                                        <p:attrNameLst>
                                          <p:attrName>style.visibility</p:attrName>
                                        </p:attrNameLst>
                                      </p:cBhvr>
                                      <p:to>
                                        <p:strVal val="visible"/>
                                      </p:to>
                                    </p:set>
                                    <p:animEffect transition="in" filter="circle(in)">
                                      <p:cBhvr>
                                        <p:cTn id="28"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animBg="1"/>
      <p:bldP spid="15" grpId="0" animBg="1"/>
      <p:bldP spid="16" grpId="0" animBg="1"/>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50A0855-22D3-4225-9644-4B25094EB67F}"/>
              </a:ext>
            </a:extLst>
          </p:cNvPr>
          <p:cNvSpPr/>
          <p:nvPr/>
        </p:nvSpPr>
        <p:spPr>
          <a:xfrm>
            <a:off x="1267914" y="2727728"/>
            <a:ext cx="9603287" cy="2854115"/>
          </a:xfrm>
          <a:prstGeom prst="rect">
            <a:avLst/>
          </a:prstGeom>
          <a:noFill/>
        </p:spPr>
        <p:txBody>
          <a:bodyPr wrap="square">
            <a:spAutoFit/>
          </a:bodyPr>
          <a:lstStyle/>
          <a:p>
            <a:pPr algn="just">
              <a:lnSpc>
                <a:spcPct val="130000"/>
              </a:lnSpc>
              <a:buClr>
                <a:srgbClr val="E71E17"/>
              </a:buClr>
            </a:pPr>
            <a:r>
              <a:rPr lang="zh-CN" altLang="en-US" sz="2000" dirty="0">
                <a:solidFill>
                  <a:srgbClr val="C00000"/>
                </a:solidFill>
                <a:latin typeface="微软雅黑" panose="020B0503020204020204" pitchFamily="34" charset="-122"/>
                <a:ea typeface="微软雅黑" panose="020B0503020204020204" pitchFamily="34" charset="-122"/>
                <a:cs typeface="+mn-ea"/>
                <a:sym typeface="+mn-lt"/>
              </a:rPr>
              <a:t>党的十八届三中全会，习近平总书记明确提出“使市场在资源配置中起决定性作用和更好发挥政府作用”。从“基础性作用”到“决定性作用”，习近平总书记解释说，这一改动“虽然只有两字之差，但对市场作用是一个全新的定位”。并指出“使市场在资源配置中起决定性作用和更好发挥政府作用，二者是有机统一的，不是相互否定的，不能把二者割裂开来、对立起来，既不能用市场在资源配置中的决定性作用取代甚至否定政府作用，也不能用更好发挥政府作用取代甚至否定使市场在资源配置中起决定性作用”。</a:t>
            </a:r>
            <a:endParaRPr lang="en-US" altLang="zh-CN" sz="2000" dirty="0">
              <a:solidFill>
                <a:srgbClr val="C00000"/>
              </a:solidFill>
              <a:latin typeface="微软雅黑" panose="020B0503020204020204" pitchFamily="34" charset="-122"/>
              <a:ea typeface="微软雅黑" panose="020B0503020204020204" pitchFamily="34" charset="-122"/>
              <a:cs typeface="+mn-ea"/>
              <a:sym typeface="+mn-lt"/>
            </a:endParaRPr>
          </a:p>
        </p:txBody>
      </p:sp>
      <p:cxnSp>
        <p:nvCxnSpPr>
          <p:cNvPr id="3" name="直接连接符 2">
            <a:extLst>
              <a:ext uri="{FF2B5EF4-FFF2-40B4-BE49-F238E27FC236}">
                <a16:creationId xmlns:a16="http://schemas.microsoft.com/office/drawing/2014/main" id="{97EC1DE8-95E2-40C3-A0A4-375DA43BE8CB}"/>
              </a:ext>
            </a:extLst>
          </p:cNvPr>
          <p:cNvCxnSpPr/>
          <p:nvPr/>
        </p:nvCxnSpPr>
        <p:spPr>
          <a:xfrm>
            <a:off x="1403349" y="2419351"/>
            <a:ext cx="9171707" cy="0"/>
          </a:xfrm>
          <a:prstGeom prst="line">
            <a:avLst/>
          </a:prstGeom>
          <a:ln w="28575">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4" name="矩形 3">
            <a:extLst>
              <a:ext uri="{FF2B5EF4-FFF2-40B4-BE49-F238E27FC236}">
                <a16:creationId xmlns:a16="http://schemas.microsoft.com/office/drawing/2014/main" id="{3E353D22-1E9C-4449-A22F-7481853C5B33}"/>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“使市场在资源配置中起决定性作用”</a:t>
            </a:r>
          </a:p>
        </p:txBody>
      </p:sp>
    </p:spTree>
    <p:extLst>
      <p:ext uri="{BB962C8B-B14F-4D97-AF65-F5344CB8AC3E}">
        <p14:creationId xmlns:p14="http://schemas.microsoft.com/office/powerpoint/2010/main" val="246161993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outVertical)">
                                      <p:cBhvr>
                                        <p:cTn id="7" dur="500"/>
                                        <p:tgtEl>
                                          <p:spTgt spid="3"/>
                                        </p:tgtEl>
                                      </p:cBhvr>
                                    </p:animEffect>
                                  </p:childTnLst>
                                </p:cTn>
                              </p:par>
                            </p:childTnLst>
                          </p:cTn>
                        </p:par>
                        <p:par>
                          <p:cTn id="8" fill="hold">
                            <p:stCondLst>
                              <p:cond delay="500"/>
                            </p:stCondLst>
                            <p:childTnLst>
                              <p:par>
                                <p:cTn id="9" presetID="41" presetClass="entr" presetSubtype="0" fill="hold" grpId="0" nodeType="afterEffect">
                                  <p:stCondLst>
                                    <p:cond delay="0"/>
                                  </p:stCondLst>
                                  <p:iterate type="lt">
                                    <p:tmPct val="6000"/>
                                  </p:iterate>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12" dur="500" fill="hold"/>
                                        <p:tgtEl>
                                          <p:spTgt spid="2"/>
                                        </p:tgtEl>
                                        <p:attrNameLst>
                                          <p:attrName>ppt_y</p:attrName>
                                        </p:attrNameLst>
                                      </p:cBhvr>
                                      <p:tavLst>
                                        <p:tav tm="0">
                                          <p:val>
                                            <p:strVal val="#ppt_y"/>
                                          </p:val>
                                        </p:tav>
                                        <p:tav tm="100000">
                                          <p:val>
                                            <p:strVal val="#ppt_y"/>
                                          </p:val>
                                        </p:tav>
                                      </p:tavLst>
                                    </p:anim>
                                    <p:anim calcmode="lin" valueType="num">
                                      <p:cBhvr>
                                        <p:cTn id="13"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14"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15" dur="500" tmFilter="0,0; .5, 1; 1, 1"/>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18" name="椭圆 17">
            <a:extLst>
              <a:ext uri="{FF2B5EF4-FFF2-40B4-BE49-F238E27FC236}">
                <a16:creationId xmlns:a16="http://schemas.microsoft.com/office/drawing/2014/main" id="{A0D0E6FC-AC20-4E0B-AE1C-3DA193542BD2}"/>
              </a:ext>
            </a:extLst>
          </p:cNvPr>
          <p:cNvSpPr/>
          <p:nvPr/>
        </p:nvSpPr>
        <p:spPr>
          <a:xfrm>
            <a:off x="1001198" y="2685503"/>
            <a:ext cx="1710253" cy="1710253"/>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zh-CN" altLang="en-US" sz="2000" b="1" dirty="0">
                <a:solidFill>
                  <a:schemeClr val="bg1">
                    <a:lumMod val="20000"/>
                    <a:lumOff val="80000"/>
                  </a:schemeClr>
                </a:solidFill>
                <a:latin typeface="微软雅黑" panose="020B0503020204020204" pitchFamily="34" charset="-122"/>
                <a:ea typeface="微软雅黑" panose="020B0503020204020204" pitchFamily="34" charset="-122"/>
              </a:rPr>
              <a:t>研究资源配置启示</a:t>
            </a:r>
          </a:p>
        </p:txBody>
      </p:sp>
      <p:sp>
        <p:nvSpPr>
          <p:cNvPr id="19" name="弧形 18">
            <a:extLst>
              <a:ext uri="{FF2B5EF4-FFF2-40B4-BE49-F238E27FC236}">
                <a16:creationId xmlns:a16="http://schemas.microsoft.com/office/drawing/2014/main" id="{94D465B3-0D5C-4900-A4D1-77668B9CE688}"/>
              </a:ext>
            </a:extLst>
          </p:cNvPr>
          <p:cNvSpPr/>
          <p:nvPr/>
        </p:nvSpPr>
        <p:spPr>
          <a:xfrm>
            <a:off x="520025" y="2204330"/>
            <a:ext cx="2672599" cy="2672599"/>
          </a:xfrm>
          <a:prstGeom prst="arc">
            <a:avLst>
              <a:gd name="adj1" fmla="val 16200000"/>
              <a:gd name="adj2" fmla="val 5709373"/>
            </a:avLst>
          </a:prstGeom>
          <a:ln w="38100">
            <a:solidFill>
              <a:srgbClr val="C0000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20" name="组合 19">
            <a:extLst>
              <a:ext uri="{FF2B5EF4-FFF2-40B4-BE49-F238E27FC236}">
                <a16:creationId xmlns:a16="http://schemas.microsoft.com/office/drawing/2014/main" id="{433E68D1-F125-47B2-81E9-12A670096C1D}"/>
              </a:ext>
            </a:extLst>
          </p:cNvPr>
          <p:cNvGrpSpPr/>
          <p:nvPr/>
        </p:nvGrpSpPr>
        <p:grpSpPr>
          <a:xfrm>
            <a:off x="2292292" y="2170553"/>
            <a:ext cx="1505008" cy="337979"/>
            <a:chOff x="2381192" y="2437253"/>
            <a:chExt cx="1505008" cy="337978"/>
          </a:xfrm>
        </p:grpSpPr>
        <p:cxnSp>
          <p:nvCxnSpPr>
            <p:cNvPr id="21" name="直接箭头连接符 20">
              <a:extLst>
                <a:ext uri="{FF2B5EF4-FFF2-40B4-BE49-F238E27FC236}">
                  <a16:creationId xmlns:a16="http://schemas.microsoft.com/office/drawing/2014/main" id="{088C6DB7-0C1A-4D40-8699-EDB14B0CC7DA}"/>
                </a:ext>
              </a:extLst>
            </p:cNvPr>
            <p:cNvCxnSpPr>
              <a:stCxn id="22" idx="6"/>
            </p:cNvCxnSpPr>
            <p:nvPr/>
          </p:nvCxnSpPr>
          <p:spPr>
            <a:xfrm>
              <a:off x="2719170" y="2606242"/>
              <a:ext cx="1167030"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2" name="椭圆 21">
              <a:extLst>
                <a:ext uri="{FF2B5EF4-FFF2-40B4-BE49-F238E27FC236}">
                  <a16:creationId xmlns:a16="http://schemas.microsoft.com/office/drawing/2014/main" id="{8561082A-AD31-4BD5-9E0F-0F51CEB4CA07}"/>
                </a:ext>
              </a:extLst>
            </p:cNvPr>
            <p:cNvSpPr/>
            <p:nvPr/>
          </p:nvSpPr>
          <p:spPr>
            <a:xfrm>
              <a:off x="2381192" y="2437253"/>
              <a:ext cx="337978" cy="337978"/>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组合 22">
            <a:extLst>
              <a:ext uri="{FF2B5EF4-FFF2-40B4-BE49-F238E27FC236}">
                <a16:creationId xmlns:a16="http://schemas.microsoft.com/office/drawing/2014/main" id="{1183CB35-4BDE-40A8-94C9-7FEF890D4A68}"/>
              </a:ext>
            </a:extLst>
          </p:cNvPr>
          <p:cNvGrpSpPr/>
          <p:nvPr/>
        </p:nvGrpSpPr>
        <p:grpSpPr>
          <a:xfrm>
            <a:off x="3023633" y="3371637"/>
            <a:ext cx="773667" cy="337979"/>
            <a:chOff x="3112533" y="3638338"/>
            <a:chExt cx="773667" cy="337978"/>
          </a:xfrm>
        </p:grpSpPr>
        <p:cxnSp>
          <p:nvCxnSpPr>
            <p:cNvPr id="24" name="直接箭头连接符 23">
              <a:extLst>
                <a:ext uri="{FF2B5EF4-FFF2-40B4-BE49-F238E27FC236}">
                  <a16:creationId xmlns:a16="http://schemas.microsoft.com/office/drawing/2014/main" id="{E936292E-B9F8-4751-A9BD-C58598791B6D}"/>
                </a:ext>
              </a:extLst>
            </p:cNvPr>
            <p:cNvCxnSpPr/>
            <p:nvPr/>
          </p:nvCxnSpPr>
          <p:spPr>
            <a:xfrm>
              <a:off x="3281522" y="3827035"/>
              <a:ext cx="604678"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5" name="椭圆 24">
              <a:extLst>
                <a:ext uri="{FF2B5EF4-FFF2-40B4-BE49-F238E27FC236}">
                  <a16:creationId xmlns:a16="http://schemas.microsoft.com/office/drawing/2014/main" id="{80E47845-5669-4B58-9295-BD25ADFF2DA0}"/>
                </a:ext>
              </a:extLst>
            </p:cNvPr>
            <p:cNvSpPr/>
            <p:nvPr/>
          </p:nvSpPr>
          <p:spPr>
            <a:xfrm>
              <a:off x="3112533" y="3638338"/>
              <a:ext cx="337978" cy="337978"/>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 name="组合 25">
            <a:extLst>
              <a:ext uri="{FF2B5EF4-FFF2-40B4-BE49-F238E27FC236}">
                <a16:creationId xmlns:a16="http://schemas.microsoft.com/office/drawing/2014/main" id="{FA0D10EE-F794-4F84-A07C-9E9D06C3466C}"/>
              </a:ext>
            </a:extLst>
          </p:cNvPr>
          <p:cNvGrpSpPr/>
          <p:nvPr/>
        </p:nvGrpSpPr>
        <p:grpSpPr>
          <a:xfrm>
            <a:off x="2292292" y="4610545"/>
            <a:ext cx="1419997" cy="337979"/>
            <a:chOff x="2381192" y="4877246"/>
            <a:chExt cx="1419997" cy="337978"/>
          </a:xfrm>
        </p:grpSpPr>
        <p:cxnSp>
          <p:nvCxnSpPr>
            <p:cNvPr id="27" name="直接箭头连接符 26">
              <a:extLst>
                <a:ext uri="{FF2B5EF4-FFF2-40B4-BE49-F238E27FC236}">
                  <a16:creationId xmlns:a16="http://schemas.microsoft.com/office/drawing/2014/main" id="{ECCE03ED-6AF1-4CA1-B2B8-C57708C1A1DC}"/>
                </a:ext>
              </a:extLst>
            </p:cNvPr>
            <p:cNvCxnSpPr/>
            <p:nvPr/>
          </p:nvCxnSpPr>
          <p:spPr>
            <a:xfrm>
              <a:off x="2718654" y="5046235"/>
              <a:ext cx="1082535" cy="0"/>
            </a:xfrm>
            <a:prstGeom prst="straightConnector1">
              <a:avLst/>
            </a:prstGeom>
            <a:ln w="381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F74DF8B3-3E8D-48EF-88D3-B55112BE1EEA}"/>
                </a:ext>
              </a:extLst>
            </p:cNvPr>
            <p:cNvSpPr/>
            <p:nvPr/>
          </p:nvSpPr>
          <p:spPr>
            <a:xfrm>
              <a:off x="2381192" y="4877246"/>
              <a:ext cx="337978" cy="337978"/>
            </a:xfrm>
            <a:prstGeom prst="ellipse">
              <a:avLst/>
            </a:prstGeom>
            <a:solidFill>
              <a:srgbClr val="C00000"/>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9" name="组合 28">
            <a:extLst>
              <a:ext uri="{FF2B5EF4-FFF2-40B4-BE49-F238E27FC236}">
                <a16:creationId xmlns:a16="http://schemas.microsoft.com/office/drawing/2014/main" id="{9742074E-E0D8-48E5-B2F9-B74A7FFB7905}"/>
              </a:ext>
            </a:extLst>
          </p:cNvPr>
          <p:cNvGrpSpPr/>
          <p:nvPr/>
        </p:nvGrpSpPr>
        <p:grpSpPr>
          <a:xfrm>
            <a:off x="3955496" y="2057431"/>
            <a:ext cx="6961885" cy="564223"/>
            <a:chOff x="4768315" y="1318648"/>
            <a:chExt cx="5757150" cy="466586"/>
          </a:xfrm>
        </p:grpSpPr>
        <p:grpSp>
          <p:nvGrpSpPr>
            <p:cNvPr id="30" name="组合 29">
              <a:extLst>
                <a:ext uri="{FF2B5EF4-FFF2-40B4-BE49-F238E27FC236}">
                  <a16:creationId xmlns:a16="http://schemas.microsoft.com/office/drawing/2014/main" id="{E6944D3E-C6A8-443C-8893-8DB793BFEFD1}"/>
                </a:ext>
              </a:extLst>
            </p:cNvPr>
            <p:cNvGrpSpPr/>
            <p:nvPr/>
          </p:nvGrpSpPr>
          <p:grpSpPr>
            <a:xfrm>
              <a:off x="4768315" y="1318648"/>
              <a:ext cx="5634021" cy="466586"/>
              <a:chOff x="655314" y="4679693"/>
              <a:chExt cx="9538300" cy="789922"/>
            </a:xfrm>
          </p:grpSpPr>
          <p:sp>
            <p:nvSpPr>
              <p:cNvPr id="32" name="矩形: 圆角 31">
                <a:extLst>
                  <a:ext uri="{FF2B5EF4-FFF2-40B4-BE49-F238E27FC236}">
                    <a16:creationId xmlns:a16="http://schemas.microsoft.com/office/drawing/2014/main" id="{7A1E2826-DAA0-47CA-9117-D4E41C91FC8D}"/>
                  </a:ext>
                </a:extLst>
              </p:cNvPr>
              <p:cNvSpPr/>
              <p:nvPr/>
            </p:nvSpPr>
            <p:spPr>
              <a:xfrm>
                <a:off x="808190" y="4679693"/>
                <a:ext cx="9385424" cy="789922"/>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a:extLst>
                  <a:ext uri="{FF2B5EF4-FFF2-40B4-BE49-F238E27FC236}">
                    <a16:creationId xmlns:a16="http://schemas.microsoft.com/office/drawing/2014/main" id="{03C1093F-3658-4574-9481-CDF3EE56DDD0}"/>
                  </a:ext>
                </a:extLst>
              </p:cNvPr>
              <p:cNvGrpSpPr/>
              <p:nvPr/>
            </p:nvGrpSpPr>
            <p:grpSpPr>
              <a:xfrm>
                <a:off x="655314" y="4679693"/>
                <a:ext cx="789296" cy="789922"/>
                <a:chOff x="1277938" y="2465388"/>
                <a:chExt cx="1045331" cy="1046162"/>
              </a:xfrm>
            </p:grpSpPr>
            <p:sp>
              <p:nvSpPr>
                <p:cNvPr id="34" name="椭圆 9">
                  <a:extLst>
                    <a:ext uri="{FF2B5EF4-FFF2-40B4-BE49-F238E27FC236}">
                      <a16:creationId xmlns:a16="http://schemas.microsoft.com/office/drawing/2014/main" id="{79D82D87-657C-4A0C-92AB-C08A8E7E548B}"/>
                    </a:ext>
                  </a:extLst>
                </p:cNvPr>
                <p:cNvSpPr>
                  <a:spLocks noChangeArrowheads="1"/>
                </p:cNvSpPr>
                <p:nvPr/>
              </p:nvSpPr>
              <p:spPr bwMode="auto">
                <a:xfrm>
                  <a:off x="1277938" y="2465388"/>
                  <a:ext cx="1045331" cy="1046162"/>
                </a:xfrm>
                <a:prstGeom prst="ellipse">
                  <a:avLst/>
                </a:prstGeom>
                <a:solidFill>
                  <a:srgbClr val="C00000"/>
                </a:solidFill>
                <a:ln>
                  <a:solidFill>
                    <a:schemeClr val="bg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1" dirty="0">
                    <a:solidFill>
                      <a:schemeClr val="accent5"/>
                    </a:solidFill>
                  </a:endParaRPr>
                </a:p>
              </p:txBody>
            </p:sp>
            <p:sp>
              <p:nvSpPr>
                <p:cNvPr id="35" name="Freeform 5">
                  <a:extLst>
                    <a:ext uri="{FF2B5EF4-FFF2-40B4-BE49-F238E27FC236}">
                      <a16:creationId xmlns:a16="http://schemas.microsoft.com/office/drawing/2014/main" id="{869401C1-03BF-4B48-9273-225016FC6132}"/>
                    </a:ext>
                  </a:extLst>
                </p:cNvPr>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1" rIns="68580" bIns="34291" numCol="1" anchor="t" anchorCtr="0" compatLnSpc="1"/>
                <a:lstStyle/>
                <a:p>
                  <a:endParaRPr lang="zh-CN" altLang="en-US" sz="1015">
                    <a:solidFill>
                      <a:schemeClr val="accent5"/>
                    </a:solidFill>
                  </a:endParaRPr>
                </a:p>
              </p:txBody>
            </p:sp>
          </p:grpSp>
        </p:grpSp>
        <p:sp>
          <p:nvSpPr>
            <p:cNvPr id="31" name="矩形 30">
              <a:extLst>
                <a:ext uri="{FF2B5EF4-FFF2-40B4-BE49-F238E27FC236}">
                  <a16:creationId xmlns:a16="http://schemas.microsoft.com/office/drawing/2014/main" id="{7D1C5FD5-BDC6-4279-B8D6-63A786E3E2B1}"/>
                </a:ext>
              </a:extLst>
            </p:cNvPr>
            <p:cNvSpPr/>
            <p:nvPr/>
          </p:nvSpPr>
          <p:spPr>
            <a:xfrm>
              <a:off x="4981743" y="1370882"/>
              <a:ext cx="5543722" cy="362118"/>
            </a:xfrm>
            <a:prstGeom prst="rect">
              <a:avLst/>
            </a:prstGeom>
            <a:noFill/>
            <a:ln w="25400" cap="flat" cmpd="sng" algn="ctr">
              <a:noFill/>
              <a:prstDash val="solid"/>
            </a:ln>
            <a:effectLst/>
          </p:spPr>
          <p:txBody>
            <a:bodyPr rtlCol="0" anchor="ctr"/>
            <a:lstStyle/>
            <a:p>
              <a:pPr lvl="0" algn="ctr" fontAlgn="base">
                <a:spcBef>
                  <a:spcPct val="0"/>
                </a:spcBef>
                <a:spcAft>
                  <a:spcPct val="0"/>
                </a:spcAft>
                <a:defRPr/>
              </a:pPr>
              <a:r>
                <a:rPr lang="zh-CN" altLang="en-US" b="1" kern="0" spc="300" dirty="0">
                  <a:solidFill>
                    <a:schemeClr val="bg1">
                      <a:lumMod val="20000"/>
                      <a:lumOff val="80000"/>
                    </a:schemeClr>
                  </a:solidFill>
                  <a:latin typeface="微软雅黑" panose="020B0503020204020204" pitchFamily="34" charset="-122"/>
                  <a:ea typeface="微软雅黑" panose="020B0503020204020204" pitchFamily="34" charset="-122"/>
                </a:rPr>
                <a:t>计划与市场都是资源配置的机制，与社会制度无关</a:t>
              </a:r>
            </a:p>
          </p:txBody>
        </p:sp>
      </p:grpSp>
      <p:sp>
        <p:nvSpPr>
          <p:cNvPr id="53" name="矩形 52">
            <a:extLst>
              <a:ext uri="{FF2B5EF4-FFF2-40B4-BE49-F238E27FC236}">
                <a16:creationId xmlns:a16="http://schemas.microsoft.com/office/drawing/2014/main" id="{7DD31544-6642-46D7-A013-A21719434154}"/>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“使市场在资源配置中起决定性作用”</a:t>
            </a:r>
          </a:p>
        </p:txBody>
      </p:sp>
      <p:grpSp>
        <p:nvGrpSpPr>
          <p:cNvPr id="54" name="组合 53">
            <a:extLst>
              <a:ext uri="{FF2B5EF4-FFF2-40B4-BE49-F238E27FC236}">
                <a16:creationId xmlns:a16="http://schemas.microsoft.com/office/drawing/2014/main" id="{0F598D2A-D531-42FA-9FD9-A1A04140E932}"/>
              </a:ext>
            </a:extLst>
          </p:cNvPr>
          <p:cNvGrpSpPr/>
          <p:nvPr/>
        </p:nvGrpSpPr>
        <p:grpSpPr>
          <a:xfrm>
            <a:off x="3966289" y="3278223"/>
            <a:ext cx="6961885" cy="564223"/>
            <a:chOff x="4768315" y="1318648"/>
            <a:chExt cx="5757150" cy="466586"/>
          </a:xfrm>
        </p:grpSpPr>
        <p:grpSp>
          <p:nvGrpSpPr>
            <p:cNvPr id="55" name="组合 54">
              <a:extLst>
                <a:ext uri="{FF2B5EF4-FFF2-40B4-BE49-F238E27FC236}">
                  <a16:creationId xmlns:a16="http://schemas.microsoft.com/office/drawing/2014/main" id="{A2D21466-5FEA-4525-B575-F618CB893071}"/>
                </a:ext>
              </a:extLst>
            </p:cNvPr>
            <p:cNvGrpSpPr/>
            <p:nvPr/>
          </p:nvGrpSpPr>
          <p:grpSpPr>
            <a:xfrm>
              <a:off x="4768315" y="1318648"/>
              <a:ext cx="5634021" cy="466586"/>
              <a:chOff x="655314" y="4679693"/>
              <a:chExt cx="9538300" cy="789922"/>
            </a:xfrm>
          </p:grpSpPr>
          <p:sp>
            <p:nvSpPr>
              <p:cNvPr id="57" name="矩形: 圆角 56">
                <a:extLst>
                  <a:ext uri="{FF2B5EF4-FFF2-40B4-BE49-F238E27FC236}">
                    <a16:creationId xmlns:a16="http://schemas.microsoft.com/office/drawing/2014/main" id="{5C50B068-27AD-4AE8-AE54-45B0AA621417}"/>
                  </a:ext>
                </a:extLst>
              </p:cNvPr>
              <p:cNvSpPr/>
              <p:nvPr/>
            </p:nvSpPr>
            <p:spPr>
              <a:xfrm>
                <a:off x="808190" y="4679693"/>
                <a:ext cx="9385424" cy="789922"/>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8" name="组合 57">
                <a:extLst>
                  <a:ext uri="{FF2B5EF4-FFF2-40B4-BE49-F238E27FC236}">
                    <a16:creationId xmlns:a16="http://schemas.microsoft.com/office/drawing/2014/main" id="{9CC31B6D-B92D-4905-BF50-F372AB8D9C73}"/>
                  </a:ext>
                </a:extLst>
              </p:cNvPr>
              <p:cNvGrpSpPr/>
              <p:nvPr/>
            </p:nvGrpSpPr>
            <p:grpSpPr>
              <a:xfrm>
                <a:off x="655314" y="4679693"/>
                <a:ext cx="789296" cy="789922"/>
                <a:chOff x="1277938" y="2465388"/>
                <a:chExt cx="1045331" cy="1046162"/>
              </a:xfrm>
            </p:grpSpPr>
            <p:sp>
              <p:nvSpPr>
                <p:cNvPr id="59" name="椭圆 9">
                  <a:extLst>
                    <a:ext uri="{FF2B5EF4-FFF2-40B4-BE49-F238E27FC236}">
                      <a16:creationId xmlns:a16="http://schemas.microsoft.com/office/drawing/2014/main" id="{3AEA93D7-494B-436A-B8A3-02C885324474}"/>
                    </a:ext>
                  </a:extLst>
                </p:cNvPr>
                <p:cNvSpPr>
                  <a:spLocks noChangeArrowheads="1"/>
                </p:cNvSpPr>
                <p:nvPr/>
              </p:nvSpPr>
              <p:spPr bwMode="auto">
                <a:xfrm>
                  <a:off x="1277938" y="2465388"/>
                  <a:ext cx="1045331" cy="1046162"/>
                </a:xfrm>
                <a:prstGeom prst="ellipse">
                  <a:avLst/>
                </a:prstGeom>
                <a:solidFill>
                  <a:srgbClr val="C00000"/>
                </a:solidFill>
                <a:ln>
                  <a:solidFill>
                    <a:schemeClr val="bg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1" dirty="0">
                    <a:solidFill>
                      <a:schemeClr val="accent5"/>
                    </a:solidFill>
                  </a:endParaRPr>
                </a:p>
              </p:txBody>
            </p:sp>
            <p:sp>
              <p:nvSpPr>
                <p:cNvPr id="60" name="Freeform 5">
                  <a:extLst>
                    <a:ext uri="{FF2B5EF4-FFF2-40B4-BE49-F238E27FC236}">
                      <a16:creationId xmlns:a16="http://schemas.microsoft.com/office/drawing/2014/main" id="{F6DFAF3C-1E96-4DDB-8635-486035AA8E5B}"/>
                    </a:ext>
                  </a:extLst>
                </p:cNvPr>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1" rIns="68580" bIns="34291" numCol="1" anchor="t" anchorCtr="0" compatLnSpc="1"/>
                <a:lstStyle/>
                <a:p>
                  <a:endParaRPr lang="zh-CN" altLang="en-US" sz="1015">
                    <a:solidFill>
                      <a:schemeClr val="accent5"/>
                    </a:solidFill>
                  </a:endParaRPr>
                </a:p>
              </p:txBody>
            </p:sp>
          </p:grpSp>
        </p:grpSp>
        <p:sp>
          <p:nvSpPr>
            <p:cNvPr id="56" name="矩形 55">
              <a:extLst>
                <a:ext uri="{FF2B5EF4-FFF2-40B4-BE49-F238E27FC236}">
                  <a16:creationId xmlns:a16="http://schemas.microsoft.com/office/drawing/2014/main" id="{AE677846-CF20-4EA5-893D-76D45D049589}"/>
                </a:ext>
              </a:extLst>
            </p:cNvPr>
            <p:cNvSpPr/>
            <p:nvPr/>
          </p:nvSpPr>
          <p:spPr>
            <a:xfrm>
              <a:off x="4981743" y="1370882"/>
              <a:ext cx="5543722" cy="362118"/>
            </a:xfrm>
            <a:prstGeom prst="rect">
              <a:avLst/>
            </a:prstGeom>
            <a:noFill/>
            <a:ln w="25400" cap="flat" cmpd="sng" algn="ctr">
              <a:noFill/>
              <a:prstDash val="solid"/>
            </a:ln>
            <a:effectLst/>
          </p:spPr>
          <p:txBody>
            <a:bodyPr rtlCol="0" anchor="ctr"/>
            <a:lstStyle/>
            <a:p>
              <a:pPr lvl="0" algn="ctr" fontAlgn="base">
                <a:spcBef>
                  <a:spcPct val="0"/>
                </a:spcBef>
                <a:spcAft>
                  <a:spcPct val="0"/>
                </a:spcAft>
                <a:defRPr/>
              </a:pPr>
              <a:r>
                <a:rPr lang="zh-CN" altLang="en-US" b="1" kern="0" spc="300" dirty="0">
                  <a:solidFill>
                    <a:schemeClr val="bg1">
                      <a:lumMod val="20000"/>
                      <a:lumOff val="80000"/>
                    </a:schemeClr>
                  </a:solidFill>
                  <a:latin typeface="微软雅黑" panose="020B0503020204020204" pitchFamily="34" charset="-122"/>
                  <a:ea typeface="微软雅黑" panose="020B0503020204020204" pitchFamily="34" charset="-122"/>
                </a:rPr>
                <a:t>市场并非万能，在有些领域市场可能失灵</a:t>
              </a:r>
            </a:p>
          </p:txBody>
        </p:sp>
      </p:grpSp>
      <p:grpSp>
        <p:nvGrpSpPr>
          <p:cNvPr id="61" name="组合 60">
            <a:extLst>
              <a:ext uri="{FF2B5EF4-FFF2-40B4-BE49-F238E27FC236}">
                <a16:creationId xmlns:a16="http://schemas.microsoft.com/office/drawing/2014/main" id="{FFF36980-E776-4454-B5A5-49B11EA77531}"/>
              </a:ext>
            </a:extLst>
          </p:cNvPr>
          <p:cNvGrpSpPr/>
          <p:nvPr/>
        </p:nvGrpSpPr>
        <p:grpSpPr>
          <a:xfrm>
            <a:off x="3935646" y="4497422"/>
            <a:ext cx="6961885" cy="564223"/>
            <a:chOff x="4768315" y="1318648"/>
            <a:chExt cx="5757150" cy="466586"/>
          </a:xfrm>
        </p:grpSpPr>
        <p:grpSp>
          <p:nvGrpSpPr>
            <p:cNvPr id="62" name="组合 61">
              <a:extLst>
                <a:ext uri="{FF2B5EF4-FFF2-40B4-BE49-F238E27FC236}">
                  <a16:creationId xmlns:a16="http://schemas.microsoft.com/office/drawing/2014/main" id="{6B2C024F-6DB1-4DC7-92B4-F171A5E490C9}"/>
                </a:ext>
              </a:extLst>
            </p:cNvPr>
            <p:cNvGrpSpPr/>
            <p:nvPr/>
          </p:nvGrpSpPr>
          <p:grpSpPr>
            <a:xfrm>
              <a:off x="4768315" y="1318648"/>
              <a:ext cx="5634021" cy="466586"/>
              <a:chOff x="655314" y="4679693"/>
              <a:chExt cx="9538300" cy="789922"/>
            </a:xfrm>
          </p:grpSpPr>
          <p:sp>
            <p:nvSpPr>
              <p:cNvPr id="64" name="矩形: 圆角 63">
                <a:extLst>
                  <a:ext uri="{FF2B5EF4-FFF2-40B4-BE49-F238E27FC236}">
                    <a16:creationId xmlns:a16="http://schemas.microsoft.com/office/drawing/2014/main" id="{5D55DA5F-2F29-46D9-934D-E3DC8B1C3DA2}"/>
                  </a:ext>
                </a:extLst>
              </p:cNvPr>
              <p:cNvSpPr/>
              <p:nvPr/>
            </p:nvSpPr>
            <p:spPr>
              <a:xfrm>
                <a:off x="808190" y="4679693"/>
                <a:ext cx="9385424" cy="789922"/>
              </a:xfrm>
              <a:prstGeom prst="roundRect">
                <a:avLst>
                  <a:gd name="adj" fmla="val 5000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a:extLst>
                  <a:ext uri="{FF2B5EF4-FFF2-40B4-BE49-F238E27FC236}">
                    <a16:creationId xmlns:a16="http://schemas.microsoft.com/office/drawing/2014/main" id="{1AE995F2-4ABE-4A94-A727-E80A7DDFD862}"/>
                  </a:ext>
                </a:extLst>
              </p:cNvPr>
              <p:cNvGrpSpPr/>
              <p:nvPr/>
            </p:nvGrpSpPr>
            <p:grpSpPr>
              <a:xfrm>
                <a:off x="655314" y="4679693"/>
                <a:ext cx="789296" cy="789922"/>
                <a:chOff x="1277938" y="2465388"/>
                <a:chExt cx="1045331" cy="1046162"/>
              </a:xfrm>
            </p:grpSpPr>
            <p:sp>
              <p:nvSpPr>
                <p:cNvPr id="66" name="椭圆 9">
                  <a:extLst>
                    <a:ext uri="{FF2B5EF4-FFF2-40B4-BE49-F238E27FC236}">
                      <a16:creationId xmlns:a16="http://schemas.microsoft.com/office/drawing/2014/main" id="{B22B610B-234A-4429-B8FF-737B7417DC52}"/>
                    </a:ext>
                  </a:extLst>
                </p:cNvPr>
                <p:cNvSpPr>
                  <a:spLocks noChangeArrowheads="1"/>
                </p:cNvSpPr>
                <p:nvPr/>
              </p:nvSpPr>
              <p:spPr bwMode="auto">
                <a:xfrm>
                  <a:off x="1277938" y="2465388"/>
                  <a:ext cx="1045331" cy="1046162"/>
                </a:xfrm>
                <a:prstGeom prst="ellipse">
                  <a:avLst/>
                </a:prstGeom>
                <a:solidFill>
                  <a:srgbClr val="C00000"/>
                </a:solidFill>
                <a:ln>
                  <a:solidFill>
                    <a:schemeClr val="bg1"/>
                  </a:solidFill>
                </a:ln>
              </p:spPr>
              <p:txBody>
                <a:bodyPr anchor="ct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eaLnBrk="1" hangingPunct="1">
                    <a:lnSpc>
                      <a:spcPct val="100000"/>
                    </a:lnSpc>
                    <a:spcBef>
                      <a:spcPct val="0"/>
                    </a:spcBef>
                    <a:buFont typeface="Arial" panose="020B0604020202020204" pitchFamily="34" charset="0"/>
                    <a:buNone/>
                  </a:pPr>
                  <a:endParaRPr lang="zh-CN" altLang="en-US" sz="1351" dirty="0">
                    <a:solidFill>
                      <a:schemeClr val="accent5"/>
                    </a:solidFill>
                  </a:endParaRPr>
                </a:p>
              </p:txBody>
            </p:sp>
            <p:sp>
              <p:nvSpPr>
                <p:cNvPr id="67" name="Freeform 5">
                  <a:extLst>
                    <a:ext uri="{FF2B5EF4-FFF2-40B4-BE49-F238E27FC236}">
                      <a16:creationId xmlns:a16="http://schemas.microsoft.com/office/drawing/2014/main" id="{AE4ACEC1-8675-48E8-9AF3-2F9D51427B39}"/>
                    </a:ext>
                  </a:extLst>
                </p:cNvPr>
                <p:cNvSpPr/>
                <p:nvPr/>
              </p:nvSpPr>
              <p:spPr bwMode="auto">
                <a:xfrm>
                  <a:off x="1480406" y="2641600"/>
                  <a:ext cx="726649" cy="635000"/>
                </a:xfrm>
                <a:custGeom>
                  <a:avLst/>
                  <a:gdLst>
                    <a:gd name="T0" fmla="*/ 778 w 7797"/>
                    <a:gd name="T1" fmla="*/ 2674 h 6810"/>
                    <a:gd name="T2" fmla="*/ 2420 w 7797"/>
                    <a:gd name="T3" fmla="*/ 1093 h 6810"/>
                    <a:gd name="T4" fmla="*/ 3519 w 7797"/>
                    <a:gd name="T5" fmla="*/ 922 h 6810"/>
                    <a:gd name="T6" fmla="*/ 4020 w 7797"/>
                    <a:gd name="T7" fmla="*/ 1416 h 6810"/>
                    <a:gd name="T8" fmla="*/ 3165 w 7797"/>
                    <a:gd name="T9" fmla="*/ 2191 h 6810"/>
                    <a:gd name="T10" fmla="*/ 5509 w 7797"/>
                    <a:gd name="T11" fmla="*/ 4407 h 6810"/>
                    <a:gd name="T12" fmla="*/ 3550 w 7797"/>
                    <a:gd name="T13" fmla="*/ 153 h 6810"/>
                    <a:gd name="T14" fmla="*/ 6272 w 7797"/>
                    <a:gd name="T15" fmla="*/ 5152 h 6810"/>
                    <a:gd name="T16" fmla="*/ 6872 w 7797"/>
                    <a:gd name="T17" fmla="*/ 5727 h 6810"/>
                    <a:gd name="T18" fmla="*/ 6034 w 7797"/>
                    <a:gd name="T19" fmla="*/ 6575 h 6810"/>
                    <a:gd name="T20" fmla="*/ 5461 w 7797"/>
                    <a:gd name="T21" fmla="*/ 6025 h 6810"/>
                    <a:gd name="T22" fmla="*/ 1462 w 7797"/>
                    <a:gd name="T23" fmla="*/ 5940 h 6810"/>
                    <a:gd name="T24" fmla="*/ 1187 w 7797"/>
                    <a:gd name="T25" fmla="*/ 5903 h 6810"/>
                    <a:gd name="T26" fmla="*/ 412 w 7797"/>
                    <a:gd name="T27" fmla="*/ 6465 h 6810"/>
                    <a:gd name="T28" fmla="*/ 753 w 7797"/>
                    <a:gd name="T29" fmla="*/ 5561 h 6810"/>
                    <a:gd name="T30" fmla="*/ 815 w 7797"/>
                    <a:gd name="T31" fmla="*/ 5409 h 6810"/>
                    <a:gd name="T32" fmla="*/ 430 w 7797"/>
                    <a:gd name="T33" fmla="*/ 4908 h 6810"/>
                    <a:gd name="T34" fmla="*/ 888 w 7797"/>
                    <a:gd name="T35" fmla="*/ 4481 h 6810"/>
                    <a:gd name="T36" fmla="*/ 4636 w 7797"/>
                    <a:gd name="T37" fmla="*/ 5225 h 6810"/>
                    <a:gd name="T38" fmla="*/ 2311 w 7797"/>
                    <a:gd name="T39" fmla="*/ 3016 h 6810"/>
                    <a:gd name="T40" fmla="*/ 1712 w 7797"/>
                    <a:gd name="T41" fmla="*/ 3620 h 6810"/>
                    <a:gd name="T42" fmla="*/ 778 w 7797"/>
                    <a:gd name="T43" fmla="*/ 2674 h 6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797" h="6810">
                      <a:moveTo>
                        <a:pt x="778" y="2674"/>
                      </a:moveTo>
                      <a:lnTo>
                        <a:pt x="2420" y="1093"/>
                      </a:lnTo>
                      <a:cubicBezTo>
                        <a:pt x="2790" y="1302"/>
                        <a:pt x="3156" y="1199"/>
                        <a:pt x="3519" y="922"/>
                      </a:cubicBezTo>
                      <a:lnTo>
                        <a:pt x="4020" y="1416"/>
                      </a:lnTo>
                      <a:lnTo>
                        <a:pt x="3165" y="2191"/>
                      </a:lnTo>
                      <a:lnTo>
                        <a:pt x="5509" y="4407"/>
                      </a:lnTo>
                      <a:cubicBezTo>
                        <a:pt x="6394" y="2408"/>
                        <a:pt x="5407" y="884"/>
                        <a:pt x="3550" y="153"/>
                      </a:cubicBezTo>
                      <a:cubicBezTo>
                        <a:pt x="6161" y="0"/>
                        <a:pt x="7797" y="3094"/>
                        <a:pt x="6272" y="5152"/>
                      </a:cubicBezTo>
                      <a:lnTo>
                        <a:pt x="6872" y="5727"/>
                      </a:lnTo>
                      <a:lnTo>
                        <a:pt x="6034" y="6575"/>
                      </a:lnTo>
                      <a:lnTo>
                        <a:pt x="5461" y="6025"/>
                      </a:lnTo>
                      <a:cubicBezTo>
                        <a:pt x="4004" y="6810"/>
                        <a:pt x="2676" y="6755"/>
                        <a:pt x="1462" y="5940"/>
                      </a:cubicBezTo>
                      <a:cubicBezTo>
                        <a:pt x="1304" y="5839"/>
                        <a:pt x="1213" y="5827"/>
                        <a:pt x="1187" y="5903"/>
                      </a:cubicBezTo>
                      <a:cubicBezTo>
                        <a:pt x="1286" y="6472"/>
                        <a:pt x="749" y="6704"/>
                        <a:pt x="412" y="6465"/>
                      </a:cubicBezTo>
                      <a:cubicBezTo>
                        <a:pt x="0" y="6132"/>
                        <a:pt x="250" y="5504"/>
                        <a:pt x="753" y="5561"/>
                      </a:cubicBezTo>
                      <a:cubicBezTo>
                        <a:pt x="831" y="5565"/>
                        <a:pt x="884" y="5530"/>
                        <a:pt x="815" y="5409"/>
                      </a:cubicBezTo>
                      <a:cubicBezTo>
                        <a:pt x="712" y="5245"/>
                        <a:pt x="569" y="5076"/>
                        <a:pt x="430" y="4908"/>
                      </a:cubicBezTo>
                      <a:lnTo>
                        <a:pt x="888" y="4481"/>
                      </a:lnTo>
                      <a:cubicBezTo>
                        <a:pt x="2054" y="5440"/>
                        <a:pt x="3296" y="5758"/>
                        <a:pt x="4636" y="5225"/>
                      </a:cubicBezTo>
                      <a:lnTo>
                        <a:pt x="2311" y="3016"/>
                      </a:lnTo>
                      <a:lnTo>
                        <a:pt x="1712" y="3620"/>
                      </a:lnTo>
                      <a:lnTo>
                        <a:pt x="778" y="2674"/>
                      </a:lnTo>
                      <a:close/>
                    </a:path>
                  </a:pathLst>
                </a:custGeom>
                <a:solidFill>
                  <a:srgbClr val="FFF6EB"/>
                </a:solidFill>
                <a:ln>
                  <a:noFill/>
                </a:ln>
              </p:spPr>
              <p:txBody>
                <a:bodyPr vert="horz" wrap="square" lIns="68580" tIns="34291" rIns="68580" bIns="34291" numCol="1" anchor="t" anchorCtr="0" compatLnSpc="1"/>
                <a:lstStyle/>
                <a:p>
                  <a:endParaRPr lang="zh-CN" altLang="en-US" sz="1015">
                    <a:solidFill>
                      <a:schemeClr val="accent5"/>
                    </a:solidFill>
                  </a:endParaRPr>
                </a:p>
              </p:txBody>
            </p:sp>
          </p:grpSp>
        </p:grpSp>
        <p:sp>
          <p:nvSpPr>
            <p:cNvPr id="63" name="矩形 62">
              <a:extLst>
                <a:ext uri="{FF2B5EF4-FFF2-40B4-BE49-F238E27FC236}">
                  <a16:creationId xmlns:a16="http://schemas.microsoft.com/office/drawing/2014/main" id="{EEF62E91-D1B2-4B71-8C18-FDD6286DC112}"/>
                </a:ext>
              </a:extLst>
            </p:cNvPr>
            <p:cNvSpPr/>
            <p:nvPr/>
          </p:nvSpPr>
          <p:spPr>
            <a:xfrm>
              <a:off x="4981743" y="1370882"/>
              <a:ext cx="5543722" cy="362118"/>
            </a:xfrm>
            <a:prstGeom prst="rect">
              <a:avLst/>
            </a:prstGeom>
            <a:noFill/>
            <a:ln w="25400" cap="flat" cmpd="sng" algn="ctr">
              <a:noFill/>
              <a:prstDash val="solid"/>
            </a:ln>
            <a:effectLst/>
          </p:spPr>
          <p:txBody>
            <a:bodyPr rtlCol="0" anchor="ctr"/>
            <a:lstStyle/>
            <a:p>
              <a:pPr lvl="0" algn="ctr" fontAlgn="base">
                <a:spcBef>
                  <a:spcPct val="0"/>
                </a:spcBef>
                <a:spcAft>
                  <a:spcPct val="0"/>
                </a:spcAft>
                <a:defRPr/>
              </a:pPr>
              <a:r>
                <a:rPr lang="zh-CN" altLang="en-US" b="1" kern="0" spc="300" dirty="0">
                  <a:solidFill>
                    <a:schemeClr val="bg1">
                      <a:lumMod val="20000"/>
                      <a:lumOff val="80000"/>
                    </a:schemeClr>
                  </a:solidFill>
                  <a:latin typeface="微软雅黑" panose="020B0503020204020204" pitchFamily="34" charset="-122"/>
                  <a:ea typeface="微软雅黑" panose="020B0503020204020204" pitchFamily="34" charset="-122"/>
                </a:rPr>
                <a:t>政府也并非万能，政府管理经济也可能失误</a:t>
              </a:r>
            </a:p>
          </p:txBody>
        </p:sp>
      </p:grpSp>
    </p:spTree>
    <p:extLst>
      <p:ext uri="{BB962C8B-B14F-4D97-AF65-F5344CB8AC3E}">
        <p14:creationId xmlns:p14="http://schemas.microsoft.com/office/powerpoint/2010/main" val="150071831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childTnLst>
                          </p:cTn>
                        </p:par>
                        <p:par>
                          <p:cTn id="10" fill="hold">
                            <p:stCondLst>
                              <p:cond delay="500"/>
                            </p:stCondLst>
                            <p:childTnLst>
                              <p:par>
                                <p:cTn id="11" presetID="6" presetClass="entr" presetSubtype="16" fill="hold" grpId="0" nodeType="afterEffect">
                                  <p:stCondLst>
                                    <p:cond delay="0"/>
                                  </p:stCondLst>
                                  <p:childTnLst>
                                    <p:set>
                                      <p:cBhvr>
                                        <p:cTn id="12" dur="1" fill="hold">
                                          <p:stCondLst>
                                            <p:cond delay="0"/>
                                          </p:stCondLst>
                                        </p:cTn>
                                        <p:tgtEl>
                                          <p:spTgt spid="19"/>
                                        </p:tgtEl>
                                        <p:attrNameLst>
                                          <p:attrName>style.visibility</p:attrName>
                                        </p:attrNameLst>
                                      </p:cBhvr>
                                      <p:to>
                                        <p:strVal val="visible"/>
                                      </p:to>
                                    </p:set>
                                    <p:animEffect transition="in" filter="circle(in)">
                                      <p:cBhvr>
                                        <p:cTn id="13" dur="2000"/>
                                        <p:tgtEl>
                                          <p:spTgt spid="19"/>
                                        </p:tgtEl>
                                      </p:cBhvr>
                                    </p:animEffect>
                                  </p:childTnLst>
                                </p:cTn>
                              </p:par>
                            </p:childTnLst>
                          </p:cTn>
                        </p:par>
                        <p:par>
                          <p:cTn id="14" fill="hold">
                            <p:stCondLst>
                              <p:cond delay="2500"/>
                            </p:stCondLst>
                            <p:childTnLst>
                              <p:par>
                                <p:cTn id="15" presetID="22" presetClass="entr" presetSubtype="8" fill="hold" nodeType="after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par>
                          <p:cTn id="18" fill="hold">
                            <p:stCondLst>
                              <p:cond delay="3000"/>
                            </p:stCondLst>
                            <p:childTnLst>
                              <p:par>
                                <p:cTn id="19" presetID="12" presetClass="entr" presetSubtype="8" fill="hold" nodeType="afterEffect">
                                  <p:stCondLst>
                                    <p:cond delay="0"/>
                                  </p:stCondLst>
                                  <p:childTnLst>
                                    <p:set>
                                      <p:cBhvr>
                                        <p:cTn id="20" dur="1" fill="hold">
                                          <p:stCondLst>
                                            <p:cond delay="0"/>
                                          </p:stCondLst>
                                        </p:cTn>
                                        <p:tgtEl>
                                          <p:spTgt spid="29"/>
                                        </p:tgtEl>
                                        <p:attrNameLst>
                                          <p:attrName>style.visibility</p:attrName>
                                        </p:attrNameLst>
                                      </p:cBhvr>
                                      <p:to>
                                        <p:strVal val="visible"/>
                                      </p:to>
                                    </p:set>
                                    <p:anim calcmode="lin" valueType="num">
                                      <p:cBhvr additive="base">
                                        <p:cTn id="21" dur="500"/>
                                        <p:tgtEl>
                                          <p:spTgt spid="29"/>
                                        </p:tgtEl>
                                        <p:attrNameLst>
                                          <p:attrName>ppt_x</p:attrName>
                                        </p:attrNameLst>
                                      </p:cBhvr>
                                      <p:tavLst>
                                        <p:tav tm="0">
                                          <p:val>
                                            <p:strVal val="#ppt_x-#ppt_w*1.125000"/>
                                          </p:val>
                                        </p:tav>
                                        <p:tav tm="100000">
                                          <p:val>
                                            <p:strVal val="#ppt_x"/>
                                          </p:val>
                                        </p:tav>
                                      </p:tavLst>
                                    </p:anim>
                                    <p:animEffect transition="in" filter="wipe(right)">
                                      <p:cBhvr>
                                        <p:cTn id="22" dur="500"/>
                                        <p:tgtEl>
                                          <p:spTgt spid="29"/>
                                        </p:tgtEl>
                                      </p:cBhvr>
                                    </p:animEffect>
                                  </p:childTnLst>
                                </p:cTn>
                              </p:par>
                            </p:childTnLst>
                          </p:cTn>
                        </p:par>
                        <p:par>
                          <p:cTn id="23" fill="hold">
                            <p:stCondLst>
                              <p:cond delay="3500"/>
                            </p:stCondLst>
                            <p:childTnLst>
                              <p:par>
                                <p:cTn id="24" presetID="22" presetClass="entr" presetSubtype="8" fill="hold"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wipe(left)">
                                      <p:cBhvr>
                                        <p:cTn id="26" dur="500"/>
                                        <p:tgtEl>
                                          <p:spTgt spid="23"/>
                                        </p:tgtEl>
                                      </p:cBhvr>
                                    </p:animEffect>
                                  </p:childTnLst>
                                </p:cTn>
                              </p:par>
                            </p:childTnLst>
                          </p:cTn>
                        </p:par>
                        <p:par>
                          <p:cTn id="27" fill="hold">
                            <p:stCondLst>
                              <p:cond delay="4000"/>
                            </p:stCondLst>
                            <p:childTnLst>
                              <p:par>
                                <p:cTn id="28" presetID="22" presetClass="entr" presetSubtype="8" fill="hold" nodeType="afterEffect">
                                  <p:stCondLst>
                                    <p:cond delay="0"/>
                                  </p:stCondLst>
                                  <p:childTnLst>
                                    <p:set>
                                      <p:cBhvr>
                                        <p:cTn id="29" dur="1" fill="hold">
                                          <p:stCondLst>
                                            <p:cond delay="0"/>
                                          </p:stCondLst>
                                        </p:cTn>
                                        <p:tgtEl>
                                          <p:spTgt spid="26"/>
                                        </p:tgtEl>
                                        <p:attrNameLst>
                                          <p:attrName>style.visibility</p:attrName>
                                        </p:attrNameLst>
                                      </p:cBhvr>
                                      <p:to>
                                        <p:strVal val="visible"/>
                                      </p:to>
                                    </p:set>
                                    <p:animEffect transition="in" filter="wipe(left)">
                                      <p:cBhvr>
                                        <p:cTn id="30" dur="500"/>
                                        <p:tgtEl>
                                          <p:spTgt spid="26"/>
                                        </p:tgtEl>
                                      </p:cBhvr>
                                    </p:animEffect>
                                  </p:childTnLst>
                                </p:cTn>
                              </p:par>
                            </p:childTnLst>
                          </p:cTn>
                        </p:par>
                        <p:par>
                          <p:cTn id="31" fill="hold">
                            <p:stCondLst>
                              <p:cond delay="4500"/>
                            </p:stCondLst>
                            <p:childTnLst>
                              <p:par>
                                <p:cTn id="32" presetID="12" presetClass="entr" presetSubtype="8" fill="hold" nodeType="afterEffect">
                                  <p:stCondLst>
                                    <p:cond delay="0"/>
                                  </p:stCondLst>
                                  <p:childTnLst>
                                    <p:set>
                                      <p:cBhvr>
                                        <p:cTn id="33" dur="1" fill="hold">
                                          <p:stCondLst>
                                            <p:cond delay="0"/>
                                          </p:stCondLst>
                                        </p:cTn>
                                        <p:tgtEl>
                                          <p:spTgt spid="54"/>
                                        </p:tgtEl>
                                        <p:attrNameLst>
                                          <p:attrName>style.visibility</p:attrName>
                                        </p:attrNameLst>
                                      </p:cBhvr>
                                      <p:to>
                                        <p:strVal val="visible"/>
                                      </p:to>
                                    </p:set>
                                    <p:anim calcmode="lin" valueType="num">
                                      <p:cBhvr additive="base">
                                        <p:cTn id="34" dur="500"/>
                                        <p:tgtEl>
                                          <p:spTgt spid="54"/>
                                        </p:tgtEl>
                                        <p:attrNameLst>
                                          <p:attrName>ppt_x</p:attrName>
                                        </p:attrNameLst>
                                      </p:cBhvr>
                                      <p:tavLst>
                                        <p:tav tm="0">
                                          <p:val>
                                            <p:strVal val="#ppt_x-#ppt_w*1.125000"/>
                                          </p:val>
                                        </p:tav>
                                        <p:tav tm="100000">
                                          <p:val>
                                            <p:strVal val="#ppt_x"/>
                                          </p:val>
                                        </p:tav>
                                      </p:tavLst>
                                    </p:anim>
                                    <p:animEffect transition="in" filter="wipe(right)">
                                      <p:cBhvr>
                                        <p:cTn id="35" dur="500"/>
                                        <p:tgtEl>
                                          <p:spTgt spid="54"/>
                                        </p:tgtEl>
                                      </p:cBhvr>
                                    </p:animEffect>
                                  </p:childTnLst>
                                </p:cTn>
                              </p:par>
                            </p:childTnLst>
                          </p:cTn>
                        </p:par>
                        <p:par>
                          <p:cTn id="36" fill="hold">
                            <p:stCondLst>
                              <p:cond delay="5000"/>
                            </p:stCondLst>
                            <p:childTnLst>
                              <p:par>
                                <p:cTn id="37" presetID="12" presetClass="entr" presetSubtype="8" fill="hold" nodeType="afterEffect">
                                  <p:stCondLst>
                                    <p:cond delay="0"/>
                                  </p:stCondLst>
                                  <p:childTnLst>
                                    <p:set>
                                      <p:cBhvr>
                                        <p:cTn id="38" dur="1" fill="hold">
                                          <p:stCondLst>
                                            <p:cond delay="0"/>
                                          </p:stCondLst>
                                        </p:cTn>
                                        <p:tgtEl>
                                          <p:spTgt spid="61"/>
                                        </p:tgtEl>
                                        <p:attrNameLst>
                                          <p:attrName>style.visibility</p:attrName>
                                        </p:attrNameLst>
                                      </p:cBhvr>
                                      <p:to>
                                        <p:strVal val="visible"/>
                                      </p:to>
                                    </p:set>
                                    <p:anim calcmode="lin" valueType="num">
                                      <p:cBhvr additive="base">
                                        <p:cTn id="39" dur="500"/>
                                        <p:tgtEl>
                                          <p:spTgt spid="61"/>
                                        </p:tgtEl>
                                        <p:attrNameLst>
                                          <p:attrName>ppt_x</p:attrName>
                                        </p:attrNameLst>
                                      </p:cBhvr>
                                      <p:tavLst>
                                        <p:tav tm="0">
                                          <p:val>
                                            <p:strVal val="#ppt_x-#ppt_w*1.125000"/>
                                          </p:val>
                                        </p:tav>
                                        <p:tav tm="100000">
                                          <p:val>
                                            <p:strVal val="#ppt_x"/>
                                          </p:val>
                                        </p:tav>
                                      </p:tavLst>
                                    </p:anim>
                                    <p:animEffect transition="in" filter="wipe(right)">
                                      <p:cBhvr>
                                        <p:cTn id="4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61988053-7C8D-4947-8A2A-B4475E70EEAD}"/>
              </a:ext>
            </a:extLst>
          </p:cNvPr>
          <p:cNvCxnSpPr/>
          <p:nvPr/>
        </p:nvCxnSpPr>
        <p:spPr>
          <a:xfrm>
            <a:off x="1633023" y="2506412"/>
            <a:ext cx="716820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AACAC6B7-D55D-4DAF-B905-A94D8CA12D3D}"/>
              </a:ext>
            </a:extLst>
          </p:cNvPr>
          <p:cNvCxnSpPr/>
          <p:nvPr/>
        </p:nvCxnSpPr>
        <p:spPr>
          <a:xfrm>
            <a:off x="1633023" y="4187672"/>
            <a:ext cx="7216208"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706B081F-DEF8-498B-8737-BB7D657C4533}"/>
              </a:ext>
            </a:extLst>
          </p:cNvPr>
          <p:cNvSpPr/>
          <p:nvPr/>
        </p:nvSpPr>
        <p:spPr>
          <a:xfrm>
            <a:off x="1228614" y="2931947"/>
            <a:ext cx="7551916" cy="851452"/>
          </a:xfrm>
          <a:prstGeom prst="rect">
            <a:avLst/>
          </a:prstGeom>
        </p:spPr>
        <p:txBody>
          <a:bodyPr wrap="square" lIns="91440" tIns="45720" rIns="91440" bIns="45720">
            <a:spAutoFit/>
          </a:bodyPr>
          <a:lstStyle/>
          <a:p>
            <a:pPr algn="ctr"/>
            <a:r>
              <a:rPr lang="zh-CN" altLang="en-US" sz="4933" b="1" dirty="0">
                <a:solidFill>
                  <a:schemeClr val="accent1"/>
                </a:solidFill>
                <a:latin typeface="微软雅黑" panose="020B0503020204020204" pitchFamily="34" charset="-122"/>
                <a:ea typeface="微软雅黑" panose="020B0503020204020204" pitchFamily="34" charset="-122"/>
              </a:rPr>
              <a:t>“供给侧结构性改革”</a:t>
            </a:r>
          </a:p>
        </p:txBody>
      </p:sp>
      <p:sp>
        <p:nvSpPr>
          <p:cNvPr id="12" name="TextBox 8">
            <a:extLst>
              <a:ext uri="{FF2B5EF4-FFF2-40B4-BE49-F238E27FC236}">
                <a16:creationId xmlns:a16="http://schemas.microsoft.com/office/drawing/2014/main" id="{FBF0256D-ECA1-410D-9A86-EF779099F197}"/>
              </a:ext>
            </a:extLst>
          </p:cNvPr>
          <p:cNvSpPr txBox="1"/>
          <p:nvPr/>
        </p:nvSpPr>
        <p:spPr>
          <a:xfrm>
            <a:off x="2860395" y="4351586"/>
            <a:ext cx="4288354" cy="338554"/>
          </a:xfrm>
          <a:prstGeom prst="rect">
            <a:avLst/>
          </a:prstGeom>
          <a:noFill/>
          <a:effectLst/>
        </p:spPr>
        <p:txBody>
          <a:bodyPr wrap="none" rtlCol="0">
            <a:spAutoFit/>
          </a:bodyPr>
          <a:lstStyle/>
          <a:p>
            <a:pPr algn="ctr" defTabSz="1219170">
              <a:defRPr/>
            </a:pPr>
            <a:r>
              <a:rPr lang="zh-CN" altLang="en-US" sz="1600" kern="0" dirty="0">
                <a:solidFill>
                  <a:schemeClr val="accent1"/>
                </a:solidFill>
                <a:latin typeface="微软雅黑" panose="020B0503020204020204" pitchFamily="34" charset="-122"/>
                <a:ea typeface="微软雅黑" panose="020B0503020204020204" pitchFamily="34" charset="-122"/>
              </a:rPr>
              <a:t>学习习近平新时代中国特色社会主义经济思想</a:t>
            </a:r>
          </a:p>
        </p:txBody>
      </p:sp>
      <p:sp>
        <p:nvSpPr>
          <p:cNvPr id="13" name="矩形 12">
            <a:extLst>
              <a:ext uri="{FF2B5EF4-FFF2-40B4-BE49-F238E27FC236}">
                <a16:creationId xmlns:a16="http://schemas.microsoft.com/office/drawing/2014/main" id="{BC9EA643-32F9-4DFC-88AD-26D995D86705}"/>
              </a:ext>
            </a:extLst>
          </p:cNvPr>
          <p:cNvSpPr/>
          <p:nvPr/>
        </p:nvSpPr>
        <p:spPr>
          <a:xfrm>
            <a:off x="2172679" y="1983999"/>
            <a:ext cx="1986427" cy="543675"/>
          </a:xfrm>
          <a:prstGeom prst="rect">
            <a:avLst/>
          </a:prstGeom>
        </p:spPr>
        <p:txBody>
          <a:bodyPr wrap="square" lIns="91440" tIns="45720" rIns="91440" bIns="45720">
            <a:spAutoFit/>
          </a:bodyPr>
          <a:lstStyle/>
          <a:p>
            <a:pPr algn="ctr"/>
            <a:r>
              <a:rPr lang="zh-CN" altLang="en-US" sz="2933" b="1" dirty="0">
                <a:solidFill>
                  <a:schemeClr val="accent1"/>
                </a:solidFill>
                <a:latin typeface="微软雅黑" panose="020B0503020204020204" pitchFamily="34" charset="-122"/>
                <a:ea typeface="微软雅黑" panose="020B0503020204020204" pitchFamily="34" charset="-122"/>
              </a:rPr>
              <a:t>第四章</a:t>
            </a:r>
          </a:p>
        </p:txBody>
      </p:sp>
    </p:spTree>
    <p:extLst>
      <p:ext uri="{BB962C8B-B14F-4D97-AF65-F5344CB8AC3E}">
        <p14:creationId xmlns:p14="http://schemas.microsoft.com/office/powerpoint/2010/main" val="401226243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1000" r="-11000"/>
          </a:stretch>
        </a:blipFill>
        <a:effectLst/>
      </p:bgPr>
    </p:bg>
    <p:spTree>
      <p:nvGrpSpPr>
        <p:cNvPr id="1" name=""/>
        <p:cNvGrpSpPr/>
        <p:nvPr/>
      </p:nvGrpSpPr>
      <p:grpSpPr>
        <a:xfrm>
          <a:off x="0" y="0"/>
          <a:ext cx="0" cy="0"/>
          <a:chOff x="0" y="0"/>
          <a:chExt cx="0" cy="0"/>
        </a:xfrm>
      </p:grpSpPr>
      <p:sp>
        <p:nvSpPr>
          <p:cNvPr id="5" name="任意多边形 4"/>
          <p:cNvSpPr/>
          <p:nvPr>
            <p:custDataLst>
              <p:tags r:id="rId1"/>
            </p:custDataLst>
          </p:nvPr>
        </p:nvSpPr>
        <p:spPr bwMode="auto">
          <a:xfrm>
            <a:off x="2800036" y="1366832"/>
            <a:ext cx="6370818" cy="74950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noFill/>
          <a:ln>
            <a:noFill/>
          </a:ln>
        </p:spPr>
        <p:txBody>
          <a:bodyPr vert="horz" wrap="square" lIns="91440" tIns="45720" rIns="91440" bIns="45720" numCol="1" anchor="t" anchorCtr="0" compatLnSpc="1">
            <a:noAutofit/>
          </a:bodyPr>
          <a:lstStyle/>
          <a:p>
            <a:pPr algn="ctr"/>
            <a:endParaRPr lang="zh-CN" altLang="en-US"/>
          </a:p>
        </p:txBody>
      </p:sp>
      <p:sp>
        <p:nvSpPr>
          <p:cNvPr id="6" name="矩形 5"/>
          <p:cNvSpPr/>
          <p:nvPr/>
        </p:nvSpPr>
        <p:spPr>
          <a:xfrm>
            <a:off x="1572093" y="2136273"/>
            <a:ext cx="9047813" cy="507127"/>
          </a:xfrm>
          <a:prstGeom prst="rect">
            <a:avLst/>
          </a:prstGeom>
        </p:spPr>
        <p:txBody>
          <a:bodyPr wrap="square">
            <a:spAutoFit/>
          </a:bodyPr>
          <a:lstStyle/>
          <a:p>
            <a:pPr algn="ctr">
              <a:lnSpc>
                <a:spcPct val="150000"/>
              </a:lnSpc>
            </a:pPr>
            <a:r>
              <a:rPr lang="zh-CN" altLang="en-US" sz="2000" b="1" dirty="0">
                <a:solidFill>
                  <a:schemeClr val="accent1"/>
                </a:solidFill>
                <a:latin typeface="+mj-ea"/>
                <a:ea typeface="+mj-ea"/>
              </a:rPr>
              <a:t>为经济持续健康发展提供了中国方案，为经济学理论创新贡献了中国智慧</a:t>
            </a:r>
          </a:p>
        </p:txBody>
      </p:sp>
      <p:sp>
        <p:nvSpPr>
          <p:cNvPr id="7" name="矩形 6"/>
          <p:cNvSpPr/>
          <p:nvPr/>
        </p:nvSpPr>
        <p:spPr>
          <a:xfrm>
            <a:off x="2953766" y="1612662"/>
            <a:ext cx="6647975" cy="369332"/>
          </a:xfrm>
          <a:prstGeom prst="rect">
            <a:avLst/>
          </a:prstGeom>
        </p:spPr>
        <p:txBody>
          <a:bodyPr wrap="non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中国特色社会主义进入了新时代，我国经济发展也进入了新时代</a:t>
            </a:r>
            <a:endParaRPr lang="zh-CN" altLang="en-US" sz="4400" b="1" dirty="0">
              <a:solidFill>
                <a:schemeClr val="accent1"/>
              </a:solidFill>
              <a:latin typeface="微软雅黑" panose="020B0503020204020204" pitchFamily="34" charset="-122"/>
              <a:ea typeface="微软雅黑" panose="020B0503020204020204" pitchFamily="34" charset="-122"/>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7754" y="2951959"/>
            <a:ext cx="4734053" cy="2793865"/>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图片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92004" y="2951959"/>
            <a:ext cx="4540033" cy="2793866"/>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3" name="矩形 12">
            <a:extLst>
              <a:ext uri="{FF2B5EF4-FFF2-40B4-BE49-F238E27FC236}">
                <a16:creationId xmlns:a16="http://schemas.microsoft.com/office/drawing/2014/main" id="{C8723F4F-F1A2-48F7-8E3D-7DD277ACBE23}"/>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“供给侧结构性改革”</a:t>
            </a:r>
          </a:p>
        </p:txBody>
      </p:sp>
    </p:spTree>
    <p:extLst>
      <p:ext uri="{BB962C8B-B14F-4D97-AF65-F5344CB8AC3E}">
        <p14:creationId xmlns:p14="http://schemas.microsoft.com/office/powerpoint/2010/main" val="200412992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400"/>
                                        <p:tgtEl>
                                          <p:spTgt spid="7"/>
                                        </p:tgtEl>
                                      </p:cBhvr>
                                    </p:animEffect>
                                  </p:childTnLst>
                                </p:cTn>
                              </p:par>
                            </p:childTnLst>
                          </p:cTn>
                        </p:par>
                        <p:par>
                          <p:cTn id="13" fill="hold">
                            <p:stCondLst>
                              <p:cond delay="24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445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3CB905AF-842F-4A48-8802-CCC1310FD7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4872069" cy="2730500"/>
          </a:xfrm>
          <a:prstGeom prst="rect">
            <a:avLst/>
          </a:prstGeom>
        </p:spPr>
      </p:pic>
      <p:grpSp>
        <p:nvGrpSpPr>
          <p:cNvPr id="5" name="组合 4">
            <a:extLst>
              <a:ext uri="{FF2B5EF4-FFF2-40B4-BE49-F238E27FC236}">
                <a16:creationId xmlns:a16="http://schemas.microsoft.com/office/drawing/2014/main" id="{1E81EEF4-5B0F-49D8-99F0-307F9FEA3DDC}"/>
              </a:ext>
            </a:extLst>
          </p:cNvPr>
          <p:cNvGrpSpPr/>
          <p:nvPr/>
        </p:nvGrpSpPr>
        <p:grpSpPr>
          <a:xfrm>
            <a:off x="430691" y="3299890"/>
            <a:ext cx="1650200" cy="974256"/>
            <a:chOff x="5365365" y="876942"/>
            <a:chExt cx="1650200" cy="974256"/>
          </a:xfrm>
        </p:grpSpPr>
        <p:sp>
          <p:nvSpPr>
            <p:cNvPr id="6" name="文本框 5">
              <a:extLst>
                <a:ext uri="{FF2B5EF4-FFF2-40B4-BE49-F238E27FC236}">
                  <a16:creationId xmlns:a16="http://schemas.microsoft.com/office/drawing/2014/main" id="{45589CFF-F6F8-4589-B326-1E729A5070DB}"/>
                </a:ext>
              </a:extLst>
            </p:cNvPr>
            <p:cNvSpPr txBox="1"/>
            <p:nvPr/>
          </p:nvSpPr>
          <p:spPr>
            <a:xfrm>
              <a:off x="5365365" y="876942"/>
              <a:ext cx="1650200" cy="707886"/>
            </a:xfrm>
            <a:prstGeom prst="rect">
              <a:avLst/>
            </a:prstGeom>
            <a:noFill/>
            <a:effectLst>
              <a:outerShdw blurRad="139700" dist="76200" dir="5940000" algn="t" rotWithShape="0">
                <a:prstClr val="black">
                  <a:alpha val="40000"/>
                </a:prstClr>
              </a:outerShdw>
            </a:effectLst>
          </p:spPr>
          <p:txBody>
            <a:bodyPr wrap="square" rtlCol="0">
              <a:spAutoFit/>
            </a:bodyPr>
            <a:lstStyle/>
            <a:p>
              <a:pPr algn="dist"/>
              <a:r>
                <a:rPr lang="zh-CN" altLang="en-US" sz="4000" dirty="0">
                  <a:solidFill>
                    <a:srgbClr val="C00000"/>
                  </a:solidFill>
                  <a:latin typeface="冬青黑体简体中文 W6" panose="020B0600000000000000" pitchFamily="34" charset="-122"/>
                  <a:ea typeface="冬青黑体简体中文 W6" panose="020B0600000000000000" pitchFamily="34" charset="-122"/>
                </a:rPr>
                <a:t>目录</a:t>
              </a:r>
            </a:p>
          </p:txBody>
        </p:sp>
        <p:sp>
          <p:nvSpPr>
            <p:cNvPr id="7" name="文本框 6">
              <a:extLst>
                <a:ext uri="{FF2B5EF4-FFF2-40B4-BE49-F238E27FC236}">
                  <a16:creationId xmlns:a16="http://schemas.microsoft.com/office/drawing/2014/main" id="{E26EBD65-474E-4F37-AD74-27125CC906C7}"/>
                </a:ext>
              </a:extLst>
            </p:cNvPr>
            <p:cNvSpPr txBox="1"/>
            <p:nvPr/>
          </p:nvSpPr>
          <p:spPr>
            <a:xfrm>
              <a:off x="5442650" y="1481866"/>
              <a:ext cx="1495629" cy="369332"/>
            </a:xfrm>
            <a:prstGeom prst="rect">
              <a:avLst/>
            </a:prstGeom>
            <a:noFill/>
          </p:spPr>
          <p:txBody>
            <a:bodyPr wrap="square" rtlCol="0">
              <a:spAutoFit/>
            </a:bodyPr>
            <a:lstStyle/>
            <a:p>
              <a:pPr algn="dist"/>
              <a:r>
                <a:rPr lang="en-US" altLang="zh-CN" dirty="0">
                  <a:solidFill>
                    <a:srgbClr val="C00000"/>
                  </a:solidFill>
                </a:rPr>
                <a:t>CONTENTS</a:t>
              </a:r>
              <a:endParaRPr lang="zh-CN" altLang="en-US" dirty="0">
                <a:solidFill>
                  <a:srgbClr val="C00000"/>
                </a:solidFill>
              </a:endParaRPr>
            </a:p>
          </p:txBody>
        </p:sp>
      </p:grpSp>
      <p:grpSp>
        <p:nvGrpSpPr>
          <p:cNvPr id="8" name="组合 7">
            <a:extLst>
              <a:ext uri="{FF2B5EF4-FFF2-40B4-BE49-F238E27FC236}">
                <a16:creationId xmlns:a16="http://schemas.microsoft.com/office/drawing/2014/main" id="{377FE572-243B-4512-8139-EDB70CFEBB27}"/>
              </a:ext>
            </a:extLst>
          </p:cNvPr>
          <p:cNvGrpSpPr/>
          <p:nvPr/>
        </p:nvGrpSpPr>
        <p:grpSpPr>
          <a:xfrm>
            <a:off x="2389562" y="2245902"/>
            <a:ext cx="6572588" cy="604954"/>
            <a:chOff x="2831505" y="2399383"/>
            <a:chExt cx="6572588" cy="604954"/>
          </a:xfrm>
        </p:grpSpPr>
        <p:sp>
          <p:nvSpPr>
            <p:cNvPr id="9" name="矩形: 圆角 8">
              <a:extLst>
                <a:ext uri="{FF2B5EF4-FFF2-40B4-BE49-F238E27FC236}">
                  <a16:creationId xmlns:a16="http://schemas.microsoft.com/office/drawing/2014/main" id="{DEA70E23-D777-4613-BBEA-7E64FF4A7767}"/>
                </a:ext>
              </a:extLst>
            </p:cNvPr>
            <p:cNvSpPr/>
            <p:nvPr/>
          </p:nvSpPr>
          <p:spPr bwMode="auto">
            <a:xfrm>
              <a:off x="3575720" y="2464337"/>
              <a:ext cx="5828373"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10" name="矩形: 圆角 9">
              <a:extLst>
                <a:ext uri="{FF2B5EF4-FFF2-40B4-BE49-F238E27FC236}">
                  <a16:creationId xmlns:a16="http://schemas.microsoft.com/office/drawing/2014/main" id="{D1BD55AF-DF09-4933-8C56-0E235218E7C6}"/>
                </a:ext>
              </a:extLst>
            </p:cNvPr>
            <p:cNvSpPr/>
            <p:nvPr/>
          </p:nvSpPr>
          <p:spPr bwMode="auto">
            <a:xfrm>
              <a:off x="2831505" y="2455606"/>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11" name="TextBox 47">
              <a:extLst>
                <a:ext uri="{FF2B5EF4-FFF2-40B4-BE49-F238E27FC236}">
                  <a16:creationId xmlns:a16="http://schemas.microsoft.com/office/drawing/2014/main" id="{1B912150-22F1-4F37-A6CD-2447A94663FA}"/>
                </a:ext>
              </a:extLst>
            </p:cNvPr>
            <p:cNvSpPr txBox="1"/>
            <p:nvPr/>
          </p:nvSpPr>
          <p:spPr>
            <a:xfrm>
              <a:off x="3979988" y="2475822"/>
              <a:ext cx="4890870"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a:defRPr sz="3200" b="1">
                  <a:solidFill>
                    <a:schemeClr val="accent1"/>
                  </a:solidFill>
                  <a:latin typeface="微软雅黑" panose="020B0503020204020204" pitchFamily="34" charset="-122"/>
                  <a:ea typeface="微软雅黑" panose="020B0503020204020204" pitchFamily="34" charset="-122"/>
                </a:defRPr>
              </a:lvl1pPr>
            </a:lstStyle>
            <a:p>
              <a:pPr eaLnBrk="0" fontAlgn="base" hangingPunct="0">
                <a:spcBef>
                  <a:spcPct val="0"/>
                </a:spcBef>
                <a:spcAft>
                  <a:spcPct val="0"/>
                </a:spcAft>
              </a:pPr>
              <a:r>
                <a:rPr lang="zh-CN" altLang="en-US" sz="2400" b="0" dirty="0">
                  <a:solidFill>
                    <a:schemeClr val="bg1"/>
                  </a:solidFill>
                  <a:latin typeface="冬青黑体简体中文 W6" panose="020B0600000000000000" pitchFamily="34" charset="-122"/>
                  <a:ea typeface="冬青黑体简体中文 W6" panose="020B0600000000000000" pitchFamily="34" charset="-122"/>
                  <a:cs typeface="+mn-ea"/>
                  <a:sym typeface="+mn-lt"/>
                </a:rPr>
                <a:t>“坚持以人民为中心的发展思想”</a:t>
              </a:r>
            </a:p>
          </p:txBody>
        </p:sp>
        <p:sp>
          <p:nvSpPr>
            <p:cNvPr id="12" name="TextBox 58">
              <a:extLst>
                <a:ext uri="{FF2B5EF4-FFF2-40B4-BE49-F238E27FC236}">
                  <a16:creationId xmlns:a16="http://schemas.microsoft.com/office/drawing/2014/main" id="{0CCFF20A-F78A-4B18-8B07-636160FDF399}"/>
                </a:ext>
              </a:extLst>
            </p:cNvPr>
            <p:cNvSpPr txBox="1"/>
            <p:nvPr/>
          </p:nvSpPr>
          <p:spPr>
            <a:xfrm>
              <a:off x="2943470" y="2399383"/>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Lifeline JL" panose="00000400000000000000" pitchFamily="2" charset="0"/>
                  <a:ea typeface="微软雅黑" panose="020B0503020204020204" pitchFamily="34" charset="-122"/>
                  <a:cs typeface="+mn-ea"/>
                  <a:sym typeface="+mn-lt"/>
                </a:rPr>
                <a:t>1</a:t>
              </a:r>
              <a:endParaRPr lang="zh-CN" altLang="en-US" sz="3200" b="1" dirty="0">
                <a:solidFill>
                  <a:schemeClr val="bg1"/>
                </a:solidFill>
                <a:latin typeface="Lifeline JL" panose="00000400000000000000" pitchFamily="2" charset="0"/>
                <a:ea typeface="微软雅黑" panose="020B0503020204020204" pitchFamily="34" charset="-122"/>
                <a:cs typeface="+mn-ea"/>
                <a:sym typeface="+mn-lt"/>
              </a:endParaRPr>
            </a:p>
          </p:txBody>
        </p:sp>
      </p:grpSp>
      <p:grpSp>
        <p:nvGrpSpPr>
          <p:cNvPr id="13" name="组合 12">
            <a:extLst>
              <a:ext uri="{FF2B5EF4-FFF2-40B4-BE49-F238E27FC236}">
                <a16:creationId xmlns:a16="http://schemas.microsoft.com/office/drawing/2014/main" id="{3ADFA070-6811-47BE-B7B4-E6565A7BE535}"/>
              </a:ext>
            </a:extLst>
          </p:cNvPr>
          <p:cNvGrpSpPr/>
          <p:nvPr/>
        </p:nvGrpSpPr>
        <p:grpSpPr>
          <a:xfrm>
            <a:off x="2389562" y="3034030"/>
            <a:ext cx="6792887" cy="597877"/>
            <a:chOff x="2831505" y="3187511"/>
            <a:chExt cx="6792887" cy="597877"/>
          </a:xfrm>
        </p:grpSpPr>
        <p:sp>
          <p:nvSpPr>
            <p:cNvPr id="14" name="矩形: 圆角 13">
              <a:extLst>
                <a:ext uri="{FF2B5EF4-FFF2-40B4-BE49-F238E27FC236}">
                  <a16:creationId xmlns:a16="http://schemas.microsoft.com/office/drawing/2014/main" id="{1EA2353E-A215-4931-9E90-69CEC9015FD9}"/>
                </a:ext>
              </a:extLst>
            </p:cNvPr>
            <p:cNvSpPr/>
            <p:nvPr/>
          </p:nvSpPr>
          <p:spPr bwMode="auto">
            <a:xfrm>
              <a:off x="3575720" y="3245388"/>
              <a:ext cx="5828373"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15" name="矩形: 圆角 14">
              <a:extLst>
                <a:ext uri="{FF2B5EF4-FFF2-40B4-BE49-F238E27FC236}">
                  <a16:creationId xmlns:a16="http://schemas.microsoft.com/office/drawing/2014/main" id="{A5AECFB4-62F2-4C66-B9D8-27D9591A8156}"/>
                </a:ext>
              </a:extLst>
            </p:cNvPr>
            <p:cNvSpPr/>
            <p:nvPr/>
          </p:nvSpPr>
          <p:spPr bwMode="auto">
            <a:xfrm>
              <a:off x="2831505" y="3236656"/>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16" name="TextBox 47">
              <a:extLst>
                <a:ext uri="{FF2B5EF4-FFF2-40B4-BE49-F238E27FC236}">
                  <a16:creationId xmlns:a16="http://schemas.microsoft.com/office/drawing/2014/main" id="{3364E04C-131C-47E5-900F-4CC59282E1FB}"/>
                </a:ext>
              </a:extLst>
            </p:cNvPr>
            <p:cNvSpPr txBox="1"/>
            <p:nvPr/>
          </p:nvSpPr>
          <p:spPr>
            <a:xfrm>
              <a:off x="3979988" y="3286082"/>
              <a:ext cx="5644404"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r>
                <a:rPr lang="zh-CN" altLang="en-US" sz="2400" dirty="0">
                  <a:solidFill>
                    <a:schemeClr val="bg1"/>
                  </a:solidFill>
                  <a:sym typeface="+mn-lt"/>
                </a:rPr>
                <a:t>“新发展理念”</a:t>
              </a:r>
            </a:p>
          </p:txBody>
        </p:sp>
        <p:sp>
          <p:nvSpPr>
            <p:cNvPr id="17" name="TextBox 58">
              <a:extLst>
                <a:ext uri="{FF2B5EF4-FFF2-40B4-BE49-F238E27FC236}">
                  <a16:creationId xmlns:a16="http://schemas.microsoft.com/office/drawing/2014/main" id="{CA9E3579-C9CE-47D0-B9B8-864F201AA81B}"/>
                </a:ext>
              </a:extLst>
            </p:cNvPr>
            <p:cNvSpPr txBox="1"/>
            <p:nvPr/>
          </p:nvSpPr>
          <p:spPr>
            <a:xfrm>
              <a:off x="2943470" y="3187511"/>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Lifeline JL" panose="00000400000000000000" pitchFamily="2" charset="0"/>
                  <a:ea typeface="微软雅黑" panose="020B0503020204020204" pitchFamily="34" charset="-122"/>
                  <a:cs typeface="+mn-ea"/>
                  <a:sym typeface="+mn-lt"/>
                </a:rPr>
                <a:t>2</a:t>
              </a:r>
              <a:endParaRPr lang="zh-CN" altLang="en-US" sz="3200" b="1" dirty="0">
                <a:solidFill>
                  <a:schemeClr val="bg1"/>
                </a:solidFill>
                <a:latin typeface="Lifeline JL" panose="00000400000000000000" pitchFamily="2" charset="0"/>
                <a:ea typeface="微软雅黑" panose="020B0503020204020204" pitchFamily="34" charset="-122"/>
                <a:cs typeface="+mn-ea"/>
                <a:sym typeface="+mn-lt"/>
              </a:endParaRPr>
            </a:p>
          </p:txBody>
        </p:sp>
      </p:grpSp>
      <p:grpSp>
        <p:nvGrpSpPr>
          <p:cNvPr id="18" name="组合 17">
            <a:extLst>
              <a:ext uri="{FF2B5EF4-FFF2-40B4-BE49-F238E27FC236}">
                <a16:creationId xmlns:a16="http://schemas.microsoft.com/office/drawing/2014/main" id="{2E33D693-3BFB-41C2-B5F2-EC8B831FB579}"/>
              </a:ext>
            </a:extLst>
          </p:cNvPr>
          <p:cNvGrpSpPr/>
          <p:nvPr/>
        </p:nvGrpSpPr>
        <p:grpSpPr>
          <a:xfrm>
            <a:off x="2389562" y="3795251"/>
            <a:ext cx="6792887" cy="589131"/>
            <a:chOff x="2831505" y="3948732"/>
            <a:chExt cx="6792887" cy="589131"/>
          </a:xfrm>
        </p:grpSpPr>
        <p:sp>
          <p:nvSpPr>
            <p:cNvPr id="19" name="矩形: 圆角 18">
              <a:extLst>
                <a:ext uri="{FF2B5EF4-FFF2-40B4-BE49-F238E27FC236}">
                  <a16:creationId xmlns:a16="http://schemas.microsoft.com/office/drawing/2014/main" id="{978EBE67-7445-4B68-A53D-C289B1C8BB6F}"/>
                </a:ext>
              </a:extLst>
            </p:cNvPr>
            <p:cNvSpPr/>
            <p:nvPr/>
          </p:nvSpPr>
          <p:spPr bwMode="auto">
            <a:xfrm>
              <a:off x="3575720" y="3997863"/>
              <a:ext cx="5828373"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20" name="矩形: 圆角 19">
              <a:extLst>
                <a:ext uri="{FF2B5EF4-FFF2-40B4-BE49-F238E27FC236}">
                  <a16:creationId xmlns:a16="http://schemas.microsoft.com/office/drawing/2014/main" id="{E89EE590-4111-45FD-80CE-FE25CC856058}"/>
                </a:ext>
              </a:extLst>
            </p:cNvPr>
            <p:cNvSpPr/>
            <p:nvPr/>
          </p:nvSpPr>
          <p:spPr bwMode="auto">
            <a:xfrm>
              <a:off x="2831505" y="3989131"/>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21" name="TextBox 47">
              <a:extLst>
                <a:ext uri="{FF2B5EF4-FFF2-40B4-BE49-F238E27FC236}">
                  <a16:creationId xmlns:a16="http://schemas.microsoft.com/office/drawing/2014/main" id="{22C8C448-7380-4D7F-AC56-06C45A53CA37}"/>
                </a:ext>
              </a:extLst>
            </p:cNvPr>
            <p:cNvSpPr txBox="1"/>
            <p:nvPr/>
          </p:nvSpPr>
          <p:spPr>
            <a:xfrm>
              <a:off x="3979988" y="4047303"/>
              <a:ext cx="5644404"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r>
                <a:rPr lang="zh-CN" altLang="en-US" sz="2400" dirty="0">
                  <a:solidFill>
                    <a:schemeClr val="bg1"/>
                  </a:solidFill>
                </a:rPr>
                <a:t>“使市场在资源配置中起决定性作用”</a:t>
              </a:r>
            </a:p>
          </p:txBody>
        </p:sp>
        <p:sp>
          <p:nvSpPr>
            <p:cNvPr id="22" name="TextBox 58">
              <a:extLst>
                <a:ext uri="{FF2B5EF4-FFF2-40B4-BE49-F238E27FC236}">
                  <a16:creationId xmlns:a16="http://schemas.microsoft.com/office/drawing/2014/main" id="{60C0E366-B2E4-47B1-98B8-FF798318D565}"/>
                </a:ext>
              </a:extLst>
            </p:cNvPr>
            <p:cNvSpPr txBox="1"/>
            <p:nvPr/>
          </p:nvSpPr>
          <p:spPr>
            <a:xfrm>
              <a:off x="2943470" y="3948732"/>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Lifeline JL" panose="00000400000000000000" pitchFamily="2" charset="0"/>
                  <a:ea typeface="微软雅黑" panose="020B0503020204020204" pitchFamily="34" charset="-122"/>
                  <a:cs typeface="+mn-ea"/>
                  <a:sym typeface="+mn-lt"/>
                </a:rPr>
                <a:t>3</a:t>
              </a:r>
              <a:endParaRPr lang="zh-CN" altLang="en-US" sz="3200" b="1" dirty="0">
                <a:solidFill>
                  <a:schemeClr val="bg1"/>
                </a:solidFill>
                <a:latin typeface="Lifeline JL" panose="00000400000000000000" pitchFamily="2" charset="0"/>
                <a:ea typeface="微软雅黑" panose="020B0503020204020204" pitchFamily="34" charset="-122"/>
                <a:cs typeface="+mn-ea"/>
                <a:sym typeface="+mn-lt"/>
              </a:endParaRPr>
            </a:p>
          </p:txBody>
        </p:sp>
      </p:grpSp>
      <p:grpSp>
        <p:nvGrpSpPr>
          <p:cNvPr id="23" name="组合 22">
            <a:extLst>
              <a:ext uri="{FF2B5EF4-FFF2-40B4-BE49-F238E27FC236}">
                <a16:creationId xmlns:a16="http://schemas.microsoft.com/office/drawing/2014/main" id="{A1FBEF4C-A938-4434-B4A2-2DB458A12FAD}"/>
              </a:ext>
            </a:extLst>
          </p:cNvPr>
          <p:cNvGrpSpPr/>
          <p:nvPr/>
        </p:nvGrpSpPr>
        <p:grpSpPr>
          <a:xfrm>
            <a:off x="2389562" y="4593717"/>
            <a:ext cx="6792887" cy="584775"/>
            <a:chOff x="2831505" y="4747198"/>
            <a:chExt cx="6792887" cy="584775"/>
          </a:xfrm>
        </p:grpSpPr>
        <p:sp>
          <p:nvSpPr>
            <p:cNvPr id="24" name="矩形: 圆角 23">
              <a:extLst>
                <a:ext uri="{FF2B5EF4-FFF2-40B4-BE49-F238E27FC236}">
                  <a16:creationId xmlns:a16="http://schemas.microsoft.com/office/drawing/2014/main" id="{17C750B6-8758-4A6E-B457-1E1DF388E9EB}"/>
                </a:ext>
              </a:extLst>
            </p:cNvPr>
            <p:cNvSpPr/>
            <p:nvPr/>
          </p:nvSpPr>
          <p:spPr bwMode="auto">
            <a:xfrm>
              <a:off x="3575720" y="4778913"/>
              <a:ext cx="5828373"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25" name="矩形: 圆角 24">
              <a:extLst>
                <a:ext uri="{FF2B5EF4-FFF2-40B4-BE49-F238E27FC236}">
                  <a16:creationId xmlns:a16="http://schemas.microsoft.com/office/drawing/2014/main" id="{B50B7FD5-F743-4CE2-8365-26AA9F854CBC}"/>
                </a:ext>
              </a:extLst>
            </p:cNvPr>
            <p:cNvSpPr/>
            <p:nvPr/>
          </p:nvSpPr>
          <p:spPr bwMode="auto">
            <a:xfrm>
              <a:off x="2831505" y="4770181"/>
              <a:ext cx="540000" cy="540000"/>
            </a:xfrm>
            <a:prstGeom prst="roundRect">
              <a:avLst>
                <a:gd name="adj" fmla="val 5467"/>
              </a:avLst>
            </a:prstGeom>
            <a:gradFill>
              <a:gsLst>
                <a:gs pos="0">
                  <a:srgbClr val="BC0000"/>
                </a:gs>
                <a:gs pos="48000">
                  <a:srgbClr val="BC0000">
                    <a:lumMod val="97000"/>
                    <a:lumOff val="3000"/>
                  </a:srgbClr>
                </a:gs>
                <a:gs pos="100000">
                  <a:srgbClr val="BC0000">
                    <a:lumMod val="60000"/>
                    <a:lumOff val="40000"/>
                  </a:srgbClr>
                </a:gs>
              </a:gsLst>
              <a:lin ang="16200000" scaled="1"/>
            </a:gradFill>
            <a:ln w="9525" cap="flat">
              <a:solidFill>
                <a:srgbClr val="FFFFFF"/>
              </a:solidFill>
              <a:prstDash val="solid"/>
              <a:miter lim="800000"/>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pPr marL="0" marR="0" lvl="0" indent="0" defTabSz="914400" eaLnBrk="0" fontAlgn="base" latinLnBrk="0" hangingPunct="0">
                <a:lnSpc>
                  <a:spcPct val="100000"/>
                </a:lnSpc>
                <a:spcBef>
                  <a:spcPct val="0"/>
                </a:spcBef>
                <a:spcAft>
                  <a:spcPct val="0"/>
                </a:spcAft>
                <a:buClrTx/>
                <a:buSzTx/>
                <a:buFontTx/>
                <a:buNone/>
                <a:defRPr/>
              </a:pPr>
              <a:endParaRPr kumimoji="0" lang="zh-CN" altLang="en-US" sz="1800" b="0" i="0" u="none" strike="noStrike" kern="0" cap="none" spc="0" normalizeH="0" baseline="0" noProof="0">
                <a:ln>
                  <a:noFill/>
                </a:ln>
                <a:solidFill>
                  <a:schemeClr val="bg1"/>
                </a:solidFill>
                <a:effectLst/>
                <a:uLnTx/>
                <a:uFillTx/>
                <a:latin typeface="Arial" panose="020B0604020202020204"/>
                <a:ea typeface="微软雅黑" panose="020B0503020204020204" pitchFamily="34" charset="-122"/>
                <a:cs typeface="+mn-ea"/>
              </a:endParaRPr>
            </a:p>
          </p:txBody>
        </p:sp>
        <p:sp>
          <p:nvSpPr>
            <p:cNvPr id="26" name="TextBox 47">
              <a:extLst>
                <a:ext uri="{FF2B5EF4-FFF2-40B4-BE49-F238E27FC236}">
                  <a16:creationId xmlns:a16="http://schemas.microsoft.com/office/drawing/2014/main" id="{50357A5A-E299-4742-9289-55487E1F8C68}"/>
                </a:ext>
              </a:extLst>
            </p:cNvPr>
            <p:cNvSpPr txBox="1"/>
            <p:nvPr/>
          </p:nvSpPr>
          <p:spPr>
            <a:xfrm>
              <a:off x="3979988" y="4845769"/>
              <a:ext cx="5644404" cy="461665"/>
            </a:xfrm>
            <a:prstGeom prst="rect">
              <a:avLst/>
            </a:prstGeom>
            <a:noFill/>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rtlCol="0">
              <a:spAutoFit/>
            </a:bodyPr>
            <a:lstStyle>
              <a:defPPr>
                <a:defRPr lang="zh-CN"/>
              </a:defPPr>
              <a:lvl1pPr eaLnBrk="0" fontAlgn="base" hangingPunct="0">
                <a:spcBef>
                  <a:spcPct val="0"/>
                </a:spcBef>
                <a:spcAft>
                  <a:spcPct val="0"/>
                </a:spcAft>
                <a:defRPr sz="2800" b="0">
                  <a:solidFill>
                    <a:srgbClr val="F1E69E"/>
                  </a:solidFill>
                  <a:latin typeface="冬青黑体简体中文 W6" panose="020B0600000000000000" pitchFamily="34" charset="-122"/>
                  <a:ea typeface="冬青黑体简体中文 W6" panose="020B0600000000000000" pitchFamily="34" charset="-122"/>
                  <a:cs typeface="+mn-ea"/>
                </a:defRPr>
              </a:lvl1pPr>
            </a:lstStyle>
            <a:p>
              <a:r>
                <a:rPr lang="zh-CN" altLang="en-US" sz="2400" dirty="0">
                  <a:solidFill>
                    <a:schemeClr val="bg1"/>
                  </a:solidFill>
                </a:rPr>
                <a:t>“供给侧结构性改革”</a:t>
              </a:r>
            </a:p>
          </p:txBody>
        </p:sp>
        <p:sp>
          <p:nvSpPr>
            <p:cNvPr id="27" name="TextBox 58">
              <a:extLst>
                <a:ext uri="{FF2B5EF4-FFF2-40B4-BE49-F238E27FC236}">
                  <a16:creationId xmlns:a16="http://schemas.microsoft.com/office/drawing/2014/main" id="{57CB8940-20C2-4490-867B-B61F3E47134A}"/>
                </a:ext>
              </a:extLst>
            </p:cNvPr>
            <p:cNvSpPr txBox="1"/>
            <p:nvPr/>
          </p:nvSpPr>
          <p:spPr>
            <a:xfrm>
              <a:off x="2943470" y="4747198"/>
              <a:ext cx="393056" cy="584775"/>
            </a:xfrm>
            <a:prstGeom prst="rect">
              <a:avLst/>
            </a:prstGeom>
            <a:noFill/>
          </p:spPr>
          <p:txBody>
            <a:bodyPr wrap="none" rtlCol="0">
              <a:spAutoFit/>
            </a:bodyPr>
            <a:lstStyle/>
            <a:p>
              <a:pPr algn="ctr" eaLnBrk="0" fontAlgn="base" hangingPunct="0">
                <a:spcBef>
                  <a:spcPct val="0"/>
                </a:spcBef>
                <a:spcAft>
                  <a:spcPct val="0"/>
                </a:spcAft>
              </a:pPr>
              <a:r>
                <a:rPr lang="en-US" altLang="zh-CN" sz="3200" b="1" dirty="0">
                  <a:solidFill>
                    <a:schemeClr val="bg1"/>
                  </a:solidFill>
                  <a:latin typeface="Lifeline JL" panose="00000400000000000000" pitchFamily="2" charset="0"/>
                  <a:ea typeface="微软雅黑" panose="020B0503020204020204" pitchFamily="34" charset="-122"/>
                  <a:cs typeface="+mn-ea"/>
                  <a:sym typeface="+mn-lt"/>
                </a:rPr>
                <a:t>4</a:t>
              </a:r>
              <a:endParaRPr lang="zh-CN" altLang="en-US" sz="3200" b="1" dirty="0">
                <a:solidFill>
                  <a:schemeClr val="bg1"/>
                </a:solidFill>
                <a:latin typeface="Lifeline JL" panose="00000400000000000000" pitchFamily="2" charset="0"/>
                <a:ea typeface="微软雅黑" panose="020B0503020204020204" pitchFamily="34" charset="-122"/>
                <a:cs typeface="+mn-ea"/>
                <a:sym typeface="+mn-lt"/>
              </a:endParaRPr>
            </a:p>
          </p:txBody>
        </p:sp>
      </p:grpSp>
    </p:spTree>
    <p:extLst>
      <p:ext uri="{BB962C8B-B14F-4D97-AF65-F5344CB8AC3E}">
        <p14:creationId xmlns:p14="http://schemas.microsoft.com/office/powerpoint/2010/main" val="3454794326"/>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000"/>
                                        <p:tgtEl>
                                          <p:spTgt spid="8"/>
                                        </p:tgtEl>
                                      </p:cBhvr>
                                    </p:animEffect>
                                  </p:childTnLst>
                                </p:cTn>
                              </p:par>
                            </p:childTnLst>
                          </p:cTn>
                        </p:par>
                        <p:par>
                          <p:cTn id="12" fill="hold">
                            <p:stCondLst>
                              <p:cond delay="2000"/>
                            </p:stCondLst>
                            <p:childTnLst>
                              <p:par>
                                <p:cTn id="13" presetID="22" presetClass="entr" presetSubtype="8"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1000"/>
                                        <p:tgtEl>
                                          <p:spTgt spid="13"/>
                                        </p:tgtEl>
                                      </p:cBhvr>
                                    </p:animEffect>
                                  </p:childTnLst>
                                </p:cTn>
                              </p:par>
                            </p:childTnLst>
                          </p:cTn>
                        </p:par>
                        <p:par>
                          <p:cTn id="16" fill="hold">
                            <p:stCondLst>
                              <p:cond delay="3000"/>
                            </p:stCondLst>
                            <p:childTnLst>
                              <p:par>
                                <p:cTn id="17" presetID="22" presetClass="entr" presetSubtype="8"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left)">
                                      <p:cBhvr>
                                        <p:cTn id="19" dur="1000"/>
                                        <p:tgtEl>
                                          <p:spTgt spid="18"/>
                                        </p:tgtEl>
                                      </p:cBhvr>
                                    </p:animEffect>
                                  </p:childTnLst>
                                </p:cTn>
                              </p:par>
                            </p:childTnLst>
                          </p:cTn>
                        </p:par>
                        <p:par>
                          <p:cTn id="20" fill="hold">
                            <p:stCondLst>
                              <p:cond delay="4000"/>
                            </p:stCondLst>
                            <p:childTnLst>
                              <p:par>
                                <p:cTn id="21" presetID="22" presetClass="entr" presetSubtype="8" fill="hold"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wipe(left)">
                                      <p:cBhvr>
                                        <p:cTn id="23"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1000" r="-11000"/>
          </a:stretch>
        </a:blipFill>
        <a:effectLst/>
      </p:bgPr>
    </p:bg>
    <p:spTree>
      <p:nvGrpSpPr>
        <p:cNvPr id="1" name=""/>
        <p:cNvGrpSpPr/>
        <p:nvPr/>
      </p:nvGrpSpPr>
      <p:grpSpPr>
        <a:xfrm>
          <a:off x="0" y="0"/>
          <a:ext cx="0" cy="0"/>
          <a:chOff x="0" y="0"/>
          <a:chExt cx="0" cy="0"/>
        </a:xfrm>
      </p:grpSpPr>
      <p:sp>
        <p:nvSpPr>
          <p:cNvPr id="5" name="任意多边形 4"/>
          <p:cNvSpPr/>
          <p:nvPr>
            <p:custDataLst>
              <p:tags r:id="rId1"/>
            </p:custDataLst>
          </p:nvPr>
        </p:nvSpPr>
        <p:spPr bwMode="auto">
          <a:xfrm>
            <a:off x="2981792" y="1269850"/>
            <a:ext cx="6370818" cy="74950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noFill/>
          <a:ln>
            <a:noFill/>
          </a:ln>
        </p:spPr>
        <p:txBody>
          <a:bodyPr vert="horz" wrap="square" lIns="91440" tIns="45720" rIns="91440" bIns="45720" numCol="1" anchor="t" anchorCtr="0" compatLnSpc="1">
            <a:noAutofit/>
          </a:bodyPr>
          <a:lstStyle/>
          <a:p>
            <a:pPr algn="ctr"/>
            <a:endParaRPr lang="zh-CN" altLang="en-US"/>
          </a:p>
        </p:txBody>
      </p:sp>
      <p:sp>
        <p:nvSpPr>
          <p:cNvPr id="6" name="矩形 5"/>
          <p:cNvSpPr/>
          <p:nvPr/>
        </p:nvSpPr>
        <p:spPr>
          <a:xfrm>
            <a:off x="1753849" y="2039291"/>
            <a:ext cx="9047813" cy="968791"/>
          </a:xfrm>
          <a:prstGeom prst="rect">
            <a:avLst/>
          </a:prstGeom>
        </p:spPr>
        <p:txBody>
          <a:bodyPr wrap="square">
            <a:spAutoFit/>
          </a:bodyPr>
          <a:lstStyle/>
          <a:p>
            <a:pPr algn="ctr">
              <a:lnSpc>
                <a:spcPct val="150000"/>
              </a:lnSpc>
            </a:pPr>
            <a:r>
              <a:rPr lang="zh-CN" altLang="en-US" sz="2000" b="1" dirty="0">
                <a:solidFill>
                  <a:schemeClr val="accent1"/>
                </a:solidFill>
                <a:latin typeface="微软雅黑" panose="020B0503020204020204" pitchFamily="34" charset="-122"/>
                <a:ea typeface="微软雅黑" panose="020B0503020204020204" pitchFamily="34" charset="-122"/>
              </a:rPr>
              <a:t>是对马克思主义政治经济学的丰富和发展，为未来经济持续健康发展提供了中国方案</a:t>
            </a:r>
          </a:p>
        </p:txBody>
      </p:sp>
      <p:sp>
        <p:nvSpPr>
          <p:cNvPr id="7" name="矩形 6"/>
          <p:cNvSpPr/>
          <p:nvPr/>
        </p:nvSpPr>
        <p:spPr>
          <a:xfrm>
            <a:off x="2824424" y="1249917"/>
            <a:ext cx="7520008" cy="769441"/>
          </a:xfrm>
          <a:prstGeom prst="rect">
            <a:avLst/>
          </a:prstGeom>
        </p:spPr>
        <p:txBody>
          <a:bodyPr wrap="none">
            <a:spAutoFit/>
          </a:bodyPr>
          <a:lstStyle/>
          <a:p>
            <a:pPr algn="ctr"/>
            <a:r>
              <a:rPr lang="zh-CN" altLang="en-US" sz="4400" b="1" dirty="0">
                <a:solidFill>
                  <a:srgbClr val="C00000"/>
                </a:solidFill>
                <a:latin typeface="+mj-ea"/>
              </a:rPr>
              <a:t>“供给侧结构性改革”的思想</a:t>
            </a:r>
            <a:endParaRPr lang="zh-CN" altLang="en-US" sz="4400" b="1" dirty="0">
              <a:solidFill>
                <a:srgbClr val="C00000"/>
              </a:solidFill>
            </a:endParaRPr>
          </a:p>
        </p:txBody>
      </p:sp>
      <p:pic>
        <p:nvPicPr>
          <p:cNvPr id="8" name="图片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7754" y="2951959"/>
            <a:ext cx="4734053" cy="2793865"/>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9" name="图片 8"/>
          <p:cNvPicPr>
            <a:picLocks noChangeAspect="1"/>
          </p:cNvPicPr>
          <p:nvPr/>
        </p:nvPicPr>
        <p:blipFill>
          <a:blip r:embed="rId6" cstate="hqprint">
            <a:extLst>
              <a:ext uri="{28A0092B-C50C-407E-A947-70E740481C1C}">
                <a14:useLocalDpi xmlns:a14="http://schemas.microsoft.com/office/drawing/2010/main" val="0"/>
              </a:ext>
            </a:extLst>
          </a:blip>
          <a:stretch>
            <a:fillRect/>
          </a:stretch>
        </p:blipFill>
        <p:spPr>
          <a:xfrm>
            <a:off x="1292004" y="2951959"/>
            <a:ext cx="4540033" cy="2793866"/>
          </a:xfrm>
          <a:prstGeom prst="rect">
            <a:avLst/>
          </a:prstGeom>
          <a:solidFill>
            <a:srgbClr val="FFFFFF">
              <a:shade val="85000"/>
            </a:srgbClr>
          </a:solidFill>
          <a:ln w="190500" cap="rnd">
            <a:no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10" name="矩形 9">
            <a:extLst>
              <a:ext uri="{FF2B5EF4-FFF2-40B4-BE49-F238E27FC236}">
                <a16:creationId xmlns:a16="http://schemas.microsoft.com/office/drawing/2014/main" id="{FBF1B262-2C26-4D1B-AA62-8048C2AB86BC}"/>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“供给侧结构性改革”</a:t>
            </a:r>
          </a:p>
        </p:txBody>
      </p:sp>
    </p:spTree>
    <p:extLst>
      <p:ext uri="{BB962C8B-B14F-4D97-AF65-F5344CB8AC3E}">
        <p14:creationId xmlns:p14="http://schemas.microsoft.com/office/powerpoint/2010/main" val="374396074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nodePh="1">
                                  <p:stCondLst>
                                    <p:cond delay="0"/>
                                  </p:stCondLst>
                                  <p:endCondLst>
                                    <p:cond evt="begin" delay="0">
                                      <p:tn val="5"/>
                                    </p:cond>
                                  </p:end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0" fill="hold"/>
                                        <p:tgtEl>
                                          <p:spTgt spid="5"/>
                                        </p:tgtEl>
                                        <p:attrNameLst>
                                          <p:attrName>ppt_x</p:attrName>
                                        </p:attrNameLst>
                                      </p:cBhvr>
                                      <p:tavLst>
                                        <p:tav tm="0">
                                          <p:val>
                                            <p:strVal val="1+#ppt_w/2"/>
                                          </p:val>
                                        </p:tav>
                                        <p:tav tm="100000">
                                          <p:val>
                                            <p:strVal val="#ppt_x"/>
                                          </p:val>
                                        </p:tav>
                                      </p:tavLst>
                                    </p:anim>
                                    <p:anim calcmode="lin" valueType="num">
                                      <p:cBhvr additive="base">
                                        <p:cTn id="8" dur="10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400"/>
                                        <p:tgtEl>
                                          <p:spTgt spid="7"/>
                                        </p:tgtEl>
                                      </p:cBhvr>
                                    </p:animEffect>
                                  </p:childTnLst>
                                </p:cTn>
                              </p:par>
                            </p:childTnLst>
                          </p:cTn>
                        </p:par>
                        <p:par>
                          <p:cTn id="13" fill="hold">
                            <p:stCondLst>
                              <p:cond delay="24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ppt_w</p:attrName>
                                        </p:attrNameLst>
                                      </p:cBhvr>
                                      <p:tavLst>
                                        <p:tav tm="0">
                                          <p:val>
                                            <p:fltVal val="0"/>
                                          </p:val>
                                        </p:tav>
                                        <p:tav tm="100000">
                                          <p:val>
                                            <p:strVal val="#ppt_w"/>
                                          </p:val>
                                        </p:tav>
                                      </p:tavLst>
                                    </p:anim>
                                    <p:anim calcmode="lin" valueType="num">
                                      <p:cBhvr>
                                        <p:cTn id="17" dur="500" fill="hold"/>
                                        <p:tgtEl>
                                          <p:spTgt spid="6"/>
                                        </p:tgtEl>
                                        <p:attrNameLst>
                                          <p:attrName>ppt_h</p:attrName>
                                        </p:attrNameLst>
                                      </p:cBhvr>
                                      <p:tavLst>
                                        <p:tav tm="0">
                                          <p:val>
                                            <p:fltVal val="0"/>
                                          </p:val>
                                        </p:tav>
                                        <p:tav tm="100000">
                                          <p:val>
                                            <p:strVal val="#ppt_h"/>
                                          </p:val>
                                        </p:tav>
                                      </p:tavLst>
                                    </p:anim>
                                    <p:animEffect transition="in" filter="fade">
                                      <p:cBhvr>
                                        <p:cTn id="18" dur="500"/>
                                        <p:tgtEl>
                                          <p:spTgt spid="6"/>
                                        </p:tgtEl>
                                      </p:cBhvr>
                                    </p:animEffect>
                                  </p:childTnLst>
                                </p:cTn>
                              </p:par>
                            </p:childTnLst>
                          </p:cTn>
                        </p:par>
                        <p:par>
                          <p:cTn id="19" fill="hold">
                            <p:stCondLst>
                              <p:cond delay="4700"/>
                            </p:stCondLst>
                            <p:childTnLst>
                              <p:par>
                                <p:cTn id="20" presetID="42" presetClass="entr" presetSubtype="0" fill="hold" nodeType="after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80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grpSp>
        <p:nvGrpSpPr>
          <p:cNvPr id="49" name="组合 48"/>
          <p:cNvGrpSpPr/>
          <p:nvPr/>
        </p:nvGrpSpPr>
        <p:grpSpPr>
          <a:xfrm>
            <a:off x="848706" y="1484784"/>
            <a:ext cx="10494588" cy="2189221"/>
            <a:chOff x="300446" y="1175659"/>
            <a:chExt cx="11337846" cy="2473233"/>
          </a:xfrm>
        </p:grpSpPr>
        <p:sp>
          <p:nvSpPr>
            <p:cNvPr id="51" name="圆角矩形 4"/>
            <p:cNvSpPr/>
            <p:nvPr/>
          </p:nvSpPr>
          <p:spPr>
            <a:xfrm>
              <a:off x="300446" y="1175659"/>
              <a:ext cx="11337846" cy="2473233"/>
            </a:xfrm>
            <a:prstGeom prst="roundRect">
              <a:avLst>
                <a:gd name="adj" fmla="val 3896"/>
              </a:avLst>
            </a:prstGeom>
            <a:noFill/>
            <a:ln w="19050" cap="flat" cmpd="sng" algn="ctr">
              <a:solidFill>
                <a:srgbClr val="D7181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59" name="文本框 58"/>
            <p:cNvSpPr txBox="1"/>
            <p:nvPr/>
          </p:nvSpPr>
          <p:spPr>
            <a:xfrm>
              <a:off x="601585" y="1501058"/>
              <a:ext cx="10524039" cy="1965765"/>
            </a:xfrm>
            <a:prstGeom prst="rect">
              <a:avLst/>
            </a:prstGeom>
            <a:noFill/>
          </p:spPr>
          <p:txBody>
            <a:bodyPr wrap="square" rtlCol="0">
              <a:spAutoFit/>
            </a:bodyPr>
            <a:lstStyle/>
            <a:p>
              <a:pPr lvl="0">
                <a:lnSpc>
                  <a:spcPct val="120000"/>
                </a:lnSpc>
                <a:defRPr/>
              </a:pPr>
              <a:r>
                <a:rPr lang="zh-CN" altLang="en-US" kern="0" dirty="0">
                  <a:solidFill>
                    <a:schemeClr val="accent1"/>
                  </a:solidFill>
                  <a:latin typeface="微软雅黑" panose="020B0503020204020204" pitchFamily="34" charset="-122"/>
                  <a:ea typeface="微软雅黑" panose="020B0503020204020204" pitchFamily="34" charset="-122"/>
                </a:rPr>
                <a:t>当前我国经济发展面临的问题不仅是需求不足，更主要的是生产体系与需求结构不匹配。一方面，生产成本上升，人口红利逐渐消失，劳动力、土地、能源等要素价格上涨，生态资源和环境承载能力已经达到或接近上限；另一方面，产业升级缓慢，过剩产能累积，需求外溢较为严重，企业效益下降。面对这些问题，仅扩大内需虽能实现总量平衡，但却解决不了结构性问题。问题变了，解决问题的思路当然要变。</a:t>
              </a:r>
              <a:endParaRPr kumimoji="0" lang="zh-CN" altLang="en-US" b="0" i="0" u="none" strike="noStrike" kern="0" cap="none" spc="0" normalizeH="0" baseline="0" noProof="0" dirty="0">
                <a:ln>
                  <a:noFill/>
                </a:ln>
                <a:solidFill>
                  <a:schemeClr val="accent1"/>
                </a:solidFill>
                <a:effectLst/>
                <a:uLnTx/>
                <a:uFillTx/>
                <a:latin typeface="造字工房尚雅（非商用）常规体" pitchFamily="50" charset="-122"/>
                <a:ea typeface="造字工房尚雅（非商用）常规体" pitchFamily="50" charset="-122"/>
              </a:endParaRPr>
            </a:p>
          </p:txBody>
        </p:sp>
      </p:grpSp>
      <p:grpSp>
        <p:nvGrpSpPr>
          <p:cNvPr id="65" name="组合 64"/>
          <p:cNvGrpSpPr/>
          <p:nvPr/>
        </p:nvGrpSpPr>
        <p:grpSpPr>
          <a:xfrm>
            <a:off x="830306" y="3919927"/>
            <a:ext cx="10512988" cy="2189221"/>
            <a:chOff x="300448" y="4019719"/>
            <a:chExt cx="11357725" cy="2473233"/>
          </a:xfrm>
        </p:grpSpPr>
        <p:sp>
          <p:nvSpPr>
            <p:cNvPr id="67" name="圆角矩形 52"/>
            <p:cNvSpPr/>
            <p:nvPr/>
          </p:nvSpPr>
          <p:spPr>
            <a:xfrm>
              <a:off x="300448" y="4019719"/>
              <a:ext cx="11357725" cy="2473233"/>
            </a:xfrm>
            <a:prstGeom prst="roundRect">
              <a:avLst>
                <a:gd name="adj" fmla="val 3896"/>
              </a:avLst>
            </a:prstGeom>
            <a:noFill/>
            <a:ln w="19050" cap="flat" cmpd="sng" algn="ctr">
              <a:solidFill>
                <a:srgbClr val="D7181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rgbClr val="FFFFFF"/>
                </a:solidFill>
                <a:effectLst/>
                <a:uLnTx/>
                <a:uFillTx/>
                <a:latin typeface="Arial" panose="020B0604020202020204"/>
                <a:ea typeface="微软雅黑" panose="020B0503020204020204" pitchFamily="34" charset="-122"/>
                <a:cs typeface="+mn-cs"/>
              </a:endParaRPr>
            </a:p>
          </p:txBody>
        </p:sp>
        <p:sp>
          <p:nvSpPr>
            <p:cNvPr id="68" name="文本框 67"/>
            <p:cNvSpPr txBox="1"/>
            <p:nvPr/>
          </p:nvSpPr>
          <p:spPr>
            <a:xfrm>
              <a:off x="621466" y="4527711"/>
              <a:ext cx="10524039" cy="1457247"/>
            </a:xfrm>
            <a:prstGeom prst="rect">
              <a:avLst/>
            </a:prstGeom>
            <a:noFill/>
          </p:spPr>
          <p:txBody>
            <a:bodyPr wrap="square" rtlCol="0">
              <a:spAutoFit/>
            </a:bodyPr>
            <a:lstStyle/>
            <a:p>
              <a:pPr lvl="0">
                <a:lnSpc>
                  <a:spcPct val="150000"/>
                </a:lnSpc>
                <a:defRPr/>
              </a:pPr>
              <a:r>
                <a:rPr lang="zh-CN" altLang="en-US" kern="0" dirty="0">
                  <a:solidFill>
                    <a:schemeClr val="accent1"/>
                  </a:solidFill>
                  <a:latin typeface="微软雅黑" panose="020B0503020204020204" pitchFamily="34" charset="-122"/>
                  <a:ea typeface="微软雅黑" panose="020B0503020204020204" pitchFamily="34" charset="-122"/>
                </a:rPr>
                <a:t>从经济学说史追溯，早期的古典政治经济学是重视供给管理的。萨伊在</a:t>
              </a:r>
              <a:r>
                <a:rPr lang="en-US" altLang="zh-CN" kern="0" dirty="0">
                  <a:solidFill>
                    <a:schemeClr val="accent1"/>
                  </a:solidFill>
                  <a:latin typeface="微软雅黑" panose="020B0503020204020204" pitchFamily="34" charset="-122"/>
                  <a:ea typeface="微软雅黑" panose="020B0503020204020204" pitchFamily="34" charset="-122"/>
                </a:rPr>
                <a:t>1803</a:t>
              </a:r>
              <a:r>
                <a:rPr lang="zh-CN" altLang="en-US" kern="0" dirty="0">
                  <a:solidFill>
                    <a:schemeClr val="accent1"/>
                  </a:solidFill>
                  <a:latin typeface="微软雅黑" panose="020B0503020204020204" pitchFamily="34" charset="-122"/>
                  <a:ea typeface="微软雅黑" panose="020B0503020204020204" pitchFamily="34" charset="-122"/>
                </a:rPr>
                <a:t>年出版的</a:t>
              </a:r>
              <a:r>
                <a:rPr lang="en-US" altLang="zh-CN" kern="0" dirty="0">
                  <a:solidFill>
                    <a:schemeClr val="accent1"/>
                  </a:solidFill>
                  <a:latin typeface="微软雅黑" panose="020B0503020204020204" pitchFamily="34" charset="-122"/>
                  <a:ea typeface="微软雅黑" panose="020B0503020204020204" pitchFamily="34" charset="-122"/>
                </a:rPr>
                <a:t>《</a:t>
              </a:r>
              <a:r>
                <a:rPr lang="zh-CN" altLang="en-US" kern="0" dirty="0">
                  <a:solidFill>
                    <a:schemeClr val="accent1"/>
                  </a:solidFill>
                  <a:latin typeface="微软雅黑" panose="020B0503020204020204" pitchFamily="34" charset="-122"/>
                  <a:ea typeface="微软雅黑" panose="020B0503020204020204" pitchFamily="34" charset="-122"/>
                </a:rPr>
                <a:t>政治经济学概论</a:t>
              </a:r>
              <a:r>
                <a:rPr lang="en-US" altLang="zh-CN" kern="0" dirty="0">
                  <a:solidFill>
                    <a:schemeClr val="accent1"/>
                  </a:solidFill>
                  <a:latin typeface="微软雅黑" panose="020B0503020204020204" pitchFamily="34" charset="-122"/>
                  <a:ea typeface="微软雅黑" panose="020B0503020204020204" pitchFamily="34" charset="-122"/>
                </a:rPr>
                <a:t>》</a:t>
              </a:r>
              <a:r>
                <a:rPr lang="zh-CN" altLang="en-US" kern="0" dirty="0">
                  <a:solidFill>
                    <a:schemeClr val="accent1"/>
                  </a:solidFill>
                  <a:latin typeface="微软雅黑" panose="020B0503020204020204" pitchFamily="34" charset="-122"/>
                  <a:ea typeface="微软雅黑" panose="020B0503020204020204" pitchFamily="34" charset="-122"/>
                </a:rPr>
                <a:t>中就提出“供给可以自动创造需求”的观点，这一观点被后人称为“萨伊定律”。可是</a:t>
              </a:r>
              <a:r>
                <a:rPr lang="en-US" altLang="zh-CN" kern="0" dirty="0">
                  <a:solidFill>
                    <a:schemeClr val="accent1"/>
                  </a:solidFill>
                  <a:latin typeface="微软雅黑" panose="020B0503020204020204" pitchFamily="34" charset="-122"/>
                  <a:ea typeface="微软雅黑" panose="020B0503020204020204" pitchFamily="34" charset="-122"/>
                </a:rPr>
                <a:t>1929—1933</a:t>
              </a:r>
              <a:r>
                <a:rPr lang="zh-CN" altLang="en-US" kern="0" dirty="0">
                  <a:solidFill>
                    <a:schemeClr val="accent1"/>
                  </a:solidFill>
                  <a:latin typeface="微软雅黑" panose="020B0503020204020204" pitchFamily="34" charset="-122"/>
                  <a:ea typeface="微软雅黑" panose="020B0503020204020204" pitchFamily="34" charset="-122"/>
                </a:rPr>
                <a:t>年西方国家发生了“经济大萧条”后，“萨伊定律”不攻自破。</a:t>
              </a:r>
              <a:endParaRPr kumimoji="0" lang="zh-CN" altLang="en-US" b="0" i="0" u="none" strike="noStrike" kern="0" cap="none" spc="0" normalizeH="0" baseline="0" noProof="0" dirty="0">
                <a:ln>
                  <a:noFill/>
                </a:ln>
                <a:solidFill>
                  <a:schemeClr val="accent1"/>
                </a:solidFill>
                <a:effectLst/>
                <a:uLnTx/>
                <a:uFillTx/>
                <a:latin typeface="微软雅黑" panose="020B0503020204020204" pitchFamily="34" charset="-122"/>
                <a:ea typeface="微软雅黑" panose="020B0503020204020204" pitchFamily="34" charset="-122"/>
              </a:endParaRPr>
            </a:p>
          </p:txBody>
        </p:sp>
      </p:grpSp>
      <p:sp>
        <p:nvSpPr>
          <p:cNvPr id="8" name="矩形 7">
            <a:extLst>
              <a:ext uri="{FF2B5EF4-FFF2-40B4-BE49-F238E27FC236}">
                <a16:creationId xmlns:a16="http://schemas.microsoft.com/office/drawing/2014/main" id="{563E3872-9914-4D61-B188-4362F066EC43}"/>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“供给侧结构性改革”</a:t>
            </a:r>
          </a:p>
        </p:txBody>
      </p:sp>
    </p:spTree>
    <p:extLst>
      <p:ext uri="{BB962C8B-B14F-4D97-AF65-F5344CB8AC3E}">
        <p14:creationId xmlns:p14="http://schemas.microsoft.com/office/powerpoint/2010/main" val="654177964"/>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9"/>
                                        </p:tgtEl>
                                        <p:attrNameLst>
                                          <p:attrName>style.visibility</p:attrName>
                                        </p:attrNameLst>
                                      </p:cBhvr>
                                      <p:to>
                                        <p:strVal val="visible"/>
                                      </p:to>
                                    </p:set>
                                    <p:animEffect transition="in" filter="wheel(1)">
                                      <p:cBhvr>
                                        <p:cTn id="7" dur="2000"/>
                                        <p:tgtEl>
                                          <p:spTgt spid="49"/>
                                        </p:tgtEl>
                                      </p:cBhvr>
                                    </p:animEffect>
                                  </p:childTnLst>
                                </p:cTn>
                              </p:par>
                            </p:childTnLst>
                          </p:cTn>
                        </p:par>
                        <p:par>
                          <p:cTn id="8" fill="hold">
                            <p:stCondLst>
                              <p:cond delay="2000"/>
                            </p:stCondLst>
                            <p:childTnLst>
                              <p:par>
                                <p:cTn id="9" presetID="21" presetClass="entr" presetSubtype="1" fill="hold"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heel(1)">
                                      <p:cBhvr>
                                        <p:cTn id="11" dur="20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4">
            <a:lum/>
          </a:blip>
          <a:srcRect/>
          <a:stretch>
            <a:fillRect l="-11000" r="-11000"/>
          </a:stretch>
        </a:blipFill>
        <a:effectLst/>
      </p:bgPr>
    </p:bg>
    <p:spTree>
      <p:nvGrpSpPr>
        <p:cNvPr id="1" name=""/>
        <p:cNvGrpSpPr/>
        <p:nvPr/>
      </p:nvGrpSpPr>
      <p:grpSpPr>
        <a:xfrm>
          <a:off x="0" y="0"/>
          <a:ext cx="0" cy="0"/>
          <a:chOff x="0" y="0"/>
          <a:chExt cx="0" cy="0"/>
        </a:xfrm>
      </p:grpSpPr>
      <p:sp>
        <p:nvSpPr>
          <p:cNvPr id="3" name="矩形 2"/>
          <p:cNvSpPr/>
          <p:nvPr/>
        </p:nvSpPr>
        <p:spPr>
          <a:xfrm>
            <a:off x="5351488" y="2359974"/>
            <a:ext cx="6096000" cy="2543132"/>
          </a:xfrm>
          <a:prstGeom prst="rect">
            <a:avLst/>
          </a:prstGeom>
        </p:spPr>
        <p:txBody>
          <a:bodyPr wrap="square">
            <a:spAutoFit/>
          </a:bodyPr>
          <a:lstStyle/>
          <a:p>
            <a:pPr>
              <a:lnSpc>
                <a:spcPct val="150000"/>
              </a:lnSpc>
            </a:pPr>
            <a:r>
              <a:rPr lang="zh-CN" altLang="en-US" dirty="0">
                <a:solidFill>
                  <a:schemeClr val="accent1"/>
                </a:solidFill>
                <a:latin typeface="+mj-ea"/>
              </a:rPr>
              <a:t>习近平总书记这里讲的改革，强调的是改革资源配置的体制机制。具体讲：就是要通过改革要素市场体制化解产能过剩；改革要素价格形成机制引导资源优化配置；改革行政审批体制与财税体制降低企业制度性成本；改革金融体制防范和化解金融风险；改革投融资体制扩大有效投资补短板。</a:t>
            </a:r>
            <a:endParaRPr lang="zh-CN" altLang="en-US" dirty="0">
              <a:solidFill>
                <a:schemeClr val="accent1"/>
              </a:solidFill>
              <a:latin typeface="+mj-ea"/>
              <a:ea typeface="+mj-ea"/>
            </a:endParaRPr>
          </a:p>
        </p:txBody>
      </p:sp>
      <p:sp>
        <p:nvSpPr>
          <p:cNvPr id="2" name="矩形 1"/>
          <p:cNvSpPr/>
          <p:nvPr/>
        </p:nvSpPr>
        <p:spPr>
          <a:xfrm>
            <a:off x="350766" y="3283166"/>
            <a:ext cx="5127769" cy="1142108"/>
          </a:xfrm>
          <a:prstGeom prst="rect">
            <a:avLst/>
          </a:prstGeom>
        </p:spPr>
        <p:txBody>
          <a:bodyPr wrap="square">
            <a:spAutoFit/>
          </a:bodyPr>
          <a:lstStyle/>
          <a:p>
            <a:pPr algn="ct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供给侧结构性改革本质是一场改革</a:t>
            </a:r>
            <a:endParaRPr lang="en-US" altLang="zh-CN" sz="2400" b="1" dirty="0">
              <a:solidFill>
                <a:schemeClr val="accent1"/>
              </a:solidFill>
              <a:latin typeface="微软雅黑" panose="020B0503020204020204" pitchFamily="34" charset="-122"/>
              <a:ea typeface="微软雅黑" panose="020B0503020204020204" pitchFamily="34" charset="-122"/>
            </a:endParaRPr>
          </a:p>
          <a:p>
            <a:pPr algn="ctr">
              <a:lnSpc>
                <a:spcPct val="150000"/>
              </a:lnSpc>
            </a:pPr>
            <a:r>
              <a:rPr lang="zh-CN" altLang="en-US" sz="2400" b="1" dirty="0">
                <a:solidFill>
                  <a:schemeClr val="accent1"/>
                </a:solidFill>
                <a:latin typeface="微软雅黑" panose="020B0503020204020204" pitchFamily="34" charset="-122"/>
                <a:ea typeface="微软雅黑" panose="020B0503020204020204" pitchFamily="34" charset="-122"/>
              </a:rPr>
              <a:t>要用改革的办法推进结构调整</a:t>
            </a:r>
            <a:endParaRPr lang="zh-CN" altLang="en-US" sz="2400" b="1" dirty="0">
              <a:solidFill>
                <a:schemeClr val="accent1"/>
              </a:solidFill>
            </a:endParaRPr>
          </a:p>
        </p:txBody>
      </p:sp>
      <p:sp>
        <p:nvSpPr>
          <p:cNvPr id="6" name="任意多边形 5"/>
          <p:cNvSpPr/>
          <p:nvPr>
            <p:custDataLst>
              <p:tags r:id="rId1"/>
            </p:custDataLst>
          </p:nvPr>
        </p:nvSpPr>
        <p:spPr bwMode="auto">
          <a:xfrm>
            <a:off x="448454" y="2567792"/>
            <a:ext cx="4903034" cy="576828"/>
          </a:xfrm>
          <a:custGeom>
            <a:avLst/>
            <a:gdLst>
              <a:gd name="connsiteX0" fmla="*/ 124920 w 6370818"/>
              <a:gd name="connsiteY0" fmla="*/ 0 h 749508"/>
              <a:gd name="connsiteX1" fmla="*/ 6245898 w 6370818"/>
              <a:gd name="connsiteY1" fmla="*/ 0 h 749508"/>
              <a:gd name="connsiteX2" fmla="*/ 6370818 w 6370818"/>
              <a:gd name="connsiteY2" fmla="*/ 124920 h 749508"/>
              <a:gd name="connsiteX3" fmla="*/ 6370818 w 6370818"/>
              <a:gd name="connsiteY3" fmla="*/ 624588 h 749508"/>
              <a:gd name="connsiteX4" fmla="*/ 6245898 w 6370818"/>
              <a:gd name="connsiteY4" fmla="*/ 749508 h 749508"/>
              <a:gd name="connsiteX5" fmla="*/ 124920 w 6370818"/>
              <a:gd name="connsiteY5" fmla="*/ 749508 h 749508"/>
              <a:gd name="connsiteX6" fmla="*/ 0 w 6370818"/>
              <a:gd name="connsiteY6" fmla="*/ 624588 h 749508"/>
              <a:gd name="connsiteX7" fmla="*/ 0 w 6370818"/>
              <a:gd name="connsiteY7" fmla="*/ 124920 h 749508"/>
              <a:gd name="connsiteX8" fmla="*/ 124920 w 6370818"/>
              <a:gd name="connsiteY8" fmla="*/ 0 h 749508"/>
              <a:gd name="connsiteX9" fmla="*/ 752320 w 6370818"/>
              <a:gd name="connsiteY9" fmla="*/ 27487 h 749508"/>
              <a:gd name="connsiteX10" fmla="*/ 941743 w 6370818"/>
              <a:gd name="connsiteY10" fmla="*/ 470305 h 749508"/>
              <a:gd name="connsiteX11" fmla="*/ 720750 w 6370818"/>
              <a:gd name="connsiteY11" fmla="*/ 248475 h 749508"/>
              <a:gd name="connsiteX12" fmla="*/ 804938 w 6370818"/>
              <a:gd name="connsiteY12" fmla="*/ 163868 h 749508"/>
              <a:gd name="connsiteX13" fmla="*/ 752320 w 6370818"/>
              <a:gd name="connsiteY13" fmla="*/ 111673 h 749508"/>
              <a:gd name="connsiteX14" fmla="*/ 645402 w 6370818"/>
              <a:gd name="connsiteY14" fmla="*/ 133561 h 749508"/>
              <a:gd name="connsiteX15" fmla="*/ 477447 w 6370818"/>
              <a:gd name="connsiteY15" fmla="*/ 301512 h 749508"/>
              <a:gd name="connsiteX16" fmla="*/ 572579 w 6370818"/>
              <a:gd name="connsiteY16" fmla="*/ 395801 h 749508"/>
              <a:gd name="connsiteX17" fmla="*/ 636141 w 6370818"/>
              <a:gd name="connsiteY17" fmla="*/ 333082 h 749508"/>
              <a:gd name="connsiteX18" fmla="*/ 857134 w 6370818"/>
              <a:gd name="connsiteY18" fmla="*/ 554070 h 749508"/>
              <a:gd name="connsiteX19" fmla="*/ 488391 w 6370818"/>
              <a:gd name="connsiteY19" fmla="*/ 479987 h 749508"/>
              <a:gd name="connsiteX20" fmla="*/ 434932 w 6370818"/>
              <a:gd name="connsiteY20" fmla="*/ 533445 h 749508"/>
              <a:gd name="connsiteX21" fmla="*/ 481235 w 6370818"/>
              <a:gd name="connsiteY21" fmla="*/ 592375 h 749508"/>
              <a:gd name="connsiteX22" fmla="*/ 474921 w 6370818"/>
              <a:gd name="connsiteY22" fmla="*/ 598268 h 749508"/>
              <a:gd name="connsiteX23" fmla="*/ 465661 w 6370818"/>
              <a:gd name="connsiteY23" fmla="*/ 596584 h 749508"/>
              <a:gd name="connsiteX24" fmla="*/ 414306 w 6370818"/>
              <a:gd name="connsiteY24" fmla="*/ 650042 h 749508"/>
              <a:gd name="connsiteX25" fmla="*/ 466082 w 6370818"/>
              <a:gd name="connsiteY25" fmla="*/ 701396 h 749508"/>
              <a:gd name="connsiteX26" fmla="*/ 519120 w 6370818"/>
              <a:gd name="connsiteY26" fmla="*/ 649621 h 749508"/>
              <a:gd name="connsiteX27" fmla="*/ 517436 w 6370818"/>
              <a:gd name="connsiteY27" fmla="*/ 639940 h 749508"/>
              <a:gd name="connsiteX28" fmla="*/ 525855 w 6370818"/>
              <a:gd name="connsiteY28" fmla="*/ 631942 h 749508"/>
              <a:gd name="connsiteX29" fmla="*/ 942585 w 6370818"/>
              <a:gd name="connsiteY29" fmla="*/ 638677 h 749508"/>
              <a:gd name="connsiteX30" fmla="*/ 1004463 w 6370818"/>
              <a:gd name="connsiteY30" fmla="*/ 700975 h 749508"/>
              <a:gd name="connsiteX31" fmla="*/ 1089072 w 6370818"/>
              <a:gd name="connsiteY31" fmla="*/ 617210 h 749508"/>
              <a:gd name="connsiteX32" fmla="*/ 1026773 w 6370818"/>
              <a:gd name="connsiteY32" fmla="*/ 554491 h 749508"/>
              <a:gd name="connsiteX33" fmla="*/ 752320 w 6370818"/>
              <a:gd name="connsiteY33" fmla="*/ 27487 h 749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6370818" h="749508">
                <a:moveTo>
                  <a:pt x="124920" y="0"/>
                </a:moveTo>
                <a:lnTo>
                  <a:pt x="6245898" y="0"/>
                </a:lnTo>
                <a:cubicBezTo>
                  <a:pt x="6314889" y="0"/>
                  <a:pt x="6370818" y="55929"/>
                  <a:pt x="6370818" y="124920"/>
                </a:cubicBezTo>
                <a:lnTo>
                  <a:pt x="6370818" y="624588"/>
                </a:lnTo>
                <a:cubicBezTo>
                  <a:pt x="6370818" y="693579"/>
                  <a:pt x="6314889" y="749508"/>
                  <a:pt x="6245898" y="749508"/>
                </a:cubicBezTo>
                <a:lnTo>
                  <a:pt x="124920" y="749508"/>
                </a:lnTo>
                <a:cubicBezTo>
                  <a:pt x="55929" y="749508"/>
                  <a:pt x="0" y="693579"/>
                  <a:pt x="0" y="624588"/>
                </a:cubicBezTo>
                <a:lnTo>
                  <a:pt x="0" y="124920"/>
                </a:lnTo>
                <a:cubicBezTo>
                  <a:pt x="0" y="55929"/>
                  <a:pt x="55929" y="0"/>
                  <a:pt x="124920" y="0"/>
                </a:cubicBezTo>
                <a:close/>
                <a:moveTo>
                  <a:pt x="752320" y="27487"/>
                </a:moveTo>
                <a:cubicBezTo>
                  <a:pt x="926589" y="92731"/>
                  <a:pt x="1032245" y="301091"/>
                  <a:pt x="941743" y="470305"/>
                </a:cubicBezTo>
                <a:cubicBezTo>
                  <a:pt x="720750" y="248475"/>
                  <a:pt x="720750" y="248475"/>
                  <a:pt x="720750" y="248475"/>
                </a:cubicBezTo>
                <a:cubicBezTo>
                  <a:pt x="804938" y="163868"/>
                  <a:pt x="804938" y="163868"/>
                  <a:pt x="804938" y="163868"/>
                </a:cubicBezTo>
                <a:cubicBezTo>
                  <a:pt x="752320" y="111673"/>
                  <a:pt x="752320" y="111673"/>
                  <a:pt x="752320" y="111673"/>
                </a:cubicBezTo>
                <a:cubicBezTo>
                  <a:pt x="722855" y="139875"/>
                  <a:pt x="676551" y="146189"/>
                  <a:pt x="645402" y="133561"/>
                </a:cubicBezTo>
                <a:cubicBezTo>
                  <a:pt x="477447" y="301512"/>
                  <a:pt x="477447" y="301512"/>
                  <a:pt x="477447" y="301512"/>
                </a:cubicBezTo>
                <a:cubicBezTo>
                  <a:pt x="572579" y="395801"/>
                  <a:pt x="572579" y="395801"/>
                  <a:pt x="572579" y="395801"/>
                </a:cubicBezTo>
                <a:cubicBezTo>
                  <a:pt x="636141" y="333082"/>
                  <a:pt x="636141" y="333082"/>
                  <a:pt x="636141" y="333082"/>
                </a:cubicBezTo>
                <a:cubicBezTo>
                  <a:pt x="857134" y="554070"/>
                  <a:pt x="857134" y="554070"/>
                  <a:pt x="857134" y="554070"/>
                </a:cubicBezTo>
                <a:cubicBezTo>
                  <a:pt x="748953" y="613421"/>
                  <a:pt x="599099" y="594900"/>
                  <a:pt x="488391" y="479987"/>
                </a:cubicBezTo>
                <a:cubicBezTo>
                  <a:pt x="434932" y="533445"/>
                  <a:pt x="434932" y="533445"/>
                  <a:pt x="434932" y="533445"/>
                </a:cubicBezTo>
                <a:cubicBezTo>
                  <a:pt x="450928" y="555754"/>
                  <a:pt x="464398" y="575538"/>
                  <a:pt x="481235" y="592375"/>
                </a:cubicBezTo>
                <a:cubicBezTo>
                  <a:pt x="479552" y="594479"/>
                  <a:pt x="474921" y="598268"/>
                  <a:pt x="474921" y="598268"/>
                </a:cubicBezTo>
                <a:cubicBezTo>
                  <a:pt x="471975" y="597847"/>
                  <a:pt x="468607" y="596584"/>
                  <a:pt x="465661" y="596584"/>
                </a:cubicBezTo>
                <a:cubicBezTo>
                  <a:pt x="437458" y="596584"/>
                  <a:pt x="414306" y="621419"/>
                  <a:pt x="414306" y="650042"/>
                </a:cubicBezTo>
                <a:cubicBezTo>
                  <a:pt x="414306" y="678245"/>
                  <a:pt x="437458" y="701396"/>
                  <a:pt x="466082" y="701396"/>
                </a:cubicBezTo>
                <a:cubicBezTo>
                  <a:pt x="494706" y="701396"/>
                  <a:pt x="519120" y="678245"/>
                  <a:pt x="519120" y="649621"/>
                </a:cubicBezTo>
                <a:cubicBezTo>
                  <a:pt x="519120" y="646254"/>
                  <a:pt x="518278" y="643307"/>
                  <a:pt x="517436" y="639940"/>
                </a:cubicBezTo>
                <a:cubicBezTo>
                  <a:pt x="525855" y="631942"/>
                  <a:pt x="525855" y="631942"/>
                  <a:pt x="525855" y="631942"/>
                </a:cubicBezTo>
                <a:cubicBezTo>
                  <a:pt x="652979" y="717812"/>
                  <a:pt x="792310" y="728335"/>
                  <a:pt x="942585" y="638677"/>
                </a:cubicBezTo>
                <a:cubicBezTo>
                  <a:pt x="1004463" y="700975"/>
                  <a:pt x="1004463" y="700975"/>
                  <a:pt x="1004463" y="700975"/>
                </a:cubicBezTo>
                <a:cubicBezTo>
                  <a:pt x="1089072" y="617210"/>
                  <a:pt x="1089072" y="617210"/>
                  <a:pt x="1089072" y="617210"/>
                </a:cubicBezTo>
                <a:cubicBezTo>
                  <a:pt x="1026773" y="554491"/>
                  <a:pt x="1026773" y="554491"/>
                  <a:pt x="1026773" y="554491"/>
                </a:cubicBezTo>
                <a:cubicBezTo>
                  <a:pt x="1205672" y="285517"/>
                  <a:pt x="967000" y="21173"/>
                  <a:pt x="752320" y="27487"/>
                </a:cubicBezTo>
                <a:close/>
              </a:path>
            </a:pathLst>
          </a:custGeom>
          <a:solidFill>
            <a:schemeClr val="accent1"/>
          </a:solidFill>
          <a:ln>
            <a:noFill/>
          </a:ln>
        </p:spPr>
        <p:txBody>
          <a:bodyPr vert="horz" wrap="square" lIns="91440" tIns="45720" rIns="91440" bIns="45720" numCol="1" anchor="t" anchorCtr="0" compatLnSpc="1">
            <a:noAutofit/>
          </a:bodyPr>
          <a:lstStyle/>
          <a:p>
            <a:pPr algn="ctr"/>
            <a:endParaRPr lang="zh-CN" altLang="en-US"/>
          </a:p>
        </p:txBody>
      </p:sp>
      <p:sp>
        <p:nvSpPr>
          <p:cNvPr id="7" name="矩形 6"/>
          <p:cNvSpPr/>
          <p:nvPr/>
        </p:nvSpPr>
        <p:spPr>
          <a:xfrm>
            <a:off x="1639270" y="2594596"/>
            <a:ext cx="3057247" cy="523220"/>
          </a:xfrm>
          <a:prstGeom prst="rect">
            <a:avLst/>
          </a:prstGeom>
        </p:spPr>
        <p:txBody>
          <a:bodyPr wrap="none">
            <a:spAutoFit/>
          </a:bodyPr>
          <a:lstStyle/>
          <a:p>
            <a:pPr algn="ctr"/>
            <a:r>
              <a:rPr lang="zh-CN" altLang="en-US" sz="2800" b="1" dirty="0">
                <a:solidFill>
                  <a:schemeClr val="bg1"/>
                </a:solidFill>
                <a:latin typeface="+mj-ea"/>
              </a:rPr>
              <a:t>供给侧结构性改革</a:t>
            </a:r>
            <a:endParaRPr lang="zh-CN" altLang="en-US" sz="2800" b="1" dirty="0">
              <a:solidFill>
                <a:schemeClr val="bg1"/>
              </a:solidFill>
            </a:endParaRPr>
          </a:p>
        </p:txBody>
      </p:sp>
      <p:sp>
        <p:nvSpPr>
          <p:cNvPr id="8" name="矩形 7"/>
          <p:cNvSpPr/>
          <p:nvPr/>
        </p:nvSpPr>
        <p:spPr>
          <a:xfrm>
            <a:off x="5605582" y="1137055"/>
            <a:ext cx="6245163" cy="47219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a16="http://schemas.microsoft.com/office/drawing/2014/main" id="{BE9C60EB-DB41-46CC-ADBC-C2827F8364EF}"/>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“供给侧结构性改革”</a:t>
            </a:r>
          </a:p>
        </p:txBody>
      </p:sp>
    </p:spTree>
    <p:extLst>
      <p:ext uri="{BB962C8B-B14F-4D97-AF65-F5344CB8AC3E}">
        <p14:creationId xmlns:p14="http://schemas.microsoft.com/office/powerpoint/2010/main" val="341409195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1000" fill="hold"/>
                                        <p:tgtEl>
                                          <p:spTgt spid="6"/>
                                        </p:tgtEl>
                                        <p:attrNameLst>
                                          <p:attrName>ppt_x</p:attrName>
                                        </p:attrNameLst>
                                      </p:cBhvr>
                                      <p:tavLst>
                                        <p:tav tm="0">
                                          <p:val>
                                            <p:strVal val="1+#ppt_w/2"/>
                                          </p:val>
                                        </p:tav>
                                        <p:tav tm="100000">
                                          <p:val>
                                            <p:strVal val="#ppt_x"/>
                                          </p:val>
                                        </p:tav>
                                      </p:tavLst>
                                    </p:anim>
                                    <p:anim calcmode="lin" valueType="num">
                                      <p:cBhvr additive="base">
                                        <p:cTn id="8" dur="10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left)">
                                      <p:cBhvr>
                                        <p:cTn id="12" dur="1400"/>
                                        <p:tgtEl>
                                          <p:spTgt spid="7"/>
                                        </p:tgtEl>
                                      </p:cBhvr>
                                    </p:animEffect>
                                  </p:childTnLst>
                                </p:cTn>
                              </p:par>
                            </p:childTnLst>
                          </p:cTn>
                        </p:par>
                        <p:par>
                          <p:cTn id="13" fill="hold">
                            <p:stCondLst>
                              <p:cond delay="2400"/>
                            </p:stCondLst>
                            <p:childTnLst>
                              <p:par>
                                <p:cTn id="14" presetID="12" presetClass="entr" presetSubtype="1" fill="hold" grpId="0" nodeType="afterEffect">
                                  <p:stCondLst>
                                    <p:cond delay="0"/>
                                  </p:stCondLst>
                                  <p:iterate type="lt">
                                    <p:tmPct val="10000"/>
                                  </p:iterate>
                                  <p:childTnLst>
                                    <p:set>
                                      <p:cBhvr>
                                        <p:cTn id="15" dur="1" fill="hold">
                                          <p:stCondLst>
                                            <p:cond delay="0"/>
                                          </p:stCondLst>
                                        </p:cTn>
                                        <p:tgtEl>
                                          <p:spTgt spid="2"/>
                                        </p:tgtEl>
                                        <p:attrNameLst>
                                          <p:attrName>style.visibility</p:attrName>
                                        </p:attrNameLst>
                                      </p:cBhvr>
                                      <p:to>
                                        <p:strVal val="visible"/>
                                      </p:to>
                                    </p:set>
                                    <p:anim calcmode="lin" valueType="num">
                                      <p:cBhvr additive="base">
                                        <p:cTn id="16" dur="500"/>
                                        <p:tgtEl>
                                          <p:spTgt spid="2"/>
                                        </p:tgtEl>
                                        <p:attrNameLst>
                                          <p:attrName>ppt_y</p:attrName>
                                        </p:attrNameLst>
                                      </p:cBhvr>
                                      <p:tavLst>
                                        <p:tav tm="0">
                                          <p:val>
                                            <p:strVal val="#ppt_y-#ppt_h*1.125000"/>
                                          </p:val>
                                        </p:tav>
                                        <p:tav tm="100000">
                                          <p:val>
                                            <p:strVal val="#ppt_y"/>
                                          </p:val>
                                        </p:tav>
                                      </p:tavLst>
                                    </p:anim>
                                    <p:animEffect transition="in" filter="wipe(down)">
                                      <p:cBhvr>
                                        <p:cTn id="17" dur="500"/>
                                        <p:tgtEl>
                                          <p:spTgt spid="2"/>
                                        </p:tgtEl>
                                      </p:cBhvr>
                                    </p:animEffect>
                                  </p:childTnLst>
                                </p:cTn>
                              </p:par>
                            </p:childTnLst>
                          </p:cTn>
                        </p:par>
                        <p:par>
                          <p:cTn id="18" fill="hold">
                            <p:stCondLst>
                              <p:cond delay="4250"/>
                            </p:stCondLst>
                            <p:childTnLst>
                              <p:par>
                                <p:cTn id="19" presetID="16" presetClass="entr" presetSubtype="21" fill="hold" grpId="0" nodeType="after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barn(inVertical)">
                                      <p:cBhvr>
                                        <p:cTn id="21" dur="500"/>
                                        <p:tgtEl>
                                          <p:spTgt spid="8"/>
                                        </p:tgtEl>
                                      </p:cBhvr>
                                    </p:animEffect>
                                  </p:childTnLst>
                                </p:cTn>
                              </p:par>
                            </p:childTnLst>
                          </p:cTn>
                        </p:par>
                        <p:par>
                          <p:cTn id="22" fill="hold">
                            <p:stCondLst>
                              <p:cond delay="4750"/>
                            </p:stCondLst>
                            <p:childTnLst>
                              <p:par>
                                <p:cTn id="23" presetID="53" presetClass="entr" presetSubtype="16" fill="hold" grpId="0" nodeType="afterEffect">
                                  <p:stCondLst>
                                    <p:cond delay="0"/>
                                  </p:stCondLst>
                                  <p:iterate type="lt">
                                    <p:tmPct val="4000"/>
                                  </p:iterate>
                                  <p:childTnLst>
                                    <p:set>
                                      <p:cBhvr>
                                        <p:cTn id="24" dur="1" fill="hold">
                                          <p:stCondLst>
                                            <p:cond delay="0"/>
                                          </p:stCondLst>
                                        </p:cTn>
                                        <p:tgtEl>
                                          <p:spTgt spid="3"/>
                                        </p:tgtEl>
                                        <p:attrNameLst>
                                          <p:attrName>style.visibility</p:attrName>
                                        </p:attrNameLst>
                                      </p:cBhvr>
                                      <p:to>
                                        <p:strVal val="visible"/>
                                      </p:to>
                                    </p:set>
                                    <p:anim calcmode="lin" valueType="num">
                                      <p:cBhvr>
                                        <p:cTn id="25" dur="500" fill="hold"/>
                                        <p:tgtEl>
                                          <p:spTgt spid="3"/>
                                        </p:tgtEl>
                                        <p:attrNameLst>
                                          <p:attrName>ppt_w</p:attrName>
                                        </p:attrNameLst>
                                      </p:cBhvr>
                                      <p:tavLst>
                                        <p:tav tm="0">
                                          <p:val>
                                            <p:fltVal val="0"/>
                                          </p:val>
                                        </p:tav>
                                        <p:tav tm="100000">
                                          <p:val>
                                            <p:strVal val="#ppt_w"/>
                                          </p:val>
                                        </p:tav>
                                      </p:tavLst>
                                    </p:anim>
                                    <p:anim calcmode="lin" valueType="num">
                                      <p:cBhvr>
                                        <p:cTn id="26" dur="500" fill="hold"/>
                                        <p:tgtEl>
                                          <p:spTgt spid="3"/>
                                        </p:tgtEl>
                                        <p:attrNameLst>
                                          <p:attrName>ppt_h</p:attrName>
                                        </p:attrNameLst>
                                      </p:cBhvr>
                                      <p:tavLst>
                                        <p:tav tm="0">
                                          <p:val>
                                            <p:fltVal val="0"/>
                                          </p:val>
                                        </p:tav>
                                        <p:tav tm="100000">
                                          <p:val>
                                            <p:strVal val="#ppt_h"/>
                                          </p:val>
                                        </p:tav>
                                      </p:tavLst>
                                    </p:anim>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2" grpId="0"/>
      <p:bldP spid="6" grpId="0" animBg="1"/>
      <p:bldP spid="7" grpId="0"/>
      <p:bldP spid="8" grpId="0" animBg="1"/>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21" name="矩形 47">
            <a:extLst>
              <a:ext uri="{FF2B5EF4-FFF2-40B4-BE49-F238E27FC236}">
                <a16:creationId xmlns:a16="http://schemas.microsoft.com/office/drawing/2014/main" id="{CA2CB91F-99ED-4990-A809-9A4BF6D78423}"/>
              </a:ext>
            </a:extLst>
          </p:cNvPr>
          <p:cNvSpPr>
            <a:spLocks noChangeArrowheads="1"/>
          </p:cNvSpPr>
          <p:nvPr/>
        </p:nvSpPr>
        <p:spPr bwMode="auto">
          <a:xfrm>
            <a:off x="2094809" y="3053163"/>
            <a:ext cx="3288799"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从生产端优化生产要素的配置</a:t>
            </a:r>
          </a:p>
        </p:txBody>
      </p:sp>
      <p:sp>
        <p:nvSpPr>
          <p:cNvPr id="23" name="矩形 47">
            <a:extLst>
              <a:ext uri="{FF2B5EF4-FFF2-40B4-BE49-F238E27FC236}">
                <a16:creationId xmlns:a16="http://schemas.microsoft.com/office/drawing/2014/main" id="{A55FE7F4-A112-4F9D-9010-ACE693D14D16}"/>
              </a:ext>
            </a:extLst>
          </p:cNvPr>
          <p:cNvSpPr>
            <a:spLocks noChangeArrowheads="1"/>
          </p:cNvSpPr>
          <p:nvPr/>
        </p:nvSpPr>
        <p:spPr bwMode="auto">
          <a:xfrm>
            <a:off x="2094809" y="3917677"/>
            <a:ext cx="2899259"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提高全要素生产率</a:t>
            </a:r>
          </a:p>
        </p:txBody>
      </p:sp>
      <p:sp>
        <p:nvSpPr>
          <p:cNvPr id="24" name="Oval 64">
            <a:extLst>
              <a:ext uri="{FF2B5EF4-FFF2-40B4-BE49-F238E27FC236}">
                <a16:creationId xmlns:a16="http://schemas.microsoft.com/office/drawing/2014/main" id="{0A5C451D-AD47-42EB-89DE-104464FEA81F}"/>
              </a:ext>
            </a:extLst>
          </p:cNvPr>
          <p:cNvSpPr/>
          <p:nvPr/>
        </p:nvSpPr>
        <p:spPr>
          <a:xfrm>
            <a:off x="1845017" y="4006940"/>
            <a:ext cx="170857" cy="170857"/>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25" name="组合 24">
            <a:extLst>
              <a:ext uri="{FF2B5EF4-FFF2-40B4-BE49-F238E27FC236}">
                <a16:creationId xmlns:a16="http://schemas.microsoft.com/office/drawing/2014/main" id="{739234C8-E5D5-4348-9364-EF17170F5D51}"/>
              </a:ext>
            </a:extLst>
          </p:cNvPr>
          <p:cNvGrpSpPr/>
          <p:nvPr/>
        </p:nvGrpSpPr>
        <p:grpSpPr>
          <a:xfrm>
            <a:off x="431942" y="2977208"/>
            <a:ext cx="1409534" cy="532291"/>
            <a:chOff x="1523481" y="3347674"/>
            <a:chExt cx="2585173" cy="861144"/>
          </a:xfrm>
        </p:grpSpPr>
        <p:grpSp>
          <p:nvGrpSpPr>
            <p:cNvPr id="26" name="Group 40">
              <a:extLst>
                <a:ext uri="{FF2B5EF4-FFF2-40B4-BE49-F238E27FC236}">
                  <a16:creationId xmlns:a16="http://schemas.microsoft.com/office/drawing/2014/main" id="{8EB4453F-5A69-4E78-80DF-1624C02FBB33}"/>
                </a:ext>
              </a:extLst>
            </p:cNvPr>
            <p:cNvGrpSpPr/>
            <p:nvPr/>
          </p:nvGrpSpPr>
          <p:grpSpPr>
            <a:xfrm>
              <a:off x="1523481" y="3347674"/>
              <a:ext cx="2585173" cy="861144"/>
              <a:chOff x="1403618" y="1255636"/>
              <a:chExt cx="2287542" cy="762000"/>
            </a:xfrm>
          </p:grpSpPr>
          <p:sp>
            <p:nvSpPr>
              <p:cNvPr id="28" name="Flowchart: Off-page Connector 47">
                <a:extLst>
                  <a:ext uri="{FF2B5EF4-FFF2-40B4-BE49-F238E27FC236}">
                    <a16:creationId xmlns:a16="http://schemas.microsoft.com/office/drawing/2014/main" id="{BFC7A431-853F-4888-B48C-0D27118D8AF4}"/>
                  </a:ext>
                </a:extLst>
              </p:cNvPr>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29" name="Straight Connector 50">
                <a:extLst>
                  <a:ext uri="{FF2B5EF4-FFF2-40B4-BE49-F238E27FC236}">
                    <a16:creationId xmlns:a16="http://schemas.microsoft.com/office/drawing/2014/main" id="{483699BB-8ABE-4B0E-9405-42A3328FC338}"/>
                  </a:ext>
                </a:extLst>
              </p:cNvPr>
              <p:cNvCxnSpPr/>
              <p:nvPr/>
            </p:nvCxnSpPr>
            <p:spPr>
              <a:xfrm flipV="1">
                <a:off x="3020435" y="1635520"/>
                <a:ext cx="670725"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27" name="文本框 26">
              <a:extLst>
                <a:ext uri="{FF2B5EF4-FFF2-40B4-BE49-F238E27FC236}">
                  <a16:creationId xmlns:a16="http://schemas.microsoft.com/office/drawing/2014/main" id="{A86C031A-75FF-4886-8AF4-2807FAD40BD2}"/>
                </a:ext>
              </a:extLst>
            </p:cNvPr>
            <p:cNvSpPr txBox="1"/>
            <p:nvPr/>
          </p:nvSpPr>
          <p:spPr>
            <a:xfrm>
              <a:off x="1776981" y="3400018"/>
              <a:ext cx="1032531" cy="74688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01</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30" name="组合 29">
            <a:extLst>
              <a:ext uri="{FF2B5EF4-FFF2-40B4-BE49-F238E27FC236}">
                <a16:creationId xmlns:a16="http://schemas.microsoft.com/office/drawing/2014/main" id="{50F68409-F9E8-41A8-BA44-F9C58F08581E}"/>
              </a:ext>
            </a:extLst>
          </p:cNvPr>
          <p:cNvGrpSpPr/>
          <p:nvPr/>
        </p:nvGrpSpPr>
        <p:grpSpPr>
          <a:xfrm>
            <a:off x="431942" y="3842186"/>
            <a:ext cx="1418340" cy="532292"/>
            <a:chOff x="1523481" y="4383477"/>
            <a:chExt cx="2601323" cy="861146"/>
          </a:xfrm>
        </p:grpSpPr>
        <p:grpSp>
          <p:nvGrpSpPr>
            <p:cNvPr id="31" name="Group 56">
              <a:extLst>
                <a:ext uri="{FF2B5EF4-FFF2-40B4-BE49-F238E27FC236}">
                  <a16:creationId xmlns:a16="http://schemas.microsoft.com/office/drawing/2014/main" id="{0994A993-125E-4526-90C9-F0B4AA331E61}"/>
                </a:ext>
              </a:extLst>
            </p:cNvPr>
            <p:cNvGrpSpPr/>
            <p:nvPr/>
          </p:nvGrpSpPr>
          <p:grpSpPr>
            <a:xfrm>
              <a:off x="1523481" y="4383477"/>
              <a:ext cx="2601323" cy="861146"/>
              <a:chOff x="1403618" y="1255636"/>
              <a:chExt cx="2301832" cy="762000"/>
            </a:xfrm>
          </p:grpSpPr>
          <p:sp>
            <p:nvSpPr>
              <p:cNvPr id="33" name="Flowchart: Off-page Connector 59">
                <a:extLst>
                  <a:ext uri="{FF2B5EF4-FFF2-40B4-BE49-F238E27FC236}">
                    <a16:creationId xmlns:a16="http://schemas.microsoft.com/office/drawing/2014/main" id="{9CF03F17-0B0C-45E5-975C-2889CCCBE87E}"/>
                  </a:ext>
                </a:extLst>
              </p:cNvPr>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34" name="Straight Connector 63">
                <a:extLst>
                  <a:ext uri="{FF2B5EF4-FFF2-40B4-BE49-F238E27FC236}">
                    <a16:creationId xmlns:a16="http://schemas.microsoft.com/office/drawing/2014/main" id="{4B4311BF-A5CB-4DC7-9132-1916D9F7FAF1}"/>
                  </a:ext>
                </a:extLst>
              </p:cNvPr>
              <p:cNvCxnSpPr/>
              <p:nvPr/>
            </p:nvCxnSpPr>
            <p:spPr>
              <a:xfrm flipV="1">
                <a:off x="303473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32" name="文本框 31">
              <a:extLst>
                <a:ext uri="{FF2B5EF4-FFF2-40B4-BE49-F238E27FC236}">
                  <a16:creationId xmlns:a16="http://schemas.microsoft.com/office/drawing/2014/main" id="{E30299F9-43CC-41F3-B279-BA250F115D45}"/>
                </a:ext>
              </a:extLst>
            </p:cNvPr>
            <p:cNvSpPr txBox="1"/>
            <p:nvPr/>
          </p:nvSpPr>
          <p:spPr>
            <a:xfrm>
              <a:off x="1750897" y="4456010"/>
              <a:ext cx="1032531" cy="74688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02</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35" name="Oval 51">
            <a:extLst>
              <a:ext uri="{FF2B5EF4-FFF2-40B4-BE49-F238E27FC236}">
                <a16:creationId xmlns:a16="http://schemas.microsoft.com/office/drawing/2014/main" id="{71CAE53A-320B-4A2C-9452-4CFF446DCA12}"/>
              </a:ext>
            </a:extLst>
          </p:cNvPr>
          <p:cNvSpPr/>
          <p:nvPr/>
        </p:nvSpPr>
        <p:spPr>
          <a:xfrm>
            <a:off x="1845017" y="3136761"/>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36" name="矩形 47">
            <a:extLst>
              <a:ext uri="{FF2B5EF4-FFF2-40B4-BE49-F238E27FC236}">
                <a16:creationId xmlns:a16="http://schemas.microsoft.com/office/drawing/2014/main" id="{C06FF89C-9EFE-47EE-A888-D9310D6D06F8}"/>
              </a:ext>
            </a:extLst>
          </p:cNvPr>
          <p:cNvSpPr>
            <a:spLocks noChangeArrowheads="1"/>
          </p:cNvSpPr>
          <p:nvPr/>
        </p:nvSpPr>
        <p:spPr bwMode="auto">
          <a:xfrm>
            <a:off x="7325908" y="2977208"/>
            <a:ext cx="3646524"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不断扩大有效和中高端供给</a:t>
            </a:r>
          </a:p>
        </p:txBody>
      </p:sp>
      <p:sp>
        <p:nvSpPr>
          <p:cNvPr id="37" name="矩形 47">
            <a:extLst>
              <a:ext uri="{FF2B5EF4-FFF2-40B4-BE49-F238E27FC236}">
                <a16:creationId xmlns:a16="http://schemas.microsoft.com/office/drawing/2014/main" id="{6DCEF598-E33F-4843-A983-8F105EA3C5A6}"/>
              </a:ext>
            </a:extLst>
          </p:cNvPr>
          <p:cNvSpPr>
            <a:spLocks noChangeArrowheads="1"/>
          </p:cNvSpPr>
          <p:nvPr/>
        </p:nvSpPr>
        <p:spPr bwMode="auto">
          <a:xfrm>
            <a:off x="7325908" y="3841722"/>
            <a:ext cx="2899259" cy="369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1" tIns="45716" rIns="91431" bIns="45716">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charset="0"/>
              </a:defRPr>
            </a:lvl9pPr>
          </a:lstStyle>
          <a:p>
            <a:r>
              <a:rPr lang="zh-CN" altLang="en-US" sz="1800" b="1" dirty="0">
                <a:solidFill>
                  <a:srgbClr val="C00000"/>
                </a:solidFill>
              </a:rPr>
              <a:t>减少无效和低端供给</a:t>
            </a:r>
          </a:p>
        </p:txBody>
      </p:sp>
      <p:sp>
        <p:nvSpPr>
          <p:cNvPr id="38" name="Oval 64">
            <a:extLst>
              <a:ext uri="{FF2B5EF4-FFF2-40B4-BE49-F238E27FC236}">
                <a16:creationId xmlns:a16="http://schemas.microsoft.com/office/drawing/2014/main" id="{DBA9F00A-42E4-4A0E-963B-674CDE689E04}"/>
              </a:ext>
            </a:extLst>
          </p:cNvPr>
          <p:cNvSpPr/>
          <p:nvPr/>
        </p:nvSpPr>
        <p:spPr>
          <a:xfrm>
            <a:off x="7091169" y="3951423"/>
            <a:ext cx="170857" cy="170857"/>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grpSp>
        <p:nvGrpSpPr>
          <p:cNvPr id="39" name="组合 38">
            <a:extLst>
              <a:ext uri="{FF2B5EF4-FFF2-40B4-BE49-F238E27FC236}">
                <a16:creationId xmlns:a16="http://schemas.microsoft.com/office/drawing/2014/main" id="{A67A2A18-1831-4A10-A91F-D97E81C09CD4}"/>
              </a:ext>
            </a:extLst>
          </p:cNvPr>
          <p:cNvGrpSpPr/>
          <p:nvPr/>
        </p:nvGrpSpPr>
        <p:grpSpPr>
          <a:xfrm>
            <a:off x="5663041" y="2901253"/>
            <a:ext cx="1409534" cy="532291"/>
            <a:chOff x="1523481" y="3347674"/>
            <a:chExt cx="2585173" cy="861144"/>
          </a:xfrm>
        </p:grpSpPr>
        <p:grpSp>
          <p:nvGrpSpPr>
            <p:cNvPr id="40" name="Group 40">
              <a:extLst>
                <a:ext uri="{FF2B5EF4-FFF2-40B4-BE49-F238E27FC236}">
                  <a16:creationId xmlns:a16="http://schemas.microsoft.com/office/drawing/2014/main" id="{A065E4F8-ED02-48A2-BADA-CDA307182DF5}"/>
                </a:ext>
              </a:extLst>
            </p:cNvPr>
            <p:cNvGrpSpPr/>
            <p:nvPr/>
          </p:nvGrpSpPr>
          <p:grpSpPr>
            <a:xfrm>
              <a:off x="1523481" y="3347674"/>
              <a:ext cx="2585173" cy="861144"/>
              <a:chOff x="1403618" y="1255636"/>
              <a:chExt cx="2287542" cy="762000"/>
            </a:xfrm>
          </p:grpSpPr>
          <p:sp>
            <p:nvSpPr>
              <p:cNvPr id="60" name="Flowchart: Off-page Connector 47">
                <a:extLst>
                  <a:ext uri="{FF2B5EF4-FFF2-40B4-BE49-F238E27FC236}">
                    <a16:creationId xmlns:a16="http://schemas.microsoft.com/office/drawing/2014/main" id="{654ED278-C88C-43F9-A356-9F2443408254}"/>
                  </a:ext>
                </a:extLst>
              </p:cNvPr>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61" name="Straight Connector 50">
                <a:extLst>
                  <a:ext uri="{FF2B5EF4-FFF2-40B4-BE49-F238E27FC236}">
                    <a16:creationId xmlns:a16="http://schemas.microsoft.com/office/drawing/2014/main" id="{37EDAE02-4181-4B7B-AFC0-C653D1194013}"/>
                  </a:ext>
                </a:extLst>
              </p:cNvPr>
              <p:cNvCxnSpPr/>
              <p:nvPr/>
            </p:nvCxnSpPr>
            <p:spPr>
              <a:xfrm flipV="1">
                <a:off x="3020435" y="1635520"/>
                <a:ext cx="670725"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59" name="文本框 58">
              <a:extLst>
                <a:ext uri="{FF2B5EF4-FFF2-40B4-BE49-F238E27FC236}">
                  <a16:creationId xmlns:a16="http://schemas.microsoft.com/office/drawing/2014/main" id="{C82B5482-4ED4-45EF-BFC0-700658A1EF35}"/>
                </a:ext>
              </a:extLst>
            </p:cNvPr>
            <p:cNvSpPr txBox="1"/>
            <p:nvPr/>
          </p:nvSpPr>
          <p:spPr>
            <a:xfrm>
              <a:off x="1776981" y="3400018"/>
              <a:ext cx="1032531" cy="74688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03</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grpSp>
        <p:nvGrpSpPr>
          <p:cNvPr id="62" name="组合 61">
            <a:extLst>
              <a:ext uri="{FF2B5EF4-FFF2-40B4-BE49-F238E27FC236}">
                <a16:creationId xmlns:a16="http://schemas.microsoft.com/office/drawing/2014/main" id="{A0D37721-9348-4C6E-B771-5BA4AB8EC4FF}"/>
              </a:ext>
            </a:extLst>
          </p:cNvPr>
          <p:cNvGrpSpPr/>
          <p:nvPr/>
        </p:nvGrpSpPr>
        <p:grpSpPr>
          <a:xfrm>
            <a:off x="5663041" y="3766231"/>
            <a:ext cx="1418340" cy="532292"/>
            <a:chOff x="1523481" y="4383477"/>
            <a:chExt cx="2601323" cy="861146"/>
          </a:xfrm>
        </p:grpSpPr>
        <p:grpSp>
          <p:nvGrpSpPr>
            <p:cNvPr id="63" name="Group 56">
              <a:extLst>
                <a:ext uri="{FF2B5EF4-FFF2-40B4-BE49-F238E27FC236}">
                  <a16:creationId xmlns:a16="http://schemas.microsoft.com/office/drawing/2014/main" id="{47BDA2FE-625A-4383-98BC-A393026DF6A3}"/>
                </a:ext>
              </a:extLst>
            </p:cNvPr>
            <p:cNvGrpSpPr/>
            <p:nvPr/>
          </p:nvGrpSpPr>
          <p:grpSpPr>
            <a:xfrm>
              <a:off x="1523481" y="4383477"/>
              <a:ext cx="2601323" cy="861146"/>
              <a:chOff x="1403618" y="1255636"/>
              <a:chExt cx="2301832" cy="762000"/>
            </a:xfrm>
          </p:grpSpPr>
          <p:sp>
            <p:nvSpPr>
              <p:cNvPr id="65" name="Flowchart: Off-page Connector 59">
                <a:extLst>
                  <a:ext uri="{FF2B5EF4-FFF2-40B4-BE49-F238E27FC236}">
                    <a16:creationId xmlns:a16="http://schemas.microsoft.com/office/drawing/2014/main" id="{D983F95A-5108-4DD9-835A-0D94EE2DE57F}"/>
                  </a:ext>
                </a:extLst>
              </p:cNvPr>
              <p:cNvSpPr/>
              <p:nvPr/>
            </p:nvSpPr>
            <p:spPr>
              <a:xfrm rot="16200000">
                <a:off x="1829116" y="830138"/>
                <a:ext cx="762000" cy="1612995"/>
              </a:xfrm>
              <a:prstGeom prst="flowChartOffpageConnector">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vert="vert" rtlCol="0" anchor="ctr"/>
              <a:lstStyle/>
              <a:p>
                <a:pPr algn="ctr"/>
                <a:endParaRPr lang="en-US" sz="3600" dirty="0">
                  <a:solidFill>
                    <a:schemeClr val="bg1"/>
                  </a:solidFill>
                  <a:latin typeface="Impact" panose="020B0806030902050204" pitchFamily="34" charset="0"/>
                </a:endParaRPr>
              </a:p>
            </p:txBody>
          </p:sp>
          <p:cxnSp>
            <p:nvCxnSpPr>
              <p:cNvPr id="66" name="Straight Connector 63">
                <a:extLst>
                  <a:ext uri="{FF2B5EF4-FFF2-40B4-BE49-F238E27FC236}">
                    <a16:creationId xmlns:a16="http://schemas.microsoft.com/office/drawing/2014/main" id="{DA8CF160-4DA4-48C2-BA5A-4304B9FC98E8}"/>
                  </a:ext>
                </a:extLst>
              </p:cNvPr>
              <p:cNvCxnSpPr/>
              <p:nvPr/>
            </p:nvCxnSpPr>
            <p:spPr>
              <a:xfrm flipV="1">
                <a:off x="3034730" y="1628058"/>
                <a:ext cx="670720" cy="8576"/>
              </a:xfrm>
              <a:prstGeom prst="line">
                <a:avLst/>
              </a:prstGeom>
              <a:ln w="19050">
                <a:solidFill>
                  <a:srgbClr val="C00000"/>
                </a:solidFill>
                <a:prstDash val="sysDot"/>
              </a:ln>
            </p:spPr>
            <p:style>
              <a:lnRef idx="1">
                <a:schemeClr val="accent1"/>
              </a:lnRef>
              <a:fillRef idx="0">
                <a:schemeClr val="accent1"/>
              </a:fillRef>
              <a:effectRef idx="0">
                <a:schemeClr val="accent1"/>
              </a:effectRef>
              <a:fontRef idx="minor">
                <a:schemeClr val="tx1"/>
              </a:fontRef>
            </p:style>
          </p:cxnSp>
        </p:grpSp>
        <p:sp>
          <p:nvSpPr>
            <p:cNvPr id="64" name="文本框 63">
              <a:extLst>
                <a:ext uri="{FF2B5EF4-FFF2-40B4-BE49-F238E27FC236}">
                  <a16:creationId xmlns:a16="http://schemas.microsoft.com/office/drawing/2014/main" id="{BB4877B0-90F7-46C0-B6DD-F345EF2211E7}"/>
                </a:ext>
              </a:extLst>
            </p:cNvPr>
            <p:cNvSpPr txBox="1"/>
            <p:nvPr/>
          </p:nvSpPr>
          <p:spPr>
            <a:xfrm>
              <a:off x="1750897" y="4456010"/>
              <a:ext cx="1032531" cy="746885"/>
            </a:xfrm>
            <a:prstGeom prst="rect">
              <a:avLst/>
            </a:prstGeom>
            <a:noFill/>
          </p:spPr>
          <p:txBody>
            <a:bodyPr wrap="none" rtlCol="0">
              <a:spAutoFit/>
            </a:bodyPr>
            <a:lstStyle/>
            <a:p>
              <a:r>
                <a:rPr lang="en-US" altLang="zh-CN" sz="2400" b="1" dirty="0">
                  <a:solidFill>
                    <a:schemeClr val="bg1"/>
                  </a:solidFill>
                  <a:latin typeface="微软雅黑" panose="020B0503020204020204" pitchFamily="34" charset="-122"/>
                  <a:ea typeface="微软雅黑" panose="020B0503020204020204" pitchFamily="34" charset="-122"/>
                </a:rPr>
                <a:t>04</a:t>
              </a:r>
              <a:endParaRPr lang="zh-CN" altLang="en-US" sz="2400" b="1" dirty="0">
                <a:solidFill>
                  <a:schemeClr val="bg1"/>
                </a:solidFill>
                <a:latin typeface="微软雅黑" panose="020B0503020204020204" pitchFamily="34" charset="-122"/>
                <a:ea typeface="微软雅黑" panose="020B0503020204020204" pitchFamily="34" charset="-122"/>
              </a:endParaRPr>
            </a:p>
          </p:txBody>
        </p:sp>
      </p:grpSp>
      <p:sp>
        <p:nvSpPr>
          <p:cNvPr id="67" name="Oval 51">
            <a:extLst>
              <a:ext uri="{FF2B5EF4-FFF2-40B4-BE49-F238E27FC236}">
                <a16:creationId xmlns:a16="http://schemas.microsoft.com/office/drawing/2014/main" id="{1303029B-CE1A-48BB-80E5-6A1F4CC41A43}"/>
              </a:ext>
            </a:extLst>
          </p:cNvPr>
          <p:cNvSpPr/>
          <p:nvPr/>
        </p:nvSpPr>
        <p:spPr>
          <a:xfrm>
            <a:off x="7091169" y="3081244"/>
            <a:ext cx="192723" cy="192723"/>
          </a:xfrm>
          <a:prstGeom prst="ellipse">
            <a:avLst/>
          </a:prstGeom>
          <a:solidFill>
            <a:schemeClr val="bg1">
              <a:lumMod val="95000"/>
            </a:schemeClr>
          </a:solidFill>
          <a:ln w="285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555"/>
          </a:p>
        </p:txBody>
      </p:sp>
      <p:sp>
        <p:nvSpPr>
          <p:cNvPr id="41" name="矩形 40">
            <a:extLst>
              <a:ext uri="{FF2B5EF4-FFF2-40B4-BE49-F238E27FC236}">
                <a16:creationId xmlns:a16="http://schemas.microsoft.com/office/drawing/2014/main" id="{4DE0106E-3E9B-4BC9-A9BD-A68CD229E184}"/>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“供给侧结构性改革”</a:t>
            </a:r>
          </a:p>
        </p:txBody>
      </p:sp>
    </p:spTree>
    <p:extLst>
      <p:ext uri="{BB962C8B-B14F-4D97-AF65-F5344CB8AC3E}">
        <p14:creationId xmlns:p14="http://schemas.microsoft.com/office/powerpoint/2010/main" val="354618299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decel="10000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500" fill="hold"/>
                                        <p:tgtEl>
                                          <p:spTgt spid="25"/>
                                        </p:tgtEl>
                                        <p:attrNameLst>
                                          <p:attrName>ppt_x</p:attrName>
                                        </p:attrNameLst>
                                      </p:cBhvr>
                                      <p:tavLst>
                                        <p:tav tm="0">
                                          <p:val>
                                            <p:strVal val="0-#ppt_w/2"/>
                                          </p:val>
                                        </p:tav>
                                        <p:tav tm="100000">
                                          <p:val>
                                            <p:strVal val="#ppt_x"/>
                                          </p:val>
                                        </p:tav>
                                      </p:tavLst>
                                    </p:anim>
                                    <p:anim calcmode="lin" valueType="num">
                                      <p:cBhvr additive="base">
                                        <p:cTn id="8" dur="5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16"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p:cTn id="12" dur="500" fill="hold"/>
                                        <p:tgtEl>
                                          <p:spTgt spid="35"/>
                                        </p:tgtEl>
                                        <p:attrNameLst>
                                          <p:attrName>ppt_w</p:attrName>
                                        </p:attrNameLst>
                                      </p:cBhvr>
                                      <p:tavLst>
                                        <p:tav tm="0">
                                          <p:val>
                                            <p:fltVal val="0"/>
                                          </p:val>
                                        </p:tav>
                                        <p:tav tm="100000">
                                          <p:val>
                                            <p:strVal val="#ppt_w"/>
                                          </p:val>
                                        </p:tav>
                                      </p:tavLst>
                                    </p:anim>
                                    <p:anim calcmode="lin" valueType="num">
                                      <p:cBhvr>
                                        <p:cTn id="13" dur="500" fill="hold"/>
                                        <p:tgtEl>
                                          <p:spTgt spid="35"/>
                                        </p:tgtEl>
                                        <p:attrNameLst>
                                          <p:attrName>ppt_h</p:attrName>
                                        </p:attrNameLst>
                                      </p:cBhvr>
                                      <p:tavLst>
                                        <p:tav tm="0">
                                          <p:val>
                                            <p:fltVal val="0"/>
                                          </p:val>
                                        </p:tav>
                                        <p:tav tm="100000">
                                          <p:val>
                                            <p:strVal val="#ppt_h"/>
                                          </p:val>
                                        </p:tav>
                                      </p:tavLst>
                                    </p:anim>
                                  </p:childTnLst>
                                </p:cTn>
                              </p:par>
                              <p:par>
                                <p:cTn id="14" presetID="2" presetClass="entr" presetSubtype="8" decel="100000" fill="hold" nodeType="withEffect">
                                  <p:stCondLst>
                                    <p:cond delay="0"/>
                                  </p:stCondLst>
                                  <p:childTnLst>
                                    <p:set>
                                      <p:cBhvr>
                                        <p:cTn id="15" dur="1" fill="hold">
                                          <p:stCondLst>
                                            <p:cond delay="0"/>
                                          </p:stCondLst>
                                        </p:cTn>
                                        <p:tgtEl>
                                          <p:spTgt spid="30"/>
                                        </p:tgtEl>
                                        <p:attrNameLst>
                                          <p:attrName>style.visibility</p:attrName>
                                        </p:attrNameLst>
                                      </p:cBhvr>
                                      <p:to>
                                        <p:strVal val="visible"/>
                                      </p:to>
                                    </p:set>
                                    <p:anim calcmode="lin" valueType="num">
                                      <p:cBhvr additive="base">
                                        <p:cTn id="16" dur="500" fill="hold"/>
                                        <p:tgtEl>
                                          <p:spTgt spid="30"/>
                                        </p:tgtEl>
                                        <p:attrNameLst>
                                          <p:attrName>ppt_x</p:attrName>
                                        </p:attrNameLst>
                                      </p:cBhvr>
                                      <p:tavLst>
                                        <p:tav tm="0">
                                          <p:val>
                                            <p:strVal val="0-#ppt_w/2"/>
                                          </p:val>
                                        </p:tav>
                                        <p:tav tm="100000">
                                          <p:val>
                                            <p:strVal val="#ppt_x"/>
                                          </p:val>
                                        </p:tav>
                                      </p:tavLst>
                                    </p:anim>
                                    <p:anim calcmode="lin" valueType="num">
                                      <p:cBhvr additive="base">
                                        <p:cTn id="17" dur="500" fill="hold"/>
                                        <p:tgtEl>
                                          <p:spTgt spid="30"/>
                                        </p:tgtEl>
                                        <p:attrNameLst>
                                          <p:attrName>ppt_y</p:attrName>
                                        </p:attrNameLst>
                                      </p:cBhvr>
                                      <p:tavLst>
                                        <p:tav tm="0">
                                          <p:val>
                                            <p:strVal val="#ppt_y"/>
                                          </p:val>
                                        </p:tav>
                                        <p:tav tm="100000">
                                          <p:val>
                                            <p:strVal val="#ppt_y"/>
                                          </p:val>
                                        </p:tav>
                                      </p:tavLst>
                                    </p:anim>
                                  </p:childTnLst>
                                </p:cTn>
                              </p:par>
                            </p:childTnLst>
                          </p:cTn>
                        </p:par>
                        <p:par>
                          <p:cTn id="18" fill="hold">
                            <p:stCondLst>
                              <p:cond delay="1000"/>
                            </p:stCondLst>
                            <p:childTnLst>
                              <p:par>
                                <p:cTn id="19" presetID="23" presetClass="entr" presetSubtype="16" fill="hold" grpId="0" nodeType="after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2" presetClass="entr" presetSubtype="2" decel="100000" fill="hold" grpId="0" nodeType="after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additive="base">
                                        <p:cTn id="26" dur="500" fill="hold"/>
                                        <p:tgtEl>
                                          <p:spTgt spid="21"/>
                                        </p:tgtEl>
                                        <p:attrNameLst>
                                          <p:attrName>ppt_x</p:attrName>
                                        </p:attrNameLst>
                                      </p:cBhvr>
                                      <p:tavLst>
                                        <p:tav tm="0">
                                          <p:val>
                                            <p:strVal val="1+#ppt_w/2"/>
                                          </p:val>
                                        </p:tav>
                                        <p:tav tm="100000">
                                          <p:val>
                                            <p:strVal val="#ppt_x"/>
                                          </p:val>
                                        </p:tav>
                                      </p:tavLst>
                                    </p:anim>
                                    <p:anim calcmode="lin" valueType="num">
                                      <p:cBhvr additive="base">
                                        <p:cTn id="27" dur="500" fill="hold"/>
                                        <p:tgtEl>
                                          <p:spTgt spid="21"/>
                                        </p:tgtEl>
                                        <p:attrNameLst>
                                          <p:attrName>ppt_y</p:attrName>
                                        </p:attrNameLst>
                                      </p:cBhvr>
                                      <p:tavLst>
                                        <p:tav tm="0">
                                          <p:val>
                                            <p:strVal val="#ppt_y"/>
                                          </p:val>
                                        </p:tav>
                                        <p:tav tm="100000">
                                          <p:val>
                                            <p:strVal val="#ppt_y"/>
                                          </p:val>
                                        </p:tav>
                                      </p:tavLst>
                                    </p:anim>
                                  </p:childTnLst>
                                </p:cTn>
                              </p:par>
                            </p:childTnLst>
                          </p:cTn>
                        </p:par>
                        <p:par>
                          <p:cTn id="28" fill="hold">
                            <p:stCondLst>
                              <p:cond delay="2000"/>
                            </p:stCondLst>
                            <p:childTnLst>
                              <p:par>
                                <p:cTn id="29" presetID="2" presetClass="entr" presetSubtype="2" decel="100000" fill="hold" grpId="0" nodeType="afterEffect">
                                  <p:stCondLst>
                                    <p:cond delay="0"/>
                                  </p:stCondLst>
                                  <p:childTnLst>
                                    <p:set>
                                      <p:cBhvr>
                                        <p:cTn id="30" dur="1" fill="hold">
                                          <p:stCondLst>
                                            <p:cond delay="0"/>
                                          </p:stCondLst>
                                        </p:cTn>
                                        <p:tgtEl>
                                          <p:spTgt spid="23"/>
                                        </p:tgtEl>
                                        <p:attrNameLst>
                                          <p:attrName>style.visibility</p:attrName>
                                        </p:attrNameLst>
                                      </p:cBhvr>
                                      <p:to>
                                        <p:strVal val="visible"/>
                                      </p:to>
                                    </p:set>
                                    <p:anim calcmode="lin" valueType="num">
                                      <p:cBhvr additive="base">
                                        <p:cTn id="31" dur="500" fill="hold"/>
                                        <p:tgtEl>
                                          <p:spTgt spid="23"/>
                                        </p:tgtEl>
                                        <p:attrNameLst>
                                          <p:attrName>ppt_x</p:attrName>
                                        </p:attrNameLst>
                                      </p:cBhvr>
                                      <p:tavLst>
                                        <p:tav tm="0">
                                          <p:val>
                                            <p:strVal val="1+#ppt_w/2"/>
                                          </p:val>
                                        </p:tav>
                                        <p:tav tm="100000">
                                          <p:val>
                                            <p:strVal val="#ppt_x"/>
                                          </p:val>
                                        </p:tav>
                                      </p:tavLst>
                                    </p:anim>
                                    <p:anim calcmode="lin" valueType="num">
                                      <p:cBhvr additive="base">
                                        <p:cTn id="32" dur="500" fill="hold"/>
                                        <p:tgtEl>
                                          <p:spTgt spid="23"/>
                                        </p:tgtEl>
                                        <p:attrNameLst>
                                          <p:attrName>ppt_y</p:attrName>
                                        </p:attrNameLst>
                                      </p:cBhvr>
                                      <p:tavLst>
                                        <p:tav tm="0">
                                          <p:val>
                                            <p:strVal val="#ppt_y"/>
                                          </p:val>
                                        </p:tav>
                                        <p:tav tm="100000">
                                          <p:val>
                                            <p:strVal val="#ppt_y"/>
                                          </p:val>
                                        </p:tav>
                                      </p:tavLst>
                                    </p:anim>
                                  </p:childTnLst>
                                </p:cTn>
                              </p:par>
                              <p:par>
                                <p:cTn id="33" presetID="2" presetClass="entr" presetSubtype="8" decel="100000" fill="hold"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additive="base">
                                        <p:cTn id="35" dur="500" fill="hold"/>
                                        <p:tgtEl>
                                          <p:spTgt spid="39"/>
                                        </p:tgtEl>
                                        <p:attrNameLst>
                                          <p:attrName>ppt_x</p:attrName>
                                        </p:attrNameLst>
                                      </p:cBhvr>
                                      <p:tavLst>
                                        <p:tav tm="0">
                                          <p:val>
                                            <p:strVal val="0-#ppt_w/2"/>
                                          </p:val>
                                        </p:tav>
                                        <p:tav tm="100000">
                                          <p:val>
                                            <p:strVal val="#ppt_x"/>
                                          </p:val>
                                        </p:tav>
                                      </p:tavLst>
                                    </p:anim>
                                    <p:anim calcmode="lin" valueType="num">
                                      <p:cBhvr additive="base">
                                        <p:cTn id="36" dur="500" fill="hold"/>
                                        <p:tgtEl>
                                          <p:spTgt spid="39"/>
                                        </p:tgtEl>
                                        <p:attrNameLst>
                                          <p:attrName>ppt_y</p:attrName>
                                        </p:attrNameLst>
                                      </p:cBhvr>
                                      <p:tavLst>
                                        <p:tav tm="0">
                                          <p:val>
                                            <p:strVal val="#ppt_y"/>
                                          </p:val>
                                        </p:tav>
                                        <p:tav tm="100000">
                                          <p:val>
                                            <p:strVal val="#ppt_y"/>
                                          </p:val>
                                        </p:tav>
                                      </p:tavLst>
                                    </p:anim>
                                  </p:childTnLst>
                                </p:cTn>
                              </p:par>
                            </p:childTnLst>
                          </p:cTn>
                        </p:par>
                        <p:par>
                          <p:cTn id="37" fill="hold">
                            <p:stCondLst>
                              <p:cond delay="2500"/>
                            </p:stCondLst>
                            <p:childTnLst>
                              <p:par>
                                <p:cTn id="38" presetID="23" presetClass="entr" presetSubtype="16" fill="hold" grpId="0" nodeType="afterEffect">
                                  <p:stCondLst>
                                    <p:cond delay="0"/>
                                  </p:stCondLst>
                                  <p:childTnLst>
                                    <p:set>
                                      <p:cBhvr>
                                        <p:cTn id="39" dur="1" fill="hold">
                                          <p:stCondLst>
                                            <p:cond delay="0"/>
                                          </p:stCondLst>
                                        </p:cTn>
                                        <p:tgtEl>
                                          <p:spTgt spid="67"/>
                                        </p:tgtEl>
                                        <p:attrNameLst>
                                          <p:attrName>style.visibility</p:attrName>
                                        </p:attrNameLst>
                                      </p:cBhvr>
                                      <p:to>
                                        <p:strVal val="visible"/>
                                      </p:to>
                                    </p:set>
                                    <p:anim calcmode="lin" valueType="num">
                                      <p:cBhvr>
                                        <p:cTn id="40" dur="500" fill="hold"/>
                                        <p:tgtEl>
                                          <p:spTgt spid="67"/>
                                        </p:tgtEl>
                                        <p:attrNameLst>
                                          <p:attrName>ppt_w</p:attrName>
                                        </p:attrNameLst>
                                      </p:cBhvr>
                                      <p:tavLst>
                                        <p:tav tm="0">
                                          <p:val>
                                            <p:fltVal val="0"/>
                                          </p:val>
                                        </p:tav>
                                        <p:tav tm="100000">
                                          <p:val>
                                            <p:strVal val="#ppt_w"/>
                                          </p:val>
                                        </p:tav>
                                      </p:tavLst>
                                    </p:anim>
                                    <p:anim calcmode="lin" valueType="num">
                                      <p:cBhvr>
                                        <p:cTn id="41" dur="500" fill="hold"/>
                                        <p:tgtEl>
                                          <p:spTgt spid="67"/>
                                        </p:tgtEl>
                                        <p:attrNameLst>
                                          <p:attrName>ppt_h</p:attrName>
                                        </p:attrNameLst>
                                      </p:cBhvr>
                                      <p:tavLst>
                                        <p:tav tm="0">
                                          <p:val>
                                            <p:fltVal val="0"/>
                                          </p:val>
                                        </p:tav>
                                        <p:tav tm="100000">
                                          <p:val>
                                            <p:strVal val="#ppt_h"/>
                                          </p:val>
                                        </p:tav>
                                      </p:tavLst>
                                    </p:anim>
                                  </p:childTnLst>
                                </p:cTn>
                              </p:par>
                              <p:par>
                                <p:cTn id="42" presetID="2" presetClass="entr" presetSubtype="8" decel="100000" fill="hold" nodeType="withEffect">
                                  <p:stCondLst>
                                    <p:cond delay="0"/>
                                  </p:stCondLst>
                                  <p:childTnLst>
                                    <p:set>
                                      <p:cBhvr>
                                        <p:cTn id="43" dur="1" fill="hold">
                                          <p:stCondLst>
                                            <p:cond delay="0"/>
                                          </p:stCondLst>
                                        </p:cTn>
                                        <p:tgtEl>
                                          <p:spTgt spid="62"/>
                                        </p:tgtEl>
                                        <p:attrNameLst>
                                          <p:attrName>style.visibility</p:attrName>
                                        </p:attrNameLst>
                                      </p:cBhvr>
                                      <p:to>
                                        <p:strVal val="visible"/>
                                      </p:to>
                                    </p:set>
                                    <p:anim calcmode="lin" valueType="num">
                                      <p:cBhvr additive="base">
                                        <p:cTn id="44" dur="500" fill="hold"/>
                                        <p:tgtEl>
                                          <p:spTgt spid="62"/>
                                        </p:tgtEl>
                                        <p:attrNameLst>
                                          <p:attrName>ppt_x</p:attrName>
                                        </p:attrNameLst>
                                      </p:cBhvr>
                                      <p:tavLst>
                                        <p:tav tm="0">
                                          <p:val>
                                            <p:strVal val="0-#ppt_w/2"/>
                                          </p:val>
                                        </p:tav>
                                        <p:tav tm="100000">
                                          <p:val>
                                            <p:strVal val="#ppt_x"/>
                                          </p:val>
                                        </p:tav>
                                      </p:tavLst>
                                    </p:anim>
                                    <p:anim calcmode="lin" valueType="num">
                                      <p:cBhvr additive="base">
                                        <p:cTn id="45" dur="500" fill="hold"/>
                                        <p:tgtEl>
                                          <p:spTgt spid="62"/>
                                        </p:tgtEl>
                                        <p:attrNameLst>
                                          <p:attrName>ppt_y</p:attrName>
                                        </p:attrNameLst>
                                      </p:cBhvr>
                                      <p:tavLst>
                                        <p:tav tm="0">
                                          <p:val>
                                            <p:strVal val="#ppt_y"/>
                                          </p:val>
                                        </p:tav>
                                        <p:tav tm="100000">
                                          <p:val>
                                            <p:strVal val="#ppt_y"/>
                                          </p:val>
                                        </p:tav>
                                      </p:tavLst>
                                    </p:anim>
                                  </p:childTnLst>
                                </p:cTn>
                              </p:par>
                            </p:childTnLst>
                          </p:cTn>
                        </p:par>
                        <p:par>
                          <p:cTn id="46" fill="hold">
                            <p:stCondLst>
                              <p:cond delay="3000"/>
                            </p:stCondLst>
                            <p:childTnLst>
                              <p:par>
                                <p:cTn id="47" presetID="23" presetClass="entr" presetSubtype="16" fill="hold" grpId="0" nodeType="afterEffect">
                                  <p:stCondLst>
                                    <p:cond delay="0"/>
                                  </p:stCondLst>
                                  <p:childTnLst>
                                    <p:set>
                                      <p:cBhvr>
                                        <p:cTn id="48" dur="1" fill="hold">
                                          <p:stCondLst>
                                            <p:cond delay="0"/>
                                          </p:stCondLst>
                                        </p:cTn>
                                        <p:tgtEl>
                                          <p:spTgt spid="38"/>
                                        </p:tgtEl>
                                        <p:attrNameLst>
                                          <p:attrName>style.visibility</p:attrName>
                                        </p:attrNameLst>
                                      </p:cBhvr>
                                      <p:to>
                                        <p:strVal val="visible"/>
                                      </p:to>
                                    </p:set>
                                    <p:anim calcmode="lin" valueType="num">
                                      <p:cBhvr>
                                        <p:cTn id="49" dur="500" fill="hold"/>
                                        <p:tgtEl>
                                          <p:spTgt spid="38"/>
                                        </p:tgtEl>
                                        <p:attrNameLst>
                                          <p:attrName>ppt_w</p:attrName>
                                        </p:attrNameLst>
                                      </p:cBhvr>
                                      <p:tavLst>
                                        <p:tav tm="0">
                                          <p:val>
                                            <p:fltVal val="0"/>
                                          </p:val>
                                        </p:tav>
                                        <p:tav tm="100000">
                                          <p:val>
                                            <p:strVal val="#ppt_w"/>
                                          </p:val>
                                        </p:tav>
                                      </p:tavLst>
                                    </p:anim>
                                    <p:anim calcmode="lin" valueType="num">
                                      <p:cBhvr>
                                        <p:cTn id="50" dur="500" fill="hold"/>
                                        <p:tgtEl>
                                          <p:spTgt spid="38"/>
                                        </p:tgtEl>
                                        <p:attrNameLst>
                                          <p:attrName>ppt_h</p:attrName>
                                        </p:attrNameLst>
                                      </p:cBhvr>
                                      <p:tavLst>
                                        <p:tav tm="0">
                                          <p:val>
                                            <p:fltVal val="0"/>
                                          </p:val>
                                        </p:tav>
                                        <p:tav tm="100000">
                                          <p:val>
                                            <p:strVal val="#ppt_h"/>
                                          </p:val>
                                        </p:tav>
                                      </p:tavLst>
                                    </p:anim>
                                  </p:childTnLst>
                                </p:cTn>
                              </p:par>
                            </p:childTnLst>
                          </p:cTn>
                        </p:par>
                        <p:par>
                          <p:cTn id="51" fill="hold">
                            <p:stCondLst>
                              <p:cond delay="3500"/>
                            </p:stCondLst>
                            <p:childTnLst>
                              <p:par>
                                <p:cTn id="52" presetID="2" presetClass="entr" presetSubtype="2" decel="100000" fill="hold" grpId="0" nodeType="afterEffect">
                                  <p:stCondLst>
                                    <p:cond delay="0"/>
                                  </p:stCondLst>
                                  <p:childTnLst>
                                    <p:set>
                                      <p:cBhvr>
                                        <p:cTn id="53" dur="1" fill="hold">
                                          <p:stCondLst>
                                            <p:cond delay="0"/>
                                          </p:stCondLst>
                                        </p:cTn>
                                        <p:tgtEl>
                                          <p:spTgt spid="36"/>
                                        </p:tgtEl>
                                        <p:attrNameLst>
                                          <p:attrName>style.visibility</p:attrName>
                                        </p:attrNameLst>
                                      </p:cBhvr>
                                      <p:to>
                                        <p:strVal val="visible"/>
                                      </p:to>
                                    </p:set>
                                    <p:anim calcmode="lin" valueType="num">
                                      <p:cBhvr additive="base">
                                        <p:cTn id="54" dur="500" fill="hold"/>
                                        <p:tgtEl>
                                          <p:spTgt spid="36"/>
                                        </p:tgtEl>
                                        <p:attrNameLst>
                                          <p:attrName>ppt_x</p:attrName>
                                        </p:attrNameLst>
                                      </p:cBhvr>
                                      <p:tavLst>
                                        <p:tav tm="0">
                                          <p:val>
                                            <p:strVal val="1+#ppt_w/2"/>
                                          </p:val>
                                        </p:tav>
                                        <p:tav tm="100000">
                                          <p:val>
                                            <p:strVal val="#ppt_x"/>
                                          </p:val>
                                        </p:tav>
                                      </p:tavLst>
                                    </p:anim>
                                    <p:anim calcmode="lin" valueType="num">
                                      <p:cBhvr additive="base">
                                        <p:cTn id="55" dur="500" fill="hold"/>
                                        <p:tgtEl>
                                          <p:spTgt spid="36"/>
                                        </p:tgtEl>
                                        <p:attrNameLst>
                                          <p:attrName>ppt_y</p:attrName>
                                        </p:attrNameLst>
                                      </p:cBhvr>
                                      <p:tavLst>
                                        <p:tav tm="0">
                                          <p:val>
                                            <p:strVal val="#ppt_y"/>
                                          </p:val>
                                        </p:tav>
                                        <p:tav tm="100000">
                                          <p:val>
                                            <p:strVal val="#ppt_y"/>
                                          </p:val>
                                        </p:tav>
                                      </p:tavLst>
                                    </p:anim>
                                  </p:childTnLst>
                                </p:cTn>
                              </p:par>
                            </p:childTnLst>
                          </p:cTn>
                        </p:par>
                        <p:par>
                          <p:cTn id="56" fill="hold">
                            <p:stCondLst>
                              <p:cond delay="4000"/>
                            </p:stCondLst>
                            <p:childTnLst>
                              <p:par>
                                <p:cTn id="57" presetID="2" presetClass="entr" presetSubtype="2" decel="10000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additive="base">
                                        <p:cTn id="59" dur="500" fill="hold"/>
                                        <p:tgtEl>
                                          <p:spTgt spid="37"/>
                                        </p:tgtEl>
                                        <p:attrNameLst>
                                          <p:attrName>ppt_x</p:attrName>
                                        </p:attrNameLst>
                                      </p:cBhvr>
                                      <p:tavLst>
                                        <p:tav tm="0">
                                          <p:val>
                                            <p:strVal val="1+#ppt_w/2"/>
                                          </p:val>
                                        </p:tav>
                                        <p:tav tm="100000">
                                          <p:val>
                                            <p:strVal val="#ppt_x"/>
                                          </p:val>
                                        </p:tav>
                                      </p:tavLst>
                                    </p:anim>
                                    <p:anim calcmode="lin" valueType="num">
                                      <p:cBhvr additive="base">
                                        <p:cTn id="60"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3" grpId="0"/>
      <p:bldP spid="24" grpId="0" animBg="1"/>
      <p:bldP spid="35" grpId="0" animBg="1"/>
      <p:bldP spid="36" grpId="0"/>
      <p:bldP spid="37" grpId="0"/>
      <p:bldP spid="38" grpId="0" animBg="1"/>
      <p:bldP spid="6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pic>
        <p:nvPicPr>
          <p:cNvPr id="7" name="图片 6">
            <a:extLst>
              <a:ext uri="{FF2B5EF4-FFF2-40B4-BE49-F238E27FC236}">
                <a16:creationId xmlns:a16="http://schemas.microsoft.com/office/drawing/2014/main" id="{D1C1E22A-48A4-4BC9-AB0C-DA7CEB969EB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4872069" cy="2730500"/>
          </a:xfrm>
          <a:prstGeom prst="rect">
            <a:avLst/>
          </a:prstGeom>
        </p:spPr>
      </p:pic>
      <p:cxnSp>
        <p:nvCxnSpPr>
          <p:cNvPr id="11" name="直接连接符 10">
            <a:extLst>
              <a:ext uri="{FF2B5EF4-FFF2-40B4-BE49-F238E27FC236}">
                <a16:creationId xmlns:a16="http://schemas.microsoft.com/office/drawing/2014/main" id="{0BBFAB0B-669C-430A-8D85-435F9CE8C6BA}"/>
              </a:ext>
            </a:extLst>
          </p:cNvPr>
          <p:cNvCxnSpPr/>
          <p:nvPr/>
        </p:nvCxnSpPr>
        <p:spPr>
          <a:xfrm>
            <a:off x="1500520" y="1954293"/>
            <a:ext cx="716820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78FB17D5-F0BA-4E15-84B2-BE31D504D49E}"/>
              </a:ext>
            </a:extLst>
          </p:cNvPr>
          <p:cNvCxnSpPr/>
          <p:nvPr/>
        </p:nvCxnSpPr>
        <p:spPr>
          <a:xfrm>
            <a:off x="1500520" y="3635553"/>
            <a:ext cx="7216208"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13" name="矩形 12">
            <a:extLst>
              <a:ext uri="{FF2B5EF4-FFF2-40B4-BE49-F238E27FC236}">
                <a16:creationId xmlns:a16="http://schemas.microsoft.com/office/drawing/2014/main" id="{107CFFEF-B478-4B85-A2CE-5247355843BF}"/>
              </a:ext>
            </a:extLst>
          </p:cNvPr>
          <p:cNvSpPr/>
          <p:nvPr/>
        </p:nvSpPr>
        <p:spPr>
          <a:xfrm>
            <a:off x="1238986" y="2196821"/>
            <a:ext cx="7551916" cy="1323439"/>
          </a:xfrm>
          <a:prstGeom prst="rect">
            <a:avLst/>
          </a:prstGeom>
        </p:spPr>
        <p:txBody>
          <a:bodyPr wrap="square" lIns="91440" tIns="45720" rIns="91440" bIns="45720">
            <a:spAutoFit/>
          </a:bodyPr>
          <a:lstStyle/>
          <a:p>
            <a:pPr algn="ctr"/>
            <a:r>
              <a:rPr lang="zh-CN" altLang="en-US" sz="8000" b="1" dirty="0">
                <a:solidFill>
                  <a:schemeClr val="accent1"/>
                </a:solidFill>
                <a:latin typeface="微软雅黑" panose="020B0503020204020204" pitchFamily="34" charset="-122"/>
                <a:ea typeface="微软雅黑" panose="020B0503020204020204" pitchFamily="34" charset="-122"/>
              </a:rPr>
              <a:t>感谢您的聆听</a:t>
            </a:r>
          </a:p>
        </p:txBody>
      </p:sp>
      <p:sp>
        <p:nvSpPr>
          <p:cNvPr id="14" name="TextBox 8">
            <a:extLst>
              <a:ext uri="{FF2B5EF4-FFF2-40B4-BE49-F238E27FC236}">
                <a16:creationId xmlns:a16="http://schemas.microsoft.com/office/drawing/2014/main" id="{642FE3BB-C635-4AAD-ACC7-015A42DF326B}"/>
              </a:ext>
            </a:extLst>
          </p:cNvPr>
          <p:cNvSpPr txBox="1"/>
          <p:nvPr/>
        </p:nvSpPr>
        <p:spPr>
          <a:xfrm>
            <a:off x="2870767" y="3814758"/>
            <a:ext cx="4288354" cy="338554"/>
          </a:xfrm>
          <a:prstGeom prst="rect">
            <a:avLst/>
          </a:prstGeom>
          <a:noFill/>
          <a:effectLst/>
        </p:spPr>
        <p:txBody>
          <a:bodyPr wrap="none" rtlCol="0">
            <a:spAutoFit/>
          </a:bodyPr>
          <a:lstStyle/>
          <a:p>
            <a:pPr algn="ctr" defTabSz="1219170">
              <a:defRPr/>
            </a:pPr>
            <a:r>
              <a:rPr lang="zh-CN" altLang="en-US" sz="1600" kern="0" dirty="0">
                <a:solidFill>
                  <a:schemeClr val="accent1"/>
                </a:solidFill>
                <a:latin typeface="微软雅黑" panose="020B0503020204020204" pitchFamily="34" charset="-122"/>
                <a:ea typeface="微软雅黑" panose="020B0503020204020204" pitchFamily="34" charset="-122"/>
              </a:rPr>
              <a:t>学习习近平新时代中国特色社会主义经济思想</a:t>
            </a:r>
          </a:p>
        </p:txBody>
      </p:sp>
      <p:sp>
        <p:nvSpPr>
          <p:cNvPr id="15" name="文本框 14">
            <a:extLst>
              <a:ext uri="{FF2B5EF4-FFF2-40B4-BE49-F238E27FC236}">
                <a16:creationId xmlns:a16="http://schemas.microsoft.com/office/drawing/2014/main" id="{DC82D3FA-C193-4193-8B3A-E65C8FD06314}"/>
              </a:ext>
            </a:extLst>
          </p:cNvPr>
          <p:cNvSpPr txBox="1"/>
          <p:nvPr/>
        </p:nvSpPr>
        <p:spPr>
          <a:xfrm>
            <a:off x="3121636" y="4305549"/>
            <a:ext cx="3786614" cy="379656"/>
          </a:xfrm>
          <a:prstGeom prst="rect">
            <a:avLst/>
          </a:prstGeom>
          <a:solidFill>
            <a:schemeClr val="accent1"/>
          </a:solidFill>
        </p:spPr>
        <p:txBody>
          <a:bodyPr wrap="none" rtlCol="0">
            <a:spAutoFit/>
          </a:bodyPr>
          <a:lstStyle/>
          <a:p>
            <a:pPr algn="ctr"/>
            <a:r>
              <a:rPr lang="zh-CN" altLang="en-US" sz="1867" b="1" dirty="0">
                <a:solidFill>
                  <a:schemeClr val="bg1"/>
                </a:solidFill>
                <a:latin typeface="+mj-ea"/>
                <a:ea typeface="+mj-ea"/>
              </a:rPr>
              <a:t>汇报人：小芥末   时间：</a:t>
            </a:r>
            <a:r>
              <a:rPr lang="en-US" altLang="zh-CN" sz="1867" b="1" dirty="0">
                <a:solidFill>
                  <a:schemeClr val="bg1"/>
                </a:solidFill>
                <a:latin typeface="+mj-ea"/>
                <a:ea typeface="+mj-ea"/>
              </a:rPr>
              <a:t>XX</a:t>
            </a:r>
            <a:r>
              <a:rPr lang="zh-CN" altLang="en-US" sz="1867" b="1" dirty="0">
                <a:solidFill>
                  <a:schemeClr val="bg1"/>
                </a:solidFill>
                <a:latin typeface="+mj-ea"/>
                <a:ea typeface="+mj-ea"/>
              </a:rPr>
              <a:t>年</a:t>
            </a:r>
            <a:r>
              <a:rPr lang="en-US" altLang="zh-CN" sz="1867" b="1" dirty="0">
                <a:solidFill>
                  <a:schemeClr val="bg1"/>
                </a:solidFill>
                <a:latin typeface="+mj-ea"/>
                <a:ea typeface="+mj-ea"/>
              </a:rPr>
              <a:t>XX</a:t>
            </a:r>
            <a:r>
              <a:rPr lang="zh-CN" altLang="en-US" sz="1867" b="1" dirty="0">
                <a:solidFill>
                  <a:schemeClr val="bg1"/>
                </a:solidFill>
                <a:latin typeface="+mj-ea"/>
                <a:ea typeface="+mj-ea"/>
              </a:rPr>
              <a:t>月</a:t>
            </a:r>
          </a:p>
        </p:txBody>
      </p:sp>
    </p:spTree>
    <p:extLst>
      <p:ext uri="{BB962C8B-B14F-4D97-AF65-F5344CB8AC3E}">
        <p14:creationId xmlns:p14="http://schemas.microsoft.com/office/powerpoint/2010/main" val="916675430"/>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left)">
                                      <p:cBhvr>
                                        <p:cTn id="7" dur="500"/>
                                        <p:tgtEl>
                                          <p:spTgt spid="11"/>
                                        </p:tgtEl>
                                      </p:cBhvr>
                                    </p:animEffect>
                                  </p:childTnLst>
                                </p:cTn>
                              </p:par>
                              <p:par>
                                <p:cTn id="8" presetID="22" presetClass="entr" presetSubtype="2" fill="hold" nodeType="withEffect">
                                  <p:stCondLst>
                                    <p:cond delay="0"/>
                                  </p:stCondLst>
                                  <p:childTnLst>
                                    <p:set>
                                      <p:cBhvr>
                                        <p:cTn id="9" dur="1" fill="hold">
                                          <p:stCondLst>
                                            <p:cond delay="0"/>
                                          </p:stCondLst>
                                        </p:cTn>
                                        <p:tgtEl>
                                          <p:spTgt spid="12"/>
                                        </p:tgtEl>
                                        <p:attrNameLst>
                                          <p:attrName>style.visibility</p:attrName>
                                        </p:attrNameLst>
                                      </p:cBhvr>
                                      <p:to>
                                        <p:strVal val="visible"/>
                                      </p:to>
                                    </p:set>
                                    <p:animEffect transition="in" filter="wipe(right)">
                                      <p:cBhvr>
                                        <p:cTn id="10" dur="500"/>
                                        <p:tgtEl>
                                          <p:spTgt spid="12"/>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cxnSp>
        <p:nvCxnSpPr>
          <p:cNvPr id="4" name="直接连接符 3">
            <a:extLst>
              <a:ext uri="{FF2B5EF4-FFF2-40B4-BE49-F238E27FC236}">
                <a16:creationId xmlns:a16="http://schemas.microsoft.com/office/drawing/2014/main" id="{C2380665-9372-44C4-93E1-77EE44216747}"/>
              </a:ext>
            </a:extLst>
          </p:cNvPr>
          <p:cNvCxnSpPr/>
          <p:nvPr/>
        </p:nvCxnSpPr>
        <p:spPr>
          <a:xfrm>
            <a:off x="1633023" y="2506412"/>
            <a:ext cx="716820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 name="直接连接符 4">
            <a:extLst>
              <a:ext uri="{FF2B5EF4-FFF2-40B4-BE49-F238E27FC236}">
                <a16:creationId xmlns:a16="http://schemas.microsoft.com/office/drawing/2014/main" id="{2DB948A8-C85C-4EB1-8350-DAF59B6DD507}"/>
              </a:ext>
            </a:extLst>
          </p:cNvPr>
          <p:cNvCxnSpPr/>
          <p:nvPr/>
        </p:nvCxnSpPr>
        <p:spPr>
          <a:xfrm>
            <a:off x="1633023" y="4187672"/>
            <a:ext cx="7216208"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6" name="矩形 5">
            <a:extLst>
              <a:ext uri="{FF2B5EF4-FFF2-40B4-BE49-F238E27FC236}">
                <a16:creationId xmlns:a16="http://schemas.microsoft.com/office/drawing/2014/main" id="{17A2F992-7499-4090-AF02-3EB232A39C15}"/>
              </a:ext>
            </a:extLst>
          </p:cNvPr>
          <p:cNvSpPr/>
          <p:nvPr/>
        </p:nvSpPr>
        <p:spPr>
          <a:xfrm>
            <a:off x="1228614" y="2623715"/>
            <a:ext cx="7551916" cy="1610569"/>
          </a:xfrm>
          <a:prstGeom prst="rect">
            <a:avLst/>
          </a:prstGeom>
        </p:spPr>
        <p:txBody>
          <a:bodyPr wrap="square" lIns="91440" tIns="45720" rIns="91440" bIns="45720">
            <a:spAutoFit/>
          </a:bodyPr>
          <a:lstStyle/>
          <a:p>
            <a:pPr algn="ctr"/>
            <a:r>
              <a:rPr lang="zh-CN" altLang="en-US" sz="4933" b="1" dirty="0">
                <a:solidFill>
                  <a:schemeClr val="accent1"/>
                </a:solidFill>
                <a:latin typeface="微软雅黑" panose="020B0503020204020204" pitchFamily="34" charset="-122"/>
                <a:ea typeface="微软雅黑" panose="020B0503020204020204" pitchFamily="34" charset="-122"/>
              </a:rPr>
              <a:t>“坚持以人民为中心的</a:t>
            </a:r>
            <a:endParaRPr lang="en-US" altLang="zh-CN" sz="4933" b="1" dirty="0">
              <a:solidFill>
                <a:schemeClr val="accent1"/>
              </a:solidFill>
              <a:latin typeface="微软雅黑" panose="020B0503020204020204" pitchFamily="34" charset="-122"/>
              <a:ea typeface="微软雅黑" panose="020B0503020204020204" pitchFamily="34" charset="-122"/>
            </a:endParaRPr>
          </a:p>
          <a:p>
            <a:pPr algn="ctr"/>
            <a:r>
              <a:rPr lang="zh-CN" altLang="en-US" sz="4933" b="1" dirty="0">
                <a:solidFill>
                  <a:schemeClr val="accent1"/>
                </a:solidFill>
                <a:latin typeface="微软雅黑" panose="020B0503020204020204" pitchFamily="34" charset="-122"/>
                <a:ea typeface="微软雅黑" panose="020B0503020204020204" pitchFamily="34" charset="-122"/>
              </a:rPr>
              <a:t>发展思想”</a:t>
            </a:r>
          </a:p>
        </p:txBody>
      </p:sp>
      <p:sp>
        <p:nvSpPr>
          <p:cNvPr id="8" name="TextBox 8">
            <a:extLst>
              <a:ext uri="{FF2B5EF4-FFF2-40B4-BE49-F238E27FC236}">
                <a16:creationId xmlns:a16="http://schemas.microsoft.com/office/drawing/2014/main" id="{AE1CC6DA-2C88-43F7-91A5-26BF159048E3}"/>
              </a:ext>
            </a:extLst>
          </p:cNvPr>
          <p:cNvSpPr txBox="1"/>
          <p:nvPr/>
        </p:nvSpPr>
        <p:spPr>
          <a:xfrm>
            <a:off x="2860395" y="4351586"/>
            <a:ext cx="4288354" cy="338554"/>
          </a:xfrm>
          <a:prstGeom prst="rect">
            <a:avLst/>
          </a:prstGeom>
          <a:noFill/>
          <a:effectLst/>
        </p:spPr>
        <p:txBody>
          <a:bodyPr wrap="none" rtlCol="0">
            <a:spAutoFit/>
          </a:bodyPr>
          <a:lstStyle/>
          <a:p>
            <a:pPr algn="ctr" defTabSz="1219170">
              <a:defRPr/>
            </a:pPr>
            <a:r>
              <a:rPr lang="zh-CN" altLang="en-US" sz="1600" kern="0" dirty="0">
                <a:solidFill>
                  <a:schemeClr val="accent1"/>
                </a:solidFill>
                <a:latin typeface="微软雅黑" panose="020B0503020204020204" pitchFamily="34" charset="-122"/>
                <a:ea typeface="微软雅黑" panose="020B0503020204020204" pitchFamily="34" charset="-122"/>
              </a:rPr>
              <a:t>学习习近平新时代中国特色社会主义经济思想</a:t>
            </a:r>
          </a:p>
        </p:txBody>
      </p:sp>
      <p:sp>
        <p:nvSpPr>
          <p:cNvPr id="9" name="矩形 8">
            <a:extLst>
              <a:ext uri="{FF2B5EF4-FFF2-40B4-BE49-F238E27FC236}">
                <a16:creationId xmlns:a16="http://schemas.microsoft.com/office/drawing/2014/main" id="{61A7A8DA-CA62-40EA-ADDB-6F5EE08335C8}"/>
              </a:ext>
            </a:extLst>
          </p:cNvPr>
          <p:cNvSpPr/>
          <p:nvPr/>
        </p:nvSpPr>
        <p:spPr>
          <a:xfrm>
            <a:off x="2172679" y="1983999"/>
            <a:ext cx="1986427" cy="543675"/>
          </a:xfrm>
          <a:prstGeom prst="rect">
            <a:avLst/>
          </a:prstGeom>
        </p:spPr>
        <p:txBody>
          <a:bodyPr wrap="square" lIns="91440" tIns="45720" rIns="91440" bIns="45720">
            <a:spAutoFit/>
          </a:bodyPr>
          <a:lstStyle/>
          <a:p>
            <a:pPr algn="ctr"/>
            <a:r>
              <a:rPr lang="zh-CN" altLang="en-US" sz="2933" b="1" dirty="0">
                <a:solidFill>
                  <a:schemeClr val="accent1"/>
                </a:solidFill>
                <a:latin typeface="微软雅黑" panose="020B0503020204020204" pitchFamily="34" charset="-122"/>
                <a:ea typeface="微软雅黑" panose="020B0503020204020204" pitchFamily="34" charset="-122"/>
              </a:rPr>
              <a:t>第一章</a:t>
            </a:r>
          </a:p>
        </p:txBody>
      </p:sp>
    </p:spTree>
    <p:extLst>
      <p:ext uri="{BB962C8B-B14F-4D97-AF65-F5344CB8AC3E}">
        <p14:creationId xmlns:p14="http://schemas.microsoft.com/office/powerpoint/2010/main" val="304078204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par>
                                <p:cTn id="8" presetID="22" presetClass="entr" presetSubtype="2"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right)">
                                      <p:cBhvr>
                                        <p:cTn id="10" dur="500"/>
                                        <p:tgtEl>
                                          <p:spTgt spid="5"/>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9"/>
                                        </p:tgtEl>
                                        <p:attrNameLst>
                                          <p:attrName>style.visibility</p:attrName>
                                        </p:attrNameLst>
                                      </p:cBhvr>
                                      <p:to>
                                        <p:strVal val="visible"/>
                                      </p:to>
                                    </p:set>
                                    <p:animEffect transition="in" filter="wipe(left)">
                                      <p:cBhvr>
                                        <p:cTn id="14" dur="500"/>
                                        <p:tgtEl>
                                          <p:spTgt spid="9"/>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500"/>
                                        <p:tgtEl>
                                          <p:spTgt spid="6"/>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7" name="矩形 6"/>
          <p:cNvSpPr/>
          <p:nvPr/>
        </p:nvSpPr>
        <p:spPr>
          <a:xfrm>
            <a:off x="1434869" y="2660915"/>
            <a:ext cx="9313035" cy="23538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626890" y="2739507"/>
            <a:ext cx="8928992" cy="2196627"/>
          </a:xfrm>
          <a:prstGeom prst="rect">
            <a:avLst/>
          </a:prstGeom>
        </p:spPr>
        <p:txBody>
          <a:bodyPr wrap="square">
            <a:spAutoFit/>
          </a:bodyPr>
          <a:lstStyle/>
          <a:p>
            <a:pPr marL="380990" indent="-380990">
              <a:lnSpc>
                <a:spcPct val="150000"/>
              </a:lnSpc>
              <a:buFont typeface="Wingdings" panose="05000000000000000000" pitchFamily="2" charset="2"/>
              <a:buChar char="u"/>
            </a:pPr>
            <a:r>
              <a:rPr lang="zh-CN" altLang="en-US" sz="1867" dirty="0">
                <a:solidFill>
                  <a:schemeClr val="bg1"/>
                </a:solidFill>
                <a:latin typeface="微软雅黑" panose="020B0503020204020204" pitchFamily="34" charset="-122"/>
                <a:ea typeface="微软雅黑" panose="020B0503020204020204" pitchFamily="34" charset="-122"/>
              </a:rPr>
              <a:t>马克思、恩格斯在</a:t>
            </a:r>
            <a:r>
              <a:rPr lang="en-US" altLang="zh-CN" sz="1867" dirty="0">
                <a:solidFill>
                  <a:schemeClr val="bg1"/>
                </a:solidFill>
                <a:latin typeface="微软雅黑" panose="020B0503020204020204" pitchFamily="34" charset="-122"/>
                <a:ea typeface="微软雅黑" panose="020B0503020204020204" pitchFamily="34" charset="-122"/>
              </a:rPr>
              <a:t>《</a:t>
            </a:r>
            <a:r>
              <a:rPr lang="zh-CN" altLang="en-US" sz="1867" dirty="0">
                <a:solidFill>
                  <a:schemeClr val="bg1"/>
                </a:solidFill>
                <a:latin typeface="微软雅黑" panose="020B0503020204020204" pitchFamily="34" charset="-122"/>
                <a:ea typeface="微软雅黑" panose="020B0503020204020204" pitchFamily="34" charset="-122"/>
              </a:rPr>
              <a:t>共产党宣言</a:t>
            </a:r>
            <a:r>
              <a:rPr lang="en-US" altLang="zh-CN" sz="1867" dirty="0">
                <a:solidFill>
                  <a:schemeClr val="bg1"/>
                </a:solidFill>
                <a:latin typeface="微软雅黑" panose="020B0503020204020204" pitchFamily="34" charset="-122"/>
                <a:ea typeface="微软雅黑" panose="020B0503020204020204" pitchFamily="34" charset="-122"/>
              </a:rPr>
              <a:t>》</a:t>
            </a:r>
            <a:r>
              <a:rPr lang="zh-CN" altLang="en-US" sz="1867" dirty="0">
                <a:solidFill>
                  <a:schemeClr val="bg1"/>
                </a:solidFill>
                <a:latin typeface="微软雅黑" panose="020B0503020204020204" pitchFamily="34" charset="-122"/>
                <a:ea typeface="微软雅黑" panose="020B0503020204020204" pitchFamily="34" charset="-122"/>
              </a:rPr>
              <a:t>中宣告：“过去的一切运动都是少数人的或者为少数人谋利益的运动。无产阶级的运动是绝大多数人的、为绝大多数人谋利益的运动。”马克思主义政治经济学代表作</a:t>
            </a:r>
            <a:r>
              <a:rPr lang="en-US" altLang="zh-CN" sz="1867" dirty="0">
                <a:solidFill>
                  <a:schemeClr val="bg1"/>
                </a:solidFill>
                <a:latin typeface="微软雅黑" panose="020B0503020204020204" pitchFamily="34" charset="-122"/>
                <a:ea typeface="微软雅黑" panose="020B0503020204020204" pitchFamily="34" charset="-122"/>
              </a:rPr>
              <a:t>《</a:t>
            </a:r>
            <a:r>
              <a:rPr lang="zh-CN" altLang="en-US" sz="1867" dirty="0">
                <a:solidFill>
                  <a:schemeClr val="bg1"/>
                </a:solidFill>
                <a:latin typeface="微软雅黑" panose="020B0503020204020204" pitchFamily="34" charset="-122"/>
                <a:ea typeface="微软雅黑" panose="020B0503020204020204" pitchFamily="34" charset="-122"/>
              </a:rPr>
              <a:t>资本论</a:t>
            </a:r>
            <a:r>
              <a:rPr lang="en-US" altLang="zh-CN" sz="1867" dirty="0">
                <a:solidFill>
                  <a:schemeClr val="bg1"/>
                </a:solidFill>
                <a:latin typeface="微软雅黑" panose="020B0503020204020204" pitchFamily="34" charset="-122"/>
                <a:ea typeface="微软雅黑" panose="020B0503020204020204" pitchFamily="34" charset="-122"/>
              </a:rPr>
              <a:t>》</a:t>
            </a:r>
            <a:r>
              <a:rPr lang="zh-CN" altLang="en-US" sz="1867" dirty="0">
                <a:solidFill>
                  <a:schemeClr val="bg1"/>
                </a:solidFill>
                <a:latin typeface="微软雅黑" panose="020B0503020204020204" pitchFamily="34" charset="-122"/>
                <a:ea typeface="微软雅黑" panose="020B0503020204020204" pitchFamily="34" charset="-122"/>
              </a:rPr>
              <a:t>从商品的二因素和劳动二重性出发，运用劳动价值理论，分析资本主义生产、交换、分配过程，揭示剩余价值的秘密，阐明了无产阶级受剥削、受压迫的经济根源。</a:t>
            </a:r>
          </a:p>
        </p:txBody>
      </p:sp>
      <p:sp>
        <p:nvSpPr>
          <p:cNvPr id="6" name="矩形 5"/>
          <p:cNvSpPr/>
          <p:nvPr/>
        </p:nvSpPr>
        <p:spPr>
          <a:xfrm>
            <a:off x="1295467" y="1379383"/>
            <a:ext cx="9644459" cy="1118127"/>
          </a:xfrm>
          <a:prstGeom prst="rect">
            <a:avLst/>
          </a:prstGeom>
        </p:spPr>
        <p:txBody>
          <a:bodyPr wrap="square">
            <a:spAutoFit/>
          </a:bodyPr>
          <a:lstStyle/>
          <a:p>
            <a:pPr algn="ctr"/>
            <a:r>
              <a:rPr lang="zh-CN" altLang="en-US" sz="3333" b="1" dirty="0">
                <a:solidFill>
                  <a:schemeClr val="accent1"/>
                </a:solidFill>
                <a:latin typeface="微软雅黑" panose="020B0503020204020204" pitchFamily="34" charset="-122"/>
                <a:ea typeface="微软雅黑" panose="020B0503020204020204" pitchFamily="34" charset="-122"/>
              </a:rPr>
              <a:t>建设体现中国特色、中国风格、中国气派的经济学，首先就要坚持马克思主义立场</a:t>
            </a:r>
          </a:p>
        </p:txBody>
      </p:sp>
      <p:sp>
        <p:nvSpPr>
          <p:cNvPr id="3" name="矩形 2">
            <a:extLst>
              <a:ext uri="{FF2B5EF4-FFF2-40B4-BE49-F238E27FC236}">
                <a16:creationId xmlns:a16="http://schemas.microsoft.com/office/drawing/2014/main" id="{9406A836-010B-4034-92B3-BBD43AB9A2CA}"/>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“坚持以人民为中心的发展思想”</a:t>
            </a:r>
          </a:p>
        </p:txBody>
      </p:sp>
    </p:spTree>
    <p:extLst>
      <p:ext uri="{BB962C8B-B14F-4D97-AF65-F5344CB8AC3E}">
        <p14:creationId xmlns:p14="http://schemas.microsoft.com/office/powerpoint/2010/main" val="4264177102"/>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7" name="矩形 6"/>
          <p:cNvSpPr/>
          <p:nvPr/>
        </p:nvSpPr>
        <p:spPr>
          <a:xfrm>
            <a:off x="1434869" y="2660915"/>
            <a:ext cx="9313035" cy="23538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626891" y="2881263"/>
            <a:ext cx="8928992" cy="1816395"/>
          </a:xfrm>
          <a:prstGeom prst="rect">
            <a:avLst/>
          </a:prstGeom>
        </p:spPr>
        <p:txBody>
          <a:bodyPr wrap="square">
            <a:spAutoFit/>
          </a:bodyPr>
          <a:lstStyle/>
          <a:p>
            <a:pPr marL="380990" indent="-380990">
              <a:lnSpc>
                <a:spcPct val="150000"/>
              </a:lnSpc>
              <a:buFont typeface="Wingdings" panose="05000000000000000000" pitchFamily="2" charset="2"/>
              <a:buChar char="u"/>
            </a:pPr>
            <a:r>
              <a:rPr lang="zh-CN" altLang="en-US" sz="1867" dirty="0">
                <a:solidFill>
                  <a:schemeClr val="bg1"/>
                </a:solidFill>
                <a:latin typeface="微软雅黑" panose="020B0503020204020204" pitchFamily="34" charset="-122"/>
                <a:ea typeface="微软雅黑" panose="020B0503020204020204" pitchFamily="34" charset="-122"/>
              </a:rPr>
              <a:t>习近平总书记指出：“要坚持以人民为中心的发展思想，这是马克思主义政治经济学的根本立场。”党的十八大以来，习近平总书记不断丰富和发展以人民为中心的发展思想。他指出：“中国梦归根到底是人民的梦，必须紧紧依靠人民来实现，必须不断为人民造福。”</a:t>
            </a:r>
          </a:p>
        </p:txBody>
      </p:sp>
      <p:sp>
        <p:nvSpPr>
          <p:cNvPr id="6" name="矩形 5"/>
          <p:cNvSpPr/>
          <p:nvPr/>
        </p:nvSpPr>
        <p:spPr>
          <a:xfrm>
            <a:off x="1295467" y="1379383"/>
            <a:ext cx="9644459" cy="1118127"/>
          </a:xfrm>
          <a:prstGeom prst="rect">
            <a:avLst/>
          </a:prstGeom>
        </p:spPr>
        <p:txBody>
          <a:bodyPr wrap="square">
            <a:spAutoFit/>
          </a:bodyPr>
          <a:lstStyle/>
          <a:p>
            <a:pPr algn="ctr"/>
            <a:r>
              <a:rPr lang="zh-CN" altLang="en-US" sz="3333" b="1" dirty="0">
                <a:solidFill>
                  <a:schemeClr val="accent1"/>
                </a:solidFill>
                <a:latin typeface="微软雅黑" panose="020B0503020204020204" pitchFamily="34" charset="-122"/>
                <a:ea typeface="微软雅黑" panose="020B0503020204020204" pitchFamily="34" charset="-122"/>
              </a:rPr>
              <a:t>习近平新时代中国特色社会主义经济思想，鲜明地体现了“以人民为中心”的根本立场</a:t>
            </a:r>
          </a:p>
        </p:txBody>
      </p:sp>
      <p:sp>
        <p:nvSpPr>
          <p:cNvPr id="8" name="矩形 7">
            <a:extLst>
              <a:ext uri="{FF2B5EF4-FFF2-40B4-BE49-F238E27FC236}">
                <a16:creationId xmlns:a16="http://schemas.microsoft.com/office/drawing/2014/main" id="{7364E3AF-68D4-4893-8000-FF47F626C467}"/>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“坚持以人民为中心的发展思想”</a:t>
            </a:r>
          </a:p>
        </p:txBody>
      </p:sp>
    </p:spTree>
    <p:extLst>
      <p:ext uri="{BB962C8B-B14F-4D97-AF65-F5344CB8AC3E}">
        <p14:creationId xmlns:p14="http://schemas.microsoft.com/office/powerpoint/2010/main" val="2188677061"/>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7" name="矩形 6"/>
          <p:cNvSpPr/>
          <p:nvPr/>
        </p:nvSpPr>
        <p:spPr>
          <a:xfrm>
            <a:off x="1434869" y="2660915"/>
            <a:ext cx="9313035" cy="23538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626890" y="2739507"/>
            <a:ext cx="8928992" cy="2196627"/>
          </a:xfrm>
          <a:prstGeom prst="rect">
            <a:avLst/>
          </a:prstGeom>
        </p:spPr>
        <p:txBody>
          <a:bodyPr wrap="square">
            <a:spAutoFit/>
          </a:bodyPr>
          <a:lstStyle/>
          <a:p>
            <a:pPr marL="380990" indent="-380990">
              <a:lnSpc>
                <a:spcPct val="150000"/>
              </a:lnSpc>
              <a:buFont typeface="Wingdings" panose="05000000000000000000" pitchFamily="2" charset="2"/>
              <a:buChar char="u"/>
            </a:pPr>
            <a:r>
              <a:rPr lang="zh-CN" altLang="en-US" sz="1867" dirty="0">
                <a:solidFill>
                  <a:schemeClr val="bg1"/>
                </a:solidFill>
                <a:latin typeface="微软雅黑" panose="020B0503020204020204" pitchFamily="34" charset="-122"/>
                <a:ea typeface="微软雅黑" panose="020B0503020204020204" pitchFamily="34" charset="-122"/>
              </a:rPr>
              <a:t>“我们要随时随刻倾听人民呼声、回应人民期待，保证人民平等参与、平等发展权利，维护社会公平正义，在学有所教、劳有所得、病有所医、老有所养、住有所居上持续取得新进展，不断实现好、维护好、发展好最广大人民根本利益，使发展成果更多更公平惠及全体人民，在经济社会不断发展的基础上，朝着共同富裕方向稳步前进。”</a:t>
            </a:r>
          </a:p>
        </p:txBody>
      </p:sp>
      <p:sp>
        <p:nvSpPr>
          <p:cNvPr id="6" name="矩形 5"/>
          <p:cNvSpPr/>
          <p:nvPr/>
        </p:nvSpPr>
        <p:spPr>
          <a:xfrm>
            <a:off x="1295467" y="1379383"/>
            <a:ext cx="9644459" cy="1118127"/>
          </a:xfrm>
          <a:prstGeom prst="rect">
            <a:avLst/>
          </a:prstGeom>
        </p:spPr>
        <p:txBody>
          <a:bodyPr wrap="square">
            <a:spAutoFit/>
          </a:bodyPr>
          <a:lstStyle/>
          <a:p>
            <a:pPr algn="ctr"/>
            <a:r>
              <a:rPr lang="zh-CN" altLang="en-US" sz="3333" b="1" dirty="0">
                <a:solidFill>
                  <a:schemeClr val="accent1"/>
                </a:solidFill>
                <a:latin typeface="微软雅黑" panose="020B0503020204020204" pitchFamily="34" charset="-122"/>
                <a:ea typeface="微软雅黑" panose="020B0503020204020204" pitchFamily="34" charset="-122"/>
              </a:rPr>
              <a:t>我们要随时随刻倾听人民呼声、回应人民期待，保证人民平等参与、平等发展权利</a:t>
            </a:r>
          </a:p>
        </p:txBody>
      </p:sp>
      <p:sp>
        <p:nvSpPr>
          <p:cNvPr id="8" name="矩形 7">
            <a:extLst>
              <a:ext uri="{FF2B5EF4-FFF2-40B4-BE49-F238E27FC236}">
                <a16:creationId xmlns:a16="http://schemas.microsoft.com/office/drawing/2014/main" id="{7CCC1AE0-58E3-436C-8D3E-565D26D1BEED}"/>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“坚持以人民为中心的发展思想”</a:t>
            </a:r>
          </a:p>
        </p:txBody>
      </p:sp>
    </p:spTree>
    <p:extLst>
      <p:ext uri="{BB962C8B-B14F-4D97-AF65-F5344CB8AC3E}">
        <p14:creationId xmlns:p14="http://schemas.microsoft.com/office/powerpoint/2010/main" val="2857026688"/>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sp>
        <p:nvSpPr>
          <p:cNvPr id="7" name="矩形 6"/>
          <p:cNvSpPr/>
          <p:nvPr/>
        </p:nvSpPr>
        <p:spPr>
          <a:xfrm>
            <a:off x="1434869" y="2660915"/>
            <a:ext cx="9313035" cy="23538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p>
        </p:txBody>
      </p:sp>
      <p:sp>
        <p:nvSpPr>
          <p:cNvPr id="5" name="矩形 4"/>
          <p:cNvSpPr/>
          <p:nvPr/>
        </p:nvSpPr>
        <p:spPr>
          <a:xfrm>
            <a:off x="1626890" y="2739507"/>
            <a:ext cx="8928992" cy="2196627"/>
          </a:xfrm>
          <a:prstGeom prst="rect">
            <a:avLst/>
          </a:prstGeom>
        </p:spPr>
        <p:txBody>
          <a:bodyPr wrap="square">
            <a:spAutoFit/>
          </a:bodyPr>
          <a:lstStyle/>
          <a:p>
            <a:pPr marL="380990" indent="-380990">
              <a:lnSpc>
                <a:spcPct val="150000"/>
              </a:lnSpc>
              <a:buFont typeface="Wingdings" panose="05000000000000000000" pitchFamily="2" charset="2"/>
              <a:buChar char="u"/>
            </a:pPr>
            <a:r>
              <a:rPr lang="zh-CN" altLang="en-US" sz="1867" dirty="0">
                <a:solidFill>
                  <a:schemeClr val="bg1"/>
                </a:solidFill>
                <a:latin typeface="微软雅黑" panose="020B0503020204020204" pitchFamily="34" charset="-122"/>
                <a:ea typeface="微软雅黑" panose="020B0503020204020204" pitchFamily="34" charset="-122"/>
              </a:rPr>
              <a:t>在党的十九大报告中，习近平总书记指出：“必须坚持人民主体地位，坚持立党为公、执政为民，践行全心全意为人民服务的根本宗旨，把党的群众路线贯彻到治国理政全部活动之中，把人民对美好生活的向往作为奋斗目标，依靠人民创造历史伟业”，并且强调“必须始终把人民利益摆在至高无上的地位，让改革发展成果更多更公平惠及全体人民”</a:t>
            </a:r>
          </a:p>
        </p:txBody>
      </p:sp>
      <p:sp>
        <p:nvSpPr>
          <p:cNvPr id="6" name="矩形 5"/>
          <p:cNvSpPr/>
          <p:nvPr/>
        </p:nvSpPr>
        <p:spPr>
          <a:xfrm>
            <a:off x="1269156" y="1614910"/>
            <a:ext cx="9644459" cy="605230"/>
          </a:xfrm>
          <a:prstGeom prst="rect">
            <a:avLst/>
          </a:prstGeom>
        </p:spPr>
        <p:txBody>
          <a:bodyPr wrap="square">
            <a:spAutoFit/>
          </a:bodyPr>
          <a:lstStyle/>
          <a:p>
            <a:pPr algn="ctr"/>
            <a:r>
              <a:rPr lang="zh-CN" altLang="en-US" sz="3333" b="1" dirty="0">
                <a:solidFill>
                  <a:schemeClr val="accent1"/>
                </a:solidFill>
                <a:latin typeface="微软雅黑" panose="020B0503020204020204" pitchFamily="34" charset="-122"/>
                <a:ea typeface="微软雅黑" panose="020B0503020204020204" pitchFamily="34" charset="-122"/>
              </a:rPr>
              <a:t>必须坚持人民主体地位，坚持立党为公、执政为民</a:t>
            </a:r>
          </a:p>
        </p:txBody>
      </p:sp>
      <p:sp>
        <p:nvSpPr>
          <p:cNvPr id="8" name="矩形 7">
            <a:extLst>
              <a:ext uri="{FF2B5EF4-FFF2-40B4-BE49-F238E27FC236}">
                <a16:creationId xmlns:a16="http://schemas.microsoft.com/office/drawing/2014/main" id="{C90898BB-8FC5-4DC7-A5D8-7D9D82B34F8F}"/>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“坚持以人民为中心的发展思想”</a:t>
            </a:r>
          </a:p>
        </p:txBody>
      </p:sp>
    </p:spTree>
    <p:extLst>
      <p:ext uri="{BB962C8B-B14F-4D97-AF65-F5344CB8AC3E}">
        <p14:creationId xmlns:p14="http://schemas.microsoft.com/office/powerpoint/2010/main" val="3414986929"/>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6" presetClass="entr" presetSubtype="2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barn(inVertical)">
                                      <p:cBhvr>
                                        <p:cTn id="13" dur="500"/>
                                        <p:tgtEl>
                                          <p:spTgt spid="7"/>
                                        </p:tgtEl>
                                      </p:cBhvr>
                                    </p:animEffect>
                                  </p:childTnLst>
                                </p:cTn>
                              </p:par>
                            </p:childTnLst>
                          </p:cTn>
                        </p:par>
                        <p:par>
                          <p:cTn id="14" fill="hold">
                            <p:stCondLst>
                              <p:cond delay="1500"/>
                            </p:stCondLst>
                            <p:childTnLst>
                              <p:par>
                                <p:cTn id="15" presetID="14" presetClass="entr" presetSubtype="10" fill="hold" grpId="0" nodeType="afterEffect">
                                  <p:stCondLst>
                                    <p:cond delay="0"/>
                                  </p:stCondLst>
                                  <p:iterate type="lt">
                                    <p:tmPct val="10000"/>
                                  </p:iterate>
                                  <p:childTnLst>
                                    <p:set>
                                      <p:cBhvr>
                                        <p:cTn id="16" dur="1" fill="hold">
                                          <p:stCondLst>
                                            <p:cond delay="0"/>
                                          </p:stCondLst>
                                        </p:cTn>
                                        <p:tgtEl>
                                          <p:spTgt spid="5"/>
                                        </p:tgtEl>
                                        <p:attrNameLst>
                                          <p:attrName>style.visibility</p:attrName>
                                        </p:attrNameLst>
                                      </p:cBhvr>
                                      <p:to>
                                        <p:strVal val="visible"/>
                                      </p:to>
                                    </p:set>
                                    <p:animEffect transition="in" filter="randombar(horizontal)">
                                      <p:cBhvr>
                                        <p:cTn id="1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5" grpId="0"/>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cxnSp>
        <p:nvCxnSpPr>
          <p:cNvPr id="9" name="直接连接符 8">
            <a:extLst>
              <a:ext uri="{FF2B5EF4-FFF2-40B4-BE49-F238E27FC236}">
                <a16:creationId xmlns:a16="http://schemas.microsoft.com/office/drawing/2014/main" id="{E128FA37-689C-4AE5-B77E-E9A205E3B472}"/>
              </a:ext>
            </a:extLst>
          </p:cNvPr>
          <p:cNvCxnSpPr/>
          <p:nvPr/>
        </p:nvCxnSpPr>
        <p:spPr>
          <a:xfrm>
            <a:off x="1633023" y="2506412"/>
            <a:ext cx="7168203"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06245732-D5AF-43E8-B46E-8E4DF30F6FE4}"/>
              </a:ext>
            </a:extLst>
          </p:cNvPr>
          <p:cNvCxnSpPr/>
          <p:nvPr/>
        </p:nvCxnSpPr>
        <p:spPr>
          <a:xfrm>
            <a:off x="1633023" y="4187672"/>
            <a:ext cx="7216208" cy="0"/>
          </a:xfrm>
          <a:prstGeom prst="line">
            <a:avLst/>
          </a:prstGeom>
          <a:ln w="9525">
            <a:solidFill>
              <a:srgbClr val="C00000"/>
            </a:solidFill>
          </a:ln>
        </p:spPr>
        <p:style>
          <a:lnRef idx="1">
            <a:schemeClr val="accent1"/>
          </a:lnRef>
          <a:fillRef idx="0">
            <a:schemeClr val="accent1"/>
          </a:fillRef>
          <a:effectRef idx="0">
            <a:schemeClr val="accent1"/>
          </a:effectRef>
          <a:fontRef idx="minor">
            <a:schemeClr val="tx1"/>
          </a:fontRef>
        </p:style>
      </p:cxnSp>
      <p:sp>
        <p:nvSpPr>
          <p:cNvPr id="11" name="矩形 10">
            <a:extLst>
              <a:ext uri="{FF2B5EF4-FFF2-40B4-BE49-F238E27FC236}">
                <a16:creationId xmlns:a16="http://schemas.microsoft.com/office/drawing/2014/main" id="{13055349-59C7-4A6D-9B0F-2F5E89C4DD69}"/>
              </a:ext>
            </a:extLst>
          </p:cNvPr>
          <p:cNvSpPr/>
          <p:nvPr/>
        </p:nvSpPr>
        <p:spPr>
          <a:xfrm>
            <a:off x="1228614" y="3003274"/>
            <a:ext cx="7551916" cy="851452"/>
          </a:xfrm>
          <a:prstGeom prst="rect">
            <a:avLst/>
          </a:prstGeom>
        </p:spPr>
        <p:txBody>
          <a:bodyPr wrap="square" lIns="91440" tIns="45720" rIns="91440" bIns="45720">
            <a:spAutoFit/>
          </a:bodyPr>
          <a:lstStyle/>
          <a:p>
            <a:pPr algn="ctr"/>
            <a:r>
              <a:rPr lang="zh-CN" altLang="en-US" sz="4933" b="1" dirty="0">
                <a:solidFill>
                  <a:schemeClr val="accent1"/>
                </a:solidFill>
                <a:latin typeface="微软雅黑" panose="020B0503020204020204" pitchFamily="34" charset="-122"/>
                <a:ea typeface="微软雅黑" panose="020B0503020204020204" pitchFamily="34" charset="-122"/>
              </a:rPr>
              <a:t>“新发展理念”</a:t>
            </a:r>
          </a:p>
        </p:txBody>
      </p:sp>
      <p:sp>
        <p:nvSpPr>
          <p:cNvPr id="12" name="TextBox 8">
            <a:extLst>
              <a:ext uri="{FF2B5EF4-FFF2-40B4-BE49-F238E27FC236}">
                <a16:creationId xmlns:a16="http://schemas.microsoft.com/office/drawing/2014/main" id="{CC2F86E8-E0BF-4EBF-84A7-724CFDD81997}"/>
              </a:ext>
            </a:extLst>
          </p:cNvPr>
          <p:cNvSpPr txBox="1"/>
          <p:nvPr/>
        </p:nvSpPr>
        <p:spPr>
          <a:xfrm>
            <a:off x="2860395" y="4351586"/>
            <a:ext cx="4288354" cy="338554"/>
          </a:xfrm>
          <a:prstGeom prst="rect">
            <a:avLst/>
          </a:prstGeom>
          <a:noFill/>
          <a:effectLst/>
        </p:spPr>
        <p:txBody>
          <a:bodyPr wrap="none" rtlCol="0">
            <a:spAutoFit/>
          </a:bodyPr>
          <a:lstStyle/>
          <a:p>
            <a:pPr algn="ctr" defTabSz="1219170">
              <a:defRPr/>
            </a:pPr>
            <a:r>
              <a:rPr lang="zh-CN" altLang="en-US" sz="1600" kern="0" dirty="0">
                <a:solidFill>
                  <a:schemeClr val="accent1"/>
                </a:solidFill>
                <a:latin typeface="微软雅黑" panose="020B0503020204020204" pitchFamily="34" charset="-122"/>
                <a:ea typeface="微软雅黑" panose="020B0503020204020204" pitchFamily="34" charset="-122"/>
              </a:rPr>
              <a:t>学习习近平新时代中国特色社会主义经济思想</a:t>
            </a:r>
          </a:p>
        </p:txBody>
      </p:sp>
      <p:sp>
        <p:nvSpPr>
          <p:cNvPr id="13" name="矩形 12">
            <a:extLst>
              <a:ext uri="{FF2B5EF4-FFF2-40B4-BE49-F238E27FC236}">
                <a16:creationId xmlns:a16="http://schemas.microsoft.com/office/drawing/2014/main" id="{6A456EFC-0760-4E9F-9BAC-99F7F39DEF14}"/>
              </a:ext>
            </a:extLst>
          </p:cNvPr>
          <p:cNvSpPr/>
          <p:nvPr/>
        </p:nvSpPr>
        <p:spPr>
          <a:xfrm>
            <a:off x="2172679" y="1983999"/>
            <a:ext cx="1986427" cy="543675"/>
          </a:xfrm>
          <a:prstGeom prst="rect">
            <a:avLst/>
          </a:prstGeom>
        </p:spPr>
        <p:txBody>
          <a:bodyPr wrap="square" lIns="91440" tIns="45720" rIns="91440" bIns="45720">
            <a:spAutoFit/>
          </a:bodyPr>
          <a:lstStyle/>
          <a:p>
            <a:pPr algn="ctr"/>
            <a:r>
              <a:rPr lang="zh-CN" altLang="en-US" sz="2933" b="1" dirty="0">
                <a:solidFill>
                  <a:schemeClr val="accent1"/>
                </a:solidFill>
                <a:latin typeface="微软雅黑" panose="020B0503020204020204" pitchFamily="34" charset="-122"/>
                <a:ea typeface="微软雅黑" panose="020B0503020204020204" pitchFamily="34" charset="-122"/>
              </a:rPr>
              <a:t>第二章</a:t>
            </a:r>
          </a:p>
        </p:txBody>
      </p:sp>
    </p:spTree>
    <p:extLst>
      <p:ext uri="{BB962C8B-B14F-4D97-AF65-F5344CB8AC3E}">
        <p14:creationId xmlns:p14="http://schemas.microsoft.com/office/powerpoint/2010/main" val="27022075"/>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left)">
                                      <p:cBhvr>
                                        <p:cTn id="7" dur="500"/>
                                        <p:tgtEl>
                                          <p:spTgt spid="9"/>
                                        </p:tgtEl>
                                      </p:cBhvr>
                                    </p:animEffect>
                                  </p:childTnLst>
                                </p:cTn>
                              </p:par>
                              <p:par>
                                <p:cTn id="8" presetID="22" presetClass="entr" presetSubtype="2" fill="hold"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right)">
                                      <p:cBhvr>
                                        <p:cTn id="10" dur="500"/>
                                        <p:tgtEl>
                                          <p:spTgt spid="10"/>
                                        </p:tgtEl>
                                      </p:cBhvr>
                                    </p:animEffect>
                                  </p:childTnLst>
                                </p:cTn>
                              </p:par>
                            </p:childTnLst>
                          </p:cTn>
                        </p:par>
                        <p:par>
                          <p:cTn id="11" fill="hold">
                            <p:stCondLst>
                              <p:cond delay="500"/>
                            </p:stCondLst>
                            <p:childTnLst>
                              <p:par>
                                <p:cTn id="12" presetID="22" presetClass="entr" presetSubtype="8" fill="hold" grpId="0" nodeType="after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childTnLst>
                          </p:cTn>
                        </p:par>
                        <p:par>
                          <p:cTn id="19" fill="hold">
                            <p:stCondLst>
                              <p:cond delay="1500"/>
                            </p:stCondLst>
                            <p:childTnLst>
                              <p:par>
                                <p:cTn id="20" presetID="42" presetClass="entr" presetSubtype="0" fill="hold" grpId="0" nodeType="after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a:lum/>
          </a:blip>
          <a:srcRect/>
          <a:stretch>
            <a:fillRect l="-11000" r="-11000"/>
          </a:stretch>
        </a:blipFill>
        <a:effectLst/>
      </p:bgPr>
    </p:bg>
    <p:spTree>
      <p:nvGrpSpPr>
        <p:cNvPr id="1" name=""/>
        <p:cNvGrpSpPr/>
        <p:nvPr/>
      </p:nvGrpSpPr>
      <p:grpSpPr>
        <a:xfrm>
          <a:off x="0" y="0"/>
          <a:ext cx="0" cy="0"/>
          <a:chOff x="0" y="0"/>
          <a:chExt cx="0" cy="0"/>
        </a:xfrm>
      </p:grpSpPr>
      <p:pic>
        <p:nvPicPr>
          <p:cNvPr id="10" name="图片 4"/>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bwMode="auto">
          <a:xfrm>
            <a:off x="1643692" y="2673265"/>
            <a:ext cx="2409229" cy="2019295"/>
          </a:xfrm>
          <a:prstGeom prst="rect">
            <a:avLst/>
          </a:prstGeom>
          <a:solidFill>
            <a:srgbClr val="CC0000"/>
          </a:solidFill>
          <a:ln>
            <a:noFill/>
          </a:ln>
          <a:effectLst>
            <a:outerShdw blurRad="152400" dist="63500" dir="2700000" sx="101000" sy="101000" algn="tl" rotWithShape="0">
              <a:prstClr val="black">
                <a:alpha val="21000"/>
              </a:prstClr>
            </a:outerShdw>
          </a:effectLst>
        </p:spPr>
      </p:pic>
      <p:sp>
        <p:nvSpPr>
          <p:cNvPr id="13" name="矩形 12"/>
          <p:cNvSpPr/>
          <p:nvPr/>
        </p:nvSpPr>
        <p:spPr>
          <a:xfrm>
            <a:off x="4223791" y="2532260"/>
            <a:ext cx="7296811" cy="1884618"/>
          </a:xfrm>
          <a:prstGeom prst="rect">
            <a:avLst/>
          </a:prstGeom>
        </p:spPr>
        <p:txBody>
          <a:bodyPr wrap="square">
            <a:spAutoFit/>
          </a:bodyPr>
          <a:lstStyle/>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是习近平总书记根据我国经济发展实践总结提炼出的规律性成果</a:t>
            </a:r>
            <a:endParaRPr lang="en-US" altLang="zh-CN"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是将实践经验上升为系统化的经济学说</a:t>
            </a:r>
            <a:endParaRPr lang="en-US" altLang="zh-CN"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endParaRPr>
          </a:p>
          <a:p>
            <a:pPr marL="380990" indent="-380990" eaLnBrk="0" fontAlgn="base" hangingPunct="0">
              <a:lnSpc>
                <a:spcPct val="150000"/>
              </a:lnSpc>
              <a:spcBef>
                <a:spcPct val="0"/>
              </a:spcBef>
              <a:spcAft>
                <a:spcPct val="0"/>
              </a:spcAft>
              <a:buFont typeface="Wingdings" panose="05000000000000000000" pitchFamily="2" charset="2"/>
              <a:buChar char="u"/>
            </a:pPr>
            <a:r>
              <a:rPr lang="zh-CN" altLang="en-US" sz="2000" dirty="0">
                <a:solidFill>
                  <a:schemeClr val="accent1"/>
                </a:solidFill>
                <a:latin typeface="微软雅黑" panose="020B0503020204020204" pitchFamily="34" charset="-122"/>
                <a:ea typeface="微软雅黑" panose="020B0503020204020204" pitchFamily="34" charset="-122"/>
                <a:cs typeface="Arial" panose="020B0604020202020204" pitchFamily="34" charset="0"/>
              </a:rPr>
              <a:t>是一个完整的体系，其中创新发展是动力</a:t>
            </a:r>
          </a:p>
        </p:txBody>
      </p:sp>
      <p:cxnSp>
        <p:nvCxnSpPr>
          <p:cNvPr id="14" name="直接连接符 13"/>
          <p:cNvCxnSpPr/>
          <p:nvPr/>
        </p:nvCxnSpPr>
        <p:spPr>
          <a:xfrm>
            <a:off x="4271797" y="1730653"/>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4271797" y="5637245"/>
            <a:ext cx="7200800" cy="0"/>
          </a:xfrm>
          <a:prstGeom prst="line">
            <a:avLst/>
          </a:prstGeom>
          <a:ln>
            <a:solidFill>
              <a:srgbClr val="C00000"/>
            </a:solidFill>
            <a:prstDash val="dash"/>
          </a:ln>
        </p:spPr>
        <p:style>
          <a:lnRef idx="1">
            <a:schemeClr val="accent1"/>
          </a:lnRef>
          <a:fillRef idx="0">
            <a:schemeClr val="accent1"/>
          </a:fillRef>
          <a:effectRef idx="0">
            <a:schemeClr val="accent1"/>
          </a:effectRef>
          <a:fontRef idx="minor">
            <a:schemeClr val="tx1"/>
          </a:fontRef>
        </p:style>
      </p:cxnSp>
      <p:sp>
        <p:nvSpPr>
          <p:cNvPr id="8" name="矩形 7">
            <a:extLst>
              <a:ext uri="{FF2B5EF4-FFF2-40B4-BE49-F238E27FC236}">
                <a16:creationId xmlns:a16="http://schemas.microsoft.com/office/drawing/2014/main" id="{CE96881F-81E9-4B5F-9B0A-E71840F7E3F4}"/>
              </a:ext>
            </a:extLst>
          </p:cNvPr>
          <p:cNvSpPr/>
          <p:nvPr/>
        </p:nvSpPr>
        <p:spPr>
          <a:xfrm>
            <a:off x="5322129" y="401313"/>
            <a:ext cx="7406900" cy="369332"/>
          </a:xfrm>
          <a:prstGeom prst="rect">
            <a:avLst/>
          </a:prstGeom>
        </p:spPr>
        <p:txBody>
          <a:bodyPr wrap="square">
            <a:spAutoFit/>
          </a:bodyPr>
          <a:lstStyle/>
          <a:p>
            <a:pPr algn="ctr"/>
            <a:r>
              <a:rPr lang="zh-CN" altLang="en-US" b="1" dirty="0">
                <a:solidFill>
                  <a:schemeClr val="accent1"/>
                </a:solidFill>
                <a:latin typeface="微软雅黑" panose="020B0503020204020204" pitchFamily="34" charset="-122"/>
                <a:ea typeface="微软雅黑" panose="020B0503020204020204" pitchFamily="34" charset="-122"/>
              </a:rPr>
              <a:t>“新发展理念”</a:t>
            </a:r>
          </a:p>
        </p:txBody>
      </p:sp>
    </p:spTree>
    <p:extLst>
      <p:ext uri="{BB962C8B-B14F-4D97-AF65-F5344CB8AC3E}">
        <p14:creationId xmlns:p14="http://schemas.microsoft.com/office/powerpoint/2010/main" val="4200630507"/>
      </p:ext>
    </p:extLst>
  </p:cSld>
  <p:clrMapOvr>
    <a:masterClrMapping/>
  </p:clrMapOvr>
  <mc:AlternateContent xmlns:mc="http://schemas.openxmlformats.org/markup-compatibility/2006" xmlns:p14="http://schemas.microsoft.com/office/powerpoint/2010/main">
    <mc:Choice Requires="p14">
      <p:transition spd="slow" p14:dur="1500" advTm="3000">
        <p:random/>
      </p:transition>
    </mc:Choice>
    <mc:Fallback xmlns="">
      <p:transition spd="slow"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wipe(left)">
                                      <p:cBhvr>
                                        <p:cTn id="11" dur="500"/>
                                        <p:tgtEl>
                                          <p:spTgt spid="14"/>
                                        </p:tgtEl>
                                      </p:cBhvr>
                                    </p:animEffect>
                                  </p:childTnLst>
                                </p:cTn>
                              </p:par>
                              <p:par>
                                <p:cTn id="12" presetID="22" presetClass="entr" presetSubtype="2" fill="hold" nodeType="with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wipe(right)">
                                      <p:cBhvr>
                                        <p:cTn id="14" dur="500"/>
                                        <p:tgtEl>
                                          <p:spTgt spid="15"/>
                                        </p:tgtEl>
                                      </p:cBhvr>
                                    </p:animEffect>
                                  </p:childTnLst>
                                </p:cTn>
                              </p:par>
                            </p:childTnLst>
                          </p:cTn>
                        </p:par>
                        <p:par>
                          <p:cTn id="15" fill="hold">
                            <p:stCondLst>
                              <p:cond delay="1000"/>
                            </p:stCondLst>
                            <p:childTnLst>
                              <p:par>
                                <p:cTn id="16" presetID="22" presetClass="entr" presetSubtype="1" fill="hold" grpId="0" nodeType="afterEffect">
                                  <p:stCondLst>
                                    <p:cond delay="0"/>
                                  </p:stCondLst>
                                  <p:childTnLst>
                                    <p:set>
                                      <p:cBhvr>
                                        <p:cTn id="17" dur="1" fill="hold">
                                          <p:stCondLst>
                                            <p:cond delay="0"/>
                                          </p:stCondLst>
                                        </p:cTn>
                                        <p:tgtEl>
                                          <p:spTgt spid="13"/>
                                        </p:tgtEl>
                                        <p:attrNameLst>
                                          <p:attrName>style.visibility</p:attrName>
                                        </p:attrNameLst>
                                      </p:cBhvr>
                                      <p:to>
                                        <p:strVal val="visible"/>
                                      </p:to>
                                    </p:set>
                                    <p:animEffect transition="in" filter="wipe(up)">
                                      <p:cBhvr>
                                        <p:cTn id="1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www.99ppt.com"/>
</p:tagLst>
</file>

<file path=ppt/tags/tag2.xml><?xml version="1.0" encoding="utf-8"?>
<p:tagLst xmlns:a="http://schemas.openxmlformats.org/drawingml/2006/main" xmlns:r="http://schemas.openxmlformats.org/officeDocument/2006/relationships" xmlns:p="http://schemas.openxmlformats.org/presentationml/2006/main">
  <p:tag name="PA" val="v3.2.0"/>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www.99ppt.com​​">
  <a:themeElements>
    <a:clrScheme name="自定义 80">
      <a:dk1>
        <a:sysClr val="windowText" lastClr="000000"/>
      </a:dk1>
      <a:lt1>
        <a:sysClr val="window" lastClr="FFFFFF"/>
      </a:lt1>
      <a:dk2>
        <a:srgbClr val="860000"/>
      </a:dk2>
      <a:lt2>
        <a:srgbClr val="E7E6E6"/>
      </a:lt2>
      <a:accent1>
        <a:srgbClr val="C00000"/>
      </a:accent1>
      <a:accent2>
        <a:srgbClr val="860000"/>
      </a:accent2>
      <a:accent3>
        <a:srgbClr val="C00000"/>
      </a:accent3>
      <a:accent4>
        <a:srgbClr val="C00000"/>
      </a:accent4>
      <a:accent5>
        <a:srgbClr val="900000"/>
      </a:accent5>
      <a:accent6>
        <a:srgbClr val="BF0000"/>
      </a:accent6>
      <a:hlink>
        <a:srgbClr val="C00000"/>
      </a:hlink>
      <a:folHlink>
        <a:srgbClr val="C00000"/>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60</TotalTime>
  <Words>1652</Words>
  <Application>Microsoft Office PowerPoint</Application>
  <PresentationFormat>宽屏</PresentationFormat>
  <Paragraphs>129</Paragraphs>
  <Slides>24</Slides>
  <Notes>24</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24</vt:i4>
      </vt:variant>
    </vt:vector>
  </HeadingPairs>
  <TitlesOfParts>
    <vt:vector size="37" baseType="lpstr">
      <vt:lpstr>Lifeline JL</vt:lpstr>
      <vt:lpstr>等线</vt:lpstr>
      <vt:lpstr>等线 Light</vt:lpstr>
      <vt:lpstr>冬青黑体简体中文 W6</vt:lpstr>
      <vt:lpstr>方正小标宋简体</vt:lpstr>
      <vt:lpstr>宋体</vt:lpstr>
      <vt:lpstr>微软雅黑</vt:lpstr>
      <vt:lpstr>造字工房尚雅（非商用）常规体</vt:lpstr>
      <vt:lpstr>Arial</vt:lpstr>
      <vt:lpstr>Calibri</vt:lpstr>
      <vt:lpstr>Impact</vt:lpstr>
      <vt:lpstr>Wingdings</vt:lpstr>
      <vt:lpstr>www.99ppt.com​​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www.99ppt.com</Manager>
  <Company>www.99ppt.com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www.99ppt.com</dc:title>
  <dc:subject>www.99ppt.com</dc:subject>
  <dc:creator>www.99ppt.com</dc:creator>
  <cp:keywords>www.99ppt.com</cp:keywords>
  <dc:description>www.99ppt.com</dc:description>
  <cp:lastModifiedBy>小芥末素材</cp:lastModifiedBy>
  <cp:revision>5</cp:revision>
  <dcterms:created xsi:type="dcterms:W3CDTF">2018-01-12T07:31:57Z</dcterms:created>
  <dcterms:modified xsi:type="dcterms:W3CDTF">2018-05-06T01:31:16Z</dcterms:modified>
  <cp:category>www.99ppt.com</cp:category>
  <cp:contentStatus>www.99ppt.com</cp:contentStatus>
</cp:coreProperties>
</file>