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tags/tag3.xml" ContentType="application/vnd.openxmlformats-officedocument.presentationml.tags+xml"/>
  <Override PartName="/ppt/notesSlides/notesSlide2.xml" ContentType="application/vnd.openxmlformats-officedocument.presentationml.notesSlide+xml"/>
  <Override PartName="/ppt/tags/tag4.xml" ContentType="application/vnd.openxmlformats-officedocument.presentationml.tags+xml"/>
  <Override PartName="/ppt/notesSlides/notesSlide3.xml" ContentType="application/vnd.openxmlformats-officedocument.presentationml.notesSlide+xml"/>
  <Override PartName="/ppt/tags/tag5.xml" ContentType="application/vnd.openxmlformats-officedocument.presentationml.tags+xml"/>
  <Override PartName="/ppt/notesSlides/notesSlide4.xml" ContentType="application/vnd.openxmlformats-officedocument.presentationml.notesSlide+xml"/>
  <Override PartName="/ppt/tags/tag6.xml" ContentType="application/vnd.openxmlformats-officedocument.presentationml.tags+xml"/>
  <Override PartName="/ppt/notesSlides/notesSlide5.xml" ContentType="application/vnd.openxmlformats-officedocument.presentationml.notesSlide+xml"/>
  <Override PartName="/ppt/tags/tag7.xml" ContentType="application/vnd.openxmlformats-officedocument.presentationml.tags+xml"/>
  <Override PartName="/ppt/notesSlides/notesSlide6.xml" ContentType="application/vnd.openxmlformats-officedocument.presentationml.notesSlide+xml"/>
  <Override PartName="/ppt/tags/tag8.xml" ContentType="application/vnd.openxmlformats-officedocument.presentationml.tags+xml"/>
  <Override PartName="/ppt/notesSlides/notesSlide7.xml" ContentType="application/vnd.openxmlformats-officedocument.presentationml.notesSlide+xml"/>
  <Override PartName="/ppt/tags/tag9.xml" ContentType="application/vnd.openxmlformats-officedocument.presentationml.tags+xml"/>
  <Override PartName="/ppt/notesSlides/notesSlide8.xml" ContentType="application/vnd.openxmlformats-officedocument.presentationml.notesSlide+xml"/>
  <Override PartName="/ppt/tags/tag10.xml" ContentType="application/vnd.openxmlformats-officedocument.presentationml.tags+xml"/>
  <Override PartName="/ppt/notesSlides/notesSlide9.xml" ContentType="application/vnd.openxmlformats-officedocument.presentationml.notesSlide+xml"/>
  <Override PartName="/ppt/tags/tag11.xml" ContentType="application/vnd.openxmlformats-officedocument.presentationml.tags+xml"/>
  <Override PartName="/ppt/notesSlides/notesSlide10.xml" ContentType="application/vnd.openxmlformats-officedocument.presentationml.notesSlide+xml"/>
  <Override PartName="/ppt/tags/tag12.xml" ContentType="application/vnd.openxmlformats-officedocument.presentationml.tags+xml"/>
  <Override PartName="/ppt/notesSlides/notesSlide11.xml" ContentType="application/vnd.openxmlformats-officedocument.presentationml.notesSlide+xml"/>
  <Override PartName="/ppt/tags/tag13.xml" ContentType="application/vnd.openxmlformats-officedocument.presentationml.tags+xml"/>
  <Override PartName="/ppt/notesSlides/notesSlide12.xml" ContentType="application/vnd.openxmlformats-officedocument.presentationml.notesSlide+xml"/>
  <Override PartName="/ppt/tags/tag14.xml" ContentType="application/vnd.openxmlformats-officedocument.presentationml.tags+xml"/>
  <Override PartName="/ppt/notesSlides/notesSlide13.xml" ContentType="application/vnd.openxmlformats-officedocument.presentationml.notesSlide+xml"/>
  <Override PartName="/ppt/tags/tag15.xml" ContentType="application/vnd.openxmlformats-officedocument.presentationml.tags+xml"/>
  <Override PartName="/ppt/notesSlides/notesSlide14.xml" ContentType="application/vnd.openxmlformats-officedocument.presentationml.notesSlide+xml"/>
  <Override PartName="/ppt/tags/tag16.xml" ContentType="application/vnd.openxmlformats-officedocument.presentationml.tags+xml"/>
  <Override PartName="/ppt/notesSlides/notesSlide15.xml" ContentType="application/vnd.openxmlformats-officedocument.presentationml.notesSlide+xml"/>
  <Override PartName="/ppt/tags/tag17.xml" ContentType="application/vnd.openxmlformats-officedocument.presentationml.tags+xml"/>
  <Override PartName="/ppt/notesSlides/notesSlide16.xml" ContentType="application/vnd.openxmlformats-officedocument.presentationml.notesSlide+xml"/>
  <Override PartName="/ppt/tags/tag18.xml" ContentType="application/vnd.openxmlformats-officedocument.presentationml.tags+xml"/>
  <Override PartName="/ppt/notesSlides/notesSlide17.xml" ContentType="application/vnd.openxmlformats-officedocument.presentationml.notesSlide+xml"/>
  <Override PartName="/ppt/tags/tag19.xml" ContentType="application/vnd.openxmlformats-officedocument.presentationml.tags+xml"/>
  <Override PartName="/ppt/notesSlides/notesSlide18.xml" ContentType="application/vnd.openxmlformats-officedocument.presentationml.notesSlide+xml"/>
  <Override PartName="/ppt/tags/tag20.xml" ContentType="application/vnd.openxmlformats-officedocument.presentationml.tags+xml"/>
  <Override PartName="/ppt/notesSlides/notesSlide19.xml" ContentType="application/vnd.openxmlformats-officedocument.presentationml.notesSlide+xml"/>
  <Override PartName="/ppt/tags/tag21.xml" ContentType="application/vnd.openxmlformats-officedocument.presentationml.tags+xml"/>
  <Override PartName="/ppt/notesSlides/notesSlide20.xml" ContentType="application/vnd.openxmlformats-officedocument.presentationml.notesSlide+xml"/>
  <Override PartName="/ppt/tags/tag22.xml" ContentType="application/vnd.openxmlformats-officedocument.presentationml.tags+xml"/>
  <Override PartName="/ppt/notesSlides/notesSlide2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>
  <p:sldMasterIdLst>
    <p:sldMasterId id="2147483648" r:id="rId1"/>
  </p:sldMasterIdLst>
  <p:notesMasterIdLst>
    <p:notesMasterId r:id="rId23"/>
  </p:notesMasterIdLst>
  <p:sldIdLst>
    <p:sldId id="466" r:id="rId2"/>
    <p:sldId id="472" r:id="rId3"/>
    <p:sldId id="409" r:id="rId4"/>
    <p:sldId id="491" r:id="rId5"/>
    <p:sldId id="468" r:id="rId6"/>
    <p:sldId id="485" r:id="rId7"/>
    <p:sldId id="486" r:id="rId8"/>
    <p:sldId id="489" r:id="rId9"/>
    <p:sldId id="490" r:id="rId10"/>
    <p:sldId id="503" r:id="rId11"/>
    <p:sldId id="495" r:id="rId12"/>
    <p:sldId id="496" r:id="rId13"/>
    <p:sldId id="497" r:id="rId14"/>
    <p:sldId id="498" r:id="rId15"/>
    <p:sldId id="493" r:id="rId16"/>
    <p:sldId id="499" r:id="rId17"/>
    <p:sldId id="500" r:id="rId18"/>
    <p:sldId id="494" r:id="rId19"/>
    <p:sldId id="501" r:id="rId20"/>
    <p:sldId id="502" r:id="rId21"/>
    <p:sldId id="478" r:id="rId22"/>
  </p:sldIdLst>
  <p:sldSz cx="9144000" cy="5143500" type="screen16x9"/>
  <p:notesSz cx="6858000" cy="9144000"/>
  <p:embeddedFontLst>
    <p:embeddedFont>
      <p:font typeface="Calibri" panose="020F0502020204030204" pitchFamily="34" charset="0"/>
      <p:regular r:id="rId24"/>
      <p:bold r:id="rId25"/>
      <p:italic r:id="rId26"/>
      <p:boldItalic r:id="rId27"/>
    </p:embeddedFont>
    <p:embeddedFont>
      <p:font typeface="Impact" panose="020B0806030902050204" pitchFamily="34" charset="0"/>
      <p:regular r:id="rId28"/>
    </p:embeddedFont>
    <p:embeddedFont>
      <p:font typeface="华文细黑" panose="02010600040101010101" pitchFamily="2" charset="-122"/>
      <p:regular r:id="rId29"/>
    </p:embeddedFont>
    <p:embeddedFont>
      <p:font typeface="微软雅黑" panose="020B0503020204020204" pitchFamily="34" charset="-122"/>
      <p:regular r:id="rId30"/>
      <p:bold r:id="rId31"/>
    </p:embeddedFont>
  </p:embeddedFontLst>
  <p:custDataLst>
    <p:tags r:id="rId32"/>
  </p:custDataLst>
  <p:defaultTextStyle>
    <a:defPPr>
      <a:defRPr lang="zh-CN"/>
    </a:defPPr>
    <a:lvl1pPr algn="l" defTabSz="683895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1pPr>
    <a:lvl2pPr marL="341630" indent="116205" algn="l" defTabSz="683895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2pPr>
    <a:lvl3pPr marL="684530" indent="230505" algn="l" defTabSz="683895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3pPr>
    <a:lvl4pPr marL="1027430" indent="344805" algn="l" defTabSz="683895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4pPr>
    <a:lvl5pPr marL="1370330" indent="459105" algn="l" defTabSz="683895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5pPr>
    <a:lvl6pPr marL="22860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6pPr>
    <a:lvl7pPr marL="27432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7pPr>
    <a:lvl8pPr marL="32004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8pPr>
    <a:lvl9pPr marL="36576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  <p15:guide id="3" pos="431">
          <p15:clr>
            <a:srgbClr val="A4A3A4"/>
          </p15:clr>
        </p15:guide>
        <p15:guide id="4" pos="5326">
          <p15:clr>
            <a:srgbClr val="A4A3A4"/>
          </p15:clr>
        </p15:guide>
        <p15:guide id="5" orient="horz" pos="486">
          <p15:clr>
            <a:srgbClr val="A4A3A4"/>
          </p15:clr>
        </p15:guide>
        <p15:guide id="6" orient="horz" pos="531">
          <p15:clr>
            <a:srgbClr val="A4A3A4"/>
          </p15:clr>
        </p15:guide>
        <p15:guide id="7" orient="horz" pos="2958">
          <p15:clr>
            <a:srgbClr val="A4A3A4"/>
          </p15:clr>
        </p15:guide>
        <p15:guide id="8" pos="385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E2C35"/>
    <a:srgbClr val="FFC000"/>
    <a:srgbClr val="26323E"/>
    <a:srgbClr val="CC0000"/>
    <a:srgbClr val="0066CC"/>
    <a:srgbClr val="E5472E"/>
    <a:srgbClr val="F8A90C"/>
    <a:srgbClr val="C80D1F"/>
    <a:srgbClr val="7F7F7F"/>
    <a:srgbClr val="23222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22" autoAdjust="0"/>
    <p:restoredTop sz="94660"/>
  </p:normalViewPr>
  <p:slideViewPr>
    <p:cSldViewPr snapToGrid="0">
      <p:cViewPr varScale="1">
        <p:scale>
          <a:sx n="112" d="100"/>
          <a:sy n="112" d="100"/>
        </p:scale>
        <p:origin x="630" y="102"/>
      </p:cViewPr>
      <p:guideLst>
        <p:guide orient="horz" pos="1620"/>
        <p:guide pos="2880"/>
        <p:guide pos="431"/>
        <p:guide pos="5326"/>
        <p:guide orient="horz" pos="486"/>
        <p:guide orient="horz" pos="531"/>
        <p:guide orient="horz" pos="2958"/>
        <p:guide pos="385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75" d="100"/>
        <a:sy n="75" d="100"/>
      </p:scale>
      <p:origin x="0" y="-163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3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2.fntdata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6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.fntdata"/><Relationship Id="rId32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font" Target="fonts/font5.fntdata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8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4.fntdata"/><Relationship Id="rId30" Type="http://schemas.openxmlformats.org/officeDocument/2006/relationships/font" Target="fonts/font7.fntdata"/><Relationship Id="rId35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defTabSz="685165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defTabSz="685165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BD295840-9479-4085-9583-C36159BFD704}" type="datetimeFigureOut">
              <a:rPr lang="zh-CN" altLang="en-US"/>
              <a:t>2018/7/24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defTabSz="685165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defRPr sz="1200"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fld id="{70881378-DD48-4EA3-A504-00D96847B284}" type="slidenum">
              <a:rPr lang="zh-CN" altLang="en-US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363889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683895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1630" algn="l" defTabSz="683895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4530" algn="l" defTabSz="683895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7430" algn="l" defTabSz="683895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0330" algn="l" defTabSz="683895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165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165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165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165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686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3686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683895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683895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683895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683895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fld id="{C6E23D16-0F51-465F-9D33-3FF2ACF7F870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  <a:t>1</a:t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3219836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789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3789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683895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683895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683895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683895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fld id="{FF45EF2A-097F-4D09-9169-8B48A54CBE13}" type="slidenum">
              <a:rPr lang="zh-CN" altLang="en-US" sz="120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10</a:t>
            </a:fld>
            <a:endParaRPr lang="zh-CN" altLang="en-US" sz="120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848632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017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5018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683895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683895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683895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683895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fld id="{DE613AA6-C4BE-45CF-B6E8-A4E8BE47276A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  <a:t>11</a:t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0259485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325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5325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683895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683895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683895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683895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fld id="{7A8D1B7F-7B37-4D57-8698-5758EFB4E8D9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  <a:t>12</a:t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9224707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325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5325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683895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683895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683895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683895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fld id="{7A8D1B7F-7B37-4D57-8698-5758EFB4E8D9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  <a:t>13</a:t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5063370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325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5325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683895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683895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683895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683895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fld id="{7A8D1B7F-7B37-4D57-8698-5758EFB4E8D9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  <a:t>14</a:t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925507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789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3789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683895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683895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683895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683895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fld id="{FF45EF2A-097F-4D09-9169-8B48A54CBE13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  <a:t>15</a:t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8166740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325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5325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683895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683895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683895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683895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fld id="{7A8D1B7F-7B37-4D57-8698-5758EFB4E8D9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  <a:t>16</a:t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3589602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325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5325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683895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683895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683895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683895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fld id="{7A8D1B7F-7B37-4D57-8698-5758EFB4E8D9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  <a:t>17</a:t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6619900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789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3789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683895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683895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683895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683895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fld id="{FF45EF2A-097F-4D09-9169-8B48A54CBE13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  <a:t>18</a:t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6863800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881378-DD48-4EA3-A504-00D96847B284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035615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789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3789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683895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683895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683895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683895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fld id="{FF45EF2A-097F-4D09-9169-8B48A54CBE13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  <a:t>2</a:t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7327150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881378-DD48-4EA3-A504-00D96847B284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494234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686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3686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683895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683895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683895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683895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fld id="{C6E23D16-0F51-465F-9D33-3FF2ACF7F870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  <a:t>21</a:t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413345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993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3994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683895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683895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683895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683895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fld id="{BA387BC1-49A4-487B-B24C-56C59A2762DF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  <a:t>3</a:t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8635585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881378-DD48-4EA3-A504-00D96847B284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927850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881378-DD48-4EA3-A504-00D96847B284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189001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881378-DD48-4EA3-A504-00D96847B284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831236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881378-DD48-4EA3-A504-00D96847B284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974993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683895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881378-DD48-4EA3-A504-00D96847B284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294034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881378-DD48-4EA3-A504-00D96847B284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45359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CE4D0F-DC2E-4EDD-A9C3-DA55697F9CEF}" type="datetimeFigureOut">
              <a:rPr lang="zh-CN" altLang="en-US"/>
              <a:t>2018/7/24</a:t>
            </a:fld>
            <a:endParaRPr lang="zh-CN" altLang="en-US" dirty="0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8DA97BF-ACD1-4501-8DCC-C546788E875D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3000"/>
    </mc:Choice>
    <mc:Fallback xmlns="">
      <p:transition advTm="300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节标题">
    <p:bg>
      <p:bgPr>
        <a:solidFill>
          <a:srgbClr val="F2F2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3000"/>
    </mc:Choice>
    <mc:Fallback xmlns="">
      <p:transition advTm="300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rgbClr val="26323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3000"/>
    </mc:Choice>
    <mc:Fallback xmlns="">
      <p:transition advTm="300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688739C-4961-464E-BA3F-458A2D378A86}" type="datetimeFigureOut">
              <a:rPr lang="zh-CN" altLang="en-US" smtClean="0"/>
              <a:t>2018/7/24</a:t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11DDF8-7585-4D5A-A9E0-BA1CFD1E6C2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3000"/>
    </mc:Choice>
    <mc:Fallback xmlns="">
      <p:transition advTm="300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628650" y="274638"/>
            <a:ext cx="7886700" cy="993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  <a:endParaRPr lang="en-US" altLang="zh-CN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28650" y="1370013"/>
            <a:ext cx="7886700" cy="3262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altLang="zh-C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defTabSz="685165" eaLnBrk="1" fontAlgn="auto" hangingPunct="1">
              <a:spcBef>
                <a:spcPts val="0"/>
              </a:spcBef>
              <a:spcAft>
                <a:spcPts val="0"/>
              </a:spcAft>
              <a:defRPr sz="900">
                <a:solidFill>
                  <a:schemeClr val="tx1">
                    <a:tint val="75000"/>
                  </a:schemeClr>
                </a:solidFill>
                <a:latin typeface="华文细黑" panose="02010600040101010101" pitchFamily="2" charset="-122"/>
                <a:ea typeface="+mn-ea"/>
              </a:defRPr>
            </a:lvl1pPr>
          </a:lstStyle>
          <a:p>
            <a:pPr>
              <a:defRPr/>
            </a:pPr>
            <a:fld id="{B688739C-4961-464E-BA3F-458A2D378A86}" type="datetimeFigureOut">
              <a:rPr lang="zh-CN" altLang="en-US"/>
              <a:t>2018/7/24</a:t>
            </a:fld>
            <a:endParaRPr lang="zh-CN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defTabSz="685165" eaLnBrk="1" fontAlgn="auto" hangingPunct="1">
              <a:spcBef>
                <a:spcPts val="0"/>
              </a:spcBef>
              <a:spcAft>
                <a:spcPts val="0"/>
              </a:spcAft>
              <a:defRPr sz="900">
                <a:solidFill>
                  <a:schemeClr val="tx1">
                    <a:tint val="75000"/>
                  </a:schemeClr>
                </a:solidFill>
                <a:latin typeface="华文细黑" panose="02010600040101010101" pitchFamily="2" charset="-122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 eaLnBrk="1" hangingPunct="1">
              <a:defRPr sz="900">
                <a:solidFill>
                  <a:srgbClr val="898989"/>
                </a:solidFill>
                <a:latin typeface="华文细黑" panose="02010600040101010101" pitchFamily="2" charset="-122"/>
              </a:defRPr>
            </a:lvl1pPr>
          </a:lstStyle>
          <a:p>
            <a:fld id="{3A11DDF8-7585-4D5A-A9E0-BA1CFD1E6C23}" type="slidenum">
              <a:rPr lang="zh-CN" altLang="en-US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mc:AlternateContent xmlns:mc="http://schemas.openxmlformats.org/markup-compatibility/2006" xmlns:p14="http://schemas.microsoft.com/office/powerpoint/2010/main">
    <mc:Choice Requires="p14">
      <p:transition p14:dur="10" advTm="3000"/>
    </mc:Choice>
    <mc:Fallback xmlns="">
      <p:transition advTm="3000"/>
    </mc:Fallback>
  </mc:AlternateContent>
  <p:txStyles>
    <p:titleStyle>
      <a:lvl1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华文细黑" panose="02010600040101010101" pitchFamily="2" charset="-122"/>
          <a:ea typeface="+mj-ea"/>
          <a:cs typeface="+mj-cs"/>
        </a:defRPr>
      </a:lvl1pPr>
      <a:lvl2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华文细黑" panose="02010600040101010101" pitchFamily="2" charset="-122"/>
          <a:ea typeface="微软雅黑" panose="020B0503020204020204" pitchFamily="34" charset="-122"/>
        </a:defRPr>
      </a:lvl2pPr>
      <a:lvl3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华文细黑" panose="02010600040101010101" pitchFamily="2" charset="-122"/>
          <a:ea typeface="微软雅黑" panose="020B0503020204020204" pitchFamily="34" charset="-122"/>
        </a:defRPr>
      </a:lvl3pPr>
      <a:lvl4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华文细黑" panose="02010600040101010101" pitchFamily="2" charset="-122"/>
          <a:ea typeface="微软雅黑" panose="020B0503020204020204" pitchFamily="34" charset="-122"/>
        </a:defRPr>
      </a:lvl4pPr>
      <a:lvl5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华文细黑" panose="02010600040101010101" pitchFamily="2" charset="-122"/>
          <a:ea typeface="微软雅黑" panose="020B0503020204020204" pitchFamily="34" charset="-122"/>
        </a:defRPr>
      </a:lvl5pPr>
      <a:lvl6pPr marL="4572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华文细黑" panose="02010600040101010101" pitchFamily="2" charset="-122"/>
          <a:ea typeface="微软雅黑" panose="020B0503020204020204" pitchFamily="34" charset="-122"/>
        </a:defRPr>
      </a:lvl6pPr>
      <a:lvl7pPr marL="9144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华文细黑" panose="02010600040101010101" pitchFamily="2" charset="-122"/>
          <a:ea typeface="微软雅黑" panose="020B0503020204020204" pitchFamily="34" charset="-122"/>
        </a:defRPr>
      </a:lvl7pPr>
      <a:lvl8pPr marL="13716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华文细黑" panose="02010600040101010101" pitchFamily="2" charset="-122"/>
          <a:ea typeface="微软雅黑" panose="020B0503020204020204" pitchFamily="34" charset="-122"/>
        </a:defRPr>
      </a:lvl8pPr>
      <a:lvl9pPr marL="18288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华文细黑" panose="02010600040101010101" pitchFamily="2" charset="-122"/>
          <a:ea typeface="微软雅黑" panose="020B0503020204020204" pitchFamily="34" charset="-122"/>
        </a:defRPr>
      </a:lvl9pPr>
    </p:titleStyle>
    <p:bodyStyle>
      <a:lvl1pPr marL="171450" indent="-171450" algn="l" defTabSz="685800" rtl="0" eaLnBrk="0" fontAlgn="base" hangingPunct="0">
        <a:lnSpc>
          <a:spcPct val="90000"/>
        </a:lnSpc>
        <a:spcBef>
          <a:spcPts val="750"/>
        </a:spcBef>
        <a:spcAft>
          <a:spcPct val="0"/>
        </a:spcAft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华文细黑" panose="02010600040101010101" pitchFamily="2" charset="-122"/>
          <a:ea typeface="+mn-ea"/>
          <a:cs typeface="+mn-cs"/>
        </a:defRPr>
      </a:lvl1pPr>
      <a:lvl2pPr marL="5143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华文细黑" panose="02010600040101010101" pitchFamily="2" charset="-122"/>
          <a:ea typeface="+mn-ea"/>
          <a:cs typeface="+mn-cs"/>
        </a:defRPr>
      </a:lvl2pPr>
      <a:lvl3pPr marL="8572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华文细黑" panose="02010600040101010101" pitchFamily="2" charset="-122"/>
          <a:ea typeface="+mn-ea"/>
          <a:cs typeface="+mn-cs"/>
        </a:defRPr>
      </a:lvl3pPr>
      <a:lvl4pPr marL="12001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华文细黑" panose="02010600040101010101" pitchFamily="2" charset="-122"/>
          <a:ea typeface="+mn-ea"/>
          <a:cs typeface="+mn-cs"/>
        </a:defRPr>
      </a:lvl4pPr>
      <a:lvl5pPr marL="15430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华文细黑" panose="02010600040101010101" pitchFamily="2" charset="-122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2.xml"/><Relationship Id="rId4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7.xml"/><Relationship Id="rId4" Type="http://schemas.openxmlformats.org/officeDocument/2006/relationships/image" Target="../media/image11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8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9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20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2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22.xml"/><Relationship Id="rId4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Relationship Id="rId4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.xml"/><Relationship Id="rId5" Type="http://schemas.openxmlformats.org/officeDocument/2006/relationships/image" Target="../media/image7.jpeg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8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9.xml"/><Relationship Id="rId4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" name="矩形 266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accent1">
              <a:alpha val="6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900">
              <a:cs typeface="+mn-ea"/>
              <a:sym typeface="+mn-lt"/>
            </a:endParaRPr>
          </a:p>
        </p:txBody>
      </p:sp>
      <p:sp>
        <p:nvSpPr>
          <p:cNvPr id="65" name="任意多边形 64"/>
          <p:cNvSpPr/>
          <p:nvPr/>
        </p:nvSpPr>
        <p:spPr>
          <a:xfrm>
            <a:off x="7616825" y="2251075"/>
            <a:ext cx="3175" cy="4763"/>
          </a:xfrm>
          <a:custGeom>
            <a:avLst/>
            <a:gdLst>
              <a:gd name="connsiteX0" fmla="*/ 602 w 3109"/>
              <a:gd name="connsiteY0" fmla="*/ 0 h 6008"/>
              <a:gd name="connsiteX1" fmla="*/ 3109 w 3109"/>
              <a:gd name="connsiteY1" fmla="*/ 253 h 6008"/>
              <a:gd name="connsiteX2" fmla="*/ 0 w 3109"/>
              <a:gd name="connsiteY2" fmla="*/ 6008 h 6008"/>
              <a:gd name="connsiteX3" fmla="*/ 602 w 3109"/>
              <a:gd name="connsiteY3" fmla="*/ 0 h 60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09" h="6008">
                <a:moveTo>
                  <a:pt x="602" y="0"/>
                </a:moveTo>
                <a:lnTo>
                  <a:pt x="3109" y="253"/>
                </a:lnTo>
                <a:lnTo>
                  <a:pt x="0" y="6008"/>
                </a:lnTo>
                <a:lnTo>
                  <a:pt x="602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16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cs typeface="+mn-ea"/>
              <a:sym typeface="+mn-lt"/>
            </a:endParaRPr>
          </a:p>
        </p:txBody>
      </p:sp>
      <p:sp>
        <p:nvSpPr>
          <p:cNvPr id="76" name="文本框 75"/>
          <p:cNvSpPr txBox="1">
            <a:spLocks noChangeArrowheads="1"/>
          </p:cNvSpPr>
          <p:nvPr/>
        </p:nvSpPr>
        <p:spPr bwMode="auto">
          <a:xfrm>
            <a:off x="2436495" y="1941195"/>
            <a:ext cx="5961380" cy="89916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9pPr>
          </a:lstStyle>
          <a:p>
            <a:pPr algn="l" defTabSz="685165" eaLnBrk="1" fontAlgn="auto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200" b="1" spc="3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ea"/>
                <a:sym typeface="+mn-lt"/>
              </a:rPr>
              <a:t>人事行政年终工作总结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2850776" y="2880439"/>
            <a:ext cx="4565276" cy="346710"/>
            <a:chOff x="4106545" y="2700020"/>
            <a:chExt cx="5153255" cy="346710"/>
          </a:xfrm>
        </p:grpSpPr>
        <p:sp>
          <p:nvSpPr>
            <p:cNvPr id="369" name="KSO_Shape"/>
            <p:cNvSpPr/>
            <p:nvPr/>
          </p:nvSpPr>
          <p:spPr bwMode="auto">
            <a:xfrm>
              <a:off x="4106545" y="2700020"/>
              <a:ext cx="5037455" cy="346710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 defTabSz="6851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1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71" name="文本框 370"/>
            <p:cNvSpPr txBox="1"/>
            <p:nvPr/>
          </p:nvSpPr>
          <p:spPr bwMode="auto">
            <a:xfrm>
              <a:off x="4186685" y="2719487"/>
              <a:ext cx="5073115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defTabSz="6851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spc="300" dirty="0">
                  <a:solidFill>
                    <a:schemeClr val="accent1"/>
                  </a:solidFill>
                  <a:latin typeface="+mn-lt"/>
                  <a:ea typeface="+mn-ea"/>
                  <a:cs typeface="+mn-ea"/>
                  <a:sym typeface="+mn-lt"/>
                </a:rPr>
                <a:t>汇报人：布加迪 汇报时间：</a:t>
              </a:r>
              <a:r>
                <a:rPr lang="en-US" altLang="zh-CN" sz="1400" spc="300" dirty="0">
                  <a:solidFill>
                    <a:schemeClr val="accent1"/>
                  </a:solidFill>
                  <a:latin typeface="+mn-lt"/>
                  <a:ea typeface="+mn-ea"/>
                  <a:cs typeface="+mn-ea"/>
                  <a:sym typeface="+mn-lt"/>
                </a:rPr>
                <a:t>XX</a:t>
              </a:r>
              <a:r>
                <a:rPr lang="zh-CN" altLang="en-US" sz="1400" spc="300" dirty="0">
                  <a:solidFill>
                    <a:schemeClr val="accent1"/>
                  </a:solidFill>
                  <a:latin typeface="+mn-lt"/>
                  <a:ea typeface="+mn-ea"/>
                  <a:cs typeface="+mn-ea"/>
                  <a:sym typeface="+mn-lt"/>
                </a:rPr>
                <a:t>年</a:t>
              </a:r>
              <a:r>
                <a:rPr lang="en-US" altLang="zh-CN" sz="1400" spc="300" dirty="0">
                  <a:solidFill>
                    <a:schemeClr val="accent1"/>
                  </a:solidFill>
                  <a:latin typeface="+mn-lt"/>
                  <a:ea typeface="+mn-ea"/>
                  <a:cs typeface="+mn-ea"/>
                  <a:sym typeface="+mn-lt"/>
                </a:rPr>
                <a:t>XX</a:t>
              </a:r>
              <a:r>
                <a:rPr lang="zh-CN" altLang="en-US" sz="1400" spc="300" dirty="0">
                  <a:solidFill>
                    <a:schemeClr val="accent1"/>
                  </a:solidFill>
                  <a:latin typeface="+mn-lt"/>
                  <a:ea typeface="+mn-ea"/>
                  <a:cs typeface="+mn-ea"/>
                  <a:sym typeface="+mn-lt"/>
                </a:rPr>
                <a:t>月</a:t>
              </a:r>
            </a:p>
          </p:txBody>
        </p:sp>
      </p:grpSp>
      <p:sp>
        <p:nvSpPr>
          <p:cNvPr id="273" name="矩形 272"/>
          <p:cNvSpPr/>
          <p:nvPr/>
        </p:nvSpPr>
        <p:spPr>
          <a:xfrm rot="2700000">
            <a:off x="-1279666" y="-96544"/>
            <a:ext cx="3126101" cy="3126101"/>
          </a:xfrm>
          <a:prstGeom prst="rect">
            <a:avLst/>
          </a:prstGeom>
          <a:noFill/>
          <a:ln w="28575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274" name="矩形 273"/>
          <p:cNvSpPr/>
          <p:nvPr/>
        </p:nvSpPr>
        <p:spPr>
          <a:xfrm rot="2700000">
            <a:off x="-1279666" y="2113943"/>
            <a:ext cx="3126101" cy="3126101"/>
          </a:xfrm>
          <a:prstGeom prst="rect">
            <a:avLst/>
          </a:prstGeom>
          <a:noFill/>
          <a:ln w="28575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3000"/>
    </mc:Choice>
    <mc:Fallback xmlns="">
      <p:transition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-749299" y="1972416"/>
            <a:ext cx="2781300" cy="1198668"/>
            <a:chOff x="-190499" y="1972416"/>
            <a:chExt cx="2781300" cy="1198668"/>
          </a:xfrm>
        </p:grpSpPr>
        <p:sp>
          <p:nvSpPr>
            <p:cNvPr id="69" name="KSO_Shape"/>
            <p:cNvSpPr/>
            <p:nvPr/>
          </p:nvSpPr>
          <p:spPr bwMode="auto">
            <a:xfrm>
              <a:off x="-190499" y="1972416"/>
              <a:ext cx="2781300" cy="1198668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 defTabSz="6851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100">
                <a:solidFill>
                  <a:srgbClr val="26323E">
                    <a:lumMod val="75000"/>
                  </a:srgbClr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45" name="文本框 44"/>
            <p:cNvSpPr txBox="1">
              <a:spLocks noChangeArrowheads="1"/>
            </p:cNvSpPr>
            <p:nvPr/>
          </p:nvSpPr>
          <p:spPr bwMode="auto">
            <a:xfrm>
              <a:off x="1052725" y="2610802"/>
              <a:ext cx="1500823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683895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683895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683895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683895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r" eaLnBrk="1" hangingPunct="1"/>
              <a:r>
                <a:rPr lang="en-US" altLang="zh-CN" sz="2400" dirty="0">
                  <a:solidFill>
                    <a:srgbClr val="FFC000"/>
                  </a:solidFill>
                  <a:latin typeface="Arial" panose="020B0604020202020204"/>
                  <a:ea typeface="微软雅黑" panose="020B0503020204020204" pitchFamily="34" charset="-122"/>
                  <a:cs typeface="+mn-ea"/>
                  <a:sym typeface="+mn-lt"/>
                </a:rPr>
                <a:t>Contents</a:t>
              </a:r>
              <a:endParaRPr lang="zh-CN" altLang="en-US" sz="2400" dirty="0">
                <a:solidFill>
                  <a:srgbClr val="FFC000"/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70" name="文本框 69"/>
            <p:cNvSpPr txBox="1"/>
            <p:nvPr/>
          </p:nvSpPr>
          <p:spPr bwMode="auto">
            <a:xfrm>
              <a:off x="1133583" y="1996018"/>
              <a:ext cx="1419965" cy="7078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defTabSz="6851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4000" b="1" spc="600" dirty="0">
                  <a:solidFill>
                    <a:srgbClr val="FFC000"/>
                  </a:solidFill>
                  <a:latin typeface="Arial" panose="020B0604020202020204"/>
                  <a:ea typeface="微软雅黑" panose="020B0503020204020204" pitchFamily="34" charset="-122"/>
                  <a:cs typeface="+mn-ea"/>
                  <a:sym typeface="+mn-lt"/>
                </a:rPr>
                <a:t>目录</a:t>
              </a: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3345670" y="1191567"/>
            <a:ext cx="3069241" cy="461665"/>
            <a:chOff x="3904470" y="1191567"/>
            <a:chExt cx="3069241" cy="461665"/>
          </a:xfrm>
        </p:grpSpPr>
        <p:sp>
          <p:nvSpPr>
            <p:cNvPr id="28" name="矩形 27"/>
            <p:cNvSpPr/>
            <p:nvPr/>
          </p:nvSpPr>
          <p:spPr>
            <a:xfrm>
              <a:off x="4326833" y="1191567"/>
              <a:ext cx="2646878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6851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400" b="1" kern="100" dirty="0">
                  <a:solidFill>
                    <a:srgbClr val="26323E"/>
                  </a:solidFill>
                  <a:latin typeface="Arial" panose="020B0604020202020204"/>
                  <a:ea typeface="微软雅黑" panose="020B0503020204020204" pitchFamily="34" charset="-122"/>
                  <a:cs typeface="+mn-ea"/>
                  <a:sym typeface="+mn-lt"/>
                </a:rPr>
                <a:t>人事管理工作回顾</a:t>
              </a:r>
              <a:endParaRPr lang="zh-CN" altLang="zh-CN" sz="2400" b="1" kern="100" dirty="0">
                <a:solidFill>
                  <a:srgbClr val="26323E"/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grpSp>
          <p:nvGrpSpPr>
            <p:cNvPr id="24" name="组合 23"/>
            <p:cNvGrpSpPr/>
            <p:nvPr/>
          </p:nvGrpSpPr>
          <p:grpSpPr>
            <a:xfrm>
              <a:off x="3904470" y="1222344"/>
              <a:ext cx="364087" cy="400110"/>
              <a:chOff x="4216044" y="1212057"/>
              <a:chExt cx="364087" cy="400110"/>
            </a:xfrm>
          </p:grpSpPr>
          <p:sp>
            <p:nvSpPr>
              <p:cNvPr id="30" name="KSO_Shape"/>
              <p:cNvSpPr/>
              <p:nvPr/>
            </p:nvSpPr>
            <p:spPr bwMode="auto">
              <a:xfrm>
                <a:off x="4216044" y="1234134"/>
                <a:ext cx="355956" cy="355956"/>
              </a:xfrm>
              <a:prstGeom prst="roundRect">
                <a:avLst>
                  <a:gd name="adj" fmla="val 28104"/>
                </a:avLst>
              </a:prstGeom>
              <a:solidFill>
                <a:schemeClr val="accent1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anchor="ctr">
                <a:scene3d>
                  <a:camera prst="orthographicFront"/>
                  <a:lightRig rig="threePt" dir="t"/>
                </a:scene3d>
                <a:sp3d>
                  <a:contourClr>
                    <a:srgbClr val="FFFFFF"/>
                  </a:contourClr>
                </a:sp3d>
              </a:bodyPr>
              <a:lstStyle/>
              <a:p>
                <a:pPr algn="ctr" defTabSz="685165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400" b="1" dirty="0">
                  <a:solidFill>
                    <a:srgbClr val="26323E">
                      <a:lumMod val="75000"/>
                    </a:srgbClr>
                  </a:solidFill>
                  <a:latin typeface="Arial" panose="020B0604020202020204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22" name="文本框 21"/>
              <p:cNvSpPr txBox="1"/>
              <p:nvPr/>
            </p:nvSpPr>
            <p:spPr>
              <a:xfrm>
                <a:off x="4252797" y="1212057"/>
                <a:ext cx="327334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000" b="1" dirty="0">
                    <a:solidFill>
                      <a:srgbClr val="FFC000"/>
                    </a:solidFill>
                    <a:latin typeface="Arial" panose="020B0604020202020204"/>
                    <a:ea typeface="微软雅黑" panose="020B0503020204020204" pitchFamily="34" charset="-122"/>
                    <a:cs typeface="+mn-ea"/>
                    <a:sym typeface="+mn-lt"/>
                  </a:rPr>
                  <a:t>1</a:t>
                </a:r>
                <a:endParaRPr lang="zh-CN" altLang="en-US" sz="2000" b="1" dirty="0">
                  <a:solidFill>
                    <a:srgbClr val="FFC000"/>
                  </a:solidFill>
                  <a:latin typeface="Arial" panose="020B0604020202020204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" name="组合 2"/>
          <p:cNvGrpSpPr/>
          <p:nvPr/>
        </p:nvGrpSpPr>
        <p:grpSpPr>
          <a:xfrm>
            <a:off x="3345670" y="1957801"/>
            <a:ext cx="5223677" cy="461665"/>
            <a:chOff x="3904470" y="1957801"/>
            <a:chExt cx="5223677" cy="461665"/>
          </a:xfrm>
        </p:grpSpPr>
        <p:sp>
          <p:nvSpPr>
            <p:cNvPr id="33" name="矩形 32"/>
            <p:cNvSpPr/>
            <p:nvPr/>
          </p:nvSpPr>
          <p:spPr>
            <a:xfrm>
              <a:off x="4326833" y="1957801"/>
              <a:ext cx="4801314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6851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400" b="1" kern="100" dirty="0">
                  <a:solidFill>
                    <a:srgbClr val="26323E"/>
                  </a:solidFill>
                  <a:latin typeface="Arial" panose="020B0604020202020204"/>
                  <a:ea typeface="微软雅黑" panose="020B0503020204020204" pitchFamily="34" charset="-122"/>
                  <a:cs typeface="+mn-ea"/>
                  <a:sym typeface="+mn-lt"/>
                </a:rPr>
                <a:t>行政、办公室事务、总务工作回顾</a:t>
              </a:r>
              <a:endParaRPr lang="zh-CN" altLang="zh-CN" sz="2400" b="1" kern="100" dirty="0">
                <a:solidFill>
                  <a:srgbClr val="26323E"/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grpSp>
          <p:nvGrpSpPr>
            <p:cNvPr id="50" name="组合 49"/>
            <p:cNvGrpSpPr/>
            <p:nvPr/>
          </p:nvGrpSpPr>
          <p:grpSpPr>
            <a:xfrm>
              <a:off x="3904470" y="1988578"/>
              <a:ext cx="355956" cy="400110"/>
              <a:chOff x="4216044" y="2000136"/>
              <a:chExt cx="355956" cy="400110"/>
            </a:xfrm>
          </p:grpSpPr>
          <p:sp>
            <p:nvSpPr>
              <p:cNvPr id="72" name="KSO_Shape"/>
              <p:cNvSpPr/>
              <p:nvPr/>
            </p:nvSpPr>
            <p:spPr bwMode="auto">
              <a:xfrm>
                <a:off x="4216044" y="2022213"/>
                <a:ext cx="355956" cy="355956"/>
              </a:xfrm>
              <a:prstGeom prst="roundRect">
                <a:avLst>
                  <a:gd name="adj" fmla="val 28104"/>
                </a:avLst>
              </a:prstGeom>
              <a:solidFill>
                <a:schemeClr val="accent1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anchor="ctr">
                <a:scene3d>
                  <a:camera prst="orthographicFront"/>
                  <a:lightRig rig="threePt" dir="t"/>
                </a:scene3d>
                <a:sp3d>
                  <a:contourClr>
                    <a:srgbClr val="FFFFFF"/>
                  </a:contourClr>
                </a:sp3d>
              </a:bodyPr>
              <a:lstStyle/>
              <a:p>
                <a:pPr algn="ctr" defTabSz="685165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400" b="1" dirty="0">
                  <a:solidFill>
                    <a:srgbClr val="26323E">
                      <a:lumMod val="75000"/>
                    </a:srgbClr>
                  </a:solidFill>
                  <a:latin typeface="Arial" panose="020B0604020202020204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73" name="文本框 72"/>
              <p:cNvSpPr txBox="1"/>
              <p:nvPr/>
            </p:nvSpPr>
            <p:spPr>
              <a:xfrm>
                <a:off x="4237569" y="2000136"/>
                <a:ext cx="327334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000" b="1" dirty="0">
                    <a:solidFill>
                      <a:srgbClr val="FFC000"/>
                    </a:solidFill>
                    <a:latin typeface="Arial" panose="020B0604020202020204"/>
                    <a:ea typeface="微软雅黑" panose="020B0503020204020204" pitchFamily="34" charset="-122"/>
                    <a:cs typeface="+mn-ea"/>
                    <a:sym typeface="+mn-lt"/>
                  </a:rPr>
                  <a:t>2</a:t>
                </a:r>
                <a:endParaRPr lang="zh-CN" altLang="en-US" sz="2000" b="1" dirty="0">
                  <a:solidFill>
                    <a:srgbClr val="FFC000"/>
                  </a:solidFill>
                  <a:latin typeface="Arial" panose="020B0604020202020204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4" name="组合 3"/>
          <p:cNvGrpSpPr/>
          <p:nvPr/>
        </p:nvGrpSpPr>
        <p:grpSpPr>
          <a:xfrm>
            <a:off x="3345670" y="2724035"/>
            <a:ext cx="3563711" cy="461665"/>
            <a:chOff x="3904470" y="2724035"/>
            <a:chExt cx="3563711" cy="461665"/>
          </a:xfrm>
        </p:grpSpPr>
        <p:sp>
          <p:nvSpPr>
            <p:cNvPr id="38" name="矩形 37"/>
            <p:cNvSpPr/>
            <p:nvPr/>
          </p:nvSpPr>
          <p:spPr>
            <a:xfrm>
              <a:off x="4325974" y="2724035"/>
              <a:ext cx="3142207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6851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400" b="1" kern="100" dirty="0">
                  <a:solidFill>
                    <a:srgbClr val="26323E"/>
                  </a:solidFill>
                  <a:latin typeface="Arial" panose="020B0604020202020204"/>
                  <a:ea typeface="微软雅黑" panose="020B0503020204020204" pitchFamily="34" charset="-122"/>
                  <a:cs typeface="+mn-ea"/>
                  <a:sym typeface="+mn-lt"/>
                </a:rPr>
                <a:t> </a:t>
              </a:r>
              <a:r>
                <a:rPr lang="en-US" altLang="zh-CN" sz="2400" b="1" kern="100" dirty="0">
                  <a:solidFill>
                    <a:srgbClr val="26323E"/>
                  </a:solidFill>
                  <a:latin typeface="Arial" panose="020B0604020202020204"/>
                  <a:ea typeface="微软雅黑" panose="020B0503020204020204" pitchFamily="34" charset="-122"/>
                  <a:cs typeface="+mn-ea"/>
                  <a:sym typeface="+mn-lt"/>
                </a:rPr>
                <a:t>XX</a:t>
              </a:r>
              <a:r>
                <a:rPr lang="zh-CN" altLang="en-US" sz="2400" b="1" kern="100" dirty="0">
                  <a:solidFill>
                    <a:srgbClr val="26323E"/>
                  </a:solidFill>
                  <a:latin typeface="Arial" panose="020B0604020202020204"/>
                  <a:ea typeface="微软雅黑" panose="020B0503020204020204" pitchFamily="34" charset="-122"/>
                  <a:cs typeface="+mn-ea"/>
                  <a:sym typeface="+mn-lt"/>
                </a:rPr>
                <a:t>年工作规划及建议</a:t>
              </a:r>
              <a:endParaRPr lang="zh-CN" altLang="zh-CN" sz="2400" b="1" kern="100" dirty="0">
                <a:solidFill>
                  <a:srgbClr val="26323E"/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grpSp>
          <p:nvGrpSpPr>
            <p:cNvPr id="26" name="组合 25"/>
            <p:cNvGrpSpPr/>
            <p:nvPr/>
          </p:nvGrpSpPr>
          <p:grpSpPr>
            <a:xfrm>
              <a:off x="3904470" y="2754812"/>
              <a:ext cx="355956" cy="400110"/>
              <a:chOff x="4216903" y="2752611"/>
              <a:chExt cx="355956" cy="400110"/>
            </a:xfrm>
          </p:grpSpPr>
          <p:sp>
            <p:nvSpPr>
              <p:cNvPr id="75" name="KSO_Shape"/>
              <p:cNvSpPr/>
              <p:nvPr/>
            </p:nvSpPr>
            <p:spPr bwMode="auto">
              <a:xfrm>
                <a:off x="4216903" y="2774688"/>
                <a:ext cx="355956" cy="355956"/>
              </a:xfrm>
              <a:prstGeom prst="roundRect">
                <a:avLst>
                  <a:gd name="adj" fmla="val 28104"/>
                </a:avLst>
              </a:prstGeom>
              <a:solidFill>
                <a:schemeClr val="accent1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anchor="ctr">
                <a:scene3d>
                  <a:camera prst="orthographicFront"/>
                  <a:lightRig rig="threePt" dir="t"/>
                </a:scene3d>
                <a:sp3d>
                  <a:contourClr>
                    <a:srgbClr val="FFFFFF"/>
                  </a:contourClr>
                </a:sp3d>
              </a:bodyPr>
              <a:lstStyle/>
              <a:p>
                <a:pPr algn="ctr" defTabSz="685165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400" b="1">
                  <a:solidFill>
                    <a:srgbClr val="26323E">
                      <a:lumMod val="75000"/>
                    </a:srgbClr>
                  </a:solidFill>
                  <a:latin typeface="Arial" panose="020B0604020202020204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76" name="文本框 75"/>
              <p:cNvSpPr txBox="1"/>
              <p:nvPr/>
            </p:nvSpPr>
            <p:spPr>
              <a:xfrm>
                <a:off x="4234420" y="2752611"/>
                <a:ext cx="327334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000" b="1" dirty="0">
                    <a:solidFill>
                      <a:srgbClr val="FFC000"/>
                    </a:solidFill>
                    <a:latin typeface="Arial" panose="020B0604020202020204"/>
                    <a:ea typeface="微软雅黑" panose="020B0503020204020204" pitchFamily="34" charset="-122"/>
                    <a:cs typeface="+mn-ea"/>
                    <a:sym typeface="+mn-lt"/>
                  </a:rPr>
                  <a:t>3</a:t>
                </a:r>
                <a:endParaRPr lang="zh-CN" altLang="en-US" sz="2000" b="1" dirty="0">
                  <a:solidFill>
                    <a:srgbClr val="FFC000"/>
                  </a:solidFill>
                  <a:latin typeface="Arial" panose="020B0604020202020204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5" name="组合 4"/>
          <p:cNvGrpSpPr/>
          <p:nvPr/>
        </p:nvGrpSpPr>
        <p:grpSpPr>
          <a:xfrm>
            <a:off x="3345670" y="3490268"/>
            <a:ext cx="4915901" cy="461665"/>
            <a:chOff x="3904470" y="3490268"/>
            <a:chExt cx="4915901" cy="461665"/>
          </a:xfrm>
        </p:grpSpPr>
        <p:sp>
          <p:nvSpPr>
            <p:cNvPr id="43" name="矩形 42"/>
            <p:cNvSpPr/>
            <p:nvPr/>
          </p:nvSpPr>
          <p:spPr>
            <a:xfrm>
              <a:off x="4326833" y="3490268"/>
              <a:ext cx="4493538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6851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400" b="1" kern="100" dirty="0">
                  <a:solidFill>
                    <a:srgbClr val="26323E"/>
                  </a:solidFill>
                  <a:latin typeface="Arial" panose="020B0604020202020204"/>
                  <a:ea typeface="微软雅黑" panose="020B0503020204020204" pitchFamily="34" charset="-122"/>
                  <a:cs typeface="+mn-ea"/>
                  <a:sym typeface="+mn-lt"/>
                </a:rPr>
                <a:t>人事行政年终工作总结总体概述</a:t>
              </a:r>
              <a:endParaRPr lang="zh-CN" altLang="zh-CN" sz="2400" b="1" kern="100" dirty="0">
                <a:solidFill>
                  <a:srgbClr val="26323E"/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grpSp>
          <p:nvGrpSpPr>
            <p:cNvPr id="25" name="组合 24"/>
            <p:cNvGrpSpPr/>
            <p:nvPr/>
          </p:nvGrpSpPr>
          <p:grpSpPr>
            <a:xfrm>
              <a:off x="3904470" y="3521045"/>
              <a:ext cx="355956" cy="400110"/>
              <a:chOff x="4216044" y="3538423"/>
              <a:chExt cx="355956" cy="400110"/>
            </a:xfrm>
          </p:grpSpPr>
          <p:sp>
            <p:nvSpPr>
              <p:cNvPr id="78" name="KSO_Shape"/>
              <p:cNvSpPr/>
              <p:nvPr/>
            </p:nvSpPr>
            <p:spPr bwMode="auto">
              <a:xfrm>
                <a:off x="4216044" y="3560500"/>
                <a:ext cx="355956" cy="355956"/>
              </a:xfrm>
              <a:prstGeom prst="roundRect">
                <a:avLst>
                  <a:gd name="adj" fmla="val 28104"/>
                </a:avLst>
              </a:prstGeom>
              <a:solidFill>
                <a:schemeClr val="accent1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anchor="ctr">
                <a:scene3d>
                  <a:camera prst="orthographicFront"/>
                  <a:lightRig rig="threePt" dir="t"/>
                </a:scene3d>
                <a:sp3d>
                  <a:contourClr>
                    <a:srgbClr val="FFFFFF"/>
                  </a:contourClr>
                </a:sp3d>
              </a:bodyPr>
              <a:lstStyle/>
              <a:p>
                <a:pPr algn="ctr" defTabSz="685165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400" b="1">
                  <a:solidFill>
                    <a:srgbClr val="26323E"/>
                  </a:solidFill>
                  <a:latin typeface="Arial" panose="020B0604020202020204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79" name="文本框 78"/>
              <p:cNvSpPr txBox="1"/>
              <p:nvPr/>
            </p:nvSpPr>
            <p:spPr>
              <a:xfrm>
                <a:off x="4237569" y="3538423"/>
                <a:ext cx="327334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000" b="1" dirty="0">
                    <a:solidFill>
                      <a:srgbClr val="FFC000"/>
                    </a:solidFill>
                    <a:latin typeface="Arial" panose="020B0604020202020204"/>
                    <a:ea typeface="微软雅黑" panose="020B0503020204020204" pitchFamily="34" charset="-122"/>
                    <a:cs typeface="+mn-ea"/>
                    <a:sym typeface="+mn-lt"/>
                  </a:rPr>
                  <a:t>4</a:t>
                </a:r>
                <a:endParaRPr lang="zh-CN" altLang="en-US" sz="2000" b="1" dirty="0">
                  <a:solidFill>
                    <a:srgbClr val="FFC000"/>
                  </a:solidFill>
                  <a:latin typeface="Arial" panose="020B0604020202020204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</p:grp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3000"/>
    </mc:Choice>
    <mc:Fallback xmlns="">
      <p:transition advTm="3000"/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9" presetClass="emph" presetSubtype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 rctx="PPT">
                                            <p:cTn id="6" dur="indefinite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style.opacity</p:attrName>
                                            </p:attrNameLst>
                                          </p:cBhvr>
                                          <p:to>
                                            <p:strVal val="0.25"/>
                                          </p:to>
                                        </p:set>
                                        <p:animEffect filter="image" prLst="opacity: 0.25">
                                          <p:cBhvr rctx="IE">
                                            <p:cTn id="7" dur="indefinite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9" presetClass="emph" presetSubtype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 rctx="PPT">
                                            <p:cTn id="9" dur="indefinite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style.opacity</p:attrName>
                                            </p:attrNameLst>
                                          </p:cBhvr>
                                          <p:to>
                                            <p:strVal val="0.25"/>
                                          </p:to>
                                        </p:set>
                                        <p:animEffect filter="image" prLst="opacity: 0.25">
                                          <p:cBhvr rctx="IE">
                                            <p:cTn id="10" dur="indefinite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2" presetID="6" presetClass="emph" presetSubtype="0" fill="hold" nodeType="afterEffect" p14:presetBounceEnd="75000">
                                      <p:stCondLst>
                                        <p:cond delay="0"/>
                                      </p:stCondLst>
                                      <p:childTnLst>
                                        <p:animScale p14:bounceEnd="75000">
                                          <p:cBhvr>
                                            <p:cTn id="13" dur="1000" fill="hold"/>
                                            <p:tgtEl>
                                              <p:spTgt spid="5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4" presetID="9" presetClass="emph" presetSubtype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 rctx="PPT">
                                            <p:cTn id="15" dur="indefinite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style.opacity</p:attrName>
                                            </p:attrNameLst>
                                          </p:cBhvr>
                                          <p:to>
                                            <p:strVal val="0.25"/>
                                          </p:to>
                                        </p:set>
                                        <p:animEffect filter="image" prLst="opacity: 0.25">
                                          <p:cBhvr rctx="IE">
                                            <p:cTn id="16" dur="indefinite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9" presetClass="emph" presetSubtype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 rctx="PPT">
                                            <p:cTn id="6" dur="indefinite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style.opacity</p:attrName>
                                            </p:attrNameLst>
                                          </p:cBhvr>
                                          <p:to>
                                            <p:strVal val="0.25"/>
                                          </p:to>
                                        </p:set>
                                        <p:animEffect filter="image" prLst="opacity: 0.25">
                                          <p:cBhvr rctx="IE">
                                            <p:cTn id="7" dur="indefinite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9" presetClass="emph" presetSubtype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 rctx="PPT">
                                            <p:cTn id="9" dur="indefinite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style.opacity</p:attrName>
                                            </p:attrNameLst>
                                          </p:cBhvr>
                                          <p:to>
                                            <p:strVal val="0.25"/>
                                          </p:to>
                                        </p:set>
                                        <p:animEffect filter="image" prLst="opacity: 0.25">
                                          <p:cBhvr rctx="IE">
                                            <p:cTn id="10" dur="indefinite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2" presetID="6" presetClass="emph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3" dur="1000" fill="hold"/>
                                            <p:tgtEl>
                                              <p:spTgt spid="5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4" presetID="9" presetClass="emph" presetSubtype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 rctx="PPT">
                                            <p:cTn id="15" dur="indefinite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style.opacity</p:attrName>
                                            </p:attrNameLst>
                                          </p:cBhvr>
                                          <p:to>
                                            <p:strVal val="0.25"/>
                                          </p:to>
                                        </p:set>
                                        <p:animEffect filter="image" prLst="opacity: 0.25">
                                          <p:cBhvr rctx="IE">
                                            <p:cTn id="16" dur="indefinite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03" name="组合 602"/>
          <p:cNvGrpSpPr/>
          <p:nvPr/>
        </p:nvGrpSpPr>
        <p:grpSpPr>
          <a:xfrm>
            <a:off x="-50801" y="424600"/>
            <a:ext cx="6111241" cy="461665"/>
            <a:chOff x="-50801" y="424600"/>
            <a:chExt cx="6111241" cy="461665"/>
          </a:xfrm>
        </p:grpSpPr>
        <p:sp>
          <p:nvSpPr>
            <p:cNvPr id="606" name="KSO_Shape"/>
            <p:cNvSpPr/>
            <p:nvPr/>
          </p:nvSpPr>
          <p:spPr bwMode="auto">
            <a:xfrm>
              <a:off x="-50801" y="463458"/>
              <a:ext cx="486569" cy="32239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 defTabSz="6851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1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07" name="文本框 606"/>
            <p:cNvSpPr txBox="1"/>
            <p:nvPr/>
          </p:nvSpPr>
          <p:spPr bwMode="auto">
            <a:xfrm>
              <a:off x="751523" y="424600"/>
              <a:ext cx="5308917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defTabSz="6851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400" b="1" kern="100" dirty="0">
                  <a:solidFill>
                    <a:schemeClr val="accent1"/>
                  </a:solidFill>
                  <a:cs typeface="+mn-ea"/>
                  <a:sym typeface="+mn-lt"/>
                </a:rPr>
                <a:t>2</a:t>
              </a:r>
              <a:r>
                <a:rPr lang="zh-CN" altLang="en-US" sz="2400" b="1" kern="100" dirty="0">
                  <a:solidFill>
                    <a:schemeClr val="accent1"/>
                  </a:solidFill>
                  <a:cs typeface="+mn-ea"/>
                  <a:sym typeface="+mn-lt"/>
                </a:rPr>
                <a:t>、行政、办公室事务、总务工作回顾</a:t>
              </a:r>
              <a:endParaRPr lang="zh-CN" altLang="zh-CN" sz="2400" b="1" kern="100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608" name="KSO_Shape"/>
            <p:cNvSpPr/>
            <p:nvPr/>
          </p:nvSpPr>
          <p:spPr bwMode="auto">
            <a:xfrm>
              <a:off x="488156" y="463458"/>
              <a:ext cx="103188" cy="32239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 defTabSz="6851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1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1051560" y="1413510"/>
            <a:ext cx="1569720" cy="3093720"/>
            <a:chOff x="1051560" y="1242060"/>
            <a:chExt cx="1569720" cy="3093720"/>
          </a:xfrm>
        </p:grpSpPr>
        <p:sp>
          <p:nvSpPr>
            <p:cNvPr id="23552" name="矩形 23551"/>
            <p:cNvSpPr/>
            <p:nvPr/>
          </p:nvSpPr>
          <p:spPr>
            <a:xfrm>
              <a:off x="1051560" y="1242060"/>
              <a:ext cx="1569720" cy="3093720"/>
            </a:xfrm>
            <a:prstGeom prst="rect">
              <a:avLst/>
            </a:prstGeom>
            <a:solidFill>
              <a:schemeClr val="accent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554" name="椭圆 23553"/>
            <p:cNvSpPr/>
            <p:nvPr/>
          </p:nvSpPr>
          <p:spPr>
            <a:xfrm>
              <a:off x="1259840" y="1418590"/>
              <a:ext cx="1153160" cy="115316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13" name="Freeform 157"/>
            <p:cNvSpPr>
              <a:spLocks noEditPoints="1"/>
            </p:cNvSpPr>
            <p:nvPr/>
          </p:nvSpPr>
          <p:spPr bwMode="auto">
            <a:xfrm>
              <a:off x="1565160" y="1695891"/>
              <a:ext cx="542521" cy="598559"/>
            </a:xfrm>
            <a:custGeom>
              <a:avLst/>
              <a:gdLst>
                <a:gd name="T0" fmla="*/ 25 w 99"/>
                <a:gd name="T1" fmla="*/ 58 h 109"/>
                <a:gd name="T2" fmla="*/ 15 w 99"/>
                <a:gd name="T3" fmla="*/ 61 h 109"/>
                <a:gd name="T4" fmla="*/ 51 w 99"/>
                <a:gd name="T5" fmla="*/ 55 h 109"/>
                <a:gd name="T6" fmla="*/ 63 w 99"/>
                <a:gd name="T7" fmla="*/ 46 h 109"/>
                <a:gd name="T8" fmla="*/ 56 w 99"/>
                <a:gd name="T9" fmla="*/ 59 h 109"/>
                <a:gd name="T10" fmla="*/ 51 w 99"/>
                <a:gd name="T11" fmla="*/ 67 h 109"/>
                <a:gd name="T12" fmla="*/ 46 w 99"/>
                <a:gd name="T13" fmla="*/ 57 h 109"/>
                <a:gd name="T14" fmla="*/ 38 w 99"/>
                <a:gd name="T15" fmla="*/ 37 h 109"/>
                <a:gd name="T16" fmla="*/ 51 w 99"/>
                <a:gd name="T17" fmla="*/ 55 h 109"/>
                <a:gd name="T18" fmla="*/ 42 w 99"/>
                <a:gd name="T19" fmla="*/ 33 h 109"/>
                <a:gd name="T20" fmla="*/ 42 w 99"/>
                <a:gd name="T21" fmla="*/ 0 h 109"/>
                <a:gd name="T22" fmla="*/ 15 w 99"/>
                <a:gd name="T23" fmla="*/ 25 h 109"/>
                <a:gd name="T24" fmla="*/ 15 w 99"/>
                <a:gd name="T25" fmla="*/ 94 h 109"/>
                <a:gd name="T26" fmla="*/ 84 w 99"/>
                <a:gd name="T27" fmla="*/ 94 h 109"/>
                <a:gd name="T28" fmla="*/ 97 w 99"/>
                <a:gd name="T29" fmla="*/ 73 h 109"/>
                <a:gd name="T30" fmla="*/ 85 w 99"/>
                <a:gd name="T31" fmla="*/ 71 h 109"/>
                <a:gd name="T32" fmla="*/ 49 w 99"/>
                <a:gd name="T33" fmla="*/ 97 h 109"/>
                <a:gd name="T34" fmla="*/ 12 w 99"/>
                <a:gd name="T35" fmla="*/ 60 h 109"/>
                <a:gd name="T36" fmla="*/ 42 w 99"/>
                <a:gd name="T37" fmla="*/ 22 h 109"/>
                <a:gd name="T38" fmla="*/ 85 w 99"/>
                <a:gd name="T39" fmla="*/ 47 h 109"/>
                <a:gd name="T40" fmla="*/ 95 w 99"/>
                <a:gd name="T41" fmla="*/ 41 h 109"/>
                <a:gd name="T42" fmla="*/ 98 w 99"/>
                <a:gd name="T43" fmla="*/ 53 h 109"/>
                <a:gd name="T44" fmla="*/ 87 w 99"/>
                <a:gd name="T45" fmla="*/ 56 h 109"/>
                <a:gd name="T46" fmla="*/ 87 w 99"/>
                <a:gd name="T47" fmla="*/ 67 h 109"/>
                <a:gd name="T48" fmla="*/ 87 w 99"/>
                <a:gd name="T49" fmla="*/ 59 h 109"/>
                <a:gd name="T50" fmla="*/ 99 w 99"/>
                <a:gd name="T51" fmla="*/ 57 h 109"/>
                <a:gd name="T52" fmla="*/ 99 w 99"/>
                <a:gd name="T53" fmla="*/ 60 h 109"/>
                <a:gd name="T54" fmla="*/ 97 w 99"/>
                <a:gd name="T55" fmla="*/ 71 h 109"/>
                <a:gd name="T56" fmla="*/ 87 w 99"/>
                <a:gd name="T57" fmla="*/ 67 h 109"/>
                <a:gd name="T58" fmla="*/ 80 w 99"/>
                <a:gd name="T59" fmla="*/ 37 h 109"/>
                <a:gd name="T60" fmla="*/ 88 w 99"/>
                <a:gd name="T61" fmla="*/ 28 h 109"/>
                <a:gd name="T62" fmla="*/ 94 w 99"/>
                <a:gd name="T63" fmla="*/ 38 h 109"/>
                <a:gd name="T64" fmla="*/ 84 w 99"/>
                <a:gd name="T65" fmla="*/ 44 h 109"/>
                <a:gd name="T66" fmla="*/ 77 w 99"/>
                <a:gd name="T67" fmla="*/ 34 h 109"/>
                <a:gd name="T68" fmla="*/ 71 w 99"/>
                <a:gd name="T69" fmla="*/ 28 h 109"/>
                <a:gd name="T70" fmla="*/ 76 w 99"/>
                <a:gd name="T71" fmla="*/ 18 h 109"/>
                <a:gd name="T72" fmla="*/ 84 w 99"/>
                <a:gd name="T73" fmla="*/ 25 h 109"/>
                <a:gd name="T74" fmla="*/ 86 w 99"/>
                <a:gd name="T75" fmla="*/ 27 h 109"/>
                <a:gd name="T76" fmla="*/ 50 w 99"/>
                <a:gd name="T77" fmla="*/ 93 h 109"/>
                <a:gd name="T78" fmla="*/ 53 w 99"/>
                <a:gd name="T79" fmla="*/ 83 h 109"/>
                <a:gd name="T80" fmla="*/ 50 w 99"/>
                <a:gd name="T81" fmla="*/ 93 h 109"/>
                <a:gd name="T82" fmla="*/ 67 w 99"/>
                <a:gd name="T83" fmla="*/ 76 h 109"/>
                <a:gd name="T84" fmla="*/ 77 w 99"/>
                <a:gd name="T85" fmla="*/ 81 h 109"/>
                <a:gd name="T86" fmla="*/ 25 w 99"/>
                <a:gd name="T87" fmla="*/ 83 h 109"/>
                <a:gd name="T88" fmla="*/ 34 w 99"/>
                <a:gd name="T89" fmla="*/ 78 h 109"/>
                <a:gd name="T90" fmla="*/ 25 w 99"/>
                <a:gd name="T91" fmla="*/ 83 h 109"/>
                <a:gd name="T92" fmla="*/ 33 w 99"/>
                <a:gd name="T93" fmla="*/ 40 h 109"/>
                <a:gd name="T94" fmla="*/ 23 w 99"/>
                <a:gd name="T95" fmla="*/ 36 h 109"/>
                <a:gd name="T96" fmla="*/ 75 w 99"/>
                <a:gd name="T97" fmla="*/ 34 h 109"/>
                <a:gd name="T98" fmla="*/ 66 w 99"/>
                <a:gd name="T99" fmla="*/ 39 h 109"/>
                <a:gd name="T100" fmla="*/ 75 w 99"/>
                <a:gd name="T101" fmla="*/ 34 h 109"/>
                <a:gd name="T102" fmla="*/ 75 w 99"/>
                <a:gd name="T103" fmla="*/ 59 h 109"/>
                <a:gd name="T104" fmla="*/ 85 w 99"/>
                <a:gd name="T105" fmla="*/ 56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99" h="109">
                  <a:moveTo>
                    <a:pt x="15" y="58"/>
                  </a:moveTo>
                  <a:cubicBezTo>
                    <a:pt x="25" y="58"/>
                    <a:pt x="25" y="58"/>
                    <a:pt x="25" y="58"/>
                  </a:cubicBezTo>
                  <a:cubicBezTo>
                    <a:pt x="25" y="61"/>
                    <a:pt x="25" y="61"/>
                    <a:pt x="25" y="61"/>
                  </a:cubicBezTo>
                  <a:cubicBezTo>
                    <a:pt x="15" y="61"/>
                    <a:pt x="15" y="61"/>
                    <a:pt x="15" y="61"/>
                  </a:cubicBezTo>
                  <a:cubicBezTo>
                    <a:pt x="15" y="58"/>
                    <a:pt x="15" y="58"/>
                    <a:pt x="15" y="58"/>
                  </a:cubicBezTo>
                  <a:close/>
                  <a:moveTo>
                    <a:pt x="51" y="55"/>
                  </a:moveTo>
                  <a:cubicBezTo>
                    <a:pt x="52" y="55"/>
                    <a:pt x="52" y="55"/>
                    <a:pt x="53" y="55"/>
                  </a:cubicBezTo>
                  <a:cubicBezTo>
                    <a:pt x="56" y="52"/>
                    <a:pt x="60" y="48"/>
                    <a:pt x="63" y="46"/>
                  </a:cubicBezTo>
                  <a:cubicBezTo>
                    <a:pt x="64" y="46"/>
                    <a:pt x="65" y="47"/>
                    <a:pt x="66" y="48"/>
                  </a:cubicBezTo>
                  <a:cubicBezTo>
                    <a:pt x="63" y="53"/>
                    <a:pt x="60" y="56"/>
                    <a:pt x="56" y="59"/>
                  </a:cubicBezTo>
                  <a:cubicBezTo>
                    <a:pt x="57" y="60"/>
                    <a:pt x="57" y="60"/>
                    <a:pt x="57" y="61"/>
                  </a:cubicBezTo>
                  <a:cubicBezTo>
                    <a:pt x="57" y="64"/>
                    <a:pt x="54" y="67"/>
                    <a:pt x="51" y="67"/>
                  </a:cubicBezTo>
                  <a:cubicBezTo>
                    <a:pt x="47" y="67"/>
                    <a:pt x="45" y="64"/>
                    <a:pt x="45" y="61"/>
                  </a:cubicBezTo>
                  <a:cubicBezTo>
                    <a:pt x="45" y="59"/>
                    <a:pt x="45" y="58"/>
                    <a:pt x="46" y="57"/>
                  </a:cubicBezTo>
                  <a:cubicBezTo>
                    <a:pt x="41" y="51"/>
                    <a:pt x="38" y="45"/>
                    <a:pt x="35" y="38"/>
                  </a:cubicBezTo>
                  <a:cubicBezTo>
                    <a:pt x="36" y="38"/>
                    <a:pt x="37" y="37"/>
                    <a:pt x="38" y="37"/>
                  </a:cubicBezTo>
                  <a:cubicBezTo>
                    <a:pt x="42" y="42"/>
                    <a:pt x="46" y="49"/>
                    <a:pt x="49" y="55"/>
                  </a:cubicBezTo>
                  <a:cubicBezTo>
                    <a:pt x="49" y="55"/>
                    <a:pt x="50" y="55"/>
                    <a:pt x="51" y="55"/>
                  </a:cubicBezTo>
                  <a:close/>
                  <a:moveTo>
                    <a:pt x="42" y="22"/>
                  </a:moveTo>
                  <a:cubicBezTo>
                    <a:pt x="42" y="33"/>
                    <a:pt x="42" y="33"/>
                    <a:pt x="42" y="33"/>
                  </a:cubicBezTo>
                  <a:cubicBezTo>
                    <a:pt x="70" y="17"/>
                    <a:pt x="70" y="17"/>
                    <a:pt x="70" y="17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2" y="11"/>
                    <a:pt x="42" y="11"/>
                    <a:pt x="42" y="11"/>
                  </a:cubicBezTo>
                  <a:cubicBezTo>
                    <a:pt x="32" y="12"/>
                    <a:pt x="22" y="17"/>
                    <a:pt x="15" y="25"/>
                  </a:cubicBezTo>
                  <a:cubicBezTo>
                    <a:pt x="5" y="34"/>
                    <a:pt x="0" y="46"/>
                    <a:pt x="0" y="60"/>
                  </a:cubicBezTo>
                  <a:cubicBezTo>
                    <a:pt x="0" y="73"/>
                    <a:pt x="5" y="85"/>
                    <a:pt x="15" y="94"/>
                  </a:cubicBezTo>
                  <a:cubicBezTo>
                    <a:pt x="24" y="104"/>
                    <a:pt x="36" y="109"/>
                    <a:pt x="49" y="109"/>
                  </a:cubicBezTo>
                  <a:cubicBezTo>
                    <a:pt x="63" y="109"/>
                    <a:pt x="75" y="104"/>
                    <a:pt x="84" y="94"/>
                  </a:cubicBezTo>
                  <a:cubicBezTo>
                    <a:pt x="90" y="89"/>
                    <a:pt x="94" y="82"/>
                    <a:pt x="96" y="75"/>
                  </a:cubicBezTo>
                  <a:cubicBezTo>
                    <a:pt x="97" y="73"/>
                    <a:pt x="97" y="73"/>
                    <a:pt x="97" y="73"/>
                  </a:cubicBezTo>
                  <a:cubicBezTo>
                    <a:pt x="86" y="70"/>
                    <a:pt x="86" y="70"/>
                    <a:pt x="86" y="70"/>
                  </a:cubicBezTo>
                  <a:cubicBezTo>
                    <a:pt x="85" y="71"/>
                    <a:pt x="85" y="71"/>
                    <a:pt x="85" y="71"/>
                  </a:cubicBezTo>
                  <a:cubicBezTo>
                    <a:pt x="84" y="77"/>
                    <a:pt x="80" y="82"/>
                    <a:pt x="76" y="86"/>
                  </a:cubicBezTo>
                  <a:cubicBezTo>
                    <a:pt x="69" y="93"/>
                    <a:pt x="60" y="97"/>
                    <a:pt x="49" y="97"/>
                  </a:cubicBezTo>
                  <a:cubicBezTo>
                    <a:pt x="39" y="97"/>
                    <a:pt x="30" y="93"/>
                    <a:pt x="23" y="86"/>
                  </a:cubicBezTo>
                  <a:cubicBezTo>
                    <a:pt x="16" y="79"/>
                    <a:pt x="12" y="70"/>
                    <a:pt x="12" y="60"/>
                  </a:cubicBezTo>
                  <a:cubicBezTo>
                    <a:pt x="12" y="50"/>
                    <a:pt x="16" y="40"/>
                    <a:pt x="23" y="33"/>
                  </a:cubicBezTo>
                  <a:cubicBezTo>
                    <a:pt x="28" y="28"/>
                    <a:pt x="35" y="24"/>
                    <a:pt x="42" y="22"/>
                  </a:cubicBezTo>
                  <a:close/>
                  <a:moveTo>
                    <a:pt x="87" y="54"/>
                  </a:moveTo>
                  <a:cubicBezTo>
                    <a:pt x="87" y="52"/>
                    <a:pt x="86" y="49"/>
                    <a:pt x="85" y="47"/>
                  </a:cubicBezTo>
                  <a:cubicBezTo>
                    <a:pt x="84" y="45"/>
                    <a:pt x="84" y="45"/>
                    <a:pt x="84" y="45"/>
                  </a:cubicBezTo>
                  <a:cubicBezTo>
                    <a:pt x="95" y="41"/>
                    <a:pt x="95" y="41"/>
                    <a:pt x="95" y="41"/>
                  </a:cubicBezTo>
                  <a:cubicBezTo>
                    <a:pt x="96" y="43"/>
                    <a:pt x="96" y="43"/>
                    <a:pt x="96" y="43"/>
                  </a:cubicBezTo>
                  <a:cubicBezTo>
                    <a:pt x="97" y="46"/>
                    <a:pt x="98" y="50"/>
                    <a:pt x="98" y="53"/>
                  </a:cubicBezTo>
                  <a:cubicBezTo>
                    <a:pt x="99" y="55"/>
                    <a:pt x="99" y="55"/>
                    <a:pt x="99" y="55"/>
                  </a:cubicBezTo>
                  <a:cubicBezTo>
                    <a:pt x="87" y="56"/>
                    <a:pt x="87" y="56"/>
                    <a:pt x="87" y="56"/>
                  </a:cubicBezTo>
                  <a:cubicBezTo>
                    <a:pt x="87" y="54"/>
                    <a:pt x="87" y="54"/>
                    <a:pt x="87" y="54"/>
                  </a:cubicBezTo>
                  <a:close/>
                  <a:moveTo>
                    <a:pt x="87" y="67"/>
                  </a:moveTo>
                  <a:cubicBezTo>
                    <a:pt x="87" y="64"/>
                    <a:pt x="87" y="62"/>
                    <a:pt x="87" y="60"/>
                  </a:cubicBezTo>
                  <a:cubicBezTo>
                    <a:pt x="87" y="59"/>
                    <a:pt x="87" y="59"/>
                    <a:pt x="87" y="59"/>
                  </a:cubicBezTo>
                  <a:cubicBezTo>
                    <a:pt x="87" y="57"/>
                    <a:pt x="87" y="57"/>
                    <a:pt x="87" y="57"/>
                  </a:cubicBezTo>
                  <a:cubicBezTo>
                    <a:pt x="99" y="57"/>
                    <a:pt x="99" y="57"/>
                    <a:pt x="99" y="57"/>
                  </a:cubicBezTo>
                  <a:cubicBezTo>
                    <a:pt x="99" y="59"/>
                    <a:pt x="99" y="59"/>
                    <a:pt x="99" y="59"/>
                  </a:cubicBezTo>
                  <a:cubicBezTo>
                    <a:pt x="99" y="59"/>
                    <a:pt x="99" y="59"/>
                    <a:pt x="99" y="60"/>
                  </a:cubicBezTo>
                  <a:cubicBezTo>
                    <a:pt x="99" y="63"/>
                    <a:pt x="99" y="66"/>
                    <a:pt x="98" y="69"/>
                  </a:cubicBezTo>
                  <a:cubicBezTo>
                    <a:pt x="97" y="71"/>
                    <a:pt x="97" y="71"/>
                    <a:pt x="97" y="71"/>
                  </a:cubicBezTo>
                  <a:cubicBezTo>
                    <a:pt x="86" y="68"/>
                    <a:pt x="86" y="68"/>
                    <a:pt x="86" y="68"/>
                  </a:cubicBezTo>
                  <a:cubicBezTo>
                    <a:pt x="87" y="67"/>
                    <a:pt x="87" y="67"/>
                    <a:pt x="87" y="67"/>
                  </a:cubicBezTo>
                  <a:close/>
                  <a:moveTo>
                    <a:pt x="83" y="42"/>
                  </a:moveTo>
                  <a:cubicBezTo>
                    <a:pt x="82" y="40"/>
                    <a:pt x="81" y="38"/>
                    <a:pt x="80" y="37"/>
                  </a:cubicBezTo>
                  <a:cubicBezTo>
                    <a:pt x="78" y="35"/>
                    <a:pt x="78" y="35"/>
                    <a:pt x="78" y="35"/>
                  </a:cubicBezTo>
                  <a:cubicBezTo>
                    <a:pt x="88" y="28"/>
                    <a:pt x="88" y="28"/>
                    <a:pt x="88" y="28"/>
                  </a:cubicBezTo>
                  <a:cubicBezTo>
                    <a:pt x="89" y="30"/>
                    <a:pt x="89" y="30"/>
                    <a:pt x="89" y="30"/>
                  </a:cubicBezTo>
                  <a:cubicBezTo>
                    <a:pt x="91" y="32"/>
                    <a:pt x="92" y="35"/>
                    <a:pt x="94" y="38"/>
                  </a:cubicBezTo>
                  <a:cubicBezTo>
                    <a:pt x="95" y="40"/>
                    <a:pt x="95" y="40"/>
                    <a:pt x="95" y="40"/>
                  </a:cubicBezTo>
                  <a:cubicBezTo>
                    <a:pt x="84" y="44"/>
                    <a:pt x="84" y="44"/>
                    <a:pt x="84" y="44"/>
                  </a:cubicBezTo>
                  <a:cubicBezTo>
                    <a:pt x="83" y="42"/>
                    <a:pt x="83" y="42"/>
                    <a:pt x="83" y="42"/>
                  </a:cubicBezTo>
                  <a:close/>
                  <a:moveTo>
                    <a:pt x="77" y="34"/>
                  </a:moveTo>
                  <a:cubicBezTo>
                    <a:pt x="76" y="33"/>
                    <a:pt x="76" y="33"/>
                    <a:pt x="76" y="33"/>
                  </a:cubicBezTo>
                  <a:cubicBezTo>
                    <a:pt x="75" y="31"/>
                    <a:pt x="73" y="30"/>
                    <a:pt x="71" y="28"/>
                  </a:cubicBezTo>
                  <a:cubicBezTo>
                    <a:pt x="69" y="27"/>
                    <a:pt x="69" y="27"/>
                    <a:pt x="69" y="27"/>
                  </a:cubicBezTo>
                  <a:cubicBezTo>
                    <a:pt x="76" y="18"/>
                    <a:pt x="76" y="18"/>
                    <a:pt x="76" y="18"/>
                  </a:cubicBezTo>
                  <a:cubicBezTo>
                    <a:pt x="78" y="19"/>
                    <a:pt x="78" y="19"/>
                    <a:pt x="78" y="19"/>
                  </a:cubicBezTo>
                  <a:cubicBezTo>
                    <a:pt x="80" y="21"/>
                    <a:pt x="82" y="23"/>
                    <a:pt x="84" y="25"/>
                  </a:cubicBezTo>
                  <a:cubicBezTo>
                    <a:pt x="85" y="25"/>
                    <a:pt x="85" y="25"/>
                    <a:pt x="85" y="25"/>
                  </a:cubicBezTo>
                  <a:cubicBezTo>
                    <a:pt x="86" y="27"/>
                    <a:pt x="86" y="27"/>
                    <a:pt x="86" y="27"/>
                  </a:cubicBezTo>
                  <a:cubicBezTo>
                    <a:pt x="77" y="34"/>
                    <a:pt x="77" y="34"/>
                    <a:pt x="77" y="34"/>
                  </a:cubicBezTo>
                  <a:close/>
                  <a:moveTo>
                    <a:pt x="50" y="93"/>
                  </a:moveTo>
                  <a:cubicBezTo>
                    <a:pt x="50" y="83"/>
                    <a:pt x="50" y="83"/>
                    <a:pt x="50" y="83"/>
                  </a:cubicBezTo>
                  <a:cubicBezTo>
                    <a:pt x="53" y="83"/>
                    <a:pt x="53" y="83"/>
                    <a:pt x="53" y="83"/>
                  </a:cubicBezTo>
                  <a:cubicBezTo>
                    <a:pt x="53" y="93"/>
                    <a:pt x="53" y="93"/>
                    <a:pt x="53" y="93"/>
                  </a:cubicBezTo>
                  <a:cubicBezTo>
                    <a:pt x="50" y="93"/>
                    <a:pt x="50" y="93"/>
                    <a:pt x="50" y="93"/>
                  </a:cubicBezTo>
                  <a:close/>
                  <a:moveTo>
                    <a:pt x="74" y="83"/>
                  </a:moveTo>
                  <a:cubicBezTo>
                    <a:pt x="67" y="76"/>
                    <a:pt x="67" y="76"/>
                    <a:pt x="67" y="76"/>
                  </a:cubicBezTo>
                  <a:cubicBezTo>
                    <a:pt x="70" y="74"/>
                    <a:pt x="70" y="74"/>
                    <a:pt x="70" y="74"/>
                  </a:cubicBezTo>
                  <a:cubicBezTo>
                    <a:pt x="77" y="81"/>
                    <a:pt x="77" y="81"/>
                    <a:pt x="77" y="81"/>
                  </a:cubicBezTo>
                  <a:cubicBezTo>
                    <a:pt x="74" y="83"/>
                    <a:pt x="74" y="83"/>
                    <a:pt x="74" y="83"/>
                  </a:cubicBezTo>
                  <a:close/>
                  <a:moveTo>
                    <a:pt x="25" y="83"/>
                  </a:moveTo>
                  <a:cubicBezTo>
                    <a:pt x="32" y="76"/>
                    <a:pt x="32" y="76"/>
                    <a:pt x="32" y="76"/>
                  </a:cubicBezTo>
                  <a:cubicBezTo>
                    <a:pt x="34" y="78"/>
                    <a:pt x="34" y="78"/>
                    <a:pt x="34" y="78"/>
                  </a:cubicBezTo>
                  <a:cubicBezTo>
                    <a:pt x="27" y="85"/>
                    <a:pt x="27" y="85"/>
                    <a:pt x="27" y="85"/>
                  </a:cubicBezTo>
                  <a:cubicBezTo>
                    <a:pt x="25" y="83"/>
                    <a:pt x="25" y="83"/>
                    <a:pt x="25" y="83"/>
                  </a:cubicBezTo>
                  <a:close/>
                  <a:moveTo>
                    <a:pt x="26" y="33"/>
                  </a:moveTo>
                  <a:cubicBezTo>
                    <a:pt x="33" y="40"/>
                    <a:pt x="33" y="40"/>
                    <a:pt x="33" y="40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6" y="33"/>
                    <a:pt x="26" y="33"/>
                    <a:pt x="26" y="33"/>
                  </a:cubicBezTo>
                  <a:close/>
                  <a:moveTo>
                    <a:pt x="75" y="34"/>
                  </a:moveTo>
                  <a:cubicBezTo>
                    <a:pt x="73" y="32"/>
                    <a:pt x="73" y="32"/>
                    <a:pt x="73" y="32"/>
                  </a:cubicBezTo>
                  <a:cubicBezTo>
                    <a:pt x="66" y="39"/>
                    <a:pt x="66" y="39"/>
                    <a:pt x="66" y="39"/>
                  </a:cubicBezTo>
                  <a:cubicBezTo>
                    <a:pt x="68" y="41"/>
                    <a:pt x="68" y="41"/>
                    <a:pt x="68" y="41"/>
                  </a:cubicBezTo>
                  <a:cubicBezTo>
                    <a:pt x="75" y="34"/>
                    <a:pt x="75" y="34"/>
                    <a:pt x="75" y="34"/>
                  </a:cubicBezTo>
                  <a:close/>
                  <a:moveTo>
                    <a:pt x="85" y="59"/>
                  </a:moveTo>
                  <a:cubicBezTo>
                    <a:pt x="75" y="59"/>
                    <a:pt x="75" y="59"/>
                    <a:pt x="75" y="59"/>
                  </a:cubicBezTo>
                  <a:cubicBezTo>
                    <a:pt x="75" y="56"/>
                    <a:pt x="75" y="56"/>
                    <a:pt x="75" y="56"/>
                  </a:cubicBezTo>
                  <a:cubicBezTo>
                    <a:pt x="85" y="56"/>
                    <a:pt x="85" y="56"/>
                    <a:pt x="85" y="56"/>
                  </a:cubicBezTo>
                  <a:lnTo>
                    <a:pt x="85" y="59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00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4699000" y="1413510"/>
            <a:ext cx="1569720" cy="3093720"/>
            <a:chOff x="4699000" y="1242060"/>
            <a:chExt cx="1569720" cy="3093720"/>
          </a:xfrm>
        </p:grpSpPr>
        <p:sp>
          <p:nvSpPr>
            <p:cNvPr id="610" name="矩形 609"/>
            <p:cNvSpPr/>
            <p:nvPr/>
          </p:nvSpPr>
          <p:spPr>
            <a:xfrm>
              <a:off x="4699000" y="1242060"/>
              <a:ext cx="1569720" cy="309372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18" name="椭圆 617"/>
            <p:cNvSpPr/>
            <p:nvPr/>
          </p:nvSpPr>
          <p:spPr>
            <a:xfrm>
              <a:off x="4907280" y="1418590"/>
              <a:ext cx="1153160" cy="115316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14" name="Freeform 190"/>
            <p:cNvSpPr>
              <a:spLocks noEditPoints="1"/>
            </p:cNvSpPr>
            <p:nvPr/>
          </p:nvSpPr>
          <p:spPr bwMode="auto">
            <a:xfrm>
              <a:off x="5197903" y="1757218"/>
              <a:ext cx="571915" cy="462400"/>
            </a:xfrm>
            <a:custGeom>
              <a:avLst/>
              <a:gdLst>
                <a:gd name="T0" fmla="*/ 86 w 109"/>
                <a:gd name="T1" fmla="*/ 88 h 88"/>
                <a:gd name="T2" fmla="*/ 84 w 109"/>
                <a:gd name="T3" fmla="*/ 44 h 88"/>
                <a:gd name="T4" fmla="*/ 80 w 109"/>
                <a:gd name="T5" fmla="*/ 71 h 88"/>
                <a:gd name="T6" fmla="*/ 109 w 109"/>
                <a:gd name="T7" fmla="*/ 0 h 88"/>
                <a:gd name="T8" fmla="*/ 92 w 109"/>
                <a:gd name="T9" fmla="*/ 33 h 88"/>
                <a:gd name="T10" fmla="*/ 80 w 109"/>
                <a:gd name="T11" fmla="*/ 25 h 88"/>
                <a:gd name="T12" fmla="*/ 67 w 109"/>
                <a:gd name="T13" fmla="*/ 68 h 88"/>
                <a:gd name="T14" fmla="*/ 37 w 109"/>
                <a:gd name="T15" fmla="*/ 73 h 88"/>
                <a:gd name="T16" fmla="*/ 19 w 109"/>
                <a:gd name="T17" fmla="*/ 63 h 88"/>
                <a:gd name="T18" fmla="*/ 0 w 109"/>
                <a:gd name="T19" fmla="*/ 56 h 88"/>
                <a:gd name="T20" fmla="*/ 25 w 109"/>
                <a:gd name="T21" fmla="*/ 48 h 88"/>
                <a:gd name="T22" fmla="*/ 30 w 109"/>
                <a:gd name="T23" fmla="*/ 57 h 88"/>
                <a:gd name="T24" fmla="*/ 44 w 109"/>
                <a:gd name="T25" fmla="*/ 29 h 88"/>
                <a:gd name="T26" fmla="*/ 66 w 109"/>
                <a:gd name="T27" fmla="*/ 50 h 88"/>
                <a:gd name="T28" fmla="*/ 68 w 109"/>
                <a:gd name="T29" fmla="*/ 18 h 88"/>
                <a:gd name="T30" fmla="*/ 78 w 109"/>
                <a:gd name="T31" fmla="*/ 12 h 88"/>
                <a:gd name="T32" fmla="*/ 90 w 109"/>
                <a:gd name="T33" fmla="*/ 1 h 88"/>
                <a:gd name="T34" fmla="*/ 22 w 109"/>
                <a:gd name="T35" fmla="*/ 88 h 88"/>
                <a:gd name="T36" fmla="*/ 29 w 109"/>
                <a:gd name="T37" fmla="*/ 80 h 88"/>
                <a:gd name="T38" fmla="*/ 22 w 109"/>
                <a:gd name="T39" fmla="*/ 79 h 88"/>
                <a:gd name="T40" fmla="*/ 11 w 109"/>
                <a:gd name="T41" fmla="*/ 88 h 88"/>
                <a:gd name="T42" fmla="*/ 17 w 109"/>
                <a:gd name="T43" fmla="*/ 71 h 88"/>
                <a:gd name="T44" fmla="*/ 11 w 109"/>
                <a:gd name="T45" fmla="*/ 73 h 88"/>
                <a:gd name="T46" fmla="*/ 34 w 109"/>
                <a:gd name="T47" fmla="*/ 88 h 88"/>
                <a:gd name="T48" fmla="*/ 40 w 109"/>
                <a:gd name="T49" fmla="*/ 79 h 88"/>
                <a:gd name="T50" fmla="*/ 34 w 109"/>
                <a:gd name="T51" fmla="*/ 80 h 88"/>
                <a:gd name="T52" fmla="*/ 45 w 109"/>
                <a:gd name="T53" fmla="*/ 88 h 88"/>
                <a:gd name="T54" fmla="*/ 52 w 109"/>
                <a:gd name="T55" fmla="*/ 63 h 88"/>
                <a:gd name="T56" fmla="*/ 45 w 109"/>
                <a:gd name="T57" fmla="*/ 69 h 88"/>
                <a:gd name="T58" fmla="*/ 57 w 109"/>
                <a:gd name="T59" fmla="*/ 88 h 88"/>
                <a:gd name="T60" fmla="*/ 63 w 109"/>
                <a:gd name="T61" fmla="*/ 73 h 88"/>
                <a:gd name="T62" fmla="*/ 57 w 109"/>
                <a:gd name="T63" fmla="*/ 88 h 88"/>
                <a:gd name="T64" fmla="*/ 75 w 109"/>
                <a:gd name="T65" fmla="*/ 88 h 88"/>
                <a:gd name="T66" fmla="*/ 68 w 109"/>
                <a:gd name="T67" fmla="*/ 75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9" h="88">
                  <a:moveTo>
                    <a:pt x="80" y="88"/>
                  </a:moveTo>
                  <a:cubicBezTo>
                    <a:pt x="86" y="88"/>
                    <a:pt x="86" y="88"/>
                    <a:pt x="86" y="88"/>
                  </a:cubicBezTo>
                  <a:cubicBezTo>
                    <a:pt x="86" y="44"/>
                    <a:pt x="86" y="44"/>
                    <a:pt x="86" y="44"/>
                  </a:cubicBezTo>
                  <a:cubicBezTo>
                    <a:pt x="84" y="44"/>
                    <a:pt x="84" y="44"/>
                    <a:pt x="84" y="44"/>
                  </a:cubicBezTo>
                  <a:cubicBezTo>
                    <a:pt x="82" y="70"/>
                    <a:pt x="82" y="70"/>
                    <a:pt x="82" y="70"/>
                  </a:cubicBezTo>
                  <a:cubicBezTo>
                    <a:pt x="80" y="71"/>
                    <a:pt x="80" y="71"/>
                    <a:pt x="80" y="71"/>
                  </a:cubicBezTo>
                  <a:cubicBezTo>
                    <a:pt x="80" y="88"/>
                    <a:pt x="80" y="88"/>
                    <a:pt x="80" y="88"/>
                  </a:cubicBezTo>
                  <a:close/>
                  <a:moveTo>
                    <a:pt x="109" y="0"/>
                  </a:moveTo>
                  <a:cubicBezTo>
                    <a:pt x="100" y="17"/>
                    <a:pt x="100" y="17"/>
                    <a:pt x="100" y="17"/>
                  </a:cubicBezTo>
                  <a:cubicBezTo>
                    <a:pt x="92" y="33"/>
                    <a:pt x="92" y="33"/>
                    <a:pt x="92" y="33"/>
                  </a:cubicBezTo>
                  <a:cubicBezTo>
                    <a:pt x="84" y="22"/>
                    <a:pt x="84" y="22"/>
                    <a:pt x="84" y="22"/>
                  </a:cubicBezTo>
                  <a:cubicBezTo>
                    <a:pt x="80" y="25"/>
                    <a:pt x="80" y="25"/>
                    <a:pt x="80" y="25"/>
                  </a:cubicBezTo>
                  <a:cubicBezTo>
                    <a:pt x="77" y="64"/>
                    <a:pt x="77" y="64"/>
                    <a:pt x="77" y="64"/>
                  </a:cubicBezTo>
                  <a:cubicBezTo>
                    <a:pt x="67" y="68"/>
                    <a:pt x="67" y="68"/>
                    <a:pt x="67" y="68"/>
                  </a:cubicBezTo>
                  <a:cubicBezTo>
                    <a:pt x="48" y="50"/>
                    <a:pt x="48" y="50"/>
                    <a:pt x="48" y="50"/>
                  </a:cubicBezTo>
                  <a:cubicBezTo>
                    <a:pt x="37" y="73"/>
                    <a:pt x="37" y="73"/>
                    <a:pt x="37" y="73"/>
                  </a:cubicBezTo>
                  <a:cubicBezTo>
                    <a:pt x="26" y="73"/>
                    <a:pt x="26" y="73"/>
                    <a:pt x="26" y="73"/>
                  </a:cubicBezTo>
                  <a:cubicBezTo>
                    <a:pt x="19" y="63"/>
                    <a:pt x="19" y="63"/>
                    <a:pt x="19" y="63"/>
                  </a:cubicBezTo>
                  <a:cubicBezTo>
                    <a:pt x="4" y="67"/>
                    <a:pt x="4" y="67"/>
                    <a:pt x="4" y="67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20" y="50"/>
                    <a:pt x="20" y="50"/>
                    <a:pt x="20" y="50"/>
                  </a:cubicBezTo>
                  <a:cubicBezTo>
                    <a:pt x="25" y="48"/>
                    <a:pt x="25" y="48"/>
                    <a:pt x="25" y="48"/>
                  </a:cubicBezTo>
                  <a:cubicBezTo>
                    <a:pt x="27" y="52"/>
                    <a:pt x="27" y="52"/>
                    <a:pt x="27" y="52"/>
                  </a:cubicBezTo>
                  <a:cubicBezTo>
                    <a:pt x="30" y="57"/>
                    <a:pt x="30" y="57"/>
                    <a:pt x="30" y="57"/>
                  </a:cubicBezTo>
                  <a:cubicBezTo>
                    <a:pt x="40" y="37"/>
                    <a:pt x="40" y="37"/>
                    <a:pt x="40" y="37"/>
                  </a:cubicBezTo>
                  <a:cubicBezTo>
                    <a:pt x="44" y="29"/>
                    <a:pt x="44" y="29"/>
                    <a:pt x="44" y="29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66" y="50"/>
                    <a:pt x="66" y="50"/>
                    <a:pt x="66" y="50"/>
                  </a:cubicBezTo>
                  <a:cubicBezTo>
                    <a:pt x="68" y="21"/>
                    <a:pt x="68" y="21"/>
                    <a:pt x="68" y="21"/>
                  </a:cubicBezTo>
                  <a:cubicBezTo>
                    <a:pt x="68" y="18"/>
                    <a:pt x="68" y="18"/>
                    <a:pt x="68" y="18"/>
                  </a:cubicBezTo>
                  <a:cubicBezTo>
                    <a:pt x="71" y="16"/>
                    <a:pt x="71" y="16"/>
                    <a:pt x="71" y="16"/>
                  </a:cubicBezTo>
                  <a:cubicBezTo>
                    <a:pt x="78" y="12"/>
                    <a:pt x="78" y="12"/>
                    <a:pt x="78" y="12"/>
                  </a:cubicBezTo>
                  <a:cubicBezTo>
                    <a:pt x="72" y="2"/>
                    <a:pt x="72" y="2"/>
                    <a:pt x="72" y="2"/>
                  </a:cubicBezTo>
                  <a:cubicBezTo>
                    <a:pt x="90" y="1"/>
                    <a:pt x="90" y="1"/>
                    <a:pt x="90" y="1"/>
                  </a:cubicBezTo>
                  <a:cubicBezTo>
                    <a:pt x="109" y="0"/>
                    <a:pt x="109" y="0"/>
                    <a:pt x="109" y="0"/>
                  </a:cubicBezTo>
                  <a:close/>
                  <a:moveTo>
                    <a:pt x="22" y="88"/>
                  </a:moveTo>
                  <a:cubicBezTo>
                    <a:pt x="24" y="88"/>
                    <a:pt x="27" y="88"/>
                    <a:pt x="29" y="88"/>
                  </a:cubicBezTo>
                  <a:cubicBezTo>
                    <a:pt x="29" y="80"/>
                    <a:pt x="29" y="80"/>
                    <a:pt x="29" y="80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22" y="79"/>
                    <a:pt x="22" y="79"/>
                    <a:pt x="22" y="79"/>
                  </a:cubicBezTo>
                  <a:cubicBezTo>
                    <a:pt x="22" y="88"/>
                    <a:pt x="22" y="88"/>
                    <a:pt x="22" y="88"/>
                  </a:cubicBezTo>
                  <a:close/>
                  <a:moveTo>
                    <a:pt x="11" y="88"/>
                  </a:moveTo>
                  <a:cubicBezTo>
                    <a:pt x="17" y="88"/>
                    <a:pt x="17" y="88"/>
                    <a:pt x="17" y="88"/>
                  </a:cubicBezTo>
                  <a:cubicBezTo>
                    <a:pt x="17" y="71"/>
                    <a:pt x="17" y="71"/>
                    <a:pt x="17" y="71"/>
                  </a:cubicBezTo>
                  <a:cubicBezTo>
                    <a:pt x="17" y="71"/>
                    <a:pt x="17" y="71"/>
                    <a:pt x="17" y="71"/>
                  </a:cubicBezTo>
                  <a:cubicBezTo>
                    <a:pt x="11" y="73"/>
                    <a:pt x="11" y="73"/>
                    <a:pt x="11" y="73"/>
                  </a:cubicBezTo>
                  <a:cubicBezTo>
                    <a:pt x="11" y="88"/>
                    <a:pt x="11" y="88"/>
                    <a:pt x="11" y="88"/>
                  </a:cubicBezTo>
                  <a:close/>
                  <a:moveTo>
                    <a:pt x="34" y="88"/>
                  </a:moveTo>
                  <a:cubicBezTo>
                    <a:pt x="36" y="88"/>
                    <a:pt x="38" y="88"/>
                    <a:pt x="40" y="88"/>
                  </a:cubicBezTo>
                  <a:cubicBezTo>
                    <a:pt x="40" y="79"/>
                    <a:pt x="40" y="79"/>
                    <a:pt x="40" y="79"/>
                  </a:cubicBezTo>
                  <a:cubicBezTo>
                    <a:pt x="40" y="80"/>
                    <a:pt x="40" y="80"/>
                    <a:pt x="40" y="80"/>
                  </a:cubicBezTo>
                  <a:cubicBezTo>
                    <a:pt x="34" y="80"/>
                    <a:pt x="34" y="80"/>
                    <a:pt x="34" y="80"/>
                  </a:cubicBezTo>
                  <a:cubicBezTo>
                    <a:pt x="34" y="88"/>
                    <a:pt x="34" y="88"/>
                    <a:pt x="34" y="88"/>
                  </a:cubicBezTo>
                  <a:close/>
                  <a:moveTo>
                    <a:pt x="45" y="88"/>
                  </a:moveTo>
                  <a:cubicBezTo>
                    <a:pt x="47" y="88"/>
                    <a:pt x="50" y="88"/>
                    <a:pt x="52" y="88"/>
                  </a:cubicBezTo>
                  <a:cubicBezTo>
                    <a:pt x="52" y="63"/>
                    <a:pt x="52" y="63"/>
                    <a:pt x="52" y="63"/>
                  </a:cubicBezTo>
                  <a:cubicBezTo>
                    <a:pt x="49" y="60"/>
                    <a:pt x="49" y="60"/>
                    <a:pt x="49" y="60"/>
                  </a:cubicBezTo>
                  <a:cubicBezTo>
                    <a:pt x="45" y="69"/>
                    <a:pt x="45" y="69"/>
                    <a:pt x="45" y="69"/>
                  </a:cubicBezTo>
                  <a:cubicBezTo>
                    <a:pt x="45" y="88"/>
                    <a:pt x="45" y="88"/>
                    <a:pt x="45" y="88"/>
                  </a:cubicBezTo>
                  <a:close/>
                  <a:moveTo>
                    <a:pt x="57" y="88"/>
                  </a:moveTo>
                  <a:cubicBezTo>
                    <a:pt x="59" y="88"/>
                    <a:pt x="61" y="88"/>
                    <a:pt x="63" y="88"/>
                  </a:cubicBezTo>
                  <a:cubicBezTo>
                    <a:pt x="63" y="73"/>
                    <a:pt x="63" y="73"/>
                    <a:pt x="63" y="73"/>
                  </a:cubicBezTo>
                  <a:cubicBezTo>
                    <a:pt x="57" y="67"/>
                    <a:pt x="57" y="67"/>
                    <a:pt x="57" y="67"/>
                  </a:cubicBezTo>
                  <a:cubicBezTo>
                    <a:pt x="57" y="88"/>
                    <a:pt x="57" y="88"/>
                    <a:pt x="57" y="88"/>
                  </a:cubicBezTo>
                  <a:close/>
                  <a:moveTo>
                    <a:pt x="68" y="88"/>
                  </a:moveTo>
                  <a:cubicBezTo>
                    <a:pt x="70" y="88"/>
                    <a:pt x="73" y="88"/>
                    <a:pt x="75" y="88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68" y="75"/>
                    <a:pt x="68" y="75"/>
                    <a:pt x="68" y="75"/>
                  </a:cubicBezTo>
                  <a:lnTo>
                    <a:pt x="68" y="88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00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2875280" y="1413510"/>
            <a:ext cx="1569720" cy="3093720"/>
            <a:chOff x="2875280" y="1242060"/>
            <a:chExt cx="1569720" cy="3093720"/>
          </a:xfrm>
        </p:grpSpPr>
        <p:sp>
          <p:nvSpPr>
            <p:cNvPr id="609" name="矩形 608"/>
            <p:cNvSpPr/>
            <p:nvPr/>
          </p:nvSpPr>
          <p:spPr>
            <a:xfrm>
              <a:off x="2875280" y="1242060"/>
              <a:ext cx="1569720" cy="309372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17" name="椭圆 616"/>
            <p:cNvSpPr/>
            <p:nvPr/>
          </p:nvSpPr>
          <p:spPr>
            <a:xfrm>
              <a:off x="3083560" y="1418590"/>
              <a:ext cx="1153160" cy="115316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15" name="Freeform 181"/>
            <p:cNvSpPr>
              <a:spLocks noEditPoints="1"/>
            </p:cNvSpPr>
            <p:nvPr/>
          </p:nvSpPr>
          <p:spPr bwMode="auto">
            <a:xfrm>
              <a:off x="3356462" y="1729877"/>
              <a:ext cx="607357" cy="595952"/>
            </a:xfrm>
            <a:custGeom>
              <a:avLst/>
              <a:gdLst>
                <a:gd name="T0" fmla="*/ 31 w 99"/>
                <a:gd name="T1" fmla="*/ 1 h 97"/>
                <a:gd name="T2" fmla="*/ 50 w 99"/>
                <a:gd name="T3" fmla="*/ 21 h 97"/>
                <a:gd name="T4" fmla="*/ 50 w 99"/>
                <a:gd name="T5" fmla="*/ 23 h 97"/>
                <a:gd name="T6" fmla="*/ 44 w 99"/>
                <a:gd name="T7" fmla="*/ 37 h 97"/>
                <a:gd name="T8" fmla="*/ 37 w 99"/>
                <a:gd name="T9" fmla="*/ 30 h 97"/>
                <a:gd name="T10" fmla="*/ 34 w 99"/>
                <a:gd name="T11" fmla="*/ 20 h 97"/>
                <a:gd name="T12" fmla="*/ 24 w 99"/>
                <a:gd name="T13" fmla="*/ 16 h 97"/>
                <a:gd name="T14" fmla="*/ 17 w 99"/>
                <a:gd name="T15" fmla="*/ 9 h 97"/>
                <a:gd name="T16" fmla="*/ 31 w 99"/>
                <a:gd name="T17" fmla="*/ 1 h 97"/>
                <a:gd name="T18" fmla="*/ 23 w 99"/>
                <a:gd name="T19" fmla="*/ 21 h 97"/>
                <a:gd name="T20" fmla="*/ 24 w 99"/>
                <a:gd name="T21" fmla="*/ 30 h 97"/>
                <a:gd name="T22" fmla="*/ 33 w 99"/>
                <a:gd name="T23" fmla="*/ 31 h 97"/>
                <a:gd name="T24" fmla="*/ 32 w 99"/>
                <a:gd name="T25" fmla="*/ 22 h 97"/>
                <a:gd name="T26" fmla="*/ 23 w 99"/>
                <a:gd name="T27" fmla="*/ 21 h 97"/>
                <a:gd name="T28" fmla="*/ 2 w 99"/>
                <a:gd name="T29" fmla="*/ 35 h 97"/>
                <a:gd name="T30" fmla="*/ 0 w 99"/>
                <a:gd name="T31" fmla="*/ 40 h 97"/>
                <a:gd name="T32" fmla="*/ 48 w 99"/>
                <a:gd name="T33" fmla="*/ 88 h 97"/>
                <a:gd name="T34" fmla="*/ 89 w 99"/>
                <a:gd name="T35" fmla="*/ 47 h 97"/>
                <a:gd name="T36" fmla="*/ 42 w 99"/>
                <a:gd name="T37" fmla="*/ 0 h 97"/>
                <a:gd name="T38" fmla="*/ 37 w 99"/>
                <a:gd name="T39" fmla="*/ 1 h 97"/>
                <a:gd name="T40" fmla="*/ 53 w 99"/>
                <a:gd name="T41" fmla="*/ 18 h 97"/>
                <a:gd name="T42" fmla="*/ 54 w 99"/>
                <a:gd name="T43" fmla="*/ 19 h 97"/>
                <a:gd name="T44" fmla="*/ 54 w 99"/>
                <a:gd name="T45" fmla="*/ 20 h 97"/>
                <a:gd name="T46" fmla="*/ 54 w 99"/>
                <a:gd name="T47" fmla="*/ 24 h 97"/>
                <a:gd name="T48" fmla="*/ 44 w 99"/>
                <a:gd name="T49" fmla="*/ 44 h 97"/>
                <a:gd name="T50" fmla="*/ 25 w 99"/>
                <a:gd name="T51" fmla="*/ 53 h 97"/>
                <a:gd name="T52" fmla="*/ 21 w 99"/>
                <a:gd name="T53" fmla="*/ 53 h 97"/>
                <a:gd name="T54" fmla="*/ 20 w 99"/>
                <a:gd name="T55" fmla="*/ 53 h 97"/>
                <a:gd name="T56" fmla="*/ 19 w 99"/>
                <a:gd name="T57" fmla="*/ 52 h 97"/>
                <a:gd name="T58" fmla="*/ 2 w 99"/>
                <a:gd name="T59" fmla="*/ 35 h 97"/>
                <a:gd name="T60" fmla="*/ 12 w 99"/>
                <a:gd name="T61" fmla="*/ 14 h 97"/>
                <a:gd name="T62" fmla="*/ 3 w 99"/>
                <a:gd name="T63" fmla="*/ 28 h 97"/>
                <a:gd name="T64" fmla="*/ 23 w 99"/>
                <a:gd name="T65" fmla="*/ 48 h 97"/>
                <a:gd name="T66" fmla="*/ 24 w 99"/>
                <a:gd name="T67" fmla="*/ 48 h 97"/>
                <a:gd name="T68" fmla="*/ 39 w 99"/>
                <a:gd name="T69" fmla="*/ 42 h 97"/>
                <a:gd name="T70" fmla="*/ 32 w 99"/>
                <a:gd name="T71" fmla="*/ 35 h 97"/>
                <a:gd name="T72" fmla="*/ 22 w 99"/>
                <a:gd name="T73" fmla="*/ 31 h 97"/>
                <a:gd name="T74" fmla="*/ 18 w 99"/>
                <a:gd name="T75" fmla="*/ 21 h 97"/>
                <a:gd name="T76" fmla="*/ 12 w 99"/>
                <a:gd name="T77" fmla="*/ 14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99" h="97">
                  <a:moveTo>
                    <a:pt x="31" y="1"/>
                  </a:moveTo>
                  <a:cubicBezTo>
                    <a:pt x="50" y="21"/>
                    <a:pt x="50" y="21"/>
                    <a:pt x="50" y="21"/>
                  </a:cubicBezTo>
                  <a:cubicBezTo>
                    <a:pt x="50" y="21"/>
                    <a:pt x="50" y="22"/>
                    <a:pt x="50" y="23"/>
                  </a:cubicBezTo>
                  <a:cubicBezTo>
                    <a:pt x="50" y="28"/>
                    <a:pt x="48" y="33"/>
                    <a:pt x="44" y="37"/>
                  </a:cubicBezTo>
                  <a:cubicBezTo>
                    <a:pt x="37" y="30"/>
                    <a:pt x="37" y="30"/>
                    <a:pt x="37" y="30"/>
                  </a:cubicBezTo>
                  <a:cubicBezTo>
                    <a:pt x="38" y="27"/>
                    <a:pt x="36" y="23"/>
                    <a:pt x="34" y="20"/>
                  </a:cubicBezTo>
                  <a:cubicBezTo>
                    <a:pt x="31" y="17"/>
                    <a:pt x="27" y="16"/>
                    <a:pt x="24" y="16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21" y="6"/>
                    <a:pt x="25" y="3"/>
                    <a:pt x="31" y="1"/>
                  </a:cubicBezTo>
                  <a:close/>
                  <a:moveTo>
                    <a:pt x="23" y="21"/>
                  </a:moveTo>
                  <a:cubicBezTo>
                    <a:pt x="21" y="23"/>
                    <a:pt x="21" y="27"/>
                    <a:pt x="24" y="30"/>
                  </a:cubicBezTo>
                  <a:cubicBezTo>
                    <a:pt x="27" y="32"/>
                    <a:pt x="31" y="33"/>
                    <a:pt x="33" y="31"/>
                  </a:cubicBezTo>
                  <a:cubicBezTo>
                    <a:pt x="35" y="29"/>
                    <a:pt x="34" y="25"/>
                    <a:pt x="32" y="22"/>
                  </a:cubicBezTo>
                  <a:cubicBezTo>
                    <a:pt x="29" y="19"/>
                    <a:pt x="25" y="18"/>
                    <a:pt x="23" y="21"/>
                  </a:cubicBezTo>
                  <a:close/>
                  <a:moveTo>
                    <a:pt x="2" y="35"/>
                  </a:moveTo>
                  <a:cubicBezTo>
                    <a:pt x="1" y="36"/>
                    <a:pt x="1" y="38"/>
                    <a:pt x="0" y="40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70" y="97"/>
                    <a:pt x="99" y="72"/>
                    <a:pt x="89" y="47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0" y="0"/>
                    <a:pt x="38" y="0"/>
                    <a:pt x="37" y="1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54" y="20"/>
                    <a:pt x="54" y="20"/>
                    <a:pt x="54" y="20"/>
                  </a:cubicBezTo>
                  <a:cubicBezTo>
                    <a:pt x="54" y="21"/>
                    <a:pt x="54" y="22"/>
                    <a:pt x="54" y="24"/>
                  </a:cubicBezTo>
                  <a:cubicBezTo>
                    <a:pt x="54" y="31"/>
                    <a:pt x="50" y="38"/>
                    <a:pt x="44" y="44"/>
                  </a:cubicBezTo>
                  <a:cubicBezTo>
                    <a:pt x="39" y="49"/>
                    <a:pt x="32" y="52"/>
                    <a:pt x="25" y="53"/>
                  </a:cubicBezTo>
                  <a:cubicBezTo>
                    <a:pt x="24" y="53"/>
                    <a:pt x="22" y="53"/>
                    <a:pt x="21" y="53"/>
                  </a:cubicBezTo>
                  <a:cubicBezTo>
                    <a:pt x="20" y="53"/>
                    <a:pt x="20" y="53"/>
                    <a:pt x="20" y="53"/>
                  </a:cubicBezTo>
                  <a:cubicBezTo>
                    <a:pt x="19" y="52"/>
                    <a:pt x="19" y="52"/>
                    <a:pt x="19" y="52"/>
                  </a:cubicBezTo>
                  <a:cubicBezTo>
                    <a:pt x="2" y="35"/>
                    <a:pt x="2" y="35"/>
                    <a:pt x="2" y="35"/>
                  </a:cubicBezTo>
                  <a:close/>
                  <a:moveTo>
                    <a:pt x="12" y="14"/>
                  </a:moveTo>
                  <a:cubicBezTo>
                    <a:pt x="8" y="18"/>
                    <a:pt x="5" y="23"/>
                    <a:pt x="3" y="28"/>
                  </a:cubicBezTo>
                  <a:cubicBezTo>
                    <a:pt x="23" y="48"/>
                    <a:pt x="23" y="48"/>
                    <a:pt x="23" y="48"/>
                  </a:cubicBezTo>
                  <a:cubicBezTo>
                    <a:pt x="23" y="48"/>
                    <a:pt x="24" y="48"/>
                    <a:pt x="24" y="48"/>
                  </a:cubicBezTo>
                  <a:cubicBezTo>
                    <a:pt x="29" y="48"/>
                    <a:pt x="35" y="46"/>
                    <a:pt x="39" y="42"/>
                  </a:cubicBezTo>
                  <a:cubicBezTo>
                    <a:pt x="32" y="35"/>
                    <a:pt x="32" y="35"/>
                    <a:pt x="32" y="35"/>
                  </a:cubicBezTo>
                  <a:cubicBezTo>
                    <a:pt x="29" y="36"/>
                    <a:pt x="25" y="34"/>
                    <a:pt x="22" y="31"/>
                  </a:cubicBezTo>
                  <a:cubicBezTo>
                    <a:pt x="19" y="28"/>
                    <a:pt x="18" y="24"/>
                    <a:pt x="18" y="21"/>
                  </a:cubicBezTo>
                  <a:lnTo>
                    <a:pt x="12" y="14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00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6522720" y="1413510"/>
            <a:ext cx="1569720" cy="3093720"/>
            <a:chOff x="6522720" y="1242060"/>
            <a:chExt cx="1569720" cy="3093720"/>
          </a:xfrm>
        </p:grpSpPr>
        <p:sp>
          <p:nvSpPr>
            <p:cNvPr id="611" name="矩形 610"/>
            <p:cNvSpPr/>
            <p:nvPr/>
          </p:nvSpPr>
          <p:spPr>
            <a:xfrm>
              <a:off x="6522720" y="1242060"/>
              <a:ext cx="1569720" cy="309372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19" name="椭圆 618"/>
            <p:cNvSpPr/>
            <p:nvPr/>
          </p:nvSpPr>
          <p:spPr>
            <a:xfrm>
              <a:off x="6731000" y="1418590"/>
              <a:ext cx="1153160" cy="115316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16" name="Freeform 140"/>
            <p:cNvSpPr>
              <a:spLocks noEditPoints="1"/>
            </p:cNvSpPr>
            <p:nvPr/>
          </p:nvSpPr>
          <p:spPr bwMode="auto">
            <a:xfrm>
              <a:off x="7044978" y="1711975"/>
              <a:ext cx="525204" cy="600650"/>
            </a:xfrm>
            <a:custGeom>
              <a:avLst/>
              <a:gdLst>
                <a:gd name="T0" fmla="*/ 50 w 84"/>
                <a:gd name="T1" fmla="*/ 92 h 96"/>
                <a:gd name="T2" fmla="*/ 57 w 84"/>
                <a:gd name="T3" fmla="*/ 81 h 96"/>
                <a:gd name="T4" fmla="*/ 56 w 84"/>
                <a:gd name="T5" fmla="*/ 75 h 96"/>
                <a:gd name="T6" fmla="*/ 43 w 84"/>
                <a:gd name="T7" fmla="*/ 63 h 96"/>
                <a:gd name="T8" fmla="*/ 38 w 84"/>
                <a:gd name="T9" fmla="*/ 62 h 96"/>
                <a:gd name="T10" fmla="*/ 30 w 84"/>
                <a:gd name="T11" fmla="*/ 67 h 96"/>
                <a:gd name="T12" fmla="*/ 17 w 84"/>
                <a:gd name="T13" fmla="*/ 35 h 96"/>
                <a:gd name="T14" fmla="*/ 26 w 84"/>
                <a:gd name="T15" fmla="*/ 31 h 96"/>
                <a:gd name="T16" fmla="*/ 27 w 84"/>
                <a:gd name="T17" fmla="*/ 25 h 96"/>
                <a:gd name="T18" fmla="*/ 22 w 84"/>
                <a:gd name="T19" fmla="*/ 8 h 96"/>
                <a:gd name="T20" fmla="*/ 18 w 84"/>
                <a:gd name="T21" fmla="*/ 4 h 96"/>
                <a:gd name="T22" fmla="*/ 4 w 84"/>
                <a:gd name="T23" fmla="*/ 6 h 96"/>
                <a:gd name="T24" fmla="*/ 0 w 84"/>
                <a:gd name="T25" fmla="*/ 10 h 96"/>
                <a:gd name="T26" fmla="*/ 43 w 84"/>
                <a:gd name="T27" fmla="*/ 94 h 96"/>
                <a:gd name="T28" fmla="*/ 50 w 84"/>
                <a:gd name="T29" fmla="*/ 92 h 96"/>
                <a:gd name="T30" fmla="*/ 45 w 84"/>
                <a:gd name="T31" fmla="*/ 53 h 96"/>
                <a:gd name="T32" fmla="*/ 32 w 84"/>
                <a:gd name="T33" fmla="*/ 53 h 96"/>
                <a:gd name="T34" fmla="*/ 32 w 84"/>
                <a:gd name="T35" fmla="*/ 50 h 96"/>
                <a:gd name="T36" fmla="*/ 40 w 84"/>
                <a:gd name="T37" fmla="*/ 38 h 96"/>
                <a:gd name="T38" fmla="*/ 42 w 84"/>
                <a:gd name="T39" fmla="*/ 32 h 96"/>
                <a:gd name="T40" fmla="*/ 41 w 84"/>
                <a:gd name="T41" fmla="*/ 30 h 96"/>
                <a:gd name="T42" fmla="*/ 40 w 84"/>
                <a:gd name="T43" fmla="*/ 31 h 96"/>
                <a:gd name="T44" fmla="*/ 39 w 84"/>
                <a:gd name="T45" fmla="*/ 36 h 96"/>
                <a:gd name="T46" fmla="*/ 34 w 84"/>
                <a:gd name="T47" fmla="*/ 36 h 96"/>
                <a:gd name="T48" fmla="*/ 34 w 84"/>
                <a:gd name="T49" fmla="*/ 31 h 96"/>
                <a:gd name="T50" fmla="*/ 42 w 84"/>
                <a:gd name="T51" fmla="*/ 26 h 96"/>
                <a:gd name="T52" fmla="*/ 47 w 84"/>
                <a:gd name="T53" fmla="*/ 28 h 96"/>
                <a:gd name="T54" fmla="*/ 47 w 84"/>
                <a:gd name="T55" fmla="*/ 34 h 96"/>
                <a:gd name="T56" fmla="*/ 47 w 84"/>
                <a:gd name="T57" fmla="*/ 37 h 96"/>
                <a:gd name="T58" fmla="*/ 38 w 84"/>
                <a:gd name="T59" fmla="*/ 50 h 96"/>
                <a:gd name="T60" fmla="*/ 46 w 84"/>
                <a:gd name="T61" fmla="*/ 50 h 96"/>
                <a:gd name="T62" fmla="*/ 45 w 84"/>
                <a:gd name="T63" fmla="*/ 53 h 96"/>
                <a:gd name="T64" fmla="*/ 63 w 84"/>
                <a:gd name="T65" fmla="*/ 50 h 96"/>
                <a:gd name="T66" fmla="*/ 60 w 84"/>
                <a:gd name="T67" fmla="*/ 50 h 96"/>
                <a:gd name="T68" fmla="*/ 60 w 84"/>
                <a:gd name="T69" fmla="*/ 53 h 96"/>
                <a:gd name="T70" fmla="*/ 54 w 84"/>
                <a:gd name="T71" fmla="*/ 53 h 96"/>
                <a:gd name="T72" fmla="*/ 54 w 84"/>
                <a:gd name="T73" fmla="*/ 50 h 96"/>
                <a:gd name="T74" fmla="*/ 46 w 84"/>
                <a:gd name="T75" fmla="*/ 50 h 96"/>
                <a:gd name="T76" fmla="*/ 47 w 84"/>
                <a:gd name="T77" fmla="*/ 46 h 96"/>
                <a:gd name="T78" fmla="*/ 55 w 84"/>
                <a:gd name="T79" fmla="*/ 26 h 96"/>
                <a:gd name="T80" fmla="*/ 63 w 84"/>
                <a:gd name="T81" fmla="*/ 26 h 96"/>
                <a:gd name="T82" fmla="*/ 61 w 84"/>
                <a:gd name="T83" fmla="*/ 46 h 96"/>
                <a:gd name="T84" fmla="*/ 63 w 84"/>
                <a:gd name="T85" fmla="*/ 46 h 96"/>
                <a:gd name="T86" fmla="*/ 63 w 84"/>
                <a:gd name="T87" fmla="*/ 50 h 96"/>
                <a:gd name="T88" fmla="*/ 55 w 84"/>
                <a:gd name="T89" fmla="*/ 46 h 96"/>
                <a:gd name="T90" fmla="*/ 52 w 84"/>
                <a:gd name="T91" fmla="*/ 46 h 96"/>
                <a:gd name="T92" fmla="*/ 56 w 84"/>
                <a:gd name="T93" fmla="*/ 35 h 96"/>
                <a:gd name="T94" fmla="*/ 55 w 84"/>
                <a:gd name="T95" fmla="*/ 46 h 96"/>
                <a:gd name="T96" fmla="*/ 43 w 84"/>
                <a:gd name="T97" fmla="*/ 0 h 96"/>
                <a:gd name="T98" fmla="*/ 72 w 84"/>
                <a:gd name="T99" fmla="*/ 12 h 96"/>
                <a:gd name="T100" fmla="*/ 84 w 84"/>
                <a:gd name="T101" fmla="*/ 41 h 96"/>
                <a:gd name="T102" fmla="*/ 72 w 84"/>
                <a:gd name="T103" fmla="*/ 71 h 96"/>
                <a:gd name="T104" fmla="*/ 65 w 84"/>
                <a:gd name="T105" fmla="*/ 76 h 96"/>
                <a:gd name="T106" fmla="*/ 63 w 84"/>
                <a:gd name="T107" fmla="*/ 73 h 96"/>
                <a:gd name="T108" fmla="*/ 59 w 84"/>
                <a:gd name="T109" fmla="*/ 69 h 96"/>
                <a:gd name="T110" fmla="*/ 66 w 84"/>
                <a:gd name="T111" fmla="*/ 64 h 96"/>
                <a:gd name="T112" fmla="*/ 75 w 84"/>
                <a:gd name="T113" fmla="*/ 41 h 96"/>
                <a:gd name="T114" fmla="*/ 66 w 84"/>
                <a:gd name="T115" fmla="*/ 19 h 96"/>
                <a:gd name="T116" fmla="*/ 43 w 84"/>
                <a:gd name="T117" fmla="*/ 10 h 96"/>
                <a:gd name="T118" fmla="*/ 31 w 84"/>
                <a:gd name="T119" fmla="*/ 12 h 96"/>
                <a:gd name="T120" fmla="*/ 29 w 84"/>
                <a:gd name="T121" fmla="*/ 6 h 96"/>
                <a:gd name="T122" fmla="*/ 28 w 84"/>
                <a:gd name="T123" fmla="*/ 3 h 96"/>
                <a:gd name="T124" fmla="*/ 43 w 84"/>
                <a:gd name="T125" fmla="*/ 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84" h="96">
                  <a:moveTo>
                    <a:pt x="50" y="92"/>
                  </a:moveTo>
                  <a:cubicBezTo>
                    <a:pt x="52" y="88"/>
                    <a:pt x="55" y="84"/>
                    <a:pt x="57" y="81"/>
                  </a:cubicBezTo>
                  <a:cubicBezTo>
                    <a:pt x="58" y="79"/>
                    <a:pt x="58" y="77"/>
                    <a:pt x="56" y="75"/>
                  </a:cubicBezTo>
                  <a:cubicBezTo>
                    <a:pt x="52" y="71"/>
                    <a:pt x="48" y="67"/>
                    <a:pt x="43" y="63"/>
                  </a:cubicBezTo>
                  <a:cubicBezTo>
                    <a:pt x="41" y="61"/>
                    <a:pt x="40" y="61"/>
                    <a:pt x="38" y="62"/>
                  </a:cubicBezTo>
                  <a:cubicBezTo>
                    <a:pt x="35" y="63"/>
                    <a:pt x="33" y="65"/>
                    <a:pt x="30" y="67"/>
                  </a:cubicBezTo>
                  <a:cubicBezTo>
                    <a:pt x="21" y="53"/>
                    <a:pt x="19" y="45"/>
                    <a:pt x="17" y="35"/>
                  </a:cubicBezTo>
                  <a:cubicBezTo>
                    <a:pt x="20" y="34"/>
                    <a:pt x="23" y="32"/>
                    <a:pt x="26" y="31"/>
                  </a:cubicBezTo>
                  <a:cubicBezTo>
                    <a:pt x="27" y="30"/>
                    <a:pt x="28" y="28"/>
                    <a:pt x="27" y="25"/>
                  </a:cubicBezTo>
                  <a:cubicBezTo>
                    <a:pt x="26" y="20"/>
                    <a:pt x="24" y="14"/>
                    <a:pt x="22" y="8"/>
                  </a:cubicBezTo>
                  <a:cubicBezTo>
                    <a:pt x="22" y="6"/>
                    <a:pt x="20" y="4"/>
                    <a:pt x="18" y="4"/>
                  </a:cubicBezTo>
                  <a:cubicBezTo>
                    <a:pt x="14" y="5"/>
                    <a:pt x="9" y="5"/>
                    <a:pt x="4" y="6"/>
                  </a:cubicBezTo>
                  <a:cubicBezTo>
                    <a:pt x="0" y="6"/>
                    <a:pt x="0" y="7"/>
                    <a:pt x="0" y="10"/>
                  </a:cubicBezTo>
                  <a:cubicBezTo>
                    <a:pt x="1" y="46"/>
                    <a:pt x="15" y="78"/>
                    <a:pt x="43" y="94"/>
                  </a:cubicBezTo>
                  <a:cubicBezTo>
                    <a:pt x="46" y="96"/>
                    <a:pt x="47" y="96"/>
                    <a:pt x="50" y="92"/>
                  </a:cubicBezTo>
                  <a:close/>
                  <a:moveTo>
                    <a:pt x="45" y="53"/>
                  </a:moveTo>
                  <a:cubicBezTo>
                    <a:pt x="32" y="53"/>
                    <a:pt x="32" y="53"/>
                    <a:pt x="32" y="53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40" y="38"/>
                    <a:pt x="40" y="38"/>
                    <a:pt x="40" y="38"/>
                  </a:cubicBezTo>
                  <a:cubicBezTo>
                    <a:pt x="41" y="36"/>
                    <a:pt x="42" y="34"/>
                    <a:pt x="42" y="32"/>
                  </a:cubicBezTo>
                  <a:cubicBezTo>
                    <a:pt x="42" y="31"/>
                    <a:pt x="42" y="30"/>
                    <a:pt x="41" y="30"/>
                  </a:cubicBezTo>
                  <a:cubicBezTo>
                    <a:pt x="40" y="30"/>
                    <a:pt x="40" y="31"/>
                    <a:pt x="40" y="31"/>
                  </a:cubicBezTo>
                  <a:cubicBezTo>
                    <a:pt x="39" y="36"/>
                    <a:pt x="39" y="36"/>
                    <a:pt x="39" y="36"/>
                  </a:cubicBezTo>
                  <a:cubicBezTo>
                    <a:pt x="34" y="36"/>
                    <a:pt x="34" y="36"/>
                    <a:pt x="34" y="36"/>
                  </a:cubicBezTo>
                  <a:cubicBezTo>
                    <a:pt x="34" y="31"/>
                    <a:pt x="34" y="31"/>
                    <a:pt x="34" y="31"/>
                  </a:cubicBezTo>
                  <a:cubicBezTo>
                    <a:pt x="35" y="28"/>
                    <a:pt x="37" y="26"/>
                    <a:pt x="42" y="26"/>
                  </a:cubicBezTo>
                  <a:cubicBezTo>
                    <a:pt x="44" y="26"/>
                    <a:pt x="46" y="27"/>
                    <a:pt x="47" y="28"/>
                  </a:cubicBezTo>
                  <a:cubicBezTo>
                    <a:pt x="48" y="29"/>
                    <a:pt x="48" y="31"/>
                    <a:pt x="47" y="34"/>
                  </a:cubicBezTo>
                  <a:cubicBezTo>
                    <a:pt x="47" y="35"/>
                    <a:pt x="47" y="36"/>
                    <a:pt x="47" y="37"/>
                  </a:cubicBezTo>
                  <a:cubicBezTo>
                    <a:pt x="38" y="50"/>
                    <a:pt x="38" y="50"/>
                    <a:pt x="38" y="50"/>
                  </a:cubicBezTo>
                  <a:cubicBezTo>
                    <a:pt x="46" y="50"/>
                    <a:pt x="46" y="50"/>
                    <a:pt x="46" y="50"/>
                  </a:cubicBezTo>
                  <a:cubicBezTo>
                    <a:pt x="45" y="53"/>
                    <a:pt x="45" y="53"/>
                    <a:pt x="45" y="53"/>
                  </a:cubicBezTo>
                  <a:close/>
                  <a:moveTo>
                    <a:pt x="63" y="50"/>
                  </a:moveTo>
                  <a:cubicBezTo>
                    <a:pt x="60" y="50"/>
                    <a:pt x="60" y="50"/>
                    <a:pt x="60" y="50"/>
                  </a:cubicBezTo>
                  <a:cubicBezTo>
                    <a:pt x="60" y="53"/>
                    <a:pt x="60" y="53"/>
                    <a:pt x="60" y="53"/>
                  </a:cubicBezTo>
                  <a:cubicBezTo>
                    <a:pt x="54" y="53"/>
                    <a:pt x="54" y="53"/>
                    <a:pt x="54" y="53"/>
                  </a:cubicBezTo>
                  <a:cubicBezTo>
                    <a:pt x="54" y="50"/>
                    <a:pt x="54" y="50"/>
                    <a:pt x="54" y="50"/>
                  </a:cubicBezTo>
                  <a:cubicBezTo>
                    <a:pt x="46" y="50"/>
                    <a:pt x="46" y="50"/>
                    <a:pt x="46" y="50"/>
                  </a:cubicBezTo>
                  <a:cubicBezTo>
                    <a:pt x="47" y="46"/>
                    <a:pt x="47" y="46"/>
                    <a:pt x="47" y="46"/>
                  </a:cubicBezTo>
                  <a:cubicBezTo>
                    <a:pt x="55" y="26"/>
                    <a:pt x="55" y="26"/>
                    <a:pt x="55" y="26"/>
                  </a:cubicBezTo>
                  <a:cubicBezTo>
                    <a:pt x="63" y="26"/>
                    <a:pt x="63" y="26"/>
                    <a:pt x="63" y="26"/>
                  </a:cubicBezTo>
                  <a:cubicBezTo>
                    <a:pt x="61" y="46"/>
                    <a:pt x="61" y="46"/>
                    <a:pt x="61" y="46"/>
                  </a:cubicBezTo>
                  <a:cubicBezTo>
                    <a:pt x="63" y="46"/>
                    <a:pt x="63" y="46"/>
                    <a:pt x="63" y="46"/>
                  </a:cubicBezTo>
                  <a:cubicBezTo>
                    <a:pt x="63" y="50"/>
                    <a:pt x="63" y="50"/>
                    <a:pt x="63" y="50"/>
                  </a:cubicBezTo>
                  <a:close/>
                  <a:moveTo>
                    <a:pt x="55" y="46"/>
                  </a:moveTo>
                  <a:cubicBezTo>
                    <a:pt x="52" y="46"/>
                    <a:pt x="52" y="46"/>
                    <a:pt x="52" y="46"/>
                  </a:cubicBezTo>
                  <a:cubicBezTo>
                    <a:pt x="56" y="35"/>
                    <a:pt x="56" y="35"/>
                    <a:pt x="56" y="35"/>
                  </a:cubicBezTo>
                  <a:cubicBezTo>
                    <a:pt x="55" y="46"/>
                    <a:pt x="55" y="46"/>
                    <a:pt x="55" y="46"/>
                  </a:cubicBezTo>
                  <a:close/>
                  <a:moveTo>
                    <a:pt x="43" y="0"/>
                  </a:moveTo>
                  <a:cubicBezTo>
                    <a:pt x="54" y="0"/>
                    <a:pt x="65" y="5"/>
                    <a:pt x="72" y="12"/>
                  </a:cubicBezTo>
                  <a:cubicBezTo>
                    <a:pt x="80" y="20"/>
                    <a:pt x="84" y="30"/>
                    <a:pt x="84" y="41"/>
                  </a:cubicBezTo>
                  <a:cubicBezTo>
                    <a:pt x="84" y="53"/>
                    <a:pt x="80" y="63"/>
                    <a:pt x="72" y="71"/>
                  </a:cubicBezTo>
                  <a:cubicBezTo>
                    <a:pt x="70" y="73"/>
                    <a:pt x="68" y="75"/>
                    <a:pt x="65" y="76"/>
                  </a:cubicBezTo>
                  <a:cubicBezTo>
                    <a:pt x="65" y="75"/>
                    <a:pt x="64" y="74"/>
                    <a:pt x="63" y="73"/>
                  </a:cubicBezTo>
                  <a:cubicBezTo>
                    <a:pt x="59" y="69"/>
                    <a:pt x="59" y="69"/>
                    <a:pt x="59" y="69"/>
                  </a:cubicBezTo>
                  <a:cubicBezTo>
                    <a:pt x="61" y="68"/>
                    <a:pt x="64" y="66"/>
                    <a:pt x="66" y="64"/>
                  </a:cubicBezTo>
                  <a:cubicBezTo>
                    <a:pt x="71" y="58"/>
                    <a:pt x="75" y="50"/>
                    <a:pt x="75" y="41"/>
                  </a:cubicBezTo>
                  <a:cubicBezTo>
                    <a:pt x="75" y="33"/>
                    <a:pt x="71" y="25"/>
                    <a:pt x="66" y="19"/>
                  </a:cubicBezTo>
                  <a:cubicBezTo>
                    <a:pt x="60" y="13"/>
                    <a:pt x="52" y="10"/>
                    <a:pt x="43" y="10"/>
                  </a:cubicBezTo>
                  <a:cubicBezTo>
                    <a:pt x="39" y="10"/>
                    <a:pt x="35" y="11"/>
                    <a:pt x="31" y="12"/>
                  </a:cubicBezTo>
                  <a:cubicBezTo>
                    <a:pt x="29" y="6"/>
                    <a:pt x="29" y="6"/>
                    <a:pt x="29" y="6"/>
                  </a:cubicBezTo>
                  <a:cubicBezTo>
                    <a:pt x="29" y="5"/>
                    <a:pt x="28" y="4"/>
                    <a:pt x="28" y="3"/>
                  </a:cubicBezTo>
                  <a:cubicBezTo>
                    <a:pt x="33" y="1"/>
                    <a:pt x="38" y="0"/>
                    <a:pt x="43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0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23555" name="文本框 23554"/>
          <p:cNvSpPr txBox="1"/>
          <p:nvPr/>
        </p:nvSpPr>
        <p:spPr>
          <a:xfrm>
            <a:off x="1051560" y="2993145"/>
            <a:ext cx="169211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1</a:t>
            </a:r>
            <a:r>
              <a:rPr lang="zh-CN" altLang="en-US" sz="16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、贯彻执行公司领导指示</a:t>
            </a:r>
          </a:p>
        </p:txBody>
      </p:sp>
      <p:sp>
        <p:nvSpPr>
          <p:cNvPr id="621" name="文本框 620"/>
          <p:cNvSpPr txBox="1"/>
          <p:nvPr/>
        </p:nvSpPr>
        <p:spPr>
          <a:xfrm>
            <a:off x="2875280" y="2993145"/>
            <a:ext cx="169211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400">
                <a:solidFill>
                  <a:schemeClr val="bg1"/>
                </a:solidFill>
                <a:latin typeface="+mn-lt"/>
                <a:ea typeface="+mn-ea"/>
                <a:cs typeface="+mn-ea"/>
              </a:defRPr>
            </a:lvl1pPr>
          </a:lstStyle>
          <a:p>
            <a:r>
              <a:rPr lang="en-US" altLang="zh-CN" sz="1600" dirty="0">
                <a:sym typeface="+mn-lt"/>
              </a:rPr>
              <a:t>2</a:t>
            </a:r>
            <a:r>
              <a:rPr lang="zh-CN" altLang="en-US" sz="1600" dirty="0">
                <a:sym typeface="+mn-lt"/>
              </a:rPr>
              <a:t>、起草工作作计划和文稿</a:t>
            </a:r>
          </a:p>
        </p:txBody>
      </p:sp>
      <p:sp>
        <p:nvSpPr>
          <p:cNvPr id="622" name="文本框 621"/>
          <p:cNvSpPr txBox="1"/>
          <p:nvPr/>
        </p:nvSpPr>
        <p:spPr>
          <a:xfrm>
            <a:off x="4699000" y="2993145"/>
            <a:ext cx="169211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400">
                <a:solidFill>
                  <a:schemeClr val="bg1"/>
                </a:solidFill>
                <a:latin typeface="+mn-lt"/>
                <a:ea typeface="+mn-ea"/>
                <a:cs typeface="+mn-ea"/>
              </a:defRPr>
            </a:lvl1pPr>
          </a:lstStyle>
          <a:p>
            <a:r>
              <a:rPr lang="en-US" altLang="zh-CN" sz="1600" dirty="0">
                <a:sym typeface="+mn-lt"/>
              </a:rPr>
              <a:t>3</a:t>
            </a:r>
            <a:r>
              <a:rPr lang="zh-CN" altLang="en-US" sz="1600" dirty="0">
                <a:sym typeface="+mn-lt"/>
              </a:rPr>
              <a:t>、协助完善制定公司制度</a:t>
            </a:r>
          </a:p>
        </p:txBody>
      </p:sp>
      <p:sp>
        <p:nvSpPr>
          <p:cNvPr id="623" name="文本框 622"/>
          <p:cNvSpPr txBox="1"/>
          <p:nvPr/>
        </p:nvSpPr>
        <p:spPr>
          <a:xfrm>
            <a:off x="6522720" y="2993145"/>
            <a:ext cx="16921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400">
                <a:solidFill>
                  <a:schemeClr val="bg1"/>
                </a:solidFill>
                <a:latin typeface="+mn-lt"/>
                <a:ea typeface="+mn-ea"/>
                <a:cs typeface="+mn-ea"/>
              </a:defRPr>
            </a:lvl1pPr>
          </a:lstStyle>
          <a:p>
            <a:r>
              <a:rPr lang="en-US" altLang="zh-CN" sz="1600" dirty="0">
                <a:sym typeface="+mn-lt"/>
              </a:rPr>
              <a:t>4</a:t>
            </a:r>
            <a:r>
              <a:rPr lang="zh-CN" altLang="en-US" sz="1600" dirty="0">
                <a:sym typeface="+mn-lt"/>
              </a:rPr>
              <a:t>、加强沟通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3000"/>
    </mc:Choice>
    <mc:Fallback xmlns="">
      <p:transition advTm="3000"/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afterEffect" p14:presetBounceEnd="2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8000">
                                          <p:cBhvr additive="base">
                                            <p:cTn id="7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8000">
                                          <p:cBhvr additive="base">
                                            <p:cTn id="8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nodeType="withEffect" p14:presetBounceEnd="28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8000">
                                          <p:cBhvr additive="base">
                                            <p:cTn id="11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8000">
                                          <p:cBhvr additive="base">
                                            <p:cTn id="12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fill="hold" nodeType="withEffect" p14:presetBounceEnd="2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8000">
                                          <p:cBhvr additive="base">
                                            <p:cTn id="15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8000">
                                          <p:cBhvr additive="base">
                                            <p:cTn id="16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2" fill="hold" nodeType="withEffect" p14:presetBounceEnd="28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8000">
                                          <p:cBhvr additive="base">
                                            <p:cTn id="19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8000">
                                          <p:cBhvr additive="base">
                                            <p:cTn id="20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2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1000"/>
                                            <p:tgtEl>
                                              <p:spTgt spid="2355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5" dur="1000" fill="hold"/>
                                            <p:tgtEl>
                                              <p:spTgt spid="235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1000" fill="hold"/>
                                            <p:tgtEl>
                                              <p:spTgt spid="235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42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9" dur="1000"/>
                                            <p:tgtEl>
                                              <p:spTgt spid="62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0" dur="1000" fill="hold"/>
                                            <p:tgtEl>
                                              <p:spTgt spid="6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1000" fill="hold"/>
                                            <p:tgtEl>
                                              <p:spTgt spid="6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42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4" dur="1000"/>
                                            <p:tgtEl>
                                              <p:spTgt spid="62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5" dur="1000" fill="hold"/>
                                            <p:tgtEl>
                                              <p:spTgt spid="6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1000" fill="hold"/>
                                            <p:tgtEl>
                                              <p:spTgt spid="6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42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9" dur="1000"/>
                                            <p:tgtEl>
                                              <p:spTgt spid="62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0" dur="1000" fill="hold"/>
                                            <p:tgtEl>
                                              <p:spTgt spid="6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1000" fill="hold"/>
                                            <p:tgtEl>
                                              <p:spTgt spid="6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3555" grpId="0"/>
          <p:bldP spid="621" grpId="0"/>
          <p:bldP spid="622" grpId="0"/>
          <p:bldP spid="623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2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2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1000"/>
                                            <p:tgtEl>
                                              <p:spTgt spid="2355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5" dur="1000" fill="hold"/>
                                            <p:tgtEl>
                                              <p:spTgt spid="235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1000" fill="hold"/>
                                            <p:tgtEl>
                                              <p:spTgt spid="235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42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9" dur="1000"/>
                                            <p:tgtEl>
                                              <p:spTgt spid="62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0" dur="1000" fill="hold"/>
                                            <p:tgtEl>
                                              <p:spTgt spid="6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1000" fill="hold"/>
                                            <p:tgtEl>
                                              <p:spTgt spid="6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42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4" dur="1000"/>
                                            <p:tgtEl>
                                              <p:spTgt spid="62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5" dur="1000" fill="hold"/>
                                            <p:tgtEl>
                                              <p:spTgt spid="6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1000" fill="hold"/>
                                            <p:tgtEl>
                                              <p:spTgt spid="6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42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9" dur="1000"/>
                                            <p:tgtEl>
                                              <p:spTgt spid="62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0" dur="1000" fill="hold"/>
                                            <p:tgtEl>
                                              <p:spTgt spid="6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1000" fill="hold"/>
                                            <p:tgtEl>
                                              <p:spTgt spid="6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3555" grpId="0"/>
          <p:bldP spid="621" grpId="0"/>
          <p:bldP spid="622" grpId="0"/>
          <p:bldP spid="623" grpId="0"/>
        </p:bldLst>
      </p:timing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" name="组合 101"/>
          <p:cNvGrpSpPr/>
          <p:nvPr/>
        </p:nvGrpSpPr>
        <p:grpSpPr>
          <a:xfrm>
            <a:off x="-50801" y="424600"/>
            <a:ext cx="6033249" cy="461665"/>
            <a:chOff x="-50801" y="424600"/>
            <a:chExt cx="6033249" cy="461665"/>
          </a:xfrm>
        </p:grpSpPr>
        <p:sp>
          <p:nvSpPr>
            <p:cNvPr id="103" name="KSO_Shape"/>
            <p:cNvSpPr/>
            <p:nvPr/>
          </p:nvSpPr>
          <p:spPr bwMode="auto">
            <a:xfrm>
              <a:off x="-50801" y="463458"/>
              <a:ext cx="486569" cy="32239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 defTabSz="6851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1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04" name="文本框 103"/>
            <p:cNvSpPr txBox="1"/>
            <p:nvPr/>
          </p:nvSpPr>
          <p:spPr bwMode="auto">
            <a:xfrm>
              <a:off x="751523" y="424600"/>
              <a:ext cx="5230925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lvl="0" defTabSz="6851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400" b="1" kern="100" dirty="0">
                  <a:solidFill>
                    <a:srgbClr val="26323E"/>
                  </a:solidFill>
                  <a:cs typeface="+mn-ea"/>
                  <a:sym typeface="+mn-lt"/>
                </a:rPr>
                <a:t>2</a:t>
              </a:r>
              <a:r>
                <a:rPr lang="zh-CN" altLang="en-US" sz="2400" b="1" kern="100" dirty="0">
                  <a:solidFill>
                    <a:srgbClr val="26323E"/>
                  </a:solidFill>
                  <a:cs typeface="+mn-ea"/>
                  <a:sym typeface="+mn-lt"/>
                </a:rPr>
                <a:t>、行政、办公室事务、总务工作回顾</a:t>
              </a:r>
              <a:endParaRPr lang="zh-CN" altLang="zh-CN" sz="2400" b="1" kern="100" dirty="0">
                <a:solidFill>
                  <a:srgbClr val="26323E"/>
                </a:solidFill>
                <a:cs typeface="+mn-ea"/>
                <a:sym typeface="+mn-lt"/>
              </a:endParaRPr>
            </a:p>
          </p:txBody>
        </p:sp>
        <p:sp>
          <p:nvSpPr>
            <p:cNvPr id="105" name="KSO_Shape"/>
            <p:cNvSpPr/>
            <p:nvPr/>
          </p:nvSpPr>
          <p:spPr bwMode="auto">
            <a:xfrm>
              <a:off x="488156" y="463458"/>
              <a:ext cx="103188" cy="32239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 defTabSz="6851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1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106" name="弧形 105"/>
          <p:cNvSpPr/>
          <p:nvPr/>
        </p:nvSpPr>
        <p:spPr>
          <a:xfrm rot="20754260" flipH="1" flipV="1">
            <a:off x="1114678" y="1758435"/>
            <a:ext cx="3175138" cy="2709886"/>
          </a:xfrm>
          <a:prstGeom prst="arc">
            <a:avLst>
              <a:gd name="adj1" fmla="val 14305919"/>
              <a:gd name="adj2" fmla="val 65250"/>
            </a:avLst>
          </a:prstGeom>
          <a:ln w="19050">
            <a:solidFill>
              <a:schemeClr val="accent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7" name="弧形 106"/>
          <p:cNvSpPr/>
          <p:nvPr/>
        </p:nvSpPr>
        <p:spPr>
          <a:xfrm rot="845740" flipH="1">
            <a:off x="4093381" y="2561713"/>
            <a:ext cx="2751956" cy="2348713"/>
          </a:xfrm>
          <a:prstGeom prst="arc">
            <a:avLst>
              <a:gd name="adj1" fmla="val 16050566"/>
              <a:gd name="adj2" fmla="val 21376969"/>
            </a:avLst>
          </a:prstGeom>
          <a:ln w="19050">
            <a:solidFill>
              <a:schemeClr val="accent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9" name="文本框 108"/>
          <p:cNvSpPr txBox="1"/>
          <p:nvPr/>
        </p:nvSpPr>
        <p:spPr>
          <a:xfrm>
            <a:off x="1501770" y="2477431"/>
            <a:ext cx="256255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800" b="1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5</a:t>
            </a:r>
            <a:r>
              <a:rPr lang="zh-CN" altLang="en-US" sz="1800" b="1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、能很好地履行岗位  </a:t>
            </a:r>
            <a:endParaRPr lang="en-US" altLang="zh-CN" sz="1800" b="1" dirty="0">
              <a:solidFill>
                <a:schemeClr val="accent1"/>
              </a:solidFill>
              <a:latin typeface="+mn-lt"/>
              <a:ea typeface="+mn-ea"/>
              <a:cs typeface="+mn-ea"/>
              <a:sym typeface="+mn-lt"/>
            </a:endParaRPr>
          </a:p>
          <a:p>
            <a:r>
              <a:rPr lang="en-US" altLang="zh-CN" sz="1800" b="1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     </a:t>
            </a:r>
            <a:r>
              <a:rPr lang="zh-CN" altLang="en-US" sz="1800" b="1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职责，办事效率高</a:t>
            </a:r>
          </a:p>
        </p:txBody>
      </p:sp>
      <p:grpSp>
        <p:nvGrpSpPr>
          <p:cNvPr id="111" name="组合 110"/>
          <p:cNvGrpSpPr/>
          <p:nvPr/>
        </p:nvGrpSpPr>
        <p:grpSpPr>
          <a:xfrm>
            <a:off x="4458744" y="3667710"/>
            <a:ext cx="4104969" cy="1070414"/>
            <a:chOff x="1658316" y="4193756"/>
            <a:chExt cx="5177182" cy="609598"/>
          </a:xfrm>
        </p:grpSpPr>
        <p:sp>
          <p:nvSpPr>
            <p:cNvPr id="112" name="文本框 111"/>
            <p:cNvSpPr txBox="1"/>
            <p:nvPr/>
          </p:nvSpPr>
          <p:spPr>
            <a:xfrm>
              <a:off x="1658317" y="4193756"/>
              <a:ext cx="3597019" cy="21033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800" b="1" dirty="0">
                  <a:solidFill>
                    <a:schemeClr val="accent1"/>
                  </a:solidFill>
                  <a:latin typeface="+mn-lt"/>
                  <a:ea typeface="+mn-ea"/>
                  <a:cs typeface="+mn-ea"/>
                  <a:sym typeface="+mn-lt"/>
                </a:rPr>
                <a:t>6</a:t>
              </a:r>
              <a:r>
                <a:rPr lang="zh-CN" altLang="en-US" sz="1800" b="1" dirty="0">
                  <a:solidFill>
                    <a:schemeClr val="accent1"/>
                  </a:solidFill>
                  <a:latin typeface="+mn-lt"/>
                  <a:ea typeface="+mn-ea"/>
                  <a:cs typeface="+mn-ea"/>
                  <a:sym typeface="+mn-lt"/>
                </a:rPr>
                <a:t>、监督、管理、检查方面</a:t>
              </a:r>
            </a:p>
          </p:txBody>
        </p:sp>
        <p:sp>
          <p:nvSpPr>
            <p:cNvPr id="113" name="矩形 112"/>
            <p:cNvSpPr/>
            <p:nvPr/>
          </p:nvSpPr>
          <p:spPr>
            <a:xfrm>
              <a:off x="1658316" y="4382687"/>
              <a:ext cx="5177182" cy="42066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accent1"/>
                  </a:solidFill>
                  <a:latin typeface="+mn-lt"/>
                  <a:ea typeface="+mn-ea"/>
                  <a:cs typeface="+mn-ea"/>
                  <a:sym typeface="+mn-lt"/>
                </a:rPr>
                <a:t>每天对公司各部环境卫生、消防、纪律检查工作，每次检查均有书面记录，有异常情况进行处理。</a:t>
              </a:r>
              <a:endParaRPr lang="en-US" altLang="zh-CN" sz="1400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14" name="组合 113"/>
          <p:cNvGrpSpPr/>
          <p:nvPr/>
        </p:nvGrpSpPr>
        <p:grpSpPr>
          <a:xfrm>
            <a:off x="4327233" y="1436445"/>
            <a:ext cx="4132555" cy="1064286"/>
            <a:chOff x="1658316" y="4113388"/>
            <a:chExt cx="6190383" cy="1603565"/>
          </a:xfrm>
        </p:grpSpPr>
        <p:sp>
          <p:nvSpPr>
            <p:cNvPr id="115" name="文本框 114"/>
            <p:cNvSpPr txBox="1"/>
            <p:nvPr/>
          </p:nvSpPr>
          <p:spPr>
            <a:xfrm>
              <a:off x="1658317" y="4113388"/>
              <a:ext cx="5309593" cy="55647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800" b="1" dirty="0">
                  <a:solidFill>
                    <a:schemeClr val="accent1"/>
                  </a:solidFill>
                  <a:latin typeface="+mn-lt"/>
                  <a:ea typeface="+mn-ea"/>
                  <a:cs typeface="+mn-ea"/>
                  <a:sym typeface="+mn-lt"/>
                </a:rPr>
                <a:t>7</a:t>
              </a:r>
              <a:r>
                <a:rPr lang="zh-CN" altLang="en-US" sz="1800" b="1" dirty="0">
                  <a:solidFill>
                    <a:schemeClr val="accent1"/>
                  </a:solidFill>
                  <a:latin typeface="+mn-lt"/>
                  <a:ea typeface="+mn-ea"/>
                  <a:cs typeface="+mn-ea"/>
                  <a:sym typeface="+mn-lt"/>
                </a:rPr>
                <a:t>、公司办公用品、库存鞋的管理</a:t>
              </a:r>
            </a:p>
          </p:txBody>
        </p:sp>
        <p:sp>
          <p:nvSpPr>
            <p:cNvPr id="116" name="矩形 115"/>
            <p:cNvSpPr/>
            <p:nvPr/>
          </p:nvSpPr>
          <p:spPr>
            <a:xfrm>
              <a:off x="1658316" y="4604004"/>
              <a:ext cx="6190383" cy="111294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对公司各部使用的资产按部门进行了统计，并分类建档存电脑中，保证了资产使用的安全</a:t>
              </a:r>
              <a:endPara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17" name="组合 116"/>
          <p:cNvGrpSpPr/>
          <p:nvPr/>
        </p:nvGrpSpPr>
        <p:grpSpPr>
          <a:xfrm>
            <a:off x="657130" y="2621888"/>
            <a:ext cx="870585" cy="870585"/>
            <a:chOff x="968150" y="2469711"/>
            <a:chExt cx="1311714" cy="1311714"/>
          </a:xfrm>
        </p:grpSpPr>
        <p:sp>
          <p:nvSpPr>
            <p:cNvPr id="118" name="椭圆 117"/>
            <p:cNvSpPr/>
            <p:nvPr/>
          </p:nvSpPr>
          <p:spPr>
            <a:xfrm>
              <a:off x="968150" y="2469711"/>
              <a:ext cx="1311714" cy="131171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9" name="Freeform 243"/>
            <p:cNvSpPr>
              <a:spLocks noEditPoints="1"/>
            </p:cNvSpPr>
            <p:nvPr/>
          </p:nvSpPr>
          <p:spPr bwMode="auto">
            <a:xfrm>
              <a:off x="1355253" y="2856814"/>
              <a:ext cx="537508" cy="537508"/>
            </a:xfrm>
            <a:custGeom>
              <a:avLst/>
              <a:gdLst>
                <a:gd name="T0" fmla="*/ 144 w 288"/>
                <a:gd name="T1" fmla="*/ 0 h 288"/>
                <a:gd name="T2" fmla="*/ 0 w 288"/>
                <a:gd name="T3" fmla="*/ 144 h 288"/>
                <a:gd name="T4" fmla="*/ 144 w 288"/>
                <a:gd name="T5" fmla="*/ 288 h 288"/>
                <a:gd name="T6" fmla="*/ 288 w 288"/>
                <a:gd name="T7" fmla="*/ 144 h 288"/>
                <a:gd name="T8" fmla="*/ 144 w 288"/>
                <a:gd name="T9" fmla="*/ 0 h 288"/>
                <a:gd name="T10" fmla="*/ 264 w 288"/>
                <a:gd name="T11" fmla="*/ 144 h 288"/>
                <a:gd name="T12" fmla="*/ 144 w 288"/>
                <a:gd name="T13" fmla="*/ 264 h 288"/>
                <a:gd name="T14" fmla="*/ 24 w 288"/>
                <a:gd name="T15" fmla="*/ 144 h 288"/>
                <a:gd name="T16" fmla="*/ 144 w 288"/>
                <a:gd name="T17" fmla="*/ 24 h 288"/>
                <a:gd name="T18" fmla="*/ 144 w 288"/>
                <a:gd name="T19" fmla="*/ 144 h 288"/>
                <a:gd name="T20" fmla="*/ 264 w 288"/>
                <a:gd name="T21" fmla="*/ 144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88" h="288">
                  <a:moveTo>
                    <a:pt x="144" y="0"/>
                  </a:moveTo>
                  <a:cubicBezTo>
                    <a:pt x="65" y="0"/>
                    <a:pt x="0" y="65"/>
                    <a:pt x="0" y="144"/>
                  </a:cubicBezTo>
                  <a:cubicBezTo>
                    <a:pt x="0" y="224"/>
                    <a:pt x="65" y="288"/>
                    <a:pt x="144" y="288"/>
                  </a:cubicBezTo>
                  <a:cubicBezTo>
                    <a:pt x="224" y="288"/>
                    <a:pt x="288" y="224"/>
                    <a:pt x="288" y="144"/>
                  </a:cubicBezTo>
                  <a:cubicBezTo>
                    <a:pt x="288" y="65"/>
                    <a:pt x="224" y="0"/>
                    <a:pt x="144" y="0"/>
                  </a:cubicBezTo>
                  <a:close/>
                  <a:moveTo>
                    <a:pt x="264" y="144"/>
                  </a:moveTo>
                  <a:cubicBezTo>
                    <a:pt x="264" y="210"/>
                    <a:pt x="211" y="264"/>
                    <a:pt x="144" y="264"/>
                  </a:cubicBezTo>
                  <a:cubicBezTo>
                    <a:pt x="78" y="264"/>
                    <a:pt x="24" y="210"/>
                    <a:pt x="24" y="144"/>
                  </a:cubicBezTo>
                  <a:cubicBezTo>
                    <a:pt x="24" y="78"/>
                    <a:pt x="78" y="24"/>
                    <a:pt x="144" y="24"/>
                  </a:cubicBezTo>
                  <a:cubicBezTo>
                    <a:pt x="144" y="144"/>
                    <a:pt x="144" y="144"/>
                    <a:pt x="144" y="144"/>
                  </a:cubicBezTo>
                  <a:cubicBezTo>
                    <a:pt x="264" y="144"/>
                    <a:pt x="264" y="144"/>
                    <a:pt x="264" y="14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20" name="组合 119"/>
          <p:cNvGrpSpPr/>
          <p:nvPr/>
        </p:nvGrpSpPr>
        <p:grpSpPr>
          <a:xfrm>
            <a:off x="3483078" y="3290543"/>
            <a:ext cx="870585" cy="870585"/>
            <a:chOff x="4379466" y="3793686"/>
            <a:chExt cx="1311714" cy="1311714"/>
          </a:xfrm>
        </p:grpSpPr>
        <p:sp>
          <p:nvSpPr>
            <p:cNvPr id="121" name="椭圆 120"/>
            <p:cNvSpPr/>
            <p:nvPr/>
          </p:nvSpPr>
          <p:spPr>
            <a:xfrm>
              <a:off x="4379466" y="3793686"/>
              <a:ext cx="1311714" cy="131171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2" name="Freeform 220"/>
            <p:cNvSpPr/>
            <p:nvPr/>
          </p:nvSpPr>
          <p:spPr bwMode="auto">
            <a:xfrm>
              <a:off x="4787301" y="4264935"/>
              <a:ext cx="496043" cy="369215"/>
            </a:xfrm>
            <a:custGeom>
              <a:avLst/>
              <a:gdLst>
                <a:gd name="T0" fmla="*/ 160 w 176"/>
                <a:gd name="T1" fmla="*/ 118 h 131"/>
                <a:gd name="T2" fmla="*/ 160 w 176"/>
                <a:gd name="T3" fmla="*/ 0 h 131"/>
                <a:gd name="T4" fmla="*/ 125 w 176"/>
                <a:gd name="T5" fmla="*/ 0 h 131"/>
                <a:gd name="T6" fmla="*/ 125 w 176"/>
                <a:gd name="T7" fmla="*/ 118 h 131"/>
                <a:gd name="T8" fmla="*/ 105 w 176"/>
                <a:gd name="T9" fmla="*/ 118 h 131"/>
                <a:gd name="T10" fmla="*/ 105 w 176"/>
                <a:gd name="T11" fmla="*/ 72 h 131"/>
                <a:gd name="T12" fmla="*/ 70 w 176"/>
                <a:gd name="T13" fmla="*/ 72 h 131"/>
                <a:gd name="T14" fmla="*/ 70 w 176"/>
                <a:gd name="T15" fmla="*/ 118 h 131"/>
                <a:gd name="T16" fmla="*/ 51 w 176"/>
                <a:gd name="T17" fmla="*/ 118 h 131"/>
                <a:gd name="T18" fmla="*/ 51 w 176"/>
                <a:gd name="T19" fmla="*/ 32 h 131"/>
                <a:gd name="T20" fmla="*/ 15 w 176"/>
                <a:gd name="T21" fmla="*/ 32 h 131"/>
                <a:gd name="T22" fmla="*/ 15 w 176"/>
                <a:gd name="T23" fmla="*/ 118 h 131"/>
                <a:gd name="T24" fmla="*/ 0 w 176"/>
                <a:gd name="T25" fmla="*/ 118 h 131"/>
                <a:gd name="T26" fmla="*/ 0 w 176"/>
                <a:gd name="T27" fmla="*/ 131 h 131"/>
                <a:gd name="T28" fmla="*/ 176 w 176"/>
                <a:gd name="T29" fmla="*/ 131 h 131"/>
                <a:gd name="T30" fmla="*/ 176 w 176"/>
                <a:gd name="T31" fmla="*/ 118 h 131"/>
                <a:gd name="T32" fmla="*/ 160 w 176"/>
                <a:gd name="T33" fmla="*/ 118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76" h="131">
                  <a:moveTo>
                    <a:pt x="160" y="118"/>
                  </a:moveTo>
                  <a:lnTo>
                    <a:pt x="160" y="0"/>
                  </a:lnTo>
                  <a:lnTo>
                    <a:pt x="125" y="0"/>
                  </a:lnTo>
                  <a:lnTo>
                    <a:pt x="125" y="118"/>
                  </a:lnTo>
                  <a:lnTo>
                    <a:pt x="105" y="118"/>
                  </a:lnTo>
                  <a:lnTo>
                    <a:pt x="105" y="72"/>
                  </a:lnTo>
                  <a:lnTo>
                    <a:pt x="70" y="72"/>
                  </a:lnTo>
                  <a:lnTo>
                    <a:pt x="70" y="118"/>
                  </a:lnTo>
                  <a:lnTo>
                    <a:pt x="51" y="118"/>
                  </a:lnTo>
                  <a:lnTo>
                    <a:pt x="51" y="32"/>
                  </a:lnTo>
                  <a:lnTo>
                    <a:pt x="15" y="32"/>
                  </a:lnTo>
                  <a:lnTo>
                    <a:pt x="15" y="118"/>
                  </a:lnTo>
                  <a:lnTo>
                    <a:pt x="0" y="118"/>
                  </a:lnTo>
                  <a:lnTo>
                    <a:pt x="0" y="131"/>
                  </a:lnTo>
                  <a:lnTo>
                    <a:pt x="176" y="131"/>
                  </a:lnTo>
                  <a:lnTo>
                    <a:pt x="176" y="118"/>
                  </a:lnTo>
                  <a:lnTo>
                    <a:pt x="160" y="118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23" name="组合 122"/>
          <p:cNvGrpSpPr/>
          <p:nvPr/>
        </p:nvGrpSpPr>
        <p:grpSpPr>
          <a:xfrm>
            <a:off x="5719543" y="2504609"/>
            <a:ext cx="870585" cy="870585"/>
            <a:chOff x="7790783" y="2481972"/>
            <a:chExt cx="1311714" cy="1311714"/>
          </a:xfrm>
        </p:grpSpPr>
        <p:sp>
          <p:nvSpPr>
            <p:cNvPr id="124" name="椭圆 123"/>
            <p:cNvSpPr/>
            <p:nvPr/>
          </p:nvSpPr>
          <p:spPr>
            <a:xfrm>
              <a:off x="7790783" y="2481972"/>
              <a:ext cx="1311714" cy="131171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5" name="任意多边形 124"/>
            <p:cNvSpPr>
              <a:spLocks noChangeArrowheads="1"/>
            </p:cNvSpPr>
            <p:nvPr/>
          </p:nvSpPr>
          <p:spPr bwMode="auto">
            <a:xfrm>
              <a:off x="8186903" y="2867542"/>
              <a:ext cx="519474" cy="516052"/>
            </a:xfrm>
            <a:custGeom>
              <a:avLst/>
              <a:gdLst>
                <a:gd name="connsiteX0" fmla="*/ 26988 w 306388"/>
                <a:gd name="connsiteY0" fmla="*/ 254000 h 334963"/>
                <a:gd name="connsiteX1" fmla="*/ 71438 w 306388"/>
                <a:gd name="connsiteY1" fmla="*/ 254000 h 334963"/>
                <a:gd name="connsiteX2" fmla="*/ 71438 w 306388"/>
                <a:gd name="connsiteY2" fmla="*/ 334963 h 334963"/>
                <a:gd name="connsiteX3" fmla="*/ 26988 w 306388"/>
                <a:gd name="connsiteY3" fmla="*/ 334963 h 334963"/>
                <a:gd name="connsiteX4" fmla="*/ 100013 w 306388"/>
                <a:gd name="connsiteY4" fmla="*/ 214312 h 334963"/>
                <a:gd name="connsiteX5" fmla="*/ 144463 w 306388"/>
                <a:gd name="connsiteY5" fmla="*/ 214312 h 334963"/>
                <a:gd name="connsiteX6" fmla="*/ 144463 w 306388"/>
                <a:gd name="connsiteY6" fmla="*/ 334962 h 334963"/>
                <a:gd name="connsiteX7" fmla="*/ 100013 w 306388"/>
                <a:gd name="connsiteY7" fmla="*/ 334962 h 334963"/>
                <a:gd name="connsiteX8" fmla="*/ 174625 w 306388"/>
                <a:gd name="connsiteY8" fmla="*/ 174625 h 334963"/>
                <a:gd name="connsiteX9" fmla="*/ 219075 w 306388"/>
                <a:gd name="connsiteY9" fmla="*/ 174625 h 334963"/>
                <a:gd name="connsiteX10" fmla="*/ 219075 w 306388"/>
                <a:gd name="connsiteY10" fmla="*/ 334963 h 334963"/>
                <a:gd name="connsiteX11" fmla="*/ 174625 w 306388"/>
                <a:gd name="connsiteY11" fmla="*/ 334963 h 334963"/>
                <a:gd name="connsiteX12" fmla="*/ 247650 w 306388"/>
                <a:gd name="connsiteY12" fmla="*/ 134937 h 334963"/>
                <a:gd name="connsiteX13" fmla="*/ 292100 w 306388"/>
                <a:gd name="connsiteY13" fmla="*/ 134937 h 334963"/>
                <a:gd name="connsiteX14" fmla="*/ 292100 w 306388"/>
                <a:gd name="connsiteY14" fmla="*/ 334962 h 334963"/>
                <a:gd name="connsiteX15" fmla="*/ 247650 w 306388"/>
                <a:gd name="connsiteY15" fmla="*/ 334962 h 334963"/>
                <a:gd name="connsiteX16" fmla="*/ 306388 w 306388"/>
                <a:gd name="connsiteY16" fmla="*/ 0 h 334963"/>
                <a:gd name="connsiteX17" fmla="*/ 284163 w 306388"/>
                <a:gd name="connsiteY17" fmla="*/ 85725 h 334963"/>
                <a:gd name="connsiteX18" fmla="*/ 265113 w 306388"/>
                <a:gd name="connsiteY18" fmla="*/ 65087 h 334963"/>
                <a:gd name="connsiteX19" fmla="*/ 157163 w 306388"/>
                <a:gd name="connsiteY19" fmla="*/ 171451 h 334963"/>
                <a:gd name="connsiteX20" fmla="*/ 122238 w 306388"/>
                <a:gd name="connsiteY20" fmla="*/ 138113 h 334963"/>
                <a:gd name="connsiteX21" fmla="*/ 23813 w 306388"/>
                <a:gd name="connsiteY21" fmla="*/ 236538 h 334963"/>
                <a:gd name="connsiteX22" fmla="*/ 0 w 306388"/>
                <a:gd name="connsiteY22" fmla="*/ 212726 h 334963"/>
                <a:gd name="connsiteX23" fmla="*/ 122238 w 306388"/>
                <a:gd name="connsiteY23" fmla="*/ 90487 h 334963"/>
                <a:gd name="connsiteX24" fmla="*/ 157163 w 306388"/>
                <a:gd name="connsiteY24" fmla="*/ 125413 h 334963"/>
                <a:gd name="connsiteX25" fmla="*/ 241300 w 306388"/>
                <a:gd name="connsiteY25" fmla="*/ 42862 h 334963"/>
                <a:gd name="connsiteX26" fmla="*/ 219075 w 306388"/>
                <a:gd name="connsiteY26" fmla="*/ 20637 h 3349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306388" h="334963">
                  <a:moveTo>
                    <a:pt x="26988" y="254000"/>
                  </a:moveTo>
                  <a:lnTo>
                    <a:pt x="71438" y="254000"/>
                  </a:lnTo>
                  <a:lnTo>
                    <a:pt x="71438" y="334963"/>
                  </a:lnTo>
                  <a:lnTo>
                    <a:pt x="26988" y="334963"/>
                  </a:lnTo>
                  <a:close/>
                  <a:moveTo>
                    <a:pt x="100013" y="214312"/>
                  </a:moveTo>
                  <a:lnTo>
                    <a:pt x="144463" y="214312"/>
                  </a:lnTo>
                  <a:lnTo>
                    <a:pt x="144463" y="334962"/>
                  </a:lnTo>
                  <a:lnTo>
                    <a:pt x="100013" y="334962"/>
                  </a:lnTo>
                  <a:close/>
                  <a:moveTo>
                    <a:pt x="174625" y="174625"/>
                  </a:moveTo>
                  <a:lnTo>
                    <a:pt x="219075" y="174625"/>
                  </a:lnTo>
                  <a:lnTo>
                    <a:pt x="219075" y="334963"/>
                  </a:lnTo>
                  <a:lnTo>
                    <a:pt x="174625" y="334963"/>
                  </a:lnTo>
                  <a:close/>
                  <a:moveTo>
                    <a:pt x="247650" y="134937"/>
                  </a:moveTo>
                  <a:lnTo>
                    <a:pt x="292100" y="134937"/>
                  </a:lnTo>
                  <a:lnTo>
                    <a:pt x="292100" y="334962"/>
                  </a:lnTo>
                  <a:lnTo>
                    <a:pt x="247650" y="334962"/>
                  </a:lnTo>
                  <a:close/>
                  <a:moveTo>
                    <a:pt x="306388" y="0"/>
                  </a:moveTo>
                  <a:lnTo>
                    <a:pt x="284163" y="85725"/>
                  </a:lnTo>
                  <a:lnTo>
                    <a:pt x="265113" y="65087"/>
                  </a:lnTo>
                  <a:lnTo>
                    <a:pt x="157163" y="171451"/>
                  </a:lnTo>
                  <a:lnTo>
                    <a:pt x="122238" y="138113"/>
                  </a:lnTo>
                  <a:lnTo>
                    <a:pt x="23813" y="236538"/>
                  </a:lnTo>
                  <a:lnTo>
                    <a:pt x="0" y="212726"/>
                  </a:lnTo>
                  <a:lnTo>
                    <a:pt x="122238" y="90487"/>
                  </a:lnTo>
                  <a:lnTo>
                    <a:pt x="157163" y="125413"/>
                  </a:lnTo>
                  <a:lnTo>
                    <a:pt x="241300" y="42862"/>
                  </a:lnTo>
                  <a:lnTo>
                    <a:pt x="219075" y="20637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3000"/>
    </mc:Choice>
    <mc:Fallback xmlns="">
      <p:transition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6" grpId="0" animBg="1"/>
      <p:bldP spid="107" grpId="0" animBg="1"/>
      <p:bldP spid="10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" name="组合 101"/>
          <p:cNvGrpSpPr/>
          <p:nvPr/>
        </p:nvGrpSpPr>
        <p:grpSpPr>
          <a:xfrm>
            <a:off x="-50801" y="424600"/>
            <a:ext cx="6033249" cy="461665"/>
            <a:chOff x="-50801" y="424600"/>
            <a:chExt cx="6033249" cy="461665"/>
          </a:xfrm>
        </p:grpSpPr>
        <p:sp>
          <p:nvSpPr>
            <p:cNvPr id="103" name="KSO_Shape"/>
            <p:cNvSpPr/>
            <p:nvPr/>
          </p:nvSpPr>
          <p:spPr bwMode="auto">
            <a:xfrm>
              <a:off x="-50801" y="463458"/>
              <a:ext cx="486569" cy="32239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 defTabSz="6851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1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04" name="文本框 103"/>
            <p:cNvSpPr txBox="1"/>
            <p:nvPr/>
          </p:nvSpPr>
          <p:spPr bwMode="auto">
            <a:xfrm>
              <a:off x="751523" y="424600"/>
              <a:ext cx="5230925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lvl="0" defTabSz="6851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400" b="1" kern="100" dirty="0">
                  <a:solidFill>
                    <a:srgbClr val="26323E"/>
                  </a:solidFill>
                  <a:cs typeface="+mn-ea"/>
                  <a:sym typeface="+mn-lt"/>
                </a:rPr>
                <a:t>2</a:t>
              </a:r>
              <a:r>
                <a:rPr lang="zh-CN" altLang="en-US" sz="2400" b="1" kern="100" dirty="0">
                  <a:solidFill>
                    <a:srgbClr val="26323E"/>
                  </a:solidFill>
                  <a:cs typeface="+mn-ea"/>
                  <a:sym typeface="+mn-lt"/>
                </a:rPr>
                <a:t>、行政、办公室事务、总务工作回顾</a:t>
              </a:r>
              <a:endParaRPr lang="zh-CN" altLang="zh-CN" sz="2400" b="1" kern="100" dirty="0">
                <a:solidFill>
                  <a:srgbClr val="26323E"/>
                </a:solidFill>
                <a:cs typeface="+mn-ea"/>
                <a:sym typeface="+mn-lt"/>
              </a:endParaRPr>
            </a:p>
          </p:txBody>
        </p:sp>
        <p:sp>
          <p:nvSpPr>
            <p:cNvPr id="105" name="KSO_Shape"/>
            <p:cNvSpPr/>
            <p:nvPr/>
          </p:nvSpPr>
          <p:spPr bwMode="auto">
            <a:xfrm>
              <a:off x="488156" y="463458"/>
              <a:ext cx="103188" cy="32239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 defTabSz="6851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1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488156" y="3134733"/>
            <a:ext cx="7971632" cy="1333934"/>
            <a:chOff x="488156" y="3134733"/>
            <a:chExt cx="7971632" cy="1333934"/>
          </a:xfrm>
        </p:grpSpPr>
        <p:sp>
          <p:nvSpPr>
            <p:cNvPr id="25" name="íšḻîḑè"/>
            <p:cNvSpPr/>
            <p:nvPr/>
          </p:nvSpPr>
          <p:spPr>
            <a:xfrm rot="1706723">
              <a:off x="488156" y="3134733"/>
              <a:ext cx="3101953" cy="634592"/>
            </a:xfrm>
            <a:custGeom>
              <a:avLst/>
              <a:gdLst>
                <a:gd name="connsiteX0" fmla="*/ 244547 w 2680699"/>
                <a:gd name="connsiteY0" fmla="*/ 136132 h 530189"/>
                <a:gd name="connsiteX1" fmla="*/ 115585 w 2680699"/>
                <a:gd name="connsiteY1" fmla="*/ 265094 h 530189"/>
                <a:gd name="connsiteX2" fmla="*/ 244547 w 2680699"/>
                <a:gd name="connsiteY2" fmla="*/ 394056 h 530189"/>
                <a:gd name="connsiteX3" fmla="*/ 373509 w 2680699"/>
                <a:gd name="connsiteY3" fmla="*/ 265094 h 530189"/>
                <a:gd name="connsiteX4" fmla="*/ 244547 w 2680699"/>
                <a:gd name="connsiteY4" fmla="*/ 136132 h 530189"/>
                <a:gd name="connsiteX5" fmla="*/ 88367 w 2680699"/>
                <a:gd name="connsiteY5" fmla="*/ 0 h 530189"/>
                <a:gd name="connsiteX6" fmla="*/ 2592332 w 2680699"/>
                <a:gd name="connsiteY6" fmla="*/ 0 h 530189"/>
                <a:gd name="connsiteX7" fmla="*/ 2680699 w 2680699"/>
                <a:gd name="connsiteY7" fmla="*/ 88367 h 530189"/>
                <a:gd name="connsiteX8" fmla="*/ 2680699 w 2680699"/>
                <a:gd name="connsiteY8" fmla="*/ 441822 h 530189"/>
                <a:gd name="connsiteX9" fmla="*/ 2592332 w 2680699"/>
                <a:gd name="connsiteY9" fmla="*/ 530189 h 530189"/>
                <a:gd name="connsiteX10" fmla="*/ 88367 w 2680699"/>
                <a:gd name="connsiteY10" fmla="*/ 530189 h 530189"/>
                <a:gd name="connsiteX11" fmla="*/ 0 w 2680699"/>
                <a:gd name="connsiteY11" fmla="*/ 441822 h 530189"/>
                <a:gd name="connsiteX12" fmla="*/ 0 w 2680699"/>
                <a:gd name="connsiteY12" fmla="*/ 88367 h 530189"/>
                <a:gd name="connsiteX13" fmla="*/ 88367 w 2680699"/>
                <a:gd name="connsiteY13" fmla="*/ 0 h 5301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680699" h="530189">
                  <a:moveTo>
                    <a:pt x="244547" y="136132"/>
                  </a:moveTo>
                  <a:cubicBezTo>
                    <a:pt x="173323" y="136132"/>
                    <a:pt x="115585" y="193870"/>
                    <a:pt x="115585" y="265094"/>
                  </a:cubicBezTo>
                  <a:cubicBezTo>
                    <a:pt x="115585" y="336318"/>
                    <a:pt x="173323" y="394056"/>
                    <a:pt x="244547" y="394056"/>
                  </a:cubicBezTo>
                  <a:cubicBezTo>
                    <a:pt x="315771" y="394056"/>
                    <a:pt x="373509" y="336318"/>
                    <a:pt x="373509" y="265094"/>
                  </a:cubicBezTo>
                  <a:cubicBezTo>
                    <a:pt x="373509" y="193870"/>
                    <a:pt x="315771" y="136132"/>
                    <a:pt x="244547" y="136132"/>
                  </a:cubicBezTo>
                  <a:close/>
                  <a:moveTo>
                    <a:pt x="88367" y="0"/>
                  </a:moveTo>
                  <a:lnTo>
                    <a:pt x="2592332" y="0"/>
                  </a:lnTo>
                  <a:cubicBezTo>
                    <a:pt x="2641136" y="0"/>
                    <a:pt x="2680699" y="39563"/>
                    <a:pt x="2680699" y="88367"/>
                  </a:cubicBezTo>
                  <a:lnTo>
                    <a:pt x="2680699" y="441822"/>
                  </a:lnTo>
                  <a:cubicBezTo>
                    <a:pt x="2680699" y="490626"/>
                    <a:pt x="2641136" y="530189"/>
                    <a:pt x="2592332" y="530189"/>
                  </a:cubicBezTo>
                  <a:lnTo>
                    <a:pt x="88367" y="530189"/>
                  </a:lnTo>
                  <a:cubicBezTo>
                    <a:pt x="39563" y="530189"/>
                    <a:pt x="0" y="490626"/>
                    <a:pt x="0" y="441822"/>
                  </a:cubicBezTo>
                  <a:lnTo>
                    <a:pt x="0" y="88367"/>
                  </a:lnTo>
                  <a:cubicBezTo>
                    <a:pt x="0" y="39563"/>
                    <a:pt x="39563" y="0"/>
                    <a:pt x="88367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2" name="ï$ḷîḋê"/>
            <p:cNvSpPr/>
            <p:nvPr/>
          </p:nvSpPr>
          <p:spPr>
            <a:xfrm rot="1764474">
              <a:off x="2192828" y="3696429"/>
              <a:ext cx="1078404" cy="272066"/>
            </a:xfrm>
            <a:prstGeom prst="rect">
              <a:avLst/>
            </a:prstGeom>
          </p:spPr>
          <p:txBody>
            <a:bodyPr wrap="none">
              <a:noAutofit/>
            </a:bodyPr>
            <a:lstStyle/>
            <a:p>
              <a:pPr algn="r"/>
              <a:r>
                <a:rPr lang="en-US" altLang="zh-CN" sz="1600" b="1" dirty="0">
                  <a:solidFill>
                    <a:schemeClr val="bg1"/>
                  </a:solidFill>
                </a:rPr>
                <a:t>11</a:t>
              </a:r>
              <a:r>
                <a:rPr lang="zh-CN" altLang="en-US" sz="1600" b="1" dirty="0">
                  <a:solidFill>
                    <a:schemeClr val="bg1"/>
                  </a:solidFill>
                </a:rPr>
                <a:t>、接待客户</a:t>
              </a:r>
            </a:p>
          </p:txBody>
        </p:sp>
        <p:grpSp>
          <p:nvGrpSpPr>
            <p:cNvPr id="39" name="îsḻíḍe"/>
            <p:cNvGrpSpPr/>
            <p:nvPr/>
          </p:nvGrpSpPr>
          <p:grpSpPr>
            <a:xfrm>
              <a:off x="5155928" y="3710836"/>
              <a:ext cx="676003" cy="699239"/>
              <a:chOff x="7273474" y="4660825"/>
              <a:chExt cx="791019" cy="791019"/>
            </a:xfrm>
          </p:grpSpPr>
          <p:sp>
            <p:nvSpPr>
              <p:cNvPr id="41" name="íSľîḋe"/>
              <p:cNvSpPr/>
              <p:nvPr/>
            </p:nvSpPr>
            <p:spPr>
              <a:xfrm>
                <a:off x="7273474" y="4660825"/>
                <a:ext cx="791019" cy="791019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2" name="îšľiďé"/>
              <p:cNvSpPr/>
              <p:nvPr/>
            </p:nvSpPr>
            <p:spPr bwMode="auto">
              <a:xfrm>
                <a:off x="7484126" y="4829562"/>
                <a:ext cx="369717" cy="453547"/>
              </a:xfrm>
              <a:custGeom>
                <a:avLst/>
                <a:gdLst/>
                <a:ahLst/>
                <a:cxnLst>
                  <a:cxn ang="0">
                    <a:pos x="19" y="108"/>
                  </a:cxn>
                  <a:cxn ang="0">
                    <a:pos x="17" y="104"/>
                  </a:cxn>
                  <a:cxn ang="0">
                    <a:pos x="58" y="102"/>
                  </a:cxn>
                  <a:cxn ang="0">
                    <a:pos x="60" y="106"/>
                  </a:cxn>
                  <a:cxn ang="0">
                    <a:pos x="62" y="90"/>
                  </a:cxn>
                  <a:cxn ang="0">
                    <a:pos x="17" y="87"/>
                  </a:cxn>
                  <a:cxn ang="0">
                    <a:pos x="19" y="83"/>
                  </a:cxn>
                  <a:cxn ang="0">
                    <a:pos x="65" y="85"/>
                  </a:cxn>
                  <a:cxn ang="0">
                    <a:pos x="62" y="90"/>
                  </a:cxn>
                  <a:cxn ang="0">
                    <a:pos x="19" y="54"/>
                  </a:cxn>
                  <a:cxn ang="0">
                    <a:pos x="17" y="50"/>
                  </a:cxn>
                  <a:cxn ang="0">
                    <a:pos x="73" y="48"/>
                  </a:cxn>
                  <a:cxn ang="0">
                    <a:pos x="75" y="52"/>
                  </a:cxn>
                  <a:cxn ang="0">
                    <a:pos x="73" y="73"/>
                  </a:cxn>
                  <a:cxn ang="0">
                    <a:pos x="17" y="71"/>
                  </a:cxn>
                  <a:cxn ang="0">
                    <a:pos x="19" y="67"/>
                  </a:cxn>
                  <a:cxn ang="0">
                    <a:pos x="75" y="69"/>
                  </a:cxn>
                  <a:cxn ang="0">
                    <a:pos x="73" y="73"/>
                  </a:cxn>
                  <a:cxn ang="0">
                    <a:pos x="93" y="132"/>
                  </a:cxn>
                  <a:cxn ang="0">
                    <a:pos x="87" y="132"/>
                  </a:cxn>
                  <a:cxn ang="0">
                    <a:pos x="76" y="118"/>
                  </a:cxn>
                  <a:cxn ang="0">
                    <a:pos x="89" y="123"/>
                  </a:cxn>
                  <a:cxn ang="0">
                    <a:pos x="109" y="107"/>
                  </a:cxn>
                  <a:cxn ang="0">
                    <a:pos x="92" y="92"/>
                  </a:cxn>
                  <a:cxn ang="0">
                    <a:pos x="92" y="146"/>
                  </a:cxn>
                  <a:cxn ang="0">
                    <a:pos x="92" y="92"/>
                  </a:cxn>
                  <a:cxn ang="0">
                    <a:pos x="8" y="131"/>
                  </a:cxn>
                  <a:cxn ang="0">
                    <a:pos x="0" y="23"/>
                  </a:cxn>
                  <a:cxn ang="0">
                    <a:pos x="23" y="15"/>
                  </a:cxn>
                  <a:cxn ang="0">
                    <a:pos x="33" y="27"/>
                  </a:cxn>
                  <a:cxn ang="0">
                    <a:pos x="71" y="17"/>
                  </a:cxn>
                  <a:cxn ang="0">
                    <a:pos x="83" y="15"/>
                  </a:cxn>
                  <a:cxn ang="0">
                    <a:pos x="94" y="86"/>
                  </a:cxn>
                  <a:cxn ang="0">
                    <a:pos x="83" y="87"/>
                  </a:cxn>
                  <a:cxn ang="0">
                    <a:pos x="11" y="38"/>
                  </a:cxn>
                  <a:cxn ang="0">
                    <a:pos x="58" y="121"/>
                  </a:cxn>
                  <a:cxn ang="0">
                    <a:pos x="47" y="11"/>
                  </a:cxn>
                  <a:cxn ang="0">
                    <a:pos x="47" y="4"/>
                  </a:cxn>
                  <a:cxn ang="0">
                    <a:pos x="47" y="11"/>
                  </a:cxn>
                  <a:cxn ang="0">
                    <a:pos x="57" y="11"/>
                  </a:cxn>
                  <a:cxn ang="0">
                    <a:pos x="54" y="7"/>
                  </a:cxn>
                  <a:cxn ang="0">
                    <a:pos x="47" y="0"/>
                  </a:cxn>
                  <a:cxn ang="0">
                    <a:pos x="40" y="7"/>
                  </a:cxn>
                  <a:cxn ang="0">
                    <a:pos x="33" y="11"/>
                  </a:cxn>
                  <a:cxn ang="0">
                    <a:pos x="27" y="17"/>
                  </a:cxn>
                  <a:cxn ang="0">
                    <a:pos x="60" y="23"/>
                  </a:cxn>
                  <a:cxn ang="0">
                    <a:pos x="67" y="17"/>
                  </a:cxn>
                </a:cxnLst>
                <a:rect l="0" t="0" r="r" b="b"/>
                <a:pathLst>
                  <a:path w="119" h="146">
                    <a:moveTo>
                      <a:pt x="58" y="108"/>
                    </a:moveTo>
                    <a:cubicBezTo>
                      <a:pt x="19" y="108"/>
                      <a:pt x="19" y="108"/>
                      <a:pt x="19" y="108"/>
                    </a:cubicBezTo>
                    <a:cubicBezTo>
                      <a:pt x="18" y="108"/>
                      <a:pt x="17" y="107"/>
                      <a:pt x="17" y="106"/>
                    </a:cubicBezTo>
                    <a:cubicBezTo>
                      <a:pt x="17" y="104"/>
                      <a:pt x="17" y="104"/>
                      <a:pt x="17" y="104"/>
                    </a:cubicBezTo>
                    <a:cubicBezTo>
                      <a:pt x="17" y="103"/>
                      <a:pt x="18" y="102"/>
                      <a:pt x="19" y="102"/>
                    </a:cubicBezTo>
                    <a:cubicBezTo>
                      <a:pt x="58" y="102"/>
                      <a:pt x="58" y="102"/>
                      <a:pt x="58" y="102"/>
                    </a:cubicBezTo>
                    <a:cubicBezTo>
                      <a:pt x="59" y="102"/>
                      <a:pt x="60" y="103"/>
                      <a:pt x="60" y="104"/>
                    </a:cubicBezTo>
                    <a:cubicBezTo>
                      <a:pt x="60" y="106"/>
                      <a:pt x="60" y="106"/>
                      <a:pt x="60" y="106"/>
                    </a:cubicBezTo>
                    <a:cubicBezTo>
                      <a:pt x="60" y="107"/>
                      <a:pt x="59" y="108"/>
                      <a:pt x="58" y="108"/>
                    </a:cubicBezTo>
                    <a:moveTo>
                      <a:pt x="62" y="90"/>
                    </a:moveTo>
                    <a:cubicBezTo>
                      <a:pt x="19" y="90"/>
                      <a:pt x="19" y="90"/>
                      <a:pt x="19" y="90"/>
                    </a:cubicBezTo>
                    <a:cubicBezTo>
                      <a:pt x="18" y="90"/>
                      <a:pt x="17" y="89"/>
                      <a:pt x="17" y="87"/>
                    </a:cubicBezTo>
                    <a:cubicBezTo>
                      <a:pt x="17" y="85"/>
                      <a:pt x="17" y="85"/>
                      <a:pt x="17" y="85"/>
                    </a:cubicBezTo>
                    <a:cubicBezTo>
                      <a:pt x="17" y="84"/>
                      <a:pt x="18" y="83"/>
                      <a:pt x="19" y="83"/>
                    </a:cubicBezTo>
                    <a:cubicBezTo>
                      <a:pt x="62" y="83"/>
                      <a:pt x="62" y="83"/>
                      <a:pt x="62" y="83"/>
                    </a:cubicBezTo>
                    <a:cubicBezTo>
                      <a:pt x="64" y="83"/>
                      <a:pt x="65" y="84"/>
                      <a:pt x="65" y="85"/>
                    </a:cubicBezTo>
                    <a:cubicBezTo>
                      <a:pt x="65" y="87"/>
                      <a:pt x="65" y="87"/>
                      <a:pt x="65" y="87"/>
                    </a:cubicBezTo>
                    <a:cubicBezTo>
                      <a:pt x="65" y="89"/>
                      <a:pt x="64" y="90"/>
                      <a:pt x="62" y="90"/>
                    </a:cubicBezTo>
                    <a:moveTo>
                      <a:pt x="73" y="54"/>
                    </a:moveTo>
                    <a:cubicBezTo>
                      <a:pt x="19" y="54"/>
                      <a:pt x="19" y="54"/>
                      <a:pt x="19" y="54"/>
                    </a:cubicBezTo>
                    <a:cubicBezTo>
                      <a:pt x="18" y="54"/>
                      <a:pt x="17" y="53"/>
                      <a:pt x="17" y="52"/>
                    </a:cubicBezTo>
                    <a:cubicBezTo>
                      <a:pt x="17" y="50"/>
                      <a:pt x="17" y="50"/>
                      <a:pt x="17" y="50"/>
                    </a:cubicBezTo>
                    <a:cubicBezTo>
                      <a:pt x="17" y="49"/>
                      <a:pt x="18" y="48"/>
                      <a:pt x="19" y="48"/>
                    </a:cubicBezTo>
                    <a:cubicBezTo>
                      <a:pt x="73" y="48"/>
                      <a:pt x="73" y="48"/>
                      <a:pt x="73" y="48"/>
                    </a:cubicBezTo>
                    <a:cubicBezTo>
                      <a:pt x="74" y="48"/>
                      <a:pt x="75" y="49"/>
                      <a:pt x="75" y="50"/>
                    </a:cubicBezTo>
                    <a:cubicBezTo>
                      <a:pt x="75" y="52"/>
                      <a:pt x="75" y="52"/>
                      <a:pt x="75" y="52"/>
                    </a:cubicBezTo>
                    <a:cubicBezTo>
                      <a:pt x="75" y="53"/>
                      <a:pt x="74" y="54"/>
                      <a:pt x="73" y="54"/>
                    </a:cubicBezTo>
                    <a:moveTo>
                      <a:pt x="73" y="73"/>
                    </a:moveTo>
                    <a:cubicBezTo>
                      <a:pt x="19" y="73"/>
                      <a:pt x="19" y="73"/>
                      <a:pt x="19" y="73"/>
                    </a:cubicBezTo>
                    <a:cubicBezTo>
                      <a:pt x="18" y="73"/>
                      <a:pt x="17" y="72"/>
                      <a:pt x="17" y="71"/>
                    </a:cubicBezTo>
                    <a:cubicBezTo>
                      <a:pt x="17" y="69"/>
                      <a:pt x="17" y="69"/>
                      <a:pt x="17" y="69"/>
                    </a:cubicBezTo>
                    <a:cubicBezTo>
                      <a:pt x="17" y="68"/>
                      <a:pt x="18" y="67"/>
                      <a:pt x="19" y="67"/>
                    </a:cubicBezTo>
                    <a:cubicBezTo>
                      <a:pt x="73" y="67"/>
                      <a:pt x="73" y="67"/>
                      <a:pt x="73" y="67"/>
                    </a:cubicBezTo>
                    <a:cubicBezTo>
                      <a:pt x="74" y="67"/>
                      <a:pt x="75" y="68"/>
                      <a:pt x="75" y="69"/>
                    </a:cubicBezTo>
                    <a:cubicBezTo>
                      <a:pt x="75" y="71"/>
                      <a:pt x="75" y="71"/>
                      <a:pt x="75" y="71"/>
                    </a:cubicBezTo>
                    <a:cubicBezTo>
                      <a:pt x="75" y="72"/>
                      <a:pt x="74" y="73"/>
                      <a:pt x="73" y="73"/>
                    </a:cubicBezTo>
                    <a:moveTo>
                      <a:pt x="109" y="113"/>
                    </a:moveTo>
                    <a:cubicBezTo>
                      <a:pt x="93" y="132"/>
                      <a:pt x="93" y="132"/>
                      <a:pt x="93" y="132"/>
                    </a:cubicBezTo>
                    <a:cubicBezTo>
                      <a:pt x="92" y="133"/>
                      <a:pt x="91" y="133"/>
                      <a:pt x="89" y="133"/>
                    </a:cubicBezTo>
                    <a:cubicBezTo>
                      <a:pt x="89" y="133"/>
                      <a:pt x="88" y="133"/>
                      <a:pt x="87" y="132"/>
                    </a:cubicBezTo>
                    <a:cubicBezTo>
                      <a:pt x="76" y="124"/>
                      <a:pt x="76" y="124"/>
                      <a:pt x="76" y="124"/>
                    </a:cubicBezTo>
                    <a:cubicBezTo>
                      <a:pt x="75" y="123"/>
                      <a:pt x="74" y="120"/>
                      <a:pt x="76" y="118"/>
                    </a:cubicBezTo>
                    <a:cubicBezTo>
                      <a:pt x="77" y="116"/>
                      <a:pt x="80" y="116"/>
                      <a:pt x="82" y="118"/>
                    </a:cubicBezTo>
                    <a:cubicBezTo>
                      <a:pt x="89" y="123"/>
                      <a:pt x="89" y="123"/>
                      <a:pt x="89" y="123"/>
                    </a:cubicBezTo>
                    <a:cubicBezTo>
                      <a:pt x="103" y="108"/>
                      <a:pt x="103" y="108"/>
                      <a:pt x="103" y="108"/>
                    </a:cubicBezTo>
                    <a:cubicBezTo>
                      <a:pt x="105" y="106"/>
                      <a:pt x="107" y="106"/>
                      <a:pt x="109" y="107"/>
                    </a:cubicBezTo>
                    <a:cubicBezTo>
                      <a:pt x="111" y="109"/>
                      <a:pt x="111" y="111"/>
                      <a:pt x="109" y="113"/>
                    </a:cubicBezTo>
                    <a:moveTo>
                      <a:pt x="92" y="92"/>
                    </a:moveTo>
                    <a:cubicBezTo>
                      <a:pt x="77" y="92"/>
                      <a:pt x="65" y="104"/>
                      <a:pt x="65" y="119"/>
                    </a:cubicBezTo>
                    <a:cubicBezTo>
                      <a:pt x="65" y="134"/>
                      <a:pt x="77" y="146"/>
                      <a:pt x="92" y="146"/>
                    </a:cubicBezTo>
                    <a:cubicBezTo>
                      <a:pt x="106" y="146"/>
                      <a:pt x="119" y="134"/>
                      <a:pt x="119" y="119"/>
                    </a:cubicBezTo>
                    <a:cubicBezTo>
                      <a:pt x="119" y="104"/>
                      <a:pt x="106" y="92"/>
                      <a:pt x="92" y="92"/>
                    </a:cubicBezTo>
                    <a:moveTo>
                      <a:pt x="61" y="131"/>
                    </a:moveTo>
                    <a:cubicBezTo>
                      <a:pt x="8" y="131"/>
                      <a:pt x="8" y="131"/>
                      <a:pt x="8" y="131"/>
                    </a:cubicBezTo>
                    <a:cubicBezTo>
                      <a:pt x="4" y="131"/>
                      <a:pt x="0" y="127"/>
                      <a:pt x="0" y="123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18"/>
                      <a:pt x="4" y="15"/>
                      <a:pt x="6" y="15"/>
                    </a:cubicBezTo>
                    <a:cubicBezTo>
                      <a:pt x="23" y="15"/>
                      <a:pt x="23" y="15"/>
                      <a:pt x="23" y="15"/>
                    </a:cubicBezTo>
                    <a:cubicBezTo>
                      <a:pt x="23" y="15"/>
                      <a:pt x="23" y="16"/>
                      <a:pt x="23" y="17"/>
                    </a:cubicBezTo>
                    <a:cubicBezTo>
                      <a:pt x="23" y="23"/>
                      <a:pt x="28" y="27"/>
                      <a:pt x="33" y="27"/>
                    </a:cubicBezTo>
                    <a:cubicBezTo>
                      <a:pt x="60" y="27"/>
                      <a:pt x="60" y="27"/>
                      <a:pt x="60" y="27"/>
                    </a:cubicBezTo>
                    <a:cubicBezTo>
                      <a:pt x="66" y="27"/>
                      <a:pt x="71" y="23"/>
                      <a:pt x="71" y="17"/>
                    </a:cubicBezTo>
                    <a:cubicBezTo>
                      <a:pt x="71" y="16"/>
                      <a:pt x="71" y="15"/>
                      <a:pt x="71" y="15"/>
                    </a:cubicBezTo>
                    <a:cubicBezTo>
                      <a:pt x="83" y="15"/>
                      <a:pt x="83" y="15"/>
                      <a:pt x="83" y="15"/>
                    </a:cubicBezTo>
                    <a:cubicBezTo>
                      <a:pt x="90" y="15"/>
                      <a:pt x="94" y="18"/>
                      <a:pt x="94" y="23"/>
                    </a:cubicBezTo>
                    <a:cubicBezTo>
                      <a:pt x="94" y="86"/>
                      <a:pt x="94" y="86"/>
                      <a:pt x="94" y="86"/>
                    </a:cubicBezTo>
                    <a:cubicBezTo>
                      <a:pt x="93" y="85"/>
                      <a:pt x="92" y="85"/>
                      <a:pt x="92" y="85"/>
                    </a:cubicBezTo>
                    <a:cubicBezTo>
                      <a:pt x="89" y="85"/>
                      <a:pt x="86" y="86"/>
                      <a:pt x="83" y="87"/>
                    </a:cubicBezTo>
                    <a:cubicBezTo>
                      <a:pt x="83" y="38"/>
                      <a:pt x="83" y="38"/>
                      <a:pt x="83" y="38"/>
                    </a:cubicBezTo>
                    <a:cubicBezTo>
                      <a:pt x="11" y="38"/>
                      <a:pt x="11" y="38"/>
                      <a:pt x="11" y="38"/>
                    </a:cubicBezTo>
                    <a:cubicBezTo>
                      <a:pt x="11" y="121"/>
                      <a:pt x="11" y="121"/>
                      <a:pt x="11" y="121"/>
                    </a:cubicBezTo>
                    <a:cubicBezTo>
                      <a:pt x="58" y="121"/>
                      <a:pt x="58" y="121"/>
                      <a:pt x="58" y="121"/>
                    </a:cubicBezTo>
                    <a:cubicBezTo>
                      <a:pt x="59" y="124"/>
                      <a:pt x="59" y="128"/>
                      <a:pt x="61" y="131"/>
                    </a:cubicBezTo>
                    <a:moveTo>
                      <a:pt x="47" y="11"/>
                    </a:moveTo>
                    <a:cubicBezTo>
                      <a:pt x="45" y="11"/>
                      <a:pt x="44" y="9"/>
                      <a:pt x="44" y="7"/>
                    </a:cubicBezTo>
                    <a:cubicBezTo>
                      <a:pt x="44" y="6"/>
                      <a:pt x="45" y="4"/>
                      <a:pt x="47" y="4"/>
                    </a:cubicBezTo>
                    <a:cubicBezTo>
                      <a:pt x="49" y="4"/>
                      <a:pt x="50" y="6"/>
                      <a:pt x="50" y="7"/>
                    </a:cubicBezTo>
                    <a:cubicBezTo>
                      <a:pt x="50" y="9"/>
                      <a:pt x="49" y="11"/>
                      <a:pt x="47" y="11"/>
                    </a:cubicBezTo>
                    <a:moveTo>
                      <a:pt x="60" y="11"/>
                    </a:moveTo>
                    <a:cubicBezTo>
                      <a:pt x="57" y="11"/>
                      <a:pt x="57" y="11"/>
                      <a:pt x="57" y="11"/>
                    </a:cubicBezTo>
                    <a:cubicBezTo>
                      <a:pt x="56" y="11"/>
                      <a:pt x="54" y="9"/>
                      <a:pt x="54" y="7"/>
                    </a:cubicBezTo>
                    <a:cubicBezTo>
                      <a:pt x="54" y="7"/>
                      <a:pt x="54" y="7"/>
                      <a:pt x="54" y="7"/>
                    </a:cubicBezTo>
                    <a:cubicBezTo>
                      <a:pt x="54" y="3"/>
                      <a:pt x="51" y="0"/>
                      <a:pt x="47" y="0"/>
                    </a:cubicBezTo>
                    <a:cubicBezTo>
                      <a:pt x="47" y="0"/>
                      <a:pt x="47" y="0"/>
                      <a:pt x="47" y="0"/>
                    </a:cubicBezTo>
                    <a:cubicBezTo>
                      <a:pt x="43" y="0"/>
                      <a:pt x="40" y="3"/>
                      <a:pt x="40" y="7"/>
                    </a:cubicBezTo>
                    <a:cubicBezTo>
                      <a:pt x="40" y="7"/>
                      <a:pt x="40" y="7"/>
                      <a:pt x="40" y="7"/>
                    </a:cubicBezTo>
                    <a:cubicBezTo>
                      <a:pt x="40" y="9"/>
                      <a:pt x="38" y="11"/>
                      <a:pt x="37" y="11"/>
                    </a:cubicBezTo>
                    <a:cubicBezTo>
                      <a:pt x="33" y="11"/>
                      <a:pt x="33" y="11"/>
                      <a:pt x="33" y="11"/>
                    </a:cubicBezTo>
                    <a:cubicBezTo>
                      <a:pt x="30" y="11"/>
                      <a:pt x="27" y="13"/>
                      <a:pt x="27" y="17"/>
                    </a:cubicBezTo>
                    <a:cubicBezTo>
                      <a:pt x="27" y="17"/>
                      <a:pt x="27" y="17"/>
                      <a:pt x="27" y="17"/>
                    </a:cubicBezTo>
                    <a:cubicBezTo>
                      <a:pt x="27" y="20"/>
                      <a:pt x="30" y="23"/>
                      <a:pt x="33" y="23"/>
                    </a:cubicBezTo>
                    <a:cubicBezTo>
                      <a:pt x="60" y="23"/>
                      <a:pt x="60" y="23"/>
                      <a:pt x="60" y="23"/>
                    </a:cubicBezTo>
                    <a:cubicBezTo>
                      <a:pt x="64" y="23"/>
                      <a:pt x="67" y="20"/>
                      <a:pt x="67" y="17"/>
                    </a:cubicBezTo>
                    <a:cubicBezTo>
                      <a:pt x="67" y="17"/>
                      <a:pt x="67" y="17"/>
                      <a:pt x="67" y="17"/>
                    </a:cubicBezTo>
                    <a:cubicBezTo>
                      <a:pt x="67" y="13"/>
                      <a:pt x="64" y="11"/>
                      <a:pt x="60" y="11"/>
                    </a:cubicBezTo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3" name="矩形 2"/>
            <p:cNvSpPr/>
            <p:nvPr/>
          </p:nvSpPr>
          <p:spPr>
            <a:xfrm>
              <a:off x="6010974" y="3768475"/>
              <a:ext cx="2448814" cy="70019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/>
                <a:t>按照工作要求，热情接待来访客户、认真听取客户问题</a:t>
              </a: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624176" y="2720533"/>
            <a:ext cx="7835612" cy="881957"/>
            <a:chOff x="624176" y="2720533"/>
            <a:chExt cx="7835612" cy="881957"/>
          </a:xfrm>
        </p:grpSpPr>
        <p:sp>
          <p:nvSpPr>
            <p:cNvPr id="26" name="îŝḷiḋé"/>
            <p:cNvSpPr/>
            <p:nvPr/>
          </p:nvSpPr>
          <p:spPr>
            <a:xfrm rot="565617">
              <a:off x="624176" y="2720533"/>
              <a:ext cx="3101953" cy="634592"/>
            </a:xfrm>
            <a:custGeom>
              <a:avLst/>
              <a:gdLst>
                <a:gd name="connsiteX0" fmla="*/ 244547 w 2680699"/>
                <a:gd name="connsiteY0" fmla="*/ 136132 h 530189"/>
                <a:gd name="connsiteX1" fmla="*/ 115585 w 2680699"/>
                <a:gd name="connsiteY1" fmla="*/ 265094 h 530189"/>
                <a:gd name="connsiteX2" fmla="*/ 244547 w 2680699"/>
                <a:gd name="connsiteY2" fmla="*/ 394056 h 530189"/>
                <a:gd name="connsiteX3" fmla="*/ 373509 w 2680699"/>
                <a:gd name="connsiteY3" fmla="*/ 265094 h 530189"/>
                <a:gd name="connsiteX4" fmla="*/ 244547 w 2680699"/>
                <a:gd name="connsiteY4" fmla="*/ 136132 h 530189"/>
                <a:gd name="connsiteX5" fmla="*/ 88367 w 2680699"/>
                <a:gd name="connsiteY5" fmla="*/ 0 h 530189"/>
                <a:gd name="connsiteX6" fmla="*/ 2592332 w 2680699"/>
                <a:gd name="connsiteY6" fmla="*/ 0 h 530189"/>
                <a:gd name="connsiteX7" fmla="*/ 2680699 w 2680699"/>
                <a:gd name="connsiteY7" fmla="*/ 88367 h 530189"/>
                <a:gd name="connsiteX8" fmla="*/ 2680699 w 2680699"/>
                <a:gd name="connsiteY8" fmla="*/ 441822 h 530189"/>
                <a:gd name="connsiteX9" fmla="*/ 2592332 w 2680699"/>
                <a:gd name="connsiteY9" fmla="*/ 530189 h 530189"/>
                <a:gd name="connsiteX10" fmla="*/ 88367 w 2680699"/>
                <a:gd name="connsiteY10" fmla="*/ 530189 h 530189"/>
                <a:gd name="connsiteX11" fmla="*/ 0 w 2680699"/>
                <a:gd name="connsiteY11" fmla="*/ 441822 h 530189"/>
                <a:gd name="connsiteX12" fmla="*/ 0 w 2680699"/>
                <a:gd name="connsiteY12" fmla="*/ 88367 h 530189"/>
                <a:gd name="connsiteX13" fmla="*/ 88367 w 2680699"/>
                <a:gd name="connsiteY13" fmla="*/ 0 h 5301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680699" h="530189">
                  <a:moveTo>
                    <a:pt x="244547" y="136132"/>
                  </a:moveTo>
                  <a:cubicBezTo>
                    <a:pt x="173323" y="136132"/>
                    <a:pt x="115585" y="193870"/>
                    <a:pt x="115585" y="265094"/>
                  </a:cubicBezTo>
                  <a:cubicBezTo>
                    <a:pt x="115585" y="336318"/>
                    <a:pt x="173323" y="394056"/>
                    <a:pt x="244547" y="394056"/>
                  </a:cubicBezTo>
                  <a:cubicBezTo>
                    <a:pt x="315771" y="394056"/>
                    <a:pt x="373509" y="336318"/>
                    <a:pt x="373509" y="265094"/>
                  </a:cubicBezTo>
                  <a:cubicBezTo>
                    <a:pt x="373509" y="193870"/>
                    <a:pt x="315771" y="136132"/>
                    <a:pt x="244547" y="136132"/>
                  </a:cubicBezTo>
                  <a:close/>
                  <a:moveTo>
                    <a:pt x="88367" y="0"/>
                  </a:moveTo>
                  <a:lnTo>
                    <a:pt x="2592332" y="0"/>
                  </a:lnTo>
                  <a:cubicBezTo>
                    <a:pt x="2641136" y="0"/>
                    <a:pt x="2680699" y="39563"/>
                    <a:pt x="2680699" y="88367"/>
                  </a:cubicBezTo>
                  <a:lnTo>
                    <a:pt x="2680699" y="441822"/>
                  </a:lnTo>
                  <a:cubicBezTo>
                    <a:pt x="2680699" y="490626"/>
                    <a:pt x="2641136" y="530189"/>
                    <a:pt x="2592332" y="530189"/>
                  </a:cubicBezTo>
                  <a:lnTo>
                    <a:pt x="88367" y="530189"/>
                  </a:lnTo>
                  <a:cubicBezTo>
                    <a:pt x="39563" y="530189"/>
                    <a:pt x="0" y="490626"/>
                    <a:pt x="0" y="441822"/>
                  </a:cubicBezTo>
                  <a:lnTo>
                    <a:pt x="0" y="88367"/>
                  </a:lnTo>
                  <a:cubicBezTo>
                    <a:pt x="0" y="39563"/>
                    <a:pt x="39563" y="0"/>
                    <a:pt x="88367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1" name="îSļiďê"/>
            <p:cNvSpPr/>
            <p:nvPr/>
          </p:nvSpPr>
          <p:spPr>
            <a:xfrm rot="720999">
              <a:off x="2440366" y="3049959"/>
              <a:ext cx="1078404" cy="272066"/>
            </a:xfrm>
            <a:prstGeom prst="rect">
              <a:avLst/>
            </a:prstGeom>
          </p:spPr>
          <p:txBody>
            <a:bodyPr wrap="none">
              <a:noAutofit/>
            </a:bodyPr>
            <a:lstStyle/>
            <a:p>
              <a:pPr algn="r"/>
              <a:r>
                <a:rPr lang="en-US" altLang="zh-CN" sz="1600" b="1" dirty="0">
                  <a:solidFill>
                    <a:schemeClr val="bg1"/>
                  </a:solidFill>
                </a:rPr>
                <a:t>10</a:t>
              </a:r>
              <a:r>
                <a:rPr lang="zh-CN" altLang="en-US" sz="1600" b="1" dirty="0">
                  <a:solidFill>
                    <a:schemeClr val="bg1"/>
                  </a:solidFill>
                </a:rPr>
                <a:t>、文件记录</a:t>
              </a:r>
            </a:p>
          </p:txBody>
        </p:sp>
        <p:grpSp>
          <p:nvGrpSpPr>
            <p:cNvPr id="37" name="îśḻîḍè"/>
            <p:cNvGrpSpPr/>
            <p:nvPr/>
          </p:nvGrpSpPr>
          <p:grpSpPr>
            <a:xfrm>
              <a:off x="5155928" y="2902298"/>
              <a:ext cx="676003" cy="699239"/>
              <a:chOff x="7273474" y="3746160"/>
              <a:chExt cx="791019" cy="791019"/>
            </a:xfrm>
          </p:grpSpPr>
          <p:sp>
            <p:nvSpPr>
              <p:cNvPr id="43" name="ïSlîḋe"/>
              <p:cNvSpPr/>
              <p:nvPr/>
            </p:nvSpPr>
            <p:spPr>
              <a:xfrm>
                <a:off x="7273474" y="3746160"/>
                <a:ext cx="791019" cy="791019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44" name="í$ľïḋe"/>
              <p:cNvGrpSpPr/>
              <p:nvPr/>
            </p:nvGrpSpPr>
            <p:grpSpPr>
              <a:xfrm>
                <a:off x="7484134" y="3952513"/>
                <a:ext cx="369718" cy="378313"/>
                <a:chOff x="2308225" y="2935287"/>
                <a:chExt cx="273050" cy="279400"/>
              </a:xfrm>
              <a:solidFill>
                <a:schemeClr val="bg1"/>
              </a:solidFill>
            </p:grpSpPr>
            <p:sp>
              <p:nvSpPr>
                <p:cNvPr id="45" name="ïsḷiḋê"/>
                <p:cNvSpPr/>
                <p:nvPr/>
              </p:nvSpPr>
              <p:spPr bwMode="auto">
                <a:xfrm>
                  <a:off x="2308225" y="2935287"/>
                  <a:ext cx="246062" cy="279400"/>
                </a:xfrm>
                <a:custGeom>
                  <a:avLst/>
                  <a:gdLst/>
                  <a:ahLst/>
                  <a:cxnLst>
                    <a:cxn ang="0">
                      <a:pos x="66" y="97"/>
                    </a:cxn>
                    <a:cxn ang="0">
                      <a:pos x="95" y="68"/>
                    </a:cxn>
                    <a:cxn ang="0">
                      <a:pos x="103" y="69"/>
                    </a:cxn>
                    <a:cxn ang="0">
                      <a:pos x="105" y="67"/>
                    </a:cxn>
                    <a:cxn ang="0">
                      <a:pos x="107" y="55"/>
                    </a:cxn>
                    <a:cxn ang="0">
                      <a:pos x="107" y="20"/>
                    </a:cxn>
                    <a:cxn ang="0">
                      <a:pos x="104" y="17"/>
                    </a:cxn>
                    <a:cxn ang="0">
                      <a:pos x="85" y="15"/>
                    </a:cxn>
                    <a:cxn ang="0">
                      <a:pos x="53" y="0"/>
                    </a:cxn>
                    <a:cxn ang="0">
                      <a:pos x="26" y="15"/>
                    </a:cxn>
                    <a:cxn ang="0">
                      <a:pos x="3" y="16"/>
                    </a:cxn>
                    <a:cxn ang="0">
                      <a:pos x="1" y="19"/>
                    </a:cxn>
                    <a:cxn ang="0">
                      <a:pos x="0" y="55"/>
                    </a:cxn>
                    <a:cxn ang="0">
                      <a:pos x="53" y="122"/>
                    </a:cxn>
                    <a:cxn ang="0">
                      <a:pos x="70" y="114"/>
                    </a:cxn>
                    <a:cxn ang="0">
                      <a:pos x="70" y="112"/>
                    </a:cxn>
                    <a:cxn ang="0">
                      <a:pos x="66" y="97"/>
                    </a:cxn>
                  </a:cxnLst>
                  <a:rect l="0" t="0" r="r" b="b"/>
                  <a:pathLst>
                    <a:path w="107" h="122">
                      <a:moveTo>
                        <a:pt x="66" y="97"/>
                      </a:moveTo>
                      <a:cubicBezTo>
                        <a:pt x="66" y="81"/>
                        <a:pt x="79" y="68"/>
                        <a:pt x="95" y="68"/>
                      </a:cubicBezTo>
                      <a:cubicBezTo>
                        <a:pt x="98" y="68"/>
                        <a:pt x="101" y="68"/>
                        <a:pt x="103" y="69"/>
                      </a:cubicBezTo>
                      <a:cubicBezTo>
                        <a:pt x="104" y="69"/>
                        <a:pt x="105" y="68"/>
                        <a:pt x="105" y="67"/>
                      </a:cubicBezTo>
                      <a:cubicBezTo>
                        <a:pt x="106" y="63"/>
                        <a:pt x="107" y="59"/>
                        <a:pt x="107" y="55"/>
                      </a:cubicBezTo>
                      <a:cubicBezTo>
                        <a:pt x="107" y="55"/>
                        <a:pt x="107" y="20"/>
                        <a:pt x="107" y="20"/>
                      </a:cubicBezTo>
                      <a:cubicBezTo>
                        <a:pt x="107" y="17"/>
                        <a:pt x="105" y="17"/>
                        <a:pt x="104" y="17"/>
                      </a:cubicBezTo>
                      <a:cubicBezTo>
                        <a:pt x="98" y="17"/>
                        <a:pt x="91" y="17"/>
                        <a:pt x="85" y="15"/>
                      </a:cubicBezTo>
                      <a:cubicBezTo>
                        <a:pt x="71" y="11"/>
                        <a:pt x="58" y="0"/>
                        <a:pt x="53" y="0"/>
                      </a:cubicBezTo>
                      <a:cubicBezTo>
                        <a:pt x="49" y="0"/>
                        <a:pt x="40" y="11"/>
                        <a:pt x="26" y="15"/>
                      </a:cubicBezTo>
                      <a:cubicBezTo>
                        <a:pt x="18" y="17"/>
                        <a:pt x="10" y="17"/>
                        <a:pt x="3" y="16"/>
                      </a:cubicBezTo>
                      <a:cubicBezTo>
                        <a:pt x="2" y="16"/>
                        <a:pt x="1" y="16"/>
                        <a:pt x="1" y="19"/>
                      </a:cubicBezTo>
                      <a:cubicBezTo>
                        <a:pt x="1" y="20"/>
                        <a:pt x="0" y="55"/>
                        <a:pt x="0" y="55"/>
                      </a:cubicBezTo>
                      <a:cubicBezTo>
                        <a:pt x="0" y="90"/>
                        <a:pt x="43" y="122"/>
                        <a:pt x="53" y="122"/>
                      </a:cubicBezTo>
                      <a:cubicBezTo>
                        <a:pt x="57" y="122"/>
                        <a:pt x="62" y="120"/>
                        <a:pt x="70" y="114"/>
                      </a:cubicBezTo>
                      <a:cubicBezTo>
                        <a:pt x="71" y="113"/>
                        <a:pt x="70" y="113"/>
                        <a:pt x="70" y="112"/>
                      </a:cubicBezTo>
                      <a:cubicBezTo>
                        <a:pt x="67" y="108"/>
                        <a:pt x="66" y="102"/>
                        <a:pt x="66" y="97"/>
                      </a:cubicBezTo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6" name="íśļíḋê"/>
                <p:cNvSpPr/>
                <p:nvPr/>
              </p:nvSpPr>
              <p:spPr bwMode="auto">
                <a:xfrm>
                  <a:off x="2471738" y="3121024"/>
                  <a:ext cx="109537" cy="73025"/>
                </a:xfrm>
                <a:custGeom>
                  <a:avLst/>
                  <a:gdLst/>
                  <a:ahLst/>
                  <a:cxnLst>
                    <a:cxn ang="0">
                      <a:pos x="24" y="31"/>
                    </a:cxn>
                    <a:cxn ang="0">
                      <a:pos x="20" y="31"/>
                    </a:cxn>
                    <a:cxn ang="0">
                      <a:pos x="2" y="17"/>
                    </a:cxn>
                    <a:cxn ang="0">
                      <a:pos x="1" y="14"/>
                    </a:cxn>
                    <a:cxn ang="0">
                      <a:pos x="4" y="11"/>
                    </a:cxn>
                    <a:cxn ang="0">
                      <a:pos x="7" y="10"/>
                    </a:cxn>
                    <a:cxn ang="0">
                      <a:pos x="19" y="19"/>
                    </a:cxn>
                    <a:cxn ang="0">
                      <a:pos x="23" y="18"/>
                    </a:cxn>
                    <a:cxn ang="0">
                      <a:pos x="40" y="1"/>
                    </a:cxn>
                    <a:cxn ang="0">
                      <a:pos x="44" y="1"/>
                    </a:cxn>
                    <a:cxn ang="0">
                      <a:pos x="47" y="3"/>
                    </a:cxn>
                    <a:cxn ang="0">
                      <a:pos x="47" y="7"/>
                    </a:cxn>
                    <a:cxn ang="0">
                      <a:pos x="24" y="31"/>
                    </a:cxn>
                  </a:cxnLst>
                  <a:rect l="0" t="0" r="r" b="b"/>
                  <a:pathLst>
                    <a:path w="48" h="32">
                      <a:moveTo>
                        <a:pt x="24" y="31"/>
                      </a:moveTo>
                      <a:cubicBezTo>
                        <a:pt x="23" y="32"/>
                        <a:pt x="21" y="32"/>
                        <a:pt x="20" y="31"/>
                      </a:cubicBezTo>
                      <a:cubicBezTo>
                        <a:pt x="2" y="17"/>
                        <a:pt x="2" y="17"/>
                        <a:pt x="2" y="17"/>
                      </a:cubicBezTo>
                      <a:cubicBezTo>
                        <a:pt x="1" y="17"/>
                        <a:pt x="0" y="15"/>
                        <a:pt x="1" y="14"/>
                      </a:cubicBezTo>
                      <a:cubicBezTo>
                        <a:pt x="4" y="11"/>
                        <a:pt x="4" y="11"/>
                        <a:pt x="4" y="11"/>
                      </a:cubicBezTo>
                      <a:cubicBezTo>
                        <a:pt x="4" y="9"/>
                        <a:pt x="6" y="9"/>
                        <a:pt x="7" y="10"/>
                      </a:cubicBezTo>
                      <a:cubicBezTo>
                        <a:pt x="19" y="19"/>
                        <a:pt x="19" y="19"/>
                        <a:pt x="19" y="19"/>
                      </a:cubicBezTo>
                      <a:cubicBezTo>
                        <a:pt x="20" y="20"/>
                        <a:pt x="22" y="20"/>
                        <a:pt x="23" y="18"/>
                      </a:cubicBezTo>
                      <a:cubicBezTo>
                        <a:pt x="40" y="1"/>
                        <a:pt x="40" y="1"/>
                        <a:pt x="40" y="1"/>
                      </a:cubicBezTo>
                      <a:cubicBezTo>
                        <a:pt x="41" y="0"/>
                        <a:pt x="43" y="0"/>
                        <a:pt x="44" y="1"/>
                      </a:cubicBezTo>
                      <a:cubicBezTo>
                        <a:pt x="47" y="3"/>
                        <a:pt x="47" y="3"/>
                        <a:pt x="47" y="3"/>
                      </a:cubicBezTo>
                      <a:cubicBezTo>
                        <a:pt x="48" y="4"/>
                        <a:pt x="48" y="6"/>
                        <a:pt x="47" y="7"/>
                      </a:cubicBezTo>
                      <a:lnTo>
                        <a:pt x="24" y="31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  <p:sp>
          <p:nvSpPr>
            <p:cNvPr id="59" name="矩形 58"/>
            <p:cNvSpPr/>
            <p:nvPr/>
          </p:nvSpPr>
          <p:spPr>
            <a:xfrm>
              <a:off x="6010974" y="2902298"/>
              <a:ext cx="2448814" cy="70019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/>
                <a:t>公司办公、生产会议安排、记录和整理会议记要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625198" y="2093761"/>
            <a:ext cx="7834590" cy="859003"/>
            <a:chOff x="625198" y="2093761"/>
            <a:chExt cx="7834590" cy="859003"/>
          </a:xfrm>
        </p:grpSpPr>
        <p:sp>
          <p:nvSpPr>
            <p:cNvPr id="27" name="íṣḻîḑe"/>
            <p:cNvSpPr/>
            <p:nvPr/>
          </p:nvSpPr>
          <p:spPr>
            <a:xfrm rot="21085328">
              <a:off x="625198" y="2318172"/>
              <a:ext cx="3101953" cy="634592"/>
            </a:xfrm>
            <a:custGeom>
              <a:avLst/>
              <a:gdLst>
                <a:gd name="connsiteX0" fmla="*/ 244547 w 2680699"/>
                <a:gd name="connsiteY0" fmla="*/ 136132 h 530189"/>
                <a:gd name="connsiteX1" fmla="*/ 115585 w 2680699"/>
                <a:gd name="connsiteY1" fmla="*/ 265094 h 530189"/>
                <a:gd name="connsiteX2" fmla="*/ 244547 w 2680699"/>
                <a:gd name="connsiteY2" fmla="*/ 394056 h 530189"/>
                <a:gd name="connsiteX3" fmla="*/ 373509 w 2680699"/>
                <a:gd name="connsiteY3" fmla="*/ 265094 h 530189"/>
                <a:gd name="connsiteX4" fmla="*/ 244547 w 2680699"/>
                <a:gd name="connsiteY4" fmla="*/ 136132 h 530189"/>
                <a:gd name="connsiteX5" fmla="*/ 88367 w 2680699"/>
                <a:gd name="connsiteY5" fmla="*/ 0 h 530189"/>
                <a:gd name="connsiteX6" fmla="*/ 2592332 w 2680699"/>
                <a:gd name="connsiteY6" fmla="*/ 0 h 530189"/>
                <a:gd name="connsiteX7" fmla="*/ 2680699 w 2680699"/>
                <a:gd name="connsiteY7" fmla="*/ 88367 h 530189"/>
                <a:gd name="connsiteX8" fmla="*/ 2680699 w 2680699"/>
                <a:gd name="connsiteY8" fmla="*/ 441822 h 530189"/>
                <a:gd name="connsiteX9" fmla="*/ 2592332 w 2680699"/>
                <a:gd name="connsiteY9" fmla="*/ 530189 h 530189"/>
                <a:gd name="connsiteX10" fmla="*/ 88367 w 2680699"/>
                <a:gd name="connsiteY10" fmla="*/ 530189 h 530189"/>
                <a:gd name="connsiteX11" fmla="*/ 0 w 2680699"/>
                <a:gd name="connsiteY11" fmla="*/ 441822 h 530189"/>
                <a:gd name="connsiteX12" fmla="*/ 0 w 2680699"/>
                <a:gd name="connsiteY12" fmla="*/ 88367 h 530189"/>
                <a:gd name="connsiteX13" fmla="*/ 88367 w 2680699"/>
                <a:gd name="connsiteY13" fmla="*/ 0 h 5301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680699" h="530189">
                  <a:moveTo>
                    <a:pt x="244547" y="136132"/>
                  </a:moveTo>
                  <a:cubicBezTo>
                    <a:pt x="173323" y="136132"/>
                    <a:pt x="115585" y="193870"/>
                    <a:pt x="115585" y="265094"/>
                  </a:cubicBezTo>
                  <a:cubicBezTo>
                    <a:pt x="115585" y="336318"/>
                    <a:pt x="173323" y="394056"/>
                    <a:pt x="244547" y="394056"/>
                  </a:cubicBezTo>
                  <a:cubicBezTo>
                    <a:pt x="315771" y="394056"/>
                    <a:pt x="373509" y="336318"/>
                    <a:pt x="373509" y="265094"/>
                  </a:cubicBezTo>
                  <a:cubicBezTo>
                    <a:pt x="373509" y="193870"/>
                    <a:pt x="315771" y="136132"/>
                    <a:pt x="244547" y="136132"/>
                  </a:cubicBezTo>
                  <a:close/>
                  <a:moveTo>
                    <a:pt x="88367" y="0"/>
                  </a:moveTo>
                  <a:lnTo>
                    <a:pt x="2592332" y="0"/>
                  </a:lnTo>
                  <a:cubicBezTo>
                    <a:pt x="2641136" y="0"/>
                    <a:pt x="2680699" y="39563"/>
                    <a:pt x="2680699" y="88367"/>
                  </a:cubicBezTo>
                  <a:lnTo>
                    <a:pt x="2680699" y="441822"/>
                  </a:lnTo>
                  <a:cubicBezTo>
                    <a:pt x="2680699" y="490626"/>
                    <a:pt x="2641136" y="530189"/>
                    <a:pt x="2592332" y="530189"/>
                  </a:cubicBezTo>
                  <a:lnTo>
                    <a:pt x="88367" y="530189"/>
                  </a:lnTo>
                  <a:cubicBezTo>
                    <a:pt x="39563" y="530189"/>
                    <a:pt x="0" y="490626"/>
                    <a:pt x="0" y="441822"/>
                  </a:cubicBezTo>
                  <a:lnTo>
                    <a:pt x="0" y="88367"/>
                  </a:lnTo>
                  <a:cubicBezTo>
                    <a:pt x="0" y="39563"/>
                    <a:pt x="39563" y="0"/>
                    <a:pt x="8836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" name="iṩḻíḓe"/>
            <p:cNvSpPr/>
            <p:nvPr/>
          </p:nvSpPr>
          <p:spPr>
            <a:xfrm rot="21051736">
              <a:off x="2453966" y="2411030"/>
              <a:ext cx="1078404" cy="272066"/>
            </a:xfrm>
            <a:prstGeom prst="rect">
              <a:avLst/>
            </a:prstGeom>
          </p:spPr>
          <p:txBody>
            <a:bodyPr wrap="none">
              <a:noAutofit/>
            </a:bodyPr>
            <a:lstStyle/>
            <a:p>
              <a:pPr algn="r"/>
              <a:r>
                <a:rPr lang="en-US" altLang="zh-CN" sz="1600" b="1" dirty="0">
                  <a:solidFill>
                    <a:schemeClr val="bg1"/>
                  </a:solidFill>
                </a:rPr>
                <a:t>9</a:t>
              </a:r>
              <a:r>
                <a:rPr lang="zh-CN" altLang="en-US" sz="1600" b="1" dirty="0">
                  <a:solidFill>
                    <a:schemeClr val="bg1"/>
                  </a:solidFill>
                </a:rPr>
                <a:t>、总务工作</a:t>
              </a:r>
            </a:p>
          </p:txBody>
        </p:sp>
        <p:grpSp>
          <p:nvGrpSpPr>
            <p:cNvPr id="35" name="íSḷíde"/>
            <p:cNvGrpSpPr/>
            <p:nvPr/>
          </p:nvGrpSpPr>
          <p:grpSpPr>
            <a:xfrm>
              <a:off x="5155928" y="2093761"/>
              <a:ext cx="676003" cy="699239"/>
              <a:chOff x="7273474" y="2831496"/>
              <a:chExt cx="791019" cy="791019"/>
            </a:xfrm>
          </p:grpSpPr>
          <p:sp>
            <p:nvSpPr>
              <p:cNvPr id="47" name="îśḷïďe"/>
              <p:cNvSpPr/>
              <p:nvPr/>
            </p:nvSpPr>
            <p:spPr>
              <a:xfrm>
                <a:off x="7273474" y="2831496"/>
                <a:ext cx="791019" cy="791019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8" name="íṡ1îḋé"/>
              <p:cNvSpPr/>
              <p:nvPr/>
            </p:nvSpPr>
            <p:spPr bwMode="auto">
              <a:xfrm>
                <a:off x="7484126" y="3047522"/>
                <a:ext cx="369717" cy="358969"/>
              </a:xfrm>
              <a:custGeom>
                <a:avLst/>
                <a:gdLst/>
                <a:ahLst/>
                <a:cxnLst>
                  <a:cxn ang="0">
                    <a:pos x="86" y="58"/>
                  </a:cxn>
                  <a:cxn ang="0">
                    <a:pos x="76" y="55"/>
                  </a:cxn>
                  <a:cxn ang="0">
                    <a:pos x="76" y="54"/>
                  </a:cxn>
                  <a:cxn ang="0">
                    <a:pos x="71" y="47"/>
                  </a:cxn>
                  <a:cxn ang="0">
                    <a:pos x="76" y="68"/>
                  </a:cxn>
                  <a:cxn ang="0">
                    <a:pos x="76" y="59"/>
                  </a:cxn>
                  <a:cxn ang="0">
                    <a:pos x="81" y="59"/>
                  </a:cxn>
                  <a:cxn ang="0">
                    <a:pos x="86" y="68"/>
                  </a:cxn>
                  <a:cxn ang="0">
                    <a:pos x="65" y="59"/>
                  </a:cxn>
                  <a:cxn ang="0">
                    <a:pos x="58" y="47"/>
                  </a:cxn>
                  <a:cxn ang="0">
                    <a:pos x="50" y="63"/>
                  </a:cxn>
                  <a:cxn ang="0">
                    <a:pos x="60" y="68"/>
                  </a:cxn>
                  <a:cxn ang="0">
                    <a:pos x="65" y="63"/>
                  </a:cxn>
                  <a:cxn ang="0">
                    <a:pos x="67" y="59"/>
                  </a:cxn>
                  <a:cxn ang="0">
                    <a:pos x="39" y="64"/>
                  </a:cxn>
                  <a:cxn ang="0">
                    <a:pos x="40" y="46"/>
                  </a:cxn>
                  <a:cxn ang="0">
                    <a:pos x="37" y="54"/>
                  </a:cxn>
                  <a:cxn ang="0">
                    <a:pos x="42" y="54"/>
                  </a:cxn>
                  <a:cxn ang="0">
                    <a:pos x="33" y="68"/>
                  </a:cxn>
                  <a:cxn ang="0">
                    <a:pos x="48" y="64"/>
                  </a:cxn>
                  <a:cxn ang="0">
                    <a:pos x="60" y="89"/>
                  </a:cxn>
                  <a:cxn ang="0">
                    <a:pos x="60" y="27"/>
                  </a:cxn>
                  <a:cxn ang="0">
                    <a:pos x="59" y="54"/>
                  </a:cxn>
                  <a:cxn ang="0">
                    <a:pos x="55" y="59"/>
                  </a:cxn>
                  <a:cxn ang="0">
                    <a:pos x="60" y="54"/>
                  </a:cxn>
                  <a:cxn ang="0">
                    <a:pos x="60" y="52"/>
                  </a:cxn>
                  <a:cxn ang="0">
                    <a:pos x="109" y="28"/>
                  </a:cxn>
                  <a:cxn ang="0">
                    <a:pos x="5" y="40"/>
                  </a:cxn>
                  <a:cxn ang="0">
                    <a:pos x="6" y="46"/>
                  </a:cxn>
                  <a:cxn ang="0">
                    <a:pos x="60" y="12"/>
                  </a:cxn>
                  <a:cxn ang="0">
                    <a:pos x="90" y="33"/>
                  </a:cxn>
                  <a:cxn ang="0">
                    <a:pos x="104" y="50"/>
                  </a:cxn>
                  <a:cxn ang="0">
                    <a:pos x="112" y="55"/>
                  </a:cxn>
                  <a:cxn ang="0">
                    <a:pos x="119" y="28"/>
                  </a:cxn>
                  <a:cxn ang="0">
                    <a:pos x="109" y="28"/>
                  </a:cxn>
                  <a:cxn ang="0">
                    <a:pos x="114" y="76"/>
                  </a:cxn>
                  <a:cxn ang="0">
                    <a:pos x="11" y="89"/>
                  </a:cxn>
                  <a:cxn ang="0">
                    <a:pos x="3" y="90"/>
                  </a:cxn>
                  <a:cxn ang="0">
                    <a:pos x="6" y="66"/>
                  </a:cxn>
                  <a:cxn ang="0">
                    <a:pos x="10" y="60"/>
                  </a:cxn>
                  <a:cxn ang="0">
                    <a:pos x="30" y="79"/>
                  </a:cxn>
                  <a:cxn ang="0">
                    <a:pos x="22" y="85"/>
                  </a:cxn>
                  <a:cxn ang="0">
                    <a:pos x="103" y="72"/>
                  </a:cxn>
                </a:cxnLst>
                <a:rect l="0" t="0" r="r" b="b"/>
                <a:pathLst>
                  <a:path w="119" h="115">
                    <a:moveTo>
                      <a:pt x="86" y="68"/>
                    </a:moveTo>
                    <a:cubicBezTo>
                      <a:pt x="86" y="58"/>
                      <a:pt x="86" y="58"/>
                      <a:pt x="86" y="58"/>
                    </a:cubicBezTo>
                    <a:cubicBezTo>
                      <a:pt x="86" y="54"/>
                      <a:pt x="83" y="52"/>
                      <a:pt x="80" y="52"/>
                    </a:cubicBezTo>
                    <a:cubicBezTo>
                      <a:pt x="78" y="52"/>
                      <a:pt x="77" y="53"/>
                      <a:pt x="76" y="55"/>
                    </a:cubicBezTo>
                    <a:cubicBezTo>
                      <a:pt x="76" y="55"/>
                      <a:pt x="76" y="55"/>
                      <a:pt x="76" y="55"/>
                    </a:cubicBezTo>
                    <a:cubicBezTo>
                      <a:pt x="76" y="55"/>
                      <a:pt x="76" y="54"/>
                      <a:pt x="76" y="54"/>
                    </a:cubicBezTo>
                    <a:cubicBezTo>
                      <a:pt x="76" y="47"/>
                      <a:pt x="76" y="47"/>
                      <a:pt x="76" y="47"/>
                    </a:cubicBezTo>
                    <a:cubicBezTo>
                      <a:pt x="71" y="47"/>
                      <a:pt x="71" y="47"/>
                      <a:pt x="71" y="47"/>
                    </a:cubicBezTo>
                    <a:cubicBezTo>
                      <a:pt x="71" y="68"/>
                      <a:pt x="71" y="68"/>
                      <a:pt x="71" y="68"/>
                    </a:cubicBezTo>
                    <a:cubicBezTo>
                      <a:pt x="76" y="68"/>
                      <a:pt x="76" y="68"/>
                      <a:pt x="76" y="68"/>
                    </a:cubicBezTo>
                    <a:cubicBezTo>
                      <a:pt x="76" y="61"/>
                      <a:pt x="76" y="61"/>
                      <a:pt x="76" y="61"/>
                    </a:cubicBezTo>
                    <a:cubicBezTo>
                      <a:pt x="76" y="61"/>
                      <a:pt x="76" y="60"/>
                      <a:pt x="76" y="59"/>
                    </a:cubicBezTo>
                    <a:cubicBezTo>
                      <a:pt x="76" y="58"/>
                      <a:pt x="77" y="57"/>
                      <a:pt x="79" y="57"/>
                    </a:cubicBezTo>
                    <a:cubicBezTo>
                      <a:pt x="80" y="57"/>
                      <a:pt x="81" y="58"/>
                      <a:pt x="81" y="59"/>
                    </a:cubicBezTo>
                    <a:cubicBezTo>
                      <a:pt x="81" y="68"/>
                      <a:pt x="81" y="68"/>
                      <a:pt x="81" y="68"/>
                    </a:cubicBezTo>
                    <a:lnTo>
                      <a:pt x="86" y="68"/>
                    </a:lnTo>
                    <a:close/>
                    <a:moveTo>
                      <a:pt x="67" y="59"/>
                    </a:moveTo>
                    <a:cubicBezTo>
                      <a:pt x="65" y="59"/>
                      <a:pt x="65" y="59"/>
                      <a:pt x="65" y="59"/>
                    </a:cubicBezTo>
                    <a:cubicBezTo>
                      <a:pt x="65" y="47"/>
                      <a:pt x="65" y="47"/>
                      <a:pt x="65" y="47"/>
                    </a:cubicBezTo>
                    <a:cubicBezTo>
                      <a:pt x="58" y="47"/>
                      <a:pt x="58" y="47"/>
                      <a:pt x="58" y="47"/>
                    </a:cubicBezTo>
                    <a:cubicBezTo>
                      <a:pt x="50" y="60"/>
                      <a:pt x="50" y="60"/>
                      <a:pt x="50" y="60"/>
                    </a:cubicBezTo>
                    <a:cubicBezTo>
                      <a:pt x="50" y="63"/>
                      <a:pt x="50" y="63"/>
                      <a:pt x="50" y="63"/>
                    </a:cubicBezTo>
                    <a:cubicBezTo>
                      <a:pt x="60" y="63"/>
                      <a:pt x="60" y="63"/>
                      <a:pt x="60" y="63"/>
                    </a:cubicBezTo>
                    <a:cubicBezTo>
                      <a:pt x="60" y="68"/>
                      <a:pt x="60" y="68"/>
                      <a:pt x="60" y="68"/>
                    </a:cubicBezTo>
                    <a:cubicBezTo>
                      <a:pt x="65" y="68"/>
                      <a:pt x="65" y="68"/>
                      <a:pt x="65" y="68"/>
                    </a:cubicBezTo>
                    <a:cubicBezTo>
                      <a:pt x="65" y="63"/>
                      <a:pt x="65" y="63"/>
                      <a:pt x="65" y="63"/>
                    </a:cubicBezTo>
                    <a:cubicBezTo>
                      <a:pt x="67" y="63"/>
                      <a:pt x="67" y="63"/>
                      <a:pt x="67" y="63"/>
                    </a:cubicBezTo>
                    <a:lnTo>
                      <a:pt x="67" y="59"/>
                    </a:lnTo>
                    <a:close/>
                    <a:moveTo>
                      <a:pt x="48" y="64"/>
                    </a:moveTo>
                    <a:cubicBezTo>
                      <a:pt x="39" y="64"/>
                      <a:pt x="39" y="64"/>
                      <a:pt x="39" y="64"/>
                    </a:cubicBezTo>
                    <a:cubicBezTo>
                      <a:pt x="39" y="61"/>
                      <a:pt x="48" y="60"/>
                      <a:pt x="48" y="53"/>
                    </a:cubicBezTo>
                    <a:cubicBezTo>
                      <a:pt x="48" y="48"/>
                      <a:pt x="44" y="46"/>
                      <a:pt x="40" y="46"/>
                    </a:cubicBezTo>
                    <a:cubicBezTo>
                      <a:pt x="35" y="46"/>
                      <a:pt x="33" y="51"/>
                      <a:pt x="33" y="51"/>
                    </a:cubicBezTo>
                    <a:cubicBezTo>
                      <a:pt x="37" y="54"/>
                      <a:pt x="37" y="54"/>
                      <a:pt x="37" y="54"/>
                    </a:cubicBezTo>
                    <a:cubicBezTo>
                      <a:pt x="37" y="54"/>
                      <a:pt x="38" y="51"/>
                      <a:pt x="40" y="51"/>
                    </a:cubicBezTo>
                    <a:cubicBezTo>
                      <a:pt x="41" y="51"/>
                      <a:pt x="42" y="52"/>
                      <a:pt x="42" y="54"/>
                    </a:cubicBezTo>
                    <a:cubicBezTo>
                      <a:pt x="42" y="57"/>
                      <a:pt x="33" y="58"/>
                      <a:pt x="33" y="66"/>
                    </a:cubicBezTo>
                    <a:cubicBezTo>
                      <a:pt x="33" y="67"/>
                      <a:pt x="33" y="67"/>
                      <a:pt x="33" y="68"/>
                    </a:cubicBezTo>
                    <a:cubicBezTo>
                      <a:pt x="48" y="68"/>
                      <a:pt x="48" y="68"/>
                      <a:pt x="48" y="68"/>
                    </a:cubicBezTo>
                    <a:lnTo>
                      <a:pt x="48" y="64"/>
                    </a:lnTo>
                    <a:close/>
                    <a:moveTo>
                      <a:pt x="90" y="58"/>
                    </a:moveTo>
                    <a:cubicBezTo>
                      <a:pt x="90" y="75"/>
                      <a:pt x="77" y="89"/>
                      <a:pt x="60" y="89"/>
                    </a:cubicBezTo>
                    <a:cubicBezTo>
                      <a:pt x="43" y="89"/>
                      <a:pt x="29" y="75"/>
                      <a:pt x="29" y="58"/>
                    </a:cubicBezTo>
                    <a:cubicBezTo>
                      <a:pt x="29" y="41"/>
                      <a:pt x="43" y="27"/>
                      <a:pt x="60" y="27"/>
                    </a:cubicBezTo>
                    <a:cubicBezTo>
                      <a:pt x="77" y="27"/>
                      <a:pt x="90" y="41"/>
                      <a:pt x="90" y="58"/>
                    </a:cubicBezTo>
                    <a:moveTo>
                      <a:pt x="59" y="54"/>
                    </a:moveTo>
                    <a:cubicBezTo>
                      <a:pt x="55" y="59"/>
                      <a:pt x="55" y="59"/>
                      <a:pt x="55" y="59"/>
                    </a:cubicBezTo>
                    <a:cubicBezTo>
                      <a:pt x="55" y="59"/>
                      <a:pt x="55" y="59"/>
                      <a:pt x="55" y="59"/>
                    </a:cubicBezTo>
                    <a:cubicBezTo>
                      <a:pt x="60" y="59"/>
                      <a:pt x="60" y="59"/>
                      <a:pt x="60" y="59"/>
                    </a:cubicBezTo>
                    <a:cubicBezTo>
                      <a:pt x="60" y="54"/>
                      <a:pt x="60" y="54"/>
                      <a:pt x="60" y="54"/>
                    </a:cubicBezTo>
                    <a:cubicBezTo>
                      <a:pt x="60" y="53"/>
                      <a:pt x="60" y="52"/>
                      <a:pt x="60" y="52"/>
                    </a:cubicBezTo>
                    <a:cubicBezTo>
                      <a:pt x="60" y="52"/>
                      <a:pt x="60" y="52"/>
                      <a:pt x="60" y="52"/>
                    </a:cubicBezTo>
                    <a:cubicBezTo>
                      <a:pt x="60" y="52"/>
                      <a:pt x="59" y="53"/>
                      <a:pt x="59" y="54"/>
                    </a:cubicBezTo>
                    <a:moveTo>
                      <a:pt x="109" y="28"/>
                    </a:moveTo>
                    <a:cubicBezTo>
                      <a:pt x="98" y="11"/>
                      <a:pt x="80" y="0"/>
                      <a:pt x="60" y="0"/>
                    </a:cubicBezTo>
                    <a:cubicBezTo>
                      <a:pt x="34" y="0"/>
                      <a:pt x="12" y="17"/>
                      <a:pt x="5" y="40"/>
                    </a:cubicBezTo>
                    <a:cubicBezTo>
                      <a:pt x="4" y="42"/>
                      <a:pt x="5" y="44"/>
                      <a:pt x="6" y="46"/>
                    </a:cubicBezTo>
                    <a:cubicBezTo>
                      <a:pt x="6" y="46"/>
                      <a:pt x="6" y="46"/>
                      <a:pt x="6" y="46"/>
                    </a:cubicBezTo>
                    <a:cubicBezTo>
                      <a:pt x="9" y="49"/>
                      <a:pt x="14" y="48"/>
                      <a:pt x="16" y="44"/>
                    </a:cubicBezTo>
                    <a:cubicBezTo>
                      <a:pt x="22" y="25"/>
                      <a:pt x="39" y="12"/>
                      <a:pt x="60" y="12"/>
                    </a:cubicBezTo>
                    <a:cubicBezTo>
                      <a:pt x="75" y="12"/>
                      <a:pt x="89" y="19"/>
                      <a:pt x="97" y="31"/>
                    </a:cubicBezTo>
                    <a:cubicBezTo>
                      <a:pt x="90" y="33"/>
                      <a:pt x="90" y="33"/>
                      <a:pt x="90" y="33"/>
                    </a:cubicBezTo>
                    <a:cubicBezTo>
                      <a:pt x="89" y="34"/>
                      <a:pt x="88" y="35"/>
                      <a:pt x="89" y="37"/>
                    </a:cubicBezTo>
                    <a:cubicBezTo>
                      <a:pt x="104" y="50"/>
                      <a:pt x="104" y="50"/>
                      <a:pt x="104" y="50"/>
                    </a:cubicBezTo>
                    <a:cubicBezTo>
                      <a:pt x="109" y="56"/>
                      <a:pt x="109" y="56"/>
                      <a:pt x="109" y="56"/>
                    </a:cubicBezTo>
                    <a:cubicBezTo>
                      <a:pt x="110" y="57"/>
                      <a:pt x="112" y="56"/>
                      <a:pt x="112" y="55"/>
                    </a:cubicBezTo>
                    <a:cubicBezTo>
                      <a:pt x="113" y="50"/>
                      <a:pt x="113" y="50"/>
                      <a:pt x="113" y="50"/>
                    </a:cubicBezTo>
                    <a:cubicBezTo>
                      <a:pt x="119" y="28"/>
                      <a:pt x="119" y="28"/>
                      <a:pt x="119" y="28"/>
                    </a:cubicBezTo>
                    <a:cubicBezTo>
                      <a:pt x="119" y="27"/>
                      <a:pt x="118" y="25"/>
                      <a:pt x="116" y="26"/>
                    </a:cubicBezTo>
                    <a:lnTo>
                      <a:pt x="109" y="28"/>
                    </a:lnTo>
                    <a:close/>
                    <a:moveTo>
                      <a:pt x="113" y="70"/>
                    </a:moveTo>
                    <a:cubicBezTo>
                      <a:pt x="114" y="71"/>
                      <a:pt x="115" y="74"/>
                      <a:pt x="114" y="76"/>
                    </a:cubicBezTo>
                    <a:cubicBezTo>
                      <a:pt x="107" y="99"/>
                      <a:pt x="85" y="115"/>
                      <a:pt x="60" y="115"/>
                    </a:cubicBezTo>
                    <a:cubicBezTo>
                      <a:pt x="40" y="115"/>
                      <a:pt x="22" y="105"/>
                      <a:pt x="11" y="89"/>
                    </a:cubicBezTo>
                    <a:cubicBezTo>
                      <a:pt x="11" y="88"/>
                      <a:pt x="10" y="88"/>
                      <a:pt x="9" y="88"/>
                    </a:cubicBezTo>
                    <a:cubicBezTo>
                      <a:pt x="3" y="90"/>
                      <a:pt x="3" y="90"/>
                      <a:pt x="3" y="90"/>
                    </a:cubicBezTo>
                    <a:cubicBezTo>
                      <a:pt x="1" y="90"/>
                      <a:pt x="0" y="89"/>
                      <a:pt x="0" y="88"/>
                    </a:cubicBezTo>
                    <a:cubicBezTo>
                      <a:pt x="6" y="66"/>
                      <a:pt x="6" y="66"/>
                      <a:pt x="6" y="66"/>
                    </a:cubicBezTo>
                    <a:cubicBezTo>
                      <a:pt x="7" y="61"/>
                      <a:pt x="7" y="61"/>
                      <a:pt x="7" y="61"/>
                    </a:cubicBezTo>
                    <a:cubicBezTo>
                      <a:pt x="7" y="60"/>
                      <a:pt x="9" y="59"/>
                      <a:pt x="10" y="60"/>
                    </a:cubicBezTo>
                    <a:cubicBezTo>
                      <a:pt x="16" y="66"/>
                      <a:pt x="16" y="66"/>
                      <a:pt x="16" y="66"/>
                    </a:cubicBezTo>
                    <a:cubicBezTo>
                      <a:pt x="30" y="79"/>
                      <a:pt x="30" y="79"/>
                      <a:pt x="30" y="79"/>
                    </a:cubicBezTo>
                    <a:cubicBezTo>
                      <a:pt x="31" y="80"/>
                      <a:pt x="30" y="82"/>
                      <a:pt x="29" y="83"/>
                    </a:cubicBezTo>
                    <a:cubicBezTo>
                      <a:pt x="22" y="85"/>
                      <a:pt x="22" y="85"/>
                      <a:pt x="22" y="85"/>
                    </a:cubicBezTo>
                    <a:cubicBezTo>
                      <a:pt x="31" y="97"/>
                      <a:pt x="44" y="104"/>
                      <a:pt x="60" y="104"/>
                    </a:cubicBezTo>
                    <a:cubicBezTo>
                      <a:pt x="80" y="104"/>
                      <a:pt x="97" y="91"/>
                      <a:pt x="103" y="72"/>
                    </a:cubicBezTo>
                    <a:cubicBezTo>
                      <a:pt x="105" y="68"/>
                      <a:pt x="110" y="67"/>
                      <a:pt x="113" y="70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60" name="矩形 59"/>
            <p:cNvSpPr/>
            <p:nvPr/>
          </p:nvSpPr>
          <p:spPr>
            <a:xfrm>
              <a:off x="6010974" y="2119114"/>
              <a:ext cx="2448814" cy="70019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/>
                <a:t>公司总务工作，做好后勤保障</a:t>
              </a: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523500" y="1285224"/>
            <a:ext cx="7936288" cy="1299653"/>
            <a:chOff x="523500" y="1285224"/>
            <a:chExt cx="7936288" cy="1299653"/>
          </a:xfrm>
        </p:grpSpPr>
        <p:sp>
          <p:nvSpPr>
            <p:cNvPr id="28" name="ïSľïdê"/>
            <p:cNvSpPr/>
            <p:nvPr/>
          </p:nvSpPr>
          <p:spPr>
            <a:xfrm rot="20079945">
              <a:off x="523500" y="1950285"/>
              <a:ext cx="3101953" cy="634592"/>
            </a:xfrm>
            <a:custGeom>
              <a:avLst/>
              <a:gdLst>
                <a:gd name="connsiteX0" fmla="*/ 244547 w 2680699"/>
                <a:gd name="connsiteY0" fmla="*/ 136132 h 530189"/>
                <a:gd name="connsiteX1" fmla="*/ 115585 w 2680699"/>
                <a:gd name="connsiteY1" fmla="*/ 265094 h 530189"/>
                <a:gd name="connsiteX2" fmla="*/ 244547 w 2680699"/>
                <a:gd name="connsiteY2" fmla="*/ 394056 h 530189"/>
                <a:gd name="connsiteX3" fmla="*/ 373509 w 2680699"/>
                <a:gd name="connsiteY3" fmla="*/ 265094 h 530189"/>
                <a:gd name="connsiteX4" fmla="*/ 244547 w 2680699"/>
                <a:gd name="connsiteY4" fmla="*/ 136132 h 530189"/>
                <a:gd name="connsiteX5" fmla="*/ 88367 w 2680699"/>
                <a:gd name="connsiteY5" fmla="*/ 0 h 530189"/>
                <a:gd name="connsiteX6" fmla="*/ 2592332 w 2680699"/>
                <a:gd name="connsiteY6" fmla="*/ 0 h 530189"/>
                <a:gd name="connsiteX7" fmla="*/ 2680699 w 2680699"/>
                <a:gd name="connsiteY7" fmla="*/ 88367 h 530189"/>
                <a:gd name="connsiteX8" fmla="*/ 2680699 w 2680699"/>
                <a:gd name="connsiteY8" fmla="*/ 441822 h 530189"/>
                <a:gd name="connsiteX9" fmla="*/ 2592332 w 2680699"/>
                <a:gd name="connsiteY9" fmla="*/ 530189 h 530189"/>
                <a:gd name="connsiteX10" fmla="*/ 88367 w 2680699"/>
                <a:gd name="connsiteY10" fmla="*/ 530189 h 530189"/>
                <a:gd name="connsiteX11" fmla="*/ 0 w 2680699"/>
                <a:gd name="connsiteY11" fmla="*/ 441822 h 530189"/>
                <a:gd name="connsiteX12" fmla="*/ 0 w 2680699"/>
                <a:gd name="connsiteY12" fmla="*/ 88367 h 530189"/>
                <a:gd name="connsiteX13" fmla="*/ 88367 w 2680699"/>
                <a:gd name="connsiteY13" fmla="*/ 0 h 5301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680699" h="530189">
                  <a:moveTo>
                    <a:pt x="244547" y="136132"/>
                  </a:moveTo>
                  <a:cubicBezTo>
                    <a:pt x="173323" y="136132"/>
                    <a:pt x="115585" y="193870"/>
                    <a:pt x="115585" y="265094"/>
                  </a:cubicBezTo>
                  <a:cubicBezTo>
                    <a:pt x="115585" y="336318"/>
                    <a:pt x="173323" y="394056"/>
                    <a:pt x="244547" y="394056"/>
                  </a:cubicBezTo>
                  <a:cubicBezTo>
                    <a:pt x="315771" y="394056"/>
                    <a:pt x="373509" y="336318"/>
                    <a:pt x="373509" y="265094"/>
                  </a:cubicBezTo>
                  <a:cubicBezTo>
                    <a:pt x="373509" y="193870"/>
                    <a:pt x="315771" y="136132"/>
                    <a:pt x="244547" y="136132"/>
                  </a:cubicBezTo>
                  <a:close/>
                  <a:moveTo>
                    <a:pt x="88367" y="0"/>
                  </a:moveTo>
                  <a:lnTo>
                    <a:pt x="2592332" y="0"/>
                  </a:lnTo>
                  <a:cubicBezTo>
                    <a:pt x="2641136" y="0"/>
                    <a:pt x="2680699" y="39563"/>
                    <a:pt x="2680699" y="88367"/>
                  </a:cubicBezTo>
                  <a:lnTo>
                    <a:pt x="2680699" y="441822"/>
                  </a:lnTo>
                  <a:cubicBezTo>
                    <a:pt x="2680699" y="490626"/>
                    <a:pt x="2641136" y="530189"/>
                    <a:pt x="2592332" y="530189"/>
                  </a:cubicBezTo>
                  <a:lnTo>
                    <a:pt x="88367" y="530189"/>
                  </a:lnTo>
                  <a:cubicBezTo>
                    <a:pt x="39563" y="530189"/>
                    <a:pt x="0" y="490626"/>
                    <a:pt x="0" y="441822"/>
                  </a:cubicBezTo>
                  <a:lnTo>
                    <a:pt x="0" y="88367"/>
                  </a:lnTo>
                  <a:cubicBezTo>
                    <a:pt x="0" y="39563"/>
                    <a:pt x="39563" y="0"/>
                    <a:pt x="8836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" name="îŝľíďê"/>
            <p:cNvSpPr/>
            <p:nvPr/>
          </p:nvSpPr>
          <p:spPr>
            <a:xfrm rot="19939097">
              <a:off x="2131952" y="1878800"/>
              <a:ext cx="1078404" cy="272066"/>
            </a:xfrm>
            <a:prstGeom prst="rect">
              <a:avLst/>
            </a:prstGeom>
          </p:spPr>
          <p:txBody>
            <a:bodyPr wrap="none">
              <a:noAutofit/>
            </a:bodyPr>
            <a:lstStyle/>
            <a:p>
              <a:pPr algn="r"/>
              <a:r>
                <a:rPr lang="en-US" altLang="zh-CN" sz="1600" b="1" dirty="0">
                  <a:solidFill>
                    <a:schemeClr val="bg1"/>
                  </a:solidFill>
                </a:rPr>
                <a:t>8</a:t>
              </a:r>
              <a:r>
                <a:rPr lang="zh-CN" altLang="en-US" sz="1600" b="1" dirty="0">
                  <a:solidFill>
                    <a:schemeClr val="bg1"/>
                  </a:solidFill>
                </a:rPr>
                <a:t>、日常工作</a:t>
              </a:r>
            </a:p>
          </p:txBody>
        </p:sp>
        <p:grpSp>
          <p:nvGrpSpPr>
            <p:cNvPr id="33" name="í$liḋê"/>
            <p:cNvGrpSpPr/>
            <p:nvPr/>
          </p:nvGrpSpPr>
          <p:grpSpPr>
            <a:xfrm>
              <a:off x="5155928" y="1285224"/>
              <a:ext cx="676003" cy="699239"/>
              <a:chOff x="7273474" y="1916832"/>
              <a:chExt cx="791019" cy="791019"/>
            </a:xfrm>
          </p:grpSpPr>
          <p:sp>
            <p:nvSpPr>
              <p:cNvPr id="49" name="îṩ1ïḓe"/>
              <p:cNvSpPr/>
              <p:nvPr/>
            </p:nvSpPr>
            <p:spPr>
              <a:xfrm>
                <a:off x="7273474" y="1916832"/>
                <a:ext cx="791019" cy="791019"/>
              </a:xfrm>
              <a:prstGeom prst="ellips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50" name="iŝḷíḋé"/>
              <p:cNvGrpSpPr/>
              <p:nvPr/>
            </p:nvGrpSpPr>
            <p:grpSpPr>
              <a:xfrm>
                <a:off x="7485214" y="2164026"/>
                <a:ext cx="367568" cy="296632"/>
                <a:chOff x="2700338" y="2965449"/>
                <a:chExt cx="271462" cy="219075"/>
              </a:xfrm>
              <a:solidFill>
                <a:schemeClr val="bg1"/>
              </a:solidFill>
            </p:grpSpPr>
            <p:sp>
              <p:nvSpPr>
                <p:cNvPr id="51" name="îŝḻiďê"/>
                <p:cNvSpPr/>
                <p:nvPr/>
              </p:nvSpPr>
              <p:spPr bwMode="auto">
                <a:xfrm>
                  <a:off x="2754313" y="2987674"/>
                  <a:ext cx="82550" cy="174625"/>
                </a:xfrm>
                <a:custGeom>
                  <a:avLst/>
                  <a:gdLst/>
                  <a:ahLst/>
                  <a:cxnLst>
                    <a:cxn ang="0">
                      <a:pos x="36" y="72"/>
                    </a:cxn>
                    <a:cxn ang="0">
                      <a:pos x="32" y="75"/>
                    </a:cxn>
                    <a:cxn ang="0">
                      <a:pos x="5" y="61"/>
                    </a:cxn>
                    <a:cxn ang="0">
                      <a:pos x="0" y="53"/>
                    </a:cxn>
                    <a:cxn ang="0">
                      <a:pos x="0" y="23"/>
                    </a:cxn>
                    <a:cxn ang="0">
                      <a:pos x="5" y="15"/>
                    </a:cxn>
                    <a:cxn ang="0">
                      <a:pos x="32" y="2"/>
                    </a:cxn>
                    <a:cxn ang="0">
                      <a:pos x="36" y="4"/>
                    </a:cxn>
                    <a:cxn ang="0">
                      <a:pos x="36" y="72"/>
                    </a:cxn>
                  </a:cxnLst>
                  <a:rect l="0" t="0" r="r" b="b"/>
                  <a:pathLst>
                    <a:path w="36" h="76">
                      <a:moveTo>
                        <a:pt x="36" y="72"/>
                      </a:moveTo>
                      <a:cubicBezTo>
                        <a:pt x="36" y="75"/>
                        <a:pt x="35" y="76"/>
                        <a:pt x="32" y="75"/>
                      </a:cubicBezTo>
                      <a:cubicBezTo>
                        <a:pt x="5" y="61"/>
                        <a:pt x="5" y="61"/>
                        <a:pt x="5" y="61"/>
                      </a:cubicBezTo>
                      <a:cubicBezTo>
                        <a:pt x="2" y="60"/>
                        <a:pt x="0" y="56"/>
                        <a:pt x="0" y="53"/>
                      </a:cubicBezTo>
                      <a:cubicBezTo>
                        <a:pt x="0" y="23"/>
                        <a:pt x="0" y="23"/>
                        <a:pt x="0" y="23"/>
                      </a:cubicBezTo>
                      <a:cubicBezTo>
                        <a:pt x="0" y="20"/>
                        <a:pt x="2" y="17"/>
                        <a:pt x="5" y="15"/>
                      </a:cubicBezTo>
                      <a:cubicBezTo>
                        <a:pt x="32" y="2"/>
                        <a:pt x="32" y="2"/>
                        <a:pt x="32" y="2"/>
                      </a:cubicBezTo>
                      <a:cubicBezTo>
                        <a:pt x="35" y="0"/>
                        <a:pt x="36" y="1"/>
                        <a:pt x="36" y="4"/>
                      </a:cubicBezTo>
                      <a:lnTo>
                        <a:pt x="36" y="7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2" name="ï$ḻïdé"/>
                <p:cNvSpPr/>
                <p:nvPr/>
              </p:nvSpPr>
              <p:spPr bwMode="auto">
                <a:xfrm>
                  <a:off x="2700338" y="3028949"/>
                  <a:ext cx="39687" cy="93663"/>
                </a:xfrm>
                <a:custGeom>
                  <a:avLst/>
                  <a:gdLst/>
                  <a:ahLst/>
                  <a:cxnLst>
                    <a:cxn ang="0">
                      <a:pos x="17" y="35"/>
                    </a:cxn>
                    <a:cxn ang="0">
                      <a:pos x="12" y="41"/>
                    </a:cxn>
                    <a:cxn ang="0">
                      <a:pos x="5" y="41"/>
                    </a:cxn>
                    <a:cxn ang="0">
                      <a:pos x="0" y="35"/>
                    </a:cxn>
                    <a:cxn ang="0">
                      <a:pos x="0" y="5"/>
                    </a:cxn>
                    <a:cxn ang="0">
                      <a:pos x="5" y="0"/>
                    </a:cxn>
                    <a:cxn ang="0">
                      <a:pos x="12" y="0"/>
                    </a:cxn>
                    <a:cxn ang="0">
                      <a:pos x="17" y="5"/>
                    </a:cxn>
                    <a:cxn ang="0">
                      <a:pos x="17" y="35"/>
                    </a:cxn>
                  </a:cxnLst>
                  <a:rect l="0" t="0" r="r" b="b"/>
                  <a:pathLst>
                    <a:path w="17" h="41">
                      <a:moveTo>
                        <a:pt x="17" y="35"/>
                      </a:moveTo>
                      <a:cubicBezTo>
                        <a:pt x="17" y="38"/>
                        <a:pt x="14" y="41"/>
                        <a:pt x="12" y="41"/>
                      </a:cubicBezTo>
                      <a:cubicBezTo>
                        <a:pt x="5" y="41"/>
                        <a:pt x="5" y="41"/>
                        <a:pt x="5" y="41"/>
                      </a:cubicBezTo>
                      <a:cubicBezTo>
                        <a:pt x="2" y="41"/>
                        <a:pt x="0" y="38"/>
                        <a:pt x="0" y="35"/>
                      </a:cubicBezTo>
                      <a:cubicBezTo>
                        <a:pt x="0" y="5"/>
                        <a:pt x="0" y="5"/>
                        <a:pt x="0" y="5"/>
                      </a:cubicBezTo>
                      <a:cubicBezTo>
                        <a:pt x="0" y="2"/>
                        <a:pt x="2" y="0"/>
                        <a:pt x="5" y="0"/>
                      </a:cubicBezTo>
                      <a:cubicBezTo>
                        <a:pt x="12" y="0"/>
                        <a:pt x="12" y="0"/>
                        <a:pt x="12" y="0"/>
                      </a:cubicBezTo>
                      <a:cubicBezTo>
                        <a:pt x="14" y="0"/>
                        <a:pt x="17" y="2"/>
                        <a:pt x="17" y="5"/>
                      </a:cubicBezTo>
                      <a:lnTo>
                        <a:pt x="17" y="3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3" name="ïšḻîḋé"/>
                <p:cNvSpPr/>
                <p:nvPr/>
              </p:nvSpPr>
              <p:spPr bwMode="auto">
                <a:xfrm>
                  <a:off x="2865438" y="3006724"/>
                  <a:ext cx="46037" cy="136525"/>
                </a:xfrm>
                <a:custGeom>
                  <a:avLst/>
                  <a:gdLst/>
                  <a:ahLst/>
                  <a:cxnLst>
                    <a:cxn ang="0">
                      <a:pos x="10" y="58"/>
                    </a:cxn>
                    <a:cxn ang="0">
                      <a:pos x="20" y="31"/>
                    </a:cxn>
                    <a:cxn ang="0">
                      <a:pos x="10" y="3"/>
                    </a:cxn>
                    <a:cxn ang="0">
                      <a:pos x="10" y="2"/>
                    </a:cxn>
                    <a:cxn ang="0">
                      <a:pos x="5" y="2"/>
                    </a:cxn>
                    <a:cxn ang="0">
                      <a:pos x="2" y="5"/>
                    </a:cxn>
                    <a:cxn ang="0">
                      <a:pos x="2" y="10"/>
                    </a:cxn>
                    <a:cxn ang="0">
                      <a:pos x="2" y="10"/>
                    </a:cxn>
                    <a:cxn ang="0">
                      <a:pos x="2" y="51"/>
                    </a:cxn>
                    <a:cxn ang="0">
                      <a:pos x="2" y="51"/>
                    </a:cxn>
                    <a:cxn ang="0">
                      <a:pos x="2" y="55"/>
                    </a:cxn>
                    <a:cxn ang="0">
                      <a:pos x="5" y="59"/>
                    </a:cxn>
                    <a:cxn ang="0">
                      <a:pos x="7" y="60"/>
                    </a:cxn>
                    <a:cxn ang="0">
                      <a:pos x="9" y="58"/>
                    </a:cxn>
                    <a:cxn ang="0">
                      <a:pos x="10" y="58"/>
                    </a:cxn>
                  </a:cxnLst>
                  <a:rect l="0" t="0" r="r" b="b"/>
                  <a:pathLst>
                    <a:path w="20" h="60">
                      <a:moveTo>
                        <a:pt x="10" y="58"/>
                      </a:moveTo>
                      <a:cubicBezTo>
                        <a:pt x="16" y="50"/>
                        <a:pt x="20" y="41"/>
                        <a:pt x="20" y="31"/>
                      </a:cubicBezTo>
                      <a:cubicBezTo>
                        <a:pt x="20" y="20"/>
                        <a:pt x="17" y="11"/>
                        <a:pt x="10" y="3"/>
                      </a:cubicBezTo>
                      <a:cubicBezTo>
                        <a:pt x="10" y="3"/>
                        <a:pt x="10" y="2"/>
                        <a:pt x="10" y="2"/>
                      </a:cubicBezTo>
                      <a:cubicBezTo>
                        <a:pt x="8" y="1"/>
                        <a:pt x="7" y="0"/>
                        <a:pt x="5" y="2"/>
                      </a:cubicBezTo>
                      <a:cubicBezTo>
                        <a:pt x="2" y="5"/>
                        <a:pt x="2" y="5"/>
                        <a:pt x="2" y="5"/>
                      </a:cubicBezTo>
                      <a:cubicBezTo>
                        <a:pt x="0" y="7"/>
                        <a:pt x="1" y="9"/>
                        <a:pt x="2" y="10"/>
                      </a:cubicBezTo>
                      <a:cubicBezTo>
                        <a:pt x="2" y="10"/>
                        <a:pt x="2" y="10"/>
                        <a:pt x="2" y="10"/>
                      </a:cubicBezTo>
                      <a:cubicBezTo>
                        <a:pt x="12" y="22"/>
                        <a:pt x="12" y="39"/>
                        <a:pt x="2" y="51"/>
                      </a:cubicBezTo>
                      <a:cubicBezTo>
                        <a:pt x="2" y="51"/>
                        <a:pt x="2" y="51"/>
                        <a:pt x="2" y="51"/>
                      </a:cubicBezTo>
                      <a:cubicBezTo>
                        <a:pt x="1" y="51"/>
                        <a:pt x="0" y="53"/>
                        <a:pt x="2" y="55"/>
                      </a:cubicBezTo>
                      <a:cubicBezTo>
                        <a:pt x="5" y="59"/>
                        <a:pt x="5" y="59"/>
                        <a:pt x="5" y="59"/>
                      </a:cubicBezTo>
                      <a:cubicBezTo>
                        <a:pt x="6" y="59"/>
                        <a:pt x="7" y="60"/>
                        <a:pt x="7" y="60"/>
                      </a:cubicBezTo>
                      <a:cubicBezTo>
                        <a:pt x="8" y="59"/>
                        <a:pt x="9" y="59"/>
                        <a:pt x="9" y="58"/>
                      </a:cubicBezTo>
                      <a:cubicBezTo>
                        <a:pt x="10" y="58"/>
                        <a:pt x="10" y="58"/>
                        <a:pt x="10" y="58"/>
                      </a:cubicBezTo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4" name="îŝlíďê"/>
                <p:cNvSpPr/>
                <p:nvPr/>
              </p:nvSpPr>
              <p:spPr bwMode="auto">
                <a:xfrm>
                  <a:off x="2906713" y="2965449"/>
                  <a:ext cx="65087" cy="219075"/>
                </a:xfrm>
                <a:custGeom>
                  <a:avLst/>
                  <a:gdLst/>
                  <a:ahLst/>
                  <a:cxnLst>
                    <a:cxn ang="0">
                      <a:pos x="28" y="49"/>
                    </a:cxn>
                    <a:cxn ang="0">
                      <a:pos x="11" y="3"/>
                    </a:cxn>
                    <a:cxn ang="0">
                      <a:pos x="11" y="3"/>
                    </a:cxn>
                    <a:cxn ang="0">
                      <a:pos x="10" y="2"/>
                    </a:cxn>
                    <a:cxn ang="0">
                      <a:pos x="6" y="1"/>
                    </a:cxn>
                    <a:cxn ang="0">
                      <a:pos x="2" y="5"/>
                    </a:cxn>
                    <a:cxn ang="0">
                      <a:pos x="3" y="10"/>
                    </a:cxn>
                    <a:cxn ang="0">
                      <a:pos x="3" y="10"/>
                    </a:cxn>
                    <a:cxn ang="0">
                      <a:pos x="2" y="87"/>
                    </a:cxn>
                    <a:cxn ang="0">
                      <a:pos x="2" y="91"/>
                    </a:cxn>
                    <a:cxn ang="0">
                      <a:pos x="6" y="95"/>
                    </a:cxn>
                    <a:cxn ang="0">
                      <a:pos x="8" y="96"/>
                    </a:cxn>
                    <a:cxn ang="0">
                      <a:pos x="10" y="95"/>
                    </a:cxn>
                    <a:cxn ang="0">
                      <a:pos x="28" y="49"/>
                    </a:cxn>
                  </a:cxnLst>
                  <a:rect l="0" t="0" r="r" b="b"/>
                  <a:pathLst>
                    <a:path w="28" h="96">
                      <a:moveTo>
                        <a:pt x="28" y="49"/>
                      </a:moveTo>
                      <a:cubicBezTo>
                        <a:pt x="28" y="32"/>
                        <a:pt x="22" y="15"/>
                        <a:pt x="11" y="3"/>
                      </a:cubicBezTo>
                      <a:cubicBezTo>
                        <a:pt x="11" y="3"/>
                        <a:pt x="11" y="3"/>
                        <a:pt x="11" y="3"/>
                      </a:cubicBezTo>
                      <a:cubicBezTo>
                        <a:pt x="11" y="2"/>
                        <a:pt x="10" y="2"/>
                        <a:pt x="10" y="2"/>
                      </a:cubicBezTo>
                      <a:cubicBezTo>
                        <a:pt x="8" y="0"/>
                        <a:pt x="7" y="0"/>
                        <a:pt x="6" y="1"/>
                      </a:cubicBezTo>
                      <a:cubicBezTo>
                        <a:pt x="2" y="5"/>
                        <a:pt x="2" y="5"/>
                        <a:pt x="2" y="5"/>
                      </a:cubicBezTo>
                      <a:cubicBezTo>
                        <a:pt x="0" y="7"/>
                        <a:pt x="2" y="9"/>
                        <a:pt x="3" y="10"/>
                      </a:cubicBezTo>
                      <a:cubicBezTo>
                        <a:pt x="3" y="10"/>
                        <a:pt x="3" y="10"/>
                        <a:pt x="3" y="10"/>
                      </a:cubicBezTo>
                      <a:cubicBezTo>
                        <a:pt x="22" y="33"/>
                        <a:pt x="22" y="65"/>
                        <a:pt x="2" y="87"/>
                      </a:cubicBezTo>
                      <a:cubicBezTo>
                        <a:pt x="2" y="88"/>
                        <a:pt x="0" y="89"/>
                        <a:pt x="2" y="91"/>
                      </a:cubicBezTo>
                      <a:cubicBezTo>
                        <a:pt x="6" y="95"/>
                        <a:pt x="6" y="95"/>
                        <a:pt x="6" y="95"/>
                      </a:cubicBezTo>
                      <a:cubicBezTo>
                        <a:pt x="7" y="96"/>
                        <a:pt x="7" y="96"/>
                        <a:pt x="8" y="96"/>
                      </a:cubicBezTo>
                      <a:cubicBezTo>
                        <a:pt x="9" y="96"/>
                        <a:pt x="9" y="95"/>
                        <a:pt x="10" y="95"/>
                      </a:cubicBezTo>
                      <a:cubicBezTo>
                        <a:pt x="22" y="82"/>
                        <a:pt x="28" y="66"/>
                        <a:pt x="28" y="49"/>
                      </a:cubicBezTo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  <p:sp>
          <p:nvSpPr>
            <p:cNvPr id="61" name="矩形 60"/>
            <p:cNvSpPr/>
            <p:nvPr/>
          </p:nvSpPr>
          <p:spPr>
            <a:xfrm>
              <a:off x="6010974" y="1293782"/>
              <a:ext cx="2448814" cy="70019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/>
                <a:t>公司日常行政、人事、办公事务等管理工作</a:t>
              </a:r>
            </a:p>
          </p:txBody>
        </p:sp>
      </p:grp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3000"/>
    </mc:Choice>
    <mc:Fallback xmlns="">
      <p:transition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" name="组合 101"/>
          <p:cNvGrpSpPr/>
          <p:nvPr/>
        </p:nvGrpSpPr>
        <p:grpSpPr>
          <a:xfrm>
            <a:off x="-50801" y="424600"/>
            <a:ext cx="6033249" cy="461665"/>
            <a:chOff x="-50801" y="424600"/>
            <a:chExt cx="6033249" cy="461665"/>
          </a:xfrm>
        </p:grpSpPr>
        <p:sp>
          <p:nvSpPr>
            <p:cNvPr id="103" name="KSO_Shape"/>
            <p:cNvSpPr/>
            <p:nvPr/>
          </p:nvSpPr>
          <p:spPr bwMode="auto">
            <a:xfrm>
              <a:off x="-50801" y="463458"/>
              <a:ext cx="486569" cy="32239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 defTabSz="6851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1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04" name="文本框 103"/>
            <p:cNvSpPr txBox="1"/>
            <p:nvPr/>
          </p:nvSpPr>
          <p:spPr bwMode="auto">
            <a:xfrm>
              <a:off x="751523" y="424600"/>
              <a:ext cx="5230925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lvl="0" defTabSz="6851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400" b="1" kern="100" dirty="0">
                  <a:solidFill>
                    <a:srgbClr val="26323E"/>
                  </a:solidFill>
                  <a:cs typeface="+mn-ea"/>
                  <a:sym typeface="+mn-lt"/>
                </a:rPr>
                <a:t>2</a:t>
              </a:r>
              <a:r>
                <a:rPr lang="zh-CN" altLang="en-US" sz="2400" b="1" kern="100" dirty="0">
                  <a:solidFill>
                    <a:srgbClr val="26323E"/>
                  </a:solidFill>
                  <a:cs typeface="+mn-ea"/>
                  <a:sym typeface="+mn-lt"/>
                </a:rPr>
                <a:t>、行政、办公室事务、总务工作回顾</a:t>
              </a:r>
              <a:endParaRPr lang="zh-CN" altLang="zh-CN" sz="2400" b="1" kern="100" dirty="0">
                <a:solidFill>
                  <a:srgbClr val="26323E"/>
                </a:solidFill>
                <a:cs typeface="+mn-ea"/>
                <a:sym typeface="+mn-lt"/>
              </a:endParaRPr>
            </a:p>
          </p:txBody>
        </p:sp>
        <p:sp>
          <p:nvSpPr>
            <p:cNvPr id="105" name="KSO_Shape"/>
            <p:cNvSpPr/>
            <p:nvPr/>
          </p:nvSpPr>
          <p:spPr bwMode="auto">
            <a:xfrm>
              <a:off x="488156" y="463458"/>
              <a:ext cx="103188" cy="32239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 defTabSz="6851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1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1446758" y="1514717"/>
            <a:ext cx="2049312" cy="2133036"/>
            <a:chOff x="1446758" y="1514717"/>
            <a:chExt cx="2049312" cy="2133036"/>
          </a:xfrm>
        </p:grpSpPr>
        <p:grpSp>
          <p:nvGrpSpPr>
            <p:cNvPr id="75" name="îsľidê"/>
            <p:cNvGrpSpPr/>
            <p:nvPr/>
          </p:nvGrpSpPr>
          <p:grpSpPr>
            <a:xfrm>
              <a:off x="1446758" y="1514717"/>
              <a:ext cx="2049312" cy="2092571"/>
              <a:chOff x="2900758" y="1478193"/>
              <a:chExt cx="2301875" cy="2611925"/>
            </a:xfrm>
          </p:grpSpPr>
          <p:sp>
            <p:nvSpPr>
              <p:cNvPr id="90" name="îśľîḓe"/>
              <p:cNvSpPr/>
              <p:nvPr/>
            </p:nvSpPr>
            <p:spPr>
              <a:xfrm>
                <a:off x="2900758" y="2047327"/>
                <a:ext cx="2301875" cy="2042791"/>
              </a:xfrm>
              <a:prstGeom prst="trapezoid">
                <a:avLst>
                  <a:gd name="adj" fmla="val 13571"/>
                </a:avLst>
              </a:prstGeom>
              <a:solidFill>
                <a:schemeClr val="accent1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1" name="ïSļîḓê"/>
              <p:cNvSpPr/>
              <p:nvPr/>
            </p:nvSpPr>
            <p:spPr>
              <a:xfrm>
                <a:off x="3476226" y="2219966"/>
                <a:ext cx="129787" cy="129787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2" name="íşḻiḍe"/>
              <p:cNvSpPr/>
              <p:nvPr/>
            </p:nvSpPr>
            <p:spPr>
              <a:xfrm>
                <a:off x="4503500" y="2219966"/>
                <a:ext cx="129787" cy="129787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3" name="îṥľîďè"/>
              <p:cNvSpPr/>
              <p:nvPr/>
            </p:nvSpPr>
            <p:spPr>
              <a:xfrm rot="18894015">
                <a:off x="3482561" y="1481412"/>
                <a:ext cx="1138267" cy="1131830"/>
              </a:xfrm>
              <a:prstGeom prst="arc">
                <a:avLst>
                  <a:gd name="adj1" fmla="val 11954411"/>
                  <a:gd name="adj2" fmla="val 4303291"/>
                </a:avLst>
              </a:prstGeom>
              <a:ln w="38100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79" name="iṧļïḍe"/>
            <p:cNvSpPr/>
            <p:nvPr/>
          </p:nvSpPr>
          <p:spPr bwMode="auto">
            <a:xfrm>
              <a:off x="2229696" y="2225599"/>
              <a:ext cx="483436" cy="424830"/>
            </a:xfrm>
            <a:custGeom>
              <a:avLst/>
              <a:gdLst>
                <a:gd name="connsiteX0" fmla="*/ 279401 w 338138"/>
                <a:gd name="connsiteY0" fmla="*/ 293687 h 330200"/>
                <a:gd name="connsiteX1" fmla="*/ 274109 w 338138"/>
                <a:gd name="connsiteY1" fmla="*/ 296374 h 330200"/>
                <a:gd name="connsiteX2" fmla="*/ 271463 w 338138"/>
                <a:gd name="connsiteY2" fmla="*/ 303090 h 330200"/>
                <a:gd name="connsiteX3" fmla="*/ 274109 w 338138"/>
                <a:gd name="connsiteY3" fmla="*/ 308464 h 330200"/>
                <a:gd name="connsiteX4" fmla="*/ 279401 w 338138"/>
                <a:gd name="connsiteY4" fmla="*/ 311150 h 330200"/>
                <a:gd name="connsiteX5" fmla="*/ 286015 w 338138"/>
                <a:gd name="connsiteY5" fmla="*/ 308464 h 330200"/>
                <a:gd name="connsiteX6" fmla="*/ 287338 w 338138"/>
                <a:gd name="connsiteY6" fmla="*/ 303090 h 330200"/>
                <a:gd name="connsiteX7" fmla="*/ 286015 w 338138"/>
                <a:gd name="connsiteY7" fmla="*/ 296374 h 330200"/>
                <a:gd name="connsiteX8" fmla="*/ 279401 w 338138"/>
                <a:gd name="connsiteY8" fmla="*/ 293687 h 330200"/>
                <a:gd name="connsiteX9" fmla="*/ 222250 w 338138"/>
                <a:gd name="connsiteY9" fmla="*/ 282575 h 330200"/>
                <a:gd name="connsiteX10" fmla="*/ 223567 w 338138"/>
                <a:gd name="connsiteY10" fmla="*/ 282575 h 330200"/>
                <a:gd name="connsiteX11" fmla="*/ 338138 w 338138"/>
                <a:gd name="connsiteY11" fmla="*/ 282575 h 330200"/>
                <a:gd name="connsiteX12" fmla="*/ 338138 w 338138"/>
                <a:gd name="connsiteY12" fmla="*/ 298450 h 330200"/>
                <a:gd name="connsiteX13" fmla="*/ 305215 w 338138"/>
                <a:gd name="connsiteY13" fmla="*/ 330200 h 330200"/>
                <a:gd name="connsiteX14" fmla="*/ 255173 w 338138"/>
                <a:gd name="connsiteY14" fmla="*/ 330200 h 330200"/>
                <a:gd name="connsiteX15" fmla="*/ 222250 w 338138"/>
                <a:gd name="connsiteY15" fmla="*/ 298450 h 330200"/>
                <a:gd name="connsiteX16" fmla="*/ 222250 w 338138"/>
                <a:gd name="connsiteY16" fmla="*/ 282575 h 330200"/>
                <a:gd name="connsiteX17" fmla="*/ 55563 w 338138"/>
                <a:gd name="connsiteY17" fmla="*/ 274637 h 330200"/>
                <a:gd name="connsiteX18" fmla="*/ 149226 w 338138"/>
                <a:gd name="connsiteY18" fmla="*/ 274637 h 330200"/>
                <a:gd name="connsiteX19" fmla="*/ 103054 w 338138"/>
                <a:gd name="connsiteY19" fmla="*/ 312737 h 330200"/>
                <a:gd name="connsiteX20" fmla="*/ 55563 w 338138"/>
                <a:gd name="connsiteY20" fmla="*/ 274637 h 330200"/>
                <a:gd name="connsiteX21" fmla="*/ 168911 w 338138"/>
                <a:gd name="connsiteY21" fmla="*/ 244475 h 330200"/>
                <a:gd name="connsiteX22" fmla="*/ 205459 w 338138"/>
                <a:gd name="connsiteY22" fmla="*/ 244475 h 330200"/>
                <a:gd name="connsiteX23" fmla="*/ 215901 w 338138"/>
                <a:gd name="connsiteY23" fmla="*/ 256381 h 330200"/>
                <a:gd name="connsiteX24" fmla="*/ 205459 w 338138"/>
                <a:gd name="connsiteY24" fmla="*/ 268288 h 330200"/>
                <a:gd name="connsiteX25" fmla="*/ 168911 w 338138"/>
                <a:gd name="connsiteY25" fmla="*/ 268288 h 330200"/>
                <a:gd name="connsiteX26" fmla="*/ 157163 w 338138"/>
                <a:gd name="connsiteY26" fmla="*/ 256381 h 330200"/>
                <a:gd name="connsiteX27" fmla="*/ 168911 w 338138"/>
                <a:gd name="connsiteY27" fmla="*/ 244475 h 330200"/>
                <a:gd name="connsiteX28" fmla="*/ 53975 w 338138"/>
                <a:gd name="connsiteY28" fmla="*/ 236537 h 330200"/>
                <a:gd name="connsiteX29" fmla="*/ 150813 w 338138"/>
                <a:gd name="connsiteY29" fmla="*/ 236537 h 330200"/>
                <a:gd name="connsiteX30" fmla="*/ 150813 w 338138"/>
                <a:gd name="connsiteY30" fmla="*/ 258762 h 330200"/>
                <a:gd name="connsiteX31" fmla="*/ 53975 w 338138"/>
                <a:gd name="connsiteY31" fmla="*/ 258762 h 330200"/>
                <a:gd name="connsiteX32" fmla="*/ 255173 w 338138"/>
                <a:gd name="connsiteY32" fmla="*/ 150812 h 330200"/>
                <a:gd name="connsiteX33" fmla="*/ 305215 w 338138"/>
                <a:gd name="connsiteY33" fmla="*/ 150812 h 330200"/>
                <a:gd name="connsiteX34" fmla="*/ 338138 w 338138"/>
                <a:gd name="connsiteY34" fmla="*/ 182063 h 330200"/>
                <a:gd name="connsiteX35" fmla="*/ 338138 w 338138"/>
                <a:gd name="connsiteY35" fmla="*/ 266700 h 330200"/>
                <a:gd name="connsiteX36" fmla="*/ 223567 w 338138"/>
                <a:gd name="connsiteY36" fmla="*/ 266700 h 330200"/>
                <a:gd name="connsiteX37" fmla="*/ 222250 w 338138"/>
                <a:gd name="connsiteY37" fmla="*/ 266700 h 330200"/>
                <a:gd name="connsiteX38" fmla="*/ 222250 w 338138"/>
                <a:gd name="connsiteY38" fmla="*/ 182063 h 330200"/>
                <a:gd name="connsiteX39" fmla="*/ 255173 w 338138"/>
                <a:gd name="connsiteY39" fmla="*/ 150812 h 330200"/>
                <a:gd name="connsiteX40" fmla="*/ 85111 w 338138"/>
                <a:gd name="connsiteY40" fmla="*/ 128587 h 330200"/>
                <a:gd name="connsiteX41" fmla="*/ 97913 w 338138"/>
                <a:gd name="connsiteY41" fmla="*/ 135164 h 330200"/>
                <a:gd name="connsiteX42" fmla="*/ 106875 w 338138"/>
                <a:gd name="connsiteY42" fmla="*/ 135164 h 330200"/>
                <a:gd name="connsiteX43" fmla="*/ 119678 w 338138"/>
                <a:gd name="connsiteY43" fmla="*/ 128587 h 330200"/>
                <a:gd name="connsiteX44" fmla="*/ 122238 w 338138"/>
                <a:gd name="connsiteY44" fmla="*/ 129902 h 330200"/>
                <a:gd name="connsiteX45" fmla="*/ 109435 w 338138"/>
                <a:gd name="connsiteY45" fmla="*/ 220662 h 330200"/>
                <a:gd name="connsiteX46" fmla="*/ 95353 w 338138"/>
                <a:gd name="connsiteY46" fmla="*/ 220662 h 330200"/>
                <a:gd name="connsiteX47" fmla="*/ 82550 w 338138"/>
                <a:gd name="connsiteY47" fmla="*/ 129902 h 330200"/>
                <a:gd name="connsiteX48" fmla="*/ 85111 w 338138"/>
                <a:gd name="connsiteY48" fmla="*/ 128587 h 330200"/>
                <a:gd name="connsiteX49" fmla="*/ 224631 w 338138"/>
                <a:gd name="connsiteY49" fmla="*/ 60325 h 330200"/>
                <a:gd name="connsiteX50" fmla="*/ 280194 w 338138"/>
                <a:gd name="connsiteY50" fmla="*/ 60325 h 330200"/>
                <a:gd name="connsiteX51" fmla="*/ 292100 w 338138"/>
                <a:gd name="connsiteY51" fmla="*/ 70872 h 330200"/>
                <a:gd name="connsiteX52" fmla="*/ 292100 w 338138"/>
                <a:gd name="connsiteY52" fmla="*/ 127565 h 330200"/>
                <a:gd name="connsiteX53" fmla="*/ 280194 w 338138"/>
                <a:gd name="connsiteY53" fmla="*/ 138113 h 330200"/>
                <a:gd name="connsiteX54" fmla="*/ 269610 w 338138"/>
                <a:gd name="connsiteY54" fmla="*/ 127565 h 330200"/>
                <a:gd name="connsiteX55" fmla="*/ 269610 w 338138"/>
                <a:gd name="connsiteY55" fmla="*/ 82738 h 330200"/>
                <a:gd name="connsiteX56" fmla="*/ 224631 w 338138"/>
                <a:gd name="connsiteY56" fmla="*/ 82738 h 330200"/>
                <a:gd name="connsiteX57" fmla="*/ 212725 w 338138"/>
                <a:gd name="connsiteY57" fmla="*/ 70872 h 330200"/>
                <a:gd name="connsiteX58" fmla="*/ 224631 w 338138"/>
                <a:gd name="connsiteY58" fmla="*/ 60325 h 330200"/>
                <a:gd name="connsiteX59" fmla="*/ 103055 w 338138"/>
                <a:gd name="connsiteY59" fmla="*/ 0 h 330200"/>
                <a:gd name="connsiteX60" fmla="*/ 204788 w 338138"/>
                <a:gd name="connsiteY60" fmla="*/ 101137 h 330200"/>
                <a:gd name="connsiteX61" fmla="*/ 161188 w 338138"/>
                <a:gd name="connsiteY61" fmla="*/ 185199 h 330200"/>
                <a:gd name="connsiteX62" fmla="*/ 151940 w 338138"/>
                <a:gd name="connsiteY62" fmla="*/ 220663 h 330200"/>
                <a:gd name="connsiteX63" fmla="*/ 125515 w 338138"/>
                <a:gd name="connsiteY63" fmla="*/ 220663 h 330200"/>
                <a:gd name="connsiteX64" fmla="*/ 137406 w 338138"/>
                <a:gd name="connsiteY64" fmla="*/ 136601 h 330200"/>
                <a:gd name="connsiteX65" fmla="*/ 138727 w 338138"/>
                <a:gd name="connsiteY65" fmla="*/ 136601 h 330200"/>
                <a:gd name="connsiteX66" fmla="*/ 149297 w 338138"/>
                <a:gd name="connsiteY66" fmla="*/ 130033 h 330200"/>
                <a:gd name="connsiteX67" fmla="*/ 144012 w 338138"/>
                <a:gd name="connsiteY67" fmla="*/ 115585 h 330200"/>
                <a:gd name="connsiteX68" fmla="*/ 125515 w 338138"/>
                <a:gd name="connsiteY68" fmla="*/ 106391 h 330200"/>
                <a:gd name="connsiteX69" fmla="*/ 116267 w 338138"/>
                <a:gd name="connsiteY69" fmla="*/ 106391 h 330200"/>
                <a:gd name="connsiteX70" fmla="*/ 103055 w 338138"/>
                <a:gd name="connsiteY70" fmla="*/ 112958 h 330200"/>
                <a:gd name="connsiteX71" fmla="*/ 88521 w 338138"/>
                <a:gd name="connsiteY71" fmla="*/ 106391 h 330200"/>
                <a:gd name="connsiteX72" fmla="*/ 79273 w 338138"/>
                <a:gd name="connsiteY72" fmla="*/ 106391 h 330200"/>
                <a:gd name="connsiteX73" fmla="*/ 60776 w 338138"/>
                <a:gd name="connsiteY73" fmla="*/ 115585 h 330200"/>
                <a:gd name="connsiteX74" fmla="*/ 55491 w 338138"/>
                <a:gd name="connsiteY74" fmla="*/ 130033 h 330200"/>
                <a:gd name="connsiteX75" fmla="*/ 67382 w 338138"/>
                <a:gd name="connsiteY75" fmla="*/ 136601 h 330200"/>
                <a:gd name="connsiteX76" fmla="*/ 79273 w 338138"/>
                <a:gd name="connsiteY76" fmla="*/ 220663 h 330200"/>
                <a:gd name="connsiteX77" fmla="*/ 52848 w 338138"/>
                <a:gd name="connsiteY77" fmla="*/ 220663 h 330200"/>
                <a:gd name="connsiteX78" fmla="*/ 43600 w 338138"/>
                <a:gd name="connsiteY78" fmla="*/ 185199 h 330200"/>
                <a:gd name="connsiteX79" fmla="*/ 0 w 338138"/>
                <a:gd name="connsiteY79" fmla="*/ 101137 h 330200"/>
                <a:gd name="connsiteX80" fmla="*/ 103055 w 338138"/>
                <a:gd name="connsiteY80" fmla="*/ 0 h 330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</a:cxnLst>
              <a:rect l="l" t="t" r="r" b="b"/>
              <a:pathLst>
                <a:path w="338138" h="330200">
                  <a:moveTo>
                    <a:pt x="279401" y="293687"/>
                  </a:moveTo>
                  <a:cubicBezTo>
                    <a:pt x="276755" y="293687"/>
                    <a:pt x="275432" y="295030"/>
                    <a:pt x="274109" y="296374"/>
                  </a:cubicBezTo>
                  <a:cubicBezTo>
                    <a:pt x="271463" y="297717"/>
                    <a:pt x="271463" y="300404"/>
                    <a:pt x="271463" y="303090"/>
                  </a:cubicBezTo>
                  <a:cubicBezTo>
                    <a:pt x="271463" y="304434"/>
                    <a:pt x="271463" y="307120"/>
                    <a:pt x="274109" y="308464"/>
                  </a:cubicBezTo>
                  <a:cubicBezTo>
                    <a:pt x="275432" y="309807"/>
                    <a:pt x="276755" y="311150"/>
                    <a:pt x="279401" y="311150"/>
                  </a:cubicBezTo>
                  <a:cubicBezTo>
                    <a:pt x="282046" y="311150"/>
                    <a:pt x="283369" y="309807"/>
                    <a:pt x="286015" y="308464"/>
                  </a:cubicBezTo>
                  <a:cubicBezTo>
                    <a:pt x="287338" y="307120"/>
                    <a:pt x="287338" y="304434"/>
                    <a:pt x="287338" y="303090"/>
                  </a:cubicBezTo>
                  <a:cubicBezTo>
                    <a:pt x="287338" y="300404"/>
                    <a:pt x="287338" y="297717"/>
                    <a:pt x="286015" y="296374"/>
                  </a:cubicBezTo>
                  <a:cubicBezTo>
                    <a:pt x="283369" y="295030"/>
                    <a:pt x="282046" y="293687"/>
                    <a:pt x="279401" y="293687"/>
                  </a:cubicBezTo>
                  <a:close/>
                  <a:moveTo>
                    <a:pt x="222250" y="282575"/>
                  </a:moveTo>
                  <a:cubicBezTo>
                    <a:pt x="223567" y="282575"/>
                    <a:pt x="223567" y="282575"/>
                    <a:pt x="223567" y="282575"/>
                  </a:cubicBezTo>
                  <a:lnTo>
                    <a:pt x="338138" y="282575"/>
                  </a:lnTo>
                  <a:cubicBezTo>
                    <a:pt x="338138" y="282575"/>
                    <a:pt x="338138" y="282575"/>
                    <a:pt x="338138" y="298450"/>
                  </a:cubicBezTo>
                  <a:cubicBezTo>
                    <a:pt x="338138" y="315648"/>
                    <a:pt x="323652" y="330200"/>
                    <a:pt x="305215" y="330200"/>
                  </a:cubicBezTo>
                  <a:cubicBezTo>
                    <a:pt x="305215" y="330200"/>
                    <a:pt x="305215" y="330200"/>
                    <a:pt x="255173" y="330200"/>
                  </a:cubicBezTo>
                  <a:cubicBezTo>
                    <a:pt x="236736" y="330200"/>
                    <a:pt x="222250" y="315648"/>
                    <a:pt x="222250" y="298450"/>
                  </a:cubicBezTo>
                  <a:cubicBezTo>
                    <a:pt x="222250" y="298450"/>
                    <a:pt x="222250" y="298450"/>
                    <a:pt x="222250" y="282575"/>
                  </a:cubicBezTo>
                  <a:close/>
                  <a:moveTo>
                    <a:pt x="55563" y="274637"/>
                  </a:moveTo>
                  <a:cubicBezTo>
                    <a:pt x="55563" y="274637"/>
                    <a:pt x="55563" y="274637"/>
                    <a:pt x="149226" y="274637"/>
                  </a:cubicBezTo>
                  <a:cubicBezTo>
                    <a:pt x="145268" y="296227"/>
                    <a:pt x="125481" y="312737"/>
                    <a:pt x="103054" y="312737"/>
                  </a:cubicBezTo>
                  <a:cubicBezTo>
                    <a:pt x="79309" y="312737"/>
                    <a:pt x="59521" y="296227"/>
                    <a:pt x="55563" y="274637"/>
                  </a:cubicBezTo>
                  <a:close/>
                  <a:moveTo>
                    <a:pt x="168911" y="244475"/>
                  </a:moveTo>
                  <a:cubicBezTo>
                    <a:pt x="168911" y="244475"/>
                    <a:pt x="168911" y="244475"/>
                    <a:pt x="205459" y="244475"/>
                  </a:cubicBezTo>
                  <a:cubicBezTo>
                    <a:pt x="211985" y="244475"/>
                    <a:pt x="215901" y="249767"/>
                    <a:pt x="215901" y="256381"/>
                  </a:cubicBezTo>
                  <a:cubicBezTo>
                    <a:pt x="215901" y="262996"/>
                    <a:pt x="211985" y="268288"/>
                    <a:pt x="205459" y="268288"/>
                  </a:cubicBezTo>
                  <a:cubicBezTo>
                    <a:pt x="205459" y="268288"/>
                    <a:pt x="205459" y="268288"/>
                    <a:pt x="168911" y="268288"/>
                  </a:cubicBezTo>
                  <a:cubicBezTo>
                    <a:pt x="162384" y="268288"/>
                    <a:pt x="157163" y="262996"/>
                    <a:pt x="157163" y="256381"/>
                  </a:cubicBezTo>
                  <a:cubicBezTo>
                    <a:pt x="157163" y="249767"/>
                    <a:pt x="162384" y="244475"/>
                    <a:pt x="168911" y="244475"/>
                  </a:cubicBezTo>
                  <a:close/>
                  <a:moveTo>
                    <a:pt x="53975" y="236537"/>
                  </a:moveTo>
                  <a:lnTo>
                    <a:pt x="150813" y="236537"/>
                  </a:lnTo>
                  <a:lnTo>
                    <a:pt x="150813" y="258762"/>
                  </a:lnTo>
                  <a:lnTo>
                    <a:pt x="53975" y="258762"/>
                  </a:lnTo>
                  <a:close/>
                  <a:moveTo>
                    <a:pt x="255173" y="150812"/>
                  </a:moveTo>
                  <a:cubicBezTo>
                    <a:pt x="255173" y="150812"/>
                    <a:pt x="255173" y="150812"/>
                    <a:pt x="305215" y="150812"/>
                  </a:cubicBezTo>
                  <a:cubicBezTo>
                    <a:pt x="323652" y="150812"/>
                    <a:pt x="338138" y="165135"/>
                    <a:pt x="338138" y="182063"/>
                  </a:cubicBezTo>
                  <a:cubicBezTo>
                    <a:pt x="338138" y="182063"/>
                    <a:pt x="338138" y="182063"/>
                    <a:pt x="338138" y="266700"/>
                  </a:cubicBezTo>
                  <a:cubicBezTo>
                    <a:pt x="338138" y="266700"/>
                    <a:pt x="338138" y="266700"/>
                    <a:pt x="223567" y="266700"/>
                  </a:cubicBezTo>
                  <a:cubicBezTo>
                    <a:pt x="223567" y="266700"/>
                    <a:pt x="223567" y="266700"/>
                    <a:pt x="222250" y="266700"/>
                  </a:cubicBezTo>
                  <a:cubicBezTo>
                    <a:pt x="222250" y="266700"/>
                    <a:pt x="222250" y="266700"/>
                    <a:pt x="222250" y="182063"/>
                  </a:cubicBezTo>
                  <a:cubicBezTo>
                    <a:pt x="222250" y="165135"/>
                    <a:pt x="236736" y="150812"/>
                    <a:pt x="255173" y="150812"/>
                  </a:cubicBezTo>
                  <a:close/>
                  <a:moveTo>
                    <a:pt x="85111" y="128587"/>
                  </a:moveTo>
                  <a:cubicBezTo>
                    <a:pt x="85111" y="128587"/>
                    <a:pt x="85111" y="128587"/>
                    <a:pt x="97913" y="135164"/>
                  </a:cubicBezTo>
                  <a:cubicBezTo>
                    <a:pt x="100474" y="136479"/>
                    <a:pt x="104314" y="136479"/>
                    <a:pt x="106875" y="135164"/>
                  </a:cubicBezTo>
                  <a:cubicBezTo>
                    <a:pt x="106875" y="135164"/>
                    <a:pt x="106875" y="135164"/>
                    <a:pt x="119678" y="128587"/>
                  </a:cubicBezTo>
                  <a:cubicBezTo>
                    <a:pt x="119678" y="128587"/>
                    <a:pt x="119678" y="128587"/>
                    <a:pt x="122238" y="129902"/>
                  </a:cubicBezTo>
                  <a:lnTo>
                    <a:pt x="109435" y="220662"/>
                  </a:lnTo>
                  <a:cubicBezTo>
                    <a:pt x="109435" y="220662"/>
                    <a:pt x="109435" y="220662"/>
                    <a:pt x="95353" y="220662"/>
                  </a:cubicBezTo>
                  <a:cubicBezTo>
                    <a:pt x="95353" y="220662"/>
                    <a:pt x="95353" y="220662"/>
                    <a:pt x="82550" y="129902"/>
                  </a:cubicBezTo>
                  <a:cubicBezTo>
                    <a:pt x="82550" y="129902"/>
                    <a:pt x="82550" y="129902"/>
                    <a:pt x="85111" y="128587"/>
                  </a:cubicBezTo>
                  <a:close/>
                  <a:moveTo>
                    <a:pt x="224631" y="60325"/>
                  </a:moveTo>
                  <a:cubicBezTo>
                    <a:pt x="224631" y="60325"/>
                    <a:pt x="224631" y="60325"/>
                    <a:pt x="280194" y="60325"/>
                  </a:cubicBezTo>
                  <a:cubicBezTo>
                    <a:pt x="286808" y="60325"/>
                    <a:pt x="292100" y="65599"/>
                    <a:pt x="292100" y="70872"/>
                  </a:cubicBezTo>
                  <a:cubicBezTo>
                    <a:pt x="292100" y="70872"/>
                    <a:pt x="292100" y="70872"/>
                    <a:pt x="292100" y="127565"/>
                  </a:cubicBezTo>
                  <a:cubicBezTo>
                    <a:pt x="292100" y="132839"/>
                    <a:pt x="286808" y="138113"/>
                    <a:pt x="280194" y="138113"/>
                  </a:cubicBezTo>
                  <a:cubicBezTo>
                    <a:pt x="273579" y="138113"/>
                    <a:pt x="269610" y="132839"/>
                    <a:pt x="269610" y="127565"/>
                  </a:cubicBezTo>
                  <a:cubicBezTo>
                    <a:pt x="269610" y="127565"/>
                    <a:pt x="269610" y="127565"/>
                    <a:pt x="269610" y="82738"/>
                  </a:cubicBezTo>
                  <a:cubicBezTo>
                    <a:pt x="269610" y="82738"/>
                    <a:pt x="269610" y="82738"/>
                    <a:pt x="224631" y="82738"/>
                  </a:cubicBezTo>
                  <a:cubicBezTo>
                    <a:pt x="218017" y="82738"/>
                    <a:pt x="212725" y="77465"/>
                    <a:pt x="212725" y="70872"/>
                  </a:cubicBezTo>
                  <a:cubicBezTo>
                    <a:pt x="212725" y="65599"/>
                    <a:pt x="218017" y="60325"/>
                    <a:pt x="224631" y="60325"/>
                  </a:cubicBezTo>
                  <a:close/>
                  <a:moveTo>
                    <a:pt x="103055" y="0"/>
                  </a:moveTo>
                  <a:cubicBezTo>
                    <a:pt x="158546" y="0"/>
                    <a:pt x="204788" y="44658"/>
                    <a:pt x="204788" y="101137"/>
                  </a:cubicBezTo>
                  <a:cubicBezTo>
                    <a:pt x="204788" y="135287"/>
                    <a:pt x="188934" y="165497"/>
                    <a:pt x="161188" y="185199"/>
                  </a:cubicBezTo>
                  <a:cubicBezTo>
                    <a:pt x="161188" y="185199"/>
                    <a:pt x="161188" y="185199"/>
                    <a:pt x="151940" y="220663"/>
                  </a:cubicBezTo>
                  <a:cubicBezTo>
                    <a:pt x="151940" y="220663"/>
                    <a:pt x="151940" y="220663"/>
                    <a:pt x="125515" y="220663"/>
                  </a:cubicBezTo>
                  <a:cubicBezTo>
                    <a:pt x="125515" y="220663"/>
                    <a:pt x="125515" y="220663"/>
                    <a:pt x="137406" y="136601"/>
                  </a:cubicBezTo>
                  <a:cubicBezTo>
                    <a:pt x="137406" y="136601"/>
                    <a:pt x="138727" y="136601"/>
                    <a:pt x="138727" y="136601"/>
                  </a:cubicBezTo>
                  <a:cubicBezTo>
                    <a:pt x="142691" y="136601"/>
                    <a:pt x="146655" y="133974"/>
                    <a:pt x="149297" y="130033"/>
                  </a:cubicBezTo>
                  <a:cubicBezTo>
                    <a:pt x="151940" y="124780"/>
                    <a:pt x="149297" y="118212"/>
                    <a:pt x="144012" y="115585"/>
                  </a:cubicBezTo>
                  <a:cubicBezTo>
                    <a:pt x="144012" y="115585"/>
                    <a:pt x="144012" y="115585"/>
                    <a:pt x="125515" y="106391"/>
                  </a:cubicBezTo>
                  <a:cubicBezTo>
                    <a:pt x="122873" y="105077"/>
                    <a:pt x="118909" y="105077"/>
                    <a:pt x="116267" y="106391"/>
                  </a:cubicBezTo>
                  <a:cubicBezTo>
                    <a:pt x="116267" y="106391"/>
                    <a:pt x="116267" y="106391"/>
                    <a:pt x="103055" y="112958"/>
                  </a:cubicBezTo>
                  <a:cubicBezTo>
                    <a:pt x="103055" y="112958"/>
                    <a:pt x="103055" y="112958"/>
                    <a:pt x="88521" y="106391"/>
                  </a:cubicBezTo>
                  <a:cubicBezTo>
                    <a:pt x="85879" y="105077"/>
                    <a:pt x="81915" y="105077"/>
                    <a:pt x="79273" y="106391"/>
                  </a:cubicBezTo>
                  <a:cubicBezTo>
                    <a:pt x="79273" y="106391"/>
                    <a:pt x="79273" y="106391"/>
                    <a:pt x="60776" y="115585"/>
                  </a:cubicBezTo>
                  <a:cubicBezTo>
                    <a:pt x="55491" y="118212"/>
                    <a:pt x="52848" y="124780"/>
                    <a:pt x="55491" y="130033"/>
                  </a:cubicBezTo>
                  <a:cubicBezTo>
                    <a:pt x="58133" y="135287"/>
                    <a:pt x="63418" y="136601"/>
                    <a:pt x="67382" y="136601"/>
                  </a:cubicBezTo>
                  <a:cubicBezTo>
                    <a:pt x="67382" y="136601"/>
                    <a:pt x="67382" y="136601"/>
                    <a:pt x="79273" y="220663"/>
                  </a:cubicBezTo>
                  <a:cubicBezTo>
                    <a:pt x="79273" y="220663"/>
                    <a:pt x="79273" y="220663"/>
                    <a:pt x="52848" y="220663"/>
                  </a:cubicBezTo>
                  <a:cubicBezTo>
                    <a:pt x="52848" y="220663"/>
                    <a:pt x="52848" y="220663"/>
                    <a:pt x="43600" y="185199"/>
                  </a:cubicBezTo>
                  <a:cubicBezTo>
                    <a:pt x="15854" y="165497"/>
                    <a:pt x="0" y="135287"/>
                    <a:pt x="0" y="101137"/>
                  </a:cubicBezTo>
                  <a:cubicBezTo>
                    <a:pt x="0" y="44658"/>
                    <a:pt x="46242" y="0"/>
                    <a:pt x="103055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1" name="矩形 60"/>
            <p:cNvSpPr/>
            <p:nvPr/>
          </p:nvSpPr>
          <p:spPr>
            <a:xfrm>
              <a:off x="1669573" y="2605686"/>
              <a:ext cx="1732035" cy="104206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600" b="1" dirty="0">
                  <a:solidFill>
                    <a:schemeClr val="bg1"/>
                  </a:solidFill>
                </a:rPr>
                <a:t>12</a:t>
              </a:r>
              <a:r>
                <a:rPr lang="zh-CN" altLang="en-US" sz="1600" b="1" dirty="0">
                  <a:solidFill>
                    <a:schemeClr val="bg1"/>
                  </a:solidFill>
                </a:rPr>
                <a:t>、保安司</a:t>
              </a:r>
              <a:endParaRPr lang="en-US" altLang="zh-CN" sz="1600" b="1" dirty="0">
                <a:solidFill>
                  <a:schemeClr val="bg1"/>
                </a:solidFill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1600" b="1" dirty="0">
                  <a:solidFill>
                    <a:schemeClr val="bg1"/>
                  </a:solidFill>
                </a:rPr>
                <a:t>       </a:t>
              </a:r>
              <a:r>
                <a:rPr lang="zh-CN" altLang="en-US" sz="1600" b="1" dirty="0">
                  <a:solidFill>
                    <a:schemeClr val="bg1"/>
                  </a:solidFill>
                </a:rPr>
                <a:t>机管理</a:t>
              </a: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5647929" y="1514718"/>
            <a:ext cx="2049312" cy="2133035"/>
            <a:chOff x="5647929" y="1514718"/>
            <a:chExt cx="2049312" cy="2133035"/>
          </a:xfrm>
        </p:grpSpPr>
        <p:sp>
          <p:nvSpPr>
            <p:cNvPr id="71" name="î$ḻîḍé"/>
            <p:cNvSpPr/>
            <p:nvPr/>
          </p:nvSpPr>
          <p:spPr>
            <a:xfrm>
              <a:off x="5647929" y="1970685"/>
              <a:ext cx="2049312" cy="1636603"/>
            </a:xfrm>
            <a:prstGeom prst="trapezoid">
              <a:avLst>
                <a:gd name="adj" fmla="val 13571"/>
              </a:avLst>
            </a:prstGeom>
            <a:solidFill>
              <a:schemeClr val="accent3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4" name="ïŝḷïďê"/>
            <p:cNvSpPr/>
            <p:nvPr/>
          </p:nvSpPr>
          <p:spPr>
            <a:xfrm rot="18894015">
              <a:off x="6216617" y="1466862"/>
              <a:ext cx="911934" cy="1007645"/>
            </a:xfrm>
            <a:prstGeom prst="arc">
              <a:avLst>
                <a:gd name="adj1" fmla="val 11954411"/>
                <a:gd name="adj2" fmla="val 4303291"/>
              </a:avLst>
            </a:prstGeom>
            <a:noFill/>
            <a:ln w="38100"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4" name="矩形 93"/>
            <p:cNvSpPr/>
            <p:nvPr/>
          </p:nvSpPr>
          <p:spPr>
            <a:xfrm>
              <a:off x="5844013" y="2605686"/>
              <a:ext cx="1732035" cy="104206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600" b="1" dirty="0">
                  <a:solidFill>
                    <a:schemeClr val="bg1"/>
                  </a:solidFill>
                </a:rPr>
                <a:t>14</a:t>
              </a:r>
              <a:r>
                <a:rPr lang="zh-CN" altLang="en-US" sz="1600" b="1" dirty="0">
                  <a:solidFill>
                    <a:schemeClr val="bg1"/>
                  </a:solidFill>
                </a:rPr>
                <a:t>、完成其</a:t>
              </a:r>
              <a:endParaRPr lang="en-US" altLang="zh-CN" sz="1600" b="1" dirty="0">
                <a:solidFill>
                  <a:schemeClr val="bg1"/>
                </a:solidFill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1600" b="1" dirty="0">
                  <a:solidFill>
                    <a:schemeClr val="bg1"/>
                  </a:solidFill>
                </a:rPr>
                <a:t>       </a:t>
              </a:r>
              <a:r>
                <a:rPr lang="zh-CN" altLang="en-US" sz="1600" b="1" dirty="0">
                  <a:solidFill>
                    <a:schemeClr val="bg1"/>
                  </a:solidFill>
                </a:rPr>
                <a:t>他任务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3233233" y="1655675"/>
            <a:ext cx="3957131" cy="2713125"/>
            <a:chOff x="3233233" y="1655675"/>
            <a:chExt cx="3957131" cy="2713125"/>
          </a:xfrm>
        </p:grpSpPr>
        <p:sp>
          <p:nvSpPr>
            <p:cNvPr id="72" name="í$ļïďê"/>
            <p:cNvSpPr/>
            <p:nvPr/>
          </p:nvSpPr>
          <p:spPr>
            <a:xfrm>
              <a:off x="6160256" y="2108996"/>
              <a:ext cx="115547" cy="10398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3" name="ïṧḻiḋê"/>
            <p:cNvSpPr/>
            <p:nvPr/>
          </p:nvSpPr>
          <p:spPr>
            <a:xfrm>
              <a:off x="7074817" y="2108996"/>
              <a:ext cx="115547" cy="10398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76" name="îś1íḋê"/>
            <p:cNvGrpSpPr/>
            <p:nvPr/>
          </p:nvGrpSpPr>
          <p:grpSpPr>
            <a:xfrm>
              <a:off x="3233233" y="1655675"/>
              <a:ext cx="2657039" cy="2713125"/>
              <a:chOff x="4603750" y="1654135"/>
              <a:chExt cx="2984500" cy="3386495"/>
            </a:xfrm>
          </p:grpSpPr>
          <p:sp>
            <p:nvSpPr>
              <p:cNvPr id="86" name="iṣḻiḍê"/>
              <p:cNvSpPr/>
              <p:nvPr/>
            </p:nvSpPr>
            <p:spPr>
              <a:xfrm>
                <a:off x="4603750" y="2392045"/>
                <a:ext cx="2984500" cy="2648585"/>
              </a:xfrm>
              <a:prstGeom prst="trapezoid">
                <a:avLst>
                  <a:gd name="adj" fmla="val 13571"/>
                </a:avLst>
              </a:prstGeom>
              <a:solidFill>
                <a:schemeClr val="accent2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7" name="íŝľïde"/>
              <p:cNvSpPr/>
              <p:nvPr/>
            </p:nvSpPr>
            <p:spPr>
              <a:xfrm>
                <a:off x="5349874" y="2615881"/>
                <a:ext cx="168275" cy="168275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8" name="iŝľîďê"/>
              <p:cNvSpPr/>
              <p:nvPr/>
            </p:nvSpPr>
            <p:spPr>
              <a:xfrm>
                <a:off x="6681788" y="2615881"/>
                <a:ext cx="168275" cy="168275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9" name="iśḻïḓè"/>
              <p:cNvSpPr/>
              <p:nvPr/>
            </p:nvSpPr>
            <p:spPr>
              <a:xfrm rot="18894015">
                <a:off x="5358088" y="1658308"/>
                <a:ext cx="1475822" cy="1467476"/>
              </a:xfrm>
              <a:prstGeom prst="arc">
                <a:avLst>
                  <a:gd name="adj1" fmla="val 11954411"/>
                  <a:gd name="adj2" fmla="val 4303291"/>
                </a:avLst>
              </a:prstGeom>
              <a:ln w="38100">
                <a:solidFill>
                  <a:schemeClr val="accent2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84" name="îslíḍe"/>
            <p:cNvSpPr/>
            <p:nvPr/>
          </p:nvSpPr>
          <p:spPr bwMode="auto">
            <a:xfrm>
              <a:off x="4235848" y="2715103"/>
              <a:ext cx="651809" cy="495687"/>
            </a:xfrm>
            <a:custGeom>
              <a:avLst/>
              <a:gdLst>
                <a:gd name="connsiteX0" fmla="*/ 46038 w 338138"/>
                <a:gd name="connsiteY0" fmla="*/ 261938 h 285751"/>
                <a:gd name="connsiteX1" fmla="*/ 38100 w 338138"/>
                <a:gd name="connsiteY1" fmla="*/ 270670 h 285751"/>
                <a:gd name="connsiteX2" fmla="*/ 46038 w 338138"/>
                <a:gd name="connsiteY2" fmla="*/ 279402 h 285751"/>
                <a:gd name="connsiteX3" fmla="*/ 53976 w 338138"/>
                <a:gd name="connsiteY3" fmla="*/ 270670 h 285751"/>
                <a:gd name="connsiteX4" fmla="*/ 46038 w 338138"/>
                <a:gd name="connsiteY4" fmla="*/ 261938 h 285751"/>
                <a:gd name="connsiteX5" fmla="*/ 288131 w 338138"/>
                <a:gd name="connsiteY5" fmla="*/ 184150 h 285751"/>
                <a:gd name="connsiteX6" fmla="*/ 277812 w 338138"/>
                <a:gd name="connsiteY6" fmla="*/ 194469 h 285751"/>
                <a:gd name="connsiteX7" fmla="*/ 288131 w 338138"/>
                <a:gd name="connsiteY7" fmla="*/ 204788 h 285751"/>
                <a:gd name="connsiteX8" fmla="*/ 298450 w 338138"/>
                <a:gd name="connsiteY8" fmla="*/ 194469 h 285751"/>
                <a:gd name="connsiteX9" fmla="*/ 288131 w 338138"/>
                <a:gd name="connsiteY9" fmla="*/ 184150 h 285751"/>
                <a:gd name="connsiteX10" fmla="*/ 19050 w 338138"/>
                <a:gd name="connsiteY10" fmla="*/ 165100 h 285751"/>
                <a:gd name="connsiteX11" fmla="*/ 19050 w 338138"/>
                <a:gd name="connsiteY11" fmla="*/ 242888 h 285751"/>
                <a:gd name="connsiteX12" fmla="*/ 73025 w 338138"/>
                <a:gd name="connsiteY12" fmla="*/ 242888 h 285751"/>
                <a:gd name="connsiteX13" fmla="*/ 73025 w 338138"/>
                <a:gd name="connsiteY13" fmla="*/ 165100 h 285751"/>
                <a:gd name="connsiteX14" fmla="*/ 12010 w 338138"/>
                <a:gd name="connsiteY14" fmla="*/ 141288 h 285751"/>
                <a:gd name="connsiteX15" fmla="*/ 81400 w 338138"/>
                <a:gd name="connsiteY15" fmla="*/ 141288 h 285751"/>
                <a:gd name="connsiteX16" fmla="*/ 92075 w 338138"/>
                <a:gd name="connsiteY16" fmla="*/ 153107 h 285751"/>
                <a:gd name="connsiteX17" fmla="*/ 92075 w 338138"/>
                <a:gd name="connsiteY17" fmla="*/ 273932 h 285751"/>
                <a:gd name="connsiteX18" fmla="*/ 81400 w 338138"/>
                <a:gd name="connsiteY18" fmla="*/ 285751 h 285751"/>
                <a:gd name="connsiteX19" fmla="*/ 12010 w 338138"/>
                <a:gd name="connsiteY19" fmla="*/ 285751 h 285751"/>
                <a:gd name="connsiteX20" fmla="*/ 0 w 338138"/>
                <a:gd name="connsiteY20" fmla="*/ 273932 h 285751"/>
                <a:gd name="connsiteX21" fmla="*/ 0 w 338138"/>
                <a:gd name="connsiteY21" fmla="*/ 153107 h 285751"/>
                <a:gd name="connsiteX22" fmla="*/ 12010 w 338138"/>
                <a:gd name="connsiteY22" fmla="*/ 141288 h 285751"/>
                <a:gd name="connsiteX23" fmla="*/ 55002 w 338138"/>
                <a:gd name="connsiteY23" fmla="*/ 82550 h 285751"/>
                <a:gd name="connsiteX24" fmla="*/ 175185 w 338138"/>
                <a:gd name="connsiteY24" fmla="*/ 82550 h 285751"/>
                <a:gd name="connsiteX25" fmla="*/ 193675 w 338138"/>
                <a:gd name="connsiteY25" fmla="*/ 99703 h 285751"/>
                <a:gd name="connsiteX26" fmla="*/ 193675 w 338138"/>
                <a:gd name="connsiteY26" fmla="*/ 268597 h 285751"/>
                <a:gd name="connsiteX27" fmla="*/ 175185 w 338138"/>
                <a:gd name="connsiteY27" fmla="*/ 285750 h 285751"/>
                <a:gd name="connsiteX28" fmla="*/ 107830 w 338138"/>
                <a:gd name="connsiteY28" fmla="*/ 285750 h 285751"/>
                <a:gd name="connsiteX29" fmla="*/ 109151 w 338138"/>
                <a:gd name="connsiteY29" fmla="*/ 276514 h 285751"/>
                <a:gd name="connsiteX30" fmla="*/ 109151 w 338138"/>
                <a:gd name="connsiteY30" fmla="*/ 273875 h 285751"/>
                <a:gd name="connsiteX31" fmla="*/ 115754 w 338138"/>
                <a:gd name="connsiteY31" fmla="*/ 275194 h 285751"/>
                <a:gd name="connsiteX32" fmla="*/ 124999 w 338138"/>
                <a:gd name="connsiteY32" fmla="*/ 264639 h 285751"/>
                <a:gd name="connsiteX33" fmla="*/ 115754 w 338138"/>
                <a:gd name="connsiteY33" fmla="*/ 254083 h 285751"/>
                <a:gd name="connsiteX34" fmla="*/ 109151 w 338138"/>
                <a:gd name="connsiteY34" fmla="*/ 256722 h 285751"/>
                <a:gd name="connsiteX35" fmla="*/ 109151 w 338138"/>
                <a:gd name="connsiteY35" fmla="*/ 235610 h 285751"/>
                <a:gd name="connsiteX36" fmla="*/ 168582 w 338138"/>
                <a:gd name="connsiteY36" fmla="*/ 235610 h 285751"/>
                <a:gd name="connsiteX37" fmla="*/ 168582 w 338138"/>
                <a:gd name="connsiteY37" fmla="*/ 110259 h 285751"/>
                <a:gd name="connsiteX38" fmla="*/ 61606 w 338138"/>
                <a:gd name="connsiteY38" fmla="*/ 110259 h 285751"/>
                <a:gd name="connsiteX39" fmla="*/ 61606 w 338138"/>
                <a:gd name="connsiteY39" fmla="*/ 126093 h 285751"/>
                <a:gd name="connsiteX40" fmla="*/ 36512 w 338138"/>
                <a:gd name="connsiteY40" fmla="*/ 126093 h 285751"/>
                <a:gd name="connsiteX41" fmla="*/ 36512 w 338138"/>
                <a:gd name="connsiteY41" fmla="*/ 99703 h 285751"/>
                <a:gd name="connsiteX42" fmla="*/ 55002 w 338138"/>
                <a:gd name="connsiteY42" fmla="*/ 82550 h 285751"/>
                <a:gd name="connsiteX43" fmla="*/ 102729 w 338138"/>
                <a:gd name="connsiteY43" fmla="*/ 0 h 285751"/>
                <a:gd name="connsiteX44" fmla="*/ 305260 w 338138"/>
                <a:gd name="connsiteY44" fmla="*/ 0 h 285751"/>
                <a:gd name="connsiteX45" fmla="*/ 338138 w 338138"/>
                <a:gd name="connsiteY45" fmla="*/ 34237 h 285751"/>
                <a:gd name="connsiteX46" fmla="*/ 338138 w 338138"/>
                <a:gd name="connsiteY46" fmla="*/ 188306 h 285751"/>
                <a:gd name="connsiteX47" fmla="*/ 305260 w 338138"/>
                <a:gd name="connsiteY47" fmla="*/ 221226 h 285751"/>
                <a:gd name="connsiteX48" fmla="*/ 234242 w 338138"/>
                <a:gd name="connsiteY48" fmla="*/ 221226 h 285751"/>
                <a:gd name="connsiteX49" fmla="*/ 234242 w 338138"/>
                <a:gd name="connsiteY49" fmla="*/ 243612 h 285751"/>
                <a:gd name="connsiteX50" fmla="*/ 265806 w 338138"/>
                <a:gd name="connsiteY50" fmla="*/ 243612 h 285751"/>
                <a:gd name="connsiteX51" fmla="*/ 277642 w 338138"/>
                <a:gd name="connsiteY51" fmla="*/ 256780 h 285751"/>
                <a:gd name="connsiteX52" fmla="*/ 277642 w 338138"/>
                <a:gd name="connsiteY52" fmla="*/ 272582 h 285751"/>
                <a:gd name="connsiteX53" fmla="*/ 265806 w 338138"/>
                <a:gd name="connsiteY53" fmla="*/ 285750 h 285751"/>
                <a:gd name="connsiteX54" fmla="*/ 205309 w 338138"/>
                <a:gd name="connsiteY54" fmla="*/ 285750 h 285751"/>
                <a:gd name="connsiteX55" fmla="*/ 210570 w 338138"/>
                <a:gd name="connsiteY55" fmla="*/ 269948 h 285751"/>
                <a:gd name="connsiteX56" fmla="*/ 210570 w 338138"/>
                <a:gd name="connsiteY56" fmla="*/ 213325 h 285751"/>
                <a:gd name="connsiteX57" fmla="*/ 210570 w 338138"/>
                <a:gd name="connsiteY57" fmla="*/ 172504 h 285751"/>
                <a:gd name="connsiteX58" fmla="*/ 296054 w 338138"/>
                <a:gd name="connsiteY58" fmla="*/ 172504 h 285751"/>
                <a:gd name="connsiteX59" fmla="*/ 309205 w 338138"/>
                <a:gd name="connsiteY59" fmla="*/ 159335 h 285751"/>
                <a:gd name="connsiteX60" fmla="*/ 309205 w 338138"/>
                <a:gd name="connsiteY60" fmla="*/ 39504 h 285751"/>
                <a:gd name="connsiteX61" fmla="*/ 296054 w 338138"/>
                <a:gd name="connsiteY61" fmla="*/ 27653 h 285751"/>
                <a:gd name="connsiteX62" fmla="*/ 110620 w 338138"/>
                <a:gd name="connsiteY62" fmla="*/ 27653 h 285751"/>
                <a:gd name="connsiteX63" fmla="*/ 98783 w 338138"/>
                <a:gd name="connsiteY63" fmla="*/ 39504 h 285751"/>
                <a:gd name="connsiteX64" fmla="*/ 98783 w 338138"/>
                <a:gd name="connsiteY64" fmla="*/ 65841 h 285751"/>
                <a:gd name="connsiteX65" fmla="*/ 69850 w 338138"/>
                <a:gd name="connsiteY65" fmla="*/ 65841 h 285751"/>
                <a:gd name="connsiteX66" fmla="*/ 69850 w 338138"/>
                <a:gd name="connsiteY66" fmla="*/ 34237 h 285751"/>
                <a:gd name="connsiteX67" fmla="*/ 102729 w 338138"/>
                <a:gd name="connsiteY67" fmla="*/ 0 h 285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338138" h="285751">
                  <a:moveTo>
                    <a:pt x="46038" y="261938"/>
                  </a:moveTo>
                  <a:cubicBezTo>
                    <a:pt x="41654" y="261938"/>
                    <a:pt x="38100" y="265847"/>
                    <a:pt x="38100" y="270670"/>
                  </a:cubicBezTo>
                  <a:cubicBezTo>
                    <a:pt x="38100" y="275493"/>
                    <a:pt x="41654" y="279402"/>
                    <a:pt x="46038" y="279402"/>
                  </a:cubicBezTo>
                  <a:cubicBezTo>
                    <a:pt x="50422" y="279402"/>
                    <a:pt x="53976" y="275493"/>
                    <a:pt x="53976" y="270670"/>
                  </a:cubicBezTo>
                  <a:cubicBezTo>
                    <a:pt x="53976" y="265847"/>
                    <a:pt x="50422" y="261938"/>
                    <a:pt x="46038" y="261938"/>
                  </a:cubicBezTo>
                  <a:close/>
                  <a:moveTo>
                    <a:pt x="288131" y="184150"/>
                  </a:moveTo>
                  <a:cubicBezTo>
                    <a:pt x="282432" y="184150"/>
                    <a:pt x="277812" y="188770"/>
                    <a:pt x="277812" y="194469"/>
                  </a:cubicBezTo>
                  <a:cubicBezTo>
                    <a:pt x="277812" y="200168"/>
                    <a:pt x="282432" y="204788"/>
                    <a:pt x="288131" y="204788"/>
                  </a:cubicBezTo>
                  <a:cubicBezTo>
                    <a:pt x="293830" y="204788"/>
                    <a:pt x="298450" y="200168"/>
                    <a:pt x="298450" y="194469"/>
                  </a:cubicBezTo>
                  <a:cubicBezTo>
                    <a:pt x="298450" y="188770"/>
                    <a:pt x="293830" y="184150"/>
                    <a:pt x="288131" y="184150"/>
                  </a:cubicBezTo>
                  <a:close/>
                  <a:moveTo>
                    <a:pt x="19050" y="165100"/>
                  </a:moveTo>
                  <a:lnTo>
                    <a:pt x="19050" y="242888"/>
                  </a:lnTo>
                  <a:lnTo>
                    <a:pt x="73025" y="242888"/>
                  </a:lnTo>
                  <a:lnTo>
                    <a:pt x="73025" y="165100"/>
                  </a:lnTo>
                  <a:close/>
                  <a:moveTo>
                    <a:pt x="12010" y="141288"/>
                  </a:moveTo>
                  <a:cubicBezTo>
                    <a:pt x="12010" y="141288"/>
                    <a:pt x="12010" y="141288"/>
                    <a:pt x="81400" y="141288"/>
                  </a:cubicBezTo>
                  <a:cubicBezTo>
                    <a:pt x="86738" y="141288"/>
                    <a:pt x="92075" y="146541"/>
                    <a:pt x="92075" y="153107"/>
                  </a:cubicBezTo>
                  <a:cubicBezTo>
                    <a:pt x="92075" y="153107"/>
                    <a:pt x="92075" y="153107"/>
                    <a:pt x="92075" y="273932"/>
                  </a:cubicBezTo>
                  <a:cubicBezTo>
                    <a:pt x="92075" y="280498"/>
                    <a:pt x="86738" y="285751"/>
                    <a:pt x="81400" y="285751"/>
                  </a:cubicBezTo>
                  <a:cubicBezTo>
                    <a:pt x="81400" y="285751"/>
                    <a:pt x="81400" y="285751"/>
                    <a:pt x="12010" y="285751"/>
                  </a:cubicBezTo>
                  <a:cubicBezTo>
                    <a:pt x="5337" y="285751"/>
                    <a:pt x="0" y="280498"/>
                    <a:pt x="0" y="273932"/>
                  </a:cubicBezTo>
                  <a:cubicBezTo>
                    <a:pt x="0" y="273932"/>
                    <a:pt x="0" y="273932"/>
                    <a:pt x="0" y="153107"/>
                  </a:cubicBezTo>
                  <a:cubicBezTo>
                    <a:pt x="0" y="146541"/>
                    <a:pt x="5337" y="141288"/>
                    <a:pt x="12010" y="141288"/>
                  </a:cubicBezTo>
                  <a:close/>
                  <a:moveTo>
                    <a:pt x="55002" y="82550"/>
                  </a:moveTo>
                  <a:cubicBezTo>
                    <a:pt x="55002" y="82550"/>
                    <a:pt x="55002" y="82550"/>
                    <a:pt x="175185" y="82550"/>
                  </a:cubicBezTo>
                  <a:cubicBezTo>
                    <a:pt x="185751" y="82550"/>
                    <a:pt x="193675" y="90467"/>
                    <a:pt x="193675" y="99703"/>
                  </a:cubicBezTo>
                  <a:cubicBezTo>
                    <a:pt x="193675" y="99703"/>
                    <a:pt x="193675" y="99703"/>
                    <a:pt x="193675" y="268597"/>
                  </a:cubicBezTo>
                  <a:cubicBezTo>
                    <a:pt x="193675" y="277833"/>
                    <a:pt x="185751" y="285750"/>
                    <a:pt x="175185" y="285750"/>
                  </a:cubicBezTo>
                  <a:cubicBezTo>
                    <a:pt x="175185" y="285750"/>
                    <a:pt x="175185" y="285750"/>
                    <a:pt x="107830" y="285750"/>
                  </a:cubicBezTo>
                  <a:cubicBezTo>
                    <a:pt x="109151" y="283111"/>
                    <a:pt x="109151" y="280472"/>
                    <a:pt x="109151" y="276514"/>
                  </a:cubicBezTo>
                  <a:cubicBezTo>
                    <a:pt x="109151" y="276514"/>
                    <a:pt x="109151" y="276514"/>
                    <a:pt x="109151" y="273875"/>
                  </a:cubicBezTo>
                  <a:cubicBezTo>
                    <a:pt x="110471" y="273875"/>
                    <a:pt x="113113" y="275194"/>
                    <a:pt x="115754" y="275194"/>
                  </a:cubicBezTo>
                  <a:cubicBezTo>
                    <a:pt x="121037" y="275194"/>
                    <a:pt x="124999" y="271236"/>
                    <a:pt x="124999" y="264639"/>
                  </a:cubicBezTo>
                  <a:cubicBezTo>
                    <a:pt x="124999" y="259361"/>
                    <a:pt x="121037" y="254083"/>
                    <a:pt x="115754" y="254083"/>
                  </a:cubicBezTo>
                  <a:cubicBezTo>
                    <a:pt x="113113" y="254083"/>
                    <a:pt x="110471" y="255402"/>
                    <a:pt x="109151" y="256722"/>
                  </a:cubicBezTo>
                  <a:cubicBezTo>
                    <a:pt x="109151" y="256722"/>
                    <a:pt x="109151" y="256722"/>
                    <a:pt x="109151" y="235610"/>
                  </a:cubicBezTo>
                  <a:cubicBezTo>
                    <a:pt x="109151" y="235610"/>
                    <a:pt x="109151" y="235610"/>
                    <a:pt x="168582" y="235610"/>
                  </a:cubicBezTo>
                  <a:cubicBezTo>
                    <a:pt x="168582" y="235610"/>
                    <a:pt x="168582" y="235610"/>
                    <a:pt x="168582" y="110259"/>
                  </a:cubicBezTo>
                  <a:cubicBezTo>
                    <a:pt x="168582" y="110259"/>
                    <a:pt x="168582" y="110259"/>
                    <a:pt x="61606" y="110259"/>
                  </a:cubicBezTo>
                  <a:cubicBezTo>
                    <a:pt x="61606" y="110259"/>
                    <a:pt x="61606" y="110259"/>
                    <a:pt x="61606" y="126093"/>
                  </a:cubicBezTo>
                  <a:cubicBezTo>
                    <a:pt x="61606" y="126093"/>
                    <a:pt x="61606" y="126093"/>
                    <a:pt x="36512" y="126093"/>
                  </a:cubicBezTo>
                  <a:cubicBezTo>
                    <a:pt x="36512" y="126093"/>
                    <a:pt x="36512" y="126093"/>
                    <a:pt x="36512" y="99703"/>
                  </a:cubicBezTo>
                  <a:cubicBezTo>
                    <a:pt x="36512" y="90467"/>
                    <a:pt x="45757" y="82550"/>
                    <a:pt x="55002" y="82550"/>
                  </a:cubicBezTo>
                  <a:close/>
                  <a:moveTo>
                    <a:pt x="102729" y="0"/>
                  </a:moveTo>
                  <a:cubicBezTo>
                    <a:pt x="102729" y="0"/>
                    <a:pt x="102729" y="0"/>
                    <a:pt x="305260" y="0"/>
                  </a:cubicBezTo>
                  <a:cubicBezTo>
                    <a:pt x="323672" y="0"/>
                    <a:pt x="338138" y="15802"/>
                    <a:pt x="338138" y="34237"/>
                  </a:cubicBezTo>
                  <a:cubicBezTo>
                    <a:pt x="338138" y="34237"/>
                    <a:pt x="338138" y="34237"/>
                    <a:pt x="338138" y="188306"/>
                  </a:cubicBezTo>
                  <a:cubicBezTo>
                    <a:pt x="338138" y="206741"/>
                    <a:pt x="323672" y="221226"/>
                    <a:pt x="305260" y="221226"/>
                  </a:cubicBezTo>
                  <a:cubicBezTo>
                    <a:pt x="305260" y="221226"/>
                    <a:pt x="305260" y="221226"/>
                    <a:pt x="234242" y="221226"/>
                  </a:cubicBezTo>
                  <a:cubicBezTo>
                    <a:pt x="234242" y="221226"/>
                    <a:pt x="234242" y="221226"/>
                    <a:pt x="234242" y="243612"/>
                  </a:cubicBezTo>
                  <a:cubicBezTo>
                    <a:pt x="234242" y="243612"/>
                    <a:pt x="234242" y="243612"/>
                    <a:pt x="265806" y="243612"/>
                  </a:cubicBezTo>
                  <a:cubicBezTo>
                    <a:pt x="272381" y="243612"/>
                    <a:pt x="277642" y="250196"/>
                    <a:pt x="277642" y="256780"/>
                  </a:cubicBezTo>
                  <a:cubicBezTo>
                    <a:pt x="277642" y="256780"/>
                    <a:pt x="277642" y="256780"/>
                    <a:pt x="277642" y="272582"/>
                  </a:cubicBezTo>
                  <a:cubicBezTo>
                    <a:pt x="277642" y="280483"/>
                    <a:pt x="272381" y="285750"/>
                    <a:pt x="265806" y="285750"/>
                  </a:cubicBezTo>
                  <a:cubicBezTo>
                    <a:pt x="265806" y="285750"/>
                    <a:pt x="265806" y="285750"/>
                    <a:pt x="205309" y="285750"/>
                  </a:cubicBezTo>
                  <a:cubicBezTo>
                    <a:pt x="207940" y="280483"/>
                    <a:pt x="209255" y="275216"/>
                    <a:pt x="210570" y="269948"/>
                  </a:cubicBezTo>
                  <a:cubicBezTo>
                    <a:pt x="210570" y="268632"/>
                    <a:pt x="210570" y="213325"/>
                    <a:pt x="210570" y="213325"/>
                  </a:cubicBezTo>
                  <a:cubicBezTo>
                    <a:pt x="210570" y="213325"/>
                    <a:pt x="210570" y="213325"/>
                    <a:pt x="210570" y="172504"/>
                  </a:cubicBezTo>
                  <a:cubicBezTo>
                    <a:pt x="210570" y="172504"/>
                    <a:pt x="210570" y="172504"/>
                    <a:pt x="296054" y="172504"/>
                  </a:cubicBezTo>
                  <a:cubicBezTo>
                    <a:pt x="303945" y="172504"/>
                    <a:pt x="309205" y="165920"/>
                    <a:pt x="309205" y="159335"/>
                  </a:cubicBezTo>
                  <a:cubicBezTo>
                    <a:pt x="309205" y="159335"/>
                    <a:pt x="309205" y="159335"/>
                    <a:pt x="309205" y="39504"/>
                  </a:cubicBezTo>
                  <a:cubicBezTo>
                    <a:pt x="309205" y="32920"/>
                    <a:pt x="303945" y="27653"/>
                    <a:pt x="296054" y="27653"/>
                  </a:cubicBezTo>
                  <a:cubicBezTo>
                    <a:pt x="296054" y="27653"/>
                    <a:pt x="296054" y="27653"/>
                    <a:pt x="110620" y="27653"/>
                  </a:cubicBezTo>
                  <a:cubicBezTo>
                    <a:pt x="104044" y="27653"/>
                    <a:pt x="98783" y="32920"/>
                    <a:pt x="98783" y="39504"/>
                  </a:cubicBezTo>
                  <a:cubicBezTo>
                    <a:pt x="98783" y="39504"/>
                    <a:pt x="98783" y="39504"/>
                    <a:pt x="98783" y="65841"/>
                  </a:cubicBezTo>
                  <a:cubicBezTo>
                    <a:pt x="98783" y="65841"/>
                    <a:pt x="98783" y="65841"/>
                    <a:pt x="69850" y="65841"/>
                  </a:cubicBezTo>
                  <a:cubicBezTo>
                    <a:pt x="69850" y="65841"/>
                    <a:pt x="69850" y="65841"/>
                    <a:pt x="69850" y="34237"/>
                  </a:cubicBezTo>
                  <a:cubicBezTo>
                    <a:pt x="69850" y="15802"/>
                    <a:pt x="84317" y="0"/>
                    <a:pt x="10272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5" name="iṩḻïḍè"/>
            <p:cNvSpPr/>
            <p:nvPr/>
          </p:nvSpPr>
          <p:spPr bwMode="auto">
            <a:xfrm>
              <a:off x="6482166" y="2249625"/>
              <a:ext cx="380836" cy="426890"/>
            </a:xfrm>
            <a:custGeom>
              <a:avLst/>
              <a:gdLst>
                <a:gd name="connsiteX0" fmla="*/ 79065 w 271462"/>
                <a:gd name="connsiteY0" fmla="*/ 301625 h 338138"/>
                <a:gd name="connsiteX1" fmla="*/ 69850 w 271462"/>
                <a:gd name="connsiteY1" fmla="*/ 312632 h 338138"/>
                <a:gd name="connsiteX2" fmla="*/ 79065 w 271462"/>
                <a:gd name="connsiteY2" fmla="*/ 322263 h 338138"/>
                <a:gd name="connsiteX3" fmla="*/ 114610 w 271462"/>
                <a:gd name="connsiteY3" fmla="*/ 322263 h 338138"/>
                <a:gd name="connsiteX4" fmla="*/ 123825 w 271462"/>
                <a:gd name="connsiteY4" fmla="*/ 312632 h 338138"/>
                <a:gd name="connsiteX5" fmla="*/ 114610 w 271462"/>
                <a:gd name="connsiteY5" fmla="*/ 301625 h 338138"/>
                <a:gd name="connsiteX6" fmla="*/ 79065 w 271462"/>
                <a:gd name="connsiteY6" fmla="*/ 301625 h 338138"/>
                <a:gd name="connsiteX7" fmla="*/ 166687 w 271462"/>
                <a:gd name="connsiteY7" fmla="*/ 152400 h 338138"/>
                <a:gd name="connsiteX8" fmla="*/ 166687 w 271462"/>
                <a:gd name="connsiteY8" fmla="*/ 166688 h 338138"/>
                <a:gd name="connsiteX9" fmla="*/ 171450 w 271462"/>
                <a:gd name="connsiteY9" fmla="*/ 166688 h 338138"/>
                <a:gd name="connsiteX10" fmla="*/ 171450 w 271462"/>
                <a:gd name="connsiteY10" fmla="*/ 193676 h 338138"/>
                <a:gd name="connsiteX11" fmla="*/ 166687 w 271462"/>
                <a:gd name="connsiteY11" fmla="*/ 193676 h 338138"/>
                <a:gd name="connsiteX12" fmla="*/ 166687 w 271462"/>
                <a:gd name="connsiteY12" fmla="*/ 207963 h 338138"/>
                <a:gd name="connsiteX13" fmla="*/ 193675 w 271462"/>
                <a:gd name="connsiteY13" fmla="*/ 207963 h 338138"/>
                <a:gd name="connsiteX14" fmla="*/ 193675 w 271462"/>
                <a:gd name="connsiteY14" fmla="*/ 193676 h 338138"/>
                <a:gd name="connsiteX15" fmla="*/ 190500 w 271462"/>
                <a:gd name="connsiteY15" fmla="*/ 193676 h 338138"/>
                <a:gd name="connsiteX16" fmla="*/ 190500 w 271462"/>
                <a:gd name="connsiteY16" fmla="*/ 152400 h 338138"/>
                <a:gd name="connsiteX17" fmla="*/ 179388 w 271462"/>
                <a:gd name="connsiteY17" fmla="*/ 125413 h 338138"/>
                <a:gd name="connsiteX18" fmla="*/ 168275 w 271462"/>
                <a:gd name="connsiteY18" fmla="*/ 135732 h 338138"/>
                <a:gd name="connsiteX19" fmla="*/ 179388 w 271462"/>
                <a:gd name="connsiteY19" fmla="*/ 146051 h 338138"/>
                <a:gd name="connsiteX20" fmla="*/ 190501 w 271462"/>
                <a:gd name="connsiteY20" fmla="*/ 135732 h 338138"/>
                <a:gd name="connsiteX21" fmla="*/ 179388 w 271462"/>
                <a:gd name="connsiteY21" fmla="*/ 125413 h 338138"/>
                <a:gd name="connsiteX22" fmla="*/ 180975 w 271462"/>
                <a:gd name="connsiteY22" fmla="*/ 88900 h 338138"/>
                <a:gd name="connsiteX23" fmla="*/ 271462 w 271462"/>
                <a:gd name="connsiteY23" fmla="*/ 169069 h 338138"/>
                <a:gd name="connsiteX24" fmla="*/ 180975 w 271462"/>
                <a:gd name="connsiteY24" fmla="*/ 249238 h 338138"/>
                <a:gd name="connsiteX25" fmla="*/ 131141 w 271462"/>
                <a:gd name="connsiteY25" fmla="*/ 236096 h 338138"/>
                <a:gd name="connsiteX26" fmla="*/ 97044 w 271462"/>
                <a:gd name="connsiteY26" fmla="*/ 242667 h 338138"/>
                <a:gd name="connsiteX27" fmla="*/ 95732 w 271462"/>
                <a:gd name="connsiteY27" fmla="*/ 237410 h 338138"/>
                <a:gd name="connsiteX28" fmla="*/ 110158 w 271462"/>
                <a:gd name="connsiteY28" fmla="*/ 219011 h 338138"/>
                <a:gd name="connsiteX29" fmla="*/ 90487 w 271462"/>
                <a:gd name="connsiteY29" fmla="*/ 169069 h 338138"/>
                <a:gd name="connsiteX30" fmla="*/ 180975 w 271462"/>
                <a:gd name="connsiteY30" fmla="*/ 88900 h 338138"/>
                <a:gd name="connsiteX31" fmla="*/ 37042 w 271462"/>
                <a:gd name="connsiteY31" fmla="*/ 0 h 338138"/>
                <a:gd name="connsiteX32" fmla="*/ 162719 w 271462"/>
                <a:gd name="connsiteY32" fmla="*/ 0 h 338138"/>
                <a:gd name="connsiteX33" fmla="*/ 198438 w 271462"/>
                <a:gd name="connsiteY33" fmla="*/ 38304 h 338138"/>
                <a:gd name="connsiteX34" fmla="*/ 198438 w 271462"/>
                <a:gd name="connsiteY34" fmla="*/ 67363 h 338138"/>
                <a:gd name="connsiteX35" fmla="*/ 181240 w 271462"/>
                <a:gd name="connsiteY35" fmla="*/ 66042 h 338138"/>
                <a:gd name="connsiteX36" fmla="*/ 165365 w 271462"/>
                <a:gd name="connsiteY36" fmla="*/ 67363 h 338138"/>
                <a:gd name="connsiteX37" fmla="*/ 165365 w 271462"/>
                <a:gd name="connsiteY37" fmla="*/ 51513 h 338138"/>
                <a:gd name="connsiteX38" fmla="*/ 34396 w 271462"/>
                <a:gd name="connsiteY38" fmla="*/ 51513 h 338138"/>
                <a:gd name="connsiteX39" fmla="*/ 33073 w 271462"/>
                <a:gd name="connsiteY39" fmla="*/ 51513 h 338138"/>
                <a:gd name="connsiteX40" fmla="*/ 33073 w 271462"/>
                <a:gd name="connsiteY40" fmla="*/ 286625 h 338138"/>
                <a:gd name="connsiteX41" fmla="*/ 34396 w 271462"/>
                <a:gd name="connsiteY41" fmla="*/ 286625 h 338138"/>
                <a:gd name="connsiteX42" fmla="*/ 165365 w 271462"/>
                <a:gd name="connsiteY42" fmla="*/ 286625 h 338138"/>
                <a:gd name="connsiteX43" fmla="*/ 165365 w 271462"/>
                <a:gd name="connsiteY43" fmla="*/ 270775 h 338138"/>
                <a:gd name="connsiteX44" fmla="*/ 181240 w 271462"/>
                <a:gd name="connsiteY44" fmla="*/ 272096 h 338138"/>
                <a:gd name="connsiteX45" fmla="*/ 198438 w 271462"/>
                <a:gd name="connsiteY45" fmla="*/ 270775 h 338138"/>
                <a:gd name="connsiteX46" fmla="*/ 198438 w 271462"/>
                <a:gd name="connsiteY46" fmla="*/ 299834 h 338138"/>
                <a:gd name="connsiteX47" fmla="*/ 162719 w 271462"/>
                <a:gd name="connsiteY47" fmla="*/ 338138 h 338138"/>
                <a:gd name="connsiteX48" fmla="*/ 37042 w 271462"/>
                <a:gd name="connsiteY48" fmla="*/ 338138 h 338138"/>
                <a:gd name="connsiteX49" fmla="*/ 0 w 271462"/>
                <a:gd name="connsiteY49" fmla="*/ 299834 h 338138"/>
                <a:gd name="connsiteX50" fmla="*/ 0 w 271462"/>
                <a:gd name="connsiteY50" fmla="*/ 38304 h 338138"/>
                <a:gd name="connsiteX51" fmla="*/ 37042 w 271462"/>
                <a:gd name="connsiteY51" fmla="*/ 0 h 338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271462" h="338138">
                  <a:moveTo>
                    <a:pt x="79065" y="301625"/>
                  </a:moveTo>
                  <a:cubicBezTo>
                    <a:pt x="73799" y="301625"/>
                    <a:pt x="69850" y="305753"/>
                    <a:pt x="69850" y="312632"/>
                  </a:cubicBezTo>
                  <a:cubicBezTo>
                    <a:pt x="69850" y="318136"/>
                    <a:pt x="73799" y="322263"/>
                    <a:pt x="79065" y="322263"/>
                  </a:cubicBezTo>
                  <a:cubicBezTo>
                    <a:pt x="79065" y="322263"/>
                    <a:pt x="79065" y="322263"/>
                    <a:pt x="114610" y="322263"/>
                  </a:cubicBezTo>
                  <a:cubicBezTo>
                    <a:pt x="119875" y="322263"/>
                    <a:pt x="123825" y="318136"/>
                    <a:pt x="123825" y="312632"/>
                  </a:cubicBezTo>
                  <a:cubicBezTo>
                    <a:pt x="123825" y="305753"/>
                    <a:pt x="119875" y="301625"/>
                    <a:pt x="114610" y="301625"/>
                  </a:cubicBezTo>
                  <a:cubicBezTo>
                    <a:pt x="114610" y="301625"/>
                    <a:pt x="114610" y="301625"/>
                    <a:pt x="79065" y="301625"/>
                  </a:cubicBezTo>
                  <a:close/>
                  <a:moveTo>
                    <a:pt x="166687" y="152400"/>
                  </a:moveTo>
                  <a:lnTo>
                    <a:pt x="166687" y="166688"/>
                  </a:lnTo>
                  <a:lnTo>
                    <a:pt x="171450" y="166688"/>
                  </a:lnTo>
                  <a:lnTo>
                    <a:pt x="171450" y="193676"/>
                  </a:lnTo>
                  <a:lnTo>
                    <a:pt x="166687" y="193676"/>
                  </a:lnTo>
                  <a:lnTo>
                    <a:pt x="166687" y="207963"/>
                  </a:lnTo>
                  <a:lnTo>
                    <a:pt x="193675" y="207963"/>
                  </a:lnTo>
                  <a:lnTo>
                    <a:pt x="193675" y="193676"/>
                  </a:lnTo>
                  <a:lnTo>
                    <a:pt x="190500" y="193676"/>
                  </a:lnTo>
                  <a:lnTo>
                    <a:pt x="190500" y="152400"/>
                  </a:lnTo>
                  <a:close/>
                  <a:moveTo>
                    <a:pt x="179388" y="125413"/>
                  </a:moveTo>
                  <a:cubicBezTo>
                    <a:pt x="173250" y="125413"/>
                    <a:pt x="168275" y="130033"/>
                    <a:pt x="168275" y="135732"/>
                  </a:cubicBezTo>
                  <a:cubicBezTo>
                    <a:pt x="168275" y="141431"/>
                    <a:pt x="173250" y="146051"/>
                    <a:pt x="179388" y="146051"/>
                  </a:cubicBezTo>
                  <a:cubicBezTo>
                    <a:pt x="185526" y="146051"/>
                    <a:pt x="190501" y="141431"/>
                    <a:pt x="190501" y="135732"/>
                  </a:cubicBezTo>
                  <a:cubicBezTo>
                    <a:pt x="190501" y="130033"/>
                    <a:pt x="185526" y="125413"/>
                    <a:pt x="179388" y="125413"/>
                  </a:cubicBezTo>
                  <a:close/>
                  <a:moveTo>
                    <a:pt x="180975" y="88900"/>
                  </a:moveTo>
                  <a:cubicBezTo>
                    <a:pt x="230808" y="88900"/>
                    <a:pt x="271462" y="124384"/>
                    <a:pt x="271462" y="169069"/>
                  </a:cubicBezTo>
                  <a:cubicBezTo>
                    <a:pt x="271462" y="212439"/>
                    <a:pt x="230808" y="249238"/>
                    <a:pt x="180975" y="249238"/>
                  </a:cubicBezTo>
                  <a:cubicBezTo>
                    <a:pt x="162614" y="249238"/>
                    <a:pt x="145566" y="243981"/>
                    <a:pt x="131141" y="236096"/>
                  </a:cubicBezTo>
                  <a:cubicBezTo>
                    <a:pt x="119338" y="243981"/>
                    <a:pt x="104912" y="242667"/>
                    <a:pt x="97044" y="242667"/>
                  </a:cubicBezTo>
                  <a:cubicBezTo>
                    <a:pt x="94421" y="241353"/>
                    <a:pt x="94421" y="238724"/>
                    <a:pt x="95732" y="237410"/>
                  </a:cubicBezTo>
                  <a:cubicBezTo>
                    <a:pt x="103601" y="232153"/>
                    <a:pt x="107535" y="225582"/>
                    <a:pt x="110158" y="219011"/>
                  </a:cubicBezTo>
                  <a:cubicBezTo>
                    <a:pt x="97044" y="205868"/>
                    <a:pt x="90487" y="187469"/>
                    <a:pt x="90487" y="169069"/>
                  </a:cubicBezTo>
                  <a:cubicBezTo>
                    <a:pt x="90487" y="124384"/>
                    <a:pt x="131141" y="88900"/>
                    <a:pt x="180975" y="88900"/>
                  </a:cubicBezTo>
                  <a:close/>
                  <a:moveTo>
                    <a:pt x="37042" y="0"/>
                  </a:moveTo>
                  <a:cubicBezTo>
                    <a:pt x="37042" y="0"/>
                    <a:pt x="37042" y="0"/>
                    <a:pt x="162719" y="0"/>
                  </a:cubicBezTo>
                  <a:cubicBezTo>
                    <a:pt x="182563" y="0"/>
                    <a:pt x="198438" y="17171"/>
                    <a:pt x="198438" y="38304"/>
                  </a:cubicBezTo>
                  <a:cubicBezTo>
                    <a:pt x="198438" y="38304"/>
                    <a:pt x="198438" y="38304"/>
                    <a:pt x="198438" y="67363"/>
                  </a:cubicBezTo>
                  <a:cubicBezTo>
                    <a:pt x="193147" y="67363"/>
                    <a:pt x="186532" y="66042"/>
                    <a:pt x="181240" y="66042"/>
                  </a:cubicBezTo>
                  <a:cubicBezTo>
                    <a:pt x="175949" y="66042"/>
                    <a:pt x="170657" y="67363"/>
                    <a:pt x="165365" y="67363"/>
                  </a:cubicBezTo>
                  <a:cubicBezTo>
                    <a:pt x="165365" y="67363"/>
                    <a:pt x="165365" y="67363"/>
                    <a:pt x="165365" y="51513"/>
                  </a:cubicBezTo>
                  <a:cubicBezTo>
                    <a:pt x="165365" y="51513"/>
                    <a:pt x="165365" y="51513"/>
                    <a:pt x="34396" y="51513"/>
                  </a:cubicBezTo>
                  <a:cubicBezTo>
                    <a:pt x="34396" y="51513"/>
                    <a:pt x="33073" y="51513"/>
                    <a:pt x="33073" y="51513"/>
                  </a:cubicBezTo>
                  <a:cubicBezTo>
                    <a:pt x="33073" y="51513"/>
                    <a:pt x="33073" y="51513"/>
                    <a:pt x="33073" y="286625"/>
                  </a:cubicBezTo>
                  <a:cubicBezTo>
                    <a:pt x="33073" y="286625"/>
                    <a:pt x="34396" y="286625"/>
                    <a:pt x="34396" y="286625"/>
                  </a:cubicBezTo>
                  <a:cubicBezTo>
                    <a:pt x="34396" y="286625"/>
                    <a:pt x="34396" y="286625"/>
                    <a:pt x="165365" y="286625"/>
                  </a:cubicBezTo>
                  <a:cubicBezTo>
                    <a:pt x="165365" y="286625"/>
                    <a:pt x="165365" y="286625"/>
                    <a:pt x="165365" y="270775"/>
                  </a:cubicBezTo>
                  <a:cubicBezTo>
                    <a:pt x="170657" y="270775"/>
                    <a:pt x="175949" y="272096"/>
                    <a:pt x="181240" y="272096"/>
                  </a:cubicBezTo>
                  <a:cubicBezTo>
                    <a:pt x="186532" y="272096"/>
                    <a:pt x="193147" y="270775"/>
                    <a:pt x="198438" y="270775"/>
                  </a:cubicBezTo>
                  <a:cubicBezTo>
                    <a:pt x="198438" y="270775"/>
                    <a:pt x="198438" y="270775"/>
                    <a:pt x="198438" y="299834"/>
                  </a:cubicBezTo>
                  <a:cubicBezTo>
                    <a:pt x="198438" y="320967"/>
                    <a:pt x="182563" y="338138"/>
                    <a:pt x="162719" y="338138"/>
                  </a:cubicBezTo>
                  <a:cubicBezTo>
                    <a:pt x="162719" y="338138"/>
                    <a:pt x="162719" y="338138"/>
                    <a:pt x="37042" y="338138"/>
                  </a:cubicBezTo>
                  <a:cubicBezTo>
                    <a:pt x="17198" y="338138"/>
                    <a:pt x="0" y="320967"/>
                    <a:pt x="0" y="299834"/>
                  </a:cubicBezTo>
                  <a:cubicBezTo>
                    <a:pt x="0" y="299834"/>
                    <a:pt x="0" y="299834"/>
                    <a:pt x="0" y="38304"/>
                  </a:cubicBezTo>
                  <a:cubicBezTo>
                    <a:pt x="0" y="17171"/>
                    <a:pt x="17198" y="0"/>
                    <a:pt x="3704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5" name="矩形 94"/>
            <p:cNvSpPr/>
            <p:nvPr/>
          </p:nvSpPr>
          <p:spPr>
            <a:xfrm>
              <a:off x="3629096" y="3255049"/>
              <a:ext cx="1983498" cy="104206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600" b="1" dirty="0">
                  <a:solidFill>
                    <a:schemeClr val="bg1"/>
                  </a:solidFill>
                </a:rPr>
                <a:t>13</a:t>
              </a:r>
              <a:r>
                <a:rPr lang="zh-CN" altLang="en-US" sz="1600" b="1" dirty="0">
                  <a:solidFill>
                    <a:schemeClr val="bg1"/>
                  </a:solidFill>
                </a:rPr>
                <a:t>、公司各种</a:t>
              </a:r>
              <a:endParaRPr lang="en-US" altLang="zh-CN" sz="1600" b="1" dirty="0">
                <a:solidFill>
                  <a:schemeClr val="bg1"/>
                </a:solidFill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1600" b="1" dirty="0">
                  <a:solidFill>
                    <a:schemeClr val="bg1"/>
                  </a:solidFill>
                </a:rPr>
                <a:t>       </a:t>
              </a:r>
              <a:r>
                <a:rPr lang="zh-CN" altLang="en-US" sz="1600" b="1" dirty="0">
                  <a:solidFill>
                    <a:schemeClr val="bg1"/>
                  </a:solidFill>
                </a:rPr>
                <a:t>表格管理</a:t>
              </a:r>
            </a:p>
          </p:txBody>
        </p:sp>
      </p:grp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3000"/>
    </mc:Choice>
    <mc:Fallback xmlns="">
      <p:transition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-749299" y="1972416"/>
            <a:ext cx="2781300" cy="1198668"/>
            <a:chOff x="-190499" y="1972416"/>
            <a:chExt cx="2781300" cy="1198668"/>
          </a:xfrm>
        </p:grpSpPr>
        <p:sp>
          <p:nvSpPr>
            <p:cNvPr id="69" name="KSO_Shape"/>
            <p:cNvSpPr/>
            <p:nvPr/>
          </p:nvSpPr>
          <p:spPr bwMode="auto">
            <a:xfrm>
              <a:off x="-190499" y="1972416"/>
              <a:ext cx="2781300" cy="1198668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 defTabSz="6851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1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5" name="文本框 44"/>
            <p:cNvSpPr txBox="1">
              <a:spLocks noChangeArrowheads="1"/>
            </p:cNvSpPr>
            <p:nvPr/>
          </p:nvSpPr>
          <p:spPr bwMode="auto">
            <a:xfrm>
              <a:off x="1052725" y="2610802"/>
              <a:ext cx="1500823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683895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683895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683895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683895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r" eaLnBrk="1" hangingPunct="1"/>
              <a:r>
                <a:rPr lang="en-US" altLang="zh-CN" sz="2400" dirty="0">
                  <a:solidFill>
                    <a:schemeClr val="accent2"/>
                  </a:solidFill>
                  <a:latin typeface="+mn-lt"/>
                  <a:ea typeface="+mn-ea"/>
                  <a:cs typeface="+mn-ea"/>
                  <a:sym typeface="+mn-lt"/>
                </a:rPr>
                <a:t>Contents</a:t>
              </a:r>
              <a:endParaRPr lang="zh-CN" altLang="en-US" sz="2400" dirty="0">
                <a:solidFill>
                  <a:schemeClr val="accent2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70" name="文本框 69"/>
            <p:cNvSpPr txBox="1"/>
            <p:nvPr/>
          </p:nvSpPr>
          <p:spPr bwMode="auto">
            <a:xfrm>
              <a:off x="1133583" y="1996018"/>
              <a:ext cx="1419965" cy="7078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defTabSz="6851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4000" b="1" spc="600" dirty="0">
                  <a:solidFill>
                    <a:schemeClr val="accent2"/>
                  </a:solidFill>
                  <a:latin typeface="+mn-lt"/>
                  <a:ea typeface="+mn-ea"/>
                  <a:cs typeface="+mn-ea"/>
                  <a:sym typeface="+mn-lt"/>
                </a:rPr>
                <a:t>目录</a:t>
              </a: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3345670" y="1191567"/>
            <a:ext cx="3069241" cy="461665"/>
            <a:chOff x="3904470" y="1191567"/>
            <a:chExt cx="3069241" cy="461665"/>
          </a:xfrm>
        </p:grpSpPr>
        <p:sp>
          <p:nvSpPr>
            <p:cNvPr id="28" name="矩形 27"/>
            <p:cNvSpPr/>
            <p:nvPr/>
          </p:nvSpPr>
          <p:spPr>
            <a:xfrm>
              <a:off x="4326833" y="1191567"/>
              <a:ext cx="2646878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6851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400" b="1" kern="100" dirty="0">
                  <a:solidFill>
                    <a:schemeClr val="accent1"/>
                  </a:solidFill>
                  <a:latin typeface="+mn-lt"/>
                  <a:ea typeface="+mn-ea"/>
                  <a:cs typeface="+mn-ea"/>
                  <a:sym typeface="+mn-lt"/>
                </a:rPr>
                <a:t>人事管理工作回顾</a:t>
              </a:r>
              <a:endParaRPr lang="zh-CN" altLang="zh-CN" sz="2400" b="1" kern="100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grpSp>
          <p:nvGrpSpPr>
            <p:cNvPr id="24" name="组合 23"/>
            <p:cNvGrpSpPr/>
            <p:nvPr/>
          </p:nvGrpSpPr>
          <p:grpSpPr>
            <a:xfrm>
              <a:off x="3904470" y="1222344"/>
              <a:ext cx="364087" cy="400110"/>
              <a:chOff x="4216044" y="1212057"/>
              <a:chExt cx="364087" cy="400110"/>
            </a:xfrm>
          </p:grpSpPr>
          <p:sp>
            <p:nvSpPr>
              <p:cNvPr id="30" name="KSO_Shape"/>
              <p:cNvSpPr/>
              <p:nvPr/>
            </p:nvSpPr>
            <p:spPr bwMode="auto">
              <a:xfrm>
                <a:off x="4216044" y="1234134"/>
                <a:ext cx="355956" cy="355956"/>
              </a:xfrm>
              <a:prstGeom prst="roundRect">
                <a:avLst>
                  <a:gd name="adj" fmla="val 28104"/>
                </a:avLst>
              </a:prstGeom>
              <a:solidFill>
                <a:schemeClr val="accent1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anchor="ctr">
                <a:scene3d>
                  <a:camera prst="orthographicFront"/>
                  <a:lightRig rig="threePt" dir="t"/>
                </a:scene3d>
                <a:sp3d>
                  <a:contourClr>
                    <a:srgbClr val="FFFFFF"/>
                  </a:contourClr>
                </a:sp3d>
              </a:bodyPr>
              <a:lstStyle/>
              <a:p>
                <a:pPr algn="ctr" defTabSz="685165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400" b="1" dirty="0">
                  <a:solidFill>
                    <a:schemeClr val="accent1">
                      <a:lumMod val="75000"/>
                    </a:schemeClr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2" name="文本框 21"/>
              <p:cNvSpPr txBox="1"/>
              <p:nvPr/>
            </p:nvSpPr>
            <p:spPr>
              <a:xfrm>
                <a:off x="4252797" y="1212057"/>
                <a:ext cx="327334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000" b="1" dirty="0">
                    <a:solidFill>
                      <a:schemeClr val="accent2"/>
                    </a:solidFill>
                    <a:latin typeface="+mn-lt"/>
                    <a:ea typeface="+mn-ea"/>
                    <a:cs typeface="+mn-ea"/>
                    <a:sym typeface="+mn-lt"/>
                  </a:rPr>
                  <a:t>1</a:t>
                </a:r>
                <a:endParaRPr lang="zh-CN" altLang="en-US" sz="2000" b="1" dirty="0">
                  <a:solidFill>
                    <a:schemeClr val="accent2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" name="组合 2"/>
          <p:cNvGrpSpPr/>
          <p:nvPr/>
        </p:nvGrpSpPr>
        <p:grpSpPr>
          <a:xfrm>
            <a:off x="3345670" y="1957801"/>
            <a:ext cx="5223677" cy="461665"/>
            <a:chOff x="3904470" y="1957801"/>
            <a:chExt cx="5223677" cy="461665"/>
          </a:xfrm>
        </p:grpSpPr>
        <p:sp>
          <p:nvSpPr>
            <p:cNvPr id="33" name="矩形 32"/>
            <p:cNvSpPr/>
            <p:nvPr/>
          </p:nvSpPr>
          <p:spPr>
            <a:xfrm>
              <a:off x="4326833" y="1957801"/>
              <a:ext cx="4801314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6851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400" b="1" kern="100" dirty="0">
                  <a:solidFill>
                    <a:schemeClr val="accent1"/>
                  </a:solidFill>
                  <a:latin typeface="+mn-lt"/>
                  <a:ea typeface="+mn-ea"/>
                  <a:cs typeface="+mn-ea"/>
                  <a:sym typeface="+mn-lt"/>
                </a:rPr>
                <a:t>行政、办公室事务、总务工作回顾</a:t>
              </a:r>
              <a:endParaRPr lang="zh-CN" altLang="zh-CN" sz="2400" b="1" kern="100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grpSp>
          <p:nvGrpSpPr>
            <p:cNvPr id="50" name="组合 49"/>
            <p:cNvGrpSpPr/>
            <p:nvPr/>
          </p:nvGrpSpPr>
          <p:grpSpPr>
            <a:xfrm>
              <a:off x="3904470" y="1988578"/>
              <a:ext cx="355956" cy="400110"/>
              <a:chOff x="4216044" y="2000136"/>
              <a:chExt cx="355956" cy="400110"/>
            </a:xfrm>
          </p:grpSpPr>
          <p:sp>
            <p:nvSpPr>
              <p:cNvPr id="72" name="KSO_Shape"/>
              <p:cNvSpPr/>
              <p:nvPr/>
            </p:nvSpPr>
            <p:spPr bwMode="auto">
              <a:xfrm>
                <a:off x="4216044" y="2022213"/>
                <a:ext cx="355956" cy="355956"/>
              </a:xfrm>
              <a:prstGeom prst="roundRect">
                <a:avLst>
                  <a:gd name="adj" fmla="val 28104"/>
                </a:avLst>
              </a:prstGeom>
              <a:solidFill>
                <a:schemeClr val="accent1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anchor="ctr">
                <a:scene3d>
                  <a:camera prst="orthographicFront"/>
                  <a:lightRig rig="threePt" dir="t"/>
                </a:scene3d>
                <a:sp3d>
                  <a:contourClr>
                    <a:srgbClr val="FFFFFF"/>
                  </a:contourClr>
                </a:sp3d>
              </a:bodyPr>
              <a:lstStyle/>
              <a:p>
                <a:pPr algn="ctr" defTabSz="685165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400" b="1" dirty="0">
                  <a:solidFill>
                    <a:schemeClr val="accent1">
                      <a:lumMod val="75000"/>
                    </a:schemeClr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73" name="文本框 72"/>
              <p:cNvSpPr txBox="1"/>
              <p:nvPr/>
            </p:nvSpPr>
            <p:spPr>
              <a:xfrm>
                <a:off x="4237569" y="2000136"/>
                <a:ext cx="327334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000" b="1" dirty="0">
                    <a:solidFill>
                      <a:schemeClr val="accent2"/>
                    </a:solidFill>
                    <a:latin typeface="+mn-lt"/>
                    <a:ea typeface="+mn-ea"/>
                    <a:cs typeface="+mn-ea"/>
                    <a:sym typeface="+mn-lt"/>
                  </a:rPr>
                  <a:t>2</a:t>
                </a:r>
                <a:endParaRPr lang="zh-CN" altLang="en-US" sz="2000" b="1" dirty="0">
                  <a:solidFill>
                    <a:schemeClr val="accent2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4" name="组合 3"/>
          <p:cNvGrpSpPr/>
          <p:nvPr/>
        </p:nvGrpSpPr>
        <p:grpSpPr>
          <a:xfrm>
            <a:off x="3345670" y="2724035"/>
            <a:ext cx="3563711" cy="461665"/>
            <a:chOff x="3904470" y="2724035"/>
            <a:chExt cx="3563711" cy="461665"/>
          </a:xfrm>
        </p:grpSpPr>
        <p:sp>
          <p:nvSpPr>
            <p:cNvPr id="38" name="矩形 37"/>
            <p:cNvSpPr/>
            <p:nvPr/>
          </p:nvSpPr>
          <p:spPr>
            <a:xfrm>
              <a:off x="4325974" y="2724035"/>
              <a:ext cx="3142207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6851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400" b="1" kern="100" dirty="0">
                  <a:solidFill>
                    <a:schemeClr val="accent1"/>
                  </a:solidFill>
                  <a:latin typeface="+mn-lt"/>
                  <a:ea typeface="+mn-ea"/>
                  <a:cs typeface="+mn-ea"/>
                  <a:sym typeface="+mn-lt"/>
                </a:rPr>
                <a:t> </a:t>
              </a:r>
              <a:r>
                <a:rPr lang="en-US" altLang="zh-CN" sz="2400" b="1" kern="100" dirty="0">
                  <a:solidFill>
                    <a:schemeClr val="accent1"/>
                  </a:solidFill>
                  <a:latin typeface="+mn-lt"/>
                  <a:ea typeface="+mn-ea"/>
                  <a:cs typeface="+mn-ea"/>
                  <a:sym typeface="+mn-lt"/>
                </a:rPr>
                <a:t>XX</a:t>
              </a:r>
              <a:r>
                <a:rPr lang="zh-CN" altLang="en-US" sz="2400" b="1" kern="100" dirty="0">
                  <a:solidFill>
                    <a:schemeClr val="accent1"/>
                  </a:solidFill>
                  <a:latin typeface="+mn-lt"/>
                  <a:ea typeface="+mn-ea"/>
                  <a:cs typeface="+mn-ea"/>
                  <a:sym typeface="+mn-lt"/>
                </a:rPr>
                <a:t>年工作规划及建议</a:t>
              </a:r>
              <a:endParaRPr lang="zh-CN" altLang="zh-CN" sz="2400" b="1" kern="100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grpSp>
          <p:nvGrpSpPr>
            <p:cNvPr id="26" name="组合 25"/>
            <p:cNvGrpSpPr/>
            <p:nvPr/>
          </p:nvGrpSpPr>
          <p:grpSpPr>
            <a:xfrm>
              <a:off x="3904470" y="2754812"/>
              <a:ext cx="355956" cy="400110"/>
              <a:chOff x="4216903" y="2752611"/>
              <a:chExt cx="355956" cy="400110"/>
            </a:xfrm>
          </p:grpSpPr>
          <p:sp>
            <p:nvSpPr>
              <p:cNvPr id="75" name="KSO_Shape"/>
              <p:cNvSpPr/>
              <p:nvPr/>
            </p:nvSpPr>
            <p:spPr bwMode="auto">
              <a:xfrm>
                <a:off x="4216903" y="2774688"/>
                <a:ext cx="355956" cy="355956"/>
              </a:xfrm>
              <a:prstGeom prst="roundRect">
                <a:avLst>
                  <a:gd name="adj" fmla="val 28104"/>
                </a:avLst>
              </a:prstGeom>
              <a:solidFill>
                <a:schemeClr val="accent1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anchor="ctr">
                <a:scene3d>
                  <a:camera prst="orthographicFront"/>
                  <a:lightRig rig="threePt" dir="t"/>
                </a:scene3d>
                <a:sp3d>
                  <a:contourClr>
                    <a:srgbClr val="FFFFFF"/>
                  </a:contourClr>
                </a:sp3d>
              </a:bodyPr>
              <a:lstStyle/>
              <a:p>
                <a:pPr algn="ctr" defTabSz="685165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400" b="1">
                  <a:solidFill>
                    <a:schemeClr val="accent1">
                      <a:lumMod val="75000"/>
                    </a:schemeClr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76" name="文本框 75"/>
              <p:cNvSpPr txBox="1"/>
              <p:nvPr/>
            </p:nvSpPr>
            <p:spPr>
              <a:xfrm>
                <a:off x="4234420" y="2752611"/>
                <a:ext cx="327334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000" b="1" dirty="0">
                    <a:solidFill>
                      <a:schemeClr val="accent2"/>
                    </a:solidFill>
                    <a:latin typeface="+mn-lt"/>
                    <a:ea typeface="+mn-ea"/>
                    <a:cs typeface="+mn-ea"/>
                    <a:sym typeface="+mn-lt"/>
                  </a:rPr>
                  <a:t>3</a:t>
                </a:r>
                <a:endParaRPr lang="zh-CN" altLang="en-US" sz="2000" b="1" dirty="0">
                  <a:solidFill>
                    <a:schemeClr val="accent2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5" name="组合 4"/>
          <p:cNvGrpSpPr/>
          <p:nvPr/>
        </p:nvGrpSpPr>
        <p:grpSpPr>
          <a:xfrm>
            <a:off x="3345670" y="3490268"/>
            <a:ext cx="4915901" cy="461665"/>
            <a:chOff x="3904470" y="3490268"/>
            <a:chExt cx="4915901" cy="461665"/>
          </a:xfrm>
        </p:grpSpPr>
        <p:sp>
          <p:nvSpPr>
            <p:cNvPr id="43" name="矩形 42"/>
            <p:cNvSpPr/>
            <p:nvPr/>
          </p:nvSpPr>
          <p:spPr>
            <a:xfrm>
              <a:off x="4326833" y="3490268"/>
              <a:ext cx="4493538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6851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400" b="1" kern="100" dirty="0">
                  <a:solidFill>
                    <a:schemeClr val="accent1"/>
                  </a:solidFill>
                  <a:latin typeface="+mn-lt"/>
                  <a:ea typeface="+mn-ea"/>
                  <a:cs typeface="+mn-ea"/>
                  <a:sym typeface="+mn-lt"/>
                </a:rPr>
                <a:t>人事行政年终工作总结总体概述</a:t>
              </a:r>
              <a:endParaRPr lang="zh-CN" altLang="zh-CN" sz="2400" b="1" kern="100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grpSp>
          <p:nvGrpSpPr>
            <p:cNvPr id="25" name="组合 24"/>
            <p:cNvGrpSpPr/>
            <p:nvPr/>
          </p:nvGrpSpPr>
          <p:grpSpPr>
            <a:xfrm>
              <a:off x="3904470" y="3521045"/>
              <a:ext cx="355956" cy="400110"/>
              <a:chOff x="4216044" y="3538423"/>
              <a:chExt cx="355956" cy="400110"/>
            </a:xfrm>
          </p:grpSpPr>
          <p:sp>
            <p:nvSpPr>
              <p:cNvPr id="78" name="KSO_Shape"/>
              <p:cNvSpPr/>
              <p:nvPr/>
            </p:nvSpPr>
            <p:spPr bwMode="auto">
              <a:xfrm>
                <a:off x="4216044" y="3560500"/>
                <a:ext cx="355956" cy="355956"/>
              </a:xfrm>
              <a:prstGeom prst="roundRect">
                <a:avLst>
                  <a:gd name="adj" fmla="val 28104"/>
                </a:avLst>
              </a:prstGeom>
              <a:solidFill>
                <a:schemeClr val="accent1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anchor="ctr">
                <a:scene3d>
                  <a:camera prst="orthographicFront"/>
                  <a:lightRig rig="threePt" dir="t"/>
                </a:scene3d>
                <a:sp3d>
                  <a:contourClr>
                    <a:srgbClr val="FFFFFF"/>
                  </a:contourClr>
                </a:sp3d>
              </a:bodyPr>
              <a:lstStyle/>
              <a:p>
                <a:pPr algn="ctr" defTabSz="685165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400" b="1">
                  <a:solidFill>
                    <a:schemeClr val="accent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79" name="文本框 78"/>
              <p:cNvSpPr txBox="1"/>
              <p:nvPr/>
            </p:nvSpPr>
            <p:spPr>
              <a:xfrm>
                <a:off x="4237569" y="3538423"/>
                <a:ext cx="327334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000" b="1" dirty="0">
                    <a:solidFill>
                      <a:schemeClr val="accent2"/>
                    </a:solidFill>
                    <a:latin typeface="+mn-lt"/>
                    <a:ea typeface="+mn-ea"/>
                    <a:cs typeface="+mn-ea"/>
                    <a:sym typeface="+mn-lt"/>
                  </a:rPr>
                  <a:t>4</a:t>
                </a:r>
                <a:endParaRPr lang="zh-CN" altLang="en-US" sz="2000" b="1" dirty="0">
                  <a:solidFill>
                    <a:schemeClr val="accent2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</p:grp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3000"/>
    </mc:Choice>
    <mc:Fallback xmlns="">
      <p:transition advTm="3000"/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9" presetClass="emph" presetSubtype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 rctx="PPT">
                                            <p:cTn id="6" dur="indefinite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style.opacity</p:attrName>
                                            </p:attrNameLst>
                                          </p:cBhvr>
                                          <p:to>
                                            <p:strVal val="0.25"/>
                                          </p:to>
                                        </p:set>
                                        <p:animEffect filter="image" prLst="opacity: 0.25">
                                          <p:cBhvr rctx="IE">
                                            <p:cTn id="7" dur="indefinite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9" presetClass="emph" presetSubtype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 rctx="PPT">
                                            <p:cTn id="9" dur="indefinite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style.opacity</p:attrName>
                                            </p:attrNameLst>
                                          </p:cBhvr>
                                          <p:to>
                                            <p:strVal val="0.25"/>
                                          </p:to>
                                        </p:set>
                                        <p:animEffect filter="image" prLst="opacity: 0.25">
                                          <p:cBhvr rctx="IE">
                                            <p:cTn id="10" dur="indefinite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2" presetID="6" presetClass="emph" presetSubtype="0" fill="hold" nodeType="afterEffect" p14:presetBounceEnd="75000">
                                      <p:stCondLst>
                                        <p:cond delay="0"/>
                                      </p:stCondLst>
                                      <p:childTnLst>
                                        <p:animScale p14:bounceEnd="75000">
                                          <p:cBhvr>
                                            <p:cTn id="13" dur="1000" fill="hold"/>
                                            <p:tgtEl>
                                              <p:spTgt spid="4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4" presetID="9" presetClass="emph" presetSubtype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 rctx="PPT">
                                            <p:cTn id="15" dur="indefinite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style.opacity</p:attrName>
                                            </p:attrNameLst>
                                          </p:cBhvr>
                                          <p:to>
                                            <p:strVal val="0.25"/>
                                          </p:to>
                                        </p:set>
                                        <p:animEffect filter="image" prLst="opacity: 0.25">
                                          <p:cBhvr rctx="IE">
                                            <p:cTn id="16" dur="indefinite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9" presetClass="emph" presetSubtype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 rctx="PPT">
                                            <p:cTn id="6" dur="indefinite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style.opacity</p:attrName>
                                            </p:attrNameLst>
                                          </p:cBhvr>
                                          <p:to>
                                            <p:strVal val="0.25"/>
                                          </p:to>
                                        </p:set>
                                        <p:animEffect filter="image" prLst="opacity: 0.25">
                                          <p:cBhvr rctx="IE">
                                            <p:cTn id="7" dur="indefinite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9" presetClass="emph" presetSubtype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 rctx="PPT">
                                            <p:cTn id="9" dur="indefinite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style.opacity</p:attrName>
                                            </p:attrNameLst>
                                          </p:cBhvr>
                                          <p:to>
                                            <p:strVal val="0.25"/>
                                          </p:to>
                                        </p:set>
                                        <p:animEffect filter="image" prLst="opacity: 0.25">
                                          <p:cBhvr rctx="IE">
                                            <p:cTn id="10" dur="indefinite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2" presetID="6" presetClass="emph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3" dur="1000" fill="hold"/>
                                            <p:tgtEl>
                                              <p:spTgt spid="4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4" presetID="9" presetClass="emph" presetSubtype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 rctx="PPT">
                                            <p:cTn id="15" dur="indefinite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style.opacity</p:attrName>
                                            </p:attrNameLst>
                                          </p:cBhvr>
                                          <p:to>
                                            <p:strVal val="0.25"/>
                                          </p:to>
                                        </p:set>
                                        <p:animEffect filter="image" prLst="opacity: 0.25">
                                          <p:cBhvr rctx="IE">
                                            <p:cTn id="16" dur="indefinite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" name="组合 101"/>
          <p:cNvGrpSpPr/>
          <p:nvPr/>
        </p:nvGrpSpPr>
        <p:grpSpPr>
          <a:xfrm>
            <a:off x="-50801" y="424600"/>
            <a:ext cx="6033249" cy="461665"/>
            <a:chOff x="-50801" y="424600"/>
            <a:chExt cx="6033249" cy="461665"/>
          </a:xfrm>
        </p:grpSpPr>
        <p:sp>
          <p:nvSpPr>
            <p:cNvPr id="103" name="KSO_Shape"/>
            <p:cNvSpPr/>
            <p:nvPr/>
          </p:nvSpPr>
          <p:spPr bwMode="auto">
            <a:xfrm>
              <a:off x="-50801" y="463458"/>
              <a:ext cx="486569" cy="32239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 defTabSz="6851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1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04" name="文本框 103"/>
            <p:cNvSpPr txBox="1"/>
            <p:nvPr/>
          </p:nvSpPr>
          <p:spPr bwMode="auto">
            <a:xfrm>
              <a:off x="751523" y="424600"/>
              <a:ext cx="5230925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lvl="0" defTabSz="6851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400" b="1" kern="100" dirty="0">
                  <a:solidFill>
                    <a:srgbClr val="26323E"/>
                  </a:solidFill>
                  <a:cs typeface="+mn-ea"/>
                  <a:sym typeface="+mn-lt"/>
                </a:rPr>
                <a:t>3</a:t>
              </a:r>
              <a:r>
                <a:rPr lang="zh-CN" altLang="en-US" sz="2400" b="1" kern="100" dirty="0">
                  <a:solidFill>
                    <a:srgbClr val="26323E"/>
                  </a:solidFill>
                  <a:cs typeface="+mn-ea"/>
                  <a:sym typeface="+mn-lt"/>
                </a:rPr>
                <a:t>、</a:t>
              </a:r>
              <a:r>
                <a:rPr lang="en-US" altLang="zh-CN" sz="2400" b="1" kern="100" dirty="0">
                  <a:solidFill>
                    <a:srgbClr val="26323E"/>
                  </a:solidFill>
                  <a:cs typeface="+mn-ea"/>
                  <a:sym typeface="+mn-lt"/>
                </a:rPr>
                <a:t>XX</a:t>
              </a:r>
              <a:r>
                <a:rPr lang="zh-CN" altLang="en-US" sz="2400" b="1" kern="100" dirty="0">
                  <a:solidFill>
                    <a:srgbClr val="26323E"/>
                  </a:solidFill>
                  <a:cs typeface="+mn-ea"/>
                  <a:sym typeface="+mn-lt"/>
                </a:rPr>
                <a:t>年工作规划及建议</a:t>
              </a:r>
            </a:p>
          </p:txBody>
        </p:sp>
        <p:sp>
          <p:nvSpPr>
            <p:cNvPr id="105" name="KSO_Shape"/>
            <p:cNvSpPr/>
            <p:nvPr/>
          </p:nvSpPr>
          <p:spPr bwMode="auto">
            <a:xfrm>
              <a:off x="488156" y="463458"/>
              <a:ext cx="103188" cy="32239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 defTabSz="6851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1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31" name="î$lîḓe"/>
          <p:cNvSpPr/>
          <p:nvPr/>
        </p:nvSpPr>
        <p:spPr>
          <a:xfrm>
            <a:off x="0" y="1141475"/>
            <a:ext cx="9144000" cy="1246026"/>
          </a:xfrm>
          <a:prstGeom prst="rect">
            <a:avLst/>
          </a:prstGeom>
          <a:blipFill>
            <a:blip r:embed="rId4"/>
            <a:srcRect/>
            <a:stretch>
              <a:fillRect t="-220967" b="-168077"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539352" y="2230351"/>
            <a:ext cx="1418074" cy="2249129"/>
            <a:chOff x="539352" y="2230351"/>
            <a:chExt cx="1418074" cy="2249129"/>
          </a:xfrm>
        </p:grpSpPr>
        <p:sp>
          <p:nvSpPr>
            <p:cNvPr id="32" name="ïṩliḍê"/>
            <p:cNvSpPr/>
            <p:nvPr/>
          </p:nvSpPr>
          <p:spPr bwMode="auto">
            <a:xfrm rot="5400000">
              <a:off x="464548" y="2751328"/>
              <a:ext cx="1567681" cy="1418074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19050">
              <a:noFill/>
              <a:round/>
            </a:ln>
          </p:spPr>
          <p:txBody>
            <a:bodyPr vert="horz" wrap="none" lIns="91440" tIns="45720" rIns="91440" bIns="45720" numCol="1" rtlCol="0" anchor="ctr" anchorCtr="1" compatLnSpc="1"/>
            <a:lstStyle/>
            <a:p>
              <a:pPr algn="ctr"/>
              <a:endParaRPr lang="en-US" sz="1200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33" name="ïṧľîḑê"/>
            <p:cNvSpPr/>
            <p:nvPr/>
          </p:nvSpPr>
          <p:spPr bwMode="auto">
            <a:xfrm>
              <a:off x="540584" y="2230351"/>
              <a:ext cx="1415612" cy="410179"/>
            </a:xfrm>
            <a:prstGeom prst="rect">
              <a:avLst/>
            </a:prstGeom>
            <a:solidFill>
              <a:schemeClr val="accent1"/>
            </a:solidFill>
            <a:ln w="19050">
              <a:noFill/>
              <a:round/>
            </a:ln>
            <a:effectLst/>
          </p:spPr>
          <p:txBody>
            <a:bodyPr vert="horz" wrap="none" lIns="91440" tIns="45720" rIns="91440" bIns="45720" numCol="1" rtlCol="0" anchor="ctr" anchorCtr="1" compatLnSpc="1"/>
            <a:lstStyle/>
            <a:p>
              <a:pPr algn="ctr"/>
              <a:r>
                <a:rPr lang="zh-CN" altLang="en-US" sz="1600" b="1" dirty="0">
                  <a:solidFill>
                    <a:schemeClr val="bg1"/>
                  </a:solidFill>
                </a:rPr>
                <a:t>加大后勤服务</a:t>
              </a:r>
            </a:p>
          </p:txBody>
        </p:sp>
        <p:sp>
          <p:nvSpPr>
            <p:cNvPr id="34" name="í$líďè"/>
            <p:cNvSpPr txBox="1"/>
            <p:nvPr/>
          </p:nvSpPr>
          <p:spPr>
            <a:xfrm>
              <a:off x="641563" y="2938013"/>
              <a:ext cx="1213654" cy="607859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400" dirty="0"/>
                <a:t>对后勤服务行修改、完善</a:t>
              </a:r>
              <a:endParaRPr lang="en-US" altLang="zh-CN" sz="1400" dirty="0"/>
            </a:p>
          </p:txBody>
        </p:sp>
        <p:sp>
          <p:nvSpPr>
            <p:cNvPr id="48" name="îŝḷïḍé"/>
            <p:cNvSpPr/>
            <p:nvPr/>
          </p:nvSpPr>
          <p:spPr bwMode="auto">
            <a:xfrm>
              <a:off x="992377" y="3967453"/>
              <a:ext cx="512026" cy="512027"/>
            </a:xfrm>
            <a:prstGeom prst="ellipse">
              <a:avLst/>
            </a:prstGeom>
            <a:solidFill>
              <a:schemeClr val="accent1"/>
            </a:solidFill>
            <a:ln w="19050">
              <a:solidFill>
                <a:schemeClr val="bg1"/>
              </a:solidFill>
              <a:round/>
            </a:ln>
            <a:effectLst/>
          </p:spPr>
          <p:txBody>
            <a:bodyPr vert="horz" wrap="none" lIns="91440" tIns="45720" rIns="91440" bIns="45720" numCol="1" rtlCol="0" anchor="ctr" anchorCtr="1" compatLnSpc="1"/>
            <a:lstStyle/>
            <a:p>
              <a:pPr algn="ctr"/>
              <a:endParaRPr lang="en-US" sz="1200" b="1" dirty="0">
                <a:solidFill>
                  <a:schemeClr val="bg1"/>
                </a:solidFill>
              </a:endParaRPr>
            </a:p>
          </p:txBody>
        </p:sp>
        <p:sp>
          <p:nvSpPr>
            <p:cNvPr id="53" name="íṥḷíḋê"/>
            <p:cNvSpPr/>
            <p:nvPr/>
          </p:nvSpPr>
          <p:spPr bwMode="auto">
            <a:xfrm>
              <a:off x="1118721" y="4087596"/>
              <a:ext cx="259337" cy="271742"/>
            </a:xfrm>
            <a:custGeom>
              <a:avLst/>
              <a:gdLst>
                <a:gd name="connsiteX0" fmla="*/ 75115 w 321487"/>
                <a:gd name="connsiteY0" fmla="*/ 204009 h 336863"/>
                <a:gd name="connsiteX1" fmla="*/ 94628 w 321487"/>
                <a:gd name="connsiteY1" fmla="*/ 207993 h 336863"/>
                <a:gd name="connsiteX2" fmla="*/ 114472 w 321487"/>
                <a:gd name="connsiteY2" fmla="*/ 225257 h 336863"/>
                <a:gd name="connsiteX3" fmla="*/ 156805 w 321487"/>
                <a:gd name="connsiteY3" fmla="*/ 239866 h 336863"/>
                <a:gd name="connsiteX4" fmla="*/ 170035 w 321487"/>
                <a:gd name="connsiteY4" fmla="*/ 239866 h 336863"/>
                <a:gd name="connsiteX5" fmla="*/ 212368 w 321487"/>
                <a:gd name="connsiteY5" fmla="*/ 225257 h 336863"/>
                <a:gd name="connsiteX6" fmla="*/ 230889 w 321487"/>
                <a:gd name="connsiteY6" fmla="*/ 207993 h 336863"/>
                <a:gd name="connsiteX7" fmla="*/ 269254 w 321487"/>
                <a:gd name="connsiteY7" fmla="*/ 215961 h 336863"/>
                <a:gd name="connsiteX8" fmla="*/ 310264 w 321487"/>
                <a:gd name="connsiteY8" fmla="*/ 286346 h 336863"/>
                <a:gd name="connsiteX9" fmla="*/ 316879 w 321487"/>
                <a:gd name="connsiteY9" fmla="*/ 302282 h 336863"/>
                <a:gd name="connsiteX10" fmla="*/ 319524 w 321487"/>
                <a:gd name="connsiteY10" fmla="*/ 327514 h 336863"/>
                <a:gd name="connsiteX11" fmla="*/ 295712 w 321487"/>
                <a:gd name="connsiteY11" fmla="*/ 336810 h 336863"/>
                <a:gd name="connsiteX12" fmla="*/ 28482 w 321487"/>
                <a:gd name="connsiteY12" fmla="*/ 336810 h 336863"/>
                <a:gd name="connsiteX13" fmla="*/ 2024 w 321487"/>
                <a:gd name="connsiteY13" fmla="*/ 327514 h 336863"/>
                <a:gd name="connsiteX14" fmla="*/ 3347 w 321487"/>
                <a:gd name="connsiteY14" fmla="*/ 302282 h 336863"/>
                <a:gd name="connsiteX15" fmla="*/ 11284 w 321487"/>
                <a:gd name="connsiteY15" fmla="*/ 286346 h 336863"/>
                <a:gd name="connsiteX16" fmla="*/ 53618 w 321487"/>
                <a:gd name="connsiteY16" fmla="*/ 215961 h 336863"/>
                <a:gd name="connsiteX17" fmla="*/ 75115 w 321487"/>
                <a:gd name="connsiteY17" fmla="*/ 204009 h 336863"/>
                <a:gd name="connsiteX18" fmla="*/ 160774 w 321487"/>
                <a:gd name="connsiteY18" fmla="*/ 0 h 336863"/>
                <a:gd name="connsiteX19" fmla="*/ 245706 w 321487"/>
                <a:gd name="connsiteY19" fmla="*/ 100013 h 336863"/>
                <a:gd name="connsiteX20" fmla="*/ 160774 w 321487"/>
                <a:gd name="connsiteY20" fmla="*/ 200026 h 336863"/>
                <a:gd name="connsiteX21" fmla="*/ 75842 w 321487"/>
                <a:gd name="connsiteY21" fmla="*/ 100013 h 336863"/>
                <a:gd name="connsiteX22" fmla="*/ 160774 w 321487"/>
                <a:gd name="connsiteY22" fmla="*/ 0 h 3368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321487" h="336863">
                  <a:moveTo>
                    <a:pt x="75115" y="204009"/>
                  </a:moveTo>
                  <a:cubicBezTo>
                    <a:pt x="82391" y="203345"/>
                    <a:pt x="89337" y="205337"/>
                    <a:pt x="94628" y="207993"/>
                  </a:cubicBezTo>
                  <a:cubicBezTo>
                    <a:pt x="101243" y="211977"/>
                    <a:pt x="109180" y="221273"/>
                    <a:pt x="114472" y="225257"/>
                  </a:cubicBezTo>
                  <a:cubicBezTo>
                    <a:pt x="121087" y="231897"/>
                    <a:pt x="134316" y="239866"/>
                    <a:pt x="156805" y="239866"/>
                  </a:cubicBezTo>
                  <a:cubicBezTo>
                    <a:pt x="170035" y="239866"/>
                    <a:pt x="170035" y="239866"/>
                    <a:pt x="170035" y="239866"/>
                  </a:cubicBezTo>
                  <a:cubicBezTo>
                    <a:pt x="191201" y="239866"/>
                    <a:pt x="204431" y="231897"/>
                    <a:pt x="212368" y="225257"/>
                  </a:cubicBezTo>
                  <a:cubicBezTo>
                    <a:pt x="217660" y="221273"/>
                    <a:pt x="224274" y="210649"/>
                    <a:pt x="230889" y="207993"/>
                  </a:cubicBezTo>
                  <a:cubicBezTo>
                    <a:pt x="241472" y="202681"/>
                    <a:pt x="256024" y="200025"/>
                    <a:pt x="269254" y="215961"/>
                  </a:cubicBezTo>
                  <a:cubicBezTo>
                    <a:pt x="291743" y="241194"/>
                    <a:pt x="310264" y="286346"/>
                    <a:pt x="310264" y="286346"/>
                  </a:cubicBezTo>
                  <a:cubicBezTo>
                    <a:pt x="316879" y="302282"/>
                    <a:pt x="316879" y="302282"/>
                    <a:pt x="316879" y="302282"/>
                  </a:cubicBezTo>
                  <a:cubicBezTo>
                    <a:pt x="320847" y="308922"/>
                    <a:pt x="323493" y="320874"/>
                    <a:pt x="319524" y="327514"/>
                  </a:cubicBezTo>
                  <a:cubicBezTo>
                    <a:pt x="311587" y="338138"/>
                    <a:pt x="295712" y="336810"/>
                    <a:pt x="295712" y="336810"/>
                  </a:cubicBezTo>
                  <a:lnTo>
                    <a:pt x="28482" y="336810"/>
                  </a:lnTo>
                  <a:cubicBezTo>
                    <a:pt x="28482" y="336810"/>
                    <a:pt x="9962" y="338138"/>
                    <a:pt x="2024" y="327514"/>
                  </a:cubicBezTo>
                  <a:cubicBezTo>
                    <a:pt x="-1945" y="320874"/>
                    <a:pt x="701" y="308922"/>
                    <a:pt x="3347" y="302282"/>
                  </a:cubicBezTo>
                  <a:cubicBezTo>
                    <a:pt x="11284" y="286346"/>
                    <a:pt x="11284" y="286346"/>
                    <a:pt x="11284" y="286346"/>
                  </a:cubicBezTo>
                  <a:cubicBezTo>
                    <a:pt x="11284" y="286346"/>
                    <a:pt x="31128" y="241194"/>
                    <a:pt x="53618" y="215961"/>
                  </a:cubicBezTo>
                  <a:cubicBezTo>
                    <a:pt x="60233" y="207993"/>
                    <a:pt x="67839" y="204673"/>
                    <a:pt x="75115" y="204009"/>
                  </a:cubicBezTo>
                  <a:close/>
                  <a:moveTo>
                    <a:pt x="160774" y="0"/>
                  </a:moveTo>
                  <a:cubicBezTo>
                    <a:pt x="207681" y="0"/>
                    <a:pt x="245706" y="44777"/>
                    <a:pt x="245706" y="100013"/>
                  </a:cubicBezTo>
                  <a:cubicBezTo>
                    <a:pt x="245706" y="155249"/>
                    <a:pt x="207681" y="200026"/>
                    <a:pt x="160774" y="200026"/>
                  </a:cubicBezTo>
                  <a:cubicBezTo>
                    <a:pt x="113867" y="200026"/>
                    <a:pt x="75842" y="155249"/>
                    <a:pt x="75842" y="100013"/>
                  </a:cubicBezTo>
                  <a:cubicBezTo>
                    <a:pt x="75842" y="44777"/>
                    <a:pt x="113867" y="0"/>
                    <a:pt x="160774" y="0"/>
                  </a:cubicBezTo>
                  <a:close/>
                </a:path>
              </a:pathLst>
            </a:custGeom>
            <a:solidFill>
              <a:schemeClr val="bg1"/>
            </a:solidFill>
            <a:ln w="19050">
              <a:noFill/>
              <a:round/>
            </a:ln>
            <a:effectLst/>
          </p:spPr>
          <p:txBody>
            <a:bodyPr vert="horz" wrap="none" lIns="91440" tIns="45720" rIns="91440" bIns="45720" numCol="1" rtlCol="0" anchor="ctr" anchorCtr="1" compatLnSpc="1"/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 lang="en-US" sz="12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2201159" y="2230351"/>
            <a:ext cx="1418074" cy="2249129"/>
            <a:chOff x="2201159" y="2230351"/>
            <a:chExt cx="1418074" cy="2249129"/>
          </a:xfrm>
        </p:grpSpPr>
        <p:sp>
          <p:nvSpPr>
            <p:cNvPr id="35" name="ïşḷíḓê"/>
            <p:cNvSpPr/>
            <p:nvPr/>
          </p:nvSpPr>
          <p:spPr bwMode="auto">
            <a:xfrm rot="5400000">
              <a:off x="2126355" y="2751330"/>
              <a:ext cx="1567681" cy="1418074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19050">
              <a:noFill/>
              <a:round/>
            </a:ln>
          </p:spPr>
          <p:txBody>
            <a:bodyPr vert="horz" wrap="none" lIns="91440" tIns="45720" rIns="91440" bIns="45720" numCol="1" rtlCol="0" anchor="ctr" anchorCtr="1" compatLnSpc="1"/>
            <a:lstStyle/>
            <a:p>
              <a:pPr algn="ctr"/>
              <a:endParaRPr lang="en-US" sz="1200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36" name="ísliďe"/>
            <p:cNvSpPr/>
            <p:nvPr/>
          </p:nvSpPr>
          <p:spPr bwMode="auto">
            <a:xfrm>
              <a:off x="2202390" y="2230351"/>
              <a:ext cx="1415612" cy="410179"/>
            </a:xfrm>
            <a:prstGeom prst="rect">
              <a:avLst/>
            </a:prstGeom>
            <a:solidFill>
              <a:schemeClr val="accent2"/>
            </a:solidFill>
            <a:ln w="19050">
              <a:noFill/>
              <a:round/>
            </a:ln>
            <a:effectLst/>
          </p:spPr>
          <p:txBody>
            <a:bodyPr vert="horz" wrap="none" lIns="91440" tIns="45720" rIns="91440" bIns="45720" numCol="1" rtlCol="0" anchor="ctr" anchorCtr="1" compatLnSpc="1"/>
            <a:lstStyle/>
            <a:p>
              <a:pPr lvl="0" algn="ctr"/>
              <a:r>
                <a:rPr lang="zh-CN" altLang="en-US" sz="1600" b="1" dirty="0">
                  <a:solidFill>
                    <a:prstClr val="white"/>
                  </a:solidFill>
                </a:rPr>
                <a:t>加大宣传力度</a:t>
              </a:r>
            </a:p>
          </p:txBody>
        </p:sp>
        <p:sp>
          <p:nvSpPr>
            <p:cNvPr id="37" name="iSļîḑè"/>
            <p:cNvSpPr txBox="1"/>
            <p:nvPr/>
          </p:nvSpPr>
          <p:spPr>
            <a:xfrm>
              <a:off x="2303369" y="2938013"/>
              <a:ext cx="1213654" cy="931024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400" dirty="0"/>
                <a:t>对涌现出来的典型的人和事予以及时报道</a:t>
              </a:r>
              <a:endParaRPr lang="en-US" altLang="zh-CN" sz="1400" dirty="0"/>
            </a:p>
          </p:txBody>
        </p:sp>
        <p:sp>
          <p:nvSpPr>
            <p:cNvPr id="49" name="ïšḷiḋé"/>
            <p:cNvSpPr/>
            <p:nvPr/>
          </p:nvSpPr>
          <p:spPr bwMode="auto">
            <a:xfrm>
              <a:off x="2654183" y="3967453"/>
              <a:ext cx="512026" cy="512027"/>
            </a:xfrm>
            <a:prstGeom prst="ellipse">
              <a:avLst/>
            </a:prstGeom>
            <a:solidFill>
              <a:schemeClr val="accent2"/>
            </a:solidFill>
            <a:ln w="19050">
              <a:solidFill>
                <a:schemeClr val="bg1"/>
              </a:solidFill>
              <a:round/>
            </a:ln>
            <a:effectLst/>
          </p:spPr>
          <p:txBody>
            <a:bodyPr vert="horz" wrap="none" lIns="91440" tIns="45720" rIns="91440" bIns="45720" numCol="1" rtlCol="0" anchor="ctr" anchorCtr="1" compatLnSpc="1"/>
            <a:lstStyle/>
            <a:p>
              <a:pPr algn="ctr"/>
              <a:endParaRPr lang="en-US" sz="1200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54" name="ï$lîďè"/>
            <p:cNvSpPr/>
            <p:nvPr/>
          </p:nvSpPr>
          <p:spPr bwMode="auto">
            <a:xfrm>
              <a:off x="2780528" y="4087596"/>
              <a:ext cx="259337" cy="271742"/>
            </a:xfrm>
            <a:custGeom>
              <a:avLst/>
              <a:gdLst>
                <a:gd name="connsiteX0" fmla="*/ 75115 w 321487"/>
                <a:gd name="connsiteY0" fmla="*/ 204009 h 336863"/>
                <a:gd name="connsiteX1" fmla="*/ 94628 w 321487"/>
                <a:gd name="connsiteY1" fmla="*/ 207993 h 336863"/>
                <a:gd name="connsiteX2" fmla="*/ 114472 w 321487"/>
                <a:gd name="connsiteY2" fmla="*/ 225257 h 336863"/>
                <a:gd name="connsiteX3" fmla="*/ 156805 w 321487"/>
                <a:gd name="connsiteY3" fmla="*/ 239866 h 336863"/>
                <a:gd name="connsiteX4" fmla="*/ 170035 w 321487"/>
                <a:gd name="connsiteY4" fmla="*/ 239866 h 336863"/>
                <a:gd name="connsiteX5" fmla="*/ 212368 w 321487"/>
                <a:gd name="connsiteY5" fmla="*/ 225257 h 336863"/>
                <a:gd name="connsiteX6" fmla="*/ 230889 w 321487"/>
                <a:gd name="connsiteY6" fmla="*/ 207993 h 336863"/>
                <a:gd name="connsiteX7" fmla="*/ 269254 w 321487"/>
                <a:gd name="connsiteY7" fmla="*/ 215961 h 336863"/>
                <a:gd name="connsiteX8" fmla="*/ 310264 w 321487"/>
                <a:gd name="connsiteY8" fmla="*/ 286346 h 336863"/>
                <a:gd name="connsiteX9" fmla="*/ 316879 w 321487"/>
                <a:gd name="connsiteY9" fmla="*/ 302282 h 336863"/>
                <a:gd name="connsiteX10" fmla="*/ 319524 w 321487"/>
                <a:gd name="connsiteY10" fmla="*/ 327514 h 336863"/>
                <a:gd name="connsiteX11" fmla="*/ 295712 w 321487"/>
                <a:gd name="connsiteY11" fmla="*/ 336810 h 336863"/>
                <a:gd name="connsiteX12" fmla="*/ 28482 w 321487"/>
                <a:gd name="connsiteY12" fmla="*/ 336810 h 336863"/>
                <a:gd name="connsiteX13" fmla="*/ 2024 w 321487"/>
                <a:gd name="connsiteY13" fmla="*/ 327514 h 336863"/>
                <a:gd name="connsiteX14" fmla="*/ 3347 w 321487"/>
                <a:gd name="connsiteY14" fmla="*/ 302282 h 336863"/>
                <a:gd name="connsiteX15" fmla="*/ 11284 w 321487"/>
                <a:gd name="connsiteY15" fmla="*/ 286346 h 336863"/>
                <a:gd name="connsiteX16" fmla="*/ 53618 w 321487"/>
                <a:gd name="connsiteY16" fmla="*/ 215961 h 336863"/>
                <a:gd name="connsiteX17" fmla="*/ 75115 w 321487"/>
                <a:gd name="connsiteY17" fmla="*/ 204009 h 336863"/>
                <a:gd name="connsiteX18" fmla="*/ 160774 w 321487"/>
                <a:gd name="connsiteY18" fmla="*/ 0 h 336863"/>
                <a:gd name="connsiteX19" fmla="*/ 245706 w 321487"/>
                <a:gd name="connsiteY19" fmla="*/ 100013 h 336863"/>
                <a:gd name="connsiteX20" fmla="*/ 160774 w 321487"/>
                <a:gd name="connsiteY20" fmla="*/ 200026 h 336863"/>
                <a:gd name="connsiteX21" fmla="*/ 75842 w 321487"/>
                <a:gd name="connsiteY21" fmla="*/ 100013 h 336863"/>
                <a:gd name="connsiteX22" fmla="*/ 160774 w 321487"/>
                <a:gd name="connsiteY22" fmla="*/ 0 h 3368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321487" h="336863">
                  <a:moveTo>
                    <a:pt x="75115" y="204009"/>
                  </a:moveTo>
                  <a:cubicBezTo>
                    <a:pt x="82391" y="203345"/>
                    <a:pt x="89337" y="205337"/>
                    <a:pt x="94628" y="207993"/>
                  </a:cubicBezTo>
                  <a:cubicBezTo>
                    <a:pt x="101243" y="211977"/>
                    <a:pt x="109180" y="221273"/>
                    <a:pt x="114472" y="225257"/>
                  </a:cubicBezTo>
                  <a:cubicBezTo>
                    <a:pt x="121087" y="231897"/>
                    <a:pt x="134316" y="239866"/>
                    <a:pt x="156805" y="239866"/>
                  </a:cubicBezTo>
                  <a:cubicBezTo>
                    <a:pt x="170035" y="239866"/>
                    <a:pt x="170035" y="239866"/>
                    <a:pt x="170035" y="239866"/>
                  </a:cubicBezTo>
                  <a:cubicBezTo>
                    <a:pt x="191201" y="239866"/>
                    <a:pt x="204431" y="231897"/>
                    <a:pt x="212368" y="225257"/>
                  </a:cubicBezTo>
                  <a:cubicBezTo>
                    <a:pt x="217660" y="221273"/>
                    <a:pt x="224274" y="210649"/>
                    <a:pt x="230889" y="207993"/>
                  </a:cubicBezTo>
                  <a:cubicBezTo>
                    <a:pt x="241472" y="202681"/>
                    <a:pt x="256024" y="200025"/>
                    <a:pt x="269254" y="215961"/>
                  </a:cubicBezTo>
                  <a:cubicBezTo>
                    <a:pt x="291743" y="241194"/>
                    <a:pt x="310264" y="286346"/>
                    <a:pt x="310264" y="286346"/>
                  </a:cubicBezTo>
                  <a:cubicBezTo>
                    <a:pt x="316879" y="302282"/>
                    <a:pt x="316879" y="302282"/>
                    <a:pt x="316879" y="302282"/>
                  </a:cubicBezTo>
                  <a:cubicBezTo>
                    <a:pt x="320847" y="308922"/>
                    <a:pt x="323493" y="320874"/>
                    <a:pt x="319524" y="327514"/>
                  </a:cubicBezTo>
                  <a:cubicBezTo>
                    <a:pt x="311587" y="338138"/>
                    <a:pt x="295712" y="336810"/>
                    <a:pt x="295712" y="336810"/>
                  </a:cubicBezTo>
                  <a:lnTo>
                    <a:pt x="28482" y="336810"/>
                  </a:lnTo>
                  <a:cubicBezTo>
                    <a:pt x="28482" y="336810"/>
                    <a:pt x="9962" y="338138"/>
                    <a:pt x="2024" y="327514"/>
                  </a:cubicBezTo>
                  <a:cubicBezTo>
                    <a:pt x="-1945" y="320874"/>
                    <a:pt x="701" y="308922"/>
                    <a:pt x="3347" y="302282"/>
                  </a:cubicBezTo>
                  <a:cubicBezTo>
                    <a:pt x="11284" y="286346"/>
                    <a:pt x="11284" y="286346"/>
                    <a:pt x="11284" y="286346"/>
                  </a:cubicBezTo>
                  <a:cubicBezTo>
                    <a:pt x="11284" y="286346"/>
                    <a:pt x="31128" y="241194"/>
                    <a:pt x="53618" y="215961"/>
                  </a:cubicBezTo>
                  <a:cubicBezTo>
                    <a:pt x="60233" y="207993"/>
                    <a:pt x="67839" y="204673"/>
                    <a:pt x="75115" y="204009"/>
                  </a:cubicBezTo>
                  <a:close/>
                  <a:moveTo>
                    <a:pt x="160774" y="0"/>
                  </a:moveTo>
                  <a:cubicBezTo>
                    <a:pt x="207681" y="0"/>
                    <a:pt x="245706" y="44777"/>
                    <a:pt x="245706" y="100013"/>
                  </a:cubicBezTo>
                  <a:cubicBezTo>
                    <a:pt x="245706" y="155249"/>
                    <a:pt x="207681" y="200026"/>
                    <a:pt x="160774" y="200026"/>
                  </a:cubicBezTo>
                  <a:cubicBezTo>
                    <a:pt x="113867" y="200026"/>
                    <a:pt x="75842" y="155249"/>
                    <a:pt x="75842" y="100013"/>
                  </a:cubicBezTo>
                  <a:cubicBezTo>
                    <a:pt x="75842" y="44777"/>
                    <a:pt x="113867" y="0"/>
                    <a:pt x="160774" y="0"/>
                  </a:cubicBezTo>
                  <a:close/>
                </a:path>
              </a:pathLst>
            </a:custGeom>
            <a:solidFill>
              <a:schemeClr val="bg1"/>
            </a:solidFill>
            <a:ln w="19050">
              <a:noFill/>
              <a:round/>
            </a:ln>
            <a:effectLst/>
          </p:spPr>
          <p:txBody>
            <a:bodyPr vert="horz" wrap="none" lIns="91440" tIns="45720" rIns="91440" bIns="45720" numCol="1" rtlCol="0" anchor="ctr" anchorCtr="1" compatLnSpc="1"/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 lang="en-US" sz="1200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5524768" y="2230354"/>
            <a:ext cx="1418074" cy="2249126"/>
            <a:chOff x="5524768" y="2230354"/>
            <a:chExt cx="1418074" cy="2249126"/>
          </a:xfrm>
        </p:grpSpPr>
        <p:sp>
          <p:nvSpPr>
            <p:cNvPr id="41" name="íṩḷiḑè"/>
            <p:cNvSpPr/>
            <p:nvPr/>
          </p:nvSpPr>
          <p:spPr bwMode="auto">
            <a:xfrm rot="5400000">
              <a:off x="5449964" y="2751331"/>
              <a:ext cx="1567681" cy="1418074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19050">
              <a:noFill/>
              <a:round/>
            </a:ln>
          </p:spPr>
          <p:txBody>
            <a:bodyPr vert="horz" wrap="none" lIns="91440" tIns="45720" rIns="91440" bIns="45720" numCol="1" rtlCol="0" anchor="ctr" anchorCtr="1" compatLnSpc="1"/>
            <a:lstStyle/>
            <a:p>
              <a:pPr algn="ctr"/>
              <a:endParaRPr lang="en-US" sz="1200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42" name="ïşḻíḍé"/>
            <p:cNvSpPr/>
            <p:nvPr/>
          </p:nvSpPr>
          <p:spPr bwMode="auto">
            <a:xfrm>
              <a:off x="5526001" y="2230354"/>
              <a:ext cx="1415612" cy="410179"/>
            </a:xfrm>
            <a:prstGeom prst="rect">
              <a:avLst/>
            </a:prstGeom>
            <a:solidFill>
              <a:schemeClr val="accent4"/>
            </a:solidFill>
            <a:ln w="19050">
              <a:noFill/>
              <a:round/>
            </a:ln>
            <a:effectLst/>
          </p:spPr>
          <p:txBody>
            <a:bodyPr vert="horz" wrap="none" lIns="91440" tIns="45720" rIns="91440" bIns="45720" numCol="1" rtlCol="0" anchor="ctr" anchorCtr="1" compatLnSpc="1"/>
            <a:lstStyle/>
            <a:p>
              <a:pPr lvl="0" algn="ctr"/>
              <a:r>
                <a:rPr lang="zh-CN" altLang="en-US" sz="1600" b="1" dirty="0">
                  <a:solidFill>
                    <a:prstClr val="white"/>
                  </a:solidFill>
                </a:rPr>
                <a:t>完成</a:t>
              </a:r>
              <a:r>
                <a:rPr lang="en-US" altLang="zh-CN" sz="1600" b="1" dirty="0">
                  <a:solidFill>
                    <a:prstClr val="white"/>
                  </a:solidFill>
                </a:rPr>
                <a:t>HR</a:t>
              </a:r>
              <a:r>
                <a:rPr lang="zh-CN" altLang="en-US" sz="1600" b="1" dirty="0">
                  <a:solidFill>
                    <a:prstClr val="white"/>
                  </a:solidFill>
                </a:rPr>
                <a:t>招聘</a:t>
              </a:r>
            </a:p>
          </p:txBody>
        </p:sp>
        <p:sp>
          <p:nvSpPr>
            <p:cNvPr id="43" name="išļïḑé"/>
            <p:cNvSpPr txBox="1"/>
            <p:nvPr/>
          </p:nvSpPr>
          <p:spPr>
            <a:xfrm>
              <a:off x="5626979" y="2938016"/>
              <a:ext cx="1213654" cy="646331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400" dirty="0"/>
                <a:t>完成日常</a:t>
              </a:r>
              <a:r>
                <a:rPr lang="en-US" altLang="zh-CN" sz="1400" dirty="0"/>
                <a:t>HR</a:t>
              </a:r>
              <a:r>
                <a:rPr lang="zh-CN" altLang="en-US" sz="1400" dirty="0"/>
                <a:t>招聘与配置</a:t>
              </a:r>
              <a:endParaRPr lang="en-US" altLang="zh-CN" sz="1400" dirty="0"/>
            </a:p>
          </p:txBody>
        </p:sp>
        <p:sp>
          <p:nvSpPr>
            <p:cNvPr id="50" name="íşļîḓe"/>
            <p:cNvSpPr/>
            <p:nvPr/>
          </p:nvSpPr>
          <p:spPr bwMode="auto">
            <a:xfrm>
              <a:off x="5977792" y="3967453"/>
              <a:ext cx="512026" cy="512027"/>
            </a:xfrm>
            <a:prstGeom prst="ellipse">
              <a:avLst/>
            </a:prstGeom>
            <a:solidFill>
              <a:schemeClr val="accent4"/>
            </a:solidFill>
            <a:ln w="19050">
              <a:solidFill>
                <a:schemeClr val="bg1"/>
              </a:solidFill>
              <a:round/>
            </a:ln>
            <a:effectLst/>
          </p:spPr>
          <p:txBody>
            <a:bodyPr vert="horz" wrap="none" lIns="91440" tIns="45720" rIns="91440" bIns="45720" numCol="1" rtlCol="0" anchor="ctr" anchorCtr="1" compatLnSpc="1"/>
            <a:lstStyle/>
            <a:p>
              <a:pPr algn="ctr"/>
              <a:endParaRPr lang="en-US" sz="1200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58" name="îśļïḑè"/>
            <p:cNvSpPr/>
            <p:nvPr/>
          </p:nvSpPr>
          <p:spPr bwMode="auto">
            <a:xfrm>
              <a:off x="6104137" y="4087596"/>
              <a:ext cx="259337" cy="271742"/>
            </a:xfrm>
            <a:custGeom>
              <a:avLst/>
              <a:gdLst>
                <a:gd name="connsiteX0" fmla="*/ 75115 w 321487"/>
                <a:gd name="connsiteY0" fmla="*/ 204009 h 336863"/>
                <a:gd name="connsiteX1" fmla="*/ 94628 w 321487"/>
                <a:gd name="connsiteY1" fmla="*/ 207993 h 336863"/>
                <a:gd name="connsiteX2" fmla="*/ 114472 w 321487"/>
                <a:gd name="connsiteY2" fmla="*/ 225257 h 336863"/>
                <a:gd name="connsiteX3" fmla="*/ 156805 w 321487"/>
                <a:gd name="connsiteY3" fmla="*/ 239866 h 336863"/>
                <a:gd name="connsiteX4" fmla="*/ 170035 w 321487"/>
                <a:gd name="connsiteY4" fmla="*/ 239866 h 336863"/>
                <a:gd name="connsiteX5" fmla="*/ 212368 w 321487"/>
                <a:gd name="connsiteY5" fmla="*/ 225257 h 336863"/>
                <a:gd name="connsiteX6" fmla="*/ 230889 w 321487"/>
                <a:gd name="connsiteY6" fmla="*/ 207993 h 336863"/>
                <a:gd name="connsiteX7" fmla="*/ 269254 w 321487"/>
                <a:gd name="connsiteY7" fmla="*/ 215961 h 336863"/>
                <a:gd name="connsiteX8" fmla="*/ 310264 w 321487"/>
                <a:gd name="connsiteY8" fmla="*/ 286346 h 336863"/>
                <a:gd name="connsiteX9" fmla="*/ 316879 w 321487"/>
                <a:gd name="connsiteY9" fmla="*/ 302282 h 336863"/>
                <a:gd name="connsiteX10" fmla="*/ 319524 w 321487"/>
                <a:gd name="connsiteY10" fmla="*/ 327514 h 336863"/>
                <a:gd name="connsiteX11" fmla="*/ 295712 w 321487"/>
                <a:gd name="connsiteY11" fmla="*/ 336810 h 336863"/>
                <a:gd name="connsiteX12" fmla="*/ 28482 w 321487"/>
                <a:gd name="connsiteY12" fmla="*/ 336810 h 336863"/>
                <a:gd name="connsiteX13" fmla="*/ 2024 w 321487"/>
                <a:gd name="connsiteY13" fmla="*/ 327514 h 336863"/>
                <a:gd name="connsiteX14" fmla="*/ 3347 w 321487"/>
                <a:gd name="connsiteY14" fmla="*/ 302282 h 336863"/>
                <a:gd name="connsiteX15" fmla="*/ 11284 w 321487"/>
                <a:gd name="connsiteY15" fmla="*/ 286346 h 336863"/>
                <a:gd name="connsiteX16" fmla="*/ 53618 w 321487"/>
                <a:gd name="connsiteY16" fmla="*/ 215961 h 336863"/>
                <a:gd name="connsiteX17" fmla="*/ 75115 w 321487"/>
                <a:gd name="connsiteY17" fmla="*/ 204009 h 336863"/>
                <a:gd name="connsiteX18" fmla="*/ 160774 w 321487"/>
                <a:gd name="connsiteY18" fmla="*/ 0 h 336863"/>
                <a:gd name="connsiteX19" fmla="*/ 245706 w 321487"/>
                <a:gd name="connsiteY19" fmla="*/ 100013 h 336863"/>
                <a:gd name="connsiteX20" fmla="*/ 160774 w 321487"/>
                <a:gd name="connsiteY20" fmla="*/ 200026 h 336863"/>
                <a:gd name="connsiteX21" fmla="*/ 75842 w 321487"/>
                <a:gd name="connsiteY21" fmla="*/ 100013 h 336863"/>
                <a:gd name="connsiteX22" fmla="*/ 160774 w 321487"/>
                <a:gd name="connsiteY22" fmla="*/ 0 h 3368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321487" h="336863">
                  <a:moveTo>
                    <a:pt x="75115" y="204009"/>
                  </a:moveTo>
                  <a:cubicBezTo>
                    <a:pt x="82391" y="203345"/>
                    <a:pt x="89337" y="205337"/>
                    <a:pt x="94628" y="207993"/>
                  </a:cubicBezTo>
                  <a:cubicBezTo>
                    <a:pt x="101243" y="211977"/>
                    <a:pt x="109180" y="221273"/>
                    <a:pt x="114472" y="225257"/>
                  </a:cubicBezTo>
                  <a:cubicBezTo>
                    <a:pt x="121087" y="231897"/>
                    <a:pt x="134316" y="239866"/>
                    <a:pt x="156805" y="239866"/>
                  </a:cubicBezTo>
                  <a:cubicBezTo>
                    <a:pt x="170035" y="239866"/>
                    <a:pt x="170035" y="239866"/>
                    <a:pt x="170035" y="239866"/>
                  </a:cubicBezTo>
                  <a:cubicBezTo>
                    <a:pt x="191201" y="239866"/>
                    <a:pt x="204431" y="231897"/>
                    <a:pt x="212368" y="225257"/>
                  </a:cubicBezTo>
                  <a:cubicBezTo>
                    <a:pt x="217660" y="221273"/>
                    <a:pt x="224274" y="210649"/>
                    <a:pt x="230889" y="207993"/>
                  </a:cubicBezTo>
                  <a:cubicBezTo>
                    <a:pt x="241472" y="202681"/>
                    <a:pt x="256024" y="200025"/>
                    <a:pt x="269254" y="215961"/>
                  </a:cubicBezTo>
                  <a:cubicBezTo>
                    <a:pt x="291743" y="241194"/>
                    <a:pt x="310264" y="286346"/>
                    <a:pt x="310264" y="286346"/>
                  </a:cubicBezTo>
                  <a:cubicBezTo>
                    <a:pt x="316879" y="302282"/>
                    <a:pt x="316879" y="302282"/>
                    <a:pt x="316879" y="302282"/>
                  </a:cubicBezTo>
                  <a:cubicBezTo>
                    <a:pt x="320847" y="308922"/>
                    <a:pt x="323493" y="320874"/>
                    <a:pt x="319524" y="327514"/>
                  </a:cubicBezTo>
                  <a:cubicBezTo>
                    <a:pt x="311587" y="338138"/>
                    <a:pt x="295712" y="336810"/>
                    <a:pt x="295712" y="336810"/>
                  </a:cubicBezTo>
                  <a:lnTo>
                    <a:pt x="28482" y="336810"/>
                  </a:lnTo>
                  <a:cubicBezTo>
                    <a:pt x="28482" y="336810"/>
                    <a:pt x="9962" y="338138"/>
                    <a:pt x="2024" y="327514"/>
                  </a:cubicBezTo>
                  <a:cubicBezTo>
                    <a:pt x="-1945" y="320874"/>
                    <a:pt x="701" y="308922"/>
                    <a:pt x="3347" y="302282"/>
                  </a:cubicBezTo>
                  <a:cubicBezTo>
                    <a:pt x="11284" y="286346"/>
                    <a:pt x="11284" y="286346"/>
                    <a:pt x="11284" y="286346"/>
                  </a:cubicBezTo>
                  <a:cubicBezTo>
                    <a:pt x="11284" y="286346"/>
                    <a:pt x="31128" y="241194"/>
                    <a:pt x="53618" y="215961"/>
                  </a:cubicBezTo>
                  <a:cubicBezTo>
                    <a:pt x="60233" y="207993"/>
                    <a:pt x="67839" y="204673"/>
                    <a:pt x="75115" y="204009"/>
                  </a:cubicBezTo>
                  <a:close/>
                  <a:moveTo>
                    <a:pt x="160774" y="0"/>
                  </a:moveTo>
                  <a:cubicBezTo>
                    <a:pt x="207681" y="0"/>
                    <a:pt x="245706" y="44777"/>
                    <a:pt x="245706" y="100013"/>
                  </a:cubicBezTo>
                  <a:cubicBezTo>
                    <a:pt x="245706" y="155249"/>
                    <a:pt x="207681" y="200026"/>
                    <a:pt x="160774" y="200026"/>
                  </a:cubicBezTo>
                  <a:cubicBezTo>
                    <a:pt x="113867" y="200026"/>
                    <a:pt x="75842" y="155249"/>
                    <a:pt x="75842" y="100013"/>
                  </a:cubicBezTo>
                  <a:cubicBezTo>
                    <a:pt x="75842" y="44777"/>
                    <a:pt x="113867" y="0"/>
                    <a:pt x="160774" y="0"/>
                  </a:cubicBezTo>
                  <a:close/>
                </a:path>
              </a:pathLst>
            </a:custGeom>
            <a:solidFill>
              <a:schemeClr val="bg1"/>
            </a:solidFill>
            <a:ln w="19050">
              <a:noFill/>
              <a:round/>
            </a:ln>
            <a:effectLst/>
          </p:spPr>
          <p:txBody>
            <a:bodyPr vert="horz" wrap="none" lIns="91440" tIns="45720" rIns="91440" bIns="45720" numCol="1" rtlCol="0" anchor="ctr" anchorCtr="1" compatLnSpc="1"/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 lang="en-US" sz="1200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7186572" y="2230355"/>
            <a:ext cx="1418074" cy="2249125"/>
            <a:chOff x="7186572" y="2230355"/>
            <a:chExt cx="1418074" cy="2249125"/>
          </a:xfrm>
        </p:grpSpPr>
        <p:sp>
          <p:nvSpPr>
            <p:cNvPr id="44" name="iṣlïḋé"/>
            <p:cNvSpPr/>
            <p:nvPr/>
          </p:nvSpPr>
          <p:spPr bwMode="auto">
            <a:xfrm rot="5400000">
              <a:off x="7111768" y="2751333"/>
              <a:ext cx="1567681" cy="1418074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19050">
              <a:noFill/>
              <a:round/>
            </a:ln>
          </p:spPr>
          <p:txBody>
            <a:bodyPr vert="horz" wrap="none" lIns="91440" tIns="45720" rIns="91440" bIns="45720" numCol="1" rtlCol="0" anchor="ctr" anchorCtr="1" compatLnSpc="1"/>
            <a:lstStyle/>
            <a:p>
              <a:pPr algn="ctr"/>
              <a:endParaRPr lang="en-US" sz="1200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45" name="íšļiḋê"/>
            <p:cNvSpPr/>
            <p:nvPr/>
          </p:nvSpPr>
          <p:spPr bwMode="auto">
            <a:xfrm>
              <a:off x="7187804" y="2230355"/>
              <a:ext cx="1415612" cy="410179"/>
            </a:xfrm>
            <a:prstGeom prst="rect">
              <a:avLst/>
            </a:prstGeom>
            <a:solidFill>
              <a:schemeClr val="accent5"/>
            </a:solidFill>
            <a:ln w="19050">
              <a:noFill/>
              <a:round/>
            </a:ln>
            <a:effectLst/>
          </p:spPr>
          <p:txBody>
            <a:bodyPr vert="horz" wrap="none" lIns="91440" tIns="45720" rIns="91440" bIns="45720" numCol="1" rtlCol="0" anchor="ctr" anchorCtr="1" compatLnSpc="1"/>
            <a:lstStyle/>
            <a:p>
              <a:pPr lvl="0" algn="ctr"/>
              <a:r>
                <a:rPr lang="zh-CN" altLang="en-US" sz="1600" b="1" dirty="0">
                  <a:solidFill>
                    <a:prstClr val="white"/>
                  </a:solidFill>
                </a:rPr>
                <a:t>严格执行制度</a:t>
              </a:r>
            </a:p>
          </p:txBody>
        </p:sp>
        <p:sp>
          <p:nvSpPr>
            <p:cNvPr id="46" name="ïślîde"/>
            <p:cNvSpPr txBox="1"/>
            <p:nvPr/>
          </p:nvSpPr>
          <p:spPr>
            <a:xfrm>
              <a:off x="7288783" y="2938019"/>
              <a:ext cx="1213654" cy="607859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400" dirty="0"/>
                <a:t>比如考勤、用工、宿舍管理</a:t>
              </a:r>
              <a:endParaRPr lang="en-US" altLang="zh-CN" sz="1400" dirty="0"/>
            </a:p>
          </p:txBody>
        </p:sp>
        <p:sp>
          <p:nvSpPr>
            <p:cNvPr id="51" name="îṣ1iďé"/>
            <p:cNvSpPr/>
            <p:nvPr/>
          </p:nvSpPr>
          <p:spPr bwMode="auto">
            <a:xfrm>
              <a:off x="7639597" y="3967453"/>
              <a:ext cx="512026" cy="512027"/>
            </a:xfrm>
            <a:prstGeom prst="ellipse">
              <a:avLst/>
            </a:prstGeom>
            <a:solidFill>
              <a:schemeClr val="accent5"/>
            </a:solidFill>
            <a:ln w="19050">
              <a:solidFill>
                <a:schemeClr val="bg1"/>
              </a:solidFill>
              <a:round/>
            </a:ln>
            <a:effectLst/>
          </p:spPr>
          <p:txBody>
            <a:bodyPr vert="horz" wrap="none" lIns="91440" tIns="45720" rIns="91440" bIns="45720" numCol="1" rtlCol="0" anchor="ctr" anchorCtr="1" compatLnSpc="1"/>
            <a:lstStyle/>
            <a:p>
              <a:pPr algn="ctr"/>
              <a:endParaRPr lang="en-US" sz="1200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59" name="isļïdé"/>
            <p:cNvSpPr/>
            <p:nvPr/>
          </p:nvSpPr>
          <p:spPr bwMode="auto">
            <a:xfrm>
              <a:off x="7765941" y="4087596"/>
              <a:ext cx="259337" cy="271742"/>
            </a:xfrm>
            <a:custGeom>
              <a:avLst/>
              <a:gdLst>
                <a:gd name="connsiteX0" fmla="*/ 75115 w 321487"/>
                <a:gd name="connsiteY0" fmla="*/ 204009 h 336863"/>
                <a:gd name="connsiteX1" fmla="*/ 94628 w 321487"/>
                <a:gd name="connsiteY1" fmla="*/ 207993 h 336863"/>
                <a:gd name="connsiteX2" fmla="*/ 114472 w 321487"/>
                <a:gd name="connsiteY2" fmla="*/ 225257 h 336863"/>
                <a:gd name="connsiteX3" fmla="*/ 156805 w 321487"/>
                <a:gd name="connsiteY3" fmla="*/ 239866 h 336863"/>
                <a:gd name="connsiteX4" fmla="*/ 170035 w 321487"/>
                <a:gd name="connsiteY4" fmla="*/ 239866 h 336863"/>
                <a:gd name="connsiteX5" fmla="*/ 212368 w 321487"/>
                <a:gd name="connsiteY5" fmla="*/ 225257 h 336863"/>
                <a:gd name="connsiteX6" fmla="*/ 230889 w 321487"/>
                <a:gd name="connsiteY6" fmla="*/ 207993 h 336863"/>
                <a:gd name="connsiteX7" fmla="*/ 269254 w 321487"/>
                <a:gd name="connsiteY7" fmla="*/ 215961 h 336863"/>
                <a:gd name="connsiteX8" fmla="*/ 310264 w 321487"/>
                <a:gd name="connsiteY8" fmla="*/ 286346 h 336863"/>
                <a:gd name="connsiteX9" fmla="*/ 316879 w 321487"/>
                <a:gd name="connsiteY9" fmla="*/ 302282 h 336863"/>
                <a:gd name="connsiteX10" fmla="*/ 319524 w 321487"/>
                <a:gd name="connsiteY10" fmla="*/ 327514 h 336863"/>
                <a:gd name="connsiteX11" fmla="*/ 295712 w 321487"/>
                <a:gd name="connsiteY11" fmla="*/ 336810 h 336863"/>
                <a:gd name="connsiteX12" fmla="*/ 28482 w 321487"/>
                <a:gd name="connsiteY12" fmla="*/ 336810 h 336863"/>
                <a:gd name="connsiteX13" fmla="*/ 2024 w 321487"/>
                <a:gd name="connsiteY13" fmla="*/ 327514 h 336863"/>
                <a:gd name="connsiteX14" fmla="*/ 3347 w 321487"/>
                <a:gd name="connsiteY14" fmla="*/ 302282 h 336863"/>
                <a:gd name="connsiteX15" fmla="*/ 11284 w 321487"/>
                <a:gd name="connsiteY15" fmla="*/ 286346 h 336863"/>
                <a:gd name="connsiteX16" fmla="*/ 53618 w 321487"/>
                <a:gd name="connsiteY16" fmla="*/ 215961 h 336863"/>
                <a:gd name="connsiteX17" fmla="*/ 75115 w 321487"/>
                <a:gd name="connsiteY17" fmla="*/ 204009 h 336863"/>
                <a:gd name="connsiteX18" fmla="*/ 160774 w 321487"/>
                <a:gd name="connsiteY18" fmla="*/ 0 h 336863"/>
                <a:gd name="connsiteX19" fmla="*/ 245706 w 321487"/>
                <a:gd name="connsiteY19" fmla="*/ 100013 h 336863"/>
                <a:gd name="connsiteX20" fmla="*/ 160774 w 321487"/>
                <a:gd name="connsiteY20" fmla="*/ 200026 h 336863"/>
                <a:gd name="connsiteX21" fmla="*/ 75842 w 321487"/>
                <a:gd name="connsiteY21" fmla="*/ 100013 h 336863"/>
                <a:gd name="connsiteX22" fmla="*/ 160774 w 321487"/>
                <a:gd name="connsiteY22" fmla="*/ 0 h 3368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321487" h="336863">
                  <a:moveTo>
                    <a:pt x="75115" y="204009"/>
                  </a:moveTo>
                  <a:cubicBezTo>
                    <a:pt x="82391" y="203345"/>
                    <a:pt x="89337" y="205337"/>
                    <a:pt x="94628" y="207993"/>
                  </a:cubicBezTo>
                  <a:cubicBezTo>
                    <a:pt x="101243" y="211977"/>
                    <a:pt x="109180" y="221273"/>
                    <a:pt x="114472" y="225257"/>
                  </a:cubicBezTo>
                  <a:cubicBezTo>
                    <a:pt x="121087" y="231897"/>
                    <a:pt x="134316" y="239866"/>
                    <a:pt x="156805" y="239866"/>
                  </a:cubicBezTo>
                  <a:cubicBezTo>
                    <a:pt x="170035" y="239866"/>
                    <a:pt x="170035" y="239866"/>
                    <a:pt x="170035" y="239866"/>
                  </a:cubicBezTo>
                  <a:cubicBezTo>
                    <a:pt x="191201" y="239866"/>
                    <a:pt x="204431" y="231897"/>
                    <a:pt x="212368" y="225257"/>
                  </a:cubicBezTo>
                  <a:cubicBezTo>
                    <a:pt x="217660" y="221273"/>
                    <a:pt x="224274" y="210649"/>
                    <a:pt x="230889" y="207993"/>
                  </a:cubicBezTo>
                  <a:cubicBezTo>
                    <a:pt x="241472" y="202681"/>
                    <a:pt x="256024" y="200025"/>
                    <a:pt x="269254" y="215961"/>
                  </a:cubicBezTo>
                  <a:cubicBezTo>
                    <a:pt x="291743" y="241194"/>
                    <a:pt x="310264" y="286346"/>
                    <a:pt x="310264" y="286346"/>
                  </a:cubicBezTo>
                  <a:cubicBezTo>
                    <a:pt x="316879" y="302282"/>
                    <a:pt x="316879" y="302282"/>
                    <a:pt x="316879" y="302282"/>
                  </a:cubicBezTo>
                  <a:cubicBezTo>
                    <a:pt x="320847" y="308922"/>
                    <a:pt x="323493" y="320874"/>
                    <a:pt x="319524" y="327514"/>
                  </a:cubicBezTo>
                  <a:cubicBezTo>
                    <a:pt x="311587" y="338138"/>
                    <a:pt x="295712" y="336810"/>
                    <a:pt x="295712" y="336810"/>
                  </a:cubicBezTo>
                  <a:lnTo>
                    <a:pt x="28482" y="336810"/>
                  </a:lnTo>
                  <a:cubicBezTo>
                    <a:pt x="28482" y="336810"/>
                    <a:pt x="9962" y="338138"/>
                    <a:pt x="2024" y="327514"/>
                  </a:cubicBezTo>
                  <a:cubicBezTo>
                    <a:pt x="-1945" y="320874"/>
                    <a:pt x="701" y="308922"/>
                    <a:pt x="3347" y="302282"/>
                  </a:cubicBezTo>
                  <a:cubicBezTo>
                    <a:pt x="11284" y="286346"/>
                    <a:pt x="11284" y="286346"/>
                    <a:pt x="11284" y="286346"/>
                  </a:cubicBezTo>
                  <a:cubicBezTo>
                    <a:pt x="11284" y="286346"/>
                    <a:pt x="31128" y="241194"/>
                    <a:pt x="53618" y="215961"/>
                  </a:cubicBezTo>
                  <a:cubicBezTo>
                    <a:pt x="60233" y="207993"/>
                    <a:pt x="67839" y="204673"/>
                    <a:pt x="75115" y="204009"/>
                  </a:cubicBezTo>
                  <a:close/>
                  <a:moveTo>
                    <a:pt x="160774" y="0"/>
                  </a:moveTo>
                  <a:cubicBezTo>
                    <a:pt x="207681" y="0"/>
                    <a:pt x="245706" y="44777"/>
                    <a:pt x="245706" y="100013"/>
                  </a:cubicBezTo>
                  <a:cubicBezTo>
                    <a:pt x="245706" y="155249"/>
                    <a:pt x="207681" y="200026"/>
                    <a:pt x="160774" y="200026"/>
                  </a:cubicBezTo>
                  <a:cubicBezTo>
                    <a:pt x="113867" y="200026"/>
                    <a:pt x="75842" y="155249"/>
                    <a:pt x="75842" y="100013"/>
                  </a:cubicBezTo>
                  <a:cubicBezTo>
                    <a:pt x="75842" y="44777"/>
                    <a:pt x="113867" y="0"/>
                    <a:pt x="160774" y="0"/>
                  </a:cubicBezTo>
                  <a:close/>
                </a:path>
              </a:pathLst>
            </a:custGeom>
            <a:solidFill>
              <a:schemeClr val="bg1"/>
            </a:solidFill>
            <a:ln w="19050">
              <a:noFill/>
              <a:round/>
            </a:ln>
            <a:effectLst/>
          </p:spPr>
          <p:txBody>
            <a:bodyPr vert="horz" wrap="none" lIns="91440" tIns="45720" rIns="91440" bIns="45720" numCol="1" rtlCol="0" anchor="ctr" anchorCtr="1" compatLnSpc="1"/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 lang="en-US" sz="1200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3862963" y="2230353"/>
            <a:ext cx="1418074" cy="2249127"/>
            <a:chOff x="3862963" y="2230353"/>
            <a:chExt cx="1418074" cy="2249127"/>
          </a:xfrm>
        </p:grpSpPr>
        <p:sp>
          <p:nvSpPr>
            <p:cNvPr id="38" name="ïśliḓê"/>
            <p:cNvSpPr/>
            <p:nvPr/>
          </p:nvSpPr>
          <p:spPr bwMode="auto">
            <a:xfrm rot="5400000">
              <a:off x="3788159" y="2751330"/>
              <a:ext cx="1567681" cy="1418074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19050">
              <a:noFill/>
              <a:round/>
            </a:ln>
          </p:spPr>
          <p:txBody>
            <a:bodyPr vert="horz" wrap="none" lIns="91440" tIns="45720" rIns="91440" bIns="45720" numCol="1" rtlCol="0" anchor="ctr" anchorCtr="1" compatLnSpc="1"/>
            <a:lstStyle/>
            <a:p>
              <a:pPr algn="ctr"/>
              <a:endParaRPr lang="en-US" sz="1200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39" name="isḷîḑe"/>
            <p:cNvSpPr/>
            <p:nvPr/>
          </p:nvSpPr>
          <p:spPr bwMode="auto">
            <a:xfrm>
              <a:off x="3864195" y="2230353"/>
              <a:ext cx="1415612" cy="410179"/>
            </a:xfrm>
            <a:prstGeom prst="rect">
              <a:avLst/>
            </a:prstGeom>
            <a:solidFill>
              <a:schemeClr val="accent3"/>
            </a:solidFill>
            <a:ln w="19050">
              <a:noFill/>
              <a:round/>
            </a:ln>
            <a:effectLst/>
          </p:spPr>
          <p:txBody>
            <a:bodyPr vert="horz" wrap="none" lIns="91440" tIns="45720" rIns="91440" bIns="45720" numCol="1" rtlCol="0" anchor="ctr" anchorCtr="1" compatLnSpc="1"/>
            <a:lstStyle/>
            <a:p>
              <a:pPr lvl="0" algn="ctr"/>
              <a:r>
                <a:rPr lang="zh-CN" altLang="en-US" sz="1600" b="1" dirty="0">
                  <a:solidFill>
                    <a:prstClr val="white"/>
                  </a:solidFill>
                </a:rPr>
                <a:t>加大</a:t>
              </a:r>
              <a:r>
                <a:rPr lang="en-US" altLang="zh-CN" sz="1600" b="1" dirty="0">
                  <a:solidFill>
                    <a:prstClr val="white"/>
                  </a:solidFill>
                </a:rPr>
                <a:t>HR</a:t>
              </a:r>
              <a:r>
                <a:rPr lang="zh-CN" altLang="en-US" sz="1600" b="1" dirty="0">
                  <a:solidFill>
                    <a:prstClr val="white"/>
                  </a:solidFill>
                </a:rPr>
                <a:t>管理</a:t>
              </a:r>
            </a:p>
          </p:txBody>
        </p:sp>
        <p:sp>
          <p:nvSpPr>
            <p:cNvPr id="40" name="ïslïḓê"/>
            <p:cNvSpPr txBox="1"/>
            <p:nvPr/>
          </p:nvSpPr>
          <p:spPr>
            <a:xfrm>
              <a:off x="3965174" y="2938015"/>
              <a:ext cx="1213654" cy="1254189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400" dirty="0"/>
                <a:t>完善人事档案管理，严格控制公司劳动用工</a:t>
              </a:r>
              <a:endParaRPr lang="en-US" altLang="zh-CN" sz="1400" dirty="0"/>
            </a:p>
          </p:txBody>
        </p:sp>
        <p:sp>
          <p:nvSpPr>
            <p:cNvPr id="52" name="îŝḷiḍe"/>
            <p:cNvSpPr/>
            <p:nvPr/>
          </p:nvSpPr>
          <p:spPr bwMode="auto">
            <a:xfrm>
              <a:off x="4315988" y="3967453"/>
              <a:ext cx="512026" cy="512027"/>
            </a:xfrm>
            <a:prstGeom prst="ellipse">
              <a:avLst/>
            </a:prstGeom>
            <a:solidFill>
              <a:schemeClr val="accent3"/>
            </a:solidFill>
            <a:ln w="19050">
              <a:solidFill>
                <a:schemeClr val="bg1"/>
              </a:solidFill>
              <a:round/>
            </a:ln>
            <a:effectLst/>
          </p:spPr>
          <p:txBody>
            <a:bodyPr vert="horz" wrap="none" lIns="91440" tIns="45720" rIns="91440" bIns="45720" numCol="1" rtlCol="0" anchor="ctr" anchorCtr="1" compatLnSpc="1"/>
            <a:lstStyle/>
            <a:p>
              <a:pPr algn="ctr"/>
              <a:endParaRPr lang="en-US" sz="1200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60" name="iṡḷiḋé"/>
            <p:cNvSpPr/>
            <p:nvPr/>
          </p:nvSpPr>
          <p:spPr bwMode="auto">
            <a:xfrm>
              <a:off x="4442333" y="4087596"/>
              <a:ext cx="259337" cy="271742"/>
            </a:xfrm>
            <a:custGeom>
              <a:avLst/>
              <a:gdLst>
                <a:gd name="connsiteX0" fmla="*/ 75115 w 321487"/>
                <a:gd name="connsiteY0" fmla="*/ 204009 h 336863"/>
                <a:gd name="connsiteX1" fmla="*/ 94628 w 321487"/>
                <a:gd name="connsiteY1" fmla="*/ 207993 h 336863"/>
                <a:gd name="connsiteX2" fmla="*/ 114472 w 321487"/>
                <a:gd name="connsiteY2" fmla="*/ 225257 h 336863"/>
                <a:gd name="connsiteX3" fmla="*/ 156805 w 321487"/>
                <a:gd name="connsiteY3" fmla="*/ 239866 h 336863"/>
                <a:gd name="connsiteX4" fmla="*/ 170035 w 321487"/>
                <a:gd name="connsiteY4" fmla="*/ 239866 h 336863"/>
                <a:gd name="connsiteX5" fmla="*/ 212368 w 321487"/>
                <a:gd name="connsiteY5" fmla="*/ 225257 h 336863"/>
                <a:gd name="connsiteX6" fmla="*/ 230889 w 321487"/>
                <a:gd name="connsiteY6" fmla="*/ 207993 h 336863"/>
                <a:gd name="connsiteX7" fmla="*/ 269254 w 321487"/>
                <a:gd name="connsiteY7" fmla="*/ 215961 h 336863"/>
                <a:gd name="connsiteX8" fmla="*/ 310264 w 321487"/>
                <a:gd name="connsiteY8" fmla="*/ 286346 h 336863"/>
                <a:gd name="connsiteX9" fmla="*/ 316879 w 321487"/>
                <a:gd name="connsiteY9" fmla="*/ 302282 h 336863"/>
                <a:gd name="connsiteX10" fmla="*/ 319524 w 321487"/>
                <a:gd name="connsiteY10" fmla="*/ 327514 h 336863"/>
                <a:gd name="connsiteX11" fmla="*/ 295712 w 321487"/>
                <a:gd name="connsiteY11" fmla="*/ 336810 h 336863"/>
                <a:gd name="connsiteX12" fmla="*/ 28482 w 321487"/>
                <a:gd name="connsiteY12" fmla="*/ 336810 h 336863"/>
                <a:gd name="connsiteX13" fmla="*/ 2024 w 321487"/>
                <a:gd name="connsiteY13" fmla="*/ 327514 h 336863"/>
                <a:gd name="connsiteX14" fmla="*/ 3347 w 321487"/>
                <a:gd name="connsiteY14" fmla="*/ 302282 h 336863"/>
                <a:gd name="connsiteX15" fmla="*/ 11284 w 321487"/>
                <a:gd name="connsiteY15" fmla="*/ 286346 h 336863"/>
                <a:gd name="connsiteX16" fmla="*/ 53618 w 321487"/>
                <a:gd name="connsiteY16" fmla="*/ 215961 h 336863"/>
                <a:gd name="connsiteX17" fmla="*/ 75115 w 321487"/>
                <a:gd name="connsiteY17" fmla="*/ 204009 h 336863"/>
                <a:gd name="connsiteX18" fmla="*/ 160774 w 321487"/>
                <a:gd name="connsiteY18" fmla="*/ 0 h 336863"/>
                <a:gd name="connsiteX19" fmla="*/ 245706 w 321487"/>
                <a:gd name="connsiteY19" fmla="*/ 100013 h 336863"/>
                <a:gd name="connsiteX20" fmla="*/ 160774 w 321487"/>
                <a:gd name="connsiteY20" fmla="*/ 200026 h 336863"/>
                <a:gd name="connsiteX21" fmla="*/ 75842 w 321487"/>
                <a:gd name="connsiteY21" fmla="*/ 100013 h 336863"/>
                <a:gd name="connsiteX22" fmla="*/ 160774 w 321487"/>
                <a:gd name="connsiteY22" fmla="*/ 0 h 3368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321487" h="336863">
                  <a:moveTo>
                    <a:pt x="75115" y="204009"/>
                  </a:moveTo>
                  <a:cubicBezTo>
                    <a:pt x="82391" y="203345"/>
                    <a:pt x="89337" y="205337"/>
                    <a:pt x="94628" y="207993"/>
                  </a:cubicBezTo>
                  <a:cubicBezTo>
                    <a:pt x="101243" y="211977"/>
                    <a:pt x="109180" y="221273"/>
                    <a:pt x="114472" y="225257"/>
                  </a:cubicBezTo>
                  <a:cubicBezTo>
                    <a:pt x="121087" y="231897"/>
                    <a:pt x="134316" y="239866"/>
                    <a:pt x="156805" y="239866"/>
                  </a:cubicBezTo>
                  <a:cubicBezTo>
                    <a:pt x="170035" y="239866"/>
                    <a:pt x="170035" y="239866"/>
                    <a:pt x="170035" y="239866"/>
                  </a:cubicBezTo>
                  <a:cubicBezTo>
                    <a:pt x="191201" y="239866"/>
                    <a:pt x="204431" y="231897"/>
                    <a:pt x="212368" y="225257"/>
                  </a:cubicBezTo>
                  <a:cubicBezTo>
                    <a:pt x="217660" y="221273"/>
                    <a:pt x="224274" y="210649"/>
                    <a:pt x="230889" y="207993"/>
                  </a:cubicBezTo>
                  <a:cubicBezTo>
                    <a:pt x="241472" y="202681"/>
                    <a:pt x="256024" y="200025"/>
                    <a:pt x="269254" y="215961"/>
                  </a:cubicBezTo>
                  <a:cubicBezTo>
                    <a:pt x="291743" y="241194"/>
                    <a:pt x="310264" y="286346"/>
                    <a:pt x="310264" y="286346"/>
                  </a:cubicBezTo>
                  <a:cubicBezTo>
                    <a:pt x="316879" y="302282"/>
                    <a:pt x="316879" y="302282"/>
                    <a:pt x="316879" y="302282"/>
                  </a:cubicBezTo>
                  <a:cubicBezTo>
                    <a:pt x="320847" y="308922"/>
                    <a:pt x="323493" y="320874"/>
                    <a:pt x="319524" y="327514"/>
                  </a:cubicBezTo>
                  <a:cubicBezTo>
                    <a:pt x="311587" y="338138"/>
                    <a:pt x="295712" y="336810"/>
                    <a:pt x="295712" y="336810"/>
                  </a:cubicBezTo>
                  <a:lnTo>
                    <a:pt x="28482" y="336810"/>
                  </a:lnTo>
                  <a:cubicBezTo>
                    <a:pt x="28482" y="336810"/>
                    <a:pt x="9962" y="338138"/>
                    <a:pt x="2024" y="327514"/>
                  </a:cubicBezTo>
                  <a:cubicBezTo>
                    <a:pt x="-1945" y="320874"/>
                    <a:pt x="701" y="308922"/>
                    <a:pt x="3347" y="302282"/>
                  </a:cubicBezTo>
                  <a:cubicBezTo>
                    <a:pt x="11284" y="286346"/>
                    <a:pt x="11284" y="286346"/>
                    <a:pt x="11284" y="286346"/>
                  </a:cubicBezTo>
                  <a:cubicBezTo>
                    <a:pt x="11284" y="286346"/>
                    <a:pt x="31128" y="241194"/>
                    <a:pt x="53618" y="215961"/>
                  </a:cubicBezTo>
                  <a:cubicBezTo>
                    <a:pt x="60233" y="207993"/>
                    <a:pt x="67839" y="204673"/>
                    <a:pt x="75115" y="204009"/>
                  </a:cubicBezTo>
                  <a:close/>
                  <a:moveTo>
                    <a:pt x="160774" y="0"/>
                  </a:moveTo>
                  <a:cubicBezTo>
                    <a:pt x="207681" y="0"/>
                    <a:pt x="245706" y="44777"/>
                    <a:pt x="245706" y="100013"/>
                  </a:cubicBezTo>
                  <a:cubicBezTo>
                    <a:pt x="245706" y="155249"/>
                    <a:pt x="207681" y="200026"/>
                    <a:pt x="160774" y="200026"/>
                  </a:cubicBezTo>
                  <a:cubicBezTo>
                    <a:pt x="113867" y="200026"/>
                    <a:pt x="75842" y="155249"/>
                    <a:pt x="75842" y="100013"/>
                  </a:cubicBezTo>
                  <a:cubicBezTo>
                    <a:pt x="75842" y="44777"/>
                    <a:pt x="113867" y="0"/>
                    <a:pt x="160774" y="0"/>
                  </a:cubicBezTo>
                  <a:close/>
                </a:path>
              </a:pathLst>
            </a:custGeom>
            <a:solidFill>
              <a:schemeClr val="bg1"/>
            </a:solidFill>
            <a:ln w="19050">
              <a:noFill/>
              <a:round/>
            </a:ln>
            <a:effectLst/>
          </p:spPr>
          <p:txBody>
            <a:bodyPr vert="horz" wrap="none" lIns="91440" tIns="45720" rIns="91440" bIns="45720" numCol="1" rtlCol="0" anchor="ctr" anchorCtr="1" compatLnSpc="1"/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 lang="en-US" sz="1200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3000"/>
    </mc:Choice>
    <mc:Fallback xmlns="">
      <p:transition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" name="组合 101"/>
          <p:cNvGrpSpPr/>
          <p:nvPr/>
        </p:nvGrpSpPr>
        <p:grpSpPr>
          <a:xfrm>
            <a:off x="-50801" y="424600"/>
            <a:ext cx="6033249" cy="461665"/>
            <a:chOff x="-50801" y="424600"/>
            <a:chExt cx="6033249" cy="461665"/>
          </a:xfrm>
        </p:grpSpPr>
        <p:sp>
          <p:nvSpPr>
            <p:cNvPr id="103" name="KSO_Shape"/>
            <p:cNvSpPr/>
            <p:nvPr/>
          </p:nvSpPr>
          <p:spPr bwMode="auto">
            <a:xfrm>
              <a:off x="-50801" y="463458"/>
              <a:ext cx="486569" cy="32239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 defTabSz="6851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1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04" name="文本框 103"/>
            <p:cNvSpPr txBox="1"/>
            <p:nvPr/>
          </p:nvSpPr>
          <p:spPr bwMode="auto">
            <a:xfrm>
              <a:off x="751523" y="424600"/>
              <a:ext cx="5230925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lvl="0" defTabSz="6851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400" b="1" kern="100" dirty="0">
                  <a:solidFill>
                    <a:srgbClr val="26323E"/>
                  </a:solidFill>
                  <a:cs typeface="+mn-ea"/>
                  <a:sym typeface="+mn-lt"/>
                </a:rPr>
                <a:t>3</a:t>
              </a:r>
              <a:r>
                <a:rPr lang="zh-CN" altLang="en-US" sz="2400" b="1" kern="100" dirty="0">
                  <a:solidFill>
                    <a:srgbClr val="26323E"/>
                  </a:solidFill>
                  <a:cs typeface="+mn-ea"/>
                  <a:sym typeface="+mn-lt"/>
                </a:rPr>
                <a:t>、</a:t>
              </a:r>
              <a:r>
                <a:rPr lang="en-US" altLang="zh-CN" sz="2400" b="1" kern="100" dirty="0">
                  <a:solidFill>
                    <a:srgbClr val="26323E"/>
                  </a:solidFill>
                  <a:cs typeface="+mn-ea"/>
                  <a:sym typeface="+mn-lt"/>
                </a:rPr>
                <a:t>XX</a:t>
              </a:r>
              <a:r>
                <a:rPr lang="zh-CN" altLang="en-US" sz="2400" b="1" kern="100" dirty="0">
                  <a:solidFill>
                    <a:srgbClr val="26323E"/>
                  </a:solidFill>
                  <a:cs typeface="+mn-ea"/>
                  <a:sym typeface="+mn-lt"/>
                </a:rPr>
                <a:t>年工作规划及建议</a:t>
              </a:r>
            </a:p>
          </p:txBody>
        </p:sp>
        <p:sp>
          <p:nvSpPr>
            <p:cNvPr id="105" name="KSO_Shape"/>
            <p:cNvSpPr/>
            <p:nvPr/>
          </p:nvSpPr>
          <p:spPr bwMode="auto">
            <a:xfrm>
              <a:off x="488156" y="463458"/>
              <a:ext cx="103188" cy="32239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 defTabSz="6851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1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2426097" y="1192968"/>
            <a:ext cx="5860599" cy="1169220"/>
            <a:chOff x="2426097" y="1383619"/>
            <a:chExt cx="5860599" cy="1169220"/>
          </a:xfrm>
        </p:grpSpPr>
        <p:sp>
          <p:nvSpPr>
            <p:cNvPr id="56" name="ïşḷîďè"/>
            <p:cNvSpPr/>
            <p:nvPr/>
          </p:nvSpPr>
          <p:spPr>
            <a:xfrm>
              <a:off x="2426097" y="1754983"/>
              <a:ext cx="1950391" cy="79785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8760" y="0"/>
                  </a:lnTo>
                  <a:lnTo>
                    <a:pt x="0" y="21600"/>
                  </a:lnTo>
                  <a:lnTo>
                    <a:pt x="13172" y="21600"/>
                  </a:lnTo>
                  <a:cubicBezTo>
                    <a:pt x="14174" y="18627"/>
                    <a:pt x="15207" y="15731"/>
                    <a:pt x="16266" y="12900"/>
                  </a:cubicBezTo>
                  <a:cubicBezTo>
                    <a:pt x="17950" y="8401"/>
                    <a:pt x="19728" y="4093"/>
                    <a:pt x="21600" y="0"/>
                  </a:cubicBezTo>
                  <a:close/>
                </a:path>
              </a:pathLst>
            </a:custGeom>
            <a:solidFill>
              <a:schemeClr val="accent1">
                <a:alpha val="93405"/>
              </a:schemeClr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7" name="ïSḷîḑé"/>
            <p:cNvSpPr/>
            <p:nvPr/>
          </p:nvSpPr>
          <p:spPr>
            <a:xfrm>
              <a:off x="3731704" y="1383619"/>
              <a:ext cx="1961981" cy="106213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865" y="21600"/>
                  </a:moveTo>
                  <a:cubicBezTo>
                    <a:pt x="15986" y="21600"/>
                    <a:pt x="16105" y="21513"/>
                    <a:pt x="16210" y="21347"/>
                  </a:cubicBezTo>
                  <a:lnTo>
                    <a:pt x="21600" y="10793"/>
                  </a:lnTo>
                  <a:lnTo>
                    <a:pt x="16208" y="237"/>
                  </a:lnTo>
                  <a:cubicBezTo>
                    <a:pt x="16110" y="83"/>
                    <a:pt x="15996" y="0"/>
                    <a:pt x="15880" y="0"/>
                  </a:cubicBezTo>
                  <a:cubicBezTo>
                    <a:pt x="15616" y="0"/>
                    <a:pt x="15391" y="416"/>
                    <a:pt x="15377" y="920"/>
                  </a:cubicBezTo>
                  <a:lnTo>
                    <a:pt x="15382" y="3373"/>
                  </a:lnTo>
                  <a:lnTo>
                    <a:pt x="10620" y="3373"/>
                  </a:lnTo>
                  <a:cubicBezTo>
                    <a:pt x="10261" y="3372"/>
                    <a:pt x="9818" y="3433"/>
                    <a:pt x="9416" y="3585"/>
                  </a:cubicBezTo>
                  <a:cubicBezTo>
                    <a:pt x="9014" y="3737"/>
                    <a:pt x="8652" y="3981"/>
                    <a:pt x="8455" y="4347"/>
                  </a:cubicBezTo>
                  <a:cubicBezTo>
                    <a:pt x="8387" y="4483"/>
                    <a:pt x="834" y="18287"/>
                    <a:pt x="517" y="19016"/>
                  </a:cubicBezTo>
                  <a:cubicBezTo>
                    <a:pt x="224" y="19690"/>
                    <a:pt x="48" y="20667"/>
                    <a:pt x="0" y="21293"/>
                  </a:cubicBezTo>
                  <a:cubicBezTo>
                    <a:pt x="181" y="20284"/>
                    <a:pt x="554" y="19528"/>
                    <a:pt x="1048" y="19024"/>
                  </a:cubicBezTo>
                  <a:cubicBezTo>
                    <a:pt x="1541" y="18521"/>
                    <a:pt x="2154" y="18269"/>
                    <a:pt x="2814" y="18269"/>
                  </a:cubicBezTo>
                  <a:lnTo>
                    <a:pt x="15383" y="18257"/>
                  </a:lnTo>
                  <a:lnTo>
                    <a:pt x="15377" y="20664"/>
                  </a:lnTo>
                  <a:cubicBezTo>
                    <a:pt x="15390" y="21192"/>
                    <a:pt x="15600" y="21600"/>
                    <a:pt x="15865" y="21600"/>
                  </a:cubicBezTo>
                  <a:close/>
                </a:path>
              </a:pathLst>
            </a:custGeom>
            <a:solidFill>
              <a:schemeClr val="accent1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9" name="îṥ1iḋe"/>
            <p:cNvSpPr/>
            <p:nvPr/>
          </p:nvSpPr>
          <p:spPr>
            <a:xfrm>
              <a:off x="4712912" y="1777131"/>
              <a:ext cx="364605" cy="263859"/>
            </a:xfrm>
            <a:prstGeom prst="rect">
              <a:avLst/>
            </a:prstGeom>
            <a:ln w="12700">
              <a:miter lim="400000"/>
            </a:ln>
          </p:spPr>
          <p:txBody>
            <a:bodyPr lIns="25400" tIns="25400" rIns="25400" bIns="25400" anchor="ctr">
              <a:normAutofit fontScale="47500" lnSpcReduction="20000"/>
            </a:bodyPr>
            <a:lstStyle/>
            <a:p>
              <a:pPr algn="ctr"/>
              <a:r>
                <a:rPr lang="en-US" altLang="zh-CN" sz="3200" dirty="0">
                  <a:solidFill>
                    <a:schemeClr val="bg1"/>
                  </a:solidFill>
                  <a:latin typeface="Impact" panose="020B0806030902050204" pitchFamily="34" charset="0"/>
                </a:rPr>
                <a:t>8</a:t>
              </a:r>
            </a:p>
          </p:txBody>
        </p:sp>
        <p:sp>
          <p:nvSpPr>
            <p:cNvPr id="70" name="íṥľïḑe"/>
            <p:cNvSpPr/>
            <p:nvPr/>
          </p:nvSpPr>
          <p:spPr>
            <a:xfrm flipH="1">
              <a:off x="3070638" y="1823729"/>
              <a:ext cx="598387" cy="598387"/>
            </a:xfrm>
            <a:prstGeom prst="ellipse">
              <a:avLst/>
            </a:prstGeom>
            <a:solidFill>
              <a:srgbClr val="FFFFFF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5" name="ïşḷîḑé"/>
            <p:cNvSpPr/>
            <p:nvPr/>
          </p:nvSpPr>
          <p:spPr>
            <a:xfrm>
              <a:off x="3258651" y="2056908"/>
              <a:ext cx="222360" cy="1320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563" y="20463"/>
                  </a:moveTo>
                  <a:lnTo>
                    <a:pt x="3712" y="20463"/>
                  </a:lnTo>
                  <a:cubicBezTo>
                    <a:pt x="2009" y="20463"/>
                    <a:pt x="675" y="18216"/>
                    <a:pt x="675" y="15347"/>
                  </a:cubicBezTo>
                  <a:cubicBezTo>
                    <a:pt x="675" y="12526"/>
                    <a:pt x="2088" y="10232"/>
                    <a:pt x="3825" y="10232"/>
                  </a:cubicBezTo>
                  <a:lnTo>
                    <a:pt x="4666" y="10232"/>
                  </a:lnTo>
                  <a:lnTo>
                    <a:pt x="4719" y="9771"/>
                  </a:lnTo>
                  <a:cubicBezTo>
                    <a:pt x="5287" y="4849"/>
                    <a:pt x="8201" y="1137"/>
                    <a:pt x="11497" y="1137"/>
                  </a:cubicBezTo>
                  <a:cubicBezTo>
                    <a:pt x="15207" y="1137"/>
                    <a:pt x="18225" y="5981"/>
                    <a:pt x="18225" y="11937"/>
                  </a:cubicBezTo>
                  <a:lnTo>
                    <a:pt x="18225" y="12505"/>
                  </a:lnTo>
                  <a:lnTo>
                    <a:pt x="18563" y="12505"/>
                  </a:lnTo>
                  <a:cubicBezTo>
                    <a:pt x="19887" y="12505"/>
                    <a:pt x="20925" y="14253"/>
                    <a:pt x="20925" y="16484"/>
                  </a:cubicBezTo>
                  <a:cubicBezTo>
                    <a:pt x="20925" y="18715"/>
                    <a:pt x="19887" y="20463"/>
                    <a:pt x="18563" y="20463"/>
                  </a:cubicBezTo>
                  <a:close/>
                  <a:moveTo>
                    <a:pt x="18893" y="11397"/>
                  </a:moveTo>
                  <a:cubicBezTo>
                    <a:pt x="18717" y="5064"/>
                    <a:pt x="15467" y="0"/>
                    <a:pt x="11497" y="0"/>
                  </a:cubicBezTo>
                  <a:cubicBezTo>
                    <a:pt x="7986" y="0"/>
                    <a:pt x="4866" y="3878"/>
                    <a:pt x="4115" y="9095"/>
                  </a:cubicBezTo>
                  <a:lnTo>
                    <a:pt x="3825" y="9095"/>
                  </a:lnTo>
                  <a:cubicBezTo>
                    <a:pt x="1716" y="9095"/>
                    <a:pt x="0" y="11900"/>
                    <a:pt x="0" y="15347"/>
                  </a:cubicBezTo>
                  <a:cubicBezTo>
                    <a:pt x="0" y="18853"/>
                    <a:pt x="1631" y="21600"/>
                    <a:pt x="3712" y="21600"/>
                  </a:cubicBezTo>
                  <a:lnTo>
                    <a:pt x="18563" y="21600"/>
                  </a:lnTo>
                  <a:cubicBezTo>
                    <a:pt x="20266" y="21600"/>
                    <a:pt x="21600" y="19353"/>
                    <a:pt x="21600" y="16484"/>
                  </a:cubicBezTo>
                  <a:cubicBezTo>
                    <a:pt x="21600" y="13804"/>
                    <a:pt x="20435" y="11666"/>
                    <a:pt x="18893" y="11397"/>
                  </a:cubicBezTo>
                  <a:close/>
                </a:path>
              </a:pathLst>
            </a:custGeom>
            <a:solidFill>
              <a:srgbClr val="282828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6" name="iṥḻiḓé"/>
            <p:cNvSpPr txBox="1"/>
            <p:nvPr/>
          </p:nvSpPr>
          <p:spPr>
            <a:xfrm>
              <a:off x="6063339" y="1900636"/>
              <a:ext cx="2223357" cy="444569"/>
            </a:xfrm>
            <a:prstGeom prst="rect">
              <a:avLst/>
            </a:prstGeom>
            <a:noFill/>
          </p:spPr>
          <p:txBody>
            <a:bodyPr wrap="square" anchor="ctr">
              <a:no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/>
                <a:t>既保障员工合法权益又维护公司的形象和根本利益</a:t>
              </a:r>
            </a:p>
          </p:txBody>
        </p:sp>
        <p:sp>
          <p:nvSpPr>
            <p:cNvPr id="77" name="ísḷíḋé"/>
            <p:cNvSpPr txBox="1"/>
            <p:nvPr/>
          </p:nvSpPr>
          <p:spPr>
            <a:xfrm>
              <a:off x="6063339" y="1601497"/>
              <a:ext cx="830997" cy="207749"/>
            </a:xfrm>
            <a:prstGeom prst="rect">
              <a:avLst/>
            </a:prstGeom>
            <a:noFill/>
          </p:spPr>
          <p:txBody>
            <a:bodyPr wrap="none" lIns="0" tIns="0" rIns="0" bIns="0">
              <a:no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b="1" dirty="0">
                  <a:solidFill>
                    <a:schemeClr val="accent1">
                      <a:lumMod val="100000"/>
                    </a:schemeClr>
                  </a:solidFill>
                </a:rPr>
                <a:t>做好人员流动记录</a:t>
              </a: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1644525" y="2176148"/>
            <a:ext cx="6194770" cy="1169220"/>
            <a:chOff x="1644525" y="2176148"/>
            <a:chExt cx="6194770" cy="1169220"/>
          </a:xfrm>
        </p:grpSpPr>
        <p:sp>
          <p:nvSpPr>
            <p:cNvPr id="61" name="iŝ1íḓè"/>
            <p:cNvSpPr/>
            <p:nvPr/>
          </p:nvSpPr>
          <p:spPr>
            <a:xfrm>
              <a:off x="1644525" y="2547512"/>
              <a:ext cx="1950052" cy="79785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8762" y="0"/>
                  </a:lnTo>
                  <a:lnTo>
                    <a:pt x="0" y="21600"/>
                  </a:lnTo>
                  <a:lnTo>
                    <a:pt x="12689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chemeClr val="accent2">
                <a:alpha val="93405"/>
              </a:schemeClr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4" name="íṩľíḍê"/>
            <p:cNvSpPr/>
            <p:nvPr/>
          </p:nvSpPr>
          <p:spPr>
            <a:xfrm>
              <a:off x="2932578" y="2176148"/>
              <a:ext cx="1961981" cy="106213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865" y="21600"/>
                  </a:moveTo>
                  <a:cubicBezTo>
                    <a:pt x="15986" y="21600"/>
                    <a:pt x="16105" y="21513"/>
                    <a:pt x="16210" y="21347"/>
                  </a:cubicBezTo>
                  <a:lnTo>
                    <a:pt x="21600" y="10793"/>
                  </a:lnTo>
                  <a:lnTo>
                    <a:pt x="16208" y="237"/>
                  </a:lnTo>
                  <a:cubicBezTo>
                    <a:pt x="16110" y="83"/>
                    <a:pt x="15996" y="0"/>
                    <a:pt x="15880" y="0"/>
                  </a:cubicBezTo>
                  <a:cubicBezTo>
                    <a:pt x="15616" y="0"/>
                    <a:pt x="15391" y="416"/>
                    <a:pt x="15377" y="920"/>
                  </a:cubicBezTo>
                  <a:lnTo>
                    <a:pt x="15382" y="3373"/>
                  </a:lnTo>
                  <a:lnTo>
                    <a:pt x="10620" y="3373"/>
                  </a:lnTo>
                  <a:cubicBezTo>
                    <a:pt x="10261" y="3372"/>
                    <a:pt x="9818" y="3433"/>
                    <a:pt x="9416" y="3585"/>
                  </a:cubicBezTo>
                  <a:cubicBezTo>
                    <a:pt x="9014" y="3737"/>
                    <a:pt x="8652" y="3981"/>
                    <a:pt x="8455" y="4347"/>
                  </a:cubicBezTo>
                  <a:cubicBezTo>
                    <a:pt x="8387" y="4483"/>
                    <a:pt x="834" y="18287"/>
                    <a:pt x="517" y="19016"/>
                  </a:cubicBezTo>
                  <a:cubicBezTo>
                    <a:pt x="224" y="19690"/>
                    <a:pt x="48" y="20667"/>
                    <a:pt x="0" y="21293"/>
                  </a:cubicBezTo>
                  <a:cubicBezTo>
                    <a:pt x="181" y="20284"/>
                    <a:pt x="554" y="19528"/>
                    <a:pt x="1048" y="19024"/>
                  </a:cubicBezTo>
                  <a:cubicBezTo>
                    <a:pt x="1541" y="18521"/>
                    <a:pt x="2154" y="18269"/>
                    <a:pt x="2814" y="18269"/>
                  </a:cubicBezTo>
                  <a:lnTo>
                    <a:pt x="15383" y="18257"/>
                  </a:lnTo>
                  <a:lnTo>
                    <a:pt x="15377" y="20664"/>
                  </a:lnTo>
                  <a:cubicBezTo>
                    <a:pt x="15390" y="21192"/>
                    <a:pt x="15600" y="21600"/>
                    <a:pt x="15865" y="21600"/>
                  </a:cubicBezTo>
                  <a:close/>
                </a:path>
              </a:pathLst>
            </a:custGeom>
            <a:solidFill>
              <a:schemeClr val="accent2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8" name="ïṡḻiďé"/>
            <p:cNvSpPr/>
            <p:nvPr/>
          </p:nvSpPr>
          <p:spPr>
            <a:xfrm>
              <a:off x="3870574" y="2586687"/>
              <a:ext cx="364605" cy="263859"/>
            </a:xfrm>
            <a:prstGeom prst="rect">
              <a:avLst/>
            </a:prstGeom>
            <a:ln w="12700">
              <a:miter lim="400000"/>
            </a:ln>
          </p:spPr>
          <p:txBody>
            <a:bodyPr lIns="25400" tIns="25400" rIns="25400" bIns="25400" anchor="ctr">
              <a:normAutofit fontScale="47500" lnSpcReduction="20000"/>
            </a:bodyPr>
            <a:lstStyle/>
            <a:p>
              <a:pPr algn="ctr"/>
              <a:r>
                <a:rPr lang="en-US" altLang="zh-CN" sz="3200" dirty="0">
                  <a:solidFill>
                    <a:schemeClr val="bg1"/>
                  </a:solidFill>
                  <a:latin typeface="Impact" panose="020B0806030902050204" pitchFamily="34" charset="0"/>
                </a:rPr>
                <a:t>7</a:t>
              </a:r>
            </a:p>
          </p:txBody>
        </p:sp>
        <p:sp>
          <p:nvSpPr>
            <p:cNvPr id="73" name="iśľíḍe"/>
            <p:cNvSpPr/>
            <p:nvPr/>
          </p:nvSpPr>
          <p:spPr>
            <a:xfrm flipH="1">
              <a:off x="2322519" y="2649409"/>
              <a:ext cx="594064" cy="594063"/>
            </a:xfrm>
            <a:prstGeom prst="ellipse">
              <a:avLst/>
            </a:prstGeom>
            <a:solidFill>
              <a:srgbClr val="FFFFFF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4" name="ïšḻíďê"/>
            <p:cNvSpPr/>
            <p:nvPr/>
          </p:nvSpPr>
          <p:spPr>
            <a:xfrm>
              <a:off x="2508371" y="2835260"/>
              <a:ext cx="222360" cy="22236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cubicBezTo>
                    <a:pt x="7915" y="0"/>
                    <a:pt x="5204" y="1124"/>
                    <a:pt x="3164" y="3164"/>
                  </a:cubicBezTo>
                  <a:cubicBezTo>
                    <a:pt x="1124" y="5203"/>
                    <a:pt x="0" y="7915"/>
                    <a:pt x="0" y="10800"/>
                  </a:cubicBezTo>
                  <a:cubicBezTo>
                    <a:pt x="0" y="13685"/>
                    <a:pt x="1124" y="16396"/>
                    <a:pt x="3164" y="18436"/>
                  </a:cubicBezTo>
                  <a:cubicBezTo>
                    <a:pt x="5204" y="20476"/>
                    <a:pt x="7915" y="21600"/>
                    <a:pt x="10800" y="21600"/>
                  </a:cubicBezTo>
                  <a:cubicBezTo>
                    <a:pt x="13685" y="21600"/>
                    <a:pt x="16396" y="20476"/>
                    <a:pt x="18436" y="18436"/>
                  </a:cubicBezTo>
                  <a:cubicBezTo>
                    <a:pt x="20476" y="16397"/>
                    <a:pt x="21600" y="13685"/>
                    <a:pt x="21600" y="10800"/>
                  </a:cubicBezTo>
                  <a:cubicBezTo>
                    <a:pt x="21600" y="7915"/>
                    <a:pt x="20476" y="5204"/>
                    <a:pt x="18436" y="3164"/>
                  </a:cubicBezTo>
                  <a:cubicBezTo>
                    <a:pt x="16396" y="1124"/>
                    <a:pt x="13685" y="0"/>
                    <a:pt x="10800" y="0"/>
                  </a:cubicBezTo>
                  <a:close/>
                  <a:moveTo>
                    <a:pt x="10800" y="675"/>
                  </a:moveTo>
                  <a:cubicBezTo>
                    <a:pt x="13505" y="675"/>
                    <a:pt x="16049" y="1726"/>
                    <a:pt x="17961" y="3639"/>
                  </a:cubicBezTo>
                  <a:cubicBezTo>
                    <a:pt x="19874" y="5551"/>
                    <a:pt x="20925" y="8096"/>
                    <a:pt x="20925" y="10800"/>
                  </a:cubicBezTo>
                  <a:cubicBezTo>
                    <a:pt x="20925" y="13505"/>
                    <a:pt x="19874" y="16049"/>
                    <a:pt x="17961" y="17961"/>
                  </a:cubicBezTo>
                  <a:cubicBezTo>
                    <a:pt x="16049" y="19874"/>
                    <a:pt x="13505" y="20925"/>
                    <a:pt x="10800" y="20925"/>
                  </a:cubicBezTo>
                  <a:cubicBezTo>
                    <a:pt x="8096" y="20925"/>
                    <a:pt x="5551" y="19874"/>
                    <a:pt x="3639" y="17961"/>
                  </a:cubicBezTo>
                  <a:cubicBezTo>
                    <a:pt x="1726" y="16049"/>
                    <a:pt x="675" y="13505"/>
                    <a:pt x="675" y="10800"/>
                  </a:cubicBezTo>
                  <a:cubicBezTo>
                    <a:pt x="675" y="8096"/>
                    <a:pt x="1726" y="5551"/>
                    <a:pt x="3639" y="3639"/>
                  </a:cubicBezTo>
                  <a:cubicBezTo>
                    <a:pt x="5551" y="1726"/>
                    <a:pt x="8095" y="675"/>
                    <a:pt x="10800" y="675"/>
                  </a:cubicBezTo>
                  <a:close/>
                  <a:moveTo>
                    <a:pt x="10462" y="1350"/>
                  </a:moveTo>
                  <a:cubicBezTo>
                    <a:pt x="10462" y="1350"/>
                    <a:pt x="10462" y="2700"/>
                    <a:pt x="10462" y="2700"/>
                  </a:cubicBezTo>
                  <a:lnTo>
                    <a:pt x="11138" y="2700"/>
                  </a:lnTo>
                  <a:lnTo>
                    <a:pt x="11138" y="1350"/>
                  </a:lnTo>
                  <a:lnTo>
                    <a:pt x="10462" y="1350"/>
                  </a:lnTo>
                  <a:close/>
                  <a:moveTo>
                    <a:pt x="10462" y="4050"/>
                  </a:moveTo>
                  <a:lnTo>
                    <a:pt x="10462" y="10937"/>
                  </a:lnTo>
                  <a:lnTo>
                    <a:pt x="13595" y="14080"/>
                  </a:lnTo>
                  <a:lnTo>
                    <a:pt x="14080" y="13595"/>
                  </a:lnTo>
                  <a:lnTo>
                    <a:pt x="11138" y="10663"/>
                  </a:lnTo>
                  <a:cubicBezTo>
                    <a:pt x="11138" y="10663"/>
                    <a:pt x="11138" y="4050"/>
                    <a:pt x="11138" y="4050"/>
                  </a:cubicBezTo>
                  <a:lnTo>
                    <a:pt x="10462" y="4050"/>
                  </a:lnTo>
                  <a:close/>
                  <a:moveTo>
                    <a:pt x="1350" y="10462"/>
                  </a:moveTo>
                  <a:cubicBezTo>
                    <a:pt x="1350" y="10462"/>
                    <a:pt x="1350" y="11138"/>
                    <a:pt x="1350" y="11138"/>
                  </a:cubicBezTo>
                  <a:lnTo>
                    <a:pt x="2700" y="11138"/>
                  </a:lnTo>
                  <a:lnTo>
                    <a:pt x="2700" y="10462"/>
                  </a:lnTo>
                  <a:lnTo>
                    <a:pt x="1350" y="10462"/>
                  </a:lnTo>
                  <a:close/>
                  <a:moveTo>
                    <a:pt x="18900" y="10462"/>
                  </a:moveTo>
                  <a:cubicBezTo>
                    <a:pt x="18900" y="10462"/>
                    <a:pt x="18900" y="11138"/>
                    <a:pt x="18900" y="11138"/>
                  </a:cubicBezTo>
                  <a:lnTo>
                    <a:pt x="20250" y="11138"/>
                  </a:lnTo>
                  <a:lnTo>
                    <a:pt x="20250" y="10462"/>
                  </a:lnTo>
                  <a:lnTo>
                    <a:pt x="18900" y="10462"/>
                  </a:lnTo>
                  <a:close/>
                  <a:moveTo>
                    <a:pt x="10462" y="18900"/>
                  </a:moveTo>
                  <a:cubicBezTo>
                    <a:pt x="10462" y="18900"/>
                    <a:pt x="10462" y="20250"/>
                    <a:pt x="10462" y="20250"/>
                  </a:cubicBezTo>
                  <a:lnTo>
                    <a:pt x="11138" y="20250"/>
                  </a:lnTo>
                  <a:lnTo>
                    <a:pt x="11138" y="18900"/>
                  </a:lnTo>
                  <a:lnTo>
                    <a:pt x="10462" y="18900"/>
                  </a:lnTo>
                  <a:close/>
                </a:path>
              </a:pathLst>
            </a:custGeom>
            <a:solidFill>
              <a:srgbClr val="282828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8" name="iśļïďê"/>
            <p:cNvSpPr txBox="1"/>
            <p:nvPr/>
          </p:nvSpPr>
          <p:spPr>
            <a:xfrm>
              <a:off x="5262826" y="2902239"/>
              <a:ext cx="2576469" cy="440870"/>
            </a:xfrm>
            <a:prstGeom prst="rect">
              <a:avLst/>
            </a:prstGeom>
            <a:noFill/>
          </p:spPr>
          <p:txBody>
            <a:bodyPr wrap="square" anchor="ctr">
              <a:no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/>
                <a:t>弘扬优秀的企业文化和企业传统，用优秀的文化感染人</a:t>
              </a:r>
            </a:p>
          </p:txBody>
        </p:sp>
        <p:sp>
          <p:nvSpPr>
            <p:cNvPr id="79" name="îṧ1ídé"/>
            <p:cNvSpPr txBox="1"/>
            <p:nvPr/>
          </p:nvSpPr>
          <p:spPr>
            <a:xfrm>
              <a:off x="5262826" y="2545534"/>
              <a:ext cx="830997" cy="207749"/>
            </a:xfrm>
            <a:prstGeom prst="rect">
              <a:avLst/>
            </a:prstGeom>
            <a:noFill/>
          </p:spPr>
          <p:txBody>
            <a:bodyPr wrap="none" lIns="0" tIns="0" rIns="0" bIns="0">
              <a:no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b="1" dirty="0">
                  <a:solidFill>
                    <a:schemeClr val="accent2">
                      <a:lumMod val="100000"/>
                    </a:schemeClr>
                  </a:solidFill>
                </a:rPr>
                <a:t>加大内部人力、人才开发力度</a:t>
              </a: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857304" y="3248103"/>
            <a:ext cx="6037032" cy="1440807"/>
            <a:chOff x="857304" y="2971745"/>
            <a:chExt cx="6037032" cy="1440807"/>
          </a:xfrm>
        </p:grpSpPr>
        <p:sp>
          <p:nvSpPr>
            <p:cNvPr id="65" name="iṧḻîḑê"/>
            <p:cNvSpPr/>
            <p:nvPr/>
          </p:nvSpPr>
          <p:spPr>
            <a:xfrm>
              <a:off x="857304" y="3343109"/>
              <a:ext cx="1952295" cy="79785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8751" y="0"/>
                  </a:lnTo>
                  <a:lnTo>
                    <a:pt x="0" y="21600"/>
                  </a:lnTo>
                  <a:lnTo>
                    <a:pt x="14029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chemeClr val="accent3">
                <a:alpha val="93405"/>
              </a:schemeClr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6" name="iSļïḋé"/>
            <p:cNvSpPr/>
            <p:nvPr/>
          </p:nvSpPr>
          <p:spPr>
            <a:xfrm>
              <a:off x="2130384" y="2971745"/>
              <a:ext cx="1961981" cy="106213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865" y="21600"/>
                  </a:moveTo>
                  <a:cubicBezTo>
                    <a:pt x="15986" y="21600"/>
                    <a:pt x="16105" y="21513"/>
                    <a:pt x="16210" y="21347"/>
                  </a:cubicBezTo>
                  <a:lnTo>
                    <a:pt x="21600" y="10793"/>
                  </a:lnTo>
                  <a:lnTo>
                    <a:pt x="16208" y="237"/>
                  </a:lnTo>
                  <a:cubicBezTo>
                    <a:pt x="16110" y="83"/>
                    <a:pt x="15996" y="0"/>
                    <a:pt x="15880" y="0"/>
                  </a:cubicBezTo>
                  <a:cubicBezTo>
                    <a:pt x="15616" y="0"/>
                    <a:pt x="15391" y="416"/>
                    <a:pt x="15377" y="920"/>
                  </a:cubicBezTo>
                  <a:lnTo>
                    <a:pt x="15382" y="3373"/>
                  </a:lnTo>
                  <a:lnTo>
                    <a:pt x="10620" y="3373"/>
                  </a:lnTo>
                  <a:cubicBezTo>
                    <a:pt x="10261" y="3372"/>
                    <a:pt x="9818" y="3433"/>
                    <a:pt x="9416" y="3585"/>
                  </a:cubicBezTo>
                  <a:cubicBezTo>
                    <a:pt x="9014" y="3737"/>
                    <a:pt x="8652" y="3981"/>
                    <a:pt x="8455" y="4347"/>
                  </a:cubicBezTo>
                  <a:cubicBezTo>
                    <a:pt x="8387" y="4483"/>
                    <a:pt x="834" y="18287"/>
                    <a:pt x="517" y="19016"/>
                  </a:cubicBezTo>
                  <a:cubicBezTo>
                    <a:pt x="224" y="19690"/>
                    <a:pt x="48" y="20667"/>
                    <a:pt x="0" y="21293"/>
                  </a:cubicBezTo>
                  <a:cubicBezTo>
                    <a:pt x="181" y="20284"/>
                    <a:pt x="554" y="19528"/>
                    <a:pt x="1048" y="19024"/>
                  </a:cubicBezTo>
                  <a:cubicBezTo>
                    <a:pt x="1541" y="18521"/>
                    <a:pt x="2154" y="18269"/>
                    <a:pt x="2814" y="18269"/>
                  </a:cubicBezTo>
                  <a:lnTo>
                    <a:pt x="15383" y="18257"/>
                  </a:lnTo>
                  <a:lnTo>
                    <a:pt x="15377" y="20664"/>
                  </a:lnTo>
                  <a:cubicBezTo>
                    <a:pt x="15390" y="21192"/>
                    <a:pt x="15600" y="21600"/>
                    <a:pt x="15865" y="21600"/>
                  </a:cubicBezTo>
                  <a:close/>
                </a:path>
              </a:pathLst>
            </a:custGeom>
            <a:solidFill>
              <a:schemeClr val="accent3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7" name="îṥ1ide"/>
            <p:cNvSpPr/>
            <p:nvPr/>
          </p:nvSpPr>
          <p:spPr>
            <a:xfrm>
              <a:off x="2969717" y="3371788"/>
              <a:ext cx="364605" cy="263859"/>
            </a:xfrm>
            <a:prstGeom prst="rect">
              <a:avLst/>
            </a:prstGeom>
            <a:ln w="12700">
              <a:miter lim="400000"/>
            </a:ln>
          </p:spPr>
          <p:txBody>
            <a:bodyPr lIns="25400" tIns="25400" rIns="25400" bIns="25400" anchor="ctr">
              <a:normAutofit fontScale="47500" lnSpcReduction="20000"/>
            </a:bodyPr>
            <a:lstStyle/>
            <a:p>
              <a:pPr algn="ctr"/>
              <a:r>
                <a:rPr lang="en-US" altLang="zh-CN" sz="3200" dirty="0">
                  <a:solidFill>
                    <a:schemeClr val="bg1"/>
                  </a:solidFill>
                  <a:latin typeface="Impact" panose="020B0806030902050204" pitchFamily="34" charset="0"/>
                </a:rPr>
                <a:t>6</a:t>
              </a:r>
            </a:p>
          </p:txBody>
        </p:sp>
        <p:sp>
          <p:nvSpPr>
            <p:cNvPr id="71" name="íṡļîḑè"/>
            <p:cNvSpPr/>
            <p:nvPr/>
          </p:nvSpPr>
          <p:spPr>
            <a:xfrm flipH="1">
              <a:off x="1545689" y="3442844"/>
              <a:ext cx="598387" cy="598387"/>
            </a:xfrm>
            <a:prstGeom prst="ellipse">
              <a:avLst/>
            </a:prstGeom>
            <a:solidFill>
              <a:srgbClr val="FFFFFF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2" name="ïṡļíďè"/>
            <p:cNvSpPr/>
            <p:nvPr/>
          </p:nvSpPr>
          <p:spPr>
            <a:xfrm>
              <a:off x="1737931" y="3665516"/>
              <a:ext cx="195450" cy="17149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20706"/>
                  </a:moveTo>
                  <a:cubicBezTo>
                    <a:pt x="9461" y="19774"/>
                    <a:pt x="675" y="13396"/>
                    <a:pt x="675" y="6539"/>
                  </a:cubicBezTo>
                  <a:cubicBezTo>
                    <a:pt x="675" y="3703"/>
                    <a:pt x="2442" y="769"/>
                    <a:pt x="5400" y="769"/>
                  </a:cubicBezTo>
                  <a:cubicBezTo>
                    <a:pt x="7835" y="769"/>
                    <a:pt x="10462" y="2681"/>
                    <a:pt x="10462" y="5770"/>
                  </a:cubicBezTo>
                  <a:lnTo>
                    <a:pt x="11138" y="5770"/>
                  </a:lnTo>
                  <a:cubicBezTo>
                    <a:pt x="11138" y="2681"/>
                    <a:pt x="13765" y="769"/>
                    <a:pt x="16200" y="769"/>
                  </a:cubicBezTo>
                  <a:cubicBezTo>
                    <a:pt x="19158" y="769"/>
                    <a:pt x="20925" y="3703"/>
                    <a:pt x="20925" y="6539"/>
                  </a:cubicBezTo>
                  <a:cubicBezTo>
                    <a:pt x="20925" y="13393"/>
                    <a:pt x="12139" y="19774"/>
                    <a:pt x="10800" y="20706"/>
                  </a:cubicBezTo>
                  <a:close/>
                  <a:moveTo>
                    <a:pt x="16200" y="0"/>
                  </a:moveTo>
                  <a:cubicBezTo>
                    <a:pt x="13717" y="0"/>
                    <a:pt x="11597" y="1595"/>
                    <a:pt x="10800" y="3819"/>
                  </a:cubicBezTo>
                  <a:cubicBezTo>
                    <a:pt x="10003" y="1595"/>
                    <a:pt x="7883" y="0"/>
                    <a:pt x="5400" y="0"/>
                  </a:cubicBezTo>
                  <a:cubicBezTo>
                    <a:pt x="2020" y="0"/>
                    <a:pt x="0" y="3325"/>
                    <a:pt x="0" y="6539"/>
                  </a:cubicBezTo>
                  <a:cubicBezTo>
                    <a:pt x="0" y="9843"/>
                    <a:pt x="1798" y="13368"/>
                    <a:pt x="5343" y="17017"/>
                  </a:cubicBezTo>
                  <a:cubicBezTo>
                    <a:pt x="7954" y="19705"/>
                    <a:pt x="10604" y="21470"/>
                    <a:pt x="10631" y="21488"/>
                  </a:cubicBezTo>
                  <a:lnTo>
                    <a:pt x="10800" y="21600"/>
                  </a:lnTo>
                  <a:lnTo>
                    <a:pt x="10969" y="21488"/>
                  </a:lnTo>
                  <a:cubicBezTo>
                    <a:pt x="10996" y="21470"/>
                    <a:pt x="13646" y="19705"/>
                    <a:pt x="16257" y="17017"/>
                  </a:cubicBezTo>
                  <a:cubicBezTo>
                    <a:pt x="19802" y="13368"/>
                    <a:pt x="21600" y="9843"/>
                    <a:pt x="21600" y="6539"/>
                  </a:cubicBezTo>
                  <a:cubicBezTo>
                    <a:pt x="21600" y="3325"/>
                    <a:pt x="19580" y="0"/>
                    <a:pt x="16200" y="0"/>
                  </a:cubicBezTo>
                  <a:close/>
                </a:path>
              </a:pathLst>
            </a:custGeom>
            <a:solidFill>
              <a:srgbClr val="282828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0" name="íşļîďé"/>
            <p:cNvSpPr txBox="1"/>
            <p:nvPr/>
          </p:nvSpPr>
          <p:spPr>
            <a:xfrm>
              <a:off x="4453672" y="3904586"/>
              <a:ext cx="2440664" cy="507966"/>
            </a:xfrm>
            <a:prstGeom prst="rect">
              <a:avLst/>
            </a:prstGeom>
            <a:noFill/>
          </p:spPr>
          <p:txBody>
            <a:bodyPr wrap="square" anchor="ctr">
              <a:no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/>
                <a:t>严格办公室管理及办公用品的管理、以及环境卫生管理</a:t>
              </a:r>
            </a:p>
          </p:txBody>
        </p:sp>
        <p:sp>
          <p:nvSpPr>
            <p:cNvPr id="81" name="îṩḻïdè"/>
            <p:cNvSpPr txBox="1"/>
            <p:nvPr/>
          </p:nvSpPr>
          <p:spPr>
            <a:xfrm>
              <a:off x="4453672" y="3551347"/>
              <a:ext cx="830997" cy="207749"/>
            </a:xfrm>
            <a:prstGeom prst="rect">
              <a:avLst/>
            </a:prstGeom>
            <a:noFill/>
          </p:spPr>
          <p:txBody>
            <a:bodyPr wrap="none" lIns="0" tIns="0" rIns="0" bIns="0">
              <a:no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b="1" dirty="0">
                  <a:solidFill>
                    <a:schemeClr val="accent3">
                      <a:lumMod val="100000"/>
                    </a:schemeClr>
                  </a:solidFill>
                </a:rPr>
                <a:t>严格管理办公用品</a:t>
              </a:r>
            </a:p>
          </p:txBody>
        </p:sp>
      </p:grp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3000"/>
    </mc:Choice>
    <mc:Fallback xmlns="">
      <p:transition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-749299" y="1972416"/>
            <a:ext cx="2781300" cy="1198668"/>
            <a:chOff x="-190499" y="1972416"/>
            <a:chExt cx="2781300" cy="1198668"/>
          </a:xfrm>
        </p:grpSpPr>
        <p:sp>
          <p:nvSpPr>
            <p:cNvPr id="69" name="KSO_Shape"/>
            <p:cNvSpPr/>
            <p:nvPr/>
          </p:nvSpPr>
          <p:spPr bwMode="auto">
            <a:xfrm>
              <a:off x="-190499" y="1972416"/>
              <a:ext cx="2781300" cy="1198668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 defTabSz="6851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1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5" name="文本框 44"/>
            <p:cNvSpPr txBox="1">
              <a:spLocks noChangeArrowheads="1"/>
            </p:cNvSpPr>
            <p:nvPr/>
          </p:nvSpPr>
          <p:spPr bwMode="auto">
            <a:xfrm>
              <a:off x="1052725" y="2610802"/>
              <a:ext cx="1500823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683895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683895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683895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683895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r" eaLnBrk="1" hangingPunct="1"/>
              <a:r>
                <a:rPr lang="en-US" altLang="zh-CN" sz="2400" dirty="0">
                  <a:solidFill>
                    <a:schemeClr val="accent2"/>
                  </a:solidFill>
                  <a:latin typeface="+mn-lt"/>
                  <a:ea typeface="+mn-ea"/>
                  <a:cs typeface="+mn-ea"/>
                  <a:sym typeface="+mn-lt"/>
                </a:rPr>
                <a:t>Contents</a:t>
              </a:r>
              <a:endParaRPr lang="zh-CN" altLang="en-US" sz="2400" dirty="0">
                <a:solidFill>
                  <a:schemeClr val="accent2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70" name="文本框 69"/>
            <p:cNvSpPr txBox="1"/>
            <p:nvPr/>
          </p:nvSpPr>
          <p:spPr bwMode="auto">
            <a:xfrm>
              <a:off x="1133583" y="1996018"/>
              <a:ext cx="1419965" cy="7078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defTabSz="6851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4000" b="1" spc="600" dirty="0">
                  <a:solidFill>
                    <a:schemeClr val="accent2"/>
                  </a:solidFill>
                  <a:latin typeface="+mn-lt"/>
                  <a:ea typeface="+mn-ea"/>
                  <a:cs typeface="+mn-ea"/>
                  <a:sym typeface="+mn-lt"/>
                </a:rPr>
                <a:t>目录</a:t>
              </a: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3345670" y="1191567"/>
            <a:ext cx="3069241" cy="461665"/>
            <a:chOff x="3904470" y="1191567"/>
            <a:chExt cx="3069241" cy="461665"/>
          </a:xfrm>
        </p:grpSpPr>
        <p:sp>
          <p:nvSpPr>
            <p:cNvPr id="28" name="矩形 27"/>
            <p:cNvSpPr/>
            <p:nvPr/>
          </p:nvSpPr>
          <p:spPr>
            <a:xfrm>
              <a:off x="4326833" y="1191567"/>
              <a:ext cx="2646878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6851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400" b="1" kern="100" dirty="0">
                  <a:solidFill>
                    <a:schemeClr val="accent1"/>
                  </a:solidFill>
                  <a:latin typeface="+mn-lt"/>
                  <a:ea typeface="+mn-ea"/>
                  <a:cs typeface="+mn-ea"/>
                  <a:sym typeface="+mn-lt"/>
                </a:rPr>
                <a:t>人事管理工作回顾</a:t>
              </a:r>
              <a:endParaRPr lang="zh-CN" altLang="zh-CN" sz="2400" b="1" kern="100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grpSp>
          <p:nvGrpSpPr>
            <p:cNvPr id="24" name="组合 23"/>
            <p:cNvGrpSpPr/>
            <p:nvPr/>
          </p:nvGrpSpPr>
          <p:grpSpPr>
            <a:xfrm>
              <a:off x="3904470" y="1222344"/>
              <a:ext cx="364087" cy="400110"/>
              <a:chOff x="4216044" y="1212057"/>
              <a:chExt cx="364087" cy="400110"/>
            </a:xfrm>
          </p:grpSpPr>
          <p:sp>
            <p:nvSpPr>
              <p:cNvPr id="30" name="KSO_Shape"/>
              <p:cNvSpPr/>
              <p:nvPr/>
            </p:nvSpPr>
            <p:spPr bwMode="auto">
              <a:xfrm>
                <a:off x="4216044" y="1234134"/>
                <a:ext cx="355956" cy="355956"/>
              </a:xfrm>
              <a:prstGeom prst="roundRect">
                <a:avLst>
                  <a:gd name="adj" fmla="val 28104"/>
                </a:avLst>
              </a:prstGeom>
              <a:solidFill>
                <a:schemeClr val="accent1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anchor="ctr">
                <a:scene3d>
                  <a:camera prst="orthographicFront"/>
                  <a:lightRig rig="threePt" dir="t"/>
                </a:scene3d>
                <a:sp3d>
                  <a:contourClr>
                    <a:srgbClr val="FFFFFF"/>
                  </a:contourClr>
                </a:sp3d>
              </a:bodyPr>
              <a:lstStyle/>
              <a:p>
                <a:pPr algn="ctr" defTabSz="685165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400" b="1" dirty="0">
                  <a:solidFill>
                    <a:schemeClr val="accent1">
                      <a:lumMod val="75000"/>
                    </a:schemeClr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2" name="文本框 21"/>
              <p:cNvSpPr txBox="1"/>
              <p:nvPr/>
            </p:nvSpPr>
            <p:spPr>
              <a:xfrm>
                <a:off x="4252797" y="1212057"/>
                <a:ext cx="327334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000" b="1" dirty="0">
                    <a:solidFill>
                      <a:schemeClr val="accent2"/>
                    </a:solidFill>
                    <a:latin typeface="+mn-lt"/>
                    <a:ea typeface="+mn-ea"/>
                    <a:cs typeface="+mn-ea"/>
                    <a:sym typeface="+mn-lt"/>
                  </a:rPr>
                  <a:t>1</a:t>
                </a:r>
                <a:endParaRPr lang="zh-CN" altLang="en-US" sz="2000" b="1" dirty="0">
                  <a:solidFill>
                    <a:schemeClr val="accent2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" name="组合 2"/>
          <p:cNvGrpSpPr/>
          <p:nvPr/>
        </p:nvGrpSpPr>
        <p:grpSpPr>
          <a:xfrm>
            <a:off x="3345670" y="1957801"/>
            <a:ext cx="5223677" cy="461665"/>
            <a:chOff x="3904470" y="1957801"/>
            <a:chExt cx="5223677" cy="461665"/>
          </a:xfrm>
        </p:grpSpPr>
        <p:sp>
          <p:nvSpPr>
            <p:cNvPr id="33" name="矩形 32"/>
            <p:cNvSpPr/>
            <p:nvPr/>
          </p:nvSpPr>
          <p:spPr>
            <a:xfrm>
              <a:off x="4326833" y="1957801"/>
              <a:ext cx="4801314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6851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400" b="1" kern="100" dirty="0">
                  <a:solidFill>
                    <a:schemeClr val="accent1"/>
                  </a:solidFill>
                  <a:latin typeface="+mn-lt"/>
                  <a:ea typeface="+mn-ea"/>
                  <a:cs typeface="+mn-ea"/>
                  <a:sym typeface="+mn-lt"/>
                </a:rPr>
                <a:t>行政、办公室事务、总务工作回顾</a:t>
              </a:r>
              <a:endParaRPr lang="zh-CN" altLang="zh-CN" sz="2400" b="1" kern="100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grpSp>
          <p:nvGrpSpPr>
            <p:cNvPr id="50" name="组合 49"/>
            <p:cNvGrpSpPr/>
            <p:nvPr/>
          </p:nvGrpSpPr>
          <p:grpSpPr>
            <a:xfrm>
              <a:off x="3904470" y="1988578"/>
              <a:ext cx="355956" cy="400110"/>
              <a:chOff x="4216044" y="2000136"/>
              <a:chExt cx="355956" cy="400110"/>
            </a:xfrm>
          </p:grpSpPr>
          <p:sp>
            <p:nvSpPr>
              <p:cNvPr id="72" name="KSO_Shape"/>
              <p:cNvSpPr/>
              <p:nvPr/>
            </p:nvSpPr>
            <p:spPr bwMode="auto">
              <a:xfrm>
                <a:off x="4216044" y="2022213"/>
                <a:ext cx="355956" cy="355956"/>
              </a:xfrm>
              <a:prstGeom prst="roundRect">
                <a:avLst>
                  <a:gd name="adj" fmla="val 28104"/>
                </a:avLst>
              </a:prstGeom>
              <a:solidFill>
                <a:schemeClr val="accent1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anchor="ctr">
                <a:scene3d>
                  <a:camera prst="orthographicFront"/>
                  <a:lightRig rig="threePt" dir="t"/>
                </a:scene3d>
                <a:sp3d>
                  <a:contourClr>
                    <a:srgbClr val="FFFFFF"/>
                  </a:contourClr>
                </a:sp3d>
              </a:bodyPr>
              <a:lstStyle/>
              <a:p>
                <a:pPr algn="ctr" defTabSz="685165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400" b="1" dirty="0">
                  <a:solidFill>
                    <a:schemeClr val="accent1">
                      <a:lumMod val="75000"/>
                    </a:schemeClr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73" name="文本框 72"/>
              <p:cNvSpPr txBox="1"/>
              <p:nvPr/>
            </p:nvSpPr>
            <p:spPr>
              <a:xfrm>
                <a:off x="4237569" y="2000136"/>
                <a:ext cx="327334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000" b="1" dirty="0">
                    <a:solidFill>
                      <a:schemeClr val="accent2"/>
                    </a:solidFill>
                    <a:latin typeface="+mn-lt"/>
                    <a:ea typeface="+mn-ea"/>
                    <a:cs typeface="+mn-ea"/>
                    <a:sym typeface="+mn-lt"/>
                  </a:rPr>
                  <a:t>2</a:t>
                </a:r>
                <a:endParaRPr lang="zh-CN" altLang="en-US" sz="2000" b="1" dirty="0">
                  <a:solidFill>
                    <a:schemeClr val="accent2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4" name="组合 3"/>
          <p:cNvGrpSpPr/>
          <p:nvPr/>
        </p:nvGrpSpPr>
        <p:grpSpPr>
          <a:xfrm>
            <a:off x="3345670" y="2724035"/>
            <a:ext cx="3563711" cy="461665"/>
            <a:chOff x="3904470" y="2724035"/>
            <a:chExt cx="3563711" cy="461665"/>
          </a:xfrm>
        </p:grpSpPr>
        <p:sp>
          <p:nvSpPr>
            <p:cNvPr id="38" name="矩形 37"/>
            <p:cNvSpPr/>
            <p:nvPr/>
          </p:nvSpPr>
          <p:spPr>
            <a:xfrm>
              <a:off x="4325974" y="2724035"/>
              <a:ext cx="3142207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6851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400" b="1" kern="100" dirty="0">
                  <a:solidFill>
                    <a:schemeClr val="accent1"/>
                  </a:solidFill>
                  <a:latin typeface="+mn-lt"/>
                  <a:ea typeface="+mn-ea"/>
                  <a:cs typeface="+mn-ea"/>
                  <a:sym typeface="+mn-lt"/>
                </a:rPr>
                <a:t> </a:t>
              </a:r>
              <a:r>
                <a:rPr lang="en-US" altLang="zh-CN" sz="2400" b="1" kern="100" dirty="0">
                  <a:solidFill>
                    <a:schemeClr val="accent1"/>
                  </a:solidFill>
                  <a:latin typeface="+mn-lt"/>
                  <a:ea typeface="+mn-ea"/>
                  <a:cs typeface="+mn-ea"/>
                  <a:sym typeface="+mn-lt"/>
                </a:rPr>
                <a:t>XX</a:t>
              </a:r>
              <a:r>
                <a:rPr lang="zh-CN" altLang="en-US" sz="2400" b="1" kern="100" dirty="0">
                  <a:solidFill>
                    <a:schemeClr val="accent1"/>
                  </a:solidFill>
                  <a:latin typeface="+mn-lt"/>
                  <a:ea typeface="+mn-ea"/>
                  <a:cs typeface="+mn-ea"/>
                  <a:sym typeface="+mn-lt"/>
                </a:rPr>
                <a:t>年工作规划及建议</a:t>
              </a:r>
              <a:endParaRPr lang="zh-CN" altLang="zh-CN" sz="2400" b="1" kern="100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grpSp>
          <p:nvGrpSpPr>
            <p:cNvPr id="26" name="组合 25"/>
            <p:cNvGrpSpPr/>
            <p:nvPr/>
          </p:nvGrpSpPr>
          <p:grpSpPr>
            <a:xfrm>
              <a:off x="3904470" y="2754812"/>
              <a:ext cx="355956" cy="400110"/>
              <a:chOff x="4216903" y="2752611"/>
              <a:chExt cx="355956" cy="400110"/>
            </a:xfrm>
          </p:grpSpPr>
          <p:sp>
            <p:nvSpPr>
              <p:cNvPr id="75" name="KSO_Shape"/>
              <p:cNvSpPr/>
              <p:nvPr/>
            </p:nvSpPr>
            <p:spPr bwMode="auto">
              <a:xfrm>
                <a:off x="4216903" y="2774688"/>
                <a:ext cx="355956" cy="355956"/>
              </a:xfrm>
              <a:prstGeom prst="roundRect">
                <a:avLst>
                  <a:gd name="adj" fmla="val 28104"/>
                </a:avLst>
              </a:prstGeom>
              <a:solidFill>
                <a:schemeClr val="accent1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anchor="ctr">
                <a:scene3d>
                  <a:camera prst="orthographicFront"/>
                  <a:lightRig rig="threePt" dir="t"/>
                </a:scene3d>
                <a:sp3d>
                  <a:contourClr>
                    <a:srgbClr val="FFFFFF"/>
                  </a:contourClr>
                </a:sp3d>
              </a:bodyPr>
              <a:lstStyle/>
              <a:p>
                <a:pPr algn="ctr" defTabSz="685165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400" b="1">
                  <a:solidFill>
                    <a:schemeClr val="accent1">
                      <a:lumMod val="75000"/>
                    </a:schemeClr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76" name="文本框 75"/>
              <p:cNvSpPr txBox="1"/>
              <p:nvPr/>
            </p:nvSpPr>
            <p:spPr>
              <a:xfrm>
                <a:off x="4234420" y="2752611"/>
                <a:ext cx="327334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000" b="1" dirty="0">
                    <a:solidFill>
                      <a:schemeClr val="accent2"/>
                    </a:solidFill>
                    <a:latin typeface="+mn-lt"/>
                    <a:ea typeface="+mn-ea"/>
                    <a:cs typeface="+mn-ea"/>
                    <a:sym typeface="+mn-lt"/>
                  </a:rPr>
                  <a:t>3</a:t>
                </a:r>
                <a:endParaRPr lang="zh-CN" altLang="en-US" sz="2000" b="1" dirty="0">
                  <a:solidFill>
                    <a:schemeClr val="accent2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5" name="组合 4"/>
          <p:cNvGrpSpPr/>
          <p:nvPr/>
        </p:nvGrpSpPr>
        <p:grpSpPr>
          <a:xfrm>
            <a:off x="3345670" y="3490268"/>
            <a:ext cx="4915901" cy="461665"/>
            <a:chOff x="3904470" y="3490268"/>
            <a:chExt cx="4915901" cy="461665"/>
          </a:xfrm>
        </p:grpSpPr>
        <p:sp>
          <p:nvSpPr>
            <p:cNvPr id="43" name="矩形 42"/>
            <p:cNvSpPr/>
            <p:nvPr/>
          </p:nvSpPr>
          <p:spPr>
            <a:xfrm>
              <a:off x="4326833" y="3490268"/>
              <a:ext cx="4493538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6851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400" b="1" kern="100" dirty="0">
                  <a:solidFill>
                    <a:schemeClr val="accent1"/>
                  </a:solidFill>
                  <a:latin typeface="+mn-lt"/>
                  <a:ea typeface="+mn-ea"/>
                  <a:cs typeface="+mn-ea"/>
                  <a:sym typeface="+mn-lt"/>
                </a:rPr>
                <a:t>人事行政年终工作总结总体概述</a:t>
              </a:r>
              <a:endParaRPr lang="zh-CN" altLang="zh-CN" sz="2400" b="1" kern="100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grpSp>
          <p:nvGrpSpPr>
            <p:cNvPr id="25" name="组合 24"/>
            <p:cNvGrpSpPr/>
            <p:nvPr/>
          </p:nvGrpSpPr>
          <p:grpSpPr>
            <a:xfrm>
              <a:off x="3904470" y="3521045"/>
              <a:ext cx="355956" cy="400110"/>
              <a:chOff x="4216044" y="3538423"/>
              <a:chExt cx="355956" cy="400110"/>
            </a:xfrm>
          </p:grpSpPr>
          <p:sp>
            <p:nvSpPr>
              <p:cNvPr id="78" name="KSO_Shape"/>
              <p:cNvSpPr/>
              <p:nvPr/>
            </p:nvSpPr>
            <p:spPr bwMode="auto">
              <a:xfrm>
                <a:off x="4216044" y="3560500"/>
                <a:ext cx="355956" cy="355956"/>
              </a:xfrm>
              <a:prstGeom prst="roundRect">
                <a:avLst>
                  <a:gd name="adj" fmla="val 28104"/>
                </a:avLst>
              </a:prstGeom>
              <a:solidFill>
                <a:schemeClr val="accent1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anchor="ctr">
                <a:scene3d>
                  <a:camera prst="orthographicFront"/>
                  <a:lightRig rig="threePt" dir="t"/>
                </a:scene3d>
                <a:sp3d>
                  <a:contourClr>
                    <a:srgbClr val="FFFFFF"/>
                  </a:contourClr>
                </a:sp3d>
              </a:bodyPr>
              <a:lstStyle/>
              <a:p>
                <a:pPr algn="ctr" defTabSz="685165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400" b="1">
                  <a:solidFill>
                    <a:schemeClr val="accent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79" name="文本框 78"/>
              <p:cNvSpPr txBox="1"/>
              <p:nvPr/>
            </p:nvSpPr>
            <p:spPr>
              <a:xfrm>
                <a:off x="4237569" y="3538423"/>
                <a:ext cx="327334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000" b="1" dirty="0">
                    <a:solidFill>
                      <a:schemeClr val="accent2"/>
                    </a:solidFill>
                    <a:latin typeface="+mn-lt"/>
                    <a:ea typeface="+mn-ea"/>
                    <a:cs typeface="+mn-ea"/>
                    <a:sym typeface="+mn-lt"/>
                  </a:rPr>
                  <a:t>4</a:t>
                </a:r>
                <a:endParaRPr lang="zh-CN" altLang="en-US" sz="2000" b="1" dirty="0">
                  <a:solidFill>
                    <a:schemeClr val="accent2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</p:grp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3000"/>
    </mc:Choice>
    <mc:Fallback xmlns="">
      <p:transition advTm="3000"/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9" presetClass="emph" presetSubtype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 rctx="PPT">
                                            <p:cTn id="6" dur="indefinite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style.opacity</p:attrName>
                                            </p:attrNameLst>
                                          </p:cBhvr>
                                          <p:to>
                                            <p:strVal val="0.25"/>
                                          </p:to>
                                        </p:set>
                                        <p:animEffect filter="image" prLst="opacity: 0.25">
                                          <p:cBhvr rctx="IE">
                                            <p:cTn id="7" dur="indefinite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9" presetClass="emph" presetSubtype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 rctx="PPT">
                                            <p:cTn id="9" dur="indefinite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style.opacity</p:attrName>
                                            </p:attrNameLst>
                                          </p:cBhvr>
                                          <p:to>
                                            <p:strVal val="0.25"/>
                                          </p:to>
                                        </p:set>
                                        <p:animEffect filter="image" prLst="opacity: 0.25">
                                          <p:cBhvr rctx="IE">
                                            <p:cTn id="10" dur="indefinite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2" presetID="6" presetClass="emph" presetSubtype="0" fill="hold" nodeType="afterEffect" p14:presetBounceEnd="75000">
                                      <p:stCondLst>
                                        <p:cond delay="0"/>
                                      </p:stCondLst>
                                      <p:childTnLst>
                                        <p:animScale p14:bounceEnd="75000">
                                          <p:cBhvr>
                                            <p:cTn id="13" dur="1000" fill="hold"/>
                                            <p:tgtEl>
                                              <p:spTgt spid="5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4" presetID="9" presetClass="emph" presetSubtype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 rctx="PPT">
                                            <p:cTn id="15" dur="indefinite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style.opacity</p:attrName>
                                            </p:attrNameLst>
                                          </p:cBhvr>
                                          <p:to>
                                            <p:strVal val="0.25"/>
                                          </p:to>
                                        </p:set>
                                        <p:animEffect filter="image" prLst="opacity: 0.25">
                                          <p:cBhvr rctx="IE">
                                            <p:cTn id="16" dur="indefinite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9" presetClass="emph" presetSubtype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 rctx="PPT">
                                            <p:cTn id="6" dur="indefinite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style.opacity</p:attrName>
                                            </p:attrNameLst>
                                          </p:cBhvr>
                                          <p:to>
                                            <p:strVal val="0.25"/>
                                          </p:to>
                                        </p:set>
                                        <p:animEffect filter="image" prLst="opacity: 0.25">
                                          <p:cBhvr rctx="IE">
                                            <p:cTn id="7" dur="indefinite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9" presetClass="emph" presetSubtype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 rctx="PPT">
                                            <p:cTn id="9" dur="indefinite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style.opacity</p:attrName>
                                            </p:attrNameLst>
                                          </p:cBhvr>
                                          <p:to>
                                            <p:strVal val="0.25"/>
                                          </p:to>
                                        </p:set>
                                        <p:animEffect filter="image" prLst="opacity: 0.25">
                                          <p:cBhvr rctx="IE">
                                            <p:cTn id="10" dur="indefinite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2" presetID="6" presetClass="emph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3" dur="1000" fill="hold"/>
                                            <p:tgtEl>
                                              <p:spTgt spid="5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4" presetID="9" presetClass="emph" presetSubtype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 rctx="PPT">
                                            <p:cTn id="15" dur="indefinite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style.opacity</p:attrName>
                                            </p:attrNameLst>
                                          </p:cBhvr>
                                          <p:to>
                                            <p:strVal val="0.25"/>
                                          </p:to>
                                        </p:set>
                                        <p:animEffect filter="image" prLst="opacity: 0.25">
                                          <p:cBhvr rctx="IE">
                                            <p:cTn id="16" dur="indefinite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4" name="文本框 593"/>
          <p:cNvSpPr txBox="1"/>
          <p:nvPr/>
        </p:nvSpPr>
        <p:spPr>
          <a:xfrm>
            <a:off x="1299800" y="1679566"/>
            <a:ext cx="6624214" cy="2677656"/>
          </a:xfrm>
          <a:prstGeom prst="rect">
            <a:avLst/>
          </a:prstGeom>
          <a:noFill/>
          <a:ln w="6350">
            <a:solidFill>
              <a:schemeClr val="bg1"/>
            </a:solidFill>
            <a:prstDash val="dash"/>
          </a:ln>
        </p:spPr>
        <p:txBody>
          <a:bodyPr wrap="square" rtlCol="0">
            <a:spAutoFit/>
          </a:bodyPr>
          <a:lstStyle/>
          <a:p>
            <a:pPr indent="457200" algn="just" eaLnBrk="1">
              <a:lnSpc>
                <a:spcPct val="20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行政人事工作对一个不断成长和发展的公司而言，是非常重要的</a:t>
            </a:r>
            <a:r>
              <a:rPr lang="zh-CN" altLang="en-US" sz="1400" b="1" dirty="0">
                <a:solidFill>
                  <a:schemeClr val="accent2"/>
                </a:solidFill>
                <a:latin typeface="+mn-lt"/>
                <a:ea typeface="+mn-ea"/>
                <a:cs typeface="+mn-ea"/>
                <a:sym typeface="+mn-lt"/>
              </a:rPr>
              <a:t>基础工作</a:t>
            </a:r>
            <a:r>
              <a:rPr lang="zh-CN" altLang="en-US" sz="14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，也是需要公司上下通力合作的工作。</a:t>
            </a:r>
          </a:p>
          <a:p>
            <a:pPr indent="457200" algn="just" eaLnBrk="1">
              <a:lnSpc>
                <a:spcPct val="20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各部门配合共同做好工作的项目较多，因此需要公司领导予以重视和支持。</a:t>
            </a:r>
            <a:r>
              <a:rPr lang="zh-CN" altLang="en-US" sz="1400" b="1" dirty="0">
                <a:solidFill>
                  <a:schemeClr val="accent2"/>
                </a:solidFill>
                <a:latin typeface="+mn-lt"/>
                <a:ea typeface="+mn-ea"/>
                <a:cs typeface="+mn-ea"/>
                <a:sym typeface="+mn-lt"/>
              </a:rPr>
              <a:t>自上而下转变观念</a:t>
            </a:r>
            <a:r>
              <a:rPr lang="zh-CN" altLang="en-US" sz="14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与否，各部门提供支持与配合的程度如何，都是行政人事部工作成败的关键。所以行政人事部在制定年度目标后，在完成过程中恳请公司领导与各部门</a:t>
            </a:r>
            <a:r>
              <a:rPr lang="zh-CN" altLang="en-US" sz="1400" b="1" dirty="0">
                <a:solidFill>
                  <a:schemeClr val="accent2"/>
                </a:solidFill>
                <a:latin typeface="+mn-lt"/>
                <a:ea typeface="+mn-ea"/>
                <a:cs typeface="+mn-ea"/>
                <a:sym typeface="+mn-lt"/>
              </a:rPr>
              <a:t>予以协助</a:t>
            </a:r>
            <a:r>
              <a:rPr lang="zh-CN" altLang="en-US" sz="14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。</a:t>
            </a:r>
          </a:p>
        </p:txBody>
      </p:sp>
      <p:grpSp>
        <p:nvGrpSpPr>
          <p:cNvPr id="8" name="组合 7"/>
          <p:cNvGrpSpPr/>
          <p:nvPr/>
        </p:nvGrpSpPr>
        <p:grpSpPr>
          <a:xfrm>
            <a:off x="1259123" y="748175"/>
            <a:ext cx="2458574" cy="860075"/>
            <a:chOff x="1259123" y="1052975"/>
            <a:chExt cx="2458574" cy="860075"/>
          </a:xfrm>
        </p:grpSpPr>
        <p:sp>
          <p:nvSpPr>
            <p:cNvPr id="9" name="文本框 8"/>
            <p:cNvSpPr txBox="1"/>
            <p:nvPr/>
          </p:nvSpPr>
          <p:spPr>
            <a:xfrm>
              <a:off x="1259123" y="1052975"/>
              <a:ext cx="1210588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000" b="1" dirty="0">
                  <a:solidFill>
                    <a:schemeClr val="accent2"/>
                  </a:solidFill>
                  <a:latin typeface="+mn-lt"/>
                  <a:ea typeface="+mn-ea"/>
                  <a:cs typeface="+mn-ea"/>
                  <a:sym typeface="+mn-lt"/>
                </a:rPr>
                <a:t>总结</a:t>
              </a:r>
            </a:p>
          </p:txBody>
        </p:sp>
        <p:sp>
          <p:nvSpPr>
            <p:cNvPr id="10" name="矩形 9"/>
            <p:cNvSpPr/>
            <p:nvPr/>
          </p:nvSpPr>
          <p:spPr>
            <a:xfrm rot="20280000">
              <a:off x="1677805" y="1579873"/>
              <a:ext cx="914400" cy="147309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2224788" y="1411253"/>
              <a:ext cx="149290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>
                  <a:solidFill>
                    <a:schemeClr val="accent2"/>
                  </a:solidFill>
                  <a:latin typeface="+mn-lt"/>
                  <a:ea typeface="+mn-ea"/>
                  <a:cs typeface="+mn-ea"/>
                  <a:sym typeface="+mn-lt"/>
                </a:rPr>
                <a:t>SUMMARY</a:t>
              </a:r>
              <a:endParaRPr lang="zh-CN" altLang="en-US" sz="2000" dirty="0">
                <a:solidFill>
                  <a:schemeClr val="accent2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cxnSp>
          <p:nvCxnSpPr>
            <p:cNvPr id="12" name="直接连接符 11"/>
            <p:cNvCxnSpPr/>
            <p:nvPr/>
          </p:nvCxnSpPr>
          <p:spPr>
            <a:xfrm flipV="1">
              <a:off x="1299800" y="1238250"/>
              <a:ext cx="1646600" cy="674800"/>
            </a:xfrm>
            <a:prstGeom prst="line">
              <a:avLst/>
            </a:prstGeom>
            <a:ln>
              <a:gradFill>
                <a:gsLst>
                  <a:gs pos="0">
                    <a:schemeClr val="accent2">
                      <a:alpha val="0"/>
                    </a:schemeClr>
                  </a:gs>
                  <a:gs pos="100000">
                    <a:schemeClr val="accent2">
                      <a:alpha val="0"/>
                    </a:schemeClr>
                  </a:gs>
                  <a:gs pos="70000">
                    <a:schemeClr val="accent2"/>
                  </a:gs>
                  <a:gs pos="30000">
                    <a:schemeClr val="accent2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3000"/>
    </mc:Choice>
    <mc:Fallback xmlns="">
      <p:transition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9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-749299" y="1972416"/>
            <a:ext cx="2781300" cy="1198668"/>
            <a:chOff x="-190499" y="1972416"/>
            <a:chExt cx="2781300" cy="1198668"/>
          </a:xfrm>
        </p:grpSpPr>
        <p:sp>
          <p:nvSpPr>
            <p:cNvPr id="69" name="KSO_Shape"/>
            <p:cNvSpPr/>
            <p:nvPr/>
          </p:nvSpPr>
          <p:spPr bwMode="auto">
            <a:xfrm>
              <a:off x="-190499" y="1972416"/>
              <a:ext cx="2781300" cy="1198668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 defTabSz="6851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1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5" name="文本框 44"/>
            <p:cNvSpPr txBox="1">
              <a:spLocks noChangeArrowheads="1"/>
            </p:cNvSpPr>
            <p:nvPr/>
          </p:nvSpPr>
          <p:spPr bwMode="auto">
            <a:xfrm>
              <a:off x="1052725" y="2610802"/>
              <a:ext cx="1500823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683895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683895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683895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683895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r" eaLnBrk="1" hangingPunct="1"/>
              <a:r>
                <a:rPr lang="en-US" altLang="zh-CN" sz="2400" dirty="0">
                  <a:solidFill>
                    <a:schemeClr val="accent2"/>
                  </a:solidFill>
                  <a:latin typeface="+mn-lt"/>
                  <a:ea typeface="+mn-ea"/>
                  <a:cs typeface="+mn-ea"/>
                  <a:sym typeface="+mn-lt"/>
                </a:rPr>
                <a:t>Contents</a:t>
              </a:r>
              <a:endParaRPr lang="zh-CN" altLang="en-US" sz="2400" dirty="0">
                <a:solidFill>
                  <a:schemeClr val="accent2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70" name="文本框 69"/>
            <p:cNvSpPr txBox="1"/>
            <p:nvPr/>
          </p:nvSpPr>
          <p:spPr bwMode="auto">
            <a:xfrm>
              <a:off x="1133583" y="1996018"/>
              <a:ext cx="1419965" cy="7078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defTabSz="6851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4000" b="1" spc="600" dirty="0">
                  <a:solidFill>
                    <a:schemeClr val="accent2"/>
                  </a:solidFill>
                  <a:latin typeface="+mn-lt"/>
                  <a:ea typeface="+mn-ea"/>
                  <a:cs typeface="+mn-ea"/>
                  <a:sym typeface="+mn-lt"/>
                </a:rPr>
                <a:t>目录</a:t>
              </a: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3345670" y="1191567"/>
            <a:ext cx="3069241" cy="461665"/>
            <a:chOff x="3904470" y="1191567"/>
            <a:chExt cx="3069241" cy="461665"/>
          </a:xfrm>
        </p:grpSpPr>
        <p:sp>
          <p:nvSpPr>
            <p:cNvPr id="28" name="矩形 27"/>
            <p:cNvSpPr/>
            <p:nvPr/>
          </p:nvSpPr>
          <p:spPr>
            <a:xfrm>
              <a:off x="4326833" y="1191567"/>
              <a:ext cx="2646878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6851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400" b="1" kern="100" dirty="0">
                  <a:solidFill>
                    <a:schemeClr val="accent1"/>
                  </a:solidFill>
                  <a:latin typeface="+mn-lt"/>
                  <a:ea typeface="+mn-ea"/>
                  <a:cs typeface="+mn-ea"/>
                  <a:sym typeface="+mn-lt"/>
                </a:rPr>
                <a:t>人事管理工作回顾</a:t>
              </a:r>
              <a:endParaRPr lang="zh-CN" altLang="zh-CN" sz="2400" b="1" kern="100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grpSp>
          <p:nvGrpSpPr>
            <p:cNvPr id="24" name="组合 23"/>
            <p:cNvGrpSpPr/>
            <p:nvPr/>
          </p:nvGrpSpPr>
          <p:grpSpPr>
            <a:xfrm>
              <a:off x="3904470" y="1222344"/>
              <a:ext cx="364087" cy="400110"/>
              <a:chOff x="4216044" y="1212057"/>
              <a:chExt cx="364087" cy="400110"/>
            </a:xfrm>
          </p:grpSpPr>
          <p:sp>
            <p:nvSpPr>
              <p:cNvPr id="30" name="KSO_Shape"/>
              <p:cNvSpPr/>
              <p:nvPr/>
            </p:nvSpPr>
            <p:spPr bwMode="auto">
              <a:xfrm>
                <a:off x="4216044" y="1234134"/>
                <a:ext cx="355956" cy="355956"/>
              </a:xfrm>
              <a:prstGeom prst="roundRect">
                <a:avLst>
                  <a:gd name="adj" fmla="val 28104"/>
                </a:avLst>
              </a:prstGeom>
              <a:solidFill>
                <a:schemeClr val="accent1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anchor="ctr">
                <a:scene3d>
                  <a:camera prst="orthographicFront"/>
                  <a:lightRig rig="threePt" dir="t"/>
                </a:scene3d>
                <a:sp3d>
                  <a:contourClr>
                    <a:srgbClr val="FFFFFF"/>
                  </a:contourClr>
                </a:sp3d>
              </a:bodyPr>
              <a:lstStyle/>
              <a:p>
                <a:pPr algn="ctr" defTabSz="685165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400" b="1" dirty="0">
                  <a:solidFill>
                    <a:schemeClr val="accent1">
                      <a:lumMod val="75000"/>
                    </a:schemeClr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2" name="文本框 21"/>
              <p:cNvSpPr txBox="1"/>
              <p:nvPr/>
            </p:nvSpPr>
            <p:spPr>
              <a:xfrm>
                <a:off x="4252797" y="1212057"/>
                <a:ext cx="327334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000" b="1" dirty="0">
                    <a:solidFill>
                      <a:schemeClr val="accent2"/>
                    </a:solidFill>
                    <a:latin typeface="+mn-lt"/>
                    <a:ea typeface="+mn-ea"/>
                    <a:cs typeface="+mn-ea"/>
                    <a:sym typeface="+mn-lt"/>
                  </a:rPr>
                  <a:t>1</a:t>
                </a:r>
                <a:endParaRPr lang="zh-CN" altLang="en-US" sz="2000" b="1" dirty="0">
                  <a:solidFill>
                    <a:schemeClr val="accent2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" name="组合 2"/>
          <p:cNvGrpSpPr/>
          <p:nvPr/>
        </p:nvGrpSpPr>
        <p:grpSpPr>
          <a:xfrm>
            <a:off x="3345670" y="1957801"/>
            <a:ext cx="5223677" cy="461665"/>
            <a:chOff x="3904470" y="1957801"/>
            <a:chExt cx="5223677" cy="461665"/>
          </a:xfrm>
        </p:grpSpPr>
        <p:sp>
          <p:nvSpPr>
            <p:cNvPr id="33" name="矩形 32"/>
            <p:cNvSpPr/>
            <p:nvPr/>
          </p:nvSpPr>
          <p:spPr>
            <a:xfrm>
              <a:off x="4326833" y="1957801"/>
              <a:ext cx="4801314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6851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400" b="1" kern="100" dirty="0">
                  <a:solidFill>
                    <a:schemeClr val="accent1"/>
                  </a:solidFill>
                  <a:latin typeface="+mn-lt"/>
                  <a:ea typeface="+mn-ea"/>
                  <a:cs typeface="+mn-ea"/>
                  <a:sym typeface="+mn-lt"/>
                </a:rPr>
                <a:t>行政、办公室事务、总务工作回顾</a:t>
              </a:r>
              <a:endParaRPr lang="zh-CN" altLang="zh-CN" sz="2400" b="1" kern="100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grpSp>
          <p:nvGrpSpPr>
            <p:cNvPr id="50" name="组合 49"/>
            <p:cNvGrpSpPr/>
            <p:nvPr/>
          </p:nvGrpSpPr>
          <p:grpSpPr>
            <a:xfrm>
              <a:off x="3904470" y="1988578"/>
              <a:ext cx="355956" cy="400110"/>
              <a:chOff x="4216044" y="2000136"/>
              <a:chExt cx="355956" cy="400110"/>
            </a:xfrm>
          </p:grpSpPr>
          <p:sp>
            <p:nvSpPr>
              <p:cNvPr id="72" name="KSO_Shape"/>
              <p:cNvSpPr/>
              <p:nvPr/>
            </p:nvSpPr>
            <p:spPr bwMode="auto">
              <a:xfrm>
                <a:off x="4216044" y="2022213"/>
                <a:ext cx="355956" cy="355956"/>
              </a:xfrm>
              <a:prstGeom prst="roundRect">
                <a:avLst>
                  <a:gd name="adj" fmla="val 28104"/>
                </a:avLst>
              </a:prstGeom>
              <a:solidFill>
                <a:schemeClr val="accent1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anchor="ctr">
                <a:scene3d>
                  <a:camera prst="orthographicFront"/>
                  <a:lightRig rig="threePt" dir="t"/>
                </a:scene3d>
                <a:sp3d>
                  <a:contourClr>
                    <a:srgbClr val="FFFFFF"/>
                  </a:contourClr>
                </a:sp3d>
              </a:bodyPr>
              <a:lstStyle/>
              <a:p>
                <a:pPr algn="ctr" defTabSz="685165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400" b="1" dirty="0">
                  <a:solidFill>
                    <a:schemeClr val="accent1">
                      <a:lumMod val="75000"/>
                    </a:schemeClr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73" name="文本框 72"/>
              <p:cNvSpPr txBox="1"/>
              <p:nvPr/>
            </p:nvSpPr>
            <p:spPr>
              <a:xfrm>
                <a:off x="4237569" y="2000136"/>
                <a:ext cx="327334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000" b="1" dirty="0">
                    <a:solidFill>
                      <a:schemeClr val="accent2"/>
                    </a:solidFill>
                    <a:latin typeface="+mn-lt"/>
                    <a:ea typeface="+mn-ea"/>
                    <a:cs typeface="+mn-ea"/>
                    <a:sym typeface="+mn-lt"/>
                  </a:rPr>
                  <a:t>2</a:t>
                </a:r>
                <a:endParaRPr lang="zh-CN" altLang="en-US" sz="2000" b="1" dirty="0">
                  <a:solidFill>
                    <a:schemeClr val="accent2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4" name="组合 3"/>
          <p:cNvGrpSpPr/>
          <p:nvPr/>
        </p:nvGrpSpPr>
        <p:grpSpPr>
          <a:xfrm>
            <a:off x="3345670" y="2724035"/>
            <a:ext cx="3563711" cy="461665"/>
            <a:chOff x="3904470" y="2724035"/>
            <a:chExt cx="3563711" cy="461665"/>
          </a:xfrm>
        </p:grpSpPr>
        <p:sp>
          <p:nvSpPr>
            <p:cNvPr id="38" name="矩形 37"/>
            <p:cNvSpPr/>
            <p:nvPr/>
          </p:nvSpPr>
          <p:spPr>
            <a:xfrm>
              <a:off x="4325974" y="2724035"/>
              <a:ext cx="3142207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6851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400" b="1" kern="100" dirty="0">
                  <a:solidFill>
                    <a:schemeClr val="accent1"/>
                  </a:solidFill>
                  <a:latin typeface="+mn-lt"/>
                  <a:ea typeface="+mn-ea"/>
                  <a:cs typeface="+mn-ea"/>
                  <a:sym typeface="+mn-lt"/>
                </a:rPr>
                <a:t> </a:t>
              </a:r>
              <a:r>
                <a:rPr lang="en-US" altLang="zh-CN" sz="2400" b="1" kern="100" dirty="0">
                  <a:solidFill>
                    <a:schemeClr val="accent1"/>
                  </a:solidFill>
                  <a:latin typeface="+mn-lt"/>
                  <a:ea typeface="+mn-ea"/>
                  <a:cs typeface="+mn-ea"/>
                  <a:sym typeface="+mn-lt"/>
                </a:rPr>
                <a:t>XX</a:t>
              </a:r>
              <a:r>
                <a:rPr lang="zh-CN" altLang="en-US" sz="2400" b="1" kern="100" dirty="0">
                  <a:solidFill>
                    <a:schemeClr val="accent1"/>
                  </a:solidFill>
                  <a:latin typeface="+mn-lt"/>
                  <a:ea typeface="+mn-ea"/>
                  <a:cs typeface="+mn-ea"/>
                  <a:sym typeface="+mn-lt"/>
                </a:rPr>
                <a:t>年工作规划及建议</a:t>
              </a:r>
              <a:endParaRPr lang="zh-CN" altLang="zh-CN" sz="2400" b="1" kern="100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grpSp>
          <p:nvGrpSpPr>
            <p:cNvPr id="26" name="组合 25"/>
            <p:cNvGrpSpPr/>
            <p:nvPr/>
          </p:nvGrpSpPr>
          <p:grpSpPr>
            <a:xfrm>
              <a:off x="3904470" y="2754812"/>
              <a:ext cx="355956" cy="400110"/>
              <a:chOff x="4216903" y="2752611"/>
              <a:chExt cx="355956" cy="400110"/>
            </a:xfrm>
          </p:grpSpPr>
          <p:sp>
            <p:nvSpPr>
              <p:cNvPr id="75" name="KSO_Shape"/>
              <p:cNvSpPr/>
              <p:nvPr/>
            </p:nvSpPr>
            <p:spPr bwMode="auto">
              <a:xfrm>
                <a:off x="4216903" y="2774688"/>
                <a:ext cx="355956" cy="355956"/>
              </a:xfrm>
              <a:prstGeom prst="roundRect">
                <a:avLst>
                  <a:gd name="adj" fmla="val 28104"/>
                </a:avLst>
              </a:prstGeom>
              <a:solidFill>
                <a:schemeClr val="accent1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anchor="ctr">
                <a:scene3d>
                  <a:camera prst="orthographicFront"/>
                  <a:lightRig rig="threePt" dir="t"/>
                </a:scene3d>
                <a:sp3d>
                  <a:contourClr>
                    <a:srgbClr val="FFFFFF"/>
                  </a:contourClr>
                </a:sp3d>
              </a:bodyPr>
              <a:lstStyle/>
              <a:p>
                <a:pPr algn="ctr" defTabSz="685165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400" b="1">
                  <a:solidFill>
                    <a:schemeClr val="accent1">
                      <a:lumMod val="75000"/>
                    </a:schemeClr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76" name="文本框 75"/>
              <p:cNvSpPr txBox="1"/>
              <p:nvPr/>
            </p:nvSpPr>
            <p:spPr>
              <a:xfrm>
                <a:off x="4234420" y="2752611"/>
                <a:ext cx="327334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000" b="1" dirty="0">
                    <a:solidFill>
                      <a:schemeClr val="accent2"/>
                    </a:solidFill>
                    <a:latin typeface="+mn-lt"/>
                    <a:ea typeface="+mn-ea"/>
                    <a:cs typeface="+mn-ea"/>
                    <a:sym typeface="+mn-lt"/>
                  </a:rPr>
                  <a:t>3</a:t>
                </a:r>
                <a:endParaRPr lang="zh-CN" altLang="en-US" sz="2000" b="1" dirty="0">
                  <a:solidFill>
                    <a:schemeClr val="accent2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5" name="组合 4"/>
          <p:cNvGrpSpPr/>
          <p:nvPr/>
        </p:nvGrpSpPr>
        <p:grpSpPr>
          <a:xfrm>
            <a:off x="3345670" y="3490268"/>
            <a:ext cx="4915901" cy="461665"/>
            <a:chOff x="3904470" y="3490268"/>
            <a:chExt cx="4915901" cy="461665"/>
          </a:xfrm>
        </p:grpSpPr>
        <p:sp>
          <p:nvSpPr>
            <p:cNvPr id="43" name="矩形 42"/>
            <p:cNvSpPr/>
            <p:nvPr/>
          </p:nvSpPr>
          <p:spPr>
            <a:xfrm>
              <a:off x="4326833" y="3490268"/>
              <a:ext cx="4493538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6851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400" b="1" kern="100" dirty="0">
                  <a:solidFill>
                    <a:schemeClr val="accent1"/>
                  </a:solidFill>
                  <a:latin typeface="+mn-lt"/>
                  <a:ea typeface="+mn-ea"/>
                  <a:cs typeface="+mn-ea"/>
                  <a:sym typeface="+mn-lt"/>
                </a:rPr>
                <a:t>人事行政年终工作总结总体概述</a:t>
              </a:r>
              <a:endParaRPr lang="zh-CN" altLang="zh-CN" sz="2400" b="1" kern="100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grpSp>
          <p:nvGrpSpPr>
            <p:cNvPr id="25" name="组合 24"/>
            <p:cNvGrpSpPr/>
            <p:nvPr/>
          </p:nvGrpSpPr>
          <p:grpSpPr>
            <a:xfrm>
              <a:off x="3904470" y="3521045"/>
              <a:ext cx="355956" cy="400110"/>
              <a:chOff x="4216044" y="3538423"/>
              <a:chExt cx="355956" cy="400110"/>
            </a:xfrm>
          </p:grpSpPr>
          <p:sp>
            <p:nvSpPr>
              <p:cNvPr id="78" name="KSO_Shape"/>
              <p:cNvSpPr/>
              <p:nvPr/>
            </p:nvSpPr>
            <p:spPr bwMode="auto">
              <a:xfrm>
                <a:off x="4216044" y="3560500"/>
                <a:ext cx="355956" cy="355956"/>
              </a:xfrm>
              <a:prstGeom prst="roundRect">
                <a:avLst>
                  <a:gd name="adj" fmla="val 28104"/>
                </a:avLst>
              </a:prstGeom>
              <a:solidFill>
                <a:schemeClr val="accent1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anchor="ctr">
                <a:scene3d>
                  <a:camera prst="orthographicFront"/>
                  <a:lightRig rig="threePt" dir="t"/>
                </a:scene3d>
                <a:sp3d>
                  <a:contourClr>
                    <a:srgbClr val="FFFFFF"/>
                  </a:contourClr>
                </a:sp3d>
              </a:bodyPr>
              <a:lstStyle/>
              <a:p>
                <a:pPr algn="ctr" defTabSz="685165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400" b="1">
                  <a:solidFill>
                    <a:schemeClr val="accent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79" name="文本框 78"/>
              <p:cNvSpPr txBox="1"/>
              <p:nvPr/>
            </p:nvSpPr>
            <p:spPr>
              <a:xfrm>
                <a:off x="4237569" y="3538423"/>
                <a:ext cx="327334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000" b="1" dirty="0">
                    <a:solidFill>
                      <a:schemeClr val="accent2"/>
                    </a:solidFill>
                    <a:latin typeface="+mn-lt"/>
                    <a:ea typeface="+mn-ea"/>
                    <a:cs typeface="+mn-ea"/>
                    <a:sym typeface="+mn-lt"/>
                  </a:rPr>
                  <a:t>4</a:t>
                </a:r>
                <a:endParaRPr lang="zh-CN" altLang="en-US" sz="2000" b="1" dirty="0">
                  <a:solidFill>
                    <a:schemeClr val="accent2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</p:grp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3000"/>
    </mc:Choice>
    <mc:Fallback xmlns="">
      <p:transition advTm="3000"/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6" presetClass="emph" presetSubtype="0" fill="hold" nodeType="afterEffect" p14:presetBounceEnd="75000">
                                      <p:stCondLst>
                                        <p:cond delay="0"/>
                                      </p:stCondLst>
                                      <p:childTnLst>
                                        <p:animScale p14:bounceEnd="75000">
                                          <p:cBhvr>
                                            <p:cTn id="6" dur="1000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" presetID="9" presetClass="emph" presetSubtype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 rctx="PPT">
                                            <p:cTn id="8" dur="indefinite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style.opacity</p:attrName>
                                            </p:attrNameLst>
                                          </p:cBhvr>
                                          <p:to>
                                            <p:strVal val="0.25"/>
                                          </p:to>
                                        </p:set>
                                        <p:animEffect filter="image" prLst="opacity: 0.25">
                                          <p:cBhvr rctx="IE">
                                            <p:cTn id="9" dur="indefinite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9" presetClass="emph" presetSubtype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 rctx="PPT">
                                            <p:cTn id="11" dur="indefinite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style.opacity</p:attrName>
                                            </p:attrNameLst>
                                          </p:cBhvr>
                                          <p:to>
                                            <p:strVal val="0.25"/>
                                          </p:to>
                                        </p:set>
                                        <p:animEffect filter="image" prLst="opacity: 0.25">
                                          <p:cBhvr rctx="IE">
                                            <p:cTn id="12" dur="indefinite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9" presetClass="emph" presetSubtype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 rctx="PPT">
                                            <p:cTn id="14" dur="indefinite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style.opacity</p:attrName>
                                            </p:attrNameLst>
                                          </p:cBhvr>
                                          <p:to>
                                            <p:strVal val="0.25"/>
                                          </p:to>
                                        </p:set>
                                        <p:animEffect filter="image" prLst="opacity: 0.25">
                                          <p:cBhvr rctx="IE">
                                            <p:cTn id="15" dur="indefinite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6" presetClass="emph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6" dur="1000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" presetID="9" presetClass="emph" presetSubtype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 rctx="PPT">
                                            <p:cTn id="8" dur="indefinite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style.opacity</p:attrName>
                                            </p:attrNameLst>
                                          </p:cBhvr>
                                          <p:to>
                                            <p:strVal val="0.25"/>
                                          </p:to>
                                        </p:set>
                                        <p:animEffect filter="image" prLst="opacity: 0.25">
                                          <p:cBhvr rctx="IE">
                                            <p:cTn id="9" dur="indefinite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9" presetClass="emph" presetSubtype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 rctx="PPT">
                                            <p:cTn id="11" dur="indefinite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style.opacity</p:attrName>
                                            </p:attrNameLst>
                                          </p:cBhvr>
                                          <p:to>
                                            <p:strVal val="0.25"/>
                                          </p:to>
                                        </p:set>
                                        <p:animEffect filter="image" prLst="opacity: 0.25">
                                          <p:cBhvr rctx="IE">
                                            <p:cTn id="12" dur="indefinite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9" presetClass="emph" presetSubtype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 rctx="PPT">
                                            <p:cTn id="14" dur="indefinite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style.opacity</p:attrName>
                                            </p:attrNameLst>
                                          </p:cBhvr>
                                          <p:to>
                                            <p:strVal val="0.25"/>
                                          </p:to>
                                        </p:set>
                                        <p:animEffect filter="image" prLst="opacity: 0.25">
                                          <p:cBhvr rctx="IE">
                                            <p:cTn id="15" dur="indefinite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4" name="文本框 593"/>
          <p:cNvSpPr txBox="1"/>
          <p:nvPr/>
        </p:nvSpPr>
        <p:spPr>
          <a:xfrm>
            <a:off x="1259893" y="1633864"/>
            <a:ext cx="6624214" cy="3043141"/>
          </a:xfrm>
          <a:prstGeom prst="rect">
            <a:avLst/>
          </a:prstGeom>
          <a:noFill/>
          <a:ln w="6350">
            <a:solidFill>
              <a:schemeClr val="bg1"/>
            </a:solidFill>
            <a:prstDash val="dash"/>
          </a:ln>
        </p:spPr>
        <p:txBody>
          <a:bodyPr wrap="square" rtlCol="0">
            <a:spAutoFit/>
          </a:bodyPr>
          <a:lstStyle/>
          <a:p>
            <a:pPr indent="457200" algn="just" eaLnBrk="1">
              <a:lnSpc>
                <a:spcPct val="200000"/>
              </a:lnSpc>
            </a:pPr>
            <a:r>
              <a:rPr lang="en-US" altLang="zh-CN" sz="14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XX</a:t>
            </a:r>
            <a:r>
              <a:rPr lang="zh-CN" altLang="en-US" sz="14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年公司是紧张忙碌的，行政部工作责任大，但我始终以饱满的工作热情投入工作，兢兢业业，履行行政、人事等各项工作职责、执行公司的规章制度，</a:t>
            </a:r>
            <a:r>
              <a:rPr lang="zh-CN" altLang="en-US" sz="1400" b="1" dirty="0">
                <a:solidFill>
                  <a:schemeClr val="accent2"/>
                </a:solidFill>
                <a:latin typeface="+mn-lt"/>
                <a:ea typeface="+mn-ea"/>
                <a:cs typeface="+mn-ea"/>
                <a:sym typeface="+mn-lt"/>
              </a:rPr>
              <a:t>较好的完成了各项工作任责</a:t>
            </a:r>
            <a:r>
              <a:rPr lang="zh-CN" altLang="en-US" sz="14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。</a:t>
            </a:r>
          </a:p>
          <a:p>
            <a:pPr indent="457200" algn="just" eaLnBrk="1">
              <a:lnSpc>
                <a:spcPct val="20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当然，行政部在今年的工作中</a:t>
            </a:r>
            <a:r>
              <a:rPr lang="zh-CN" altLang="en-US" sz="1400" b="1" dirty="0">
                <a:solidFill>
                  <a:schemeClr val="accent2"/>
                </a:solidFill>
                <a:latin typeface="+mn-lt"/>
                <a:ea typeface="+mn-ea"/>
                <a:cs typeface="+mn-ea"/>
                <a:sym typeface="+mn-lt"/>
              </a:rPr>
              <a:t>还存在粗糙等不足</a:t>
            </a:r>
            <a:r>
              <a:rPr lang="zh-CN" altLang="en-US" sz="14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，将在来年工作中改进和纠正。随着公司的发展壮大，根据需求进行人力招聘、加大宣传力度和员工培训等完成各工项工作，以及严格实行和执行公司各项规章制度，可以预料</a:t>
            </a:r>
            <a:r>
              <a:rPr lang="zh-CN" altLang="en-US" sz="1400" b="1" dirty="0">
                <a:solidFill>
                  <a:schemeClr val="accent2"/>
                </a:solidFill>
                <a:latin typeface="+mn-lt"/>
                <a:ea typeface="+mn-ea"/>
                <a:cs typeface="+mn-ea"/>
                <a:sym typeface="+mn-lt"/>
              </a:rPr>
              <a:t>来年我们的工作将更加繁重，要求也更高</a:t>
            </a:r>
            <a:r>
              <a:rPr lang="zh-CN" altLang="en-US" sz="14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，为此，我将更加勤奋的工作，努力为公司做出贡献。</a:t>
            </a:r>
          </a:p>
        </p:txBody>
      </p:sp>
      <p:grpSp>
        <p:nvGrpSpPr>
          <p:cNvPr id="8" name="组合 7"/>
          <p:cNvGrpSpPr/>
          <p:nvPr/>
        </p:nvGrpSpPr>
        <p:grpSpPr>
          <a:xfrm>
            <a:off x="887413" y="771525"/>
            <a:ext cx="2458574" cy="860075"/>
            <a:chOff x="1259123" y="1052975"/>
            <a:chExt cx="2458574" cy="860075"/>
          </a:xfrm>
        </p:grpSpPr>
        <p:sp>
          <p:nvSpPr>
            <p:cNvPr id="9" name="文本框 8"/>
            <p:cNvSpPr txBox="1"/>
            <p:nvPr/>
          </p:nvSpPr>
          <p:spPr>
            <a:xfrm>
              <a:off x="1259123" y="1052975"/>
              <a:ext cx="1210588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000" b="1" dirty="0">
                  <a:solidFill>
                    <a:schemeClr val="accent2"/>
                  </a:solidFill>
                  <a:latin typeface="+mn-lt"/>
                  <a:ea typeface="+mn-ea"/>
                  <a:cs typeface="+mn-ea"/>
                  <a:sym typeface="+mn-lt"/>
                </a:rPr>
                <a:t>总结</a:t>
              </a:r>
            </a:p>
          </p:txBody>
        </p:sp>
        <p:sp>
          <p:nvSpPr>
            <p:cNvPr id="10" name="矩形 9"/>
            <p:cNvSpPr/>
            <p:nvPr/>
          </p:nvSpPr>
          <p:spPr>
            <a:xfrm rot="20280000">
              <a:off x="1677805" y="1579873"/>
              <a:ext cx="914400" cy="147309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2224788" y="1411253"/>
              <a:ext cx="149290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>
                  <a:solidFill>
                    <a:schemeClr val="accent2"/>
                  </a:solidFill>
                  <a:latin typeface="+mn-lt"/>
                  <a:ea typeface="+mn-ea"/>
                  <a:cs typeface="+mn-ea"/>
                  <a:sym typeface="+mn-lt"/>
                </a:rPr>
                <a:t>SUMMARY</a:t>
              </a:r>
              <a:endParaRPr lang="zh-CN" altLang="en-US" sz="2000" dirty="0">
                <a:solidFill>
                  <a:schemeClr val="accent2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cxnSp>
          <p:nvCxnSpPr>
            <p:cNvPr id="12" name="直接连接符 11"/>
            <p:cNvCxnSpPr/>
            <p:nvPr/>
          </p:nvCxnSpPr>
          <p:spPr>
            <a:xfrm flipV="1">
              <a:off x="1299800" y="1238250"/>
              <a:ext cx="1646600" cy="674800"/>
            </a:xfrm>
            <a:prstGeom prst="line">
              <a:avLst/>
            </a:prstGeom>
            <a:ln>
              <a:gradFill>
                <a:gsLst>
                  <a:gs pos="0">
                    <a:schemeClr val="accent2">
                      <a:alpha val="0"/>
                    </a:schemeClr>
                  </a:gs>
                  <a:gs pos="100000">
                    <a:schemeClr val="accent2">
                      <a:alpha val="0"/>
                    </a:schemeClr>
                  </a:gs>
                  <a:gs pos="70000">
                    <a:schemeClr val="accent2"/>
                  </a:gs>
                  <a:gs pos="30000">
                    <a:schemeClr val="accent2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3000"/>
    </mc:Choice>
    <mc:Fallback xmlns="">
      <p:transition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9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任意多边形 64"/>
          <p:cNvSpPr/>
          <p:nvPr/>
        </p:nvSpPr>
        <p:spPr>
          <a:xfrm>
            <a:off x="3510280" y="2251075"/>
            <a:ext cx="3175" cy="4763"/>
          </a:xfrm>
          <a:custGeom>
            <a:avLst/>
            <a:gdLst>
              <a:gd name="connsiteX0" fmla="*/ 602 w 3109"/>
              <a:gd name="connsiteY0" fmla="*/ 0 h 6008"/>
              <a:gd name="connsiteX1" fmla="*/ 3109 w 3109"/>
              <a:gd name="connsiteY1" fmla="*/ 253 h 6008"/>
              <a:gd name="connsiteX2" fmla="*/ 0 w 3109"/>
              <a:gd name="connsiteY2" fmla="*/ 6008 h 6008"/>
              <a:gd name="connsiteX3" fmla="*/ 602 w 3109"/>
              <a:gd name="connsiteY3" fmla="*/ 0 h 60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09" h="6008">
                <a:moveTo>
                  <a:pt x="602" y="0"/>
                </a:moveTo>
                <a:lnTo>
                  <a:pt x="3109" y="253"/>
                </a:lnTo>
                <a:lnTo>
                  <a:pt x="0" y="6008"/>
                </a:lnTo>
                <a:lnTo>
                  <a:pt x="602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16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cs typeface="+mn-ea"/>
              <a:sym typeface="+mn-lt"/>
            </a:endParaRPr>
          </a:p>
        </p:txBody>
      </p:sp>
      <p:sp>
        <p:nvSpPr>
          <p:cNvPr id="269" name="任意多边形 64"/>
          <p:cNvSpPr/>
          <p:nvPr/>
        </p:nvSpPr>
        <p:spPr>
          <a:xfrm>
            <a:off x="2063309" y="5225781"/>
            <a:ext cx="3175" cy="4763"/>
          </a:xfrm>
          <a:custGeom>
            <a:avLst/>
            <a:gdLst>
              <a:gd name="connsiteX0" fmla="*/ 602 w 3109"/>
              <a:gd name="connsiteY0" fmla="*/ 0 h 6008"/>
              <a:gd name="connsiteX1" fmla="*/ 3109 w 3109"/>
              <a:gd name="connsiteY1" fmla="*/ 253 h 6008"/>
              <a:gd name="connsiteX2" fmla="*/ 0 w 3109"/>
              <a:gd name="connsiteY2" fmla="*/ 6008 h 6008"/>
              <a:gd name="connsiteX3" fmla="*/ 602 w 3109"/>
              <a:gd name="connsiteY3" fmla="*/ 0 h 60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09" h="6008">
                <a:moveTo>
                  <a:pt x="602" y="0"/>
                </a:moveTo>
                <a:lnTo>
                  <a:pt x="3109" y="253"/>
                </a:lnTo>
                <a:lnTo>
                  <a:pt x="0" y="6008"/>
                </a:lnTo>
                <a:lnTo>
                  <a:pt x="602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16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cs typeface="+mn-ea"/>
              <a:sym typeface="+mn-lt"/>
            </a:endParaRPr>
          </a:p>
        </p:txBody>
      </p:sp>
      <p:sp>
        <p:nvSpPr>
          <p:cNvPr id="268" name="矩形 267"/>
          <p:cNvSpPr/>
          <p:nvPr/>
        </p:nvSpPr>
        <p:spPr>
          <a:xfrm>
            <a:off x="0" y="-7711"/>
            <a:ext cx="9144000" cy="5143500"/>
          </a:xfrm>
          <a:prstGeom prst="rect">
            <a:avLst/>
          </a:prstGeom>
          <a:solidFill>
            <a:schemeClr val="accent1">
              <a:alpha val="6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900" dirty="0">
              <a:cs typeface="+mn-ea"/>
              <a:sym typeface="+mn-lt"/>
            </a:endParaRPr>
          </a:p>
        </p:txBody>
      </p:sp>
      <p:sp>
        <p:nvSpPr>
          <p:cNvPr id="76" name="文本框 75"/>
          <p:cNvSpPr txBox="1">
            <a:spLocks noChangeArrowheads="1"/>
          </p:cNvSpPr>
          <p:nvPr/>
        </p:nvSpPr>
        <p:spPr bwMode="auto">
          <a:xfrm>
            <a:off x="2842831" y="1942008"/>
            <a:ext cx="4558566" cy="92333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9pPr>
          </a:lstStyle>
          <a:p>
            <a:pPr algn="ctr" defTabSz="68516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5400" b="1" spc="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ea"/>
                <a:sym typeface="+mn-lt"/>
              </a:rPr>
              <a:t>感谢聆听！</a:t>
            </a:r>
          </a:p>
        </p:txBody>
      </p:sp>
      <p:grpSp>
        <p:nvGrpSpPr>
          <p:cNvPr id="265" name="组合 264"/>
          <p:cNvGrpSpPr/>
          <p:nvPr/>
        </p:nvGrpSpPr>
        <p:grpSpPr>
          <a:xfrm>
            <a:off x="3235131" y="3014880"/>
            <a:ext cx="4638121" cy="346710"/>
            <a:chOff x="4125465" y="2700020"/>
            <a:chExt cx="5037455" cy="346710"/>
          </a:xfrm>
        </p:grpSpPr>
        <p:sp>
          <p:nvSpPr>
            <p:cNvPr id="266" name="KSO_Shape"/>
            <p:cNvSpPr/>
            <p:nvPr/>
          </p:nvSpPr>
          <p:spPr bwMode="auto">
            <a:xfrm>
              <a:off x="4125465" y="2700020"/>
              <a:ext cx="5037455" cy="346710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 defTabSz="6851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1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67" name="文本框 266"/>
            <p:cNvSpPr txBox="1"/>
            <p:nvPr/>
          </p:nvSpPr>
          <p:spPr bwMode="auto">
            <a:xfrm>
              <a:off x="4146657" y="2718399"/>
              <a:ext cx="4877171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defTabSz="6851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spc="300" dirty="0">
                  <a:solidFill>
                    <a:schemeClr val="accent1"/>
                  </a:solidFill>
                  <a:latin typeface="+mn-lt"/>
                  <a:ea typeface="+mn-ea"/>
                  <a:cs typeface="+mn-ea"/>
                  <a:sym typeface="+mn-lt"/>
                </a:rPr>
                <a:t>汇报</a:t>
              </a:r>
              <a:r>
                <a:rPr lang="zh-CN" altLang="en-US" sz="1400" spc="300">
                  <a:solidFill>
                    <a:schemeClr val="accent1"/>
                  </a:solidFill>
                  <a:latin typeface="+mn-lt"/>
                  <a:ea typeface="+mn-ea"/>
                  <a:cs typeface="+mn-ea"/>
                  <a:sym typeface="+mn-lt"/>
                </a:rPr>
                <a:t>人：布加迪 汇报</a:t>
              </a:r>
              <a:r>
                <a:rPr lang="zh-CN" altLang="en-US" sz="1400" spc="300" dirty="0">
                  <a:solidFill>
                    <a:schemeClr val="accent1"/>
                  </a:solidFill>
                  <a:latin typeface="+mn-lt"/>
                  <a:ea typeface="+mn-ea"/>
                  <a:cs typeface="+mn-ea"/>
                  <a:sym typeface="+mn-lt"/>
                </a:rPr>
                <a:t>时间：</a:t>
              </a:r>
              <a:r>
                <a:rPr lang="en-US" altLang="zh-CN" sz="1400" spc="300" dirty="0">
                  <a:solidFill>
                    <a:schemeClr val="accent1"/>
                  </a:solidFill>
                  <a:latin typeface="+mn-lt"/>
                  <a:ea typeface="+mn-ea"/>
                  <a:cs typeface="+mn-ea"/>
                  <a:sym typeface="+mn-lt"/>
                </a:rPr>
                <a:t>XX</a:t>
              </a:r>
              <a:r>
                <a:rPr lang="zh-CN" altLang="en-US" sz="1400" spc="300" dirty="0">
                  <a:solidFill>
                    <a:schemeClr val="accent1"/>
                  </a:solidFill>
                  <a:latin typeface="+mn-lt"/>
                  <a:ea typeface="+mn-ea"/>
                  <a:cs typeface="+mn-ea"/>
                  <a:sym typeface="+mn-lt"/>
                </a:rPr>
                <a:t>年</a:t>
              </a:r>
              <a:r>
                <a:rPr lang="en-US" altLang="zh-CN" sz="1400" spc="300" dirty="0">
                  <a:solidFill>
                    <a:schemeClr val="accent1"/>
                  </a:solidFill>
                  <a:latin typeface="+mn-lt"/>
                  <a:ea typeface="+mn-ea"/>
                  <a:cs typeface="+mn-ea"/>
                  <a:sym typeface="+mn-lt"/>
                </a:rPr>
                <a:t>XX</a:t>
              </a:r>
              <a:r>
                <a:rPr lang="zh-CN" altLang="en-US" sz="1400" spc="300" dirty="0">
                  <a:solidFill>
                    <a:schemeClr val="accent1"/>
                  </a:solidFill>
                  <a:latin typeface="+mn-lt"/>
                  <a:ea typeface="+mn-ea"/>
                  <a:cs typeface="+mn-ea"/>
                  <a:sym typeface="+mn-lt"/>
                </a:rPr>
                <a:t>月</a:t>
              </a: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-1287750" y="-171505"/>
            <a:ext cx="3126101" cy="5336588"/>
            <a:chOff x="-6833182" y="2878162"/>
            <a:chExt cx="3126101" cy="5336588"/>
          </a:xfrm>
        </p:grpSpPr>
        <p:sp>
          <p:nvSpPr>
            <p:cNvPr id="275" name="矩形 274"/>
            <p:cNvSpPr/>
            <p:nvPr/>
          </p:nvSpPr>
          <p:spPr>
            <a:xfrm rot="2700000">
              <a:off x="-6833182" y="5088649"/>
              <a:ext cx="3126101" cy="3126101"/>
            </a:xfrm>
            <a:prstGeom prst="rect">
              <a:avLst/>
            </a:prstGeom>
            <a:noFill/>
            <a:ln w="28575"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74" name="矩形 273"/>
            <p:cNvSpPr/>
            <p:nvPr/>
          </p:nvSpPr>
          <p:spPr>
            <a:xfrm rot="2700000">
              <a:off x="-6833182" y="2878162"/>
              <a:ext cx="3126101" cy="3126101"/>
            </a:xfrm>
            <a:prstGeom prst="rect">
              <a:avLst/>
            </a:prstGeom>
            <a:noFill/>
            <a:ln w="28575"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3000"/>
    </mc:Choice>
    <mc:Fallback xmlns="">
      <p:transition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750"/>
                                        <p:tgtEl>
                                          <p:spTgt spid="2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8" name="组合 57"/>
          <p:cNvGrpSpPr/>
          <p:nvPr/>
        </p:nvGrpSpPr>
        <p:grpSpPr>
          <a:xfrm>
            <a:off x="-50801" y="424600"/>
            <a:ext cx="4927186" cy="461665"/>
            <a:chOff x="-50801" y="424600"/>
            <a:chExt cx="4927186" cy="461665"/>
          </a:xfrm>
        </p:grpSpPr>
        <p:sp>
          <p:nvSpPr>
            <p:cNvPr id="64" name="KSO_Shape"/>
            <p:cNvSpPr/>
            <p:nvPr/>
          </p:nvSpPr>
          <p:spPr bwMode="auto">
            <a:xfrm>
              <a:off x="-50801" y="463458"/>
              <a:ext cx="486569" cy="32239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 defTabSz="6851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1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5" name="文本框 64"/>
            <p:cNvSpPr txBox="1"/>
            <p:nvPr/>
          </p:nvSpPr>
          <p:spPr bwMode="auto">
            <a:xfrm>
              <a:off x="751523" y="424600"/>
              <a:ext cx="4124862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defTabSz="6851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400" b="1" kern="100" dirty="0">
                  <a:solidFill>
                    <a:schemeClr val="accent1"/>
                  </a:solidFill>
                  <a:cs typeface="+mn-ea"/>
                  <a:sym typeface="+mn-lt"/>
                </a:rPr>
                <a:t>1</a:t>
              </a:r>
              <a:r>
                <a:rPr lang="zh-CN" altLang="en-US" sz="2400" b="1" kern="100" dirty="0">
                  <a:solidFill>
                    <a:schemeClr val="accent1"/>
                  </a:solidFill>
                  <a:cs typeface="+mn-ea"/>
                  <a:sym typeface="+mn-lt"/>
                </a:rPr>
                <a:t>、人事管理工作回顾</a:t>
              </a:r>
              <a:endParaRPr lang="zh-CN" altLang="zh-CN" sz="2400" b="1" kern="100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66" name="KSO_Shape"/>
            <p:cNvSpPr/>
            <p:nvPr/>
          </p:nvSpPr>
          <p:spPr bwMode="auto">
            <a:xfrm>
              <a:off x="488156" y="463458"/>
              <a:ext cx="103188" cy="32239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 defTabSz="6851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1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67" name="矩形 66"/>
          <p:cNvSpPr/>
          <p:nvPr/>
        </p:nvSpPr>
        <p:spPr>
          <a:xfrm>
            <a:off x="0" y="1203960"/>
            <a:ext cx="9144000" cy="1943100"/>
          </a:xfrm>
          <a:prstGeom prst="rect">
            <a:avLst/>
          </a:prstGeom>
          <a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colorTemperature colorTemp="4700"/>
                      </a14:imgEffect>
                    </a14:imgLayer>
                  </a14:imgProps>
                </a:ext>
              </a:extLst>
            </a:blip>
            <a:srcRect/>
            <a:stretch>
              <a:fillRect t="-13921" b="-7647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0" name="Freeform 157"/>
          <p:cNvSpPr>
            <a:spLocks noEditPoints="1"/>
          </p:cNvSpPr>
          <p:nvPr/>
        </p:nvSpPr>
        <p:spPr bwMode="auto">
          <a:xfrm>
            <a:off x="1178329" y="3424101"/>
            <a:ext cx="327732" cy="361584"/>
          </a:xfrm>
          <a:custGeom>
            <a:avLst/>
            <a:gdLst>
              <a:gd name="T0" fmla="*/ 25 w 99"/>
              <a:gd name="T1" fmla="*/ 58 h 109"/>
              <a:gd name="T2" fmla="*/ 15 w 99"/>
              <a:gd name="T3" fmla="*/ 61 h 109"/>
              <a:gd name="T4" fmla="*/ 51 w 99"/>
              <a:gd name="T5" fmla="*/ 55 h 109"/>
              <a:gd name="T6" fmla="*/ 63 w 99"/>
              <a:gd name="T7" fmla="*/ 46 h 109"/>
              <a:gd name="T8" fmla="*/ 56 w 99"/>
              <a:gd name="T9" fmla="*/ 59 h 109"/>
              <a:gd name="T10" fmla="*/ 51 w 99"/>
              <a:gd name="T11" fmla="*/ 67 h 109"/>
              <a:gd name="T12" fmla="*/ 46 w 99"/>
              <a:gd name="T13" fmla="*/ 57 h 109"/>
              <a:gd name="T14" fmla="*/ 38 w 99"/>
              <a:gd name="T15" fmla="*/ 37 h 109"/>
              <a:gd name="T16" fmla="*/ 51 w 99"/>
              <a:gd name="T17" fmla="*/ 55 h 109"/>
              <a:gd name="T18" fmla="*/ 42 w 99"/>
              <a:gd name="T19" fmla="*/ 33 h 109"/>
              <a:gd name="T20" fmla="*/ 42 w 99"/>
              <a:gd name="T21" fmla="*/ 0 h 109"/>
              <a:gd name="T22" fmla="*/ 15 w 99"/>
              <a:gd name="T23" fmla="*/ 25 h 109"/>
              <a:gd name="T24" fmla="*/ 15 w 99"/>
              <a:gd name="T25" fmla="*/ 94 h 109"/>
              <a:gd name="T26" fmla="*/ 84 w 99"/>
              <a:gd name="T27" fmla="*/ 94 h 109"/>
              <a:gd name="T28" fmla="*/ 97 w 99"/>
              <a:gd name="T29" fmla="*/ 73 h 109"/>
              <a:gd name="T30" fmla="*/ 85 w 99"/>
              <a:gd name="T31" fmla="*/ 71 h 109"/>
              <a:gd name="T32" fmla="*/ 49 w 99"/>
              <a:gd name="T33" fmla="*/ 97 h 109"/>
              <a:gd name="T34" fmla="*/ 12 w 99"/>
              <a:gd name="T35" fmla="*/ 60 h 109"/>
              <a:gd name="T36" fmla="*/ 42 w 99"/>
              <a:gd name="T37" fmla="*/ 22 h 109"/>
              <a:gd name="T38" fmla="*/ 85 w 99"/>
              <a:gd name="T39" fmla="*/ 47 h 109"/>
              <a:gd name="T40" fmla="*/ 95 w 99"/>
              <a:gd name="T41" fmla="*/ 41 h 109"/>
              <a:gd name="T42" fmla="*/ 98 w 99"/>
              <a:gd name="T43" fmla="*/ 53 h 109"/>
              <a:gd name="T44" fmla="*/ 87 w 99"/>
              <a:gd name="T45" fmla="*/ 56 h 109"/>
              <a:gd name="T46" fmla="*/ 87 w 99"/>
              <a:gd name="T47" fmla="*/ 67 h 109"/>
              <a:gd name="T48" fmla="*/ 87 w 99"/>
              <a:gd name="T49" fmla="*/ 59 h 109"/>
              <a:gd name="T50" fmla="*/ 99 w 99"/>
              <a:gd name="T51" fmla="*/ 57 h 109"/>
              <a:gd name="T52" fmla="*/ 99 w 99"/>
              <a:gd name="T53" fmla="*/ 60 h 109"/>
              <a:gd name="T54" fmla="*/ 97 w 99"/>
              <a:gd name="T55" fmla="*/ 71 h 109"/>
              <a:gd name="T56" fmla="*/ 87 w 99"/>
              <a:gd name="T57" fmla="*/ 67 h 109"/>
              <a:gd name="T58" fmla="*/ 80 w 99"/>
              <a:gd name="T59" fmla="*/ 37 h 109"/>
              <a:gd name="T60" fmla="*/ 88 w 99"/>
              <a:gd name="T61" fmla="*/ 28 h 109"/>
              <a:gd name="T62" fmla="*/ 94 w 99"/>
              <a:gd name="T63" fmla="*/ 38 h 109"/>
              <a:gd name="T64" fmla="*/ 84 w 99"/>
              <a:gd name="T65" fmla="*/ 44 h 109"/>
              <a:gd name="T66" fmla="*/ 77 w 99"/>
              <a:gd name="T67" fmla="*/ 34 h 109"/>
              <a:gd name="T68" fmla="*/ 71 w 99"/>
              <a:gd name="T69" fmla="*/ 28 h 109"/>
              <a:gd name="T70" fmla="*/ 76 w 99"/>
              <a:gd name="T71" fmla="*/ 18 h 109"/>
              <a:gd name="T72" fmla="*/ 84 w 99"/>
              <a:gd name="T73" fmla="*/ 25 h 109"/>
              <a:gd name="T74" fmla="*/ 86 w 99"/>
              <a:gd name="T75" fmla="*/ 27 h 109"/>
              <a:gd name="T76" fmla="*/ 50 w 99"/>
              <a:gd name="T77" fmla="*/ 93 h 109"/>
              <a:gd name="T78" fmla="*/ 53 w 99"/>
              <a:gd name="T79" fmla="*/ 83 h 109"/>
              <a:gd name="T80" fmla="*/ 50 w 99"/>
              <a:gd name="T81" fmla="*/ 93 h 109"/>
              <a:gd name="T82" fmla="*/ 67 w 99"/>
              <a:gd name="T83" fmla="*/ 76 h 109"/>
              <a:gd name="T84" fmla="*/ 77 w 99"/>
              <a:gd name="T85" fmla="*/ 81 h 109"/>
              <a:gd name="T86" fmla="*/ 25 w 99"/>
              <a:gd name="T87" fmla="*/ 83 h 109"/>
              <a:gd name="T88" fmla="*/ 34 w 99"/>
              <a:gd name="T89" fmla="*/ 78 h 109"/>
              <a:gd name="T90" fmla="*/ 25 w 99"/>
              <a:gd name="T91" fmla="*/ 83 h 109"/>
              <a:gd name="T92" fmla="*/ 33 w 99"/>
              <a:gd name="T93" fmla="*/ 40 h 109"/>
              <a:gd name="T94" fmla="*/ 23 w 99"/>
              <a:gd name="T95" fmla="*/ 36 h 109"/>
              <a:gd name="T96" fmla="*/ 75 w 99"/>
              <a:gd name="T97" fmla="*/ 34 h 109"/>
              <a:gd name="T98" fmla="*/ 66 w 99"/>
              <a:gd name="T99" fmla="*/ 39 h 109"/>
              <a:gd name="T100" fmla="*/ 75 w 99"/>
              <a:gd name="T101" fmla="*/ 34 h 109"/>
              <a:gd name="T102" fmla="*/ 75 w 99"/>
              <a:gd name="T103" fmla="*/ 59 h 109"/>
              <a:gd name="T104" fmla="*/ 85 w 99"/>
              <a:gd name="T105" fmla="*/ 56 h 1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99" h="109">
                <a:moveTo>
                  <a:pt x="15" y="58"/>
                </a:moveTo>
                <a:cubicBezTo>
                  <a:pt x="25" y="58"/>
                  <a:pt x="25" y="58"/>
                  <a:pt x="25" y="58"/>
                </a:cubicBezTo>
                <a:cubicBezTo>
                  <a:pt x="25" y="61"/>
                  <a:pt x="25" y="61"/>
                  <a:pt x="25" y="61"/>
                </a:cubicBezTo>
                <a:cubicBezTo>
                  <a:pt x="15" y="61"/>
                  <a:pt x="15" y="61"/>
                  <a:pt x="15" y="61"/>
                </a:cubicBezTo>
                <a:cubicBezTo>
                  <a:pt x="15" y="58"/>
                  <a:pt x="15" y="58"/>
                  <a:pt x="15" y="58"/>
                </a:cubicBezTo>
                <a:close/>
                <a:moveTo>
                  <a:pt x="51" y="55"/>
                </a:moveTo>
                <a:cubicBezTo>
                  <a:pt x="52" y="55"/>
                  <a:pt x="52" y="55"/>
                  <a:pt x="53" y="55"/>
                </a:cubicBezTo>
                <a:cubicBezTo>
                  <a:pt x="56" y="52"/>
                  <a:pt x="60" y="48"/>
                  <a:pt x="63" y="46"/>
                </a:cubicBezTo>
                <a:cubicBezTo>
                  <a:pt x="64" y="46"/>
                  <a:pt x="65" y="47"/>
                  <a:pt x="66" y="48"/>
                </a:cubicBezTo>
                <a:cubicBezTo>
                  <a:pt x="63" y="53"/>
                  <a:pt x="60" y="56"/>
                  <a:pt x="56" y="59"/>
                </a:cubicBezTo>
                <a:cubicBezTo>
                  <a:pt x="57" y="60"/>
                  <a:pt x="57" y="60"/>
                  <a:pt x="57" y="61"/>
                </a:cubicBezTo>
                <a:cubicBezTo>
                  <a:pt x="57" y="64"/>
                  <a:pt x="54" y="67"/>
                  <a:pt x="51" y="67"/>
                </a:cubicBezTo>
                <a:cubicBezTo>
                  <a:pt x="47" y="67"/>
                  <a:pt x="45" y="64"/>
                  <a:pt x="45" y="61"/>
                </a:cubicBezTo>
                <a:cubicBezTo>
                  <a:pt x="45" y="59"/>
                  <a:pt x="45" y="58"/>
                  <a:pt x="46" y="57"/>
                </a:cubicBezTo>
                <a:cubicBezTo>
                  <a:pt x="41" y="51"/>
                  <a:pt x="38" y="45"/>
                  <a:pt x="35" y="38"/>
                </a:cubicBezTo>
                <a:cubicBezTo>
                  <a:pt x="36" y="38"/>
                  <a:pt x="37" y="37"/>
                  <a:pt x="38" y="37"/>
                </a:cubicBezTo>
                <a:cubicBezTo>
                  <a:pt x="42" y="42"/>
                  <a:pt x="46" y="49"/>
                  <a:pt x="49" y="55"/>
                </a:cubicBezTo>
                <a:cubicBezTo>
                  <a:pt x="49" y="55"/>
                  <a:pt x="50" y="55"/>
                  <a:pt x="51" y="55"/>
                </a:cubicBezTo>
                <a:close/>
                <a:moveTo>
                  <a:pt x="42" y="22"/>
                </a:moveTo>
                <a:cubicBezTo>
                  <a:pt x="42" y="33"/>
                  <a:pt x="42" y="33"/>
                  <a:pt x="42" y="33"/>
                </a:cubicBezTo>
                <a:cubicBezTo>
                  <a:pt x="70" y="17"/>
                  <a:pt x="70" y="17"/>
                  <a:pt x="70" y="17"/>
                </a:cubicBezTo>
                <a:cubicBezTo>
                  <a:pt x="42" y="0"/>
                  <a:pt x="42" y="0"/>
                  <a:pt x="42" y="0"/>
                </a:cubicBezTo>
                <a:cubicBezTo>
                  <a:pt x="42" y="11"/>
                  <a:pt x="42" y="11"/>
                  <a:pt x="42" y="11"/>
                </a:cubicBezTo>
                <a:cubicBezTo>
                  <a:pt x="32" y="12"/>
                  <a:pt x="22" y="17"/>
                  <a:pt x="15" y="25"/>
                </a:cubicBezTo>
                <a:cubicBezTo>
                  <a:pt x="5" y="34"/>
                  <a:pt x="0" y="46"/>
                  <a:pt x="0" y="60"/>
                </a:cubicBezTo>
                <a:cubicBezTo>
                  <a:pt x="0" y="73"/>
                  <a:pt x="5" y="85"/>
                  <a:pt x="15" y="94"/>
                </a:cubicBezTo>
                <a:cubicBezTo>
                  <a:pt x="24" y="104"/>
                  <a:pt x="36" y="109"/>
                  <a:pt x="49" y="109"/>
                </a:cubicBezTo>
                <a:cubicBezTo>
                  <a:pt x="63" y="109"/>
                  <a:pt x="75" y="104"/>
                  <a:pt x="84" y="94"/>
                </a:cubicBezTo>
                <a:cubicBezTo>
                  <a:pt x="90" y="89"/>
                  <a:pt x="94" y="82"/>
                  <a:pt x="96" y="75"/>
                </a:cubicBezTo>
                <a:cubicBezTo>
                  <a:pt x="97" y="73"/>
                  <a:pt x="97" y="73"/>
                  <a:pt x="97" y="73"/>
                </a:cubicBezTo>
                <a:cubicBezTo>
                  <a:pt x="86" y="70"/>
                  <a:pt x="86" y="70"/>
                  <a:pt x="86" y="70"/>
                </a:cubicBezTo>
                <a:cubicBezTo>
                  <a:pt x="85" y="71"/>
                  <a:pt x="85" y="71"/>
                  <a:pt x="85" y="71"/>
                </a:cubicBezTo>
                <a:cubicBezTo>
                  <a:pt x="84" y="77"/>
                  <a:pt x="80" y="82"/>
                  <a:pt x="76" y="86"/>
                </a:cubicBezTo>
                <a:cubicBezTo>
                  <a:pt x="69" y="93"/>
                  <a:pt x="60" y="97"/>
                  <a:pt x="49" y="97"/>
                </a:cubicBezTo>
                <a:cubicBezTo>
                  <a:pt x="39" y="97"/>
                  <a:pt x="30" y="93"/>
                  <a:pt x="23" y="86"/>
                </a:cubicBezTo>
                <a:cubicBezTo>
                  <a:pt x="16" y="79"/>
                  <a:pt x="12" y="70"/>
                  <a:pt x="12" y="60"/>
                </a:cubicBezTo>
                <a:cubicBezTo>
                  <a:pt x="12" y="50"/>
                  <a:pt x="16" y="40"/>
                  <a:pt x="23" y="33"/>
                </a:cubicBezTo>
                <a:cubicBezTo>
                  <a:pt x="28" y="28"/>
                  <a:pt x="35" y="24"/>
                  <a:pt x="42" y="22"/>
                </a:cubicBezTo>
                <a:close/>
                <a:moveTo>
                  <a:pt x="87" y="54"/>
                </a:moveTo>
                <a:cubicBezTo>
                  <a:pt x="87" y="52"/>
                  <a:pt x="86" y="49"/>
                  <a:pt x="85" y="47"/>
                </a:cubicBezTo>
                <a:cubicBezTo>
                  <a:pt x="84" y="45"/>
                  <a:pt x="84" y="45"/>
                  <a:pt x="84" y="45"/>
                </a:cubicBezTo>
                <a:cubicBezTo>
                  <a:pt x="95" y="41"/>
                  <a:pt x="95" y="41"/>
                  <a:pt x="95" y="41"/>
                </a:cubicBezTo>
                <a:cubicBezTo>
                  <a:pt x="96" y="43"/>
                  <a:pt x="96" y="43"/>
                  <a:pt x="96" y="43"/>
                </a:cubicBezTo>
                <a:cubicBezTo>
                  <a:pt x="97" y="46"/>
                  <a:pt x="98" y="50"/>
                  <a:pt x="98" y="53"/>
                </a:cubicBezTo>
                <a:cubicBezTo>
                  <a:pt x="99" y="55"/>
                  <a:pt x="99" y="55"/>
                  <a:pt x="99" y="55"/>
                </a:cubicBezTo>
                <a:cubicBezTo>
                  <a:pt x="87" y="56"/>
                  <a:pt x="87" y="56"/>
                  <a:pt x="87" y="56"/>
                </a:cubicBezTo>
                <a:cubicBezTo>
                  <a:pt x="87" y="54"/>
                  <a:pt x="87" y="54"/>
                  <a:pt x="87" y="54"/>
                </a:cubicBezTo>
                <a:close/>
                <a:moveTo>
                  <a:pt x="87" y="67"/>
                </a:moveTo>
                <a:cubicBezTo>
                  <a:pt x="87" y="64"/>
                  <a:pt x="87" y="62"/>
                  <a:pt x="87" y="60"/>
                </a:cubicBezTo>
                <a:cubicBezTo>
                  <a:pt x="87" y="59"/>
                  <a:pt x="87" y="59"/>
                  <a:pt x="87" y="59"/>
                </a:cubicBezTo>
                <a:cubicBezTo>
                  <a:pt x="87" y="57"/>
                  <a:pt x="87" y="57"/>
                  <a:pt x="87" y="57"/>
                </a:cubicBezTo>
                <a:cubicBezTo>
                  <a:pt x="99" y="57"/>
                  <a:pt x="99" y="57"/>
                  <a:pt x="99" y="57"/>
                </a:cubicBezTo>
                <a:cubicBezTo>
                  <a:pt x="99" y="59"/>
                  <a:pt x="99" y="59"/>
                  <a:pt x="99" y="59"/>
                </a:cubicBezTo>
                <a:cubicBezTo>
                  <a:pt x="99" y="59"/>
                  <a:pt x="99" y="59"/>
                  <a:pt x="99" y="60"/>
                </a:cubicBezTo>
                <a:cubicBezTo>
                  <a:pt x="99" y="63"/>
                  <a:pt x="99" y="66"/>
                  <a:pt x="98" y="69"/>
                </a:cubicBezTo>
                <a:cubicBezTo>
                  <a:pt x="97" y="71"/>
                  <a:pt x="97" y="71"/>
                  <a:pt x="97" y="71"/>
                </a:cubicBezTo>
                <a:cubicBezTo>
                  <a:pt x="86" y="68"/>
                  <a:pt x="86" y="68"/>
                  <a:pt x="86" y="68"/>
                </a:cubicBezTo>
                <a:cubicBezTo>
                  <a:pt x="87" y="67"/>
                  <a:pt x="87" y="67"/>
                  <a:pt x="87" y="67"/>
                </a:cubicBezTo>
                <a:close/>
                <a:moveTo>
                  <a:pt x="83" y="42"/>
                </a:moveTo>
                <a:cubicBezTo>
                  <a:pt x="82" y="40"/>
                  <a:pt x="81" y="38"/>
                  <a:pt x="80" y="37"/>
                </a:cubicBezTo>
                <a:cubicBezTo>
                  <a:pt x="78" y="35"/>
                  <a:pt x="78" y="35"/>
                  <a:pt x="78" y="35"/>
                </a:cubicBezTo>
                <a:cubicBezTo>
                  <a:pt x="88" y="28"/>
                  <a:pt x="88" y="28"/>
                  <a:pt x="88" y="28"/>
                </a:cubicBezTo>
                <a:cubicBezTo>
                  <a:pt x="89" y="30"/>
                  <a:pt x="89" y="30"/>
                  <a:pt x="89" y="30"/>
                </a:cubicBezTo>
                <a:cubicBezTo>
                  <a:pt x="91" y="32"/>
                  <a:pt x="92" y="35"/>
                  <a:pt x="94" y="38"/>
                </a:cubicBezTo>
                <a:cubicBezTo>
                  <a:pt x="95" y="40"/>
                  <a:pt x="95" y="40"/>
                  <a:pt x="95" y="40"/>
                </a:cubicBezTo>
                <a:cubicBezTo>
                  <a:pt x="84" y="44"/>
                  <a:pt x="84" y="44"/>
                  <a:pt x="84" y="44"/>
                </a:cubicBezTo>
                <a:cubicBezTo>
                  <a:pt x="83" y="42"/>
                  <a:pt x="83" y="42"/>
                  <a:pt x="83" y="42"/>
                </a:cubicBezTo>
                <a:close/>
                <a:moveTo>
                  <a:pt x="77" y="34"/>
                </a:moveTo>
                <a:cubicBezTo>
                  <a:pt x="76" y="33"/>
                  <a:pt x="76" y="33"/>
                  <a:pt x="76" y="33"/>
                </a:cubicBezTo>
                <a:cubicBezTo>
                  <a:pt x="75" y="31"/>
                  <a:pt x="73" y="30"/>
                  <a:pt x="71" y="28"/>
                </a:cubicBezTo>
                <a:cubicBezTo>
                  <a:pt x="69" y="27"/>
                  <a:pt x="69" y="27"/>
                  <a:pt x="69" y="27"/>
                </a:cubicBezTo>
                <a:cubicBezTo>
                  <a:pt x="76" y="18"/>
                  <a:pt x="76" y="18"/>
                  <a:pt x="76" y="18"/>
                </a:cubicBezTo>
                <a:cubicBezTo>
                  <a:pt x="78" y="19"/>
                  <a:pt x="78" y="19"/>
                  <a:pt x="78" y="19"/>
                </a:cubicBezTo>
                <a:cubicBezTo>
                  <a:pt x="80" y="21"/>
                  <a:pt x="82" y="23"/>
                  <a:pt x="84" y="25"/>
                </a:cubicBezTo>
                <a:cubicBezTo>
                  <a:pt x="85" y="25"/>
                  <a:pt x="85" y="25"/>
                  <a:pt x="85" y="25"/>
                </a:cubicBezTo>
                <a:cubicBezTo>
                  <a:pt x="86" y="27"/>
                  <a:pt x="86" y="27"/>
                  <a:pt x="86" y="27"/>
                </a:cubicBezTo>
                <a:cubicBezTo>
                  <a:pt x="77" y="34"/>
                  <a:pt x="77" y="34"/>
                  <a:pt x="77" y="34"/>
                </a:cubicBezTo>
                <a:close/>
                <a:moveTo>
                  <a:pt x="50" y="93"/>
                </a:moveTo>
                <a:cubicBezTo>
                  <a:pt x="50" y="83"/>
                  <a:pt x="50" y="83"/>
                  <a:pt x="50" y="83"/>
                </a:cubicBezTo>
                <a:cubicBezTo>
                  <a:pt x="53" y="83"/>
                  <a:pt x="53" y="83"/>
                  <a:pt x="53" y="83"/>
                </a:cubicBezTo>
                <a:cubicBezTo>
                  <a:pt x="53" y="93"/>
                  <a:pt x="53" y="93"/>
                  <a:pt x="53" y="93"/>
                </a:cubicBezTo>
                <a:cubicBezTo>
                  <a:pt x="50" y="93"/>
                  <a:pt x="50" y="93"/>
                  <a:pt x="50" y="93"/>
                </a:cubicBezTo>
                <a:close/>
                <a:moveTo>
                  <a:pt x="74" y="83"/>
                </a:moveTo>
                <a:cubicBezTo>
                  <a:pt x="67" y="76"/>
                  <a:pt x="67" y="76"/>
                  <a:pt x="67" y="76"/>
                </a:cubicBezTo>
                <a:cubicBezTo>
                  <a:pt x="70" y="74"/>
                  <a:pt x="70" y="74"/>
                  <a:pt x="70" y="74"/>
                </a:cubicBezTo>
                <a:cubicBezTo>
                  <a:pt x="77" y="81"/>
                  <a:pt x="77" y="81"/>
                  <a:pt x="77" y="81"/>
                </a:cubicBezTo>
                <a:cubicBezTo>
                  <a:pt x="74" y="83"/>
                  <a:pt x="74" y="83"/>
                  <a:pt x="74" y="83"/>
                </a:cubicBezTo>
                <a:close/>
                <a:moveTo>
                  <a:pt x="25" y="83"/>
                </a:moveTo>
                <a:cubicBezTo>
                  <a:pt x="32" y="76"/>
                  <a:pt x="32" y="76"/>
                  <a:pt x="32" y="76"/>
                </a:cubicBezTo>
                <a:cubicBezTo>
                  <a:pt x="34" y="78"/>
                  <a:pt x="34" y="78"/>
                  <a:pt x="34" y="78"/>
                </a:cubicBezTo>
                <a:cubicBezTo>
                  <a:pt x="27" y="85"/>
                  <a:pt x="27" y="85"/>
                  <a:pt x="27" y="85"/>
                </a:cubicBezTo>
                <a:cubicBezTo>
                  <a:pt x="25" y="83"/>
                  <a:pt x="25" y="83"/>
                  <a:pt x="25" y="83"/>
                </a:cubicBezTo>
                <a:close/>
                <a:moveTo>
                  <a:pt x="26" y="33"/>
                </a:moveTo>
                <a:cubicBezTo>
                  <a:pt x="33" y="40"/>
                  <a:pt x="33" y="40"/>
                  <a:pt x="33" y="40"/>
                </a:cubicBezTo>
                <a:cubicBezTo>
                  <a:pt x="30" y="43"/>
                  <a:pt x="30" y="43"/>
                  <a:pt x="30" y="43"/>
                </a:cubicBezTo>
                <a:cubicBezTo>
                  <a:pt x="23" y="36"/>
                  <a:pt x="23" y="36"/>
                  <a:pt x="23" y="36"/>
                </a:cubicBezTo>
                <a:cubicBezTo>
                  <a:pt x="26" y="33"/>
                  <a:pt x="26" y="33"/>
                  <a:pt x="26" y="33"/>
                </a:cubicBezTo>
                <a:close/>
                <a:moveTo>
                  <a:pt x="75" y="34"/>
                </a:moveTo>
                <a:cubicBezTo>
                  <a:pt x="73" y="32"/>
                  <a:pt x="73" y="32"/>
                  <a:pt x="73" y="32"/>
                </a:cubicBezTo>
                <a:cubicBezTo>
                  <a:pt x="66" y="39"/>
                  <a:pt x="66" y="39"/>
                  <a:pt x="66" y="39"/>
                </a:cubicBezTo>
                <a:cubicBezTo>
                  <a:pt x="68" y="41"/>
                  <a:pt x="68" y="41"/>
                  <a:pt x="68" y="41"/>
                </a:cubicBezTo>
                <a:cubicBezTo>
                  <a:pt x="75" y="34"/>
                  <a:pt x="75" y="34"/>
                  <a:pt x="75" y="34"/>
                </a:cubicBezTo>
                <a:close/>
                <a:moveTo>
                  <a:pt x="85" y="59"/>
                </a:moveTo>
                <a:cubicBezTo>
                  <a:pt x="75" y="59"/>
                  <a:pt x="75" y="59"/>
                  <a:pt x="75" y="59"/>
                </a:cubicBezTo>
                <a:cubicBezTo>
                  <a:pt x="75" y="56"/>
                  <a:pt x="75" y="56"/>
                  <a:pt x="75" y="56"/>
                </a:cubicBezTo>
                <a:cubicBezTo>
                  <a:pt x="85" y="56"/>
                  <a:pt x="85" y="56"/>
                  <a:pt x="85" y="56"/>
                </a:cubicBezTo>
                <a:lnTo>
                  <a:pt x="85" y="59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100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1" name="矩形 70"/>
          <p:cNvSpPr/>
          <p:nvPr/>
        </p:nvSpPr>
        <p:spPr>
          <a:xfrm>
            <a:off x="1590535" y="3477908"/>
            <a:ext cx="272288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8516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b="1" dirty="0">
                <a:solidFill>
                  <a:schemeClr val="accent1"/>
                </a:solidFill>
                <a:cs typeface="+mn-ea"/>
                <a:sym typeface="+mn-lt"/>
              </a:rPr>
              <a:t>(1)</a:t>
            </a:r>
            <a:r>
              <a:rPr lang="zh-CN" altLang="en-US" sz="1400" b="1" dirty="0">
                <a:solidFill>
                  <a:schemeClr val="accent1"/>
                </a:solidFill>
                <a:cs typeface="+mn-ea"/>
                <a:sym typeface="+mn-lt"/>
              </a:rPr>
              <a:t>、建立、建全、规范不事档案</a:t>
            </a:r>
          </a:p>
        </p:txBody>
      </p:sp>
      <p:sp>
        <p:nvSpPr>
          <p:cNvPr id="72" name="Freeform 190"/>
          <p:cNvSpPr>
            <a:spLocks noEditPoints="1"/>
          </p:cNvSpPr>
          <p:nvPr/>
        </p:nvSpPr>
        <p:spPr bwMode="auto">
          <a:xfrm>
            <a:off x="4876385" y="3440537"/>
            <a:ext cx="406564" cy="328712"/>
          </a:xfrm>
          <a:custGeom>
            <a:avLst/>
            <a:gdLst>
              <a:gd name="T0" fmla="*/ 86 w 109"/>
              <a:gd name="T1" fmla="*/ 88 h 88"/>
              <a:gd name="T2" fmla="*/ 84 w 109"/>
              <a:gd name="T3" fmla="*/ 44 h 88"/>
              <a:gd name="T4" fmla="*/ 80 w 109"/>
              <a:gd name="T5" fmla="*/ 71 h 88"/>
              <a:gd name="T6" fmla="*/ 109 w 109"/>
              <a:gd name="T7" fmla="*/ 0 h 88"/>
              <a:gd name="T8" fmla="*/ 92 w 109"/>
              <a:gd name="T9" fmla="*/ 33 h 88"/>
              <a:gd name="T10" fmla="*/ 80 w 109"/>
              <a:gd name="T11" fmla="*/ 25 h 88"/>
              <a:gd name="T12" fmla="*/ 67 w 109"/>
              <a:gd name="T13" fmla="*/ 68 h 88"/>
              <a:gd name="T14" fmla="*/ 37 w 109"/>
              <a:gd name="T15" fmla="*/ 73 h 88"/>
              <a:gd name="T16" fmla="*/ 19 w 109"/>
              <a:gd name="T17" fmla="*/ 63 h 88"/>
              <a:gd name="T18" fmla="*/ 0 w 109"/>
              <a:gd name="T19" fmla="*/ 56 h 88"/>
              <a:gd name="T20" fmla="*/ 25 w 109"/>
              <a:gd name="T21" fmla="*/ 48 h 88"/>
              <a:gd name="T22" fmla="*/ 30 w 109"/>
              <a:gd name="T23" fmla="*/ 57 h 88"/>
              <a:gd name="T24" fmla="*/ 44 w 109"/>
              <a:gd name="T25" fmla="*/ 29 h 88"/>
              <a:gd name="T26" fmla="*/ 66 w 109"/>
              <a:gd name="T27" fmla="*/ 50 h 88"/>
              <a:gd name="T28" fmla="*/ 68 w 109"/>
              <a:gd name="T29" fmla="*/ 18 h 88"/>
              <a:gd name="T30" fmla="*/ 78 w 109"/>
              <a:gd name="T31" fmla="*/ 12 h 88"/>
              <a:gd name="T32" fmla="*/ 90 w 109"/>
              <a:gd name="T33" fmla="*/ 1 h 88"/>
              <a:gd name="T34" fmla="*/ 22 w 109"/>
              <a:gd name="T35" fmla="*/ 88 h 88"/>
              <a:gd name="T36" fmla="*/ 29 w 109"/>
              <a:gd name="T37" fmla="*/ 80 h 88"/>
              <a:gd name="T38" fmla="*/ 22 w 109"/>
              <a:gd name="T39" fmla="*/ 79 h 88"/>
              <a:gd name="T40" fmla="*/ 11 w 109"/>
              <a:gd name="T41" fmla="*/ 88 h 88"/>
              <a:gd name="T42" fmla="*/ 17 w 109"/>
              <a:gd name="T43" fmla="*/ 71 h 88"/>
              <a:gd name="T44" fmla="*/ 11 w 109"/>
              <a:gd name="T45" fmla="*/ 73 h 88"/>
              <a:gd name="T46" fmla="*/ 34 w 109"/>
              <a:gd name="T47" fmla="*/ 88 h 88"/>
              <a:gd name="T48" fmla="*/ 40 w 109"/>
              <a:gd name="T49" fmla="*/ 79 h 88"/>
              <a:gd name="T50" fmla="*/ 34 w 109"/>
              <a:gd name="T51" fmla="*/ 80 h 88"/>
              <a:gd name="T52" fmla="*/ 45 w 109"/>
              <a:gd name="T53" fmla="*/ 88 h 88"/>
              <a:gd name="T54" fmla="*/ 52 w 109"/>
              <a:gd name="T55" fmla="*/ 63 h 88"/>
              <a:gd name="T56" fmla="*/ 45 w 109"/>
              <a:gd name="T57" fmla="*/ 69 h 88"/>
              <a:gd name="T58" fmla="*/ 57 w 109"/>
              <a:gd name="T59" fmla="*/ 88 h 88"/>
              <a:gd name="T60" fmla="*/ 63 w 109"/>
              <a:gd name="T61" fmla="*/ 73 h 88"/>
              <a:gd name="T62" fmla="*/ 57 w 109"/>
              <a:gd name="T63" fmla="*/ 88 h 88"/>
              <a:gd name="T64" fmla="*/ 75 w 109"/>
              <a:gd name="T65" fmla="*/ 88 h 88"/>
              <a:gd name="T66" fmla="*/ 68 w 109"/>
              <a:gd name="T67" fmla="*/ 75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09" h="88">
                <a:moveTo>
                  <a:pt x="80" y="88"/>
                </a:moveTo>
                <a:cubicBezTo>
                  <a:pt x="86" y="88"/>
                  <a:pt x="86" y="88"/>
                  <a:pt x="86" y="88"/>
                </a:cubicBezTo>
                <a:cubicBezTo>
                  <a:pt x="86" y="44"/>
                  <a:pt x="86" y="44"/>
                  <a:pt x="86" y="44"/>
                </a:cubicBezTo>
                <a:cubicBezTo>
                  <a:pt x="84" y="44"/>
                  <a:pt x="84" y="44"/>
                  <a:pt x="84" y="44"/>
                </a:cubicBezTo>
                <a:cubicBezTo>
                  <a:pt x="82" y="70"/>
                  <a:pt x="82" y="70"/>
                  <a:pt x="82" y="70"/>
                </a:cubicBezTo>
                <a:cubicBezTo>
                  <a:pt x="80" y="71"/>
                  <a:pt x="80" y="71"/>
                  <a:pt x="80" y="71"/>
                </a:cubicBezTo>
                <a:cubicBezTo>
                  <a:pt x="80" y="88"/>
                  <a:pt x="80" y="88"/>
                  <a:pt x="80" y="88"/>
                </a:cubicBezTo>
                <a:close/>
                <a:moveTo>
                  <a:pt x="109" y="0"/>
                </a:moveTo>
                <a:cubicBezTo>
                  <a:pt x="100" y="17"/>
                  <a:pt x="100" y="17"/>
                  <a:pt x="100" y="17"/>
                </a:cubicBezTo>
                <a:cubicBezTo>
                  <a:pt x="92" y="33"/>
                  <a:pt x="92" y="33"/>
                  <a:pt x="92" y="33"/>
                </a:cubicBezTo>
                <a:cubicBezTo>
                  <a:pt x="84" y="22"/>
                  <a:pt x="84" y="22"/>
                  <a:pt x="84" y="22"/>
                </a:cubicBezTo>
                <a:cubicBezTo>
                  <a:pt x="80" y="25"/>
                  <a:pt x="80" y="25"/>
                  <a:pt x="80" y="25"/>
                </a:cubicBezTo>
                <a:cubicBezTo>
                  <a:pt x="77" y="64"/>
                  <a:pt x="77" y="64"/>
                  <a:pt x="77" y="64"/>
                </a:cubicBezTo>
                <a:cubicBezTo>
                  <a:pt x="67" y="68"/>
                  <a:pt x="67" y="68"/>
                  <a:pt x="67" y="68"/>
                </a:cubicBezTo>
                <a:cubicBezTo>
                  <a:pt x="48" y="50"/>
                  <a:pt x="48" y="50"/>
                  <a:pt x="48" y="50"/>
                </a:cubicBezTo>
                <a:cubicBezTo>
                  <a:pt x="37" y="73"/>
                  <a:pt x="37" y="73"/>
                  <a:pt x="37" y="73"/>
                </a:cubicBezTo>
                <a:cubicBezTo>
                  <a:pt x="26" y="73"/>
                  <a:pt x="26" y="73"/>
                  <a:pt x="26" y="73"/>
                </a:cubicBezTo>
                <a:cubicBezTo>
                  <a:pt x="19" y="63"/>
                  <a:pt x="19" y="63"/>
                  <a:pt x="19" y="63"/>
                </a:cubicBezTo>
                <a:cubicBezTo>
                  <a:pt x="4" y="67"/>
                  <a:pt x="4" y="67"/>
                  <a:pt x="4" y="67"/>
                </a:cubicBezTo>
                <a:cubicBezTo>
                  <a:pt x="0" y="56"/>
                  <a:pt x="0" y="56"/>
                  <a:pt x="0" y="56"/>
                </a:cubicBezTo>
                <a:cubicBezTo>
                  <a:pt x="20" y="50"/>
                  <a:pt x="20" y="50"/>
                  <a:pt x="20" y="50"/>
                </a:cubicBezTo>
                <a:cubicBezTo>
                  <a:pt x="25" y="48"/>
                  <a:pt x="25" y="48"/>
                  <a:pt x="25" y="48"/>
                </a:cubicBezTo>
                <a:cubicBezTo>
                  <a:pt x="27" y="52"/>
                  <a:pt x="27" y="52"/>
                  <a:pt x="27" y="52"/>
                </a:cubicBezTo>
                <a:cubicBezTo>
                  <a:pt x="30" y="57"/>
                  <a:pt x="30" y="57"/>
                  <a:pt x="30" y="57"/>
                </a:cubicBezTo>
                <a:cubicBezTo>
                  <a:pt x="40" y="37"/>
                  <a:pt x="40" y="37"/>
                  <a:pt x="40" y="37"/>
                </a:cubicBezTo>
                <a:cubicBezTo>
                  <a:pt x="44" y="29"/>
                  <a:pt x="44" y="29"/>
                  <a:pt x="44" y="29"/>
                </a:cubicBezTo>
                <a:cubicBezTo>
                  <a:pt x="50" y="35"/>
                  <a:pt x="50" y="35"/>
                  <a:pt x="50" y="35"/>
                </a:cubicBezTo>
                <a:cubicBezTo>
                  <a:pt x="66" y="50"/>
                  <a:pt x="66" y="50"/>
                  <a:pt x="66" y="50"/>
                </a:cubicBezTo>
                <a:cubicBezTo>
                  <a:pt x="68" y="21"/>
                  <a:pt x="68" y="21"/>
                  <a:pt x="68" y="21"/>
                </a:cubicBezTo>
                <a:cubicBezTo>
                  <a:pt x="68" y="18"/>
                  <a:pt x="68" y="18"/>
                  <a:pt x="68" y="18"/>
                </a:cubicBezTo>
                <a:cubicBezTo>
                  <a:pt x="71" y="16"/>
                  <a:pt x="71" y="16"/>
                  <a:pt x="71" y="16"/>
                </a:cubicBezTo>
                <a:cubicBezTo>
                  <a:pt x="78" y="12"/>
                  <a:pt x="78" y="12"/>
                  <a:pt x="78" y="12"/>
                </a:cubicBezTo>
                <a:cubicBezTo>
                  <a:pt x="72" y="2"/>
                  <a:pt x="72" y="2"/>
                  <a:pt x="72" y="2"/>
                </a:cubicBezTo>
                <a:cubicBezTo>
                  <a:pt x="90" y="1"/>
                  <a:pt x="90" y="1"/>
                  <a:pt x="90" y="1"/>
                </a:cubicBezTo>
                <a:cubicBezTo>
                  <a:pt x="109" y="0"/>
                  <a:pt x="109" y="0"/>
                  <a:pt x="109" y="0"/>
                </a:cubicBezTo>
                <a:close/>
                <a:moveTo>
                  <a:pt x="22" y="88"/>
                </a:moveTo>
                <a:cubicBezTo>
                  <a:pt x="24" y="88"/>
                  <a:pt x="27" y="88"/>
                  <a:pt x="29" y="88"/>
                </a:cubicBezTo>
                <a:cubicBezTo>
                  <a:pt x="29" y="80"/>
                  <a:pt x="29" y="80"/>
                  <a:pt x="29" y="80"/>
                </a:cubicBezTo>
                <a:cubicBezTo>
                  <a:pt x="23" y="81"/>
                  <a:pt x="23" y="81"/>
                  <a:pt x="23" y="81"/>
                </a:cubicBezTo>
                <a:cubicBezTo>
                  <a:pt x="22" y="79"/>
                  <a:pt x="22" y="79"/>
                  <a:pt x="22" y="79"/>
                </a:cubicBezTo>
                <a:cubicBezTo>
                  <a:pt x="22" y="88"/>
                  <a:pt x="22" y="88"/>
                  <a:pt x="22" y="88"/>
                </a:cubicBezTo>
                <a:close/>
                <a:moveTo>
                  <a:pt x="11" y="88"/>
                </a:moveTo>
                <a:cubicBezTo>
                  <a:pt x="17" y="88"/>
                  <a:pt x="17" y="88"/>
                  <a:pt x="17" y="88"/>
                </a:cubicBezTo>
                <a:cubicBezTo>
                  <a:pt x="17" y="71"/>
                  <a:pt x="17" y="71"/>
                  <a:pt x="17" y="71"/>
                </a:cubicBezTo>
                <a:cubicBezTo>
                  <a:pt x="17" y="71"/>
                  <a:pt x="17" y="71"/>
                  <a:pt x="17" y="71"/>
                </a:cubicBezTo>
                <a:cubicBezTo>
                  <a:pt x="11" y="73"/>
                  <a:pt x="11" y="73"/>
                  <a:pt x="11" y="73"/>
                </a:cubicBezTo>
                <a:cubicBezTo>
                  <a:pt x="11" y="88"/>
                  <a:pt x="11" y="88"/>
                  <a:pt x="11" y="88"/>
                </a:cubicBezTo>
                <a:close/>
                <a:moveTo>
                  <a:pt x="34" y="88"/>
                </a:moveTo>
                <a:cubicBezTo>
                  <a:pt x="36" y="88"/>
                  <a:pt x="38" y="88"/>
                  <a:pt x="40" y="88"/>
                </a:cubicBezTo>
                <a:cubicBezTo>
                  <a:pt x="40" y="79"/>
                  <a:pt x="40" y="79"/>
                  <a:pt x="40" y="79"/>
                </a:cubicBezTo>
                <a:cubicBezTo>
                  <a:pt x="40" y="80"/>
                  <a:pt x="40" y="80"/>
                  <a:pt x="40" y="80"/>
                </a:cubicBezTo>
                <a:cubicBezTo>
                  <a:pt x="34" y="80"/>
                  <a:pt x="34" y="80"/>
                  <a:pt x="34" y="80"/>
                </a:cubicBezTo>
                <a:cubicBezTo>
                  <a:pt x="34" y="88"/>
                  <a:pt x="34" y="88"/>
                  <a:pt x="34" y="88"/>
                </a:cubicBezTo>
                <a:close/>
                <a:moveTo>
                  <a:pt x="45" y="88"/>
                </a:moveTo>
                <a:cubicBezTo>
                  <a:pt x="47" y="88"/>
                  <a:pt x="50" y="88"/>
                  <a:pt x="52" y="88"/>
                </a:cubicBezTo>
                <a:cubicBezTo>
                  <a:pt x="52" y="63"/>
                  <a:pt x="52" y="63"/>
                  <a:pt x="52" y="63"/>
                </a:cubicBezTo>
                <a:cubicBezTo>
                  <a:pt x="49" y="60"/>
                  <a:pt x="49" y="60"/>
                  <a:pt x="49" y="60"/>
                </a:cubicBezTo>
                <a:cubicBezTo>
                  <a:pt x="45" y="69"/>
                  <a:pt x="45" y="69"/>
                  <a:pt x="45" y="69"/>
                </a:cubicBezTo>
                <a:cubicBezTo>
                  <a:pt x="45" y="88"/>
                  <a:pt x="45" y="88"/>
                  <a:pt x="45" y="88"/>
                </a:cubicBezTo>
                <a:close/>
                <a:moveTo>
                  <a:pt x="57" y="88"/>
                </a:moveTo>
                <a:cubicBezTo>
                  <a:pt x="59" y="88"/>
                  <a:pt x="61" y="88"/>
                  <a:pt x="63" y="88"/>
                </a:cubicBezTo>
                <a:cubicBezTo>
                  <a:pt x="63" y="73"/>
                  <a:pt x="63" y="73"/>
                  <a:pt x="63" y="73"/>
                </a:cubicBezTo>
                <a:cubicBezTo>
                  <a:pt x="57" y="67"/>
                  <a:pt x="57" y="67"/>
                  <a:pt x="57" y="67"/>
                </a:cubicBezTo>
                <a:cubicBezTo>
                  <a:pt x="57" y="88"/>
                  <a:pt x="57" y="88"/>
                  <a:pt x="57" y="88"/>
                </a:cubicBezTo>
                <a:close/>
                <a:moveTo>
                  <a:pt x="68" y="88"/>
                </a:moveTo>
                <a:cubicBezTo>
                  <a:pt x="70" y="88"/>
                  <a:pt x="73" y="88"/>
                  <a:pt x="75" y="88"/>
                </a:cubicBezTo>
                <a:cubicBezTo>
                  <a:pt x="75" y="72"/>
                  <a:pt x="75" y="72"/>
                  <a:pt x="75" y="72"/>
                </a:cubicBezTo>
                <a:cubicBezTo>
                  <a:pt x="68" y="75"/>
                  <a:pt x="68" y="75"/>
                  <a:pt x="68" y="75"/>
                </a:cubicBezTo>
                <a:lnTo>
                  <a:pt x="68" y="8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100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3" name="矩形 72"/>
          <p:cNvSpPr/>
          <p:nvPr/>
        </p:nvSpPr>
        <p:spPr>
          <a:xfrm>
            <a:off x="5263176" y="3480596"/>
            <a:ext cx="3196611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b="1" dirty="0">
                <a:solidFill>
                  <a:schemeClr val="accent1"/>
                </a:solidFill>
              </a:rPr>
              <a:t>(2)</a:t>
            </a:r>
            <a:r>
              <a:rPr lang="zh-CN" altLang="en-US" sz="1400" b="1" dirty="0">
                <a:solidFill>
                  <a:schemeClr val="accent1"/>
                </a:solidFill>
              </a:rPr>
              <a:t>、招聘</a:t>
            </a:r>
            <a:endParaRPr lang="zh-CN" altLang="en-US" sz="1400" b="1" dirty="0">
              <a:solidFill>
                <a:schemeClr val="accent1"/>
              </a:solidFill>
              <a:sym typeface="+mn-lt"/>
            </a:endParaRPr>
          </a:p>
        </p:txBody>
      </p:sp>
      <p:sp>
        <p:nvSpPr>
          <p:cNvPr id="74" name="Freeform 181"/>
          <p:cNvSpPr>
            <a:spLocks noEditPoints="1"/>
          </p:cNvSpPr>
          <p:nvPr/>
        </p:nvSpPr>
        <p:spPr bwMode="auto">
          <a:xfrm>
            <a:off x="1157943" y="4079026"/>
            <a:ext cx="368504" cy="361584"/>
          </a:xfrm>
          <a:custGeom>
            <a:avLst/>
            <a:gdLst>
              <a:gd name="T0" fmla="*/ 31 w 99"/>
              <a:gd name="T1" fmla="*/ 1 h 97"/>
              <a:gd name="T2" fmla="*/ 50 w 99"/>
              <a:gd name="T3" fmla="*/ 21 h 97"/>
              <a:gd name="T4" fmla="*/ 50 w 99"/>
              <a:gd name="T5" fmla="*/ 23 h 97"/>
              <a:gd name="T6" fmla="*/ 44 w 99"/>
              <a:gd name="T7" fmla="*/ 37 h 97"/>
              <a:gd name="T8" fmla="*/ 37 w 99"/>
              <a:gd name="T9" fmla="*/ 30 h 97"/>
              <a:gd name="T10" fmla="*/ 34 w 99"/>
              <a:gd name="T11" fmla="*/ 20 h 97"/>
              <a:gd name="T12" fmla="*/ 24 w 99"/>
              <a:gd name="T13" fmla="*/ 16 h 97"/>
              <a:gd name="T14" fmla="*/ 17 w 99"/>
              <a:gd name="T15" fmla="*/ 9 h 97"/>
              <a:gd name="T16" fmla="*/ 31 w 99"/>
              <a:gd name="T17" fmla="*/ 1 h 97"/>
              <a:gd name="T18" fmla="*/ 23 w 99"/>
              <a:gd name="T19" fmla="*/ 21 h 97"/>
              <a:gd name="T20" fmla="*/ 24 w 99"/>
              <a:gd name="T21" fmla="*/ 30 h 97"/>
              <a:gd name="T22" fmla="*/ 33 w 99"/>
              <a:gd name="T23" fmla="*/ 31 h 97"/>
              <a:gd name="T24" fmla="*/ 32 w 99"/>
              <a:gd name="T25" fmla="*/ 22 h 97"/>
              <a:gd name="T26" fmla="*/ 23 w 99"/>
              <a:gd name="T27" fmla="*/ 21 h 97"/>
              <a:gd name="T28" fmla="*/ 2 w 99"/>
              <a:gd name="T29" fmla="*/ 35 h 97"/>
              <a:gd name="T30" fmla="*/ 0 w 99"/>
              <a:gd name="T31" fmla="*/ 40 h 97"/>
              <a:gd name="T32" fmla="*/ 48 w 99"/>
              <a:gd name="T33" fmla="*/ 88 h 97"/>
              <a:gd name="T34" fmla="*/ 89 w 99"/>
              <a:gd name="T35" fmla="*/ 47 h 97"/>
              <a:gd name="T36" fmla="*/ 42 w 99"/>
              <a:gd name="T37" fmla="*/ 0 h 97"/>
              <a:gd name="T38" fmla="*/ 37 w 99"/>
              <a:gd name="T39" fmla="*/ 1 h 97"/>
              <a:gd name="T40" fmla="*/ 53 w 99"/>
              <a:gd name="T41" fmla="*/ 18 h 97"/>
              <a:gd name="T42" fmla="*/ 54 w 99"/>
              <a:gd name="T43" fmla="*/ 19 h 97"/>
              <a:gd name="T44" fmla="*/ 54 w 99"/>
              <a:gd name="T45" fmla="*/ 20 h 97"/>
              <a:gd name="T46" fmla="*/ 54 w 99"/>
              <a:gd name="T47" fmla="*/ 24 h 97"/>
              <a:gd name="T48" fmla="*/ 44 w 99"/>
              <a:gd name="T49" fmla="*/ 44 h 97"/>
              <a:gd name="T50" fmla="*/ 25 w 99"/>
              <a:gd name="T51" fmla="*/ 53 h 97"/>
              <a:gd name="T52" fmla="*/ 21 w 99"/>
              <a:gd name="T53" fmla="*/ 53 h 97"/>
              <a:gd name="T54" fmla="*/ 20 w 99"/>
              <a:gd name="T55" fmla="*/ 53 h 97"/>
              <a:gd name="T56" fmla="*/ 19 w 99"/>
              <a:gd name="T57" fmla="*/ 52 h 97"/>
              <a:gd name="T58" fmla="*/ 2 w 99"/>
              <a:gd name="T59" fmla="*/ 35 h 97"/>
              <a:gd name="T60" fmla="*/ 12 w 99"/>
              <a:gd name="T61" fmla="*/ 14 h 97"/>
              <a:gd name="T62" fmla="*/ 3 w 99"/>
              <a:gd name="T63" fmla="*/ 28 h 97"/>
              <a:gd name="T64" fmla="*/ 23 w 99"/>
              <a:gd name="T65" fmla="*/ 48 h 97"/>
              <a:gd name="T66" fmla="*/ 24 w 99"/>
              <a:gd name="T67" fmla="*/ 48 h 97"/>
              <a:gd name="T68" fmla="*/ 39 w 99"/>
              <a:gd name="T69" fmla="*/ 42 h 97"/>
              <a:gd name="T70" fmla="*/ 32 w 99"/>
              <a:gd name="T71" fmla="*/ 35 h 97"/>
              <a:gd name="T72" fmla="*/ 22 w 99"/>
              <a:gd name="T73" fmla="*/ 31 h 97"/>
              <a:gd name="T74" fmla="*/ 18 w 99"/>
              <a:gd name="T75" fmla="*/ 21 h 97"/>
              <a:gd name="T76" fmla="*/ 12 w 99"/>
              <a:gd name="T77" fmla="*/ 14 h 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99" h="97">
                <a:moveTo>
                  <a:pt x="31" y="1"/>
                </a:moveTo>
                <a:cubicBezTo>
                  <a:pt x="50" y="21"/>
                  <a:pt x="50" y="21"/>
                  <a:pt x="50" y="21"/>
                </a:cubicBezTo>
                <a:cubicBezTo>
                  <a:pt x="50" y="21"/>
                  <a:pt x="50" y="22"/>
                  <a:pt x="50" y="23"/>
                </a:cubicBezTo>
                <a:cubicBezTo>
                  <a:pt x="50" y="28"/>
                  <a:pt x="48" y="33"/>
                  <a:pt x="44" y="37"/>
                </a:cubicBezTo>
                <a:cubicBezTo>
                  <a:pt x="37" y="30"/>
                  <a:pt x="37" y="30"/>
                  <a:pt x="37" y="30"/>
                </a:cubicBezTo>
                <a:cubicBezTo>
                  <a:pt x="38" y="27"/>
                  <a:pt x="36" y="23"/>
                  <a:pt x="34" y="20"/>
                </a:cubicBezTo>
                <a:cubicBezTo>
                  <a:pt x="31" y="17"/>
                  <a:pt x="27" y="16"/>
                  <a:pt x="24" y="16"/>
                </a:cubicBezTo>
                <a:cubicBezTo>
                  <a:pt x="17" y="9"/>
                  <a:pt x="17" y="9"/>
                  <a:pt x="17" y="9"/>
                </a:cubicBezTo>
                <a:cubicBezTo>
                  <a:pt x="21" y="6"/>
                  <a:pt x="25" y="3"/>
                  <a:pt x="31" y="1"/>
                </a:cubicBezTo>
                <a:close/>
                <a:moveTo>
                  <a:pt x="23" y="21"/>
                </a:moveTo>
                <a:cubicBezTo>
                  <a:pt x="21" y="23"/>
                  <a:pt x="21" y="27"/>
                  <a:pt x="24" y="30"/>
                </a:cubicBezTo>
                <a:cubicBezTo>
                  <a:pt x="27" y="32"/>
                  <a:pt x="31" y="33"/>
                  <a:pt x="33" y="31"/>
                </a:cubicBezTo>
                <a:cubicBezTo>
                  <a:pt x="35" y="29"/>
                  <a:pt x="34" y="25"/>
                  <a:pt x="32" y="22"/>
                </a:cubicBezTo>
                <a:cubicBezTo>
                  <a:pt x="29" y="19"/>
                  <a:pt x="25" y="18"/>
                  <a:pt x="23" y="21"/>
                </a:cubicBezTo>
                <a:close/>
                <a:moveTo>
                  <a:pt x="2" y="35"/>
                </a:moveTo>
                <a:cubicBezTo>
                  <a:pt x="1" y="36"/>
                  <a:pt x="1" y="38"/>
                  <a:pt x="0" y="40"/>
                </a:cubicBezTo>
                <a:cubicBezTo>
                  <a:pt x="48" y="88"/>
                  <a:pt x="48" y="88"/>
                  <a:pt x="48" y="88"/>
                </a:cubicBezTo>
                <a:cubicBezTo>
                  <a:pt x="70" y="97"/>
                  <a:pt x="99" y="72"/>
                  <a:pt x="89" y="47"/>
                </a:cubicBezTo>
                <a:cubicBezTo>
                  <a:pt x="42" y="0"/>
                  <a:pt x="42" y="0"/>
                  <a:pt x="42" y="0"/>
                </a:cubicBezTo>
                <a:cubicBezTo>
                  <a:pt x="40" y="0"/>
                  <a:pt x="38" y="0"/>
                  <a:pt x="37" y="1"/>
                </a:cubicBezTo>
                <a:cubicBezTo>
                  <a:pt x="53" y="18"/>
                  <a:pt x="53" y="18"/>
                  <a:pt x="53" y="18"/>
                </a:cubicBezTo>
                <a:cubicBezTo>
                  <a:pt x="54" y="19"/>
                  <a:pt x="54" y="19"/>
                  <a:pt x="54" y="19"/>
                </a:cubicBezTo>
                <a:cubicBezTo>
                  <a:pt x="54" y="20"/>
                  <a:pt x="54" y="20"/>
                  <a:pt x="54" y="20"/>
                </a:cubicBezTo>
                <a:cubicBezTo>
                  <a:pt x="54" y="21"/>
                  <a:pt x="54" y="22"/>
                  <a:pt x="54" y="24"/>
                </a:cubicBezTo>
                <a:cubicBezTo>
                  <a:pt x="54" y="31"/>
                  <a:pt x="50" y="38"/>
                  <a:pt x="44" y="44"/>
                </a:cubicBezTo>
                <a:cubicBezTo>
                  <a:pt x="39" y="49"/>
                  <a:pt x="32" y="52"/>
                  <a:pt x="25" y="53"/>
                </a:cubicBezTo>
                <a:cubicBezTo>
                  <a:pt x="24" y="53"/>
                  <a:pt x="22" y="53"/>
                  <a:pt x="21" y="53"/>
                </a:cubicBezTo>
                <a:cubicBezTo>
                  <a:pt x="20" y="53"/>
                  <a:pt x="20" y="53"/>
                  <a:pt x="20" y="53"/>
                </a:cubicBezTo>
                <a:cubicBezTo>
                  <a:pt x="19" y="52"/>
                  <a:pt x="19" y="52"/>
                  <a:pt x="19" y="52"/>
                </a:cubicBezTo>
                <a:cubicBezTo>
                  <a:pt x="2" y="35"/>
                  <a:pt x="2" y="35"/>
                  <a:pt x="2" y="35"/>
                </a:cubicBezTo>
                <a:close/>
                <a:moveTo>
                  <a:pt x="12" y="14"/>
                </a:moveTo>
                <a:cubicBezTo>
                  <a:pt x="8" y="18"/>
                  <a:pt x="5" y="23"/>
                  <a:pt x="3" y="28"/>
                </a:cubicBezTo>
                <a:cubicBezTo>
                  <a:pt x="23" y="48"/>
                  <a:pt x="23" y="48"/>
                  <a:pt x="23" y="48"/>
                </a:cubicBezTo>
                <a:cubicBezTo>
                  <a:pt x="23" y="48"/>
                  <a:pt x="24" y="48"/>
                  <a:pt x="24" y="48"/>
                </a:cubicBezTo>
                <a:cubicBezTo>
                  <a:pt x="29" y="48"/>
                  <a:pt x="35" y="46"/>
                  <a:pt x="39" y="42"/>
                </a:cubicBezTo>
                <a:cubicBezTo>
                  <a:pt x="32" y="35"/>
                  <a:pt x="32" y="35"/>
                  <a:pt x="32" y="35"/>
                </a:cubicBezTo>
                <a:cubicBezTo>
                  <a:pt x="29" y="36"/>
                  <a:pt x="25" y="34"/>
                  <a:pt x="22" y="31"/>
                </a:cubicBezTo>
                <a:cubicBezTo>
                  <a:pt x="19" y="28"/>
                  <a:pt x="18" y="24"/>
                  <a:pt x="18" y="21"/>
                </a:cubicBezTo>
                <a:lnTo>
                  <a:pt x="12" y="14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100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5" name="矩形 74"/>
          <p:cNvSpPr/>
          <p:nvPr/>
        </p:nvSpPr>
        <p:spPr>
          <a:xfrm>
            <a:off x="1590535" y="4116533"/>
            <a:ext cx="328585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b="1" dirty="0">
                <a:solidFill>
                  <a:schemeClr val="accent1"/>
                </a:solidFill>
              </a:rPr>
              <a:t>(3)</a:t>
            </a:r>
            <a:r>
              <a:rPr lang="zh-CN" altLang="en-US" sz="1400" b="1" dirty="0">
                <a:solidFill>
                  <a:schemeClr val="accent1"/>
                </a:solidFill>
              </a:rPr>
              <a:t>、宿舍管理</a:t>
            </a:r>
            <a:endParaRPr lang="zh-CN" altLang="en-US" sz="1400" b="1" dirty="0">
              <a:solidFill>
                <a:schemeClr val="accent1"/>
              </a:solidFill>
              <a:sym typeface="+mn-lt"/>
            </a:endParaRPr>
          </a:p>
        </p:txBody>
      </p:sp>
      <p:sp>
        <p:nvSpPr>
          <p:cNvPr id="76" name="Freeform 140"/>
          <p:cNvSpPr>
            <a:spLocks noEditPoints="1"/>
          </p:cNvSpPr>
          <p:nvPr/>
        </p:nvSpPr>
        <p:spPr bwMode="auto">
          <a:xfrm>
            <a:off x="4923096" y="4080756"/>
            <a:ext cx="313142" cy="358125"/>
          </a:xfrm>
          <a:custGeom>
            <a:avLst/>
            <a:gdLst>
              <a:gd name="T0" fmla="*/ 50 w 84"/>
              <a:gd name="T1" fmla="*/ 92 h 96"/>
              <a:gd name="T2" fmla="*/ 57 w 84"/>
              <a:gd name="T3" fmla="*/ 81 h 96"/>
              <a:gd name="T4" fmla="*/ 56 w 84"/>
              <a:gd name="T5" fmla="*/ 75 h 96"/>
              <a:gd name="T6" fmla="*/ 43 w 84"/>
              <a:gd name="T7" fmla="*/ 63 h 96"/>
              <a:gd name="T8" fmla="*/ 38 w 84"/>
              <a:gd name="T9" fmla="*/ 62 h 96"/>
              <a:gd name="T10" fmla="*/ 30 w 84"/>
              <a:gd name="T11" fmla="*/ 67 h 96"/>
              <a:gd name="T12" fmla="*/ 17 w 84"/>
              <a:gd name="T13" fmla="*/ 35 h 96"/>
              <a:gd name="T14" fmla="*/ 26 w 84"/>
              <a:gd name="T15" fmla="*/ 31 h 96"/>
              <a:gd name="T16" fmla="*/ 27 w 84"/>
              <a:gd name="T17" fmla="*/ 25 h 96"/>
              <a:gd name="T18" fmla="*/ 22 w 84"/>
              <a:gd name="T19" fmla="*/ 8 h 96"/>
              <a:gd name="T20" fmla="*/ 18 w 84"/>
              <a:gd name="T21" fmla="*/ 4 h 96"/>
              <a:gd name="T22" fmla="*/ 4 w 84"/>
              <a:gd name="T23" fmla="*/ 6 h 96"/>
              <a:gd name="T24" fmla="*/ 0 w 84"/>
              <a:gd name="T25" fmla="*/ 10 h 96"/>
              <a:gd name="T26" fmla="*/ 43 w 84"/>
              <a:gd name="T27" fmla="*/ 94 h 96"/>
              <a:gd name="T28" fmla="*/ 50 w 84"/>
              <a:gd name="T29" fmla="*/ 92 h 96"/>
              <a:gd name="T30" fmla="*/ 45 w 84"/>
              <a:gd name="T31" fmla="*/ 53 h 96"/>
              <a:gd name="T32" fmla="*/ 32 w 84"/>
              <a:gd name="T33" fmla="*/ 53 h 96"/>
              <a:gd name="T34" fmla="*/ 32 w 84"/>
              <a:gd name="T35" fmla="*/ 50 h 96"/>
              <a:gd name="T36" fmla="*/ 40 w 84"/>
              <a:gd name="T37" fmla="*/ 38 h 96"/>
              <a:gd name="T38" fmla="*/ 42 w 84"/>
              <a:gd name="T39" fmla="*/ 32 h 96"/>
              <a:gd name="T40" fmla="*/ 41 w 84"/>
              <a:gd name="T41" fmla="*/ 30 h 96"/>
              <a:gd name="T42" fmla="*/ 40 w 84"/>
              <a:gd name="T43" fmla="*/ 31 h 96"/>
              <a:gd name="T44" fmla="*/ 39 w 84"/>
              <a:gd name="T45" fmla="*/ 36 h 96"/>
              <a:gd name="T46" fmla="*/ 34 w 84"/>
              <a:gd name="T47" fmla="*/ 36 h 96"/>
              <a:gd name="T48" fmla="*/ 34 w 84"/>
              <a:gd name="T49" fmla="*/ 31 h 96"/>
              <a:gd name="T50" fmla="*/ 42 w 84"/>
              <a:gd name="T51" fmla="*/ 26 h 96"/>
              <a:gd name="T52" fmla="*/ 47 w 84"/>
              <a:gd name="T53" fmla="*/ 28 h 96"/>
              <a:gd name="T54" fmla="*/ 47 w 84"/>
              <a:gd name="T55" fmla="*/ 34 h 96"/>
              <a:gd name="T56" fmla="*/ 47 w 84"/>
              <a:gd name="T57" fmla="*/ 37 h 96"/>
              <a:gd name="T58" fmla="*/ 38 w 84"/>
              <a:gd name="T59" fmla="*/ 50 h 96"/>
              <a:gd name="T60" fmla="*/ 46 w 84"/>
              <a:gd name="T61" fmla="*/ 50 h 96"/>
              <a:gd name="T62" fmla="*/ 45 w 84"/>
              <a:gd name="T63" fmla="*/ 53 h 96"/>
              <a:gd name="T64" fmla="*/ 63 w 84"/>
              <a:gd name="T65" fmla="*/ 50 h 96"/>
              <a:gd name="T66" fmla="*/ 60 w 84"/>
              <a:gd name="T67" fmla="*/ 50 h 96"/>
              <a:gd name="T68" fmla="*/ 60 w 84"/>
              <a:gd name="T69" fmla="*/ 53 h 96"/>
              <a:gd name="T70" fmla="*/ 54 w 84"/>
              <a:gd name="T71" fmla="*/ 53 h 96"/>
              <a:gd name="T72" fmla="*/ 54 w 84"/>
              <a:gd name="T73" fmla="*/ 50 h 96"/>
              <a:gd name="T74" fmla="*/ 46 w 84"/>
              <a:gd name="T75" fmla="*/ 50 h 96"/>
              <a:gd name="T76" fmla="*/ 47 w 84"/>
              <a:gd name="T77" fmla="*/ 46 h 96"/>
              <a:gd name="T78" fmla="*/ 55 w 84"/>
              <a:gd name="T79" fmla="*/ 26 h 96"/>
              <a:gd name="T80" fmla="*/ 63 w 84"/>
              <a:gd name="T81" fmla="*/ 26 h 96"/>
              <a:gd name="T82" fmla="*/ 61 w 84"/>
              <a:gd name="T83" fmla="*/ 46 h 96"/>
              <a:gd name="T84" fmla="*/ 63 w 84"/>
              <a:gd name="T85" fmla="*/ 46 h 96"/>
              <a:gd name="T86" fmla="*/ 63 w 84"/>
              <a:gd name="T87" fmla="*/ 50 h 96"/>
              <a:gd name="T88" fmla="*/ 55 w 84"/>
              <a:gd name="T89" fmla="*/ 46 h 96"/>
              <a:gd name="T90" fmla="*/ 52 w 84"/>
              <a:gd name="T91" fmla="*/ 46 h 96"/>
              <a:gd name="T92" fmla="*/ 56 w 84"/>
              <a:gd name="T93" fmla="*/ 35 h 96"/>
              <a:gd name="T94" fmla="*/ 55 w 84"/>
              <a:gd name="T95" fmla="*/ 46 h 96"/>
              <a:gd name="T96" fmla="*/ 43 w 84"/>
              <a:gd name="T97" fmla="*/ 0 h 96"/>
              <a:gd name="T98" fmla="*/ 72 w 84"/>
              <a:gd name="T99" fmla="*/ 12 h 96"/>
              <a:gd name="T100" fmla="*/ 84 w 84"/>
              <a:gd name="T101" fmla="*/ 41 h 96"/>
              <a:gd name="T102" fmla="*/ 72 w 84"/>
              <a:gd name="T103" fmla="*/ 71 h 96"/>
              <a:gd name="T104" fmla="*/ 65 w 84"/>
              <a:gd name="T105" fmla="*/ 76 h 96"/>
              <a:gd name="T106" fmla="*/ 63 w 84"/>
              <a:gd name="T107" fmla="*/ 73 h 96"/>
              <a:gd name="T108" fmla="*/ 59 w 84"/>
              <a:gd name="T109" fmla="*/ 69 h 96"/>
              <a:gd name="T110" fmla="*/ 66 w 84"/>
              <a:gd name="T111" fmla="*/ 64 h 96"/>
              <a:gd name="T112" fmla="*/ 75 w 84"/>
              <a:gd name="T113" fmla="*/ 41 h 96"/>
              <a:gd name="T114" fmla="*/ 66 w 84"/>
              <a:gd name="T115" fmla="*/ 19 h 96"/>
              <a:gd name="T116" fmla="*/ 43 w 84"/>
              <a:gd name="T117" fmla="*/ 10 h 96"/>
              <a:gd name="T118" fmla="*/ 31 w 84"/>
              <a:gd name="T119" fmla="*/ 12 h 96"/>
              <a:gd name="T120" fmla="*/ 29 w 84"/>
              <a:gd name="T121" fmla="*/ 6 h 96"/>
              <a:gd name="T122" fmla="*/ 28 w 84"/>
              <a:gd name="T123" fmla="*/ 3 h 96"/>
              <a:gd name="T124" fmla="*/ 43 w 84"/>
              <a:gd name="T125" fmla="*/ 0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84" h="96">
                <a:moveTo>
                  <a:pt x="50" y="92"/>
                </a:moveTo>
                <a:cubicBezTo>
                  <a:pt x="52" y="88"/>
                  <a:pt x="55" y="84"/>
                  <a:pt x="57" y="81"/>
                </a:cubicBezTo>
                <a:cubicBezTo>
                  <a:pt x="58" y="79"/>
                  <a:pt x="58" y="77"/>
                  <a:pt x="56" y="75"/>
                </a:cubicBezTo>
                <a:cubicBezTo>
                  <a:pt x="52" y="71"/>
                  <a:pt x="48" y="67"/>
                  <a:pt x="43" y="63"/>
                </a:cubicBezTo>
                <a:cubicBezTo>
                  <a:pt x="41" y="61"/>
                  <a:pt x="40" y="61"/>
                  <a:pt x="38" y="62"/>
                </a:cubicBezTo>
                <a:cubicBezTo>
                  <a:pt x="35" y="63"/>
                  <a:pt x="33" y="65"/>
                  <a:pt x="30" y="67"/>
                </a:cubicBezTo>
                <a:cubicBezTo>
                  <a:pt x="21" y="53"/>
                  <a:pt x="19" y="45"/>
                  <a:pt x="17" y="35"/>
                </a:cubicBezTo>
                <a:cubicBezTo>
                  <a:pt x="20" y="34"/>
                  <a:pt x="23" y="32"/>
                  <a:pt x="26" y="31"/>
                </a:cubicBezTo>
                <a:cubicBezTo>
                  <a:pt x="27" y="30"/>
                  <a:pt x="28" y="28"/>
                  <a:pt x="27" y="25"/>
                </a:cubicBezTo>
                <a:cubicBezTo>
                  <a:pt x="26" y="20"/>
                  <a:pt x="24" y="14"/>
                  <a:pt x="22" y="8"/>
                </a:cubicBezTo>
                <a:cubicBezTo>
                  <a:pt x="22" y="6"/>
                  <a:pt x="20" y="4"/>
                  <a:pt x="18" y="4"/>
                </a:cubicBezTo>
                <a:cubicBezTo>
                  <a:pt x="14" y="5"/>
                  <a:pt x="9" y="5"/>
                  <a:pt x="4" y="6"/>
                </a:cubicBezTo>
                <a:cubicBezTo>
                  <a:pt x="0" y="6"/>
                  <a:pt x="0" y="7"/>
                  <a:pt x="0" y="10"/>
                </a:cubicBezTo>
                <a:cubicBezTo>
                  <a:pt x="1" y="46"/>
                  <a:pt x="15" y="78"/>
                  <a:pt x="43" y="94"/>
                </a:cubicBezTo>
                <a:cubicBezTo>
                  <a:pt x="46" y="96"/>
                  <a:pt x="47" y="96"/>
                  <a:pt x="50" y="92"/>
                </a:cubicBezTo>
                <a:close/>
                <a:moveTo>
                  <a:pt x="45" y="53"/>
                </a:moveTo>
                <a:cubicBezTo>
                  <a:pt x="32" y="53"/>
                  <a:pt x="32" y="53"/>
                  <a:pt x="32" y="53"/>
                </a:cubicBezTo>
                <a:cubicBezTo>
                  <a:pt x="32" y="50"/>
                  <a:pt x="32" y="50"/>
                  <a:pt x="32" y="50"/>
                </a:cubicBezTo>
                <a:cubicBezTo>
                  <a:pt x="40" y="38"/>
                  <a:pt x="40" y="38"/>
                  <a:pt x="40" y="38"/>
                </a:cubicBezTo>
                <a:cubicBezTo>
                  <a:pt x="41" y="36"/>
                  <a:pt x="42" y="34"/>
                  <a:pt x="42" y="32"/>
                </a:cubicBezTo>
                <a:cubicBezTo>
                  <a:pt x="42" y="31"/>
                  <a:pt x="42" y="30"/>
                  <a:pt x="41" y="30"/>
                </a:cubicBezTo>
                <a:cubicBezTo>
                  <a:pt x="40" y="30"/>
                  <a:pt x="40" y="31"/>
                  <a:pt x="40" y="31"/>
                </a:cubicBezTo>
                <a:cubicBezTo>
                  <a:pt x="39" y="36"/>
                  <a:pt x="39" y="36"/>
                  <a:pt x="39" y="36"/>
                </a:cubicBezTo>
                <a:cubicBezTo>
                  <a:pt x="34" y="36"/>
                  <a:pt x="34" y="36"/>
                  <a:pt x="34" y="36"/>
                </a:cubicBezTo>
                <a:cubicBezTo>
                  <a:pt x="34" y="31"/>
                  <a:pt x="34" y="31"/>
                  <a:pt x="34" y="31"/>
                </a:cubicBezTo>
                <a:cubicBezTo>
                  <a:pt x="35" y="28"/>
                  <a:pt x="37" y="26"/>
                  <a:pt x="42" y="26"/>
                </a:cubicBezTo>
                <a:cubicBezTo>
                  <a:pt x="44" y="26"/>
                  <a:pt x="46" y="27"/>
                  <a:pt x="47" y="28"/>
                </a:cubicBezTo>
                <a:cubicBezTo>
                  <a:pt x="48" y="29"/>
                  <a:pt x="48" y="31"/>
                  <a:pt x="47" y="34"/>
                </a:cubicBezTo>
                <a:cubicBezTo>
                  <a:pt x="47" y="35"/>
                  <a:pt x="47" y="36"/>
                  <a:pt x="47" y="37"/>
                </a:cubicBezTo>
                <a:cubicBezTo>
                  <a:pt x="38" y="50"/>
                  <a:pt x="38" y="50"/>
                  <a:pt x="38" y="50"/>
                </a:cubicBezTo>
                <a:cubicBezTo>
                  <a:pt x="46" y="50"/>
                  <a:pt x="46" y="50"/>
                  <a:pt x="46" y="50"/>
                </a:cubicBezTo>
                <a:cubicBezTo>
                  <a:pt x="45" y="53"/>
                  <a:pt x="45" y="53"/>
                  <a:pt x="45" y="53"/>
                </a:cubicBezTo>
                <a:close/>
                <a:moveTo>
                  <a:pt x="63" y="50"/>
                </a:moveTo>
                <a:cubicBezTo>
                  <a:pt x="60" y="50"/>
                  <a:pt x="60" y="50"/>
                  <a:pt x="60" y="50"/>
                </a:cubicBezTo>
                <a:cubicBezTo>
                  <a:pt x="60" y="53"/>
                  <a:pt x="60" y="53"/>
                  <a:pt x="60" y="53"/>
                </a:cubicBezTo>
                <a:cubicBezTo>
                  <a:pt x="54" y="53"/>
                  <a:pt x="54" y="53"/>
                  <a:pt x="54" y="53"/>
                </a:cubicBezTo>
                <a:cubicBezTo>
                  <a:pt x="54" y="50"/>
                  <a:pt x="54" y="50"/>
                  <a:pt x="54" y="50"/>
                </a:cubicBezTo>
                <a:cubicBezTo>
                  <a:pt x="46" y="50"/>
                  <a:pt x="46" y="50"/>
                  <a:pt x="46" y="50"/>
                </a:cubicBezTo>
                <a:cubicBezTo>
                  <a:pt x="47" y="46"/>
                  <a:pt x="47" y="46"/>
                  <a:pt x="47" y="46"/>
                </a:cubicBezTo>
                <a:cubicBezTo>
                  <a:pt x="55" y="26"/>
                  <a:pt x="55" y="26"/>
                  <a:pt x="55" y="26"/>
                </a:cubicBezTo>
                <a:cubicBezTo>
                  <a:pt x="63" y="26"/>
                  <a:pt x="63" y="26"/>
                  <a:pt x="63" y="26"/>
                </a:cubicBezTo>
                <a:cubicBezTo>
                  <a:pt x="61" y="46"/>
                  <a:pt x="61" y="46"/>
                  <a:pt x="61" y="46"/>
                </a:cubicBezTo>
                <a:cubicBezTo>
                  <a:pt x="63" y="46"/>
                  <a:pt x="63" y="46"/>
                  <a:pt x="63" y="46"/>
                </a:cubicBezTo>
                <a:cubicBezTo>
                  <a:pt x="63" y="50"/>
                  <a:pt x="63" y="50"/>
                  <a:pt x="63" y="50"/>
                </a:cubicBezTo>
                <a:close/>
                <a:moveTo>
                  <a:pt x="55" y="46"/>
                </a:moveTo>
                <a:cubicBezTo>
                  <a:pt x="52" y="46"/>
                  <a:pt x="52" y="46"/>
                  <a:pt x="52" y="46"/>
                </a:cubicBezTo>
                <a:cubicBezTo>
                  <a:pt x="56" y="35"/>
                  <a:pt x="56" y="35"/>
                  <a:pt x="56" y="35"/>
                </a:cubicBezTo>
                <a:cubicBezTo>
                  <a:pt x="55" y="46"/>
                  <a:pt x="55" y="46"/>
                  <a:pt x="55" y="46"/>
                </a:cubicBezTo>
                <a:close/>
                <a:moveTo>
                  <a:pt x="43" y="0"/>
                </a:moveTo>
                <a:cubicBezTo>
                  <a:pt x="54" y="0"/>
                  <a:pt x="65" y="5"/>
                  <a:pt x="72" y="12"/>
                </a:cubicBezTo>
                <a:cubicBezTo>
                  <a:pt x="80" y="20"/>
                  <a:pt x="84" y="30"/>
                  <a:pt x="84" y="41"/>
                </a:cubicBezTo>
                <a:cubicBezTo>
                  <a:pt x="84" y="53"/>
                  <a:pt x="80" y="63"/>
                  <a:pt x="72" y="71"/>
                </a:cubicBezTo>
                <a:cubicBezTo>
                  <a:pt x="70" y="73"/>
                  <a:pt x="68" y="75"/>
                  <a:pt x="65" y="76"/>
                </a:cubicBezTo>
                <a:cubicBezTo>
                  <a:pt x="65" y="75"/>
                  <a:pt x="64" y="74"/>
                  <a:pt x="63" y="73"/>
                </a:cubicBezTo>
                <a:cubicBezTo>
                  <a:pt x="59" y="69"/>
                  <a:pt x="59" y="69"/>
                  <a:pt x="59" y="69"/>
                </a:cubicBezTo>
                <a:cubicBezTo>
                  <a:pt x="61" y="68"/>
                  <a:pt x="64" y="66"/>
                  <a:pt x="66" y="64"/>
                </a:cubicBezTo>
                <a:cubicBezTo>
                  <a:pt x="71" y="58"/>
                  <a:pt x="75" y="50"/>
                  <a:pt x="75" y="41"/>
                </a:cubicBezTo>
                <a:cubicBezTo>
                  <a:pt x="75" y="33"/>
                  <a:pt x="71" y="25"/>
                  <a:pt x="66" y="19"/>
                </a:cubicBezTo>
                <a:cubicBezTo>
                  <a:pt x="60" y="13"/>
                  <a:pt x="52" y="10"/>
                  <a:pt x="43" y="10"/>
                </a:cubicBezTo>
                <a:cubicBezTo>
                  <a:pt x="39" y="10"/>
                  <a:pt x="35" y="11"/>
                  <a:pt x="31" y="12"/>
                </a:cubicBezTo>
                <a:cubicBezTo>
                  <a:pt x="29" y="6"/>
                  <a:pt x="29" y="6"/>
                  <a:pt x="29" y="6"/>
                </a:cubicBezTo>
                <a:cubicBezTo>
                  <a:pt x="29" y="5"/>
                  <a:pt x="28" y="4"/>
                  <a:pt x="28" y="3"/>
                </a:cubicBezTo>
                <a:cubicBezTo>
                  <a:pt x="33" y="1"/>
                  <a:pt x="38" y="0"/>
                  <a:pt x="43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100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7" name="矩形 76"/>
          <p:cNvSpPr/>
          <p:nvPr/>
        </p:nvSpPr>
        <p:spPr>
          <a:xfrm>
            <a:off x="5263176" y="4044375"/>
            <a:ext cx="3196611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457200"/>
            <a:r>
              <a:rPr lang="en-US" altLang="zh-CN" sz="1400" b="1" dirty="0">
                <a:solidFill>
                  <a:schemeClr val="accent1"/>
                </a:solidFill>
                <a:sym typeface="+mn-lt"/>
              </a:rPr>
              <a:t>(4)</a:t>
            </a:r>
            <a:r>
              <a:rPr lang="zh-CN" altLang="en-US" sz="1400" b="1" dirty="0">
                <a:solidFill>
                  <a:schemeClr val="accent1"/>
                </a:solidFill>
                <a:sym typeface="+mn-lt"/>
              </a:rPr>
              <a:t>、严肃劳动纪律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3000"/>
    </mc:Choice>
    <mc:Fallback xmlns="">
      <p:transition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1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5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5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75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500"/>
                            </p:stCondLst>
                            <p:childTnLst>
                              <p:par>
                                <p:cTn id="29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75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5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6000"/>
                            </p:stCondLst>
                            <p:childTnLst>
                              <p:par>
                                <p:cTn id="39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75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75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75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70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" grpId="0" animBg="1"/>
      <p:bldP spid="70" grpId="0" animBg="1"/>
      <p:bldP spid="71" grpId="0"/>
      <p:bldP spid="72" grpId="0" animBg="1"/>
      <p:bldP spid="73" grpId="0"/>
      <p:bldP spid="74" grpId="0" animBg="1"/>
      <p:bldP spid="75" grpId="0"/>
      <p:bldP spid="76" grpId="0" animBg="1"/>
      <p:bldP spid="7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" name="图片 46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227"/>
          <a:stretch>
            <a:fillRect/>
          </a:stretch>
        </p:blipFill>
        <p:spPr>
          <a:xfrm>
            <a:off x="5620719" y="1132041"/>
            <a:ext cx="2211958" cy="1744304"/>
          </a:xfrm>
          <a:prstGeom prst="rect">
            <a:avLst/>
          </a:prstGeom>
        </p:spPr>
      </p:pic>
      <p:grpSp>
        <p:nvGrpSpPr>
          <p:cNvPr id="32" name="组合 31"/>
          <p:cNvGrpSpPr/>
          <p:nvPr/>
        </p:nvGrpSpPr>
        <p:grpSpPr>
          <a:xfrm>
            <a:off x="516862" y="1138704"/>
            <a:ext cx="5258746" cy="1739439"/>
            <a:chOff x="1188736" y="1299278"/>
            <a:chExt cx="4192549" cy="1386772"/>
          </a:xfrm>
        </p:grpSpPr>
        <p:sp>
          <p:nvSpPr>
            <p:cNvPr id="9" name="矩形 8"/>
            <p:cNvSpPr/>
            <p:nvPr/>
          </p:nvSpPr>
          <p:spPr>
            <a:xfrm>
              <a:off x="1566137" y="1299278"/>
              <a:ext cx="3624831" cy="138677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900">
                <a:cs typeface="+mn-ea"/>
                <a:sym typeface="+mn-lt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1188736" y="1344689"/>
              <a:ext cx="289439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800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(5)</a:t>
              </a:r>
              <a:r>
                <a:rPr lang="zh-CN" altLang="en-US" sz="1800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、认真做好常规工作</a:t>
              </a:r>
            </a:p>
          </p:txBody>
        </p:sp>
        <p:sp>
          <p:nvSpPr>
            <p:cNvPr id="15" name="TextBox 18"/>
            <p:cNvSpPr txBox="1"/>
            <p:nvPr/>
          </p:nvSpPr>
          <p:spPr>
            <a:xfrm>
              <a:off x="1566137" y="1896894"/>
              <a:ext cx="3815148" cy="6524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4400"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优秀员工、工资、升级和其它核定审查工作；对厂牌、考勤卡的补办工作</a:t>
              </a: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5536892" y="2956386"/>
            <a:ext cx="2309823" cy="1739439"/>
            <a:chOff x="5190968" y="2748430"/>
            <a:chExt cx="1841512" cy="1386772"/>
          </a:xfrm>
        </p:grpSpPr>
        <p:sp>
          <p:nvSpPr>
            <p:cNvPr id="12" name="矩形 11"/>
            <p:cNvSpPr/>
            <p:nvPr/>
          </p:nvSpPr>
          <p:spPr>
            <a:xfrm>
              <a:off x="5249161" y="2748430"/>
              <a:ext cx="1783319" cy="138677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900">
                <a:cs typeface="+mn-ea"/>
                <a:sym typeface="+mn-lt"/>
              </a:endParaRP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5190968" y="2769998"/>
              <a:ext cx="1830320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800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(8)</a:t>
              </a:r>
              <a:r>
                <a:rPr lang="zh-CN" altLang="en-US" sz="1800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、宣传和培训工作</a:t>
              </a: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990239" y="2956386"/>
            <a:ext cx="2236831" cy="1739439"/>
            <a:chOff x="1566137" y="1299278"/>
            <a:chExt cx="1783319" cy="1386772"/>
          </a:xfrm>
        </p:grpSpPr>
        <p:sp>
          <p:nvSpPr>
            <p:cNvPr id="34" name="矩形 33"/>
            <p:cNvSpPr/>
            <p:nvPr/>
          </p:nvSpPr>
          <p:spPr>
            <a:xfrm>
              <a:off x="1566137" y="1299278"/>
              <a:ext cx="1783319" cy="1386772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900">
                <a:cs typeface="+mn-ea"/>
                <a:sym typeface="+mn-lt"/>
              </a:endParaRPr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1566137" y="1337371"/>
              <a:ext cx="1634724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800" b="1">
                  <a:solidFill>
                    <a:schemeClr val="bg1"/>
                  </a:solidFill>
                  <a:latin typeface="+mn-lt"/>
                  <a:ea typeface="+mn-ea"/>
                  <a:cs typeface="+mn-ea"/>
                </a:defRPr>
              </a:lvl1pPr>
            </a:lstStyle>
            <a:p>
              <a:pPr>
                <a:lnSpc>
                  <a:spcPct val="150000"/>
                </a:lnSpc>
              </a:pPr>
              <a:r>
                <a:rPr lang="en-US" altLang="zh-CN" dirty="0">
                  <a:solidFill>
                    <a:schemeClr val="accent1"/>
                  </a:solidFill>
                </a:rPr>
                <a:t>(6)</a:t>
              </a:r>
              <a:r>
                <a:rPr lang="zh-CN" altLang="en-US" dirty="0">
                  <a:solidFill>
                    <a:schemeClr val="accent1"/>
                  </a:solidFill>
                </a:rPr>
                <a:t>、人事周报表统计工作</a:t>
              </a:r>
              <a:endParaRPr lang="zh-CN" altLang="en-US" dirty="0">
                <a:solidFill>
                  <a:schemeClr val="accent1"/>
                </a:solidFill>
                <a:sym typeface="+mn-lt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3227070" y="2956386"/>
            <a:ext cx="2309823" cy="1739439"/>
            <a:chOff x="1507944" y="1299278"/>
            <a:chExt cx="1841512" cy="1386772"/>
          </a:xfrm>
        </p:grpSpPr>
        <p:sp>
          <p:nvSpPr>
            <p:cNvPr id="39" name="矩形 38"/>
            <p:cNvSpPr/>
            <p:nvPr/>
          </p:nvSpPr>
          <p:spPr>
            <a:xfrm>
              <a:off x="1566137" y="1299278"/>
              <a:ext cx="1783319" cy="138677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900">
                <a:cs typeface="+mn-ea"/>
                <a:sym typeface="+mn-lt"/>
              </a:endParaRPr>
            </a:p>
          </p:txBody>
        </p:sp>
        <p:sp>
          <p:nvSpPr>
            <p:cNvPr id="40" name="文本框 39"/>
            <p:cNvSpPr txBox="1"/>
            <p:nvPr/>
          </p:nvSpPr>
          <p:spPr>
            <a:xfrm>
              <a:off x="1507944" y="1381131"/>
              <a:ext cx="1841512" cy="12926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800" b="1">
                  <a:solidFill>
                    <a:schemeClr val="bg1"/>
                  </a:solidFill>
                  <a:latin typeface="+mn-lt"/>
                  <a:ea typeface="+mn-ea"/>
                  <a:cs typeface="+mn-ea"/>
                </a:defRPr>
              </a:lvl1pPr>
            </a:lstStyle>
            <a:p>
              <a:pPr algn="l"/>
              <a:r>
                <a:rPr lang="en-US" altLang="zh-CN" dirty="0"/>
                <a:t>(7)</a:t>
              </a:r>
              <a:r>
                <a:rPr lang="zh-CN" altLang="en-US" dirty="0"/>
                <a:t>、收集信息</a:t>
              </a:r>
              <a:endParaRPr lang="en-US" altLang="zh-CN" dirty="0"/>
            </a:p>
            <a:p>
              <a:pPr algn="l"/>
              <a:endParaRPr lang="en-US" altLang="zh-CN" dirty="0"/>
            </a:p>
            <a:p>
              <a:pPr algn="l"/>
              <a:r>
                <a:rPr lang="zh-CN" altLang="en-US" sz="1400" b="0" dirty="0"/>
                <a:t>做好人力资源档案开发与储备，提高办公效率</a:t>
              </a:r>
              <a:endParaRPr lang="zh-CN" altLang="en-US" sz="1400" b="0" dirty="0">
                <a:sym typeface="+mn-lt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-50801" y="424600"/>
            <a:ext cx="9398001" cy="461665"/>
            <a:chOff x="-50801" y="424600"/>
            <a:chExt cx="9398001" cy="461665"/>
          </a:xfrm>
        </p:grpSpPr>
        <p:sp>
          <p:nvSpPr>
            <p:cNvPr id="3" name="KSO_Shape"/>
            <p:cNvSpPr/>
            <p:nvPr/>
          </p:nvSpPr>
          <p:spPr bwMode="auto">
            <a:xfrm>
              <a:off x="-50801" y="463458"/>
              <a:ext cx="486569" cy="32239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 defTabSz="6851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1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" name="文本框 4"/>
            <p:cNvSpPr txBox="1"/>
            <p:nvPr/>
          </p:nvSpPr>
          <p:spPr bwMode="auto">
            <a:xfrm>
              <a:off x="751523" y="424600"/>
              <a:ext cx="8595677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defTabSz="6851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400" b="1" kern="100" dirty="0">
                  <a:solidFill>
                    <a:schemeClr val="accent1"/>
                  </a:solidFill>
                  <a:cs typeface="+mn-ea"/>
                  <a:sym typeface="+mn-lt"/>
                </a:rPr>
                <a:t>1</a:t>
              </a:r>
              <a:r>
                <a:rPr lang="zh-CN" altLang="en-US" sz="2400" b="1" kern="100" dirty="0">
                  <a:solidFill>
                    <a:schemeClr val="accent1"/>
                  </a:solidFill>
                  <a:cs typeface="+mn-ea"/>
                  <a:sym typeface="+mn-lt"/>
                </a:rPr>
                <a:t>、人事管理工作回顾</a:t>
              </a:r>
              <a:endParaRPr lang="zh-CN" altLang="zh-CN" sz="2400" b="1" kern="100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6" name="KSO_Shape"/>
            <p:cNvSpPr/>
            <p:nvPr/>
          </p:nvSpPr>
          <p:spPr bwMode="auto">
            <a:xfrm>
              <a:off x="488156" y="463458"/>
              <a:ext cx="103188" cy="32239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 defTabSz="6851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1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3000"/>
    </mc:Choice>
    <mc:Fallback xmlns="">
      <p:transition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-50801" y="424600"/>
            <a:ext cx="9398001" cy="461665"/>
            <a:chOff x="-50801" y="424600"/>
            <a:chExt cx="9398001" cy="461665"/>
          </a:xfrm>
        </p:grpSpPr>
        <p:sp>
          <p:nvSpPr>
            <p:cNvPr id="3" name="KSO_Shape"/>
            <p:cNvSpPr/>
            <p:nvPr/>
          </p:nvSpPr>
          <p:spPr bwMode="auto">
            <a:xfrm>
              <a:off x="-50801" y="463458"/>
              <a:ext cx="486569" cy="32239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 defTabSz="6851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1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" name="文本框 4"/>
            <p:cNvSpPr txBox="1"/>
            <p:nvPr/>
          </p:nvSpPr>
          <p:spPr bwMode="auto">
            <a:xfrm>
              <a:off x="751523" y="424600"/>
              <a:ext cx="8595677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defTabSz="6851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400" b="1" dirty="0">
                  <a:solidFill>
                    <a:schemeClr val="accent1"/>
                  </a:solidFill>
                  <a:latin typeface="+mn-lt"/>
                  <a:ea typeface="+mn-ea"/>
                  <a:cs typeface="+mn-ea"/>
                  <a:sym typeface="+mn-lt"/>
                </a:rPr>
                <a:t>(1)</a:t>
              </a:r>
              <a:r>
                <a:rPr lang="zh-CN" altLang="en-US" sz="2400" b="1" dirty="0">
                  <a:solidFill>
                    <a:schemeClr val="accent1"/>
                  </a:solidFill>
                  <a:latin typeface="+mn-lt"/>
                  <a:ea typeface="+mn-ea"/>
                  <a:cs typeface="+mn-ea"/>
                  <a:sym typeface="+mn-lt"/>
                </a:rPr>
                <a:t>、建立、建全、规范不事档案管理</a:t>
              </a:r>
            </a:p>
          </p:txBody>
        </p:sp>
        <p:sp>
          <p:nvSpPr>
            <p:cNvPr id="6" name="KSO_Shape"/>
            <p:cNvSpPr/>
            <p:nvPr/>
          </p:nvSpPr>
          <p:spPr bwMode="auto">
            <a:xfrm>
              <a:off x="488156" y="463458"/>
              <a:ext cx="103188" cy="32239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 defTabSz="6851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1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435768" y="1776574"/>
            <a:ext cx="3701062" cy="2276153"/>
            <a:chOff x="966784" y="1741929"/>
            <a:chExt cx="5486411" cy="3374143"/>
          </a:xfrm>
        </p:grpSpPr>
        <p:pic>
          <p:nvPicPr>
            <p:cNvPr id="30" name="图片 29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66784" y="1741929"/>
              <a:ext cx="5486411" cy="3374143"/>
            </a:xfrm>
            <a:prstGeom prst="rect">
              <a:avLst/>
            </a:prstGeom>
          </p:spPr>
        </p:pic>
        <p:sp>
          <p:nvSpPr>
            <p:cNvPr id="31" name="矩形 30"/>
            <p:cNvSpPr/>
            <p:nvPr/>
          </p:nvSpPr>
          <p:spPr>
            <a:xfrm>
              <a:off x="1971676" y="2185989"/>
              <a:ext cx="3476625" cy="2162175"/>
            </a:xfrm>
            <a:prstGeom prst="rect">
              <a:avLst/>
            </a:prstGeom>
            <a:blipFill>
              <a:blip r:embed="rId5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4076020" y="1503209"/>
            <a:ext cx="4174616" cy="616095"/>
            <a:chOff x="6192223" y="1589169"/>
            <a:chExt cx="6188405" cy="913292"/>
          </a:xfrm>
        </p:grpSpPr>
        <p:grpSp>
          <p:nvGrpSpPr>
            <p:cNvPr id="45" name="组合 44"/>
            <p:cNvGrpSpPr/>
            <p:nvPr/>
          </p:nvGrpSpPr>
          <p:grpSpPr>
            <a:xfrm>
              <a:off x="6192223" y="1629983"/>
              <a:ext cx="872478" cy="872478"/>
              <a:chOff x="6023622" y="1590414"/>
              <a:chExt cx="872478" cy="872478"/>
            </a:xfrm>
          </p:grpSpPr>
          <p:sp>
            <p:nvSpPr>
              <p:cNvPr id="50" name="椭圆 49"/>
              <p:cNvSpPr/>
              <p:nvPr/>
            </p:nvSpPr>
            <p:spPr>
              <a:xfrm>
                <a:off x="6096000" y="1662792"/>
                <a:ext cx="727722" cy="727722"/>
              </a:xfrm>
              <a:prstGeom prst="ellipse">
                <a:avLst/>
              </a:prstGeom>
              <a:solidFill>
                <a:schemeClr val="accent1"/>
              </a:solidFill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>
                  <a:cs typeface="+mn-ea"/>
                  <a:sym typeface="+mn-lt"/>
                </a:endParaRPr>
              </a:p>
            </p:txBody>
          </p:sp>
          <p:sp>
            <p:nvSpPr>
              <p:cNvPr id="51" name="Freeform 181"/>
              <p:cNvSpPr>
                <a:spLocks noEditPoints="1"/>
              </p:cNvSpPr>
              <p:nvPr/>
            </p:nvSpPr>
            <p:spPr bwMode="auto">
              <a:xfrm>
                <a:off x="6296672" y="1866529"/>
                <a:ext cx="326378" cy="320248"/>
              </a:xfrm>
              <a:custGeom>
                <a:avLst/>
                <a:gdLst>
                  <a:gd name="T0" fmla="*/ 31 w 99"/>
                  <a:gd name="T1" fmla="*/ 1 h 97"/>
                  <a:gd name="T2" fmla="*/ 50 w 99"/>
                  <a:gd name="T3" fmla="*/ 21 h 97"/>
                  <a:gd name="T4" fmla="*/ 50 w 99"/>
                  <a:gd name="T5" fmla="*/ 23 h 97"/>
                  <a:gd name="T6" fmla="*/ 44 w 99"/>
                  <a:gd name="T7" fmla="*/ 37 h 97"/>
                  <a:gd name="T8" fmla="*/ 37 w 99"/>
                  <a:gd name="T9" fmla="*/ 30 h 97"/>
                  <a:gd name="T10" fmla="*/ 34 w 99"/>
                  <a:gd name="T11" fmla="*/ 20 h 97"/>
                  <a:gd name="T12" fmla="*/ 24 w 99"/>
                  <a:gd name="T13" fmla="*/ 16 h 97"/>
                  <a:gd name="T14" fmla="*/ 17 w 99"/>
                  <a:gd name="T15" fmla="*/ 9 h 97"/>
                  <a:gd name="T16" fmla="*/ 31 w 99"/>
                  <a:gd name="T17" fmla="*/ 1 h 97"/>
                  <a:gd name="T18" fmla="*/ 23 w 99"/>
                  <a:gd name="T19" fmla="*/ 21 h 97"/>
                  <a:gd name="T20" fmla="*/ 24 w 99"/>
                  <a:gd name="T21" fmla="*/ 30 h 97"/>
                  <a:gd name="T22" fmla="*/ 33 w 99"/>
                  <a:gd name="T23" fmla="*/ 31 h 97"/>
                  <a:gd name="T24" fmla="*/ 32 w 99"/>
                  <a:gd name="T25" fmla="*/ 22 h 97"/>
                  <a:gd name="T26" fmla="*/ 23 w 99"/>
                  <a:gd name="T27" fmla="*/ 21 h 97"/>
                  <a:gd name="T28" fmla="*/ 2 w 99"/>
                  <a:gd name="T29" fmla="*/ 35 h 97"/>
                  <a:gd name="T30" fmla="*/ 0 w 99"/>
                  <a:gd name="T31" fmla="*/ 40 h 97"/>
                  <a:gd name="T32" fmla="*/ 48 w 99"/>
                  <a:gd name="T33" fmla="*/ 88 h 97"/>
                  <a:gd name="T34" fmla="*/ 89 w 99"/>
                  <a:gd name="T35" fmla="*/ 47 h 97"/>
                  <a:gd name="T36" fmla="*/ 42 w 99"/>
                  <a:gd name="T37" fmla="*/ 0 h 97"/>
                  <a:gd name="T38" fmla="*/ 37 w 99"/>
                  <a:gd name="T39" fmla="*/ 1 h 97"/>
                  <a:gd name="T40" fmla="*/ 53 w 99"/>
                  <a:gd name="T41" fmla="*/ 18 h 97"/>
                  <a:gd name="T42" fmla="*/ 54 w 99"/>
                  <a:gd name="T43" fmla="*/ 19 h 97"/>
                  <a:gd name="T44" fmla="*/ 54 w 99"/>
                  <a:gd name="T45" fmla="*/ 20 h 97"/>
                  <a:gd name="T46" fmla="*/ 54 w 99"/>
                  <a:gd name="T47" fmla="*/ 24 h 97"/>
                  <a:gd name="T48" fmla="*/ 44 w 99"/>
                  <a:gd name="T49" fmla="*/ 44 h 97"/>
                  <a:gd name="T50" fmla="*/ 25 w 99"/>
                  <a:gd name="T51" fmla="*/ 53 h 97"/>
                  <a:gd name="T52" fmla="*/ 21 w 99"/>
                  <a:gd name="T53" fmla="*/ 53 h 97"/>
                  <a:gd name="T54" fmla="*/ 20 w 99"/>
                  <a:gd name="T55" fmla="*/ 53 h 97"/>
                  <a:gd name="T56" fmla="*/ 19 w 99"/>
                  <a:gd name="T57" fmla="*/ 52 h 97"/>
                  <a:gd name="T58" fmla="*/ 2 w 99"/>
                  <a:gd name="T59" fmla="*/ 35 h 97"/>
                  <a:gd name="T60" fmla="*/ 12 w 99"/>
                  <a:gd name="T61" fmla="*/ 14 h 97"/>
                  <a:gd name="T62" fmla="*/ 3 w 99"/>
                  <a:gd name="T63" fmla="*/ 28 h 97"/>
                  <a:gd name="T64" fmla="*/ 23 w 99"/>
                  <a:gd name="T65" fmla="*/ 48 h 97"/>
                  <a:gd name="T66" fmla="*/ 24 w 99"/>
                  <a:gd name="T67" fmla="*/ 48 h 97"/>
                  <a:gd name="T68" fmla="*/ 39 w 99"/>
                  <a:gd name="T69" fmla="*/ 42 h 97"/>
                  <a:gd name="T70" fmla="*/ 32 w 99"/>
                  <a:gd name="T71" fmla="*/ 35 h 97"/>
                  <a:gd name="T72" fmla="*/ 22 w 99"/>
                  <a:gd name="T73" fmla="*/ 31 h 97"/>
                  <a:gd name="T74" fmla="*/ 18 w 99"/>
                  <a:gd name="T75" fmla="*/ 21 h 97"/>
                  <a:gd name="T76" fmla="*/ 12 w 99"/>
                  <a:gd name="T77" fmla="*/ 14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99" h="97">
                    <a:moveTo>
                      <a:pt x="31" y="1"/>
                    </a:moveTo>
                    <a:cubicBezTo>
                      <a:pt x="50" y="21"/>
                      <a:pt x="50" y="21"/>
                      <a:pt x="50" y="21"/>
                    </a:cubicBezTo>
                    <a:cubicBezTo>
                      <a:pt x="50" y="21"/>
                      <a:pt x="50" y="22"/>
                      <a:pt x="50" y="23"/>
                    </a:cubicBezTo>
                    <a:cubicBezTo>
                      <a:pt x="50" y="28"/>
                      <a:pt x="48" y="33"/>
                      <a:pt x="44" y="37"/>
                    </a:cubicBezTo>
                    <a:cubicBezTo>
                      <a:pt x="37" y="30"/>
                      <a:pt x="37" y="30"/>
                      <a:pt x="37" y="30"/>
                    </a:cubicBezTo>
                    <a:cubicBezTo>
                      <a:pt x="38" y="27"/>
                      <a:pt x="36" y="23"/>
                      <a:pt x="34" y="20"/>
                    </a:cubicBezTo>
                    <a:cubicBezTo>
                      <a:pt x="31" y="17"/>
                      <a:pt x="27" y="16"/>
                      <a:pt x="24" y="16"/>
                    </a:cubicBezTo>
                    <a:cubicBezTo>
                      <a:pt x="17" y="9"/>
                      <a:pt x="17" y="9"/>
                      <a:pt x="17" y="9"/>
                    </a:cubicBezTo>
                    <a:cubicBezTo>
                      <a:pt x="21" y="6"/>
                      <a:pt x="25" y="3"/>
                      <a:pt x="31" y="1"/>
                    </a:cubicBezTo>
                    <a:close/>
                    <a:moveTo>
                      <a:pt x="23" y="21"/>
                    </a:moveTo>
                    <a:cubicBezTo>
                      <a:pt x="21" y="23"/>
                      <a:pt x="21" y="27"/>
                      <a:pt x="24" y="30"/>
                    </a:cubicBezTo>
                    <a:cubicBezTo>
                      <a:pt x="27" y="32"/>
                      <a:pt x="31" y="33"/>
                      <a:pt x="33" y="31"/>
                    </a:cubicBezTo>
                    <a:cubicBezTo>
                      <a:pt x="35" y="29"/>
                      <a:pt x="34" y="25"/>
                      <a:pt x="32" y="22"/>
                    </a:cubicBezTo>
                    <a:cubicBezTo>
                      <a:pt x="29" y="19"/>
                      <a:pt x="25" y="18"/>
                      <a:pt x="23" y="21"/>
                    </a:cubicBezTo>
                    <a:close/>
                    <a:moveTo>
                      <a:pt x="2" y="35"/>
                    </a:moveTo>
                    <a:cubicBezTo>
                      <a:pt x="1" y="36"/>
                      <a:pt x="1" y="38"/>
                      <a:pt x="0" y="40"/>
                    </a:cubicBezTo>
                    <a:cubicBezTo>
                      <a:pt x="48" y="88"/>
                      <a:pt x="48" y="88"/>
                      <a:pt x="48" y="88"/>
                    </a:cubicBezTo>
                    <a:cubicBezTo>
                      <a:pt x="70" y="97"/>
                      <a:pt x="99" y="72"/>
                      <a:pt x="89" y="47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40" y="0"/>
                      <a:pt x="38" y="0"/>
                      <a:pt x="37" y="1"/>
                    </a:cubicBezTo>
                    <a:cubicBezTo>
                      <a:pt x="53" y="18"/>
                      <a:pt x="53" y="18"/>
                      <a:pt x="53" y="18"/>
                    </a:cubicBezTo>
                    <a:cubicBezTo>
                      <a:pt x="54" y="19"/>
                      <a:pt x="54" y="19"/>
                      <a:pt x="54" y="19"/>
                    </a:cubicBezTo>
                    <a:cubicBezTo>
                      <a:pt x="54" y="20"/>
                      <a:pt x="54" y="20"/>
                      <a:pt x="54" y="20"/>
                    </a:cubicBezTo>
                    <a:cubicBezTo>
                      <a:pt x="54" y="21"/>
                      <a:pt x="54" y="22"/>
                      <a:pt x="54" y="24"/>
                    </a:cubicBezTo>
                    <a:cubicBezTo>
                      <a:pt x="54" y="31"/>
                      <a:pt x="50" y="38"/>
                      <a:pt x="44" y="44"/>
                    </a:cubicBezTo>
                    <a:cubicBezTo>
                      <a:pt x="39" y="49"/>
                      <a:pt x="32" y="52"/>
                      <a:pt x="25" y="53"/>
                    </a:cubicBezTo>
                    <a:cubicBezTo>
                      <a:pt x="24" y="53"/>
                      <a:pt x="22" y="53"/>
                      <a:pt x="21" y="53"/>
                    </a:cubicBezTo>
                    <a:cubicBezTo>
                      <a:pt x="20" y="53"/>
                      <a:pt x="20" y="53"/>
                      <a:pt x="20" y="53"/>
                    </a:cubicBezTo>
                    <a:cubicBezTo>
                      <a:pt x="19" y="52"/>
                      <a:pt x="19" y="52"/>
                      <a:pt x="19" y="52"/>
                    </a:cubicBezTo>
                    <a:cubicBezTo>
                      <a:pt x="2" y="35"/>
                      <a:pt x="2" y="35"/>
                      <a:pt x="2" y="35"/>
                    </a:cubicBezTo>
                    <a:close/>
                    <a:moveTo>
                      <a:pt x="12" y="14"/>
                    </a:moveTo>
                    <a:cubicBezTo>
                      <a:pt x="8" y="18"/>
                      <a:pt x="5" y="23"/>
                      <a:pt x="3" y="28"/>
                    </a:cubicBezTo>
                    <a:cubicBezTo>
                      <a:pt x="23" y="48"/>
                      <a:pt x="23" y="48"/>
                      <a:pt x="23" y="48"/>
                    </a:cubicBezTo>
                    <a:cubicBezTo>
                      <a:pt x="23" y="48"/>
                      <a:pt x="24" y="48"/>
                      <a:pt x="24" y="48"/>
                    </a:cubicBezTo>
                    <a:cubicBezTo>
                      <a:pt x="29" y="48"/>
                      <a:pt x="35" y="46"/>
                      <a:pt x="39" y="42"/>
                    </a:cubicBezTo>
                    <a:cubicBezTo>
                      <a:pt x="32" y="35"/>
                      <a:pt x="32" y="35"/>
                      <a:pt x="32" y="35"/>
                    </a:cubicBezTo>
                    <a:cubicBezTo>
                      <a:pt x="29" y="36"/>
                      <a:pt x="25" y="34"/>
                      <a:pt x="22" y="31"/>
                    </a:cubicBezTo>
                    <a:cubicBezTo>
                      <a:pt x="19" y="28"/>
                      <a:pt x="18" y="24"/>
                      <a:pt x="18" y="21"/>
                    </a:cubicBezTo>
                    <a:lnTo>
                      <a:pt x="12" y="14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20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52" name="椭圆 51"/>
              <p:cNvSpPr/>
              <p:nvPr/>
            </p:nvSpPr>
            <p:spPr>
              <a:xfrm>
                <a:off x="6023622" y="1590414"/>
                <a:ext cx="872478" cy="872478"/>
              </a:xfrm>
              <a:prstGeom prst="ellipse">
                <a:avLst/>
              </a:prstGeom>
              <a:noFill/>
              <a:ln w="635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>
                  <a:cs typeface="+mn-ea"/>
                  <a:sym typeface="+mn-lt"/>
                </a:endParaRPr>
              </a:p>
            </p:txBody>
          </p:sp>
        </p:grpSp>
        <p:grpSp>
          <p:nvGrpSpPr>
            <p:cNvPr id="46" name="组合 45"/>
            <p:cNvGrpSpPr/>
            <p:nvPr/>
          </p:nvGrpSpPr>
          <p:grpSpPr>
            <a:xfrm>
              <a:off x="7171358" y="1589169"/>
              <a:ext cx="5209270" cy="867968"/>
              <a:chOff x="6966568" y="1549600"/>
              <a:chExt cx="5209270" cy="867968"/>
            </a:xfrm>
          </p:grpSpPr>
          <p:sp>
            <p:nvSpPr>
              <p:cNvPr id="48" name="文本框 47"/>
              <p:cNvSpPr txBox="1"/>
              <p:nvPr/>
            </p:nvSpPr>
            <p:spPr>
              <a:xfrm>
                <a:off x="6966569" y="1549600"/>
                <a:ext cx="5209269" cy="50186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600" b="1" dirty="0">
                    <a:solidFill>
                      <a:schemeClr val="accent2"/>
                    </a:solidFill>
                  </a:rPr>
                  <a:t>1)</a:t>
                </a:r>
                <a:r>
                  <a:rPr lang="zh-CN" altLang="en-US" sz="1600" b="1" dirty="0">
                    <a:solidFill>
                      <a:schemeClr val="accent2"/>
                    </a:solidFill>
                  </a:rPr>
                  <a:t>、重新对现有人员进行了建档工作</a:t>
                </a:r>
                <a:endParaRPr lang="zh-CN" altLang="en-US" sz="1600" b="1" spc="300" dirty="0">
                  <a:solidFill>
                    <a:schemeClr val="accent2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49" name="文本框 48"/>
              <p:cNvSpPr txBox="1"/>
              <p:nvPr/>
            </p:nvSpPr>
            <p:spPr>
              <a:xfrm>
                <a:off x="6966568" y="1918931"/>
                <a:ext cx="4259530" cy="49863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indent="457200">
                  <a:lnSpc>
                    <a:spcPct val="150000"/>
                  </a:lnSpc>
                  <a:buFont typeface="Arial" panose="020B0604020202020204" pitchFamily="34" charset="0"/>
                  <a:buNone/>
                </a:pPr>
                <a:r>
                  <a:rPr lang="zh-CN" altLang="en-US" sz="1200" dirty="0"/>
                  <a:t>现员工档案齐全，证件齐全。</a:t>
                </a:r>
                <a:endParaRPr lang="en-US" altLang="zh-CN" sz="1200" dirty="0"/>
              </a:p>
            </p:txBody>
          </p:sp>
        </p:grpSp>
      </p:grpSp>
      <p:grpSp>
        <p:nvGrpSpPr>
          <p:cNvPr id="53" name="组合 52"/>
          <p:cNvGrpSpPr/>
          <p:nvPr/>
        </p:nvGrpSpPr>
        <p:grpSpPr>
          <a:xfrm>
            <a:off x="4076021" y="2599288"/>
            <a:ext cx="4379800" cy="618478"/>
            <a:chOff x="6192223" y="2951947"/>
            <a:chExt cx="6492567" cy="916824"/>
          </a:xfrm>
        </p:grpSpPr>
        <p:grpSp>
          <p:nvGrpSpPr>
            <p:cNvPr id="54" name="组合 53"/>
            <p:cNvGrpSpPr/>
            <p:nvPr/>
          </p:nvGrpSpPr>
          <p:grpSpPr>
            <a:xfrm>
              <a:off x="7171358" y="2951947"/>
              <a:ext cx="5513432" cy="916824"/>
              <a:chOff x="6966568" y="1549600"/>
              <a:chExt cx="5513432" cy="916824"/>
            </a:xfrm>
          </p:grpSpPr>
          <p:sp>
            <p:nvSpPr>
              <p:cNvPr id="59" name="文本框 58"/>
              <p:cNvSpPr txBox="1"/>
              <p:nvPr/>
            </p:nvSpPr>
            <p:spPr>
              <a:xfrm>
                <a:off x="6966569" y="1549600"/>
                <a:ext cx="5513431" cy="50186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>
                  <a:defRPr sz="1600" b="1">
                    <a:solidFill>
                      <a:schemeClr val="accent2"/>
                    </a:solidFill>
                  </a:defRPr>
                </a:lvl1pPr>
              </a:lstStyle>
              <a:p>
                <a:r>
                  <a:rPr lang="en-US" altLang="zh-CN" dirty="0"/>
                  <a:t>2)</a:t>
                </a:r>
                <a:r>
                  <a:rPr lang="zh-CN" altLang="en-US" dirty="0"/>
                  <a:t>、对各部门、人员进行分组编号建档</a:t>
                </a:r>
                <a:endParaRPr lang="zh-CN" altLang="en-US" dirty="0">
                  <a:sym typeface="+mn-lt"/>
                </a:endParaRPr>
              </a:p>
            </p:txBody>
          </p:sp>
          <p:sp>
            <p:nvSpPr>
              <p:cNvPr id="60" name="文本框 59"/>
              <p:cNvSpPr txBox="1"/>
              <p:nvPr/>
            </p:nvSpPr>
            <p:spPr>
              <a:xfrm>
                <a:off x="6966568" y="1918931"/>
                <a:ext cx="4749014" cy="54749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indent="457200">
                  <a:lnSpc>
                    <a:spcPct val="150000"/>
                  </a:lnSpc>
                  <a:buFont typeface="Arial" panose="020B0604020202020204" pitchFamily="34" charset="0"/>
                  <a:buNone/>
                  <a:defRPr sz="1100"/>
                </a:lvl1pPr>
              </a:lstStyle>
              <a:p>
                <a:r>
                  <a:rPr lang="zh-CN" altLang="en-US" sz="1200" dirty="0"/>
                  <a:t>便于工作操作和核查、调动和管理</a:t>
                </a:r>
                <a:endParaRPr lang="en-US" altLang="zh-CN" sz="1200" dirty="0">
                  <a:sym typeface="+mn-lt"/>
                </a:endParaRPr>
              </a:p>
            </p:txBody>
          </p:sp>
        </p:grpSp>
        <p:grpSp>
          <p:nvGrpSpPr>
            <p:cNvPr id="55" name="组合 54"/>
            <p:cNvGrpSpPr/>
            <p:nvPr/>
          </p:nvGrpSpPr>
          <p:grpSpPr>
            <a:xfrm>
              <a:off x="6192223" y="2992761"/>
              <a:ext cx="872478" cy="872478"/>
              <a:chOff x="5353537" y="2992760"/>
              <a:chExt cx="872478" cy="872478"/>
            </a:xfrm>
          </p:grpSpPr>
          <p:sp>
            <p:nvSpPr>
              <p:cNvPr id="56" name="椭圆 55"/>
              <p:cNvSpPr/>
              <p:nvPr/>
            </p:nvSpPr>
            <p:spPr>
              <a:xfrm>
                <a:off x="5425915" y="3065138"/>
                <a:ext cx="727722" cy="727722"/>
              </a:xfrm>
              <a:prstGeom prst="ellipse">
                <a:avLst/>
              </a:prstGeom>
              <a:solidFill>
                <a:schemeClr val="accent1"/>
              </a:solidFill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>
                  <a:cs typeface="+mn-ea"/>
                  <a:sym typeface="+mn-lt"/>
                </a:endParaRPr>
              </a:p>
            </p:txBody>
          </p:sp>
          <p:sp>
            <p:nvSpPr>
              <p:cNvPr id="57" name="椭圆 56"/>
              <p:cNvSpPr/>
              <p:nvPr/>
            </p:nvSpPr>
            <p:spPr>
              <a:xfrm>
                <a:off x="5353537" y="2992760"/>
                <a:ext cx="872478" cy="872478"/>
              </a:xfrm>
              <a:prstGeom prst="ellipse">
                <a:avLst/>
              </a:prstGeom>
              <a:noFill/>
              <a:ln w="635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>
                  <a:cs typeface="+mn-ea"/>
                  <a:sym typeface="+mn-lt"/>
                </a:endParaRPr>
              </a:p>
            </p:txBody>
          </p:sp>
          <p:sp>
            <p:nvSpPr>
              <p:cNvPr id="58" name="Freeform 190"/>
              <p:cNvSpPr>
                <a:spLocks noEditPoints="1"/>
              </p:cNvSpPr>
              <p:nvPr/>
            </p:nvSpPr>
            <p:spPr bwMode="auto">
              <a:xfrm>
                <a:off x="5637449" y="3305841"/>
                <a:ext cx="304655" cy="246317"/>
              </a:xfrm>
              <a:custGeom>
                <a:avLst/>
                <a:gdLst>
                  <a:gd name="T0" fmla="*/ 86 w 109"/>
                  <a:gd name="T1" fmla="*/ 88 h 88"/>
                  <a:gd name="T2" fmla="*/ 84 w 109"/>
                  <a:gd name="T3" fmla="*/ 44 h 88"/>
                  <a:gd name="T4" fmla="*/ 80 w 109"/>
                  <a:gd name="T5" fmla="*/ 71 h 88"/>
                  <a:gd name="T6" fmla="*/ 109 w 109"/>
                  <a:gd name="T7" fmla="*/ 0 h 88"/>
                  <a:gd name="T8" fmla="*/ 92 w 109"/>
                  <a:gd name="T9" fmla="*/ 33 h 88"/>
                  <a:gd name="T10" fmla="*/ 80 w 109"/>
                  <a:gd name="T11" fmla="*/ 25 h 88"/>
                  <a:gd name="T12" fmla="*/ 67 w 109"/>
                  <a:gd name="T13" fmla="*/ 68 h 88"/>
                  <a:gd name="T14" fmla="*/ 37 w 109"/>
                  <a:gd name="T15" fmla="*/ 73 h 88"/>
                  <a:gd name="T16" fmla="*/ 19 w 109"/>
                  <a:gd name="T17" fmla="*/ 63 h 88"/>
                  <a:gd name="T18" fmla="*/ 0 w 109"/>
                  <a:gd name="T19" fmla="*/ 56 h 88"/>
                  <a:gd name="T20" fmla="*/ 25 w 109"/>
                  <a:gd name="T21" fmla="*/ 48 h 88"/>
                  <a:gd name="T22" fmla="*/ 30 w 109"/>
                  <a:gd name="T23" fmla="*/ 57 h 88"/>
                  <a:gd name="T24" fmla="*/ 44 w 109"/>
                  <a:gd name="T25" fmla="*/ 29 h 88"/>
                  <a:gd name="T26" fmla="*/ 66 w 109"/>
                  <a:gd name="T27" fmla="*/ 50 h 88"/>
                  <a:gd name="T28" fmla="*/ 68 w 109"/>
                  <a:gd name="T29" fmla="*/ 18 h 88"/>
                  <a:gd name="T30" fmla="*/ 78 w 109"/>
                  <a:gd name="T31" fmla="*/ 12 h 88"/>
                  <a:gd name="T32" fmla="*/ 90 w 109"/>
                  <a:gd name="T33" fmla="*/ 1 h 88"/>
                  <a:gd name="T34" fmla="*/ 22 w 109"/>
                  <a:gd name="T35" fmla="*/ 88 h 88"/>
                  <a:gd name="T36" fmla="*/ 29 w 109"/>
                  <a:gd name="T37" fmla="*/ 80 h 88"/>
                  <a:gd name="T38" fmla="*/ 22 w 109"/>
                  <a:gd name="T39" fmla="*/ 79 h 88"/>
                  <a:gd name="T40" fmla="*/ 11 w 109"/>
                  <a:gd name="T41" fmla="*/ 88 h 88"/>
                  <a:gd name="T42" fmla="*/ 17 w 109"/>
                  <a:gd name="T43" fmla="*/ 71 h 88"/>
                  <a:gd name="T44" fmla="*/ 11 w 109"/>
                  <a:gd name="T45" fmla="*/ 73 h 88"/>
                  <a:gd name="T46" fmla="*/ 34 w 109"/>
                  <a:gd name="T47" fmla="*/ 88 h 88"/>
                  <a:gd name="T48" fmla="*/ 40 w 109"/>
                  <a:gd name="T49" fmla="*/ 79 h 88"/>
                  <a:gd name="T50" fmla="*/ 34 w 109"/>
                  <a:gd name="T51" fmla="*/ 80 h 88"/>
                  <a:gd name="T52" fmla="*/ 45 w 109"/>
                  <a:gd name="T53" fmla="*/ 88 h 88"/>
                  <a:gd name="T54" fmla="*/ 52 w 109"/>
                  <a:gd name="T55" fmla="*/ 63 h 88"/>
                  <a:gd name="T56" fmla="*/ 45 w 109"/>
                  <a:gd name="T57" fmla="*/ 69 h 88"/>
                  <a:gd name="T58" fmla="*/ 57 w 109"/>
                  <a:gd name="T59" fmla="*/ 88 h 88"/>
                  <a:gd name="T60" fmla="*/ 63 w 109"/>
                  <a:gd name="T61" fmla="*/ 73 h 88"/>
                  <a:gd name="T62" fmla="*/ 57 w 109"/>
                  <a:gd name="T63" fmla="*/ 88 h 88"/>
                  <a:gd name="T64" fmla="*/ 75 w 109"/>
                  <a:gd name="T65" fmla="*/ 88 h 88"/>
                  <a:gd name="T66" fmla="*/ 68 w 109"/>
                  <a:gd name="T67" fmla="*/ 75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09" h="88">
                    <a:moveTo>
                      <a:pt x="80" y="88"/>
                    </a:moveTo>
                    <a:cubicBezTo>
                      <a:pt x="86" y="88"/>
                      <a:pt x="86" y="88"/>
                      <a:pt x="86" y="88"/>
                    </a:cubicBezTo>
                    <a:cubicBezTo>
                      <a:pt x="86" y="44"/>
                      <a:pt x="86" y="44"/>
                      <a:pt x="86" y="44"/>
                    </a:cubicBezTo>
                    <a:cubicBezTo>
                      <a:pt x="84" y="44"/>
                      <a:pt x="84" y="44"/>
                      <a:pt x="84" y="44"/>
                    </a:cubicBezTo>
                    <a:cubicBezTo>
                      <a:pt x="82" y="70"/>
                      <a:pt x="82" y="70"/>
                      <a:pt x="82" y="70"/>
                    </a:cubicBezTo>
                    <a:cubicBezTo>
                      <a:pt x="80" y="71"/>
                      <a:pt x="80" y="71"/>
                      <a:pt x="80" y="71"/>
                    </a:cubicBezTo>
                    <a:cubicBezTo>
                      <a:pt x="80" y="88"/>
                      <a:pt x="80" y="88"/>
                      <a:pt x="80" y="88"/>
                    </a:cubicBezTo>
                    <a:close/>
                    <a:moveTo>
                      <a:pt x="109" y="0"/>
                    </a:moveTo>
                    <a:cubicBezTo>
                      <a:pt x="100" y="17"/>
                      <a:pt x="100" y="17"/>
                      <a:pt x="100" y="17"/>
                    </a:cubicBezTo>
                    <a:cubicBezTo>
                      <a:pt x="92" y="33"/>
                      <a:pt x="92" y="33"/>
                      <a:pt x="92" y="33"/>
                    </a:cubicBezTo>
                    <a:cubicBezTo>
                      <a:pt x="84" y="22"/>
                      <a:pt x="84" y="22"/>
                      <a:pt x="84" y="22"/>
                    </a:cubicBezTo>
                    <a:cubicBezTo>
                      <a:pt x="80" y="25"/>
                      <a:pt x="80" y="25"/>
                      <a:pt x="80" y="25"/>
                    </a:cubicBezTo>
                    <a:cubicBezTo>
                      <a:pt x="77" y="64"/>
                      <a:pt x="77" y="64"/>
                      <a:pt x="77" y="64"/>
                    </a:cubicBezTo>
                    <a:cubicBezTo>
                      <a:pt x="67" y="68"/>
                      <a:pt x="67" y="68"/>
                      <a:pt x="67" y="68"/>
                    </a:cubicBezTo>
                    <a:cubicBezTo>
                      <a:pt x="48" y="50"/>
                      <a:pt x="48" y="50"/>
                      <a:pt x="48" y="50"/>
                    </a:cubicBezTo>
                    <a:cubicBezTo>
                      <a:pt x="37" y="73"/>
                      <a:pt x="37" y="73"/>
                      <a:pt x="37" y="73"/>
                    </a:cubicBezTo>
                    <a:cubicBezTo>
                      <a:pt x="26" y="73"/>
                      <a:pt x="26" y="73"/>
                      <a:pt x="26" y="73"/>
                    </a:cubicBezTo>
                    <a:cubicBezTo>
                      <a:pt x="19" y="63"/>
                      <a:pt x="19" y="63"/>
                      <a:pt x="19" y="63"/>
                    </a:cubicBezTo>
                    <a:cubicBezTo>
                      <a:pt x="4" y="67"/>
                      <a:pt x="4" y="67"/>
                      <a:pt x="4" y="67"/>
                    </a:cubicBezTo>
                    <a:cubicBezTo>
                      <a:pt x="0" y="56"/>
                      <a:pt x="0" y="56"/>
                      <a:pt x="0" y="56"/>
                    </a:cubicBezTo>
                    <a:cubicBezTo>
                      <a:pt x="20" y="50"/>
                      <a:pt x="20" y="50"/>
                      <a:pt x="20" y="50"/>
                    </a:cubicBezTo>
                    <a:cubicBezTo>
                      <a:pt x="25" y="48"/>
                      <a:pt x="25" y="48"/>
                      <a:pt x="25" y="48"/>
                    </a:cubicBezTo>
                    <a:cubicBezTo>
                      <a:pt x="27" y="52"/>
                      <a:pt x="27" y="52"/>
                      <a:pt x="27" y="52"/>
                    </a:cubicBezTo>
                    <a:cubicBezTo>
                      <a:pt x="30" y="57"/>
                      <a:pt x="30" y="57"/>
                      <a:pt x="30" y="57"/>
                    </a:cubicBezTo>
                    <a:cubicBezTo>
                      <a:pt x="40" y="37"/>
                      <a:pt x="40" y="37"/>
                      <a:pt x="40" y="37"/>
                    </a:cubicBezTo>
                    <a:cubicBezTo>
                      <a:pt x="44" y="29"/>
                      <a:pt x="44" y="29"/>
                      <a:pt x="44" y="29"/>
                    </a:cubicBezTo>
                    <a:cubicBezTo>
                      <a:pt x="50" y="35"/>
                      <a:pt x="50" y="35"/>
                      <a:pt x="50" y="35"/>
                    </a:cubicBezTo>
                    <a:cubicBezTo>
                      <a:pt x="66" y="50"/>
                      <a:pt x="66" y="50"/>
                      <a:pt x="66" y="50"/>
                    </a:cubicBezTo>
                    <a:cubicBezTo>
                      <a:pt x="68" y="21"/>
                      <a:pt x="68" y="21"/>
                      <a:pt x="68" y="21"/>
                    </a:cubicBezTo>
                    <a:cubicBezTo>
                      <a:pt x="68" y="18"/>
                      <a:pt x="68" y="18"/>
                      <a:pt x="68" y="18"/>
                    </a:cubicBezTo>
                    <a:cubicBezTo>
                      <a:pt x="71" y="16"/>
                      <a:pt x="71" y="16"/>
                      <a:pt x="71" y="16"/>
                    </a:cubicBezTo>
                    <a:cubicBezTo>
                      <a:pt x="78" y="12"/>
                      <a:pt x="78" y="12"/>
                      <a:pt x="78" y="12"/>
                    </a:cubicBezTo>
                    <a:cubicBezTo>
                      <a:pt x="72" y="2"/>
                      <a:pt x="72" y="2"/>
                      <a:pt x="72" y="2"/>
                    </a:cubicBezTo>
                    <a:cubicBezTo>
                      <a:pt x="90" y="1"/>
                      <a:pt x="90" y="1"/>
                      <a:pt x="90" y="1"/>
                    </a:cubicBezTo>
                    <a:cubicBezTo>
                      <a:pt x="109" y="0"/>
                      <a:pt x="109" y="0"/>
                      <a:pt x="109" y="0"/>
                    </a:cubicBezTo>
                    <a:close/>
                    <a:moveTo>
                      <a:pt x="22" y="88"/>
                    </a:moveTo>
                    <a:cubicBezTo>
                      <a:pt x="24" y="88"/>
                      <a:pt x="27" y="88"/>
                      <a:pt x="29" y="88"/>
                    </a:cubicBezTo>
                    <a:cubicBezTo>
                      <a:pt x="29" y="80"/>
                      <a:pt x="29" y="80"/>
                      <a:pt x="29" y="80"/>
                    </a:cubicBezTo>
                    <a:cubicBezTo>
                      <a:pt x="23" y="81"/>
                      <a:pt x="23" y="81"/>
                      <a:pt x="23" y="81"/>
                    </a:cubicBezTo>
                    <a:cubicBezTo>
                      <a:pt x="22" y="79"/>
                      <a:pt x="22" y="79"/>
                      <a:pt x="22" y="79"/>
                    </a:cubicBezTo>
                    <a:cubicBezTo>
                      <a:pt x="22" y="88"/>
                      <a:pt x="22" y="88"/>
                      <a:pt x="22" y="88"/>
                    </a:cubicBezTo>
                    <a:close/>
                    <a:moveTo>
                      <a:pt x="11" y="88"/>
                    </a:moveTo>
                    <a:cubicBezTo>
                      <a:pt x="17" y="88"/>
                      <a:pt x="17" y="88"/>
                      <a:pt x="17" y="88"/>
                    </a:cubicBezTo>
                    <a:cubicBezTo>
                      <a:pt x="17" y="71"/>
                      <a:pt x="17" y="71"/>
                      <a:pt x="17" y="71"/>
                    </a:cubicBezTo>
                    <a:cubicBezTo>
                      <a:pt x="17" y="71"/>
                      <a:pt x="17" y="71"/>
                      <a:pt x="17" y="71"/>
                    </a:cubicBezTo>
                    <a:cubicBezTo>
                      <a:pt x="11" y="73"/>
                      <a:pt x="11" y="73"/>
                      <a:pt x="11" y="73"/>
                    </a:cubicBezTo>
                    <a:cubicBezTo>
                      <a:pt x="11" y="88"/>
                      <a:pt x="11" y="88"/>
                      <a:pt x="11" y="88"/>
                    </a:cubicBezTo>
                    <a:close/>
                    <a:moveTo>
                      <a:pt x="34" y="88"/>
                    </a:moveTo>
                    <a:cubicBezTo>
                      <a:pt x="36" y="88"/>
                      <a:pt x="38" y="88"/>
                      <a:pt x="40" y="88"/>
                    </a:cubicBezTo>
                    <a:cubicBezTo>
                      <a:pt x="40" y="79"/>
                      <a:pt x="40" y="79"/>
                      <a:pt x="40" y="79"/>
                    </a:cubicBezTo>
                    <a:cubicBezTo>
                      <a:pt x="40" y="80"/>
                      <a:pt x="40" y="80"/>
                      <a:pt x="40" y="80"/>
                    </a:cubicBezTo>
                    <a:cubicBezTo>
                      <a:pt x="34" y="80"/>
                      <a:pt x="34" y="80"/>
                      <a:pt x="34" y="80"/>
                    </a:cubicBezTo>
                    <a:cubicBezTo>
                      <a:pt x="34" y="88"/>
                      <a:pt x="34" y="88"/>
                      <a:pt x="34" y="88"/>
                    </a:cubicBezTo>
                    <a:close/>
                    <a:moveTo>
                      <a:pt x="45" y="88"/>
                    </a:moveTo>
                    <a:cubicBezTo>
                      <a:pt x="47" y="88"/>
                      <a:pt x="50" y="88"/>
                      <a:pt x="52" y="88"/>
                    </a:cubicBezTo>
                    <a:cubicBezTo>
                      <a:pt x="52" y="63"/>
                      <a:pt x="52" y="63"/>
                      <a:pt x="52" y="63"/>
                    </a:cubicBezTo>
                    <a:cubicBezTo>
                      <a:pt x="49" y="60"/>
                      <a:pt x="49" y="60"/>
                      <a:pt x="49" y="60"/>
                    </a:cubicBezTo>
                    <a:cubicBezTo>
                      <a:pt x="45" y="69"/>
                      <a:pt x="45" y="69"/>
                      <a:pt x="45" y="69"/>
                    </a:cubicBezTo>
                    <a:cubicBezTo>
                      <a:pt x="45" y="88"/>
                      <a:pt x="45" y="88"/>
                      <a:pt x="45" y="88"/>
                    </a:cubicBezTo>
                    <a:close/>
                    <a:moveTo>
                      <a:pt x="57" y="88"/>
                    </a:moveTo>
                    <a:cubicBezTo>
                      <a:pt x="59" y="88"/>
                      <a:pt x="61" y="88"/>
                      <a:pt x="63" y="88"/>
                    </a:cubicBezTo>
                    <a:cubicBezTo>
                      <a:pt x="63" y="73"/>
                      <a:pt x="63" y="73"/>
                      <a:pt x="63" y="73"/>
                    </a:cubicBezTo>
                    <a:cubicBezTo>
                      <a:pt x="57" y="67"/>
                      <a:pt x="57" y="67"/>
                      <a:pt x="57" y="67"/>
                    </a:cubicBezTo>
                    <a:cubicBezTo>
                      <a:pt x="57" y="88"/>
                      <a:pt x="57" y="88"/>
                      <a:pt x="57" y="88"/>
                    </a:cubicBezTo>
                    <a:close/>
                    <a:moveTo>
                      <a:pt x="68" y="88"/>
                    </a:moveTo>
                    <a:cubicBezTo>
                      <a:pt x="70" y="88"/>
                      <a:pt x="73" y="88"/>
                      <a:pt x="75" y="88"/>
                    </a:cubicBezTo>
                    <a:cubicBezTo>
                      <a:pt x="75" y="72"/>
                      <a:pt x="75" y="72"/>
                      <a:pt x="75" y="72"/>
                    </a:cubicBezTo>
                    <a:cubicBezTo>
                      <a:pt x="68" y="75"/>
                      <a:pt x="68" y="75"/>
                      <a:pt x="68" y="75"/>
                    </a:cubicBezTo>
                    <a:lnTo>
                      <a:pt x="68" y="88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20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61" name="组合 60"/>
          <p:cNvGrpSpPr/>
          <p:nvPr/>
        </p:nvGrpSpPr>
        <p:grpSpPr>
          <a:xfrm>
            <a:off x="4076021" y="3695365"/>
            <a:ext cx="4379800" cy="862519"/>
            <a:chOff x="6192223" y="4314724"/>
            <a:chExt cx="6492564" cy="1278588"/>
          </a:xfrm>
        </p:grpSpPr>
        <p:grpSp>
          <p:nvGrpSpPr>
            <p:cNvPr id="62" name="组合 61"/>
            <p:cNvGrpSpPr/>
            <p:nvPr/>
          </p:nvGrpSpPr>
          <p:grpSpPr>
            <a:xfrm>
              <a:off x="7171359" y="4314724"/>
              <a:ext cx="5513428" cy="1278588"/>
              <a:chOff x="6966569" y="1549600"/>
              <a:chExt cx="5513428" cy="1278588"/>
            </a:xfrm>
          </p:grpSpPr>
          <p:sp>
            <p:nvSpPr>
              <p:cNvPr id="67" name="文本框 66"/>
              <p:cNvSpPr txBox="1"/>
              <p:nvPr/>
            </p:nvSpPr>
            <p:spPr>
              <a:xfrm>
                <a:off x="6966569" y="1549600"/>
                <a:ext cx="5513428" cy="50186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>
                  <a:defRPr sz="1600" b="1">
                    <a:solidFill>
                      <a:schemeClr val="accent2"/>
                    </a:solidFill>
                  </a:defRPr>
                </a:lvl1pPr>
              </a:lstStyle>
              <a:p>
                <a:r>
                  <a:rPr lang="en-US" altLang="zh-CN" dirty="0"/>
                  <a:t>3)</a:t>
                </a:r>
                <a:r>
                  <a:rPr lang="zh-CN" altLang="en-US" dirty="0"/>
                  <a:t>、办理公司新进、离职、调动等手续</a:t>
                </a:r>
                <a:endParaRPr lang="zh-CN" altLang="en-US" dirty="0">
                  <a:sym typeface="+mn-lt"/>
                </a:endParaRPr>
              </a:p>
            </p:txBody>
          </p:sp>
          <p:sp>
            <p:nvSpPr>
              <p:cNvPr id="68" name="文本框 67"/>
              <p:cNvSpPr txBox="1"/>
              <p:nvPr/>
            </p:nvSpPr>
            <p:spPr>
              <a:xfrm>
                <a:off x="6966570" y="1918931"/>
                <a:ext cx="5259676" cy="90925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indent="457200">
                  <a:lnSpc>
                    <a:spcPct val="150000"/>
                  </a:lnSpc>
                  <a:buFont typeface="Arial" panose="020B0604020202020204" pitchFamily="34" charset="0"/>
                  <a:buNone/>
                  <a:defRPr sz="1100"/>
                </a:lvl1pPr>
              </a:lstStyle>
              <a:p>
                <a:r>
                  <a:rPr lang="zh-CN" altLang="en-US" sz="1200" dirty="0"/>
                  <a:t>对离职人员的自离、辞工、病退等实行分类整理存档，并存入电脑中，便于查证</a:t>
                </a:r>
                <a:endParaRPr lang="en-US" altLang="zh-CN" sz="1200" dirty="0">
                  <a:sym typeface="+mn-lt"/>
                </a:endParaRPr>
              </a:p>
            </p:txBody>
          </p:sp>
        </p:grpSp>
        <p:grpSp>
          <p:nvGrpSpPr>
            <p:cNvPr id="63" name="组合 62"/>
            <p:cNvGrpSpPr/>
            <p:nvPr/>
          </p:nvGrpSpPr>
          <p:grpSpPr>
            <a:xfrm>
              <a:off x="6192223" y="4355538"/>
              <a:ext cx="872478" cy="872478"/>
              <a:chOff x="5353537" y="4348163"/>
              <a:chExt cx="872478" cy="872478"/>
            </a:xfrm>
          </p:grpSpPr>
          <p:sp>
            <p:nvSpPr>
              <p:cNvPr id="64" name="椭圆 63"/>
              <p:cNvSpPr/>
              <p:nvPr/>
            </p:nvSpPr>
            <p:spPr>
              <a:xfrm>
                <a:off x="5425915" y="4420541"/>
                <a:ext cx="727722" cy="727722"/>
              </a:xfrm>
              <a:prstGeom prst="ellipse">
                <a:avLst/>
              </a:prstGeom>
              <a:solidFill>
                <a:schemeClr val="accent1"/>
              </a:solidFill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>
                  <a:cs typeface="+mn-ea"/>
                  <a:sym typeface="+mn-lt"/>
                </a:endParaRPr>
              </a:p>
            </p:txBody>
          </p:sp>
          <p:sp>
            <p:nvSpPr>
              <p:cNvPr id="65" name="椭圆 64"/>
              <p:cNvSpPr/>
              <p:nvPr/>
            </p:nvSpPr>
            <p:spPr>
              <a:xfrm>
                <a:off x="5353537" y="4348163"/>
                <a:ext cx="872478" cy="872478"/>
              </a:xfrm>
              <a:prstGeom prst="ellipse">
                <a:avLst/>
              </a:prstGeom>
              <a:noFill/>
              <a:ln w="635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>
                  <a:cs typeface="+mn-ea"/>
                  <a:sym typeface="+mn-lt"/>
                </a:endParaRPr>
              </a:p>
            </p:txBody>
          </p:sp>
          <p:sp>
            <p:nvSpPr>
              <p:cNvPr id="66" name="Freeform 140"/>
              <p:cNvSpPr>
                <a:spLocks noEditPoints="1"/>
              </p:cNvSpPr>
              <p:nvPr/>
            </p:nvSpPr>
            <p:spPr bwMode="auto">
              <a:xfrm>
                <a:off x="5639604" y="4612658"/>
                <a:ext cx="300344" cy="343489"/>
              </a:xfrm>
              <a:custGeom>
                <a:avLst/>
                <a:gdLst>
                  <a:gd name="T0" fmla="*/ 50 w 84"/>
                  <a:gd name="T1" fmla="*/ 92 h 96"/>
                  <a:gd name="T2" fmla="*/ 57 w 84"/>
                  <a:gd name="T3" fmla="*/ 81 h 96"/>
                  <a:gd name="T4" fmla="*/ 56 w 84"/>
                  <a:gd name="T5" fmla="*/ 75 h 96"/>
                  <a:gd name="T6" fmla="*/ 43 w 84"/>
                  <a:gd name="T7" fmla="*/ 63 h 96"/>
                  <a:gd name="T8" fmla="*/ 38 w 84"/>
                  <a:gd name="T9" fmla="*/ 62 h 96"/>
                  <a:gd name="T10" fmla="*/ 30 w 84"/>
                  <a:gd name="T11" fmla="*/ 67 h 96"/>
                  <a:gd name="T12" fmla="*/ 17 w 84"/>
                  <a:gd name="T13" fmla="*/ 35 h 96"/>
                  <a:gd name="T14" fmla="*/ 26 w 84"/>
                  <a:gd name="T15" fmla="*/ 31 h 96"/>
                  <a:gd name="T16" fmla="*/ 27 w 84"/>
                  <a:gd name="T17" fmla="*/ 25 h 96"/>
                  <a:gd name="T18" fmla="*/ 22 w 84"/>
                  <a:gd name="T19" fmla="*/ 8 h 96"/>
                  <a:gd name="T20" fmla="*/ 18 w 84"/>
                  <a:gd name="T21" fmla="*/ 4 h 96"/>
                  <a:gd name="T22" fmla="*/ 4 w 84"/>
                  <a:gd name="T23" fmla="*/ 6 h 96"/>
                  <a:gd name="T24" fmla="*/ 0 w 84"/>
                  <a:gd name="T25" fmla="*/ 10 h 96"/>
                  <a:gd name="T26" fmla="*/ 43 w 84"/>
                  <a:gd name="T27" fmla="*/ 94 h 96"/>
                  <a:gd name="T28" fmla="*/ 50 w 84"/>
                  <a:gd name="T29" fmla="*/ 92 h 96"/>
                  <a:gd name="T30" fmla="*/ 45 w 84"/>
                  <a:gd name="T31" fmla="*/ 53 h 96"/>
                  <a:gd name="T32" fmla="*/ 32 w 84"/>
                  <a:gd name="T33" fmla="*/ 53 h 96"/>
                  <a:gd name="T34" fmla="*/ 32 w 84"/>
                  <a:gd name="T35" fmla="*/ 50 h 96"/>
                  <a:gd name="T36" fmla="*/ 40 w 84"/>
                  <a:gd name="T37" fmla="*/ 38 h 96"/>
                  <a:gd name="T38" fmla="*/ 42 w 84"/>
                  <a:gd name="T39" fmla="*/ 32 h 96"/>
                  <a:gd name="T40" fmla="*/ 41 w 84"/>
                  <a:gd name="T41" fmla="*/ 30 h 96"/>
                  <a:gd name="T42" fmla="*/ 40 w 84"/>
                  <a:gd name="T43" fmla="*/ 31 h 96"/>
                  <a:gd name="T44" fmla="*/ 39 w 84"/>
                  <a:gd name="T45" fmla="*/ 36 h 96"/>
                  <a:gd name="T46" fmla="*/ 34 w 84"/>
                  <a:gd name="T47" fmla="*/ 36 h 96"/>
                  <a:gd name="T48" fmla="*/ 34 w 84"/>
                  <a:gd name="T49" fmla="*/ 31 h 96"/>
                  <a:gd name="T50" fmla="*/ 42 w 84"/>
                  <a:gd name="T51" fmla="*/ 26 h 96"/>
                  <a:gd name="T52" fmla="*/ 47 w 84"/>
                  <a:gd name="T53" fmla="*/ 28 h 96"/>
                  <a:gd name="T54" fmla="*/ 47 w 84"/>
                  <a:gd name="T55" fmla="*/ 34 h 96"/>
                  <a:gd name="T56" fmla="*/ 47 w 84"/>
                  <a:gd name="T57" fmla="*/ 37 h 96"/>
                  <a:gd name="T58" fmla="*/ 38 w 84"/>
                  <a:gd name="T59" fmla="*/ 50 h 96"/>
                  <a:gd name="T60" fmla="*/ 46 w 84"/>
                  <a:gd name="T61" fmla="*/ 50 h 96"/>
                  <a:gd name="T62" fmla="*/ 45 w 84"/>
                  <a:gd name="T63" fmla="*/ 53 h 96"/>
                  <a:gd name="T64" fmla="*/ 63 w 84"/>
                  <a:gd name="T65" fmla="*/ 50 h 96"/>
                  <a:gd name="T66" fmla="*/ 60 w 84"/>
                  <a:gd name="T67" fmla="*/ 50 h 96"/>
                  <a:gd name="T68" fmla="*/ 60 w 84"/>
                  <a:gd name="T69" fmla="*/ 53 h 96"/>
                  <a:gd name="T70" fmla="*/ 54 w 84"/>
                  <a:gd name="T71" fmla="*/ 53 h 96"/>
                  <a:gd name="T72" fmla="*/ 54 w 84"/>
                  <a:gd name="T73" fmla="*/ 50 h 96"/>
                  <a:gd name="T74" fmla="*/ 46 w 84"/>
                  <a:gd name="T75" fmla="*/ 50 h 96"/>
                  <a:gd name="T76" fmla="*/ 47 w 84"/>
                  <a:gd name="T77" fmla="*/ 46 h 96"/>
                  <a:gd name="T78" fmla="*/ 55 w 84"/>
                  <a:gd name="T79" fmla="*/ 26 h 96"/>
                  <a:gd name="T80" fmla="*/ 63 w 84"/>
                  <a:gd name="T81" fmla="*/ 26 h 96"/>
                  <a:gd name="T82" fmla="*/ 61 w 84"/>
                  <a:gd name="T83" fmla="*/ 46 h 96"/>
                  <a:gd name="T84" fmla="*/ 63 w 84"/>
                  <a:gd name="T85" fmla="*/ 46 h 96"/>
                  <a:gd name="T86" fmla="*/ 63 w 84"/>
                  <a:gd name="T87" fmla="*/ 50 h 96"/>
                  <a:gd name="T88" fmla="*/ 55 w 84"/>
                  <a:gd name="T89" fmla="*/ 46 h 96"/>
                  <a:gd name="T90" fmla="*/ 52 w 84"/>
                  <a:gd name="T91" fmla="*/ 46 h 96"/>
                  <a:gd name="T92" fmla="*/ 56 w 84"/>
                  <a:gd name="T93" fmla="*/ 35 h 96"/>
                  <a:gd name="T94" fmla="*/ 55 w 84"/>
                  <a:gd name="T95" fmla="*/ 46 h 96"/>
                  <a:gd name="T96" fmla="*/ 43 w 84"/>
                  <a:gd name="T97" fmla="*/ 0 h 96"/>
                  <a:gd name="T98" fmla="*/ 72 w 84"/>
                  <a:gd name="T99" fmla="*/ 12 h 96"/>
                  <a:gd name="T100" fmla="*/ 84 w 84"/>
                  <a:gd name="T101" fmla="*/ 41 h 96"/>
                  <a:gd name="T102" fmla="*/ 72 w 84"/>
                  <a:gd name="T103" fmla="*/ 71 h 96"/>
                  <a:gd name="T104" fmla="*/ 65 w 84"/>
                  <a:gd name="T105" fmla="*/ 76 h 96"/>
                  <a:gd name="T106" fmla="*/ 63 w 84"/>
                  <a:gd name="T107" fmla="*/ 73 h 96"/>
                  <a:gd name="T108" fmla="*/ 59 w 84"/>
                  <a:gd name="T109" fmla="*/ 69 h 96"/>
                  <a:gd name="T110" fmla="*/ 66 w 84"/>
                  <a:gd name="T111" fmla="*/ 64 h 96"/>
                  <a:gd name="T112" fmla="*/ 75 w 84"/>
                  <a:gd name="T113" fmla="*/ 41 h 96"/>
                  <a:gd name="T114" fmla="*/ 66 w 84"/>
                  <a:gd name="T115" fmla="*/ 19 h 96"/>
                  <a:gd name="T116" fmla="*/ 43 w 84"/>
                  <a:gd name="T117" fmla="*/ 10 h 96"/>
                  <a:gd name="T118" fmla="*/ 31 w 84"/>
                  <a:gd name="T119" fmla="*/ 12 h 96"/>
                  <a:gd name="T120" fmla="*/ 29 w 84"/>
                  <a:gd name="T121" fmla="*/ 6 h 96"/>
                  <a:gd name="T122" fmla="*/ 28 w 84"/>
                  <a:gd name="T123" fmla="*/ 3 h 96"/>
                  <a:gd name="T124" fmla="*/ 43 w 84"/>
                  <a:gd name="T125" fmla="*/ 0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84" h="96">
                    <a:moveTo>
                      <a:pt x="50" y="92"/>
                    </a:moveTo>
                    <a:cubicBezTo>
                      <a:pt x="52" y="88"/>
                      <a:pt x="55" y="84"/>
                      <a:pt x="57" y="81"/>
                    </a:cubicBezTo>
                    <a:cubicBezTo>
                      <a:pt x="58" y="79"/>
                      <a:pt x="58" y="77"/>
                      <a:pt x="56" y="75"/>
                    </a:cubicBezTo>
                    <a:cubicBezTo>
                      <a:pt x="52" y="71"/>
                      <a:pt x="48" y="67"/>
                      <a:pt x="43" y="63"/>
                    </a:cubicBezTo>
                    <a:cubicBezTo>
                      <a:pt x="41" y="61"/>
                      <a:pt x="40" y="61"/>
                      <a:pt x="38" y="62"/>
                    </a:cubicBezTo>
                    <a:cubicBezTo>
                      <a:pt x="35" y="63"/>
                      <a:pt x="33" y="65"/>
                      <a:pt x="30" y="67"/>
                    </a:cubicBezTo>
                    <a:cubicBezTo>
                      <a:pt x="21" y="53"/>
                      <a:pt x="19" y="45"/>
                      <a:pt x="17" y="35"/>
                    </a:cubicBezTo>
                    <a:cubicBezTo>
                      <a:pt x="20" y="34"/>
                      <a:pt x="23" y="32"/>
                      <a:pt x="26" y="31"/>
                    </a:cubicBezTo>
                    <a:cubicBezTo>
                      <a:pt x="27" y="30"/>
                      <a:pt x="28" y="28"/>
                      <a:pt x="27" y="25"/>
                    </a:cubicBezTo>
                    <a:cubicBezTo>
                      <a:pt x="26" y="20"/>
                      <a:pt x="24" y="14"/>
                      <a:pt x="22" y="8"/>
                    </a:cubicBezTo>
                    <a:cubicBezTo>
                      <a:pt x="22" y="6"/>
                      <a:pt x="20" y="4"/>
                      <a:pt x="18" y="4"/>
                    </a:cubicBezTo>
                    <a:cubicBezTo>
                      <a:pt x="14" y="5"/>
                      <a:pt x="9" y="5"/>
                      <a:pt x="4" y="6"/>
                    </a:cubicBezTo>
                    <a:cubicBezTo>
                      <a:pt x="0" y="6"/>
                      <a:pt x="0" y="7"/>
                      <a:pt x="0" y="10"/>
                    </a:cubicBezTo>
                    <a:cubicBezTo>
                      <a:pt x="1" y="46"/>
                      <a:pt x="15" y="78"/>
                      <a:pt x="43" y="94"/>
                    </a:cubicBezTo>
                    <a:cubicBezTo>
                      <a:pt x="46" y="96"/>
                      <a:pt x="47" y="96"/>
                      <a:pt x="50" y="92"/>
                    </a:cubicBezTo>
                    <a:close/>
                    <a:moveTo>
                      <a:pt x="45" y="53"/>
                    </a:moveTo>
                    <a:cubicBezTo>
                      <a:pt x="32" y="53"/>
                      <a:pt x="32" y="53"/>
                      <a:pt x="32" y="53"/>
                    </a:cubicBezTo>
                    <a:cubicBezTo>
                      <a:pt x="32" y="50"/>
                      <a:pt x="32" y="50"/>
                      <a:pt x="32" y="50"/>
                    </a:cubicBezTo>
                    <a:cubicBezTo>
                      <a:pt x="40" y="38"/>
                      <a:pt x="40" y="38"/>
                      <a:pt x="40" y="38"/>
                    </a:cubicBezTo>
                    <a:cubicBezTo>
                      <a:pt x="41" y="36"/>
                      <a:pt x="42" y="34"/>
                      <a:pt x="42" y="32"/>
                    </a:cubicBezTo>
                    <a:cubicBezTo>
                      <a:pt x="42" y="31"/>
                      <a:pt x="42" y="30"/>
                      <a:pt x="41" y="30"/>
                    </a:cubicBezTo>
                    <a:cubicBezTo>
                      <a:pt x="40" y="30"/>
                      <a:pt x="40" y="31"/>
                      <a:pt x="40" y="31"/>
                    </a:cubicBezTo>
                    <a:cubicBezTo>
                      <a:pt x="39" y="36"/>
                      <a:pt x="39" y="36"/>
                      <a:pt x="39" y="36"/>
                    </a:cubicBezTo>
                    <a:cubicBezTo>
                      <a:pt x="34" y="36"/>
                      <a:pt x="34" y="36"/>
                      <a:pt x="34" y="36"/>
                    </a:cubicBezTo>
                    <a:cubicBezTo>
                      <a:pt x="34" y="31"/>
                      <a:pt x="34" y="31"/>
                      <a:pt x="34" y="31"/>
                    </a:cubicBezTo>
                    <a:cubicBezTo>
                      <a:pt x="35" y="28"/>
                      <a:pt x="37" y="26"/>
                      <a:pt x="42" y="26"/>
                    </a:cubicBezTo>
                    <a:cubicBezTo>
                      <a:pt x="44" y="26"/>
                      <a:pt x="46" y="27"/>
                      <a:pt x="47" y="28"/>
                    </a:cubicBezTo>
                    <a:cubicBezTo>
                      <a:pt x="48" y="29"/>
                      <a:pt x="48" y="31"/>
                      <a:pt x="47" y="34"/>
                    </a:cubicBezTo>
                    <a:cubicBezTo>
                      <a:pt x="47" y="35"/>
                      <a:pt x="47" y="36"/>
                      <a:pt x="47" y="37"/>
                    </a:cubicBezTo>
                    <a:cubicBezTo>
                      <a:pt x="38" y="50"/>
                      <a:pt x="38" y="50"/>
                      <a:pt x="38" y="50"/>
                    </a:cubicBezTo>
                    <a:cubicBezTo>
                      <a:pt x="46" y="50"/>
                      <a:pt x="46" y="50"/>
                      <a:pt x="46" y="50"/>
                    </a:cubicBezTo>
                    <a:cubicBezTo>
                      <a:pt x="45" y="53"/>
                      <a:pt x="45" y="53"/>
                      <a:pt x="45" y="53"/>
                    </a:cubicBezTo>
                    <a:close/>
                    <a:moveTo>
                      <a:pt x="63" y="50"/>
                    </a:moveTo>
                    <a:cubicBezTo>
                      <a:pt x="60" y="50"/>
                      <a:pt x="60" y="50"/>
                      <a:pt x="60" y="50"/>
                    </a:cubicBezTo>
                    <a:cubicBezTo>
                      <a:pt x="60" y="53"/>
                      <a:pt x="60" y="53"/>
                      <a:pt x="60" y="53"/>
                    </a:cubicBezTo>
                    <a:cubicBezTo>
                      <a:pt x="54" y="53"/>
                      <a:pt x="54" y="53"/>
                      <a:pt x="54" y="53"/>
                    </a:cubicBezTo>
                    <a:cubicBezTo>
                      <a:pt x="54" y="50"/>
                      <a:pt x="54" y="50"/>
                      <a:pt x="54" y="50"/>
                    </a:cubicBezTo>
                    <a:cubicBezTo>
                      <a:pt x="46" y="50"/>
                      <a:pt x="46" y="50"/>
                      <a:pt x="46" y="50"/>
                    </a:cubicBezTo>
                    <a:cubicBezTo>
                      <a:pt x="47" y="46"/>
                      <a:pt x="47" y="46"/>
                      <a:pt x="47" y="46"/>
                    </a:cubicBezTo>
                    <a:cubicBezTo>
                      <a:pt x="55" y="26"/>
                      <a:pt x="55" y="26"/>
                      <a:pt x="55" y="26"/>
                    </a:cubicBezTo>
                    <a:cubicBezTo>
                      <a:pt x="63" y="26"/>
                      <a:pt x="63" y="26"/>
                      <a:pt x="63" y="26"/>
                    </a:cubicBezTo>
                    <a:cubicBezTo>
                      <a:pt x="61" y="46"/>
                      <a:pt x="61" y="46"/>
                      <a:pt x="61" y="46"/>
                    </a:cubicBezTo>
                    <a:cubicBezTo>
                      <a:pt x="63" y="46"/>
                      <a:pt x="63" y="46"/>
                      <a:pt x="63" y="46"/>
                    </a:cubicBezTo>
                    <a:cubicBezTo>
                      <a:pt x="63" y="50"/>
                      <a:pt x="63" y="50"/>
                      <a:pt x="63" y="50"/>
                    </a:cubicBezTo>
                    <a:close/>
                    <a:moveTo>
                      <a:pt x="55" y="46"/>
                    </a:moveTo>
                    <a:cubicBezTo>
                      <a:pt x="52" y="46"/>
                      <a:pt x="52" y="46"/>
                      <a:pt x="52" y="46"/>
                    </a:cubicBezTo>
                    <a:cubicBezTo>
                      <a:pt x="56" y="35"/>
                      <a:pt x="56" y="35"/>
                      <a:pt x="56" y="35"/>
                    </a:cubicBezTo>
                    <a:cubicBezTo>
                      <a:pt x="55" y="46"/>
                      <a:pt x="55" y="46"/>
                      <a:pt x="55" y="46"/>
                    </a:cubicBezTo>
                    <a:close/>
                    <a:moveTo>
                      <a:pt x="43" y="0"/>
                    </a:moveTo>
                    <a:cubicBezTo>
                      <a:pt x="54" y="0"/>
                      <a:pt x="65" y="5"/>
                      <a:pt x="72" y="12"/>
                    </a:cubicBezTo>
                    <a:cubicBezTo>
                      <a:pt x="80" y="20"/>
                      <a:pt x="84" y="30"/>
                      <a:pt x="84" y="41"/>
                    </a:cubicBezTo>
                    <a:cubicBezTo>
                      <a:pt x="84" y="53"/>
                      <a:pt x="80" y="63"/>
                      <a:pt x="72" y="71"/>
                    </a:cubicBezTo>
                    <a:cubicBezTo>
                      <a:pt x="70" y="73"/>
                      <a:pt x="68" y="75"/>
                      <a:pt x="65" y="76"/>
                    </a:cubicBezTo>
                    <a:cubicBezTo>
                      <a:pt x="65" y="75"/>
                      <a:pt x="64" y="74"/>
                      <a:pt x="63" y="73"/>
                    </a:cubicBezTo>
                    <a:cubicBezTo>
                      <a:pt x="59" y="69"/>
                      <a:pt x="59" y="69"/>
                      <a:pt x="59" y="69"/>
                    </a:cubicBezTo>
                    <a:cubicBezTo>
                      <a:pt x="61" y="68"/>
                      <a:pt x="64" y="66"/>
                      <a:pt x="66" y="64"/>
                    </a:cubicBezTo>
                    <a:cubicBezTo>
                      <a:pt x="71" y="58"/>
                      <a:pt x="75" y="50"/>
                      <a:pt x="75" y="41"/>
                    </a:cubicBezTo>
                    <a:cubicBezTo>
                      <a:pt x="75" y="33"/>
                      <a:pt x="71" y="25"/>
                      <a:pt x="66" y="19"/>
                    </a:cubicBezTo>
                    <a:cubicBezTo>
                      <a:pt x="60" y="13"/>
                      <a:pt x="52" y="10"/>
                      <a:pt x="43" y="10"/>
                    </a:cubicBezTo>
                    <a:cubicBezTo>
                      <a:pt x="39" y="10"/>
                      <a:pt x="35" y="11"/>
                      <a:pt x="31" y="12"/>
                    </a:cubicBezTo>
                    <a:cubicBezTo>
                      <a:pt x="29" y="6"/>
                      <a:pt x="29" y="6"/>
                      <a:pt x="29" y="6"/>
                    </a:cubicBezTo>
                    <a:cubicBezTo>
                      <a:pt x="29" y="5"/>
                      <a:pt x="28" y="4"/>
                      <a:pt x="28" y="3"/>
                    </a:cubicBezTo>
                    <a:cubicBezTo>
                      <a:pt x="33" y="1"/>
                      <a:pt x="38" y="0"/>
                      <a:pt x="43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20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</p:grp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3000"/>
    </mc:Choice>
    <mc:Fallback xmlns="">
      <p:transition advTm="3000"/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4" presetClass="entr" presetSubtype="5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vertical)">
                                          <p:cBhvr>
                                            <p:cTn id="7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2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" dur="75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" dur="75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fill="hold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5" dur="75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6" dur="75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2" fill="hold" nodeType="withEffect" p14:presetBounceEnd="4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9" dur="75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0" dur="75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4" presetClass="entr" presetSubtype="5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vertical)">
                                          <p:cBhvr>
                                            <p:cTn id="7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75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75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75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75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2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75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75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-50801" y="424600"/>
            <a:ext cx="9398001" cy="461665"/>
            <a:chOff x="-50801" y="424600"/>
            <a:chExt cx="9398001" cy="461665"/>
          </a:xfrm>
        </p:grpSpPr>
        <p:sp>
          <p:nvSpPr>
            <p:cNvPr id="3" name="KSO_Shape"/>
            <p:cNvSpPr/>
            <p:nvPr/>
          </p:nvSpPr>
          <p:spPr bwMode="auto">
            <a:xfrm>
              <a:off x="-50801" y="463458"/>
              <a:ext cx="486569" cy="32239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 defTabSz="6851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1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" name="文本框 4"/>
            <p:cNvSpPr txBox="1"/>
            <p:nvPr/>
          </p:nvSpPr>
          <p:spPr bwMode="auto">
            <a:xfrm>
              <a:off x="751523" y="424600"/>
              <a:ext cx="8595677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defTabSz="6851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400" b="1" dirty="0">
                  <a:solidFill>
                    <a:schemeClr val="accent1"/>
                  </a:solidFill>
                  <a:cs typeface="+mn-ea"/>
                  <a:sym typeface="+mn-lt"/>
                </a:rPr>
                <a:t>(1) </a:t>
              </a:r>
              <a:r>
                <a:rPr lang="zh-CN" altLang="en-US" sz="2400" b="1" dirty="0">
                  <a:solidFill>
                    <a:schemeClr val="accent1"/>
                  </a:solidFill>
                  <a:latin typeface="+mn-lt"/>
                  <a:ea typeface="+mn-ea"/>
                  <a:cs typeface="+mn-ea"/>
                  <a:sym typeface="+mn-lt"/>
                </a:rPr>
                <a:t>、建立、建全、规范不事档案管理</a:t>
              </a:r>
            </a:p>
          </p:txBody>
        </p:sp>
        <p:sp>
          <p:nvSpPr>
            <p:cNvPr id="6" name="KSO_Shape"/>
            <p:cNvSpPr/>
            <p:nvPr/>
          </p:nvSpPr>
          <p:spPr bwMode="auto">
            <a:xfrm>
              <a:off x="488156" y="463458"/>
              <a:ext cx="103188" cy="32239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 defTabSz="6851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1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5394387" y="1672487"/>
            <a:ext cx="3398478" cy="2090064"/>
            <a:chOff x="966784" y="1741929"/>
            <a:chExt cx="5486411" cy="3374143"/>
          </a:xfrm>
        </p:grpSpPr>
        <p:pic>
          <p:nvPicPr>
            <p:cNvPr id="30" name="图片 29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66784" y="1741929"/>
              <a:ext cx="5486411" cy="3374143"/>
            </a:xfrm>
            <a:prstGeom prst="rect">
              <a:avLst/>
            </a:prstGeom>
          </p:spPr>
        </p:pic>
        <p:sp>
          <p:nvSpPr>
            <p:cNvPr id="31" name="矩形 30"/>
            <p:cNvSpPr/>
            <p:nvPr/>
          </p:nvSpPr>
          <p:spPr>
            <a:xfrm>
              <a:off x="1971676" y="2185989"/>
              <a:ext cx="3476625" cy="2162175"/>
            </a:xfrm>
            <a:prstGeom prst="rect">
              <a:avLst/>
            </a:prstGeom>
            <a:blipFill>
              <a:blip r:embed="rId5"/>
              <a:srcRect/>
              <a:stretch>
                <a:fillRect t="-3484" b="-3418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770573" y="1391970"/>
            <a:ext cx="4995353" cy="692198"/>
            <a:chOff x="6192223" y="1629983"/>
            <a:chExt cx="7405055" cy="1026107"/>
          </a:xfrm>
        </p:grpSpPr>
        <p:grpSp>
          <p:nvGrpSpPr>
            <p:cNvPr id="45" name="组合 44"/>
            <p:cNvGrpSpPr/>
            <p:nvPr/>
          </p:nvGrpSpPr>
          <p:grpSpPr>
            <a:xfrm>
              <a:off x="6192223" y="1629983"/>
              <a:ext cx="872478" cy="872478"/>
              <a:chOff x="6023622" y="1590414"/>
              <a:chExt cx="872478" cy="872478"/>
            </a:xfrm>
          </p:grpSpPr>
          <p:sp>
            <p:nvSpPr>
              <p:cNvPr id="50" name="椭圆 49"/>
              <p:cNvSpPr/>
              <p:nvPr/>
            </p:nvSpPr>
            <p:spPr>
              <a:xfrm>
                <a:off x="6096000" y="1662792"/>
                <a:ext cx="727722" cy="727722"/>
              </a:xfrm>
              <a:prstGeom prst="ellipse">
                <a:avLst/>
              </a:prstGeom>
              <a:solidFill>
                <a:schemeClr val="accent1"/>
              </a:solidFill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>
                  <a:cs typeface="+mn-ea"/>
                  <a:sym typeface="+mn-lt"/>
                </a:endParaRPr>
              </a:p>
            </p:txBody>
          </p:sp>
          <p:sp>
            <p:nvSpPr>
              <p:cNvPr id="51" name="Freeform 181"/>
              <p:cNvSpPr>
                <a:spLocks noEditPoints="1"/>
              </p:cNvSpPr>
              <p:nvPr/>
            </p:nvSpPr>
            <p:spPr bwMode="auto">
              <a:xfrm>
                <a:off x="6296672" y="1866529"/>
                <a:ext cx="326378" cy="320248"/>
              </a:xfrm>
              <a:custGeom>
                <a:avLst/>
                <a:gdLst>
                  <a:gd name="T0" fmla="*/ 31 w 99"/>
                  <a:gd name="T1" fmla="*/ 1 h 97"/>
                  <a:gd name="T2" fmla="*/ 50 w 99"/>
                  <a:gd name="T3" fmla="*/ 21 h 97"/>
                  <a:gd name="T4" fmla="*/ 50 w 99"/>
                  <a:gd name="T5" fmla="*/ 23 h 97"/>
                  <a:gd name="T6" fmla="*/ 44 w 99"/>
                  <a:gd name="T7" fmla="*/ 37 h 97"/>
                  <a:gd name="T8" fmla="*/ 37 w 99"/>
                  <a:gd name="T9" fmla="*/ 30 h 97"/>
                  <a:gd name="T10" fmla="*/ 34 w 99"/>
                  <a:gd name="T11" fmla="*/ 20 h 97"/>
                  <a:gd name="T12" fmla="*/ 24 w 99"/>
                  <a:gd name="T13" fmla="*/ 16 h 97"/>
                  <a:gd name="T14" fmla="*/ 17 w 99"/>
                  <a:gd name="T15" fmla="*/ 9 h 97"/>
                  <a:gd name="T16" fmla="*/ 31 w 99"/>
                  <a:gd name="T17" fmla="*/ 1 h 97"/>
                  <a:gd name="T18" fmla="*/ 23 w 99"/>
                  <a:gd name="T19" fmla="*/ 21 h 97"/>
                  <a:gd name="T20" fmla="*/ 24 w 99"/>
                  <a:gd name="T21" fmla="*/ 30 h 97"/>
                  <a:gd name="T22" fmla="*/ 33 w 99"/>
                  <a:gd name="T23" fmla="*/ 31 h 97"/>
                  <a:gd name="T24" fmla="*/ 32 w 99"/>
                  <a:gd name="T25" fmla="*/ 22 h 97"/>
                  <a:gd name="T26" fmla="*/ 23 w 99"/>
                  <a:gd name="T27" fmla="*/ 21 h 97"/>
                  <a:gd name="T28" fmla="*/ 2 w 99"/>
                  <a:gd name="T29" fmla="*/ 35 h 97"/>
                  <a:gd name="T30" fmla="*/ 0 w 99"/>
                  <a:gd name="T31" fmla="*/ 40 h 97"/>
                  <a:gd name="T32" fmla="*/ 48 w 99"/>
                  <a:gd name="T33" fmla="*/ 88 h 97"/>
                  <a:gd name="T34" fmla="*/ 89 w 99"/>
                  <a:gd name="T35" fmla="*/ 47 h 97"/>
                  <a:gd name="T36" fmla="*/ 42 w 99"/>
                  <a:gd name="T37" fmla="*/ 0 h 97"/>
                  <a:gd name="T38" fmla="*/ 37 w 99"/>
                  <a:gd name="T39" fmla="*/ 1 h 97"/>
                  <a:gd name="T40" fmla="*/ 53 w 99"/>
                  <a:gd name="T41" fmla="*/ 18 h 97"/>
                  <a:gd name="T42" fmla="*/ 54 w 99"/>
                  <a:gd name="T43" fmla="*/ 19 h 97"/>
                  <a:gd name="T44" fmla="*/ 54 w 99"/>
                  <a:gd name="T45" fmla="*/ 20 h 97"/>
                  <a:gd name="T46" fmla="*/ 54 w 99"/>
                  <a:gd name="T47" fmla="*/ 24 h 97"/>
                  <a:gd name="T48" fmla="*/ 44 w 99"/>
                  <a:gd name="T49" fmla="*/ 44 h 97"/>
                  <a:gd name="T50" fmla="*/ 25 w 99"/>
                  <a:gd name="T51" fmla="*/ 53 h 97"/>
                  <a:gd name="T52" fmla="*/ 21 w 99"/>
                  <a:gd name="T53" fmla="*/ 53 h 97"/>
                  <a:gd name="T54" fmla="*/ 20 w 99"/>
                  <a:gd name="T55" fmla="*/ 53 h 97"/>
                  <a:gd name="T56" fmla="*/ 19 w 99"/>
                  <a:gd name="T57" fmla="*/ 52 h 97"/>
                  <a:gd name="T58" fmla="*/ 2 w 99"/>
                  <a:gd name="T59" fmla="*/ 35 h 97"/>
                  <a:gd name="T60" fmla="*/ 12 w 99"/>
                  <a:gd name="T61" fmla="*/ 14 h 97"/>
                  <a:gd name="T62" fmla="*/ 3 w 99"/>
                  <a:gd name="T63" fmla="*/ 28 h 97"/>
                  <a:gd name="T64" fmla="*/ 23 w 99"/>
                  <a:gd name="T65" fmla="*/ 48 h 97"/>
                  <a:gd name="T66" fmla="*/ 24 w 99"/>
                  <a:gd name="T67" fmla="*/ 48 h 97"/>
                  <a:gd name="T68" fmla="*/ 39 w 99"/>
                  <a:gd name="T69" fmla="*/ 42 h 97"/>
                  <a:gd name="T70" fmla="*/ 32 w 99"/>
                  <a:gd name="T71" fmla="*/ 35 h 97"/>
                  <a:gd name="T72" fmla="*/ 22 w 99"/>
                  <a:gd name="T73" fmla="*/ 31 h 97"/>
                  <a:gd name="T74" fmla="*/ 18 w 99"/>
                  <a:gd name="T75" fmla="*/ 21 h 97"/>
                  <a:gd name="T76" fmla="*/ 12 w 99"/>
                  <a:gd name="T77" fmla="*/ 14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99" h="97">
                    <a:moveTo>
                      <a:pt x="31" y="1"/>
                    </a:moveTo>
                    <a:cubicBezTo>
                      <a:pt x="50" y="21"/>
                      <a:pt x="50" y="21"/>
                      <a:pt x="50" y="21"/>
                    </a:cubicBezTo>
                    <a:cubicBezTo>
                      <a:pt x="50" y="21"/>
                      <a:pt x="50" y="22"/>
                      <a:pt x="50" y="23"/>
                    </a:cubicBezTo>
                    <a:cubicBezTo>
                      <a:pt x="50" y="28"/>
                      <a:pt x="48" y="33"/>
                      <a:pt x="44" y="37"/>
                    </a:cubicBezTo>
                    <a:cubicBezTo>
                      <a:pt x="37" y="30"/>
                      <a:pt x="37" y="30"/>
                      <a:pt x="37" y="30"/>
                    </a:cubicBezTo>
                    <a:cubicBezTo>
                      <a:pt x="38" y="27"/>
                      <a:pt x="36" y="23"/>
                      <a:pt x="34" y="20"/>
                    </a:cubicBezTo>
                    <a:cubicBezTo>
                      <a:pt x="31" y="17"/>
                      <a:pt x="27" y="16"/>
                      <a:pt x="24" y="16"/>
                    </a:cubicBezTo>
                    <a:cubicBezTo>
                      <a:pt x="17" y="9"/>
                      <a:pt x="17" y="9"/>
                      <a:pt x="17" y="9"/>
                    </a:cubicBezTo>
                    <a:cubicBezTo>
                      <a:pt x="21" y="6"/>
                      <a:pt x="25" y="3"/>
                      <a:pt x="31" y="1"/>
                    </a:cubicBezTo>
                    <a:close/>
                    <a:moveTo>
                      <a:pt x="23" y="21"/>
                    </a:moveTo>
                    <a:cubicBezTo>
                      <a:pt x="21" y="23"/>
                      <a:pt x="21" y="27"/>
                      <a:pt x="24" y="30"/>
                    </a:cubicBezTo>
                    <a:cubicBezTo>
                      <a:pt x="27" y="32"/>
                      <a:pt x="31" y="33"/>
                      <a:pt x="33" y="31"/>
                    </a:cubicBezTo>
                    <a:cubicBezTo>
                      <a:pt x="35" y="29"/>
                      <a:pt x="34" y="25"/>
                      <a:pt x="32" y="22"/>
                    </a:cubicBezTo>
                    <a:cubicBezTo>
                      <a:pt x="29" y="19"/>
                      <a:pt x="25" y="18"/>
                      <a:pt x="23" y="21"/>
                    </a:cubicBezTo>
                    <a:close/>
                    <a:moveTo>
                      <a:pt x="2" y="35"/>
                    </a:moveTo>
                    <a:cubicBezTo>
                      <a:pt x="1" y="36"/>
                      <a:pt x="1" y="38"/>
                      <a:pt x="0" y="40"/>
                    </a:cubicBezTo>
                    <a:cubicBezTo>
                      <a:pt x="48" y="88"/>
                      <a:pt x="48" y="88"/>
                      <a:pt x="48" y="88"/>
                    </a:cubicBezTo>
                    <a:cubicBezTo>
                      <a:pt x="70" y="97"/>
                      <a:pt x="99" y="72"/>
                      <a:pt x="89" y="47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40" y="0"/>
                      <a:pt x="38" y="0"/>
                      <a:pt x="37" y="1"/>
                    </a:cubicBezTo>
                    <a:cubicBezTo>
                      <a:pt x="53" y="18"/>
                      <a:pt x="53" y="18"/>
                      <a:pt x="53" y="18"/>
                    </a:cubicBezTo>
                    <a:cubicBezTo>
                      <a:pt x="54" y="19"/>
                      <a:pt x="54" y="19"/>
                      <a:pt x="54" y="19"/>
                    </a:cubicBezTo>
                    <a:cubicBezTo>
                      <a:pt x="54" y="20"/>
                      <a:pt x="54" y="20"/>
                      <a:pt x="54" y="20"/>
                    </a:cubicBezTo>
                    <a:cubicBezTo>
                      <a:pt x="54" y="21"/>
                      <a:pt x="54" y="22"/>
                      <a:pt x="54" y="24"/>
                    </a:cubicBezTo>
                    <a:cubicBezTo>
                      <a:pt x="54" y="31"/>
                      <a:pt x="50" y="38"/>
                      <a:pt x="44" y="44"/>
                    </a:cubicBezTo>
                    <a:cubicBezTo>
                      <a:pt x="39" y="49"/>
                      <a:pt x="32" y="52"/>
                      <a:pt x="25" y="53"/>
                    </a:cubicBezTo>
                    <a:cubicBezTo>
                      <a:pt x="24" y="53"/>
                      <a:pt x="22" y="53"/>
                      <a:pt x="21" y="53"/>
                    </a:cubicBezTo>
                    <a:cubicBezTo>
                      <a:pt x="20" y="53"/>
                      <a:pt x="20" y="53"/>
                      <a:pt x="20" y="53"/>
                    </a:cubicBezTo>
                    <a:cubicBezTo>
                      <a:pt x="19" y="52"/>
                      <a:pt x="19" y="52"/>
                      <a:pt x="19" y="52"/>
                    </a:cubicBezTo>
                    <a:cubicBezTo>
                      <a:pt x="2" y="35"/>
                      <a:pt x="2" y="35"/>
                      <a:pt x="2" y="35"/>
                    </a:cubicBezTo>
                    <a:close/>
                    <a:moveTo>
                      <a:pt x="12" y="14"/>
                    </a:moveTo>
                    <a:cubicBezTo>
                      <a:pt x="8" y="18"/>
                      <a:pt x="5" y="23"/>
                      <a:pt x="3" y="28"/>
                    </a:cubicBezTo>
                    <a:cubicBezTo>
                      <a:pt x="23" y="48"/>
                      <a:pt x="23" y="48"/>
                      <a:pt x="23" y="48"/>
                    </a:cubicBezTo>
                    <a:cubicBezTo>
                      <a:pt x="23" y="48"/>
                      <a:pt x="24" y="48"/>
                      <a:pt x="24" y="48"/>
                    </a:cubicBezTo>
                    <a:cubicBezTo>
                      <a:pt x="29" y="48"/>
                      <a:pt x="35" y="46"/>
                      <a:pt x="39" y="42"/>
                    </a:cubicBezTo>
                    <a:cubicBezTo>
                      <a:pt x="32" y="35"/>
                      <a:pt x="32" y="35"/>
                      <a:pt x="32" y="35"/>
                    </a:cubicBezTo>
                    <a:cubicBezTo>
                      <a:pt x="29" y="36"/>
                      <a:pt x="25" y="34"/>
                      <a:pt x="22" y="31"/>
                    </a:cubicBezTo>
                    <a:cubicBezTo>
                      <a:pt x="19" y="28"/>
                      <a:pt x="18" y="24"/>
                      <a:pt x="18" y="21"/>
                    </a:cubicBezTo>
                    <a:lnTo>
                      <a:pt x="12" y="14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20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52" name="椭圆 51"/>
              <p:cNvSpPr/>
              <p:nvPr/>
            </p:nvSpPr>
            <p:spPr>
              <a:xfrm>
                <a:off x="6023622" y="1590414"/>
                <a:ext cx="872478" cy="872478"/>
              </a:xfrm>
              <a:prstGeom prst="ellipse">
                <a:avLst/>
              </a:prstGeom>
              <a:noFill/>
              <a:ln w="635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>
                  <a:cs typeface="+mn-ea"/>
                  <a:sym typeface="+mn-lt"/>
                </a:endParaRPr>
              </a:p>
            </p:txBody>
          </p:sp>
        </p:grpSp>
        <p:grpSp>
          <p:nvGrpSpPr>
            <p:cNvPr id="46" name="组合 45"/>
            <p:cNvGrpSpPr/>
            <p:nvPr/>
          </p:nvGrpSpPr>
          <p:grpSpPr>
            <a:xfrm>
              <a:off x="7171358" y="1727860"/>
              <a:ext cx="6425920" cy="928230"/>
              <a:chOff x="6966568" y="1688291"/>
              <a:chExt cx="6425920" cy="928230"/>
            </a:xfrm>
          </p:grpSpPr>
          <p:sp>
            <p:nvSpPr>
              <p:cNvPr id="48" name="文本框 47"/>
              <p:cNvSpPr txBox="1"/>
              <p:nvPr/>
            </p:nvSpPr>
            <p:spPr>
              <a:xfrm>
                <a:off x="6966568" y="1688291"/>
                <a:ext cx="6425920" cy="50186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600" b="1" dirty="0">
                    <a:solidFill>
                      <a:schemeClr val="accent2"/>
                    </a:solidFill>
                  </a:rPr>
                  <a:t>4)</a:t>
                </a:r>
                <a:r>
                  <a:rPr lang="zh-CN" altLang="en-US" sz="1600" b="1" dirty="0">
                    <a:solidFill>
                      <a:schemeClr val="accent2"/>
                    </a:solidFill>
                  </a:rPr>
                  <a:t>、做好调动、提拔人员等档案资料信息保管</a:t>
                </a:r>
                <a:endParaRPr lang="zh-CN" altLang="en-US" sz="1600" b="1" spc="300" dirty="0">
                  <a:solidFill>
                    <a:schemeClr val="accent2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49" name="文本框 48"/>
              <p:cNvSpPr txBox="1"/>
              <p:nvPr/>
            </p:nvSpPr>
            <p:spPr>
              <a:xfrm>
                <a:off x="6966568" y="2057623"/>
                <a:ext cx="5951224" cy="55889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indent="457200">
                  <a:lnSpc>
                    <a:spcPct val="150000"/>
                  </a:lnSpc>
                  <a:buFont typeface="Arial" panose="020B0604020202020204" pitchFamily="34" charset="0"/>
                  <a:buNone/>
                </a:pPr>
                <a:r>
                  <a:rPr lang="zh-CN" altLang="en-US" sz="1400" dirty="0"/>
                  <a:t>月底传新进、离职、调动人员名单到财务</a:t>
                </a:r>
                <a:endParaRPr lang="en-US" altLang="zh-CN" sz="1400" dirty="0"/>
              </a:p>
            </p:txBody>
          </p:sp>
        </p:grpSp>
      </p:grpSp>
      <p:grpSp>
        <p:nvGrpSpPr>
          <p:cNvPr id="53" name="组合 52"/>
          <p:cNvGrpSpPr/>
          <p:nvPr/>
        </p:nvGrpSpPr>
        <p:grpSpPr>
          <a:xfrm>
            <a:off x="770574" y="2436188"/>
            <a:ext cx="4810499" cy="987810"/>
            <a:chOff x="6192223" y="2951947"/>
            <a:chExt cx="7131031" cy="1464318"/>
          </a:xfrm>
        </p:grpSpPr>
        <p:grpSp>
          <p:nvGrpSpPr>
            <p:cNvPr id="54" name="组合 53"/>
            <p:cNvGrpSpPr/>
            <p:nvPr/>
          </p:nvGrpSpPr>
          <p:grpSpPr>
            <a:xfrm>
              <a:off x="7171357" y="2951947"/>
              <a:ext cx="6151897" cy="1464318"/>
              <a:chOff x="6966567" y="1549600"/>
              <a:chExt cx="6151897" cy="1464318"/>
            </a:xfrm>
          </p:grpSpPr>
          <p:sp>
            <p:nvSpPr>
              <p:cNvPr id="59" name="文本框 58"/>
              <p:cNvSpPr txBox="1"/>
              <p:nvPr/>
            </p:nvSpPr>
            <p:spPr>
              <a:xfrm>
                <a:off x="6966569" y="1549600"/>
                <a:ext cx="6121758" cy="50186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>
                  <a:defRPr sz="1600" b="1">
                    <a:solidFill>
                      <a:schemeClr val="accent2"/>
                    </a:solidFill>
                  </a:defRPr>
                </a:lvl1pPr>
              </a:lstStyle>
              <a:p>
                <a:r>
                  <a:rPr lang="en-US" altLang="zh-CN" dirty="0"/>
                  <a:t>5)</a:t>
                </a:r>
                <a:r>
                  <a:rPr lang="zh-CN" altLang="en-US" dirty="0"/>
                  <a:t>、各部负责人对在职人员的人数每周统计</a:t>
                </a:r>
                <a:endParaRPr lang="zh-CN" altLang="en-US" dirty="0">
                  <a:sym typeface="+mn-lt"/>
                </a:endParaRPr>
              </a:p>
            </p:txBody>
          </p:sp>
          <p:sp>
            <p:nvSpPr>
              <p:cNvPr id="60" name="文本框 59"/>
              <p:cNvSpPr txBox="1"/>
              <p:nvPr/>
            </p:nvSpPr>
            <p:spPr>
              <a:xfrm>
                <a:off x="6966567" y="1918931"/>
                <a:ext cx="6151897" cy="109498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indent="457200">
                  <a:lnSpc>
                    <a:spcPct val="150000"/>
                  </a:lnSpc>
                  <a:buFont typeface="Arial" panose="020B0604020202020204" pitchFamily="34" charset="0"/>
                  <a:buNone/>
                  <a:defRPr sz="1100"/>
                </a:lvl1pPr>
              </a:lstStyle>
              <a:p>
                <a:r>
                  <a:rPr lang="zh-CN" altLang="en-US" sz="1400" dirty="0"/>
                  <a:t>并对离职人员、新进、调动人员作周报表统计并与人事部进行核对</a:t>
                </a:r>
                <a:endParaRPr lang="en-US" altLang="zh-CN" sz="1400" dirty="0">
                  <a:sym typeface="+mn-lt"/>
                </a:endParaRPr>
              </a:p>
            </p:txBody>
          </p:sp>
        </p:grpSp>
        <p:grpSp>
          <p:nvGrpSpPr>
            <p:cNvPr id="55" name="组合 54"/>
            <p:cNvGrpSpPr/>
            <p:nvPr/>
          </p:nvGrpSpPr>
          <p:grpSpPr>
            <a:xfrm>
              <a:off x="6192223" y="2992761"/>
              <a:ext cx="872478" cy="872478"/>
              <a:chOff x="5353537" y="2992760"/>
              <a:chExt cx="872478" cy="872478"/>
            </a:xfrm>
          </p:grpSpPr>
          <p:sp>
            <p:nvSpPr>
              <p:cNvPr id="56" name="椭圆 55"/>
              <p:cNvSpPr/>
              <p:nvPr/>
            </p:nvSpPr>
            <p:spPr>
              <a:xfrm>
                <a:off x="5425915" y="3065138"/>
                <a:ext cx="727722" cy="727722"/>
              </a:xfrm>
              <a:prstGeom prst="ellipse">
                <a:avLst/>
              </a:prstGeom>
              <a:solidFill>
                <a:schemeClr val="accent1"/>
              </a:solidFill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>
                  <a:cs typeface="+mn-ea"/>
                  <a:sym typeface="+mn-lt"/>
                </a:endParaRPr>
              </a:p>
            </p:txBody>
          </p:sp>
          <p:sp>
            <p:nvSpPr>
              <p:cNvPr id="57" name="椭圆 56"/>
              <p:cNvSpPr/>
              <p:nvPr/>
            </p:nvSpPr>
            <p:spPr>
              <a:xfrm>
                <a:off x="5353537" y="2992760"/>
                <a:ext cx="872478" cy="872478"/>
              </a:xfrm>
              <a:prstGeom prst="ellipse">
                <a:avLst/>
              </a:prstGeom>
              <a:noFill/>
              <a:ln w="635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>
                  <a:cs typeface="+mn-ea"/>
                  <a:sym typeface="+mn-lt"/>
                </a:endParaRPr>
              </a:p>
            </p:txBody>
          </p:sp>
          <p:sp>
            <p:nvSpPr>
              <p:cNvPr id="58" name="Freeform 190"/>
              <p:cNvSpPr>
                <a:spLocks noEditPoints="1"/>
              </p:cNvSpPr>
              <p:nvPr/>
            </p:nvSpPr>
            <p:spPr bwMode="auto">
              <a:xfrm>
                <a:off x="5637449" y="3305841"/>
                <a:ext cx="304655" cy="246317"/>
              </a:xfrm>
              <a:custGeom>
                <a:avLst/>
                <a:gdLst>
                  <a:gd name="T0" fmla="*/ 86 w 109"/>
                  <a:gd name="T1" fmla="*/ 88 h 88"/>
                  <a:gd name="T2" fmla="*/ 84 w 109"/>
                  <a:gd name="T3" fmla="*/ 44 h 88"/>
                  <a:gd name="T4" fmla="*/ 80 w 109"/>
                  <a:gd name="T5" fmla="*/ 71 h 88"/>
                  <a:gd name="T6" fmla="*/ 109 w 109"/>
                  <a:gd name="T7" fmla="*/ 0 h 88"/>
                  <a:gd name="T8" fmla="*/ 92 w 109"/>
                  <a:gd name="T9" fmla="*/ 33 h 88"/>
                  <a:gd name="T10" fmla="*/ 80 w 109"/>
                  <a:gd name="T11" fmla="*/ 25 h 88"/>
                  <a:gd name="T12" fmla="*/ 67 w 109"/>
                  <a:gd name="T13" fmla="*/ 68 h 88"/>
                  <a:gd name="T14" fmla="*/ 37 w 109"/>
                  <a:gd name="T15" fmla="*/ 73 h 88"/>
                  <a:gd name="T16" fmla="*/ 19 w 109"/>
                  <a:gd name="T17" fmla="*/ 63 h 88"/>
                  <a:gd name="T18" fmla="*/ 0 w 109"/>
                  <a:gd name="T19" fmla="*/ 56 h 88"/>
                  <a:gd name="T20" fmla="*/ 25 w 109"/>
                  <a:gd name="T21" fmla="*/ 48 h 88"/>
                  <a:gd name="T22" fmla="*/ 30 w 109"/>
                  <a:gd name="T23" fmla="*/ 57 h 88"/>
                  <a:gd name="T24" fmla="*/ 44 w 109"/>
                  <a:gd name="T25" fmla="*/ 29 h 88"/>
                  <a:gd name="T26" fmla="*/ 66 w 109"/>
                  <a:gd name="T27" fmla="*/ 50 h 88"/>
                  <a:gd name="T28" fmla="*/ 68 w 109"/>
                  <a:gd name="T29" fmla="*/ 18 h 88"/>
                  <a:gd name="T30" fmla="*/ 78 w 109"/>
                  <a:gd name="T31" fmla="*/ 12 h 88"/>
                  <a:gd name="T32" fmla="*/ 90 w 109"/>
                  <a:gd name="T33" fmla="*/ 1 h 88"/>
                  <a:gd name="T34" fmla="*/ 22 w 109"/>
                  <a:gd name="T35" fmla="*/ 88 h 88"/>
                  <a:gd name="T36" fmla="*/ 29 w 109"/>
                  <a:gd name="T37" fmla="*/ 80 h 88"/>
                  <a:gd name="T38" fmla="*/ 22 w 109"/>
                  <a:gd name="T39" fmla="*/ 79 h 88"/>
                  <a:gd name="T40" fmla="*/ 11 w 109"/>
                  <a:gd name="T41" fmla="*/ 88 h 88"/>
                  <a:gd name="T42" fmla="*/ 17 w 109"/>
                  <a:gd name="T43" fmla="*/ 71 h 88"/>
                  <a:gd name="T44" fmla="*/ 11 w 109"/>
                  <a:gd name="T45" fmla="*/ 73 h 88"/>
                  <a:gd name="T46" fmla="*/ 34 w 109"/>
                  <a:gd name="T47" fmla="*/ 88 h 88"/>
                  <a:gd name="T48" fmla="*/ 40 w 109"/>
                  <a:gd name="T49" fmla="*/ 79 h 88"/>
                  <a:gd name="T50" fmla="*/ 34 w 109"/>
                  <a:gd name="T51" fmla="*/ 80 h 88"/>
                  <a:gd name="T52" fmla="*/ 45 w 109"/>
                  <a:gd name="T53" fmla="*/ 88 h 88"/>
                  <a:gd name="T54" fmla="*/ 52 w 109"/>
                  <a:gd name="T55" fmla="*/ 63 h 88"/>
                  <a:gd name="T56" fmla="*/ 45 w 109"/>
                  <a:gd name="T57" fmla="*/ 69 h 88"/>
                  <a:gd name="T58" fmla="*/ 57 w 109"/>
                  <a:gd name="T59" fmla="*/ 88 h 88"/>
                  <a:gd name="T60" fmla="*/ 63 w 109"/>
                  <a:gd name="T61" fmla="*/ 73 h 88"/>
                  <a:gd name="T62" fmla="*/ 57 w 109"/>
                  <a:gd name="T63" fmla="*/ 88 h 88"/>
                  <a:gd name="T64" fmla="*/ 75 w 109"/>
                  <a:gd name="T65" fmla="*/ 88 h 88"/>
                  <a:gd name="T66" fmla="*/ 68 w 109"/>
                  <a:gd name="T67" fmla="*/ 75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09" h="88">
                    <a:moveTo>
                      <a:pt x="80" y="88"/>
                    </a:moveTo>
                    <a:cubicBezTo>
                      <a:pt x="86" y="88"/>
                      <a:pt x="86" y="88"/>
                      <a:pt x="86" y="88"/>
                    </a:cubicBezTo>
                    <a:cubicBezTo>
                      <a:pt x="86" y="44"/>
                      <a:pt x="86" y="44"/>
                      <a:pt x="86" y="44"/>
                    </a:cubicBezTo>
                    <a:cubicBezTo>
                      <a:pt x="84" y="44"/>
                      <a:pt x="84" y="44"/>
                      <a:pt x="84" y="44"/>
                    </a:cubicBezTo>
                    <a:cubicBezTo>
                      <a:pt x="82" y="70"/>
                      <a:pt x="82" y="70"/>
                      <a:pt x="82" y="70"/>
                    </a:cubicBezTo>
                    <a:cubicBezTo>
                      <a:pt x="80" y="71"/>
                      <a:pt x="80" y="71"/>
                      <a:pt x="80" y="71"/>
                    </a:cubicBezTo>
                    <a:cubicBezTo>
                      <a:pt x="80" y="88"/>
                      <a:pt x="80" y="88"/>
                      <a:pt x="80" y="88"/>
                    </a:cubicBezTo>
                    <a:close/>
                    <a:moveTo>
                      <a:pt x="109" y="0"/>
                    </a:moveTo>
                    <a:cubicBezTo>
                      <a:pt x="100" y="17"/>
                      <a:pt x="100" y="17"/>
                      <a:pt x="100" y="17"/>
                    </a:cubicBezTo>
                    <a:cubicBezTo>
                      <a:pt x="92" y="33"/>
                      <a:pt x="92" y="33"/>
                      <a:pt x="92" y="33"/>
                    </a:cubicBezTo>
                    <a:cubicBezTo>
                      <a:pt x="84" y="22"/>
                      <a:pt x="84" y="22"/>
                      <a:pt x="84" y="22"/>
                    </a:cubicBezTo>
                    <a:cubicBezTo>
                      <a:pt x="80" y="25"/>
                      <a:pt x="80" y="25"/>
                      <a:pt x="80" y="25"/>
                    </a:cubicBezTo>
                    <a:cubicBezTo>
                      <a:pt x="77" y="64"/>
                      <a:pt x="77" y="64"/>
                      <a:pt x="77" y="64"/>
                    </a:cubicBezTo>
                    <a:cubicBezTo>
                      <a:pt x="67" y="68"/>
                      <a:pt x="67" y="68"/>
                      <a:pt x="67" y="68"/>
                    </a:cubicBezTo>
                    <a:cubicBezTo>
                      <a:pt x="48" y="50"/>
                      <a:pt x="48" y="50"/>
                      <a:pt x="48" y="50"/>
                    </a:cubicBezTo>
                    <a:cubicBezTo>
                      <a:pt x="37" y="73"/>
                      <a:pt x="37" y="73"/>
                      <a:pt x="37" y="73"/>
                    </a:cubicBezTo>
                    <a:cubicBezTo>
                      <a:pt x="26" y="73"/>
                      <a:pt x="26" y="73"/>
                      <a:pt x="26" y="73"/>
                    </a:cubicBezTo>
                    <a:cubicBezTo>
                      <a:pt x="19" y="63"/>
                      <a:pt x="19" y="63"/>
                      <a:pt x="19" y="63"/>
                    </a:cubicBezTo>
                    <a:cubicBezTo>
                      <a:pt x="4" y="67"/>
                      <a:pt x="4" y="67"/>
                      <a:pt x="4" y="67"/>
                    </a:cubicBezTo>
                    <a:cubicBezTo>
                      <a:pt x="0" y="56"/>
                      <a:pt x="0" y="56"/>
                      <a:pt x="0" y="56"/>
                    </a:cubicBezTo>
                    <a:cubicBezTo>
                      <a:pt x="20" y="50"/>
                      <a:pt x="20" y="50"/>
                      <a:pt x="20" y="50"/>
                    </a:cubicBezTo>
                    <a:cubicBezTo>
                      <a:pt x="25" y="48"/>
                      <a:pt x="25" y="48"/>
                      <a:pt x="25" y="48"/>
                    </a:cubicBezTo>
                    <a:cubicBezTo>
                      <a:pt x="27" y="52"/>
                      <a:pt x="27" y="52"/>
                      <a:pt x="27" y="52"/>
                    </a:cubicBezTo>
                    <a:cubicBezTo>
                      <a:pt x="30" y="57"/>
                      <a:pt x="30" y="57"/>
                      <a:pt x="30" y="57"/>
                    </a:cubicBezTo>
                    <a:cubicBezTo>
                      <a:pt x="40" y="37"/>
                      <a:pt x="40" y="37"/>
                      <a:pt x="40" y="37"/>
                    </a:cubicBezTo>
                    <a:cubicBezTo>
                      <a:pt x="44" y="29"/>
                      <a:pt x="44" y="29"/>
                      <a:pt x="44" y="29"/>
                    </a:cubicBezTo>
                    <a:cubicBezTo>
                      <a:pt x="50" y="35"/>
                      <a:pt x="50" y="35"/>
                      <a:pt x="50" y="35"/>
                    </a:cubicBezTo>
                    <a:cubicBezTo>
                      <a:pt x="66" y="50"/>
                      <a:pt x="66" y="50"/>
                      <a:pt x="66" y="50"/>
                    </a:cubicBezTo>
                    <a:cubicBezTo>
                      <a:pt x="68" y="21"/>
                      <a:pt x="68" y="21"/>
                      <a:pt x="68" y="21"/>
                    </a:cubicBezTo>
                    <a:cubicBezTo>
                      <a:pt x="68" y="18"/>
                      <a:pt x="68" y="18"/>
                      <a:pt x="68" y="18"/>
                    </a:cubicBezTo>
                    <a:cubicBezTo>
                      <a:pt x="71" y="16"/>
                      <a:pt x="71" y="16"/>
                      <a:pt x="71" y="16"/>
                    </a:cubicBezTo>
                    <a:cubicBezTo>
                      <a:pt x="78" y="12"/>
                      <a:pt x="78" y="12"/>
                      <a:pt x="78" y="12"/>
                    </a:cubicBezTo>
                    <a:cubicBezTo>
                      <a:pt x="72" y="2"/>
                      <a:pt x="72" y="2"/>
                      <a:pt x="72" y="2"/>
                    </a:cubicBezTo>
                    <a:cubicBezTo>
                      <a:pt x="90" y="1"/>
                      <a:pt x="90" y="1"/>
                      <a:pt x="90" y="1"/>
                    </a:cubicBezTo>
                    <a:cubicBezTo>
                      <a:pt x="109" y="0"/>
                      <a:pt x="109" y="0"/>
                      <a:pt x="109" y="0"/>
                    </a:cubicBezTo>
                    <a:close/>
                    <a:moveTo>
                      <a:pt x="22" y="88"/>
                    </a:moveTo>
                    <a:cubicBezTo>
                      <a:pt x="24" y="88"/>
                      <a:pt x="27" y="88"/>
                      <a:pt x="29" y="88"/>
                    </a:cubicBezTo>
                    <a:cubicBezTo>
                      <a:pt x="29" y="80"/>
                      <a:pt x="29" y="80"/>
                      <a:pt x="29" y="80"/>
                    </a:cubicBezTo>
                    <a:cubicBezTo>
                      <a:pt x="23" y="81"/>
                      <a:pt x="23" y="81"/>
                      <a:pt x="23" y="81"/>
                    </a:cubicBezTo>
                    <a:cubicBezTo>
                      <a:pt x="22" y="79"/>
                      <a:pt x="22" y="79"/>
                      <a:pt x="22" y="79"/>
                    </a:cubicBezTo>
                    <a:cubicBezTo>
                      <a:pt x="22" y="88"/>
                      <a:pt x="22" y="88"/>
                      <a:pt x="22" y="88"/>
                    </a:cubicBezTo>
                    <a:close/>
                    <a:moveTo>
                      <a:pt x="11" y="88"/>
                    </a:moveTo>
                    <a:cubicBezTo>
                      <a:pt x="17" y="88"/>
                      <a:pt x="17" y="88"/>
                      <a:pt x="17" y="88"/>
                    </a:cubicBezTo>
                    <a:cubicBezTo>
                      <a:pt x="17" y="71"/>
                      <a:pt x="17" y="71"/>
                      <a:pt x="17" y="71"/>
                    </a:cubicBezTo>
                    <a:cubicBezTo>
                      <a:pt x="17" y="71"/>
                      <a:pt x="17" y="71"/>
                      <a:pt x="17" y="71"/>
                    </a:cubicBezTo>
                    <a:cubicBezTo>
                      <a:pt x="11" y="73"/>
                      <a:pt x="11" y="73"/>
                      <a:pt x="11" y="73"/>
                    </a:cubicBezTo>
                    <a:cubicBezTo>
                      <a:pt x="11" y="88"/>
                      <a:pt x="11" y="88"/>
                      <a:pt x="11" y="88"/>
                    </a:cubicBezTo>
                    <a:close/>
                    <a:moveTo>
                      <a:pt x="34" y="88"/>
                    </a:moveTo>
                    <a:cubicBezTo>
                      <a:pt x="36" y="88"/>
                      <a:pt x="38" y="88"/>
                      <a:pt x="40" y="88"/>
                    </a:cubicBezTo>
                    <a:cubicBezTo>
                      <a:pt x="40" y="79"/>
                      <a:pt x="40" y="79"/>
                      <a:pt x="40" y="79"/>
                    </a:cubicBezTo>
                    <a:cubicBezTo>
                      <a:pt x="40" y="80"/>
                      <a:pt x="40" y="80"/>
                      <a:pt x="40" y="80"/>
                    </a:cubicBezTo>
                    <a:cubicBezTo>
                      <a:pt x="34" y="80"/>
                      <a:pt x="34" y="80"/>
                      <a:pt x="34" y="80"/>
                    </a:cubicBezTo>
                    <a:cubicBezTo>
                      <a:pt x="34" y="88"/>
                      <a:pt x="34" y="88"/>
                      <a:pt x="34" y="88"/>
                    </a:cubicBezTo>
                    <a:close/>
                    <a:moveTo>
                      <a:pt x="45" y="88"/>
                    </a:moveTo>
                    <a:cubicBezTo>
                      <a:pt x="47" y="88"/>
                      <a:pt x="50" y="88"/>
                      <a:pt x="52" y="88"/>
                    </a:cubicBezTo>
                    <a:cubicBezTo>
                      <a:pt x="52" y="63"/>
                      <a:pt x="52" y="63"/>
                      <a:pt x="52" y="63"/>
                    </a:cubicBezTo>
                    <a:cubicBezTo>
                      <a:pt x="49" y="60"/>
                      <a:pt x="49" y="60"/>
                      <a:pt x="49" y="60"/>
                    </a:cubicBezTo>
                    <a:cubicBezTo>
                      <a:pt x="45" y="69"/>
                      <a:pt x="45" y="69"/>
                      <a:pt x="45" y="69"/>
                    </a:cubicBezTo>
                    <a:cubicBezTo>
                      <a:pt x="45" y="88"/>
                      <a:pt x="45" y="88"/>
                      <a:pt x="45" y="88"/>
                    </a:cubicBezTo>
                    <a:close/>
                    <a:moveTo>
                      <a:pt x="57" y="88"/>
                    </a:moveTo>
                    <a:cubicBezTo>
                      <a:pt x="59" y="88"/>
                      <a:pt x="61" y="88"/>
                      <a:pt x="63" y="88"/>
                    </a:cubicBezTo>
                    <a:cubicBezTo>
                      <a:pt x="63" y="73"/>
                      <a:pt x="63" y="73"/>
                      <a:pt x="63" y="73"/>
                    </a:cubicBezTo>
                    <a:cubicBezTo>
                      <a:pt x="57" y="67"/>
                      <a:pt x="57" y="67"/>
                      <a:pt x="57" y="67"/>
                    </a:cubicBezTo>
                    <a:cubicBezTo>
                      <a:pt x="57" y="88"/>
                      <a:pt x="57" y="88"/>
                      <a:pt x="57" y="88"/>
                    </a:cubicBezTo>
                    <a:close/>
                    <a:moveTo>
                      <a:pt x="68" y="88"/>
                    </a:moveTo>
                    <a:cubicBezTo>
                      <a:pt x="70" y="88"/>
                      <a:pt x="73" y="88"/>
                      <a:pt x="75" y="88"/>
                    </a:cubicBezTo>
                    <a:cubicBezTo>
                      <a:pt x="75" y="72"/>
                      <a:pt x="75" y="72"/>
                      <a:pt x="75" y="72"/>
                    </a:cubicBezTo>
                    <a:cubicBezTo>
                      <a:pt x="68" y="75"/>
                      <a:pt x="68" y="75"/>
                      <a:pt x="68" y="75"/>
                    </a:cubicBezTo>
                    <a:lnTo>
                      <a:pt x="68" y="88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20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61" name="组合 60"/>
          <p:cNvGrpSpPr/>
          <p:nvPr/>
        </p:nvGrpSpPr>
        <p:grpSpPr>
          <a:xfrm>
            <a:off x="770574" y="3584125"/>
            <a:ext cx="4790170" cy="588562"/>
            <a:chOff x="6192223" y="4355538"/>
            <a:chExt cx="7100892" cy="872478"/>
          </a:xfrm>
        </p:grpSpPr>
        <p:sp>
          <p:nvSpPr>
            <p:cNvPr id="67" name="文本框 66"/>
            <p:cNvSpPr txBox="1"/>
            <p:nvPr/>
          </p:nvSpPr>
          <p:spPr>
            <a:xfrm>
              <a:off x="7171358" y="4620034"/>
              <a:ext cx="6121757" cy="50186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accent2"/>
                  </a:solidFill>
                </a:defRPr>
              </a:lvl1pPr>
            </a:lstStyle>
            <a:p>
              <a:r>
                <a:rPr lang="en-US" altLang="zh-CN" dirty="0"/>
                <a:t>6)</a:t>
              </a:r>
              <a:r>
                <a:rPr lang="zh-CN" altLang="en-US" dirty="0"/>
                <a:t>、及时做好档案材料的收集、整理、归档</a:t>
              </a:r>
              <a:endParaRPr lang="zh-CN" altLang="en-US" dirty="0">
                <a:sym typeface="+mn-lt"/>
              </a:endParaRPr>
            </a:p>
          </p:txBody>
        </p:sp>
        <p:grpSp>
          <p:nvGrpSpPr>
            <p:cNvPr id="63" name="组合 62"/>
            <p:cNvGrpSpPr/>
            <p:nvPr/>
          </p:nvGrpSpPr>
          <p:grpSpPr>
            <a:xfrm>
              <a:off x="6192223" y="4355538"/>
              <a:ext cx="872478" cy="872478"/>
              <a:chOff x="5353537" y="4348163"/>
              <a:chExt cx="872478" cy="872478"/>
            </a:xfrm>
          </p:grpSpPr>
          <p:sp>
            <p:nvSpPr>
              <p:cNvPr id="64" name="椭圆 63"/>
              <p:cNvSpPr/>
              <p:nvPr/>
            </p:nvSpPr>
            <p:spPr>
              <a:xfrm>
                <a:off x="5425915" y="4420541"/>
                <a:ext cx="727722" cy="727722"/>
              </a:xfrm>
              <a:prstGeom prst="ellipse">
                <a:avLst/>
              </a:prstGeom>
              <a:solidFill>
                <a:schemeClr val="accent1"/>
              </a:solidFill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>
                  <a:cs typeface="+mn-ea"/>
                  <a:sym typeface="+mn-lt"/>
                </a:endParaRPr>
              </a:p>
            </p:txBody>
          </p:sp>
          <p:sp>
            <p:nvSpPr>
              <p:cNvPr id="65" name="椭圆 64"/>
              <p:cNvSpPr/>
              <p:nvPr/>
            </p:nvSpPr>
            <p:spPr>
              <a:xfrm>
                <a:off x="5353537" y="4348163"/>
                <a:ext cx="872478" cy="872478"/>
              </a:xfrm>
              <a:prstGeom prst="ellipse">
                <a:avLst/>
              </a:prstGeom>
              <a:noFill/>
              <a:ln w="635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>
                  <a:cs typeface="+mn-ea"/>
                  <a:sym typeface="+mn-lt"/>
                </a:endParaRPr>
              </a:p>
            </p:txBody>
          </p:sp>
          <p:sp>
            <p:nvSpPr>
              <p:cNvPr id="66" name="Freeform 140"/>
              <p:cNvSpPr>
                <a:spLocks noEditPoints="1"/>
              </p:cNvSpPr>
              <p:nvPr/>
            </p:nvSpPr>
            <p:spPr bwMode="auto">
              <a:xfrm>
                <a:off x="5639604" y="4612658"/>
                <a:ext cx="300344" cy="343489"/>
              </a:xfrm>
              <a:custGeom>
                <a:avLst/>
                <a:gdLst>
                  <a:gd name="T0" fmla="*/ 50 w 84"/>
                  <a:gd name="T1" fmla="*/ 92 h 96"/>
                  <a:gd name="T2" fmla="*/ 57 w 84"/>
                  <a:gd name="T3" fmla="*/ 81 h 96"/>
                  <a:gd name="T4" fmla="*/ 56 w 84"/>
                  <a:gd name="T5" fmla="*/ 75 h 96"/>
                  <a:gd name="T6" fmla="*/ 43 w 84"/>
                  <a:gd name="T7" fmla="*/ 63 h 96"/>
                  <a:gd name="T8" fmla="*/ 38 w 84"/>
                  <a:gd name="T9" fmla="*/ 62 h 96"/>
                  <a:gd name="T10" fmla="*/ 30 w 84"/>
                  <a:gd name="T11" fmla="*/ 67 h 96"/>
                  <a:gd name="T12" fmla="*/ 17 w 84"/>
                  <a:gd name="T13" fmla="*/ 35 h 96"/>
                  <a:gd name="T14" fmla="*/ 26 w 84"/>
                  <a:gd name="T15" fmla="*/ 31 h 96"/>
                  <a:gd name="T16" fmla="*/ 27 w 84"/>
                  <a:gd name="T17" fmla="*/ 25 h 96"/>
                  <a:gd name="T18" fmla="*/ 22 w 84"/>
                  <a:gd name="T19" fmla="*/ 8 h 96"/>
                  <a:gd name="T20" fmla="*/ 18 w 84"/>
                  <a:gd name="T21" fmla="*/ 4 h 96"/>
                  <a:gd name="T22" fmla="*/ 4 w 84"/>
                  <a:gd name="T23" fmla="*/ 6 h 96"/>
                  <a:gd name="T24" fmla="*/ 0 w 84"/>
                  <a:gd name="T25" fmla="*/ 10 h 96"/>
                  <a:gd name="T26" fmla="*/ 43 w 84"/>
                  <a:gd name="T27" fmla="*/ 94 h 96"/>
                  <a:gd name="T28" fmla="*/ 50 w 84"/>
                  <a:gd name="T29" fmla="*/ 92 h 96"/>
                  <a:gd name="T30" fmla="*/ 45 w 84"/>
                  <a:gd name="T31" fmla="*/ 53 h 96"/>
                  <a:gd name="T32" fmla="*/ 32 w 84"/>
                  <a:gd name="T33" fmla="*/ 53 h 96"/>
                  <a:gd name="T34" fmla="*/ 32 w 84"/>
                  <a:gd name="T35" fmla="*/ 50 h 96"/>
                  <a:gd name="T36" fmla="*/ 40 w 84"/>
                  <a:gd name="T37" fmla="*/ 38 h 96"/>
                  <a:gd name="T38" fmla="*/ 42 w 84"/>
                  <a:gd name="T39" fmla="*/ 32 h 96"/>
                  <a:gd name="T40" fmla="*/ 41 w 84"/>
                  <a:gd name="T41" fmla="*/ 30 h 96"/>
                  <a:gd name="T42" fmla="*/ 40 w 84"/>
                  <a:gd name="T43" fmla="*/ 31 h 96"/>
                  <a:gd name="T44" fmla="*/ 39 w 84"/>
                  <a:gd name="T45" fmla="*/ 36 h 96"/>
                  <a:gd name="T46" fmla="*/ 34 w 84"/>
                  <a:gd name="T47" fmla="*/ 36 h 96"/>
                  <a:gd name="T48" fmla="*/ 34 w 84"/>
                  <a:gd name="T49" fmla="*/ 31 h 96"/>
                  <a:gd name="T50" fmla="*/ 42 w 84"/>
                  <a:gd name="T51" fmla="*/ 26 h 96"/>
                  <a:gd name="T52" fmla="*/ 47 w 84"/>
                  <a:gd name="T53" fmla="*/ 28 h 96"/>
                  <a:gd name="T54" fmla="*/ 47 w 84"/>
                  <a:gd name="T55" fmla="*/ 34 h 96"/>
                  <a:gd name="T56" fmla="*/ 47 w 84"/>
                  <a:gd name="T57" fmla="*/ 37 h 96"/>
                  <a:gd name="T58" fmla="*/ 38 w 84"/>
                  <a:gd name="T59" fmla="*/ 50 h 96"/>
                  <a:gd name="T60" fmla="*/ 46 w 84"/>
                  <a:gd name="T61" fmla="*/ 50 h 96"/>
                  <a:gd name="T62" fmla="*/ 45 w 84"/>
                  <a:gd name="T63" fmla="*/ 53 h 96"/>
                  <a:gd name="T64" fmla="*/ 63 w 84"/>
                  <a:gd name="T65" fmla="*/ 50 h 96"/>
                  <a:gd name="T66" fmla="*/ 60 w 84"/>
                  <a:gd name="T67" fmla="*/ 50 h 96"/>
                  <a:gd name="T68" fmla="*/ 60 w 84"/>
                  <a:gd name="T69" fmla="*/ 53 h 96"/>
                  <a:gd name="T70" fmla="*/ 54 w 84"/>
                  <a:gd name="T71" fmla="*/ 53 h 96"/>
                  <a:gd name="T72" fmla="*/ 54 w 84"/>
                  <a:gd name="T73" fmla="*/ 50 h 96"/>
                  <a:gd name="T74" fmla="*/ 46 w 84"/>
                  <a:gd name="T75" fmla="*/ 50 h 96"/>
                  <a:gd name="T76" fmla="*/ 47 w 84"/>
                  <a:gd name="T77" fmla="*/ 46 h 96"/>
                  <a:gd name="T78" fmla="*/ 55 w 84"/>
                  <a:gd name="T79" fmla="*/ 26 h 96"/>
                  <a:gd name="T80" fmla="*/ 63 w 84"/>
                  <a:gd name="T81" fmla="*/ 26 h 96"/>
                  <a:gd name="T82" fmla="*/ 61 w 84"/>
                  <a:gd name="T83" fmla="*/ 46 h 96"/>
                  <a:gd name="T84" fmla="*/ 63 w 84"/>
                  <a:gd name="T85" fmla="*/ 46 h 96"/>
                  <a:gd name="T86" fmla="*/ 63 w 84"/>
                  <a:gd name="T87" fmla="*/ 50 h 96"/>
                  <a:gd name="T88" fmla="*/ 55 w 84"/>
                  <a:gd name="T89" fmla="*/ 46 h 96"/>
                  <a:gd name="T90" fmla="*/ 52 w 84"/>
                  <a:gd name="T91" fmla="*/ 46 h 96"/>
                  <a:gd name="T92" fmla="*/ 56 w 84"/>
                  <a:gd name="T93" fmla="*/ 35 h 96"/>
                  <a:gd name="T94" fmla="*/ 55 w 84"/>
                  <a:gd name="T95" fmla="*/ 46 h 96"/>
                  <a:gd name="T96" fmla="*/ 43 w 84"/>
                  <a:gd name="T97" fmla="*/ 0 h 96"/>
                  <a:gd name="T98" fmla="*/ 72 w 84"/>
                  <a:gd name="T99" fmla="*/ 12 h 96"/>
                  <a:gd name="T100" fmla="*/ 84 w 84"/>
                  <a:gd name="T101" fmla="*/ 41 h 96"/>
                  <a:gd name="T102" fmla="*/ 72 w 84"/>
                  <a:gd name="T103" fmla="*/ 71 h 96"/>
                  <a:gd name="T104" fmla="*/ 65 w 84"/>
                  <a:gd name="T105" fmla="*/ 76 h 96"/>
                  <a:gd name="T106" fmla="*/ 63 w 84"/>
                  <a:gd name="T107" fmla="*/ 73 h 96"/>
                  <a:gd name="T108" fmla="*/ 59 w 84"/>
                  <a:gd name="T109" fmla="*/ 69 h 96"/>
                  <a:gd name="T110" fmla="*/ 66 w 84"/>
                  <a:gd name="T111" fmla="*/ 64 h 96"/>
                  <a:gd name="T112" fmla="*/ 75 w 84"/>
                  <a:gd name="T113" fmla="*/ 41 h 96"/>
                  <a:gd name="T114" fmla="*/ 66 w 84"/>
                  <a:gd name="T115" fmla="*/ 19 h 96"/>
                  <a:gd name="T116" fmla="*/ 43 w 84"/>
                  <a:gd name="T117" fmla="*/ 10 h 96"/>
                  <a:gd name="T118" fmla="*/ 31 w 84"/>
                  <a:gd name="T119" fmla="*/ 12 h 96"/>
                  <a:gd name="T120" fmla="*/ 29 w 84"/>
                  <a:gd name="T121" fmla="*/ 6 h 96"/>
                  <a:gd name="T122" fmla="*/ 28 w 84"/>
                  <a:gd name="T123" fmla="*/ 3 h 96"/>
                  <a:gd name="T124" fmla="*/ 43 w 84"/>
                  <a:gd name="T125" fmla="*/ 0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84" h="96">
                    <a:moveTo>
                      <a:pt x="50" y="92"/>
                    </a:moveTo>
                    <a:cubicBezTo>
                      <a:pt x="52" y="88"/>
                      <a:pt x="55" y="84"/>
                      <a:pt x="57" y="81"/>
                    </a:cubicBezTo>
                    <a:cubicBezTo>
                      <a:pt x="58" y="79"/>
                      <a:pt x="58" y="77"/>
                      <a:pt x="56" y="75"/>
                    </a:cubicBezTo>
                    <a:cubicBezTo>
                      <a:pt x="52" y="71"/>
                      <a:pt x="48" y="67"/>
                      <a:pt x="43" y="63"/>
                    </a:cubicBezTo>
                    <a:cubicBezTo>
                      <a:pt x="41" y="61"/>
                      <a:pt x="40" y="61"/>
                      <a:pt x="38" y="62"/>
                    </a:cubicBezTo>
                    <a:cubicBezTo>
                      <a:pt x="35" y="63"/>
                      <a:pt x="33" y="65"/>
                      <a:pt x="30" y="67"/>
                    </a:cubicBezTo>
                    <a:cubicBezTo>
                      <a:pt x="21" y="53"/>
                      <a:pt x="19" y="45"/>
                      <a:pt x="17" y="35"/>
                    </a:cubicBezTo>
                    <a:cubicBezTo>
                      <a:pt x="20" y="34"/>
                      <a:pt x="23" y="32"/>
                      <a:pt x="26" y="31"/>
                    </a:cubicBezTo>
                    <a:cubicBezTo>
                      <a:pt x="27" y="30"/>
                      <a:pt x="28" y="28"/>
                      <a:pt x="27" y="25"/>
                    </a:cubicBezTo>
                    <a:cubicBezTo>
                      <a:pt x="26" y="20"/>
                      <a:pt x="24" y="14"/>
                      <a:pt x="22" y="8"/>
                    </a:cubicBezTo>
                    <a:cubicBezTo>
                      <a:pt x="22" y="6"/>
                      <a:pt x="20" y="4"/>
                      <a:pt x="18" y="4"/>
                    </a:cubicBezTo>
                    <a:cubicBezTo>
                      <a:pt x="14" y="5"/>
                      <a:pt x="9" y="5"/>
                      <a:pt x="4" y="6"/>
                    </a:cubicBezTo>
                    <a:cubicBezTo>
                      <a:pt x="0" y="6"/>
                      <a:pt x="0" y="7"/>
                      <a:pt x="0" y="10"/>
                    </a:cubicBezTo>
                    <a:cubicBezTo>
                      <a:pt x="1" y="46"/>
                      <a:pt x="15" y="78"/>
                      <a:pt x="43" y="94"/>
                    </a:cubicBezTo>
                    <a:cubicBezTo>
                      <a:pt x="46" y="96"/>
                      <a:pt x="47" y="96"/>
                      <a:pt x="50" y="92"/>
                    </a:cubicBezTo>
                    <a:close/>
                    <a:moveTo>
                      <a:pt x="45" y="53"/>
                    </a:moveTo>
                    <a:cubicBezTo>
                      <a:pt x="32" y="53"/>
                      <a:pt x="32" y="53"/>
                      <a:pt x="32" y="53"/>
                    </a:cubicBezTo>
                    <a:cubicBezTo>
                      <a:pt x="32" y="50"/>
                      <a:pt x="32" y="50"/>
                      <a:pt x="32" y="50"/>
                    </a:cubicBezTo>
                    <a:cubicBezTo>
                      <a:pt x="40" y="38"/>
                      <a:pt x="40" y="38"/>
                      <a:pt x="40" y="38"/>
                    </a:cubicBezTo>
                    <a:cubicBezTo>
                      <a:pt x="41" y="36"/>
                      <a:pt x="42" y="34"/>
                      <a:pt x="42" y="32"/>
                    </a:cubicBezTo>
                    <a:cubicBezTo>
                      <a:pt x="42" y="31"/>
                      <a:pt x="42" y="30"/>
                      <a:pt x="41" y="30"/>
                    </a:cubicBezTo>
                    <a:cubicBezTo>
                      <a:pt x="40" y="30"/>
                      <a:pt x="40" y="31"/>
                      <a:pt x="40" y="31"/>
                    </a:cubicBezTo>
                    <a:cubicBezTo>
                      <a:pt x="39" y="36"/>
                      <a:pt x="39" y="36"/>
                      <a:pt x="39" y="36"/>
                    </a:cubicBezTo>
                    <a:cubicBezTo>
                      <a:pt x="34" y="36"/>
                      <a:pt x="34" y="36"/>
                      <a:pt x="34" y="36"/>
                    </a:cubicBezTo>
                    <a:cubicBezTo>
                      <a:pt x="34" y="31"/>
                      <a:pt x="34" y="31"/>
                      <a:pt x="34" y="31"/>
                    </a:cubicBezTo>
                    <a:cubicBezTo>
                      <a:pt x="35" y="28"/>
                      <a:pt x="37" y="26"/>
                      <a:pt x="42" y="26"/>
                    </a:cubicBezTo>
                    <a:cubicBezTo>
                      <a:pt x="44" y="26"/>
                      <a:pt x="46" y="27"/>
                      <a:pt x="47" y="28"/>
                    </a:cubicBezTo>
                    <a:cubicBezTo>
                      <a:pt x="48" y="29"/>
                      <a:pt x="48" y="31"/>
                      <a:pt x="47" y="34"/>
                    </a:cubicBezTo>
                    <a:cubicBezTo>
                      <a:pt x="47" y="35"/>
                      <a:pt x="47" y="36"/>
                      <a:pt x="47" y="37"/>
                    </a:cubicBezTo>
                    <a:cubicBezTo>
                      <a:pt x="38" y="50"/>
                      <a:pt x="38" y="50"/>
                      <a:pt x="38" y="50"/>
                    </a:cubicBezTo>
                    <a:cubicBezTo>
                      <a:pt x="46" y="50"/>
                      <a:pt x="46" y="50"/>
                      <a:pt x="46" y="50"/>
                    </a:cubicBezTo>
                    <a:cubicBezTo>
                      <a:pt x="45" y="53"/>
                      <a:pt x="45" y="53"/>
                      <a:pt x="45" y="53"/>
                    </a:cubicBezTo>
                    <a:close/>
                    <a:moveTo>
                      <a:pt x="63" y="50"/>
                    </a:moveTo>
                    <a:cubicBezTo>
                      <a:pt x="60" y="50"/>
                      <a:pt x="60" y="50"/>
                      <a:pt x="60" y="50"/>
                    </a:cubicBezTo>
                    <a:cubicBezTo>
                      <a:pt x="60" y="53"/>
                      <a:pt x="60" y="53"/>
                      <a:pt x="60" y="53"/>
                    </a:cubicBezTo>
                    <a:cubicBezTo>
                      <a:pt x="54" y="53"/>
                      <a:pt x="54" y="53"/>
                      <a:pt x="54" y="53"/>
                    </a:cubicBezTo>
                    <a:cubicBezTo>
                      <a:pt x="54" y="50"/>
                      <a:pt x="54" y="50"/>
                      <a:pt x="54" y="50"/>
                    </a:cubicBezTo>
                    <a:cubicBezTo>
                      <a:pt x="46" y="50"/>
                      <a:pt x="46" y="50"/>
                      <a:pt x="46" y="50"/>
                    </a:cubicBezTo>
                    <a:cubicBezTo>
                      <a:pt x="47" y="46"/>
                      <a:pt x="47" y="46"/>
                      <a:pt x="47" y="46"/>
                    </a:cubicBezTo>
                    <a:cubicBezTo>
                      <a:pt x="55" y="26"/>
                      <a:pt x="55" y="26"/>
                      <a:pt x="55" y="26"/>
                    </a:cubicBezTo>
                    <a:cubicBezTo>
                      <a:pt x="63" y="26"/>
                      <a:pt x="63" y="26"/>
                      <a:pt x="63" y="26"/>
                    </a:cubicBezTo>
                    <a:cubicBezTo>
                      <a:pt x="61" y="46"/>
                      <a:pt x="61" y="46"/>
                      <a:pt x="61" y="46"/>
                    </a:cubicBezTo>
                    <a:cubicBezTo>
                      <a:pt x="63" y="46"/>
                      <a:pt x="63" y="46"/>
                      <a:pt x="63" y="46"/>
                    </a:cubicBezTo>
                    <a:cubicBezTo>
                      <a:pt x="63" y="50"/>
                      <a:pt x="63" y="50"/>
                      <a:pt x="63" y="50"/>
                    </a:cubicBezTo>
                    <a:close/>
                    <a:moveTo>
                      <a:pt x="55" y="46"/>
                    </a:moveTo>
                    <a:cubicBezTo>
                      <a:pt x="52" y="46"/>
                      <a:pt x="52" y="46"/>
                      <a:pt x="52" y="46"/>
                    </a:cubicBezTo>
                    <a:cubicBezTo>
                      <a:pt x="56" y="35"/>
                      <a:pt x="56" y="35"/>
                      <a:pt x="56" y="35"/>
                    </a:cubicBezTo>
                    <a:cubicBezTo>
                      <a:pt x="55" y="46"/>
                      <a:pt x="55" y="46"/>
                      <a:pt x="55" y="46"/>
                    </a:cubicBezTo>
                    <a:close/>
                    <a:moveTo>
                      <a:pt x="43" y="0"/>
                    </a:moveTo>
                    <a:cubicBezTo>
                      <a:pt x="54" y="0"/>
                      <a:pt x="65" y="5"/>
                      <a:pt x="72" y="12"/>
                    </a:cubicBezTo>
                    <a:cubicBezTo>
                      <a:pt x="80" y="20"/>
                      <a:pt x="84" y="30"/>
                      <a:pt x="84" y="41"/>
                    </a:cubicBezTo>
                    <a:cubicBezTo>
                      <a:pt x="84" y="53"/>
                      <a:pt x="80" y="63"/>
                      <a:pt x="72" y="71"/>
                    </a:cubicBezTo>
                    <a:cubicBezTo>
                      <a:pt x="70" y="73"/>
                      <a:pt x="68" y="75"/>
                      <a:pt x="65" y="76"/>
                    </a:cubicBezTo>
                    <a:cubicBezTo>
                      <a:pt x="65" y="75"/>
                      <a:pt x="64" y="74"/>
                      <a:pt x="63" y="73"/>
                    </a:cubicBezTo>
                    <a:cubicBezTo>
                      <a:pt x="59" y="69"/>
                      <a:pt x="59" y="69"/>
                      <a:pt x="59" y="69"/>
                    </a:cubicBezTo>
                    <a:cubicBezTo>
                      <a:pt x="61" y="68"/>
                      <a:pt x="64" y="66"/>
                      <a:pt x="66" y="64"/>
                    </a:cubicBezTo>
                    <a:cubicBezTo>
                      <a:pt x="71" y="58"/>
                      <a:pt x="75" y="50"/>
                      <a:pt x="75" y="41"/>
                    </a:cubicBezTo>
                    <a:cubicBezTo>
                      <a:pt x="75" y="33"/>
                      <a:pt x="71" y="25"/>
                      <a:pt x="66" y="19"/>
                    </a:cubicBezTo>
                    <a:cubicBezTo>
                      <a:pt x="60" y="13"/>
                      <a:pt x="52" y="10"/>
                      <a:pt x="43" y="10"/>
                    </a:cubicBezTo>
                    <a:cubicBezTo>
                      <a:pt x="39" y="10"/>
                      <a:pt x="35" y="11"/>
                      <a:pt x="31" y="12"/>
                    </a:cubicBezTo>
                    <a:cubicBezTo>
                      <a:pt x="29" y="6"/>
                      <a:pt x="29" y="6"/>
                      <a:pt x="29" y="6"/>
                    </a:cubicBezTo>
                    <a:cubicBezTo>
                      <a:pt x="29" y="5"/>
                      <a:pt x="28" y="4"/>
                      <a:pt x="28" y="3"/>
                    </a:cubicBezTo>
                    <a:cubicBezTo>
                      <a:pt x="33" y="1"/>
                      <a:pt x="38" y="0"/>
                      <a:pt x="43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20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</p:grp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3000"/>
    </mc:Choice>
    <mc:Fallback xmlns="">
      <p:transition advTm="3000"/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4" presetClass="entr" presetSubtype="5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vertical)">
                                          <p:cBhvr>
                                            <p:cTn id="7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2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" dur="75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" dur="75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fill="hold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5" dur="75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6" dur="75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2" fill="hold" nodeType="withEffect" p14:presetBounceEnd="4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9" dur="75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0" dur="75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4" presetClass="entr" presetSubtype="5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vertical)">
                                          <p:cBhvr>
                                            <p:cTn id="7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75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75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75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75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2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75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75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-50801" y="424600"/>
            <a:ext cx="9398001" cy="461665"/>
            <a:chOff x="-50801" y="424600"/>
            <a:chExt cx="9398001" cy="461665"/>
          </a:xfrm>
        </p:grpSpPr>
        <p:sp>
          <p:nvSpPr>
            <p:cNvPr id="3" name="KSO_Shape"/>
            <p:cNvSpPr/>
            <p:nvPr/>
          </p:nvSpPr>
          <p:spPr bwMode="auto">
            <a:xfrm>
              <a:off x="-50801" y="463458"/>
              <a:ext cx="486569" cy="32239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 defTabSz="6851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1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" name="文本框 4"/>
            <p:cNvSpPr txBox="1"/>
            <p:nvPr/>
          </p:nvSpPr>
          <p:spPr bwMode="auto">
            <a:xfrm>
              <a:off x="751523" y="424600"/>
              <a:ext cx="8595677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defTabSz="6851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400" b="1" dirty="0">
                  <a:solidFill>
                    <a:schemeClr val="accent1"/>
                  </a:solidFill>
                  <a:latin typeface="+mn-lt"/>
                  <a:ea typeface="+mn-ea"/>
                  <a:cs typeface="+mn-ea"/>
                  <a:sym typeface="+mn-lt"/>
                </a:rPr>
                <a:t>(2)</a:t>
              </a:r>
              <a:r>
                <a:rPr lang="zh-CN" altLang="en-US" sz="2400" b="1" dirty="0">
                  <a:solidFill>
                    <a:schemeClr val="accent1"/>
                  </a:solidFill>
                  <a:latin typeface="+mn-lt"/>
                  <a:ea typeface="+mn-ea"/>
                  <a:cs typeface="+mn-ea"/>
                  <a:sym typeface="+mn-lt"/>
                </a:rPr>
                <a:t>、招聘</a:t>
              </a:r>
            </a:p>
          </p:txBody>
        </p:sp>
        <p:sp>
          <p:nvSpPr>
            <p:cNvPr id="6" name="KSO_Shape"/>
            <p:cNvSpPr/>
            <p:nvPr/>
          </p:nvSpPr>
          <p:spPr bwMode="auto">
            <a:xfrm>
              <a:off x="488156" y="463458"/>
              <a:ext cx="103188" cy="32239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 defTabSz="6851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1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35" name="iṩḻîdê"/>
          <p:cNvSpPr/>
          <p:nvPr/>
        </p:nvSpPr>
        <p:spPr>
          <a:xfrm>
            <a:off x="539751" y="3375050"/>
            <a:ext cx="3929091" cy="358750"/>
          </a:xfrm>
          <a:prstGeom prst="rect">
            <a:avLst/>
          </a:prstGeom>
          <a:solidFill>
            <a:schemeClr val="accent1"/>
          </a:solidFill>
        </p:spPr>
        <p:txBody>
          <a:bodyPr wrap="none" anchor="ctr">
            <a:normAutofit lnSpcReduction="10000"/>
          </a:bodyPr>
          <a:lstStyle/>
          <a:p>
            <a:pPr lvl="0"/>
            <a:r>
              <a:rPr lang="en-US" altLang="zh-CN" sz="1800" b="1" dirty="0">
                <a:solidFill>
                  <a:schemeClr val="bg1"/>
                </a:solidFill>
              </a:rPr>
              <a:t>1)</a:t>
            </a:r>
            <a:r>
              <a:rPr lang="zh-CN" altLang="en-US" sz="1800" b="1" dirty="0">
                <a:solidFill>
                  <a:schemeClr val="bg1"/>
                </a:solidFill>
              </a:rPr>
              <a:t>、部门传人员增补单</a:t>
            </a:r>
          </a:p>
        </p:txBody>
      </p:sp>
      <p:sp>
        <p:nvSpPr>
          <p:cNvPr id="38" name="îṣḻïḋé"/>
          <p:cNvSpPr/>
          <p:nvPr/>
        </p:nvSpPr>
        <p:spPr>
          <a:xfrm>
            <a:off x="547982" y="1322755"/>
            <a:ext cx="3929094" cy="2012846"/>
          </a:xfrm>
          <a:prstGeom prst="rect">
            <a:avLst/>
          </a:prstGeom>
          <a:blipFill>
            <a:blip r:embed="rId4"/>
            <a:srcRect/>
            <a:stretch>
              <a:fillRect t="-14676" b="-14492"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grpSp>
        <p:nvGrpSpPr>
          <p:cNvPr id="2" name="组合 1"/>
          <p:cNvGrpSpPr/>
          <p:nvPr/>
        </p:nvGrpSpPr>
        <p:grpSpPr>
          <a:xfrm>
            <a:off x="4684182" y="1322758"/>
            <a:ext cx="3929094" cy="3373067"/>
            <a:chOff x="4684182" y="1322758"/>
            <a:chExt cx="3929094" cy="3373067"/>
          </a:xfrm>
        </p:grpSpPr>
        <p:sp>
          <p:nvSpPr>
            <p:cNvPr id="36" name="î$ḻîḓe"/>
            <p:cNvSpPr/>
            <p:nvPr/>
          </p:nvSpPr>
          <p:spPr>
            <a:xfrm>
              <a:off x="4684185" y="3375052"/>
              <a:ext cx="3929091" cy="358748"/>
            </a:xfrm>
            <a:prstGeom prst="rect">
              <a:avLst/>
            </a:prstGeom>
            <a:solidFill>
              <a:schemeClr val="accent2"/>
            </a:solidFill>
          </p:spPr>
          <p:txBody>
            <a:bodyPr wrap="none">
              <a:noAutofit/>
            </a:bodyPr>
            <a:lstStyle/>
            <a:p>
              <a:pPr lvl="0"/>
              <a:endParaRPr lang="zh-CN" altLang="en-US" sz="1800" b="1" dirty="0">
                <a:solidFill>
                  <a:srgbClr val="FFFFFF"/>
                </a:solidFill>
              </a:endParaRPr>
            </a:p>
          </p:txBody>
        </p:sp>
        <p:sp>
          <p:nvSpPr>
            <p:cNvPr id="37" name="îṣ1ïḑè"/>
            <p:cNvSpPr/>
            <p:nvPr/>
          </p:nvSpPr>
          <p:spPr>
            <a:xfrm>
              <a:off x="4684182" y="3719194"/>
              <a:ext cx="3782631" cy="976631"/>
            </a:xfrm>
            <a:prstGeom prst="rect">
              <a:avLst/>
            </a:prstGeom>
          </p:spPr>
          <p:txBody>
            <a:bodyPr wrap="square" lIns="72000" tIns="72000" rIns="72000" bIns="72000">
              <a:normAutofit/>
            </a:bodyPr>
            <a:lstStyle/>
            <a:p>
              <a:pPr marL="285750" lvl="0" indent="-285750">
                <a:lnSpc>
                  <a:spcPct val="120000"/>
                </a:lnSpc>
                <a:buFont typeface="Arial" panose="020B0604020202020204" pitchFamily="34" charset="0"/>
                <a:buChar char="•"/>
              </a:pPr>
              <a:r>
                <a:rPr lang="zh-CN" altLang="en-US" sz="1400" dirty="0"/>
                <a:t>广发招聘信息</a:t>
              </a:r>
            </a:p>
            <a:p>
              <a:pPr marL="285750" lvl="0" indent="-285750">
                <a:lnSpc>
                  <a:spcPct val="120000"/>
                </a:lnSpc>
                <a:buFont typeface="Arial" panose="020B0604020202020204" pitchFamily="34" charset="0"/>
                <a:buChar char="•"/>
              </a:pPr>
              <a:r>
                <a:rPr lang="zh-CN" altLang="en-US" sz="1400" dirty="0"/>
                <a:t>网上招聘</a:t>
              </a:r>
            </a:p>
            <a:p>
              <a:pPr marL="285750" lvl="0" indent="-285750">
                <a:lnSpc>
                  <a:spcPct val="120000"/>
                </a:lnSpc>
                <a:buFont typeface="Arial" panose="020B0604020202020204" pitchFamily="34" charset="0"/>
                <a:buChar char="•"/>
              </a:pPr>
              <a:r>
                <a:rPr lang="zh-CN" altLang="en-US" sz="1400" dirty="0"/>
                <a:t>定点招聘</a:t>
              </a:r>
            </a:p>
          </p:txBody>
        </p:sp>
        <p:sp>
          <p:nvSpPr>
            <p:cNvPr id="39" name="î$ḻíḋe"/>
            <p:cNvSpPr/>
            <p:nvPr/>
          </p:nvSpPr>
          <p:spPr>
            <a:xfrm>
              <a:off x="4684182" y="1322758"/>
              <a:ext cx="3929094" cy="2012846"/>
            </a:xfrm>
            <a:prstGeom prst="rect">
              <a:avLst/>
            </a:prstGeom>
            <a:blipFill>
              <a:blip r:embed="rId5"/>
              <a:srcRect/>
              <a:stretch>
                <a:fillRect t="-15136" b="-14946"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" name="矩形 3"/>
            <p:cNvSpPr/>
            <p:nvPr/>
          </p:nvSpPr>
          <p:spPr>
            <a:xfrm>
              <a:off x="4684182" y="3342733"/>
              <a:ext cx="3852337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/>
              <a:r>
                <a:rPr lang="en-US" altLang="zh-CN" sz="1800" b="1" dirty="0">
                  <a:solidFill>
                    <a:srgbClr val="FFFFFF"/>
                  </a:solidFill>
                </a:rPr>
                <a:t>2)</a:t>
              </a:r>
              <a:r>
                <a:rPr lang="zh-CN" altLang="en-US" sz="1800" b="1" dirty="0">
                  <a:solidFill>
                    <a:srgbClr val="FFFFFF"/>
                  </a:solidFill>
                </a:rPr>
                <a:t>、有针对性、合理性招聘一批员工</a:t>
              </a:r>
            </a:p>
          </p:txBody>
        </p:sp>
      </p:grp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3000"/>
    </mc:Choice>
    <mc:Fallback xmlns="">
      <p:transition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3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îṣḷïḍê"/>
          <p:cNvSpPr/>
          <p:nvPr/>
        </p:nvSpPr>
        <p:spPr>
          <a:xfrm>
            <a:off x="3394088" y="1331169"/>
            <a:ext cx="413571" cy="328593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59879" y="45112"/>
                </a:moveTo>
                <a:lnTo>
                  <a:pt x="59879" y="45112"/>
                </a:lnTo>
                <a:cubicBezTo>
                  <a:pt x="49014" y="45112"/>
                  <a:pt x="42736" y="52932"/>
                  <a:pt x="42736" y="66466"/>
                </a:cubicBezTo>
                <a:cubicBezTo>
                  <a:pt x="42736" y="80000"/>
                  <a:pt x="49014" y="87819"/>
                  <a:pt x="59879" y="87819"/>
                </a:cubicBezTo>
                <a:cubicBezTo>
                  <a:pt x="70503" y="87819"/>
                  <a:pt x="77022" y="80000"/>
                  <a:pt x="77022" y="66466"/>
                </a:cubicBezTo>
                <a:cubicBezTo>
                  <a:pt x="77022" y="52932"/>
                  <a:pt x="70503" y="45112"/>
                  <a:pt x="59879" y="45112"/>
                </a:cubicBezTo>
                <a:close/>
                <a:moveTo>
                  <a:pt x="106720" y="21052"/>
                </a:moveTo>
                <a:lnTo>
                  <a:pt x="106720" y="21052"/>
                </a:lnTo>
                <a:cubicBezTo>
                  <a:pt x="93923" y="21052"/>
                  <a:pt x="93923" y="21052"/>
                  <a:pt x="93923" y="21052"/>
                </a:cubicBezTo>
                <a:cubicBezTo>
                  <a:pt x="91750" y="21052"/>
                  <a:pt x="89818" y="21052"/>
                  <a:pt x="87645" y="18345"/>
                </a:cubicBezTo>
                <a:cubicBezTo>
                  <a:pt x="85472" y="2406"/>
                  <a:pt x="85472" y="2406"/>
                  <a:pt x="85472" y="2406"/>
                </a:cubicBezTo>
                <a:cubicBezTo>
                  <a:pt x="83299" y="2406"/>
                  <a:pt x="81126" y="0"/>
                  <a:pt x="78953" y="0"/>
                </a:cubicBezTo>
                <a:cubicBezTo>
                  <a:pt x="38390" y="0"/>
                  <a:pt x="38390" y="0"/>
                  <a:pt x="38390" y="0"/>
                </a:cubicBezTo>
                <a:cubicBezTo>
                  <a:pt x="38390" y="0"/>
                  <a:pt x="36217" y="2406"/>
                  <a:pt x="34285" y="2406"/>
                </a:cubicBezTo>
                <a:cubicBezTo>
                  <a:pt x="29698" y="18345"/>
                  <a:pt x="29698" y="18345"/>
                  <a:pt x="29698" y="18345"/>
                </a:cubicBezTo>
                <a:cubicBezTo>
                  <a:pt x="29698" y="21052"/>
                  <a:pt x="27766" y="21052"/>
                  <a:pt x="25593" y="21052"/>
                </a:cubicBezTo>
                <a:cubicBezTo>
                  <a:pt x="12796" y="21052"/>
                  <a:pt x="12796" y="21052"/>
                  <a:pt x="12796" y="21052"/>
                </a:cubicBezTo>
                <a:cubicBezTo>
                  <a:pt x="4104" y="21052"/>
                  <a:pt x="0" y="29172"/>
                  <a:pt x="0" y="36992"/>
                </a:cubicBezTo>
                <a:cubicBezTo>
                  <a:pt x="0" y="103759"/>
                  <a:pt x="0" y="103759"/>
                  <a:pt x="0" y="103759"/>
                </a:cubicBezTo>
                <a:cubicBezTo>
                  <a:pt x="0" y="111879"/>
                  <a:pt x="4104" y="119699"/>
                  <a:pt x="12796" y="119699"/>
                </a:cubicBezTo>
                <a:cubicBezTo>
                  <a:pt x="106720" y="119699"/>
                  <a:pt x="106720" y="119699"/>
                  <a:pt x="106720" y="119699"/>
                </a:cubicBezTo>
                <a:cubicBezTo>
                  <a:pt x="113480" y="119699"/>
                  <a:pt x="119758" y="111879"/>
                  <a:pt x="119758" y="103759"/>
                </a:cubicBezTo>
                <a:cubicBezTo>
                  <a:pt x="119758" y="36992"/>
                  <a:pt x="119758" y="36992"/>
                  <a:pt x="119758" y="36992"/>
                </a:cubicBezTo>
                <a:cubicBezTo>
                  <a:pt x="119758" y="29172"/>
                  <a:pt x="113480" y="21052"/>
                  <a:pt x="106720" y="21052"/>
                </a:cubicBezTo>
                <a:close/>
                <a:moveTo>
                  <a:pt x="59879" y="103759"/>
                </a:moveTo>
                <a:lnTo>
                  <a:pt x="59879" y="103759"/>
                </a:lnTo>
                <a:cubicBezTo>
                  <a:pt x="42736" y="103759"/>
                  <a:pt x="29698" y="87819"/>
                  <a:pt x="29698" y="66466"/>
                </a:cubicBezTo>
                <a:cubicBezTo>
                  <a:pt x="29698" y="45112"/>
                  <a:pt x="42736" y="29172"/>
                  <a:pt x="59879" y="29172"/>
                </a:cubicBezTo>
                <a:cubicBezTo>
                  <a:pt x="77022" y="29172"/>
                  <a:pt x="89818" y="45112"/>
                  <a:pt x="89818" y="66466"/>
                </a:cubicBezTo>
                <a:cubicBezTo>
                  <a:pt x="89818" y="87819"/>
                  <a:pt x="77022" y="103759"/>
                  <a:pt x="59879" y="103759"/>
                </a:cubicBezTo>
                <a:close/>
                <a:moveTo>
                  <a:pt x="102615" y="47819"/>
                </a:moveTo>
                <a:lnTo>
                  <a:pt x="102615" y="47819"/>
                </a:lnTo>
                <a:cubicBezTo>
                  <a:pt x="100442" y="47819"/>
                  <a:pt x="98269" y="45112"/>
                  <a:pt x="98269" y="42406"/>
                </a:cubicBezTo>
                <a:cubicBezTo>
                  <a:pt x="98269" y="39699"/>
                  <a:pt x="100442" y="36992"/>
                  <a:pt x="102615" y="36992"/>
                </a:cubicBezTo>
                <a:cubicBezTo>
                  <a:pt x="104547" y="36992"/>
                  <a:pt x="106720" y="39699"/>
                  <a:pt x="106720" y="42406"/>
                </a:cubicBezTo>
                <a:cubicBezTo>
                  <a:pt x="106720" y="45112"/>
                  <a:pt x="104547" y="47819"/>
                  <a:pt x="102615" y="47819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</p:spPr>
        <p:txBody>
          <a:bodyPr anchor="ctr"/>
          <a:lstStyle/>
          <a:p>
            <a:pPr algn="ctr"/>
            <a:endParaRPr sz="1400"/>
          </a:p>
        </p:txBody>
      </p:sp>
      <p:sp>
        <p:nvSpPr>
          <p:cNvPr id="5" name="iś1iďê"/>
          <p:cNvSpPr/>
          <p:nvPr/>
        </p:nvSpPr>
        <p:spPr>
          <a:xfrm>
            <a:off x="0" y="0"/>
            <a:ext cx="2514599" cy="5143500"/>
          </a:xfrm>
          <a:prstGeom prst="rect">
            <a:avLst/>
          </a:prstGeom>
          <a:blipFill>
            <a:blip r:embed="rId4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 l="-206961" t="-370" r="143" b="370"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6" name="ï$1îḋe"/>
          <p:cNvSpPr txBox="1"/>
          <p:nvPr/>
        </p:nvSpPr>
        <p:spPr>
          <a:xfrm>
            <a:off x="2488862" y="276988"/>
            <a:ext cx="2249672" cy="565975"/>
          </a:xfrm>
          <a:prstGeom prst="rect">
            <a:avLst/>
          </a:prstGeom>
          <a:noFill/>
        </p:spPr>
        <p:txBody>
          <a:bodyPr wrap="none" anchor="ctr" anchorCtr="0">
            <a:normAutofit/>
          </a:bodyPr>
          <a:lstStyle/>
          <a:p>
            <a:pPr algn="r"/>
            <a:r>
              <a:rPr lang="en-US" altLang="zh-CN" sz="2400" b="1" dirty="0">
                <a:solidFill>
                  <a:schemeClr val="accent1"/>
                </a:solidFill>
              </a:rPr>
              <a:t>(3)</a:t>
            </a:r>
            <a:r>
              <a:rPr lang="zh-CN" altLang="en-US" sz="2400" b="1" dirty="0">
                <a:solidFill>
                  <a:schemeClr val="accent1"/>
                </a:solidFill>
              </a:rPr>
              <a:t>、宿舍管理</a:t>
            </a:r>
          </a:p>
        </p:txBody>
      </p:sp>
      <p:sp>
        <p:nvSpPr>
          <p:cNvPr id="45" name="iṩḻíḋe"/>
          <p:cNvSpPr txBox="1"/>
          <p:nvPr/>
        </p:nvSpPr>
        <p:spPr bwMode="auto">
          <a:xfrm>
            <a:off x="2584478" y="1822945"/>
            <a:ext cx="1987522" cy="848204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>
            <a:noAutofit/>
          </a:bodyPr>
          <a:lstStyle/>
          <a:p>
            <a:pPr algn="ctr" eaLnBrk="1" hangingPunct="1">
              <a:lnSpc>
                <a:spcPct val="150000"/>
              </a:lnSpc>
            </a:pPr>
            <a:r>
              <a:rPr lang="en-US" altLang="zh-CN" sz="1400" dirty="0">
                <a:solidFill>
                  <a:schemeClr val="accent1"/>
                </a:solidFill>
              </a:rPr>
              <a:t>1)</a:t>
            </a:r>
            <a:r>
              <a:rPr lang="zh-CN" altLang="en-US" sz="1400" dirty="0">
                <a:solidFill>
                  <a:schemeClr val="accent1"/>
                </a:solidFill>
              </a:rPr>
              <a:t>、公司共有宿舍</a:t>
            </a:r>
            <a:r>
              <a:rPr lang="en-US" altLang="zh-CN" sz="1400" dirty="0">
                <a:solidFill>
                  <a:schemeClr val="accent1"/>
                </a:solidFill>
              </a:rPr>
              <a:t>80</a:t>
            </a:r>
            <a:r>
              <a:rPr lang="zh-CN" altLang="en-US" sz="1400" dirty="0">
                <a:solidFill>
                  <a:schemeClr val="accent1"/>
                </a:solidFill>
              </a:rPr>
              <a:t>间</a:t>
            </a:r>
          </a:p>
        </p:txBody>
      </p:sp>
      <p:grpSp>
        <p:nvGrpSpPr>
          <p:cNvPr id="11" name="组合 10"/>
          <p:cNvGrpSpPr/>
          <p:nvPr/>
        </p:nvGrpSpPr>
        <p:grpSpPr>
          <a:xfrm>
            <a:off x="2555511" y="2855817"/>
            <a:ext cx="1932974" cy="1215646"/>
            <a:chOff x="2555511" y="2855817"/>
            <a:chExt cx="1932974" cy="1215646"/>
          </a:xfrm>
        </p:grpSpPr>
        <p:sp>
          <p:nvSpPr>
            <p:cNvPr id="33" name="íSľíďé"/>
            <p:cNvSpPr/>
            <p:nvPr/>
          </p:nvSpPr>
          <p:spPr>
            <a:xfrm>
              <a:off x="3406908" y="2855817"/>
              <a:ext cx="413581" cy="481033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14966" y="41876"/>
                  </a:moveTo>
                  <a:lnTo>
                    <a:pt x="114966" y="41876"/>
                  </a:lnTo>
                  <a:cubicBezTo>
                    <a:pt x="39999" y="67767"/>
                    <a:pt x="70463" y="0"/>
                    <a:pt x="11655" y="36022"/>
                  </a:cubicBezTo>
                  <a:cubicBezTo>
                    <a:pt x="0" y="40075"/>
                    <a:pt x="0" y="40075"/>
                    <a:pt x="0" y="40075"/>
                  </a:cubicBezTo>
                  <a:cubicBezTo>
                    <a:pt x="23311" y="119774"/>
                    <a:pt x="23311" y="119774"/>
                    <a:pt x="23311" y="119774"/>
                  </a:cubicBezTo>
                  <a:cubicBezTo>
                    <a:pt x="37350" y="119774"/>
                    <a:pt x="37350" y="119774"/>
                    <a:pt x="37350" y="119774"/>
                  </a:cubicBezTo>
                  <a:cubicBezTo>
                    <a:pt x="25695" y="79924"/>
                    <a:pt x="25695" y="79924"/>
                    <a:pt x="25695" y="79924"/>
                  </a:cubicBezTo>
                  <a:cubicBezTo>
                    <a:pt x="77615" y="43902"/>
                    <a:pt x="56423" y="119774"/>
                    <a:pt x="117350" y="43902"/>
                  </a:cubicBezTo>
                  <a:cubicBezTo>
                    <a:pt x="119735" y="43902"/>
                    <a:pt x="117350" y="41876"/>
                    <a:pt x="114966" y="41876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 sz="1400"/>
            </a:p>
          </p:txBody>
        </p:sp>
        <p:sp>
          <p:nvSpPr>
            <p:cNvPr id="46" name="îṡḷïďê"/>
            <p:cNvSpPr txBox="1"/>
            <p:nvPr/>
          </p:nvSpPr>
          <p:spPr bwMode="auto">
            <a:xfrm>
              <a:off x="2555511" y="3439825"/>
              <a:ext cx="1932974" cy="6316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noAutofit/>
            </a:bodyPr>
            <a:lstStyle/>
            <a:p>
              <a:pPr algn="ctr" eaLnBrk="1" hangingPunct="1">
                <a:lnSpc>
                  <a:spcPct val="150000"/>
                </a:lnSpc>
              </a:pPr>
              <a:r>
                <a:rPr lang="en-US" altLang="zh-CN" sz="1400" dirty="0">
                  <a:solidFill>
                    <a:schemeClr val="accent1"/>
                  </a:solidFill>
                </a:rPr>
                <a:t>4)</a:t>
              </a:r>
              <a:r>
                <a:rPr lang="zh-CN" altLang="en-US" sz="1400" dirty="0">
                  <a:solidFill>
                    <a:schemeClr val="accent1"/>
                  </a:solidFill>
                </a:rPr>
                <a:t>、整顿宿舍的环境</a:t>
              </a: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4782162" y="2898758"/>
            <a:ext cx="1784079" cy="1172706"/>
            <a:chOff x="4782162" y="2898758"/>
            <a:chExt cx="1784079" cy="1172706"/>
          </a:xfrm>
        </p:grpSpPr>
        <p:sp>
          <p:nvSpPr>
            <p:cNvPr id="23" name="î$ḷide"/>
            <p:cNvSpPr/>
            <p:nvPr/>
          </p:nvSpPr>
          <p:spPr>
            <a:xfrm>
              <a:off x="5549572" y="2898758"/>
              <a:ext cx="410375" cy="420099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73008" y="78181"/>
                  </a:moveTo>
                  <a:lnTo>
                    <a:pt x="73008" y="78181"/>
                  </a:lnTo>
                  <a:cubicBezTo>
                    <a:pt x="73008" y="78181"/>
                    <a:pt x="119734" y="43896"/>
                    <a:pt x="115221" y="6753"/>
                  </a:cubicBezTo>
                  <a:lnTo>
                    <a:pt x="115221" y="4675"/>
                  </a:lnTo>
                  <a:cubicBezTo>
                    <a:pt x="112831" y="4675"/>
                    <a:pt x="112831" y="4675"/>
                    <a:pt x="112831" y="4675"/>
                  </a:cubicBezTo>
                  <a:cubicBezTo>
                    <a:pt x="75398" y="0"/>
                    <a:pt x="42212" y="46233"/>
                    <a:pt x="42212" y="46233"/>
                  </a:cubicBezTo>
                  <a:cubicBezTo>
                    <a:pt x="14070" y="41298"/>
                    <a:pt x="16460" y="48311"/>
                    <a:pt x="2389" y="78181"/>
                  </a:cubicBezTo>
                  <a:cubicBezTo>
                    <a:pt x="0" y="85194"/>
                    <a:pt x="4778" y="85194"/>
                    <a:pt x="9292" y="85194"/>
                  </a:cubicBezTo>
                  <a:cubicBezTo>
                    <a:pt x="14070" y="82857"/>
                    <a:pt x="23362" y="80519"/>
                    <a:pt x="23362" y="80519"/>
                  </a:cubicBezTo>
                  <a:cubicBezTo>
                    <a:pt x="40088" y="96623"/>
                    <a:pt x="40088" y="96623"/>
                    <a:pt x="40088" y="96623"/>
                  </a:cubicBezTo>
                  <a:cubicBezTo>
                    <a:pt x="40088" y="96623"/>
                    <a:pt x="37433" y="105714"/>
                    <a:pt x="35309" y="110389"/>
                  </a:cubicBezTo>
                  <a:cubicBezTo>
                    <a:pt x="32920" y="115064"/>
                    <a:pt x="35309" y="119740"/>
                    <a:pt x="40088" y="117402"/>
                  </a:cubicBezTo>
                  <a:cubicBezTo>
                    <a:pt x="70619" y="103376"/>
                    <a:pt x="77522" y="105714"/>
                    <a:pt x="73008" y="78181"/>
                  </a:cubicBezTo>
                  <a:close/>
                  <a:moveTo>
                    <a:pt x="79911" y="38961"/>
                  </a:moveTo>
                  <a:lnTo>
                    <a:pt x="79911" y="38961"/>
                  </a:lnTo>
                  <a:cubicBezTo>
                    <a:pt x="75398" y="34545"/>
                    <a:pt x="75398" y="29870"/>
                    <a:pt x="79911" y="25194"/>
                  </a:cubicBezTo>
                  <a:cubicBezTo>
                    <a:pt x="84690" y="20779"/>
                    <a:pt x="91592" y="20779"/>
                    <a:pt x="93982" y="25194"/>
                  </a:cubicBezTo>
                  <a:cubicBezTo>
                    <a:pt x="98761" y="29870"/>
                    <a:pt x="98761" y="34545"/>
                    <a:pt x="93982" y="38961"/>
                  </a:cubicBezTo>
                  <a:cubicBezTo>
                    <a:pt x="91592" y="43896"/>
                    <a:pt x="84690" y="43896"/>
                    <a:pt x="79911" y="3896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 sz="1400"/>
            </a:p>
          </p:txBody>
        </p:sp>
        <p:sp>
          <p:nvSpPr>
            <p:cNvPr id="47" name="i$ḻïḑé"/>
            <p:cNvSpPr txBox="1"/>
            <p:nvPr/>
          </p:nvSpPr>
          <p:spPr bwMode="auto">
            <a:xfrm>
              <a:off x="4782162" y="3439826"/>
              <a:ext cx="1784079" cy="6316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noAutofit/>
            </a:bodyPr>
            <a:lstStyle/>
            <a:p>
              <a:pPr algn="ctr" eaLnBrk="1" hangingPunct="1">
                <a:lnSpc>
                  <a:spcPct val="150000"/>
                </a:lnSpc>
              </a:pPr>
              <a:r>
                <a:rPr lang="en-US" altLang="zh-CN" sz="1400" dirty="0">
                  <a:solidFill>
                    <a:schemeClr val="accent1"/>
                  </a:solidFill>
                </a:rPr>
                <a:t>5)</a:t>
              </a:r>
              <a:r>
                <a:rPr lang="zh-CN" altLang="en-US" sz="1400" dirty="0">
                  <a:solidFill>
                    <a:schemeClr val="accent1"/>
                  </a:solidFill>
                </a:rPr>
                <a:t>、每月检查宿舍水、电</a:t>
              </a:r>
              <a:endParaRPr lang="en-US" altLang="zh-CN" sz="1400" dirty="0">
                <a:solidFill>
                  <a:schemeClr val="accent1"/>
                </a:solidFill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6756048" y="2902853"/>
            <a:ext cx="2191834" cy="1811316"/>
            <a:chOff x="6756048" y="2902853"/>
            <a:chExt cx="2191834" cy="1811316"/>
          </a:xfrm>
        </p:grpSpPr>
        <p:sp>
          <p:nvSpPr>
            <p:cNvPr id="13" name="îṧļíḍè"/>
            <p:cNvSpPr/>
            <p:nvPr/>
          </p:nvSpPr>
          <p:spPr>
            <a:xfrm>
              <a:off x="7658877" y="2902853"/>
              <a:ext cx="405271" cy="405376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8918" y="107865"/>
                  </a:moveTo>
                  <a:lnTo>
                    <a:pt x="18918" y="107865"/>
                  </a:lnTo>
                  <a:cubicBezTo>
                    <a:pt x="18918" y="114876"/>
                    <a:pt x="26486" y="119730"/>
                    <a:pt x="33513" y="119730"/>
                  </a:cubicBezTo>
                  <a:cubicBezTo>
                    <a:pt x="40810" y="119730"/>
                    <a:pt x="45405" y="114876"/>
                    <a:pt x="45405" y="107865"/>
                  </a:cubicBezTo>
                  <a:cubicBezTo>
                    <a:pt x="45405" y="100584"/>
                    <a:pt x="40810" y="93303"/>
                    <a:pt x="33513" y="93303"/>
                  </a:cubicBezTo>
                  <a:cubicBezTo>
                    <a:pt x="26486" y="93303"/>
                    <a:pt x="18918" y="100584"/>
                    <a:pt x="18918" y="107865"/>
                  </a:cubicBezTo>
                  <a:close/>
                  <a:moveTo>
                    <a:pt x="86216" y="107865"/>
                  </a:moveTo>
                  <a:lnTo>
                    <a:pt x="86216" y="107865"/>
                  </a:lnTo>
                  <a:cubicBezTo>
                    <a:pt x="86216" y="114876"/>
                    <a:pt x="93243" y="119730"/>
                    <a:pt x="100540" y="119730"/>
                  </a:cubicBezTo>
                  <a:cubicBezTo>
                    <a:pt x="107837" y="119730"/>
                    <a:pt x="112702" y="114876"/>
                    <a:pt x="112702" y="107865"/>
                  </a:cubicBezTo>
                  <a:cubicBezTo>
                    <a:pt x="112702" y="100584"/>
                    <a:pt x="107837" y="93303"/>
                    <a:pt x="100540" y="93303"/>
                  </a:cubicBezTo>
                  <a:cubicBezTo>
                    <a:pt x="93243" y="93303"/>
                    <a:pt x="86216" y="100584"/>
                    <a:pt x="86216" y="107865"/>
                  </a:cubicBezTo>
                  <a:close/>
                  <a:moveTo>
                    <a:pt x="42972" y="76584"/>
                  </a:moveTo>
                  <a:lnTo>
                    <a:pt x="42972" y="76584"/>
                  </a:lnTo>
                  <a:cubicBezTo>
                    <a:pt x="117297" y="55011"/>
                    <a:pt x="117297" y="55011"/>
                    <a:pt x="117297" y="55011"/>
                  </a:cubicBezTo>
                  <a:cubicBezTo>
                    <a:pt x="119729" y="55011"/>
                    <a:pt x="119729" y="52584"/>
                    <a:pt x="119729" y="50426"/>
                  </a:cubicBezTo>
                  <a:cubicBezTo>
                    <a:pt x="119729" y="14561"/>
                    <a:pt x="119729" y="14561"/>
                    <a:pt x="119729" y="14561"/>
                  </a:cubicBezTo>
                  <a:cubicBezTo>
                    <a:pt x="26486" y="14561"/>
                    <a:pt x="26486" y="14561"/>
                    <a:pt x="26486" y="14561"/>
                  </a:cubicBezTo>
                  <a:cubicBezTo>
                    <a:pt x="26486" y="2696"/>
                    <a:pt x="26486" y="2696"/>
                    <a:pt x="26486" y="2696"/>
                  </a:cubicBezTo>
                  <a:lnTo>
                    <a:pt x="24054" y="0"/>
                  </a:lnTo>
                  <a:cubicBezTo>
                    <a:pt x="2432" y="0"/>
                    <a:pt x="2432" y="0"/>
                    <a:pt x="2432" y="0"/>
                  </a:cubicBezTo>
                  <a:cubicBezTo>
                    <a:pt x="0" y="0"/>
                    <a:pt x="0" y="2696"/>
                    <a:pt x="0" y="2696"/>
                  </a:cubicBezTo>
                  <a:cubicBezTo>
                    <a:pt x="0" y="14561"/>
                    <a:pt x="0" y="14561"/>
                    <a:pt x="0" y="14561"/>
                  </a:cubicBezTo>
                  <a:cubicBezTo>
                    <a:pt x="12162" y="14561"/>
                    <a:pt x="12162" y="14561"/>
                    <a:pt x="12162" y="14561"/>
                  </a:cubicBezTo>
                  <a:cubicBezTo>
                    <a:pt x="26486" y="74157"/>
                    <a:pt x="26486" y="74157"/>
                    <a:pt x="26486" y="74157"/>
                  </a:cubicBezTo>
                  <a:cubicBezTo>
                    <a:pt x="26486" y="81438"/>
                    <a:pt x="26486" y="81438"/>
                    <a:pt x="26486" y="81438"/>
                  </a:cubicBezTo>
                  <a:cubicBezTo>
                    <a:pt x="26486" y="91146"/>
                    <a:pt x="26486" y="91146"/>
                    <a:pt x="26486" y="91146"/>
                  </a:cubicBezTo>
                  <a:cubicBezTo>
                    <a:pt x="26486" y="93303"/>
                    <a:pt x="28648" y="93303"/>
                    <a:pt x="28648" y="93303"/>
                  </a:cubicBezTo>
                  <a:cubicBezTo>
                    <a:pt x="33513" y="93303"/>
                    <a:pt x="33513" y="93303"/>
                    <a:pt x="33513" y="93303"/>
                  </a:cubicBezTo>
                  <a:cubicBezTo>
                    <a:pt x="100540" y="93303"/>
                    <a:pt x="100540" y="93303"/>
                    <a:pt x="100540" y="93303"/>
                  </a:cubicBezTo>
                  <a:cubicBezTo>
                    <a:pt x="117297" y="93303"/>
                    <a:pt x="117297" y="93303"/>
                    <a:pt x="117297" y="93303"/>
                  </a:cubicBezTo>
                  <a:cubicBezTo>
                    <a:pt x="119729" y="93303"/>
                    <a:pt x="119729" y="93303"/>
                    <a:pt x="119729" y="91146"/>
                  </a:cubicBezTo>
                  <a:cubicBezTo>
                    <a:pt x="119729" y="81438"/>
                    <a:pt x="119729" y="81438"/>
                    <a:pt x="119729" y="81438"/>
                  </a:cubicBezTo>
                  <a:cubicBezTo>
                    <a:pt x="45405" y="81438"/>
                    <a:pt x="45405" y="81438"/>
                    <a:pt x="45405" y="81438"/>
                  </a:cubicBezTo>
                  <a:cubicBezTo>
                    <a:pt x="35945" y="81438"/>
                    <a:pt x="35945" y="76584"/>
                    <a:pt x="42972" y="7658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 sz="1400"/>
            </a:p>
          </p:txBody>
        </p:sp>
        <p:sp>
          <p:nvSpPr>
            <p:cNvPr id="48" name="ïŝḷiḍè"/>
            <p:cNvSpPr txBox="1"/>
            <p:nvPr/>
          </p:nvSpPr>
          <p:spPr bwMode="auto">
            <a:xfrm>
              <a:off x="6756048" y="3439824"/>
              <a:ext cx="2191834" cy="12743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noAutofit/>
            </a:bodyPr>
            <a:lstStyle/>
            <a:p>
              <a:pPr algn="ctr" eaLnBrk="1" hangingPunct="1">
                <a:lnSpc>
                  <a:spcPct val="150000"/>
                </a:lnSpc>
              </a:pPr>
              <a:r>
                <a:rPr lang="en-US" altLang="zh-CN" sz="1400" dirty="0">
                  <a:solidFill>
                    <a:schemeClr val="accent1"/>
                  </a:solidFill>
                </a:rPr>
                <a:t>6)</a:t>
              </a:r>
              <a:r>
                <a:rPr lang="zh-CN" altLang="en-US" sz="1400" dirty="0">
                  <a:solidFill>
                    <a:schemeClr val="accent1"/>
                  </a:solidFill>
                </a:rPr>
                <a:t>、与物业联络等工作</a:t>
              </a: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4654035" y="1274982"/>
            <a:ext cx="2191834" cy="1396167"/>
            <a:chOff x="4654035" y="1274982"/>
            <a:chExt cx="2191834" cy="1396167"/>
          </a:xfrm>
        </p:grpSpPr>
        <p:sp>
          <p:nvSpPr>
            <p:cNvPr id="27" name="ïŝḷíďe"/>
            <p:cNvSpPr/>
            <p:nvPr/>
          </p:nvSpPr>
          <p:spPr>
            <a:xfrm>
              <a:off x="5539957" y="1274982"/>
              <a:ext cx="419990" cy="339930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15324" y="2895"/>
                  </a:moveTo>
                  <a:lnTo>
                    <a:pt x="115324" y="2895"/>
                  </a:lnTo>
                  <a:cubicBezTo>
                    <a:pt x="112727" y="2895"/>
                    <a:pt x="4675" y="51474"/>
                    <a:pt x="2337" y="51474"/>
                  </a:cubicBezTo>
                  <a:cubicBezTo>
                    <a:pt x="0" y="51474"/>
                    <a:pt x="0" y="54369"/>
                    <a:pt x="2337" y="54369"/>
                  </a:cubicBezTo>
                  <a:cubicBezTo>
                    <a:pt x="4675" y="56943"/>
                    <a:pt x="25454" y="68525"/>
                    <a:pt x="25454" y="68525"/>
                  </a:cubicBezTo>
                  <a:lnTo>
                    <a:pt x="25454" y="68525"/>
                  </a:lnTo>
                  <a:cubicBezTo>
                    <a:pt x="41558" y="73994"/>
                    <a:pt x="41558" y="73994"/>
                    <a:pt x="41558" y="73994"/>
                  </a:cubicBezTo>
                  <a:cubicBezTo>
                    <a:pt x="41558" y="73994"/>
                    <a:pt x="110389" y="11260"/>
                    <a:pt x="112727" y="11260"/>
                  </a:cubicBezTo>
                  <a:cubicBezTo>
                    <a:pt x="112727" y="8364"/>
                    <a:pt x="112727" y="11260"/>
                    <a:pt x="112727" y="11260"/>
                  </a:cubicBezTo>
                  <a:lnTo>
                    <a:pt x="62337" y="79785"/>
                  </a:lnTo>
                  <a:lnTo>
                    <a:pt x="62337" y="79785"/>
                  </a:lnTo>
                  <a:cubicBezTo>
                    <a:pt x="59999" y="82680"/>
                    <a:pt x="59999" y="82680"/>
                    <a:pt x="59999" y="82680"/>
                  </a:cubicBezTo>
                  <a:cubicBezTo>
                    <a:pt x="62337" y="85576"/>
                    <a:pt x="62337" y="85576"/>
                    <a:pt x="62337" y="85576"/>
                  </a:cubicBezTo>
                  <a:lnTo>
                    <a:pt x="62337" y="85576"/>
                  </a:lnTo>
                  <a:cubicBezTo>
                    <a:pt x="62337" y="85576"/>
                    <a:pt x="94285" y="105522"/>
                    <a:pt x="94285" y="108418"/>
                  </a:cubicBezTo>
                  <a:cubicBezTo>
                    <a:pt x="96623" y="108418"/>
                    <a:pt x="98961" y="108418"/>
                    <a:pt x="101298" y="105522"/>
                  </a:cubicBezTo>
                  <a:cubicBezTo>
                    <a:pt x="101298" y="102627"/>
                    <a:pt x="119740" y="8364"/>
                    <a:pt x="119740" y="5790"/>
                  </a:cubicBezTo>
                  <a:cubicBezTo>
                    <a:pt x="119740" y="2895"/>
                    <a:pt x="117662" y="0"/>
                    <a:pt x="115324" y="2895"/>
                  </a:cubicBezTo>
                  <a:close/>
                  <a:moveTo>
                    <a:pt x="41558" y="116782"/>
                  </a:moveTo>
                  <a:lnTo>
                    <a:pt x="41558" y="116782"/>
                  </a:lnTo>
                  <a:cubicBezTo>
                    <a:pt x="41558" y="119678"/>
                    <a:pt x="41558" y="119678"/>
                    <a:pt x="43896" y="119678"/>
                  </a:cubicBezTo>
                  <a:cubicBezTo>
                    <a:pt x="43896" y="116782"/>
                    <a:pt x="62337" y="99731"/>
                    <a:pt x="62337" y="99731"/>
                  </a:cubicBezTo>
                  <a:cubicBezTo>
                    <a:pt x="41558" y="85576"/>
                    <a:pt x="41558" y="85576"/>
                    <a:pt x="41558" y="85576"/>
                  </a:cubicBezTo>
                  <a:lnTo>
                    <a:pt x="41558" y="116782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 sz="1400"/>
            </a:p>
          </p:txBody>
        </p:sp>
        <p:sp>
          <p:nvSpPr>
            <p:cNvPr id="49" name="îṣļiḋè"/>
            <p:cNvSpPr txBox="1"/>
            <p:nvPr/>
          </p:nvSpPr>
          <p:spPr bwMode="auto">
            <a:xfrm>
              <a:off x="4654035" y="1822944"/>
              <a:ext cx="2191834" cy="8482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noAutofit/>
            </a:bodyPr>
            <a:lstStyle/>
            <a:p>
              <a:pPr algn="ctr" eaLnBrk="1" hangingPunct="1">
                <a:lnSpc>
                  <a:spcPct val="150000"/>
                </a:lnSpc>
              </a:pPr>
              <a:r>
                <a:rPr lang="en-US" altLang="zh-CN" sz="1400" dirty="0">
                  <a:solidFill>
                    <a:schemeClr val="accent1"/>
                  </a:solidFill>
                </a:rPr>
                <a:t>2)</a:t>
              </a:r>
              <a:r>
                <a:rPr lang="zh-CN" altLang="en-US" sz="1400" dirty="0">
                  <a:solidFill>
                    <a:schemeClr val="accent1"/>
                  </a:solidFill>
                </a:rPr>
                <a:t>、合理安排员工住宿情况</a:t>
              </a: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6859919" y="1272294"/>
            <a:ext cx="2191834" cy="1398855"/>
            <a:chOff x="6859919" y="1272294"/>
            <a:chExt cx="2191834" cy="1398855"/>
          </a:xfrm>
        </p:grpSpPr>
        <p:sp>
          <p:nvSpPr>
            <p:cNvPr id="17" name="íşlíḋé"/>
            <p:cNvSpPr/>
            <p:nvPr/>
          </p:nvSpPr>
          <p:spPr>
            <a:xfrm>
              <a:off x="7692245" y="1272294"/>
              <a:ext cx="371903" cy="397654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75403" y="112293"/>
                  </a:moveTo>
                  <a:lnTo>
                    <a:pt x="75403" y="112293"/>
                  </a:lnTo>
                  <a:cubicBezTo>
                    <a:pt x="75403" y="114770"/>
                    <a:pt x="78044" y="117247"/>
                    <a:pt x="80684" y="117247"/>
                  </a:cubicBezTo>
                  <a:cubicBezTo>
                    <a:pt x="109144" y="119724"/>
                    <a:pt x="109144" y="119724"/>
                    <a:pt x="109144" y="119724"/>
                  </a:cubicBezTo>
                  <a:cubicBezTo>
                    <a:pt x="112078" y="119724"/>
                    <a:pt x="112078" y="117247"/>
                    <a:pt x="114718" y="114770"/>
                  </a:cubicBezTo>
                  <a:cubicBezTo>
                    <a:pt x="114718" y="92752"/>
                    <a:pt x="114718" y="92752"/>
                    <a:pt x="114718" y="92752"/>
                  </a:cubicBezTo>
                  <a:cubicBezTo>
                    <a:pt x="78044" y="90275"/>
                    <a:pt x="78044" y="90275"/>
                    <a:pt x="78044" y="90275"/>
                  </a:cubicBezTo>
                  <a:lnTo>
                    <a:pt x="75403" y="112293"/>
                  </a:lnTo>
                  <a:close/>
                  <a:moveTo>
                    <a:pt x="5281" y="92752"/>
                  </a:moveTo>
                  <a:lnTo>
                    <a:pt x="5281" y="92752"/>
                  </a:lnTo>
                  <a:cubicBezTo>
                    <a:pt x="5281" y="114770"/>
                    <a:pt x="5281" y="114770"/>
                    <a:pt x="5281" y="114770"/>
                  </a:cubicBezTo>
                  <a:cubicBezTo>
                    <a:pt x="5281" y="117247"/>
                    <a:pt x="7921" y="119724"/>
                    <a:pt x="10268" y="119724"/>
                  </a:cubicBezTo>
                  <a:cubicBezTo>
                    <a:pt x="39022" y="117247"/>
                    <a:pt x="39022" y="117247"/>
                    <a:pt x="39022" y="117247"/>
                  </a:cubicBezTo>
                  <a:cubicBezTo>
                    <a:pt x="41662" y="117247"/>
                    <a:pt x="44303" y="114770"/>
                    <a:pt x="44303" y="112293"/>
                  </a:cubicBezTo>
                  <a:cubicBezTo>
                    <a:pt x="41662" y="90275"/>
                    <a:pt x="41662" y="90275"/>
                    <a:pt x="41662" y="90275"/>
                  </a:cubicBezTo>
                  <a:lnTo>
                    <a:pt x="5281" y="92752"/>
                  </a:lnTo>
                  <a:close/>
                  <a:moveTo>
                    <a:pt x="0" y="56422"/>
                  </a:moveTo>
                  <a:lnTo>
                    <a:pt x="0" y="56422"/>
                  </a:lnTo>
                  <a:cubicBezTo>
                    <a:pt x="2640" y="80642"/>
                    <a:pt x="2640" y="80642"/>
                    <a:pt x="2640" y="80642"/>
                  </a:cubicBezTo>
                  <a:cubicBezTo>
                    <a:pt x="39022" y="75688"/>
                    <a:pt x="39022" y="75688"/>
                    <a:pt x="39022" y="75688"/>
                  </a:cubicBezTo>
                  <a:cubicBezTo>
                    <a:pt x="39022" y="53944"/>
                    <a:pt x="39022" y="53944"/>
                    <a:pt x="39022" y="53944"/>
                  </a:cubicBezTo>
                  <a:lnTo>
                    <a:pt x="39022" y="51467"/>
                  </a:lnTo>
                  <a:cubicBezTo>
                    <a:pt x="39022" y="41834"/>
                    <a:pt x="46943" y="31926"/>
                    <a:pt x="59853" y="31926"/>
                  </a:cubicBezTo>
                  <a:cubicBezTo>
                    <a:pt x="72762" y="31926"/>
                    <a:pt x="80684" y="41834"/>
                    <a:pt x="80684" y="51467"/>
                  </a:cubicBezTo>
                  <a:lnTo>
                    <a:pt x="80684" y="53944"/>
                  </a:lnTo>
                  <a:cubicBezTo>
                    <a:pt x="78044" y="75688"/>
                    <a:pt x="78044" y="75688"/>
                    <a:pt x="78044" y="75688"/>
                  </a:cubicBezTo>
                  <a:cubicBezTo>
                    <a:pt x="117066" y="80642"/>
                    <a:pt x="117066" y="80642"/>
                    <a:pt x="117066" y="80642"/>
                  </a:cubicBezTo>
                  <a:cubicBezTo>
                    <a:pt x="119706" y="56422"/>
                    <a:pt x="119706" y="56422"/>
                    <a:pt x="119706" y="56422"/>
                  </a:cubicBezTo>
                  <a:cubicBezTo>
                    <a:pt x="119706" y="53944"/>
                    <a:pt x="119706" y="53944"/>
                    <a:pt x="119706" y="51467"/>
                  </a:cubicBezTo>
                  <a:cubicBezTo>
                    <a:pt x="119706" y="22018"/>
                    <a:pt x="93594" y="0"/>
                    <a:pt x="59853" y="0"/>
                  </a:cubicBezTo>
                  <a:cubicBezTo>
                    <a:pt x="25819" y="0"/>
                    <a:pt x="0" y="22018"/>
                    <a:pt x="0" y="51467"/>
                  </a:cubicBezTo>
                  <a:cubicBezTo>
                    <a:pt x="0" y="53944"/>
                    <a:pt x="0" y="53944"/>
                    <a:pt x="0" y="5642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 sz="1400"/>
            </a:p>
          </p:txBody>
        </p:sp>
        <p:sp>
          <p:nvSpPr>
            <p:cNvPr id="50" name="iṣľïdè"/>
            <p:cNvSpPr txBox="1"/>
            <p:nvPr/>
          </p:nvSpPr>
          <p:spPr bwMode="auto">
            <a:xfrm>
              <a:off x="6859919" y="1822945"/>
              <a:ext cx="2191834" cy="8482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noAutofit/>
            </a:bodyPr>
            <a:lstStyle/>
            <a:p>
              <a:pPr algn="ctr" eaLnBrk="1" hangingPunct="1">
                <a:lnSpc>
                  <a:spcPct val="150000"/>
                </a:lnSpc>
              </a:pPr>
              <a:r>
                <a:rPr lang="en-US" altLang="zh-CN" sz="1400" dirty="0">
                  <a:solidFill>
                    <a:schemeClr val="accent1"/>
                  </a:solidFill>
                </a:rPr>
                <a:t>3)</a:t>
              </a:r>
              <a:r>
                <a:rPr lang="zh-CN" altLang="en-US" sz="1400" dirty="0">
                  <a:solidFill>
                    <a:schemeClr val="accent1"/>
                  </a:solidFill>
                </a:rPr>
                <a:t>、宿舍财产进行登记建档</a:t>
              </a:r>
            </a:p>
          </p:txBody>
        </p:sp>
      </p:grp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3000"/>
    </mc:Choice>
    <mc:Fallback xmlns="">
      <p:transition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animBg="1"/>
      <p:bldP spid="4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-50801" y="424600"/>
            <a:ext cx="9398001" cy="461665"/>
            <a:chOff x="-50801" y="424600"/>
            <a:chExt cx="9398001" cy="461665"/>
          </a:xfrm>
        </p:grpSpPr>
        <p:sp>
          <p:nvSpPr>
            <p:cNvPr id="3" name="KSO_Shape"/>
            <p:cNvSpPr/>
            <p:nvPr/>
          </p:nvSpPr>
          <p:spPr bwMode="auto">
            <a:xfrm>
              <a:off x="-50801" y="463458"/>
              <a:ext cx="486569" cy="32239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 defTabSz="6851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1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" name="文本框 4"/>
            <p:cNvSpPr txBox="1"/>
            <p:nvPr/>
          </p:nvSpPr>
          <p:spPr bwMode="auto">
            <a:xfrm>
              <a:off x="751523" y="424600"/>
              <a:ext cx="8595677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defTabSz="6851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400" b="1" dirty="0">
                  <a:solidFill>
                    <a:schemeClr val="accent1"/>
                  </a:solidFill>
                  <a:latin typeface="+mn-lt"/>
                  <a:ea typeface="+mn-ea"/>
                  <a:cs typeface="+mn-ea"/>
                  <a:sym typeface="+mn-lt"/>
                </a:rPr>
                <a:t>(4)</a:t>
              </a:r>
              <a:r>
                <a:rPr lang="zh-CN" altLang="en-US" sz="2400" b="1" dirty="0">
                  <a:solidFill>
                    <a:schemeClr val="accent1"/>
                  </a:solidFill>
                  <a:latin typeface="+mn-lt"/>
                  <a:ea typeface="+mn-ea"/>
                  <a:cs typeface="+mn-ea"/>
                  <a:sym typeface="+mn-lt"/>
                </a:rPr>
                <a:t>、</a:t>
              </a:r>
              <a:r>
                <a:rPr lang="zh-CN" altLang="en-US" sz="2400" b="1" dirty="0"/>
                <a:t>严肃劳动纪律</a:t>
              </a:r>
              <a:endParaRPr lang="zh-CN" altLang="en-US" sz="2400" b="1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" name="KSO_Shape"/>
            <p:cNvSpPr/>
            <p:nvPr/>
          </p:nvSpPr>
          <p:spPr bwMode="auto">
            <a:xfrm>
              <a:off x="488156" y="463458"/>
              <a:ext cx="103188" cy="32239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 defTabSz="6851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1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4" name="矩形 3"/>
          <p:cNvSpPr/>
          <p:nvPr/>
        </p:nvSpPr>
        <p:spPr>
          <a:xfrm>
            <a:off x="4684182" y="3342733"/>
            <a:ext cx="385233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1800" b="1" dirty="0">
                <a:solidFill>
                  <a:srgbClr val="FFFFFF"/>
                </a:solidFill>
              </a:rPr>
              <a:t>2)</a:t>
            </a:r>
            <a:r>
              <a:rPr lang="zh-CN" altLang="en-US" sz="1800" b="1" dirty="0">
                <a:solidFill>
                  <a:srgbClr val="FFFFFF"/>
                </a:solidFill>
              </a:rPr>
              <a:t>、有针对性、合理性招聘一批员工</a:t>
            </a:r>
          </a:p>
        </p:txBody>
      </p:sp>
      <p:grpSp>
        <p:nvGrpSpPr>
          <p:cNvPr id="8" name="组合 7"/>
          <p:cNvGrpSpPr/>
          <p:nvPr/>
        </p:nvGrpSpPr>
        <p:grpSpPr>
          <a:xfrm>
            <a:off x="488156" y="1327030"/>
            <a:ext cx="2720941" cy="2343781"/>
            <a:chOff x="488156" y="1327030"/>
            <a:chExt cx="2720941" cy="2343781"/>
          </a:xfrm>
        </p:grpSpPr>
        <p:grpSp>
          <p:nvGrpSpPr>
            <p:cNvPr id="61" name="iŝḻiďé"/>
            <p:cNvGrpSpPr/>
            <p:nvPr/>
          </p:nvGrpSpPr>
          <p:grpSpPr>
            <a:xfrm>
              <a:off x="488156" y="2778384"/>
              <a:ext cx="1884808" cy="892427"/>
              <a:chOff x="719667" y="3139031"/>
              <a:chExt cx="2513077" cy="717737"/>
            </a:xfrm>
          </p:grpSpPr>
          <p:sp>
            <p:nvSpPr>
              <p:cNvPr id="80" name="îṩļîḋè"/>
              <p:cNvSpPr txBox="1"/>
              <p:nvPr/>
            </p:nvSpPr>
            <p:spPr>
              <a:xfrm>
                <a:off x="719667" y="3395103"/>
                <a:ext cx="2513077" cy="461665"/>
              </a:xfrm>
              <a:prstGeom prst="rect">
                <a:avLst/>
              </a:prstGeom>
              <a:noFill/>
            </p:spPr>
            <p:txBody>
              <a:bodyPr wrap="square" lIns="144000" tIns="0" rIns="144000" bIns="0">
                <a:noAutofit/>
              </a:bodyPr>
              <a:lstStyle/>
              <a:p>
                <a:pPr algn="r" defTabSz="1218565">
                  <a:lnSpc>
                    <a:spcPct val="120000"/>
                  </a:lnSpc>
                  <a:defRPr/>
                </a:pPr>
                <a:r>
                  <a:rPr lang="zh-CN" altLang="en-US" sz="1400" dirty="0">
                    <a:solidFill>
                      <a:schemeClr val="dk1">
                        <a:lumMod val="100000"/>
                      </a:schemeClr>
                    </a:solidFill>
                  </a:rPr>
                  <a:t>在全公司上下协助下抓按时上下班时间，规范考勤制度</a:t>
                </a:r>
              </a:p>
            </p:txBody>
          </p:sp>
          <p:sp>
            <p:nvSpPr>
              <p:cNvPr id="81" name="îṧļîḑé"/>
              <p:cNvSpPr/>
              <p:nvPr/>
            </p:nvSpPr>
            <p:spPr>
              <a:xfrm>
                <a:off x="719667" y="3139031"/>
                <a:ext cx="2513077" cy="160692"/>
              </a:xfrm>
              <a:prstGeom prst="rect">
                <a:avLst/>
              </a:prstGeom>
            </p:spPr>
            <p:txBody>
              <a:bodyPr wrap="none" lIns="144000" tIns="0" rIns="144000" bIns="0">
                <a:noAutofit/>
              </a:bodyPr>
              <a:lstStyle/>
              <a:p>
                <a:pPr algn="r"/>
                <a:r>
                  <a:rPr lang="en-US" altLang="zh-CN" sz="1600" b="1" dirty="0"/>
                  <a:t>1)</a:t>
                </a:r>
                <a:r>
                  <a:rPr lang="zh-CN" altLang="en-US" sz="1600" b="1" dirty="0"/>
                  <a:t>、加强考勤管理</a:t>
                </a:r>
                <a:endParaRPr lang="zh-CN" altLang="en-US" sz="1600" b="1" dirty="0">
                  <a:solidFill>
                    <a:schemeClr val="accent1"/>
                  </a:solidFill>
                </a:endParaRPr>
              </a:p>
            </p:txBody>
          </p:sp>
        </p:grpSp>
        <p:grpSp>
          <p:nvGrpSpPr>
            <p:cNvPr id="64" name="íšľídé"/>
            <p:cNvGrpSpPr/>
            <p:nvPr/>
          </p:nvGrpSpPr>
          <p:grpSpPr>
            <a:xfrm>
              <a:off x="2423099" y="1327030"/>
              <a:ext cx="785998" cy="785992"/>
              <a:chOff x="846989" y="1401020"/>
              <a:chExt cx="877416" cy="877416"/>
            </a:xfrm>
            <a:effectLst/>
          </p:grpSpPr>
          <p:sp>
            <p:nvSpPr>
              <p:cNvPr id="74" name="íṡlîḋé"/>
              <p:cNvSpPr/>
              <p:nvPr/>
            </p:nvSpPr>
            <p:spPr>
              <a:xfrm rot="8100000">
                <a:off x="846989" y="1401020"/>
                <a:ext cx="877416" cy="877416"/>
              </a:xfrm>
              <a:prstGeom prst="teardrop">
                <a:avLst/>
              </a:prstGeom>
              <a:solidFill>
                <a:schemeClr val="accent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5" name="iṩḻîde"/>
              <p:cNvSpPr/>
              <p:nvPr/>
            </p:nvSpPr>
            <p:spPr>
              <a:xfrm>
                <a:off x="981458" y="1537516"/>
                <a:ext cx="608478" cy="60847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0" tIns="0" rIns="0" bIns="0" anchor="ctr">
                <a:normAutofit/>
              </a:bodyPr>
              <a:lstStyle/>
              <a:p>
                <a:pPr algn="ctr"/>
                <a:endParaRPr lang="en-US" sz="1465" b="1" dirty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</p:grpSp>
      <p:grpSp>
        <p:nvGrpSpPr>
          <p:cNvPr id="10" name="组合 9"/>
          <p:cNvGrpSpPr/>
          <p:nvPr/>
        </p:nvGrpSpPr>
        <p:grpSpPr>
          <a:xfrm>
            <a:off x="5939641" y="1327030"/>
            <a:ext cx="2651829" cy="3007208"/>
            <a:chOff x="5939641" y="1327030"/>
            <a:chExt cx="2651829" cy="3007208"/>
          </a:xfrm>
        </p:grpSpPr>
        <p:grpSp>
          <p:nvGrpSpPr>
            <p:cNvPr id="62" name="işḷíḓê"/>
            <p:cNvGrpSpPr/>
            <p:nvPr/>
          </p:nvGrpSpPr>
          <p:grpSpPr>
            <a:xfrm>
              <a:off x="6667847" y="2855154"/>
              <a:ext cx="1923623" cy="1479084"/>
              <a:chOff x="8959256" y="3215839"/>
              <a:chExt cx="2564831" cy="1320569"/>
            </a:xfrm>
          </p:grpSpPr>
          <p:sp>
            <p:nvSpPr>
              <p:cNvPr id="78" name="íŝļîḑé"/>
              <p:cNvSpPr txBox="1"/>
              <p:nvPr/>
            </p:nvSpPr>
            <p:spPr>
              <a:xfrm>
                <a:off x="8959256" y="3561468"/>
                <a:ext cx="2564831" cy="974940"/>
              </a:xfrm>
              <a:prstGeom prst="rect">
                <a:avLst/>
              </a:prstGeom>
              <a:noFill/>
            </p:spPr>
            <p:txBody>
              <a:bodyPr wrap="square" lIns="144000" tIns="0" rIns="144000" bIns="0">
                <a:noAutofit/>
              </a:bodyPr>
              <a:lstStyle/>
              <a:p>
                <a:pPr defTabSz="1218565">
                  <a:lnSpc>
                    <a:spcPct val="120000"/>
                  </a:lnSpc>
                  <a:defRPr/>
                </a:pPr>
                <a:r>
                  <a:rPr lang="zh-CN" altLang="en-US" sz="1400" dirty="0">
                    <a:solidFill>
                      <a:schemeClr val="dk1">
                        <a:lumMod val="100000"/>
                      </a:schemeClr>
                    </a:solidFill>
                  </a:rPr>
                  <a:t>对不履行请假手续、擅离岗者，坚决予以查实并作出处理</a:t>
                </a:r>
              </a:p>
            </p:txBody>
          </p:sp>
          <p:sp>
            <p:nvSpPr>
              <p:cNvPr id="79" name="íṡḷîḑé"/>
              <p:cNvSpPr/>
              <p:nvPr/>
            </p:nvSpPr>
            <p:spPr>
              <a:xfrm>
                <a:off x="8959257" y="3215839"/>
                <a:ext cx="2515608" cy="160692"/>
              </a:xfrm>
              <a:prstGeom prst="rect">
                <a:avLst/>
              </a:prstGeom>
            </p:spPr>
            <p:txBody>
              <a:bodyPr wrap="none" lIns="144000" tIns="0" rIns="144000" bIns="0">
                <a:noAutofit/>
              </a:bodyPr>
              <a:lstStyle/>
              <a:p>
                <a:r>
                  <a:rPr lang="en-US" altLang="zh-CN" sz="1600" b="1" dirty="0">
                    <a:solidFill>
                      <a:schemeClr val="accent4"/>
                    </a:solidFill>
                  </a:rPr>
                  <a:t>3)</a:t>
                </a:r>
                <a:r>
                  <a:rPr lang="zh-CN" altLang="en-US" sz="1600" b="1" dirty="0">
                    <a:solidFill>
                      <a:schemeClr val="accent4"/>
                    </a:solidFill>
                  </a:rPr>
                  <a:t>、加强请假制度</a:t>
                </a:r>
              </a:p>
            </p:txBody>
          </p:sp>
        </p:grpSp>
        <p:grpSp>
          <p:nvGrpSpPr>
            <p:cNvPr id="65" name="î$ľíḑê"/>
            <p:cNvGrpSpPr/>
            <p:nvPr/>
          </p:nvGrpSpPr>
          <p:grpSpPr>
            <a:xfrm>
              <a:off x="5939641" y="1327030"/>
              <a:ext cx="785998" cy="785992"/>
              <a:chOff x="846989" y="1401020"/>
              <a:chExt cx="877416" cy="877416"/>
            </a:xfrm>
            <a:effectLst/>
          </p:grpSpPr>
          <p:sp>
            <p:nvSpPr>
              <p:cNvPr id="72" name="iSḷiḓe"/>
              <p:cNvSpPr/>
              <p:nvPr/>
            </p:nvSpPr>
            <p:spPr>
              <a:xfrm rot="8100000">
                <a:off x="846989" y="1401020"/>
                <a:ext cx="877416" cy="877416"/>
              </a:xfrm>
              <a:prstGeom prst="teardrop">
                <a:avLst/>
              </a:prstGeom>
              <a:solidFill>
                <a:schemeClr val="accent4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3" name="ï$ḻïdé"/>
              <p:cNvSpPr/>
              <p:nvPr/>
            </p:nvSpPr>
            <p:spPr>
              <a:xfrm>
                <a:off x="981458" y="1537516"/>
                <a:ext cx="608478" cy="60847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0" tIns="0" rIns="0" bIns="0" anchor="ctr">
                <a:normAutofit/>
              </a:bodyPr>
              <a:lstStyle/>
              <a:p>
                <a:pPr algn="ctr"/>
                <a:endParaRPr lang="en-US" sz="1465" b="1" dirty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</p:grpSp>
      <p:grpSp>
        <p:nvGrpSpPr>
          <p:cNvPr id="9" name="组合 8"/>
          <p:cNvGrpSpPr/>
          <p:nvPr/>
        </p:nvGrpSpPr>
        <p:grpSpPr>
          <a:xfrm>
            <a:off x="3436271" y="1597365"/>
            <a:ext cx="2276195" cy="1295370"/>
            <a:chOff x="3436271" y="1597365"/>
            <a:chExt cx="2276195" cy="1295370"/>
          </a:xfrm>
        </p:grpSpPr>
        <p:sp>
          <p:nvSpPr>
            <p:cNvPr id="77" name="išḷiḓè"/>
            <p:cNvSpPr/>
            <p:nvPr/>
          </p:nvSpPr>
          <p:spPr>
            <a:xfrm>
              <a:off x="3436271" y="1597365"/>
              <a:ext cx="2276195" cy="171466"/>
            </a:xfrm>
            <a:prstGeom prst="rect">
              <a:avLst/>
            </a:prstGeom>
          </p:spPr>
          <p:txBody>
            <a:bodyPr wrap="none" lIns="0" tIns="0" rIns="0" bIns="0">
              <a:noAutofit/>
            </a:bodyPr>
            <a:lstStyle/>
            <a:p>
              <a:pPr algn="ctr"/>
              <a:r>
                <a:rPr lang="en-US" altLang="zh-CN" sz="1600" b="1" dirty="0">
                  <a:solidFill>
                    <a:schemeClr val="accent3"/>
                  </a:solidFill>
                </a:rPr>
                <a:t>2)</a:t>
              </a:r>
              <a:r>
                <a:rPr lang="zh-CN" altLang="en-US" sz="1600" b="1" dirty="0">
                  <a:solidFill>
                    <a:schemeClr val="accent3"/>
                  </a:solidFill>
                </a:rPr>
                <a:t>、严格考勤制度责任的落实</a:t>
              </a:r>
            </a:p>
          </p:txBody>
        </p:sp>
        <p:grpSp>
          <p:nvGrpSpPr>
            <p:cNvPr id="66" name="ïšliďé"/>
            <p:cNvGrpSpPr/>
            <p:nvPr/>
          </p:nvGrpSpPr>
          <p:grpSpPr>
            <a:xfrm>
              <a:off x="4143317" y="2106743"/>
              <a:ext cx="785998" cy="785992"/>
              <a:chOff x="846989" y="1401020"/>
              <a:chExt cx="877416" cy="877416"/>
            </a:xfrm>
            <a:effectLst/>
          </p:grpSpPr>
          <p:sp>
            <p:nvSpPr>
              <p:cNvPr id="70" name="ïṡļíḍê"/>
              <p:cNvSpPr/>
              <p:nvPr/>
            </p:nvSpPr>
            <p:spPr>
              <a:xfrm rot="8100000">
                <a:off x="846989" y="1401020"/>
                <a:ext cx="877416" cy="877416"/>
              </a:xfrm>
              <a:prstGeom prst="teardrop">
                <a:avLst/>
              </a:prstGeom>
              <a:solidFill>
                <a:schemeClr val="accent3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1" name="ïṩḻiḋè"/>
              <p:cNvSpPr/>
              <p:nvPr/>
            </p:nvSpPr>
            <p:spPr>
              <a:xfrm>
                <a:off x="981458" y="1537516"/>
                <a:ext cx="608478" cy="60847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0" tIns="0" rIns="0" bIns="0" anchor="ctr">
                <a:normAutofit/>
              </a:bodyPr>
              <a:lstStyle/>
              <a:p>
                <a:pPr algn="ctr"/>
                <a:endParaRPr lang="en-US" sz="1465" b="1" dirty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</p:grpSp>
      <p:grpSp>
        <p:nvGrpSpPr>
          <p:cNvPr id="2" name="组合 1"/>
          <p:cNvGrpSpPr/>
          <p:nvPr/>
        </p:nvGrpSpPr>
        <p:grpSpPr>
          <a:xfrm>
            <a:off x="2372964" y="2145482"/>
            <a:ext cx="4294884" cy="2695575"/>
            <a:chOff x="2372964" y="2145482"/>
            <a:chExt cx="4294884" cy="2695575"/>
          </a:xfrm>
        </p:grpSpPr>
        <p:sp>
          <p:nvSpPr>
            <p:cNvPr id="54" name="ïŝļïḓê"/>
            <p:cNvSpPr/>
            <p:nvPr/>
          </p:nvSpPr>
          <p:spPr bwMode="auto">
            <a:xfrm>
              <a:off x="2372964" y="3275566"/>
              <a:ext cx="2153078" cy="790495"/>
            </a:xfrm>
            <a:custGeom>
              <a:avLst/>
              <a:gdLst/>
              <a:ahLst/>
              <a:cxnLst>
                <a:cxn ang="0">
                  <a:pos x="1528" y="281"/>
                </a:cxn>
                <a:cxn ang="0">
                  <a:pos x="767" y="561"/>
                </a:cxn>
                <a:cxn ang="0">
                  <a:pos x="0" y="281"/>
                </a:cxn>
                <a:cxn ang="0">
                  <a:pos x="761" y="0"/>
                </a:cxn>
                <a:cxn ang="0">
                  <a:pos x="1528" y="281"/>
                </a:cxn>
              </a:cxnLst>
              <a:rect l="0" t="0" r="r" b="b"/>
              <a:pathLst>
                <a:path w="1528" h="561">
                  <a:moveTo>
                    <a:pt x="1528" y="281"/>
                  </a:moveTo>
                  <a:lnTo>
                    <a:pt x="767" y="561"/>
                  </a:lnTo>
                  <a:lnTo>
                    <a:pt x="0" y="281"/>
                  </a:lnTo>
                  <a:lnTo>
                    <a:pt x="761" y="0"/>
                  </a:lnTo>
                  <a:lnTo>
                    <a:pt x="1528" y="281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5" name="ïṣliḍè"/>
            <p:cNvSpPr/>
            <p:nvPr/>
          </p:nvSpPr>
          <p:spPr bwMode="auto">
            <a:xfrm>
              <a:off x="2372964" y="4066061"/>
              <a:ext cx="2148852" cy="774996"/>
            </a:xfrm>
            <a:custGeom>
              <a:avLst/>
              <a:gdLst/>
              <a:ahLst/>
              <a:cxnLst>
                <a:cxn ang="0">
                  <a:pos x="761" y="550"/>
                </a:cxn>
                <a:cxn ang="0">
                  <a:pos x="0" y="278"/>
                </a:cxn>
                <a:cxn ang="0">
                  <a:pos x="767" y="0"/>
                </a:cxn>
                <a:cxn ang="0">
                  <a:pos x="1525" y="275"/>
                </a:cxn>
                <a:cxn ang="0">
                  <a:pos x="761" y="550"/>
                </a:cxn>
              </a:cxnLst>
              <a:rect l="0" t="0" r="r" b="b"/>
              <a:pathLst>
                <a:path w="1525" h="550">
                  <a:moveTo>
                    <a:pt x="761" y="550"/>
                  </a:moveTo>
                  <a:lnTo>
                    <a:pt x="0" y="278"/>
                  </a:lnTo>
                  <a:lnTo>
                    <a:pt x="767" y="0"/>
                  </a:lnTo>
                  <a:lnTo>
                    <a:pt x="1525" y="275"/>
                  </a:lnTo>
                  <a:lnTo>
                    <a:pt x="761" y="550"/>
                  </a:lnTo>
                  <a:close/>
                </a:path>
              </a:pathLst>
            </a:custGeom>
            <a:solidFill>
              <a:srgbClr val="E4E4E4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6" name="îşlîďe"/>
            <p:cNvSpPr/>
            <p:nvPr/>
          </p:nvSpPr>
          <p:spPr bwMode="auto">
            <a:xfrm>
              <a:off x="3453731" y="3671518"/>
              <a:ext cx="2141805" cy="782041"/>
            </a:xfrm>
            <a:custGeom>
              <a:avLst/>
              <a:gdLst/>
              <a:ahLst/>
              <a:cxnLst>
                <a:cxn ang="0">
                  <a:pos x="758" y="555"/>
                </a:cxn>
                <a:cxn ang="0">
                  <a:pos x="0" y="280"/>
                </a:cxn>
                <a:cxn ang="0">
                  <a:pos x="761" y="0"/>
                </a:cxn>
                <a:cxn ang="0">
                  <a:pos x="1520" y="277"/>
                </a:cxn>
                <a:cxn ang="0">
                  <a:pos x="758" y="555"/>
                </a:cxn>
              </a:cxnLst>
              <a:rect l="0" t="0" r="r" b="b"/>
              <a:pathLst>
                <a:path w="1520" h="555">
                  <a:moveTo>
                    <a:pt x="758" y="555"/>
                  </a:moveTo>
                  <a:lnTo>
                    <a:pt x="0" y="280"/>
                  </a:lnTo>
                  <a:lnTo>
                    <a:pt x="761" y="0"/>
                  </a:lnTo>
                  <a:lnTo>
                    <a:pt x="1520" y="277"/>
                  </a:lnTo>
                  <a:lnTo>
                    <a:pt x="758" y="555"/>
                  </a:lnTo>
                  <a:close/>
                </a:path>
              </a:pathLst>
            </a:custGeom>
            <a:solidFill>
              <a:schemeClr val="accent3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7" name="iṩļîdè"/>
            <p:cNvSpPr/>
            <p:nvPr/>
          </p:nvSpPr>
          <p:spPr bwMode="auto">
            <a:xfrm>
              <a:off x="4526042" y="3279793"/>
              <a:ext cx="2141805" cy="782041"/>
            </a:xfrm>
            <a:custGeom>
              <a:avLst/>
              <a:gdLst/>
              <a:ahLst/>
              <a:cxnLst>
                <a:cxn ang="0">
                  <a:pos x="762" y="555"/>
                </a:cxn>
                <a:cxn ang="0">
                  <a:pos x="759" y="555"/>
                </a:cxn>
                <a:cxn ang="0">
                  <a:pos x="0" y="278"/>
                </a:cxn>
                <a:cxn ang="0">
                  <a:pos x="762" y="0"/>
                </a:cxn>
                <a:cxn ang="0">
                  <a:pos x="1520" y="278"/>
                </a:cxn>
                <a:cxn ang="0">
                  <a:pos x="762" y="555"/>
                </a:cxn>
              </a:cxnLst>
              <a:rect l="0" t="0" r="r" b="b"/>
              <a:pathLst>
                <a:path w="1520" h="555">
                  <a:moveTo>
                    <a:pt x="762" y="555"/>
                  </a:moveTo>
                  <a:lnTo>
                    <a:pt x="759" y="555"/>
                  </a:lnTo>
                  <a:lnTo>
                    <a:pt x="0" y="278"/>
                  </a:lnTo>
                  <a:lnTo>
                    <a:pt x="762" y="0"/>
                  </a:lnTo>
                  <a:lnTo>
                    <a:pt x="1520" y="278"/>
                  </a:lnTo>
                  <a:lnTo>
                    <a:pt x="762" y="555"/>
                  </a:lnTo>
                  <a:close/>
                </a:path>
              </a:pathLst>
            </a:custGeom>
            <a:solidFill>
              <a:schemeClr val="accent4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8" name="islídê"/>
            <p:cNvSpPr/>
            <p:nvPr/>
          </p:nvSpPr>
          <p:spPr bwMode="auto">
            <a:xfrm>
              <a:off x="4526042" y="4061835"/>
              <a:ext cx="2141805" cy="774996"/>
            </a:xfrm>
            <a:custGeom>
              <a:avLst/>
              <a:gdLst/>
              <a:ahLst/>
              <a:cxnLst>
                <a:cxn ang="0">
                  <a:pos x="762" y="0"/>
                </a:cxn>
                <a:cxn ang="0">
                  <a:pos x="1520" y="278"/>
                </a:cxn>
                <a:cxn ang="0">
                  <a:pos x="742" y="550"/>
                </a:cxn>
                <a:cxn ang="0">
                  <a:pos x="0" y="278"/>
                </a:cxn>
                <a:cxn ang="0">
                  <a:pos x="0" y="275"/>
                </a:cxn>
                <a:cxn ang="0">
                  <a:pos x="759" y="0"/>
                </a:cxn>
                <a:cxn ang="0">
                  <a:pos x="762" y="0"/>
                </a:cxn>
              </a:cxnLst>
              <a:rect l="0" t="0" r="r" b="b"/>
              <a:pathLst>
                <a:path w="1520" h="550">
                  <a:moveTo>
                    <a:pt x="762" y="0"/>
                  </a:moveTo>
                  <a:lnTo>
                    <a:pt x="1520" y="278"/>
                  </a:lnTo>
                  <a:lnTo>
                    <a:pt x="742" y="550"/>
                  </a:lnTo>
                  <a:lnTo>
                    <a:pt x="0" y="278"/>
                  </a:lnTo>
                  <a:lnTo>
                    <a:pt x="0" y="275"/>
                  </a:lnTo>
                  <a:lnTo>
                    <a:pt x="759" y="0"/>
                  </a:lnTo>
                  <a:lnTo>
                    <a:pt x="762" y="0"/>
                  </a:lnTo>
                  <a:close/>
                </a:path>
              </a:pathLst>
            </a:custGeom>
            <a:solidFill>
              <a:srgbClr val="E4E4E4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59" name="íş1îdé"/>
            <p:cNvGrpSpPr/>
            <p:nvPr/>
          </p:nvGrpSpPr>
          <p:grpSpPr>
            <a:xfrm>
              <a:off x="3872228" y="3072658"/>
              <a:ext cx="1283675" cy="1131493"/>
              <a:chOff x="3841750" y="2522538"/>
              <a:chExt cx="1446213" cy="1274762"/>
            </a:xfrm>
          </p:grpSpPr>
          <p:sp>
            <p:nvSpPr>
              <p:cNvPr id="84" name="i$ḻïḍé"/>
              <p:cNvSpPr/>
              <p:nvPr/>
            </p:nvSpPr>
            <p:spPr bwMode="auto">
              <a:xfrm>
                <a:off x="3841750" y="2522538"/>
                <a:ext cx="1443038" cy="517525"/>
              </a:xfrm>
              <a:custGeom>
                <a:avLst/>
                <a:gdLst/>
                <a:ahLst/>
                <a:cxnLst>
                  <a:cxn ang="0">
                    <a:pos x="0" y="159"/>
                  </a:cxn>
                  <a:cxn ang="0">
                    <a:pos x="464" y="0"/>
                  </a:cxn>
                  <a:cxn ang="0">
                    <a:pos x="909" y="159"/>
                  </a:cxn>
                  <a:cxn ang="0">
                    <a:pos x="464" y="326"/>
                  </a:cxn>
                  <a:cxn ang="0">
                    <a:pos x="0" y="159"/>
                  </a:cxn>
                </a:cxnLst>
                <a:rect l="0" t="0" r="r" b="b"/>
                <a:pathLst>
                  <a:path w="909" h="326">
                    <a:moveTo>
                      <a:pt x="0" y="159"/>
                    </a:moveTo>
                    <a:lnTo>
                      <a:pt x="464" y="0"/>
                    </a:lnTo>
                    <a:lnTo>
                      <a:pt x="909" y="159"/>
                    </a:lnTo>
                    <a:lnTo>
                      <a:pt x="464" y="326"/>
                    </a:lnTo>
                    <a:lnTo>
                      <a:pt x="0" y="159"/>
                    </a:lnTo>
                    <a:close/>
                  </a:path>
                </a:pathLst>
              </a:custGeom>
              <a:solidFill>
                <a:schemeClr val="accent3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5" name="iṡḷíďê"/>
              <p:cNvSpPr/>
              <p:nvPr/>
            </p:nvSpPr>
            <p:spPr bwMode="auto">
              <a:xfrm>
                <a:off x="3841750" y="2774950"/>
                <a:ext cx="736599" cy="1022350"/>
              </a:xfrm>
              <a:custGeom>
                <a:avLst/>
                <a:gdLst/>
                <a:ahLst/>
                <a:cxnLst>
                  <a:cxn ang="0">
                    <a:pos x="0" y="479"/>
                  </a:cxn>
                  <a:cxn ang="0">
                    <a:pos x="0" y="0"/>
                  </a:cxn>
                  <a:cxn ang="0">
                    <a:pos x="464" y="167"/>
                  </a:cxn>
                  <a:cxn ang="0">
                    <a:pos x="464" y="644"/>
                  </a:cxn>
                  <a:cxn ang="0">
                    <a:pos x="0" y="479"/>
                  </a:cxn>
                </a:cxnLst>
                <a:rect l="0" t="0" r="r" b="b"/>
                <a:pathLst>
                  <a:path w="464" h="644">
                    <a:moveTo>
                      <a:pt x="0" y="479"/>
                    </a:moveTo>
                    <a:lnTo>
                      <a:pt x="0" y="0"/>
                    </a:lnTo>
                    <a:lnTo>
                      <a:pt x="464" y="167"/>
                    </a:lnTo>
                    <a:lnTo>
                      <a:pt x="464" y="644"/>
                    </a:lnTo>
                    <a:lnTo>
                      <a:pt x="0" y="479"/>
                    </a:lnTo>
                    <a:close/>
                  </a:path>
                </a:pathLst>
              </a:custGeom>
              <a:solidFill>
                <a:schemeClr val="accent3">
                  <a:lumMod val="75000"/>
                  <a:alpha val="98000"/>
                </a:schemeClr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6" name="ïṩḷïḍé"/>
              <p:cNvSpPr/>
              <p:nvPr/>
            </p:nvSpPr>
            <p:spPr bwMode="auto">
              <a:xfrm>
                <a:off x="4578350" y="2774950"/>
                <a:ext cx="709613" cy="1022350"/>
              </a:xfrm>
              <a:custGeom>
                <a:avLst/>
                <a:gdLst/>
                <a:ahLst/>
                <a:cxnLst>
                  <a:cxn ang="0">
                    <a:pos x="447" y="482"/>
                  </a:cxn>
                  <a:cxn ang="0">
                    <a:pos x="445" y="482"/>
                  </a:cxn>
                  <a:cxn ang="0">
                    <a:pos x="0" y="644"/>
                  </a:cxn>
                  <a:cxn ang="0">
                    <a:pos x="0" y="167"/>
                  </a:cxn>
                  <a:cxn ang="0">
                    <a:pos x="445" y="0"/>
                  </a:cxn>
                  <a:cxn ang="0">
                    <a:pos x="447" y="482"/>
                  </a:cxn>
                </a:cxnLst>
                <a:rect l="0" t="0" r="r" b="b"/>
                <a:pathLst>
                  <a:path w="447" h="644">
                    <a:moveTo>
                      <a:pt x="447" y="482"/>
                    </a:moveTo>
                    <a:lnTo>
                      <a:pt x="445" y="482"/>
                    </a:lnTo>
                    <a:lnTo>
                      <a:pt x="0" y="644"/>
                    </a:lnTo>
                    <a:lnTo>
                      <a:pt x="0" y="167"/>
                    </a:lnTo>
                    <a:lnTo>
                      <a:pt x="445" y="0"/>
                    </a:lnTo>
                    <a:lnTo>
                      <a:pt x="447" y="482"/>
                    </a:lnTo>
                    <a:close/>
                  </a:path>
                </a:pathLst>
              </a:custGeom>
              <a:solidFill>
                <a:schemeClr val="accent3">
                  <a:lumMod val="50000"/>
                </a:schemeClr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60" name="îṩlíḑê"/>
            <p:cNvGrpSpPr/>
            <p:nvPr/>
          </p:nvGrpSpPr>
          <p:grpSpPr>
            <a:xfrm>
              <a:off x="5599763" y="2149709"/>
              <a:ext cx="1068085" cy="1521809"/>
              <a:chOff x="5651357" y="2069468"/>
              <a:chExt cx="1068085" cy="1521809"/>
            </a:xfrm>
          </p:grpSpPr>
          <p:sp>
            <p:nvSpPr>
              <p:cNvPr id="82" name="ïṣľîďé"/>
              <p:cNvSpPr/>
              <p:nvPr/>
            </p:nvSpPr>
            <p:spPr bwMode="auto">
              <a:xfrm>
                <a:off x="5651357" y="2069468"/>
                <a:ext cx="1068085" cy="1521809"/>
              </a:xfrm>
              <a:custGeom>
                <a:avLst/>
                <a:gdLst/>
                <a:ahLst/>
                <a:cxnLst>
                  <a:cxn ang="0">
                    <a:pos x="758" y="272"/>
                  </a:cxn>
                  <a:cxn ang="0">
                    <a:pos x="758" y="1080"/>
                  </a:cxn>
                  <a:cxn ang="0">
                    <a:pos x="0" y="802"/>
                  </a:cxn>
                  <a:cxn ang="0">
                    <a:pos x="0" y="0"/>
                  </a:cxn>
                  <a:cxn ang="0">
                    <a:pos x="758" y="272"/>
                  </a:cxn>
                </a:cxnLst>
                <a:rect l="0" t="0" r="r" b="b"/>
                <a:pathLst>
                  <a:path w="758" h="1080">
                    <a:moveTo>
                      <a:pt x="758" y="272"/>
                    </a:moveTo>
                    <a:lnTo>
                      <a:pt x="758" y="1080"/>
                    </a:lnTo>
                    <a:lnTo>
                      <a:pt x="0" y="802"/>
                    </a:lnTo>
                    <a:lnTo>
                      <a:pt x="0" y="0"/>
                    </a:lnTo>
                    <a:lnTo>
                      <a:pt x="758" y="272"/>
                    </a:lnTo>
                    <a:close/>
                  </a:path>
                </a:pathLst>
              </a:custGeom>
              <a:solidFill>
                <a:schemeClr val="accent4">
                  <a:lumMod val="75000"/>
                </a:schemeClr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3" name="îṡḷiḑé"/>
              <p:cNvSpPr/>
              <p:nvPr/>
            </p:nvSpPr>
            <p:spPr bwMode="auto">
              <a:xfrm rot="1093960">
                <a:off x="5957887" y="2661406"/>
                <a:ext cx="380667" cy="353081"/>
              </a:xfrm>
              <a:custGeom>
                <a:avLst/>
                <a:gdLst/>
                <a:ahLst/>
                <a:cxnLst>
                  <a:cxn ang="0">
                    <a:pos x="0" y="192"/>
                  </a:cxn>
                  <a:cxn ang="0">
                    <a:pos x="255" y="135"/>
                  </a:cxn>
                  <a:cxn ang="0">
                    <a:pos x="277" y="122"/>
                  </a:cxn>
                  <a:cxn ang="0">
                    <a:pos x="303" y="116"/>
                  </a:cxn>
                  <a:cxn ang="0">
                    <a:pos x="296" y="105"/>
                  </a:cxn>
                  <a:cxn ang="0">
                    <a:pos x="278" y="89"/>
                  </a:cxn>
                  <a:cxn ang="0">
                    <a:pos x="265" y="90"/>
                  </a:cxn>
                  <a:cxn ang="0">
                    <a:pos x="256" y="82"/>
                  </a:cxn>
                  <a:cxn ang="0">
                    <a:pos x="231" y="73"/>
                  </a:cxn>
                  <a:cxn ang="0">
                    <a:pos x="234" y="98"/>
                  </a:cxn>
                  <a:cxn ang="0">
                    <a:pos x="224" y="118"/>
                  </a:cxn>
                  <a:cxn ang="0">
                    <a:pos x="205" y="103"/>
                  </a:cxn>
                  <a:cxn ang="0">
                    <a:pos x="175" y="89"/>
                  </a:cxn>
                  <a:cxn ang="0">
                    <a:pos x="183" y="68"/>
                  </a:cxn>
                  <a:cxn ang="0">
                    <a:pos x="212" y="58"/>
                  </a:cxn>
                  <a:cxn ang="0">
                    <a:pos x="207" y="47"/>
                  </a:cxn>
                  <a:cxn ang="0">
                    <a:pos x="188" y="50"/>
                  </a:cxn>
                  <a:cxn ang="0">
                    <a:pos x="168" y="37"/>
                  </a:cxn>
                  <a:cxn ang="0">
                    <a:pos x="171" y="52"/>
                  </a:cxn>
                  <a:cxn ang="0">
                    <a:pos x="157" y="52"/>
                  </a:cxn>
                  <a:cxn ang="0">
                    <a:pos x="141" y="40"/>
                  </a:cxn>
                  <a:cxn ang="0">
                    <a:pos x="126" y="47"/>
                  </a:cxn>
                  <a:cxn ang="0">
                    <a:pos x="143" y="51"/>
                  </a:cxn>
                  <a:cxn ang="0">
                    <a:pos x="131" y="58"/>
                  </a:cxn>
                  <a:cxn ang="0">
                    <a:pos x="56" y="107"/>
                  </a:cxn>
                  <a:cxn ang="0">
                    <a:pos x="65" y="118"/>
                  </a:cxn>
                  <a:cxn ang="0">
                    <a:pos x="79" y="135"/>
                  </a:cxn>
                  <a:cxn ang="0">
                    <a:pos x="74" y="158"/>
                  </a:cxn>
                  <a:cxn ang="0">
                    <a:pos x="88" y="185"/>
                  </a:cxn>
                  <a:cxn ang="0">
                    <a:pos x="108" y="214"/>
                  </a:cxn>
                  <a:cxn ang="0">
                    <a:pos x="118" y="227"/>
                  </a:cxn>
                  <a:cxn ang="0">
                    <a:pos x="105" y="197"/>
                  </a:cxn>
                  <a:cxn ang="0">
                    <a:pos x="125" y="225"/>
                  </a:cxn>
                  <a:cxn ang="0">
                    <a:pos x="150" y="255"/>
                  </a:cxn>
                  <a:cxn ang="0">
                    <a:pos x="184" y="269"/>
                  </a:cxn>
                  <a:cxn ang="0">
                    <a:pos x="213" y="290"/>
                  </a:cxn>
                  <a:cxn ang="0">
                    <a:pos x="224" y="288"/>
                  </a:cxn>
                  <a:cxn ang="0">
                    <a:pos x="212" y="268"/>
                  </a:cxn>
                  <a:cxn ang="0">
                    <a:pos x="197" y="262"/>
                  </a:cxn>
                  <a:cxn ang="0">
                    <a:pos x="194" y="239"/>
                  </a:cxn>
                  <a:cxn ang="0">
                    <a:pos x="171" y="250"/>
                  </a:cxn>
                  <a:cxn ang="0">
                    <a:pos x="168" y="210"/>
                  </a:cxn>
                  <a:cxn ang="0">
                    <a:pos x="184" y="206"/>
                  </a:cxn>
                  <a:cxn ang="0">
                    <a:pos x="196" y="202"/>
                  </a:cxn>
                  <a:cxn ang="0">
                    <a:pos x="214" y="211"/>
                  </a:cxn>
                  <a:cxn ang="0">
                    <a:pos x="221" y="205"/>
                  </a:cxn>
                  <a:cxn ang="0">
                    <a:pos x="234" y="179"/>
                  </a:cxn>
                  <a:cxn ang="0">
                    <a:pos x="233" y="171"/>
                  </a:cxn>
                  <a:cxn ang="0">
                    <a:pos x="252" y="157"/>
                  </a:cxn>
                  <a:cxn ang="0">
                    <a:pos x="266" y="143"/>
                  </a:cxn>
                  <a:cxn ang="0">
                    <a:pos x="273" y="131"/>
                  </a:cxn>
                  <a:cxn ang="0">
                    <a:pos x="255" y="135"/>
                  </a:cxn>
                  <a:cxn ang="0">
                    <a:pos x="295" y="298"/>
                  </a:cxn>
                  <a:cxn ang="0">
                    <a:pos x="272" y="288"/>
                  </a:cxn>
                  <a:cxn ang="0">
                    <a:pos x="251" y="288"/>
                  </a:cxn>
                  <a:cxn ang="0">
                    <a:pos x="236" y="286"/>
                  </a:cxn>
                  <a:cxn ang="0">
                    <a:pos x="230" y="307"/>
                  </a:cxn>
                  <a:cxn ang="0">
                    <a:pos x="223" y="335"/>
                  </a:cxn>
                  <a:cxn ang="0">
                    <a:pos x="308" y="302"/>
                  </a:cxn>
                </a:cxnLst>
                <a:rect l="0" t="0" r="r" b="b"/>
                <a:pathLst>
                  <a:path w="384" h="384">
                    <a:moveTo>
                      <a:pt x="384" y="192"/>
                    </a:moveTo>
                    <a:cubicBezTo>
                      <a:pt x="384" y="298"/>
                      <a:pt x="298" y="384"/>
                      <a:pt x="192" y="384"/>
                    </a:cubicBezTo>
                    <a:cubicBezTo>
                      <a:pt x="86" y="384"/>
                      <a:pt x="0" y="298"/>
                      <a:pt x="0" y="192"/>
                    </a:cubicBezTo>
                    <a:cubicBezTo>
                      <a:pt x="0" y="86"/>
                      <a:pt x="86" y="0"/>
                      <a:pt x="192" y="0"/>
                    </a:cubicBezTo>
                    <a:cubicBezTo>
                      <a:pt x="298" y="0"/>
                      <a:pt x="384" y="86"/>
                      <a:pt x="384" y="192"/>
                    </a:cubicBezTo>
                    <a:close/>
                    <a:moveTo>
                      <a:pt x="255" y="135"/>
                    </a:moveTo>
                    <a:cubicBezTo>
                      <a:pt x="256" y="135"/>
                      <a:pt x="257" y="130"/>
                      <a:pt x="258" y="129"/>
                    </a:cubicBezTo>
                    <a:cubicBezTo>
                      <a:pt x="260" y="127"/>
                      <a:pt x="262" y="126"/>
                      <a:pt x="264" y="125"/>
                    </a:cubicBezTo>
                    <a:cubicBezTo>
                      <a:pt x="268" y="124"/>
                      <a:pt x="272" y="123"/>
                      <a:pt x="277" y="122"/>
                    </a:cubicBezTo>
                    <a:cubicBezTo>
                      <a:pt x="281" y="121"/>
                      <a:pt x="286" y="121"/>
                      <a:pt x="289" y="125"/>
                    </a:cubicBezTo>
                    <a:cubicBezTo>
                      <a:pt x="289" y="124"/>
                      <a:pt x="295" y="119"/>
                      <a:pt x="295" y="119"/>
                    </a:cubicBezTo>
                    <a:cubicBezTo>
                      <a:pt x="298" y="118"/>
                      <a:pt x="301" y="118"/>
                      <a:pt x="303" y="116"/>
                    </a:cubicBezTo>
                    <a:cubicBezTo>
                      <a:pt x="303" y="115"/>
                      <a:pt x="303" y="110"/>
                      <a:pt x="303" y="110"/>
                    </a:cubicBezTo>
                    <a:cubicBezTo>
                      <a:pt x="299" y="111"/>
                      <a:pt x="298" y="107"/>
                      <a:pt x="297" y="103"/>
                    </a:cubicBezTo>
                    <a:cubicBezTo>
                      <a:pt x="297" y="104"/>
                      <a:pt x="297" y="104"/>
                      <a:pt x="296" y="105"/>
                    </a:cubicBezTo>
                    <a:cubicBezTo>
                      <a:pt x="296" y="102"/>
                      <a:pt x="291" y="104"/>
                      <a:pt x="290" y="104"/>
                    </a:cubicBezTo>
                    <a:cubicBezTo>
                      <a:pt x="284" y="102"/>
                      <a:pt x="285" y="98"/>
                      <a:pt x="283" y="94"/>
                    </a:cubicBezTo>
                    <a:cubicBezTo>
                      <a:pt x="282" y="92"/>
                      <a:pt x="279" y="91"/>
                      <a:pt x="278" y="89"/>
                    </a:cubicBezTo>
                    <a:cubicBezTo>
                      <a:pt x="277" y="87"/>
                      <a:pt x="277" y="84"/>
                      <a:pt x="274" y="84"/>
                    </a:cubicBezTo>
                    <a:cubicBezTo>
                      <a:pt x="273" y="84"/>
                      <a:pt x="270" y="89"/>
                      <a:pt x="270" y="89"/>
                    </a:cubicBezTo>
                    <a:cubicBezTo>
                      <a:pt x="267" y="88"/>
                      <a:pt x="266" y="89"/>
                      <a:pt x="265" y="90"/>
                    </a:cubicBezTo>
                    <a:cubicBezTo>
                      <a:pt x="263" y="91"/>
                      <a:pt x="262" y="91"/>
                      <a:pt x="260" y="92"/>
                    </a:cubicBezTo>
                    <a:cubicBezTo>
                      <a:pt x="265" y="90"/>
                      <a:pt x="258" y="88"/>
                      <a:pt x="256" y="88"/>
                    </a:cubicBezTo>
                    <a:cubicBezTo>
                      <a:pt x="260" y="87"/>
                      <a:pt x="258" y="83"/>
                      <a:pt x="256" y="82"/>
                    </a:cubicBezTo>
                    <a:cubicBezTo>
                      <a:pt x="256" y="82"/>
                      <a:pt x="257" y="82"/>
                      <a:pt x="257" y="82"/>
                    </a:cubicBezTo>
                    <a:cubicBezTo>
                      <a:pt x="257" y="79"/>
                      <a:pt x="250" y="77"/>
                      <a:pt x="247" y="76"/>
                    </a:cubicBezTo>
                    <a:cubicBezTo>
                      <a:pt x="245" y="74"/>
                      <a:pt x="233" y="72"/>
                      <a:pt x="231" y="73"/>
                    </a:cubicBezTo>
                    <a:cubicBezTo>
                      <a:pt x="228" y="75"/>
                      <a:pt x="231" y="80"/>
                      <a:pt x="231" y="83"/>
                    </a:cubicBezTo>
                    <a:cubicBezTo>
                      <a:pt x="232" y="86"/>
                      <a:pt x="228" y="86"/>
                      <a:pt x="228" y="89"/>
                    </a:cubicBezTo>
                    <a:cubicBezTo>
                      <a:pt x="228" y="93"/>
                      <a:pt x="236" y="92"/>
                      <a:pt x="234" y="98"/>
                    </a:cubicBezTo>
                    <a:cubicBezTo>
                      <a:pt x="233" y="102"/>
                      <a:pt x="228" y="102"/>
                      <a:pt x="226" y="105"/>
                    </a:cubicBezTo>
                    <a:cubicBezTo>
                      <a:pt x="224" y="108"/>
                      <a:pt x="227" y="112"/>
                      <a:pt x="229" y="114"/>
                    </a:cubicBezTo>
                    <a:cubicBezTo>
                      <a:pt x="231" y="115"/>
                      <a:pt x="225" y="118"/>
                      <a:pt x="224" y="118"/>
                    </a:cubicBezTo>
                    <a:cubicBezTo>
                      <a:pt x="220" y="120"/>
                      <a:pt x="217" y="114"/>
                      <a:pt x="216" y="110"/>
                    </a:cubicBezTo>
                    <a:cubicBezTo>
                      <a:pt x="215" y="108"/>
                      <a:pt x="215" y="104"/>
                      <a:pt x="212" y="103"/>
                    </a:cubicBezTo>
                    <a:cubicBezTo>
                      <a:pt x="210" y="102"/>
                      <a:pt x="206" y="102"/>
                      <a:pt x="205" y="103"/>
                    </a:cubicBezTo>
                    <a:cubicBezTo>
                      <a:pt x="203" y="99"/>
                      <a:pt x="198" y="98"/>
                      <a:pt x="194" y="97"/>
                    </a:cubicBezTo>
                    <a:cubicBezTo>
                      <a:pt x="189" y="95"/>
                      <a:pt x="185" y="95"/>
                      <a:pt x="180" y="96"/>
                    </a:cubicBezTo>
                    <a:cubicBezTo>
                      <a:pt x="181" y="95"/>
                      <a:pt x="179" y="88"/>
                      <a:pt x="175" y="89"/>
                    </a:cubicBezTo>
                    <a:cubicBezTo>
                      <a:pt x="176" y="86"/>
                      <a:pt x="176" y="84"/>
                      <a:pt x="176" y="81"/>
                    </a:cubicBezTo>
                    <a:cubicBezTo>
                      <a:pt x="177" y="79"/>
                      <a:pt x="178" y="77"/>
                      <a:pt x="179" y="75"/>
                    </a:cubicBezTo>
                    <a:cubicBezTo>
                      <a:pt x="180" y="74"/>
                      <a:pt x="185" y="69"/>
                      <a:pt x="183" y="68"/>
                    </a:cubicBezTo>
                    <a:cubicBezTo>
                      <a:pt x="188" y="69"/>
                      <a:pt x="193" y="69"/>
                      <a:pt x="196" y="66"/>
                    </a:cubicBezTo>
                    <a:cubicBezTo>
                      <a:pt x="198" y="63"/>
                      <a:pt x="199" y="60"/>
                      <a:pt x="202" y="57"/>
                    </a:cubicBezTo>
                    <a:cubicBezTo>
                      <a:pt x="205" y="53"/>
                      <a:pt x="209" y="58"/>
                      <a:pt x="212" y="58"/>
                    </a:cubicBezTo>
                    <a:cubicBezTo>
                      <a:pt x="217" y="59"/>
                      <a:pt x="217" y="53"/>
                      <a:pt x="214" y="51"/>
                    </a:cubicBezTo>
                    <a:cubicBezTo>
                      <a:pt x="218" y="51"/>
                      <a:pt x="215" y="45"/>
                      <a:pt x="213" y="44"/>
                    </a:cubicBezTo>
                    <a:cubicBezTo>
                      <a:pt x="211" y="43"/>
                      <a:pt x="202" y="46"/>
                      <a:pt x="207" y="47"/>
                    </a:cubicBezTo>
                    <a:cubicBezTo>
                      <a:pt x="206" y="47"/>
                      <a:pt x="200" y="59"/>
                      <a:pt x="196" y="53"/>
                    </a:cubicBezTo>
                    <a:cubicBezTo>
                      <a:pt x="195" y="52"/>
                      <a:pt x="195" y="47"/>
                      <a:pt x="193" y="46"/>
                    </a:cubicBezTo>
                    <a:cubicBezTo>
                      <a:pt x="190" y="46"/>
                      <a:pt x="189" y="49"/>
                      <a:pt x="188" y="50"/>
                    </a:cubicBezTo>
                    <a:cubicBezTo>
                      <a:pt x="190" y="47"/>
                      <a:pt x="181" y="45"/>
                      <a:pt x="180" y="44"/>
                    </a:cubicBezTo>
                    <a:cubicBezTo>
                      <a:pt x="183" y="42"/>
                      <a:pt x="180" y="39"/>
                      <a:pt x="178" y="38"/>
                    </a:cubicBezTo>
                    <a:cubicBezTo>
                      <a:pt x="176" y="36"/>
                      <a:pt x="169" y="35"/>
                      <a:pt x="168" y="37"/>
                    </a:cubicBezTo>
                    <a:cubicBezTo>
                      <a:pt x="163" y="43"/>
                      <a:pt x="173" y="44"/>
                      <a:pt x="175" y="45"/>
                    </a:cubicBezTo>
                    <a:cubicBezTo>
                      <a:pt x="176" y="46"/>
                      <a:pt x="179" y="48"/>
                      <a:pt x="177" y="49"/>
                    </a:cubicBezTo>
                    <a:cubicBezTo>
                      <a:pt x="176" y="50"/>
                      <a:pt x="171" y="51"/>
                      <a:pt x="171" y="52"/>
                    </a:cubicBezTo>
                    <a:cubicBezTo>
                      <a:pt x="169" y="54"/>
                      <a:pt x="172" y="57"/>
                      <a:pt x="170" y="59"/>
                    </a:cubicBezTo>
                    <a:cubicBezTo>
                      <a:pt x="168" y="57"/>
                      <a:pt x="168" y="53"/>
                      <a:pt x="166" y="50"/>
                    </a:cubicBezTo>
                    <a:cubicBezTo>
                      <a:pt x="168" y="53"/>
                      <a:pt x="157" y="52"/>
                      <a:pt x="157" y="52"/>
                    </a:cubicBezTo>
                    <a:cubicBezTo>
                      <a:pt x="154" y="52"/>
                      <a:pt x="148" y="54"/>
                      <a:pt x="145" y="50"/>
                    </a:cubicBezTo>
                    <a:cubicBezTo>
                      <a:pt x="144" y="49"/>
                      <a:pt x="144" y="44"/>
                      <a:pt x="146" y="45"/>
                    </a:cubicBezTo>
                    <a:cubicBezTo>
                      <a:pt x="144" y="43"/>
                      <a:pt x="142" y="41"/>
                      <a:pt x="141" y="40"/>
                    </a:cubicBezTo>
                    <a:cubicBezTo>
                      <a:pt x="132" y="43"/>
                      <a:pt x="125" y="47"/>
                      <a:pt x="117" y="51"/>
                    </a:cubicBezTo>
                    <a:cubicBezTo>
                      <a:pt x="118" y="51"/>
                      <a:pt x="119" y="51"/>
                      <a:pt x="120" y="50"/>
                    </a:cubicBezTo>
                    <a:cubicBezTo>
                      <a:pt x="122" y="50"/>
                      <a:pt x="124" y="48"/>
                      <a:pt x="126" y="47"/>
                    </a:cubicBezTo>
                    <a:cubicBezTo>
                      <a:pt x="128" y="46"/>
                      <a:pt x="134" y="43"/>
                      <a:pt x="136" y="46"/>
                    </a:cubicBezTo>
                    <a:cubicBezTo>
                      <a:pt x="137" y="45"/>
                      <a:pt x="137" y="45"/>
                      <a:pt x="138" y="44"/>
                    </a:cubicBezTo>
                    <a:cubicBezTo>
                      <a:pt x="139" y="46"/>
                      <a:pt x="141" y="48"/>
                      <a:pt x="143" y="51"/>
                    </a:cubicBezTo>
                    <a:cubicBezTo>
                      <a:pt x="141" y="50"/>
                      <a:pt x="137" y="50"/>
                      <a:pt x="135" y="50"/>
                    </a:cubicBezTo>
                    <a:cubicBezTo>
                      <a:pt x="133" y="51"/>
                      <a:pt x="130" y="51"/>
                      <a:pt x="130" y="53"/>
                    </a:cubicBezTo>
                    <a:cubicBezTo>
                      <a:pt x="130" y="55"/>
                      <a:pt x="131" y="57"/>
                      <a:pt x="131" y="58"/>
                    </a:cubicBezTo>
                    <a:cubicBezTo>
                      <a:pt x="128" y="56"/>
                      <a:pt x="125" y="52"/>
                      <a:pt x="121" y="51"/>
                    </a:cubicBezTo>
                    <a:cubicBezTo>
                      <a:pt x="119" y="51"/>
                      <a:pt x="117" y="51"/>
                      <a:pt x="115" y="52"/>
                    </a:cubicBezTo>
                    <a:cubicBezTo>
                      <a:pt x="91" y="65"/>
                      <a:pt x="71" y="84"/>
                      <a:pt x="56" y="107"/>
                    </a:cubicBezTo>
                    <a:cubicBezTo>
                      <a:pt x="57" y="108"/>
                      <a:pt x="58" y="109"/>
                      <a:pt x="59" y="109"/>
                    </a:cubicBezTo>
                    <a:cubicBezTo>
                      <a:pt x="62" y="110"/>
                      <a:pt x="59" y="117"/>
                      <a:pt x="64" y="113"/>
                    </a:cubicBezTo>
                    <a:cubicBezTo>
                      <a:pt x="66" y="115"/>
                      <a:pt x="66" y="116"/>
                      <a:pt x="65" y="118"/>
                    </a:cubicBezTo>
                    <a:cubicBezTo>
                      <a:pt x="65" y="118"/>
                      <a:pt x="75" y="124"/>
                      <a:pt x="76" y="125"/>
                    </a:cubicBezTo>
                    <a:cubicBezTo>
                      <a:pt x="78" y="126"/>
                      <a:pt x="80" y="128"/>
                      <a:pt x="81" y="130"/>
                    </a:cubicBezTo>
                    <a:cubicBezTo>
                      <a:pt x="82" y="132"/>
                      <a:pt x="80" y="134"/>
                      <a:pt x="79" y="135"/>
                    </a:cubicBezTo>
                    <a:cubicBezTo>
                      <a:pt x="78" y="134"/>
                      <a:pt x="75" y="130"/>
                      <a:pt x="74" y="131"/>
                    </a:cubicBezTo>
                    <a:cubicBezTo>
                      <a:pt x="73" y="133"/>
                      <a:pt x="74" y="139"/>
                      <a:pt x="77" y="139"/>
                    </a:cubicBezTo>
                    <a:cubicBezTo>
                      <a:pt x="73" y="139"/>
                      <a:pt x="75" y="155"/>
                      <a:pt x="74" y="158"/>
                    </a:cubicBezTo>
                    <a:cubicBezTo>
                      <a:pt x="74" y="158"/>
                      <a:pt x="74" y="158"/>
                      <a:pt x="74" y="158"/>
                    </a:cubicBezTo>
                    <a:cubicBezTo>
                      <a:pt x="73" y="161"/>
                      <a:pt x="76" y="173"/>
                      <a:pt x="81" y="172"/>
                    </a:cubicBezTo>
                    <a:cubicBezTo>
                      <a:pt x="78" y="172"/>
                      <a:pt x="87" y="184"/>
                      <a:pt x="88" y="185"/>
                    </a:cubicBezTo>
                    <a:cubicBezTo>
                      <a:pt x="91" y="187"/>
                      <a:pt x="95" y="188"/>
                      <a:pt x="97" y="192"/>
                    </a:cubicBezTo>
                    <a:cubicBezTo>
                      <a:pt x="100" y="195"/>
                      <a:pt x="100" y="201"/>
                      <a:pt x="103" y="203"/>
                    </a:cubicBezTo>
                    <a:cubicBezTo>
                      <a:pt x="102" y="206"/>
                      <a:pt x="108" y="210"/>
                      <a:pt x="108" y="214"/>
                    </a:cubicBezTo>
                    <a:cubicBezTo>
                      <a:pt x="108" y="214"/>
                      <a:pt x="107" y="214"/>
                      <a:pt x="107" y="215"/>
                    </a:cubicBezTo>
                    <a:cubicBezTo>
                      <a:pt x="108" y="218"/>
                      <a:pt x="113" y="218"/>
                      <a:pt x="115" y="221"/>
                    </a:cubicBezTo>
                    <a:cubicBezTo>
                      <a:pt x="116" y="223"/>
                      <a:pt x="115" y="228"/>
                      <a:pt x="118" y="227"/>
                    </a:cubicBezTo>
                    <a:cubicBezTo>
                      <a:pt x="118" y="222"/>
                      <a:pt x="115" y="216"/>
                      <a:pt x="112" y="212"/>
                    </a:cubicBezTo>
                    <a:cubicBezTo>
                      <a:pt x="110" y="209"/>
                      <a:pt x="109" y="207"/>
                      <a:pt x="108" y="204"/>
                    </a:cubicBezTo>
                    <a:cubicBezTo>
                      <a:pt x="106" y="202"/>
                      <a:pt x="106" y="199"/>
                      <a:pt x="105" y="197"/>
                    </a:cubicBezTo>
                    <a:cubicBezTo>
                      <a:pt x="106" y="197"/>
                      <a:pt x="112" y="199"/>
                      <a:pt x="111" y="200"/>
                    </a:cubicBezTo>
                    <a:cubicBezTo>
                      <a:pt x="109" y="205"/>
                      <a:pt x="119" y="214"/>
                      <a:pt x="122" y="217"/>
                    </a:cubicBezTo>
                    <a:cubicBezTo>
                      <a:pt x="123" y="218"/>
                      <a:pt x="128" y="225"/>
                      <a:pt x="125" y="225"/>
                    </a:cubicBezTo>
                    <a:cubicBezTo>
                      <a:pt x="129" y="225"/>
                      <a:pt x="133" y="230"/>
                      <a:pt x="135" y="233"/>
                    </a:cubicBezTo>
                    <a:cubicBezTo>
                      <a:pt x="137" y="236"/>
                      <a:pt x="136" y="241"/>
                      <a:pt x="138" y="245"/>
                    </a:cubicBezTo>
                    <a:cubicBezTo>
                      <a:pt x="139" y="250"/>
                      <a:pt x="146" y="252"/>
                      <a:pt x="150" y="255"/>
                    </a:cubicBezTo>
                    <a:cubicBezTo>
                      <a:pt x="154" y="256"/>
                      <a:pt x="157" y="259"/>
                      <a:pt x="160" y="260"/>
                    </a:cubicBezTo>
                    <a:cubicBezTo>
                      <a:pt x="166" y="262"/>
                      <a:pt x="167" y="260"/>
                      <a:pt x="171" y="260"/>
                    </a:cubicBezTo>
                    <a:cubicBezTo>
                      <a:pt x="178" y="259"/>
                      <a:pt x="179" y="266"/>
                      <a:pt x="184" y="269"/>
                    </a:cubicBezTo>
                    <a:cubicBezTo>
                      <a:pt x="187" y="270"/>
                      <a:pt x="194" y="273"/>
                      <a:pt x="198" y="271"/>
                    </a:cubicBezTo>
                    <a:cubicBezTo>
                      <a:pt x="196" y="272"/>
                      <a:pt x="203" y="282"/>
                      <a:pt x="204" y="283"/>
                    </a:cubicBezTo>
                    <a:cubicBezTo>
                      <a:pt x="206" y="286"/>
                      <a:pt x="210" y="287"/>
                      <a:pt x="213" y="290"/>
                    </a:cubicBezTo>
                    <a:cubicBezTo>
                      <a:pt x="213" y="290"/>
                      <a:pt x="214" y="289"/>
                      <a:pt x="214" y="288"/>
                    </a:cubicBezTo>
                    <a:cubicBezTo>
                      <a:pt x="213" y="291"/>
                      <a:pt x="218" y="296"/>
                      <a:pt x="221" y="296"/>
                    </a:cubicBezTo>
                    <a:cubicBezTo>
                      <a:pt x="223" y="295"/>
                      <a:pt x="224" y="290"/>
                      <a:pt x="224" y="288"/>
                    </a:cubicBezTo>
                    <a:cubicBezTo>
                      <a:pt x="219" y="290"/>
                      <a:pt x="215" y="288"/>
                      <a:pt x="212" y="283"/>
                    </a:cubicBezTo>
                    <a:cubicBezTo>
                      <a:pt x="211" y="282"/>
                      <a:pt x="207" y="275"/>
                      <a:pt x="211" y="275"/>
                    </a:cubicBezTo>
                    <a:cubicBezTo>
                      <a:pt x="216" y="275"/>
                      <a:pt x="212" y="271"/>
                      <a:pt x="212" y="268"/>
                    </a:cubicBezTo>
                    <a:cubicBezTo>
                      <a:pt x="211" y="264"/>
                      <a:pt x="208" y="262"/>
                      <a:pt x="206" y="259"/>
                    </a:cubicBezTo>
                    <a:cubicBezTo>
                      <a:pt x="205" y="262"/>
                      <a:pt x="200" y="261"/>
                      <a:pt x="198" y="259"/>
                    </a:cubicBezTo>
                    <a:cubicBezTo>
                      <a:pt x="198" y="259"/>
                      <a:pt x="197" y="261"/>
                      <a:pt x="197" y="262"/>
                    </a:cubicBezTo>
                    <a:cubicBezTo>
                      <a:pt x="196" y="262"/>
                      <a:pt x="195" y="262"/>
                      <a:pt x="194" y="261"/>
                    </a:cubicBezTo>
                    <a:cubicBezTo>
                      <a:pt x="194" y="258"/>
                      <a:pt x="194" y="255"/>
                      <a:pt x="195" y="251"/>
                    </a:cubicBezTo>
                    <a:cubicBezTo>
                      <a:pt x="196" y="247"/>
                      <a:pt x="205" y="238"/>
                      <a:pt x="194" y="239"/>
                    </a:cubicBezTo>
                    <a:cubicBezTo>
                      <a:pt x="190" y="239"/>
                      <a:pt x="188" y="240"/>
                      <a:pt x="187" y="244"/>
                    </a:cubicBezTo>
                    <a:cubicBezTo>
                      <a:pt x="186" y="247"/>
                      <a:pt x="186" y="249"/>
                      <a:pt x="183" y="251"/>
                    </a:cubicBezTo>
                    <a:cubicBezTo>
                      <a:pt x="181" y="252"/>
                      <a:pt x="173" y="251"/>
                      <a:pt x="171" y="250"/>
                    </a:cubicBezTo>
                    <a:cubicBezTo>
                      <a:pt x="166" y="247"/>
                      <a:pt x="163" y="239"/>
                      <a:pt x="163" y="234"/>
                    </a:cubicBezTo>
                    <a:cubicBezTo>
                      <a:pt x="163" y="227"/>
                      <a:pt x="166" y="221"/>
                      <a:pt x="163" y="215"/>
                    </a:cubicBezTo>
                    <a:cubicBezTo>
                      <a:pt x="164" y="213"/>
                      <a:pt x="166" y="211"/>
                      <a:pt x="168" y="210"/>
                    </a:cubicBezTo>
                    <a:cubicBezTo>
                      <a:pt x="169" y="209"/>
                      <a:pt x="171" y="210"/>
                      <a:pt x="172" y="207"/>
                    </a:cubicBezTo>
                    <a:cubicBezTo>
                      <a:pt x="171" y="207"/>
                      <a:pt x="170" y="206"/>
                      <a:pt x="170" y="206"/>
                    </a:cubicBezTo>
                    <a:cubicBezTo>
                      <a:pt x="173" y="208"/>
                      <a:pt x="180" y="203"/>
                      <a:pt x="184" y="206"/>
                    </a:cubicBezTo>
                    <a:cubicBezTo>
                      <a:pt x="186" y="207"/>
                      <a:pt x="188" y="208"/>
                      <a:pt x="189" y="205"/>
                    </a:cubicBezTo>
                    <a:cubicBezTo>
                      <a:pt x="189" y="205"/>
                      <a:pt x="187" y="202"/>
                      <a:pt x="188" y="200"/>
                    </a:cubicBezTo>
                    <a:cubicBezTo>
                      <a:pt x="189" y="204"/>
                      <a:pt x="192" y="205"/>
                      <a:pt x="196" y="202"/>
                    </a:cubicBezTo>
                    <a:cubicBezTo>
                      <a:pt x="197" y="203"/>
                      <a:pt x="201" y="203"/>
                      <a:pt x="204" y="204"/>
                    </a:cubicBezTo>
                    <a:cubicBezTo>
                      <a:pt x="207" y="206"/>
                      <a:pt x="207" y="209"/>
                      <a:pt x="211" y="205"/>
                    </a:cubicBezTo>
                    <a:cubicBezTo>
                      <a:pt x="213" y="208"/>
                      <a:pt x="213" y="208"/>
                      <a:pt x="214" y="211"/>
                    </a:cubicBezTo>
                    <a:cubicBezTo>
                      <a:pt x="214" y="214"/>
                      <a:pt x="216" y="221"/>
                      <a:pt x="218" y="222"/>
                    </a:cubicBezTo>
                    <a:cubicBezTo>
                      <a:pt x="224" y="225"/>
                      <a:pt x="222" y="217"/>
                      <a:pt x="222" y="214"/>
                    </a:cubicBezTo>
                    <a:cubicBezTo>
                      <a:pt x="222" y="213"/>
                      <a:pt x="222" y="205"/>
                      <a:pt x="221" y="205"/>
                    </a:cubicBezTo>
                    <a:cubicBezTo>
                      <a:pt x="213" y="203"/>
                      <a:pt x="216" y="197"/>
                      <a:pt x="221" y="193"/>
                    </a:cubicBezTo>
                    <a:cubicBezTo>
                      <a:pt x="222" y="192"/>
                      <a:pt x="227" y="190"/>
                      <a:pt x="230" y="188"/>
                    </a:cubicBezTo>
                    <a:cubicBezTo>
                      <a:pt x="232" y="186"/>
                      <a:pt x="235" y="183"/>
                      <a:pt x="234" y="179"/>
                    </a:cubicBezTo>
                    <a:cubicBezTo>
                      <a:pt x="235" y="179"/>
                      <a:pt x="236" y="178"/>
                      <a:pt x="236" y="177"/>
                    </a:cubicBezTo>
                    <a:cubicBezTo>
                      <a:pt x="236" y="177"/>
                      <a:pt x="233" y="174"/>
                      <a:pt x="232" y="175"/>
                    </a:cubicBezTo>
                    <a:cubicBezTo>
                      <a:pt x="234" y="174"/>
                      <a:pt x="234" y="172"/>
                      <a:pt x="233" y="171"/>
                    </a:cubicBezTo>
                    <a:cubicBezTo>
                      <a:pt x="235" y="169"/>
                      <a:pt x="234" y="166"/>
                      <a:pt x="236" y="165"/>
                    </a:cubicBezTo>
                    <a:cubicBezTo>
                      <a:pt x="239" y="169"/>
                      <a:pt x="245" y="165"/>
                      <a:pt x="242" y="162"/>
                    </a:cubicBezTo>
                    <a:cubicBezTo>
                      <a:pt x="244" y="158"/>
                      <a:pt x="250" y="160"/>
                      <a:pt x="252" y="157"/>
                    </a:cubicBezTo>
                    <a:cubicBezTo>
                      <a:pt x="255" y="158"/>
                      <a:pt x="253" y="153"/>
                      <a:pt x="255" y="150"/>
                    </a:cubicBezTo>
                    <a:cubicBezTo>
                      <a:pt x="256" y="148"/>
                      <a:pt x="259" y="148"/>
                      <a:pt x="262" y="147"/>
                    </a:cubicBezTo>
                    <a:cubicBezTo>
                      <a:pt x="262" y="147"/>
                      <a:pt x="268" y="143"/>
                      <a:pt x="266" y="143"/>
                    </a:cubicBezTo>
                    <a:cubicBezTo>
                      <a:pt x="270" y="144"/>
                      <a:pt x="279" y="139"/>
                      <a:pt x="272" y="135"/>
                    </a:cubicBezTo>
                    <a:cubicBezTo>
                      <a:pt x="273" y="133"/>
                      <a:pt x="270" y="132"/>
                      <a:pt x="268" y="132"/>
                    </a:cubicBezTo>
                    <a:cubicBezTo>
                      <a:pt x="269" y="131"/>
                      <a:pt x="272" y="132"/>
                      <a:pt x="273" y="131"/>
                    </a:cubicBezTo>
                    <a:cubicBezTo>
                      <a:pt x="276" y="129"/>
                      <a:pt x="274" y="128"/>
                      <a:pt x="271" y="127"/>
                    </a:cubicBezTo>
                    <a:cubicBezTo>
                      <a:pt x="268" y="126"/>
                      <a:pt x="263" y="128"/>
                      <a:pt x="261" y="130"/>
                    </a:cubicBezTo>
                    <a:cubicBezTo>
                      <a:pt x="259" y="132"/>
                      <a:pt x="257" y="134"/>
                      <a:pt x="255" y="135"/>
                    </a:cubicBezTo>
                    <a:close/>
                    <a:moveTo>
                      <a:pt x="308" y="302"/>
                    </a:moveTo>
                    <a:cubicBezTo>
                      <a:pt x="306" y="301"/>
                      <a:pt x="303" y="301"/>
                      <a:pt x="301" y="300"/>
                    </a:cubicBezTo>
                    <a:cubicBezTo>
                      <a:pt x="299" y="300"/>
                      <a:pt x="298" y="299"/>
                      <a:pt x="295" y="298"/>
                    </a:cubicBezTo>
                    <a:cubicBezTo>
                      <a:pt x="296" y="293"/>
                      <a:pt x="290" y="292"/>
                      <a:pt x="287" y="289"/>
                    </a:cubicBezTo>
                    <a:cubicBezTo>
                      <a:pt x="284" y="287"/>
                      <a:pt x="282" y="284"/>
                      <a:pt x="277" y="285"/>
                    </a:cubicBezTo>
                    <a:cubicBezTo>
                      <a:pt x="276" y="285"/>
                      <a:pt x="271" y="287"/>
                      <a:pt x="272" y="288"/>
                    </a:cubicBezTo>
                    <a:cubicBezTo>
                      <a:pt x="269" y="285"/>
                      <a:pt x="268" y="284"/>
                      <a:pt x="263" y="282"/>
                    </a:cubicBezTo>
                    <a:cubicBezTo>
                      <a:pt x="259" y="281"/>
                      <a:pt x="257" y="276"/>
                      <a:pt x="253" y="281"/>
                    </a:cubicBezTo>
                    <a:cubicBezTo>
                      <a:pt x="251" y="283"/>
                      <a:pt x="252" y="286"/>
                      <a:pt x="251" y="288"/>
                    </a:cubicBezTo>
                    <a:cubicBezTo>
                      <a:pt x="247" y="285"/>
                      <a:pt x="254" y="282"/>
                      <a:pt x="251" y="279"/>
                    </a:cubicBezTo>
                    <a:cubicBezTo>
                      <a:pt x="248" y="275"/>
                      <a:pt x="243" y="281"/>
                      <a:pt x="240" y="282"/>
                    </a:cubicBezTo>
                    <a:cubicBezTo>
                      <a:pt x="239" y="284"/>
                      <a:pt x="237" y="284"/>
                      <a:pt x="236" y="286"/>
                    </a:cubicBezTo>
                    <a:cubicBezTo>
                      <a:pt x="235" y="287"/>
                      <a:pt x="234" y="290"/>
                      <a:pt x="233" y="291"/>
                    </a:cubicBezTo>
                    <a:cubicBezTo>
                      <a:pt x="233" y="289"/>
                      <a:pt x="228" y="290"/>
                      <a:pt x="228" y="288"/>
                    </a:cubicBezTo>
                    <a:cubicBezTo>
                      <a:pt x="229" y="294"/>
                      <a:pt x="229" y="301"/>
                      <a:pt x="230" y="307"/>
                    </a:cubicBezTo>
                    <a:cubicBezTo>
                      <a:pt x="231" y="310"/>
                      <a:pt x="230" y="316"/>
                      <a:pt x="227" y="319"/>
                    </a:cubicBezTo>
                    <a:cubicBezTo>
                      <a:pt x="224" y="321"/>
                      <a:pt x="221" y="324"/>
                      <a:pt x="220" y="329"/>
                    </a:cubicBezTo>
                    <a:cubicBezTo>
                      <a:pt x="220" y="332"/>
                      <a:pt x="220" y="334"/>
                      <a:pt x="223" y="335"/>
                    </a:cubicBezTo>
                    <a:cubicBezTo>
                      <a:pt x="223" y="339"/>
                      <a:pt x="219" y="342"/>
                      <a:pt x="219" y="346"/>
                    </a:cubicBezTo>
                    <a:cubicBezTo>
                      <a:pt x="219" y="346"/>
                      <a:pt x="220" y="348"/>
                      <a:pt x="220" y="350"/>
                    </a:cubicBezTo>
                    <a:cubicBezTo>
                      <a:pt x="254" y="344"/>
                      <a:pt x="285" y="327"/>
                      <a:pt x="308" y="302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67" name="iṩḷîďe"/>
            <p:cNvGrpSpPr/>
            <p:nvPr/>
          </p:nvGrpSpPr>
          <p:grpSpPr>
            <a:xfrm>
              <a:off x="2372964" y="2145482"/>
              <a:ext cx="1072312" cy="1526036"/>
              <a:chOff x="2424558" y="2065241"/>
              <a:chExt cx="1072312" cy="1526036"/>
            </a:xfrm>
          </p:grpSpPr>
          <p:sp>
            <p:nvSpPr>
              <p:cNvPr id="68" name="íš1iḍe"/>
              <p:cNvSpPr/>
              <p:nvPr/>
            </p:nvSpPr>
            <p:spPr bwMode="auto">
              <a:xfrm>
                <a:off x="2424558" y="2065241"/>
                <a:ext cx="1072312" cy="1526036"/>
              </a:xfrm>
              <a:custGeom>
                <a:avLst/>
                <a:gdLst/>
                <a:ahLst/>
                <a:cxnLst>
                  <a:cxn ang="0">
                    <a:pos x="0" y="1083"/>
                  </a:cxn>
                  <a:cxn ang="0">
                    <a:pos x="0" y="1083"/>
                  </a:cxn>
                  <a:cxn ang="0">
                    <a:pos x="0" y="278"/>
                  </a:cxn>
                  <a:cxn ang="0">
                    <a:pos x="761" y="0"/>
                  </a:cxn>
                  <a:cxn ang="0">
                    <a:pos x="761" y="802"/>
                  </a:cxn>
                  <a:cxn ang="0">
                    <a:pos x="0" y="1083"/>
                  </a:cxn>
                </a:cxnLst>
                <a:rect l="0" t="0" r="r" b="b"/>
                <a:pathLst>
                  <a:path w="761" h="1083">
                    <a:moveTo>
                      <a:pt x="0" y="1083"/>
                    </a:moveTo>
                    <a:lnTo>
                      <a:pt x="0" y="1083"/>
                    </a:lnTo>
                    <a:lnTo>
                      <a:pt x="0" y="278"/>
                    </a:lnTo>
                    <a:lnTo>
                      <a:pt x="761" y="0"/>
                    </a:lnTo>
                    <a:lnTo>
                      <a:pt x="761" y="802"/>
                    </a:lnTo>
                    <a:lnTo>
                      <a:pt x="0" y="1083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9" name="îṧlide"/>
              <p:cNvSpPr/>
              <p:nvPr/>
            </p:nvSpPr>
            <p:spPr bwMode="auto">
              <a:xfrm>
                <a:off x="2762393" y="2623151"/>
                <a:ext cx="447459" cy="413975"/>
              </a:xfrm>
              <a:custGeom>
                <a:avLst/>
                <a:gdLst/>
                <a:ahLst/>
                <a:cxnLst>
                  <a:cxn ang="0">
                    <a:pos x="39" y="36"/>
                  </a:cxn>
                  <a:cxn ang="0">
                    <a:pos x="41" y="44"/>
                  </a:cxn>
                  <a:cxn ang="0">
                    <a:pos x="35" y="50"/>
                  </a:cxn>
                  <a:cxn ang="0">
                    <a:pos x="27" y="53"/>
                  </a:cxn>
                  <a:cxn ang="0">
                    <a:pos x="18" y="53"/>
                  </a:cxn>
                  <a:cxn ang="0">
                    <a:pos x="11" y="50"/>
                  </a:cxn>
                  <a:cxn ang="0">
                    <a:pos x="4" y="44"/>
                  </a:cxn>
                  <a:cxn ang="0">
                    <a:pos x="6" y="36"/>
                  </a:cxn>
                  <a:cxn ang="0">
                    <a:pos x="0" y="28"/>
                  </a:cxn>
                  <a:cxn ang="0">
                    <a:pos x="7" y="23"/>
                  </a:cxn>
                  <a:cxn ang="0">
                    <a:pos x="4" y="18"/>
                  </a:cxn>
                  <a:cxn ang="0">
                    <a:pos x="15" y="16"/>
                  </a:cxn>
                  <a:cxn ang="0">
                    <a:pos x="19" y="8"/>
                  </a:cxn>
                  <a:cxn ang="0">
                    <a:pos x="28" y="15"/>
                  </a:cxn>
                  <a:cxn ang="0">
                    <a:pos x="35" y="12"/>
                  </a:cxn>
                  <a:cxn ang="0">
                    <a:pos x="41" y="19"/>
                  </a:cxn>
                  <a:cxn ang="0">
                    <a:pos x="45" y="27"/>
                  </a:cxn>
                  <a:cxn ang="0">
                    <a:pos x="23" y="22"/>
                  </a:cxn>
                  <a:cxn ang="0">
                    <a:pos x="32" y="31"/>
                  </a:cxn>
                  <a:cxn ang="0">
                    <a:pos x="63" y="16"/>
                  </a:cxn>
                  <a:cxn ang="0">
                    <a:pos x="64" y="24"/>
                  </a:cxn>
                  <a:cxn ang="0">
                    <a:pos x="55" y="22"/>
                  </a:cxn>
                  <a:cxn ang="0">
                    <a:pos x="46" y="24"/>
                  </a:cxn>
                  <a:cxn ang="0">
                    <a:pos x="46" y="16"/>
                  </a:cxn>
                  <a:cxn ang="0">
                    <a:pos x="46" y="9"/>
                  </a:cxn>
                  <a:cxn ang="0">
                    <a:pos x="46" y="2"/>
                  </a:cxn>
                  <a:cxn ang="0">
                    <a:pos x="55" y="4"/>
                  </a:cxn>
                  <a:cxn ang="0">
                    <a:pos x="59" y="0"/>
                  </a:cxn>
                  <a:cxn ang="0">
                    <a:pos x="62" y="7"/>
                  </a:cxn>
                  <a:cxn ang="0">
                    <a:pos x="68" y="15"/>
                  </a:cxn>
                  <a:cxn ang="0">
                    <a:pos x="62" y="55"/>
                  </a:cxn>
                  <a:cxn ang="0">
                    <a:pos x="59" y="63"/>
                  </a:cxn>
                  <a:cxn ang="0">
                    <a:pos x="54" y="59"/>
                  </a:cxn>
                  <a:cxn ang="0">
                    <a:pos x="45" y="60"/>
                  </a:cxn>
                  <a:cxn ang="0">
                    <a:pos x="41" y="52"/>
                  </a:cxn>
                  <a:cxn ang="0">
                    <a:pos x="47" y="44"/>
                  </a:cxn>
                  <a:cxn ang="0">
                    <a:pos x="50" y="36"/>
                  </a:cxn>
                  <a:cxn ang="0">
                    <a:pos x="56" y="40"/>
                  </a:cxn>
                  <a:cxn ang="0">
                    <a:pos x="64" y="39"/>
                  </a:cxn>
                  <a:cxn ang="0">
                    <a:pos x="63" y="46"/>
                  </a:cxn>
                  <a:cxn ang="0">
                    <a:pos x="55" y="8"/>
                  </a:cxn>
                  <a:cxn ang="0">
                    <a:pos x="59" y="13"/>
                  </a:cxn>
                  <a:cxn ang="0">
                    <a:pos x="50" y="49"/>
                  </a:cxn>
                  <a:cxn ang="0">
                    <a:pos x="55" y="45"/>
                  </a:cxn>
                </a:cxnLst>
                <a:rect l="0" t="0" r="r" b="b"/>
                <a:pathLst>
                  <a:path w="68" h="63">
                    <a:moveTo>
                      <a:pt x="45" y="35"/>
                    </a:moveTo>
                    <a:cubicBezTo>
                      <a:pt x="45" y="35"/>
                      <a:pt x="45" y="36"/>
                      <a:pt x="45" y="36"/>
                    </a:cubicBezTo>
                    <a:cubicBezTo>
                      <a:pt x="39" y="36"/>
                      <a:pt x="39" y="36"/>
                      <a:pt x="39" y="36"/>
                    </a:cubicBezTo>
                    <a:cubicBezTo>
                      <a:pt x="39" y="37"/>
                      <a:pt x="38" y="38"/>
                      <a:pt x="38" y="39"/>
                    </a:cubicBezTo>
                    <a:cubicBezTo>
                      <a:pt x="39" y="41"/>
                      <a:pt x="40" y="42"/>
                      <a:pt x="41" y="43"/>
                    </a:cubicBezTo>
                    <a:cubicBezTo>
                      <a:pt x="41" y="43"/>
                      <a:pt x="41" y="44"/>
                      <a:pt x="41" y="44"/>
                    </a:cubicBezTo>
                    <a:cubicBezTo>
                      <a:pt x="41" y="44"/>
                      <a:pt x="41" y="44"/>
                      <a:pt x="41" y="45"/>
                    </a:cubicBezTo>
                    <a:cubicBezTo>
                      <a:pt x="40" y="46"/>
                      <a:pt x="36" y="50"/>
                      <a:pt x="35" y="50"/>
                    </a:cubicBezTo>
                    <a:cubicBezTo>
                      <a:pt x="35" y="50"/>
                      <a:pt x="35" y="50"/>
                      <a:pt x="35" y="50"/>
                    </a:cubicBezTo>
                    <a:cubicBezTo>
                      <a:pt x="31" y="47"/>
                      <a:pt x="31" y="47"/>
                      <a:pt x="31" y="47"/>
                    </a:cubicBezTo>
                    <a:cubicBezTo>
                      <a:pt x="30" y="47"/>
                      <a:pt x="29" y="47"/>
                      <a:pt x="28" y="48"/>
                    </a:cubicBezTo>
                    <a:cubicBezTo>
                      <a:pt x="28" y="49"/>
                      <a:pt x="27" y="51"/>
                      <a:pt x="27" y="53"/>
                    </a:cubicBezTo>
                    <a:cubicBezTo>
                      <a:pt x="27" y="54"/>
                      <a:pt x="26" y="54"/>
                      <a:pt x="26" y="54"/>
                    </a:cubicBezTo>
                    <a:cubicBezTo>
                      <a:pt x="19" y="54"/>
                      <a:pt x="19" y="54"/>
                      <a:pt x="19" y="54"/>
                    </a:cubicBezTo>
                    <a:cubicBezTo>
                      <a:pt x="19" y="54"/>
                      <a:pt x="18" y="54"/>
                      <a:pt x="18" y="53"/>
                    </a:cubicBezTo>
                    <a:cubicBezTo>
                      <a:pt x="17" y="48"/>
                      <a:pt x="17" y="48"/>
                      <a:pt x="17" y="48"/>
                    </a:cubicBezTo>
                    <a:cubicBezTo>
                      <a:pt x="16" y="47"/>
                      <a:pt x="16" y="47"/>
                      <a:pt x="15" y="47"/>
                    </a:cubicBezTo>
                    <a:cubicBezTo>
                      <a:pt x="11" y="50"/>
                      <a:pt x="11" y="50"/>
                      <a:pt x="11" y="50"/>
                    </a:cubicBezTo>
                    <a:cubicBezTo>
                      <a:pt x="10" y="50"/>
                      <a:pt x="10" y="50"/>
                      <a:pt x="10" y="50"/>
                    </a:cubicBezTo>
                    <a:cubicBezTo>
                      <a:pt x="10" y="50"/>
                      <a:pt x="9" y="50"/>
                      <a:pt x="9" y="50"/>
                    </a:cubicBezTo>
                    <a:cubicBezTo>
                      <a:pt x="8" y="49"/>
                      <a:pt x="4" y="45"/>
                      <a:pt x="4" y="44"/>
                    </a:cubicBezTo>
                    <a:cubicBezTo>
                      <a:pt x="4" y="44"/>
                      <a:pt x="4" y="44"/>
                      <a:pt x="4" y="43"/>
                    </a:cubicBezTo>
                    <a:cubicBezTo>
                      <a:pt x="5" y="42"/>
                      <a:pt x="6" y="41"/>
                      <a:pt x="7" y="39"/>
                    </a:cubicBezTo>
                    <a:cubicBezTo>
                      <a:pt x="7" y="38"/>
                      <a:pt x="6" y="37"/>
                      <a:pt x="6" y="36"/>
                    </a:cubicBezTo>
                    <a:cubicBezTo>
                      <a:pt x="1" y="35"/>
                      <a:pt x="1" y="35"/>
                      <a:pt x="1" y="35"/>
                    </a:cubicBezTo>
                    <a:cubicBezTo>
                      <a:pt x="0" y="35"/>
                      <a:pt x="0" y="35"/>
                      <a:pt x="0" y="34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27"/>
                      <a:pt x="0" y="27"/>
                      <a:pt x="1" y="27"/>
                    </a:cubicBezTo>
                    <a:cubicBezTo>
                      <a:pt x="6" y="26"/>
                      <a:pt x="6" y="26"/>
                      <a:pt x="6" y="26"/>
                    </a:cubicBezTo>
                    <a:cubicBezTo>
                      <a:pt x="6" y="25"/>
                      <a:pt x="7" y="24"/>
                      <a:pt x="7" y="23"/>
                    </a:cubicBezTo>
                    <a:cubicBezTo>
                      <a:pt x="6" y="22"/>
                      <a:pt x="5" y="20"/>
                      <a:pt x="4" y="19"/>
                    </a:cubicBezTo>
                    <a:cubicBezTo>
                      <a:pt x="4" y="19"/>
                      <a:pt x="4" y="19"/>
                      <a:pt x="4" y="18"/>
                    </a:cubicBezTo>
                    <a:cubicBezTo>
                      <a:pt x="4" y="18"/>
                      <a:pt x="4" y="18"/>
                      <a:pt x="4" y="18"/>
                    </a:cubicBezTo>
                    <a:cubicBezTo>
                      <a:pt x="5" y="17"/>
                      <a:pt x="9" y="12"/>
                      <a:pt x="10" y="12"/>
                    </a:cubicBezTo>
                    <a:cubicBezTo>
                      <a:pt x="10" y="12"/>
                      <a:pt x="10" y="12"/>
                      <a:pt x="11" y="13"/>
                    </a:cubicBezTo>
                    <a:cubicBezTo>
                      <a:pt x="15" y="16"/>
                      <a:pt x="15" y="16"/>
                      <a:pt x="15" y="16"/>
                    </a:cubicBezTo>
                    <a:cubicBezTo>
                      <a:pt x="16" y="15"/>
                      <a:pt x="16" y="15"/>
                      <a:pt x="17" y="15"/>
                    </a:cubicBezTo>
                    <a:cubicBezTo>
                      <a:pt x="18" y="13"/>
                      <a:pt x="18" y="11"/>
                      <a:pt x="18" y="9"/>
                    </a:cubicBezTo>
                    <a:cubicBezTo>
                      <a:pt x="18" y="9"/>
                      <a:pt x="19" y="8"/>
                      <a:pt x="19" y="8"/>
                    </a:cubicBezTo>
                    <a:cubicBezTo>
                      <a:pt x="26" y="8"/>
                      <a:pt x="26" y="8"/>
                      <a:pt x="26" y="8"/>
                    </a:cubicBezTo>
                    <a:cubicBezTo>
                      <a:pt x="26" y="8"/>
                      <a:pt x="27" y="9"/>
                      <a:pt x="27" y="9"/>
                    </a:cubicBezTo>
                    <a:cubicBezTo>
                      <a:pt x="28" y="15"/>
                      <a:pt x="28" y="15"/>
                      <a:pt x="28" y="15"/>
                    </a:cubicBezTo>
                    <a:cubicBezTo>
                      <a:pt x="29" y="15"/>
                      <a:pt x="30" y="15"/>
                      <a:pt x="31" y="16"/>
                    </a:cubicBezTo>
                    <a:cubicBezTo>
                      <a:pt x="35" y="13"/>
                      <a:pt x="35" y="13"/>
                      <a:pt x="35" y="13"/>
                    </a:cubicBezTo>
                    <a:cubicBezTo>
                      <a:pt x="35" y="12"/>
                      <a:pt x="35" y="12"/>
                      <a:pt x="35" y="12"/>
                    </a:cubicBezTo>
                    <a:cubicBezTo>
                      <a:pt x="36" y="12"/>
                      <a:pt x="36" y="12"/>
                      <a:pt x="36" y="13"/>
                    </a:cubicBezTo>
                    <a:cubicBezTo>
                      <a:pt x="37" y="13"/>
                      <a:pt x="41" y="17"/>
                      <a:pt x="41" y="18"/>
                    </a:cubicBezTo>
                    <a:cubicBezTo>
                      <a:pt x="41" y="19"/>
                      <a:pt x="41" y="19"/>
                      <a:pt x="41" y="19"/>
                    </a:cubicBezTo>
                    <a:cubicBezTo>
                      <a:pt x="40" y="20"/>
                      <a:pt x="39" y="22"/>
                      <a:pt x="38" y="23"/>
                    </a:cubicBezTo>
                    <a:cubicBezTo>
                      <a:pt x="38" y="24"/>
                      <a:pt x="39" y="25"/>
                      <a:pt x="39" y="26"/>
                    </a:cubicBezTo>
                    <a:cubicBezTo>
                      <a:pt x="45" y="27"/>
                      <a:pt x="45" y="27"/>
                      <a:pt x="45" y="27"/>
                    </a:cubicBezTo>
                    <a:cubicBezTo>
                      <a:pt x="45" y="27"/>
                      <a:pt x="45" y="27"/>
                      <a:pt x="45" y="28"/>
                    </a:cubicBezTo>
                    <a:lnTo>
                      <a:pt x="45" y="35"/>
                    </a:lnTo>
                    <a:close/>
                    <a:moveTo>
                      <a:pt x="23" y="22"/>
                    </a:moveTo>
                    <a:cubicBezTo>
                      <a:pt x="18" y="22"/>
                      <a:pt x="13" y="26"/>
                      <a:pt x="13" y="31"/>
                    </a:cubicBezTo>
                    <a:cubicBezTo>
                      <a:pt x="13" y="36"/>
                      <a:pt x="18" y="40"/>
                      <a:pt x="23" y="40"/>
                    </a:cubicBezTo>
                    <a:cubicBezTo>
                      <a:pt x="28" y="40"/>
                      <a:pt x="32" y="36"/>
                      <a:pt x="32" y="31"/>
                    </a:cubicBezTo>
                    <a:cubicBezTo>
                      <a:pt x="32" y="26"/>
                      <a:pt x="28" y="22"/>
                      <a:pt x="23" y="22"/>
                    </a:cubicBezTo>
                    <a:close/>
                    <a:moveTo>
                      <a:pt x="68" y="15"/>
                    </a:moveTo>
                    <a:cubicBezTo>
                      <a:pt x="68" y="16"/>
                      <a:pt x="64" y="16"/>
                      <a:pt x="63" y="16"/>
                    </a:cubicBezTo>
                    <a:cubicBezTo>
                      <a:pt x="63" y="17"/>
                      <a:pt x="62" y="18"/>
                      <a:pt x="62" y="18"/>
                    </a:cubicBezTo>
                    <a:cubicBezTo>
                      <a:pt x="62" y="19"/>
                      <a:pt x="64" y="23"/>
                      <a:pt x="64" y="23"/>
                    </a:cubicBezTo>
                    <a:cubicBezTo>
                      <a:pt x="64" y="23"/>
                      <a:pt x="64" y="23"/>
                      <a:pt x="64" y="24"/>
                    </a:cubicBezTo>
                    <a:cubicBezTo>
                      <a:pt x="63" y="24"/>
                      <a:pt x="59" y="26"/>
                      <a:pt x="59" y="26"/>
                    </a:cubicBezTo>
                    <a:cubicBezTo>
                      <a:pt x="59" y="26"/>
                      <a:pt x="56" y="22"/>
                      <a:pt x="56" y="22"/>
                    </a:cubicBezTo>
                    <a:cubicBezTo>
                      <a:pt x="55" y="22"/>
                      <a:pt x="55" y="22"/>
                      <a:pt x="55" y="22"/>
                    </a:cubicBezTo>
                    <a:cubicBezTo>
                      <a:pt x="54" y="22"/>
                      <a:pt x="54" y="22"/>
                      <a:pt x="54" y="22"/>
                    </a:cubicBezTo>
                    <a:cubicBezTo>
                      <a:pt x="53" y="22"/>
                      <a:pt x="50" y="26"/>
                      <a:pt x="50" y="26"/>
                    </a:cubicBezTo>
                    <a:cubicBezTo>
                      <a:pt x="50" y="26"/>
                      <a:pt x="46" y="24"/>
                      <a:pt x="46" y="24"/>
                    </a:cubicBezTo>
                    <a:cubicBezTo>
                      <a:pt x="45" y="23"/>
                      <a:pt x="45" y="23"/>
                      <a:pt x="45" y="23"/>
                    </a:cubicBezTo>
                    <a:cubicBezTo>
                      <a:pt x="45" y="23"/>
                      <a:pt x="47" y="19"/>
                      <a:pt x="47" y="18"/>
                    </a:cubicBezTo>
                    <a:cubicBezTo>
                      <a:pt x="47" y="18"/>
                      <a:pt x="46" y="17"/>
                      <a:pt x="46" y="16"/>
                    </a:cubicBezTo>
                    <a:cubicBezTo>
                      <a:pt x="45" y="16"/>
                      <a:pt x="41" y="16"/>
                      <a:pt x="41" y="15"/>
                    </a:cubicBezTo>
                    <a:cubicBezTo>
                      <a:pt x="41" y="10"/>
                      <a:pt x="41" y="10"/>
                      <a:pt x="41" y="10"/>
                    </a:cubicBezTo>
                    <a:cubicBezTo>
                      <a:pt x="41" y="10"/>
                      <a:pt x="45" y="9"/>
                      <a:pt x="46" y="9"/>
                    </a:cubicBezTo>
                    <a:cubicBezTo>
                      <a:pt x="46" y="9"/>
                      <a:pt x="47" y="8"/>
                      <a:pt x="47" y="7"/>
                    </a:cubicBezTo>
                    <a:cubicBezTo>
                      <a:pt x="47" y="7"/>
                      <a:pt x="45" y="3"/>
                      <a:pt x="45" y="2"/>
                    </a:cubicBezTo>
                    <a:cubicBezTo>
                      <a:pt x="45" y="2"/>
                      <a:pt x="45" y="2"/>
                      <a:pt x="46" y="2"/>
                    </a:cubicBezTo>
                    <a:cubicBezTo>
                      <a:pt x="46" y="2"/>
                      <a:pt x="50" y="0"/>
                      <a:pt x="50" y="0"/>
                    </a:cubicBezTo>
                    <a:cubicBezTo>
                      <a:pt x="50" y="0"/>
                      <a:pt x="53" y="3"/>
                      <a:pt x="54" y="4"/>
                    </a:cubicBezTo>
                    <a:cubicBezTo>
                      <a:pt x="54" y="4"/>
                      <a:pt x="54" y="4"/>
                      <a:pt x="55" y="4"/>
                    </a:cubicBezTo>
                    <a:cubicBezTo>
                      <a:pt x="55" y="4"/>
                      <a:pt x="55" y="4"/>
                      <a:pt x="56" y="4"/>
                    </a:cubicBezTo>
                    <a:cubicBezTo>
                      <a:pt x="57" y="2"/>
                      <a:pt x="58" y="1"/>
                      <a:pt x="59" y="0"/>
                    </a:cubicBezTo>
                    <a:cubicBezTo>
                      <a:pt x="59" y="0"/>
                      <a:pt x="59" y="0"/>
                      <a:pt x="59" y="0"/>
                    </a:cubicBezTo>
                    <a:cubicBezTo>
                      <a:pt x="59" y="0"/>
                      <a:pt x="63" y="2"/>
                      <a:pt x="64" y="2"/>
                    </a:cubicBezTo>
                    <a:cubicBezTo>
                      <a:pt x="64" y="2"/>
                      <a:pt x="64" y="2"/>
                      <a:pt x="64" y="2"/>
                    </a:cubicBezTo>
                    <a:cubicBezTo>
                      <a:pt x="64" y="3"/>
                      <a:pt x="62" y="7"/>
                      <a:pt x="62" y="7"/>
                    </a:cubicBezTo>
                    <a:cubicBezTo>
                      <a:pt x="62" y="8"/>
                      <a:pt x="63" y="9"/>
                      <a:pt x="63" y="9"/>
                    </a:cubicBezTo>
                    <a:cubicBezTo>
                      <a:pt x="64" y="9"/>
                      <a:pt x="68" y="10"/>
                      <a:pt x="68" y="10"/>
                    </a:cubicBezTo>
                    <a:lnTo>
                      <a:pt x="68" y="15"/>
                    </a:lnTo>
                    <a:close/>
                    <a:moveTo>
                      <a:pt x="68" y="52"/>
                    </a:moveTo>
                    <a:cubicBezTo>
                      <a:pt x="68" y="52"/>
                      <a:pt x="64" y="53"/>
                      <a:pt x="63" y="53"/>
                    </a:cubicBezTo>
                    <a:cubicBezTo>
                      <a:pt x="63" y="54"/>
                      <a:pt x="62" y="54"/>
                      <a:pt x="62" y="55"/>
                    </a:cubicBezTo>
                    <a:cubicBezTo>
                      <a:pt x="62" y="56"/>
                      <a:pt x="64" y="59"/>
                      <a:pt x="64" y="60"/>
                    </a:cubicBezTo>
                    <a:cubicBezTo>
                      <a:pt x="64" y="60"/>
                      <a:pt x="64" y="60"/>
                      <a:pt x="64" y="60"/>
                    </a:cubicBezTo>
                    <a:cubicBezTo>
                      <a:pt x="63" y="60"/>
                      <a:pt x="59" y="63"/>
                      <a:pt x="59" y="63"/>
                    </a:cubicBezTo>
                    <a:cubicBezTo>
                      <a:pt x="59" y="63"/>
                      <a:pt x="56" y="59"/>
                      <a:pt x="56" y="59"/>
                    </a:cubicBezTo>
                    <a:cubicBezTo>
                      <a:pt x="55" y="59"/>
                      <a:pt x="55" y="59"/>
                      <a:pt x="55" y="59"/>
                    </a:cubicBezTo>
                    <a:cubicBezTo>
                      <a:pt x="54" y="59"/>
                      <a:pt x="54" y="59"/>
                      <a:pt x="54" y="59"/>
                    </a:cubicBezTo>
                    <a:cubicBezTo>
                      <a:pt x="53" y="59"/>
                      <a:pt x="50" y="63"/>
                      <a:pt x="50" y="63"/>
                    </a:cubicBezTo>
                    <a:cubicBezTo>
                      <a:pt x="50" y="63"/>
                      <a:pt x="46" y="60"/>
                      <a:pt x="46" y="60"/>
                    </a:cubicBezTo>
                    <a:cubicBezTo>
                      <a:pt x="45" y="60"/>
                      <a:pt x="45" y="60"/>
                      <a:pt x="45" y="60"/>
                    </a:cubicBezTo>
                    <a:cubicBezTo>
                      <a:pt x="45" y="59"/>
                      <a:pt x="47" y="56"/>
                      <a:pt x="47" y="55"/>
                    </a:cubicBezTo>
                    <a:cubicBezTo>
                      <a:pt x="47" y="54"/>
                      <a:pt x="46" y="54"/>
                      <a:pt x="46" y="53"/>
                    </a:cubicBezTo>
                    <a:cubicBezTo>
                      <a:pt x="45" y="53"/>
                      <a:pt x="41" y="52"/>
                      <a:pt x="41" y="52"/>
                    </a:cubicBezTo>
                    <a:cubicBezTo>
                      <a:pt x="41" y="47"/>
                      <a:pt x="41" y="47"/>
                      <a:pt x="41" y="47"/>
                    </a:cubicBezTo>
                    <a:cubicBezTo>
                      <a:pt x="41" y="46"/>
                      <a:pt x="45" y="46"/>
                      <a:pt x="46" y="46"/>
                    </a:cubicBezTo>
                    <a:cubicBezTo>
                      <a:pt x="46" y="45"/>
                      <a:pt x="47" y="45"/>
                      <a:pt x="47" y="44"/>
                    </a:cubicBezTo>
                    <a:cubicBezTo>
                      <a:pt x="47" y="43"/>
                      <a:pt x="45" y="40"/>
                      <a:pt x="45" y="39"/>
                    </a:cubicBezTo>
                    <a:cubicBezTo>
                      <a:pt x="45" y="39"/>
                      <a:pt x="45" y="39"/>
                      <a:pt x="46" y="39"/>
                    </a:cubicBezTo>
                    <a:cubicBezTo>
                      <a:pt x="46" y="39"/>
                      <a:pt x="50" y="36"/>
                      <a:pt x="50" y="36"/>
                    </a:cubicBezTo>
                    <a:cubicBezTo>
                      <a:pt x="50" y="36"/>
                      <a:pt x="53" y="40"/>
                      <a:pt x="54" y="40"/>
                    </a:cubicBezTo>
                    <a:cubicBezTo>
                      <a:pt x="54" y="40"/>
                      <a:pt x="54" y="40"/>
                      <a:pt x="55" y="40"/>
                    </a:cubicBezTo>
                    <a:cubicBezTo>
                      <a:pt x="55" y="40"/>
                      <a:pt x="55" y="40"/>
                      <a:pt x="56" y="40"/>
                    </a:cubicBezTo>
                    <a:cubicBezTo>
                      <a:pt x="57" y="39"/>
                      <a:pt x="58" y="38"/>
                      <a:pt x="59" y="36"/>
                    </a:cubicBezTo>
                    <a:cubicBezTo>
                      <a:pt x="59" y="36"/>
                      <a:pt x="59" y="36"/>
                      <a:pt x="59" y="36"/>
                    </a:cubicBezTo>
                    <a:cubicBezTo>
                      <a:pt x="59" y="36"/>
                      <a:pt x="63" y="39"/>
                      <a:pt x="64" y="39"/>
                    </a:cubicBezTo>
                    <a:cubicBezTo>
                      <a:pt x="64" y="39"/>
                      <a:pt x="64" y="39"/>
                      <a:pt x="64" y="39"/>
                    </a:cubicBezTo>
                    <a:cubicBezTo>
                      <a:pt x="64" y="40"/>
                      <a:pt x="62" y="43"/>
                      <a:pt x="62" y="44"/>
                    </a:cubicBezTo>
                    <a:cubicBezTo>
                      <a:pt x="62" y="45"/>
                      <a:pt x="63" y="45"/>
                      <a:pt x="63" y="46"/>
                    </a:cubicBezTo>
                    <a:cubicBezTo>
                      <a:pt x="64" y="46"/>
                      <a:pt x="68" y="46"/>
                      <a:pt x="68" y="47"/>
                    </a:cubicBezTo>
                    <a:lnTo>
                      <a:pt x="68" y="52"/>
                    </a:lnTo>
                    <a:close/>
                    <a:moveTo>
                      <a:pt x="55" y="8"/>
                    </a:moveTo>
                    <a:cubicBezTo>
                      <a:pt x="52" y="8"/>
                      <a:pt x="50" y="10"/>
                      <a:pt x="50" y="13"/>
                    </a:cubicBezTo>
                    <a:cubicBezTo>
                      <a:pt x="50" y="15"/>
                      <a:pt x="52" y="17"/>
                      <a:pt x="55" y="17"/>
                    </a:cubicBezTo>
                    <a:cubicBezTo>
                      <a:pt x="57" y="17"/>
                      <a:pt x="59" y="15"/>
                      <a:pt x="59" y="13"/>
                    </a:cubicBezTo>
                    <a:cubicBezTo>
                      <a:pt x="59" y="10"/>
                      <a:pt x="57" y="8"/>
                      <a:pt x="55" y="8"/>
                    </a:cubicBezTo>
                    <a:close/>
                    <a:moveTo>
                      <a:pt x="55" y="45"/>
                    </a:moveTo>
                    <a:cubicBezTo>
                      <a:pt x="52" y="45"/>
                      <a:pt x="50" y="47"/>
                      <a:pt x="50" y="49"/>
                    </a:cubicBezTo>
                    <a:cubicBezTo>
                      <a:pt x="50" y="52"/>
                      <a:pt x="52" y="54"/>
                      <a:pt x="55" y="54"/>
                    </a:cubicBezTo>
                    <a:cubicBezTo>
                      <a:pt x="57" y="54"/>
                      <a:pt x="59" y="52"/>
                      <a:pt x="59" y="49"/>
                    </a:cubicBezTo>
                    <a:cubicBezTo>
                      <a:pt x="59" y="47"/>
                      <a:pt x="57" y="45"/>
                      <a:pt x="55" y="45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3000"/>
    </mc:Choice>
    <mc:Fallback xmlns="">
      <p:transition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深沉图文风格人事行政年终的工作总结报告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SCRIPT_ID" val="2"/>
  <p:tag name="KSO_WM_TEMPLATE_CATEGORY" val="topic"/>
  <p:tag name="KSO_WM_TEMPLATE_TOPIC_ID" val="2806062"/>
  <p:tag name="KSO_WM_TEMPLATE_OUTLINE_ID" val="9"/>
  <p:tag name="KSO_WM_TEMPLATE_INDEX" val="20182649"/>
  <p:tag name="KSO_WM_SLIDE_ID" val="topic20182649_9"/>
  <p:tag name="KSO_WM_SLIDE_INDEX" val="9"/>
  <p:tag name="KSO_WM_SLIDE_ENTRY_ID" val="75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SCRIPT_ID" val="2"/>
  <p:tag name="KSO_WM_TEMPLATE_CATEGORY" val="topic"/>
  <p:tag name="KSO_WM_TEMPLATE_TOPIC_ID" val="2806062"/>
  <p:tag name="KSO_WM_TEMPLATE_OUTLINE_ID" val="9"/>
  <p:tag name="KSO_WM_TEMPLATE_INDEX" val="20182649"/>
  <p:tag name="KSO_WM_SLIDE_ID" val="topic20182649_10"/>
  <p:tag name="KSO_WM_SLIDE_INDEX" val="10"/>
  <p:tag name="KSO_WM_SLIDE_ENTRY_ID" val="75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SCRIPT_ID" val="2"/>
  <p:tag name="KSO_WM_TEMPLATE_CATEGORY" val="topic"/>
  <p:tag name="KSO_WM_TEMPLATE_TOPIC_ID" val="2806062"/>
  <p:tag name="KSO_WM_TEMPLATE_OUTLINE_ID" val="9"/>
  <p:tag name="KSO_WM_TEMPLATE_INDEX" val="20182649"/>
  <p:tag name="KSO_WM_SLIDE_ID" val="topic20182649_11"/>
  <p:tag name="KSO_WM_SLIDE_INDEX" val="11"/>
  <p:tag name="KSO_WM_SLIDE_ENTRY_ID" val="75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SCRIPT_ID" val="2"/>
  <p:tag name="KSO_WM_TEMPLATE_CATEGORY" val="topic"/>
  <p:tag name="KSO_WM_TEMPLATE_TOPIC_ID" val="2806062"/>
  <p:tag name="KSO_WM_TEMPLATE_OUTLINE_ID" val="9"/>
  <p:tag name="KSO_WM_TEMPLATE_INDEX" val="20182649"/>
  <p:tag name="KSO_WM_SLIDE_ID" val="topic20182649_12"/>
  <p:tag name="KSO_WM_SLIDE_INDEX" val="12"/>
  <p:tag name="KSO_WM_SLIDE_ENTRY_ID" val="75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SCRIPT_ID" val="2"/>
  <p:tag name="KSO_WM_TEMPLATE_CATEGORY" val="topic"/>
  <p:tag name="KSO_WM_TEMPLATE_TOPIC_ID" val="2806062"/>
  <p:tag name="KSO_WM_TEMPLATE_OUTLINE_ID" val="9"/>
  <p:tag name="KSO_WM_TEMPLATE_INDEX" val="20182649"/>
  <p:tag name="KSO_WM_SLIDE_ID" val="topic20182649_13"/>
  <p:tag name="KSO_WM_SLIDE_INDEX" val="13"/>
  <p:tag name="KSO_WM_SLIDE_ENTRY_ID" val="75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SCRIPT_ID" val="2"/>
  <p:tag name="KSO_WM_TEMPLATE_CATEGORY" val="topic"/>
  <p:tag name="KSO_WM_TEMPLATE_TOPIC_ID" val="2806062"/>
  <p:tag name="KSO_WM_TEMPLATE_OUTLINE_ID" val="9"/>
  <p:tag name="KSO_WM_TEMPLATE_INDEX" val="20182649"/>
  <p:tag name="KSO_WM_SLIDE_ID" val="topic20182649_14"/>
  <p:tag name="KSO_WM_SLIDE_INDEX" val="14"/>
  <p:tag name="KSO_WM_SLIDE_ENTRY_ID" val="75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SCRIPT_ID" val="2"/>
  <p:tag name="KSO_WM_TEMPLATE_CATEGORY" val="topic"/>
  <p:tag name="KSO_WM_TEMPLATE_TOPIC_ID" val="2806062"/>
  <p:tag name="KSO_WM_TEMPLATE_OUTLINE_ID" val="9"/>
  <p:tag name="KSO_WM_TEMPLATE_INDEX" val="20182649"/>
  <p:tag name="KSO_WM_SLIDE_ID" val="topic20182649_15"/>
  <p:tag name="KSO_WM_SLIDE_INDEX" val="15"/>
  <p:tag name="KSO_WM_SLIDE_ENTRY_ID" val="80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SCRIPT_ID" val="2"/>
  <p:tag name="KSO_WM_TEMPLATE_CATEGORY" val="topic"/>
  <p:tag name="KSO_WM_TEMPLATE_TOPIC_ID" val="2806062"/>
  <p:tag name="KSO_WM_TEMPLATE_OUTLINE_ID" val="9"/>
  <p:tag name="KSO_WM_TEMPLATE_INDEX" val="20182649"/>
  <p:tag name="KSO_WM_SLIDE_ID" val="topic20182649_16"/>
  <p:tag name="KSO_WM_SLIDE_INDEX" val="16"/>
  <p:tag name="KSO_WM_SLIDE_ENTRY_ID" val="80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SCRIPT_ID" val="2"/>
  <p:tag name="KSO_WM_TEMPLATE_CATEGORY" val="topic"/>
  <p:tag name="KSO_WM_TEMPLATE_TOPIC_ID" val="2806062"/>
  <p:tag name="KSO_WM_TEMPLATE_OUTLINE_ID" val="9"/>
  <p:tag name="KSO_WM_TEMPLATE_INDEX" val="20182649"/>
  <p:tag name="KSO_WM_SLIDE_ID" val="topic20182649_17"/>
  <p:tag name="KSO_WM_SLIDE_INDEX" val="17"/>
  <p:tag name="KSO_WM_SLIDE_ENTRY_ID" val="80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SCRIPT_ID" val="2"/>
  <p:tag name="KSO_WM_TEMPLATE_CATEGORY" val="topic"/>
  <p:tag name="KSO_WM_TEMPLATE_TOPIC_ID" val="2806062"/>
  <p:tag name="KSO_WM_TEMPLATE_OUTLINE_ID" val="9"/>
  <p:tag name="KSO_WM_TEMPLATE_INDEX" val="20182649"/>
  <p:tag name="KSO_WM_SLIDE_ID" val="topic20182649_18"/>
  <p:tag name="KSO_WM_SLIDE_INDEX" val="18"/>
  <p:tag name="KSO_WM_SLIDE_ENTRY_ID" val="8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JOB_ID" val="5"/>
  <p:tag name="KSO_WM_TEMPLATE_SCRIPT_ID" val="2"/>
  <p:tag name="KSO_WM_TEMPLATE_CATEGORY" val="topic"/>
  <p:tag name="KSO_WM_TEMPLATE_TOPIC_ID" val="2806062"/>
  <p:tag name="KSO_WM_TEMPLATE_OUTLINE_ID" val="9"/>
  <p:tag name="KSO_WM_TEMPLATE_INDEX" val="20182649"/>
  <p:tag name="KSO_WM_SLIDE_ID" val="topic20182649_1"/>
  <p:tag name="KSO_WM_SLIDE_INDEX" val="1"/>
  <p:tag name="KSO_WM_SLIDE_ENTRY_ID" val="72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SCRIPT_ID" val="2"/>
  <p:tag name="KSO_WM_TEMPLATE_CATEGORY" val="topic"/>
  <p:tag name="KSO_WM_TEMPLATE_TOPIC_ID" val="2806062"/>
  <p:tag name="KSO_WM_TEMPLATE_OUTLINE_ID" val="9"/>
  <p:tag name="KSO_WM_TEMPLATE_INDEX" val="20182649"/>
  <p:tag name="KSO_WM_SLIDE_ID" val="topic20182649_19"/>
  <p:tag name="KSO_WM_SLIDE_INDEX" val="19"/>
  <p:tag name="KSO_WM_SLIDE_ENTRY_ID" val="80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SCRIPT_ID" val="2"/>
  <p:tag name="KSO_WM_TEMPLATE_CATEGORY" val="topic"/>
  <p:tag name="KSO_WM_TEMPLATE_TOPIC_ID" val="2806062"/>
  <p:tag name="KSO_WM_TEMPLATE_OUTLINE_ID" val="9"/>
  <p:tag name="KSO_WM_TEMPLATE_INDEX" val="20182649"/>
  <p:tag name="KSO_WM_SLIDE_ID" val="topic20182649_20"/>
  <p:tag name="KSO_WM_SLIDE_INDEX" val="20"/>
  <p:tag name="KSO_WM_SLIDE_ENTRY_ID" val="80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SCRIPT_ID" val="2"/>
  <p:tag name="KSO_WM_TEMPLATE_CATEGORY" val="topic"/>
  <p:tag name="KSO_WM_TEMPLATE_TOPIC_ID" val="2806062"/>
  <p:tag name="KSO_WM_TEMPLATE_OUTLINE_ID" val="9"/>
  <p:tag name="KSO_WM_TEMPLATE_INDEX" val="20182649"/>
  <p:tag name="KSO_WM_SLIDE_ID" val="topic20182649_21"/>
  <p:tag name="KSO_WM_SLIDE_INDEX" val="21"/>
  <p:tag name="KSO_WM_SLIDE_ENTRY_ID" val="8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SCRIPT_ID" val="2"/>
  <p:tag name="KSO_WM_TEMPLATE_CATEGORY" val="topic"/>
  <p:tag name="KSO_WM_TEMPLATE_TOPIC_ID" val="2806062"/>
  <p:tag name="KSO_WM_TEMPLATE_OUTLINE_ID" val="9"/>
  <p:tag name="KSO_WM_TEMPLATE_INDEX" val="20182649"/>
  <p:tag name="KSO_WM_SLIDE_ID" val="topic20182649_2"/>
  <p:tag name="KSO_WM_SLIDE_INDEX" val="2"/>
  <p:tag name="KSO_WM_SLIDE_ENTRY_ID" val="73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NUMBER" val="5"/>
  <p:tag name="MH_LAYOUT" val="SubTitleTextDesc"/>
  <p:tag name="MH_LIBRARY" val="GRAPHIC"/>
  <p:tag name="KSO_WM_TEMPLATE_SCRIPT_ID" val="2"/>
  <p:tag name="KSO_WM_TEMPLATE_CATEGORY" val="topic"/>
  <p:tag name="KSO_WM_TEMPLATE_TOPIC_ID" val="2806062"/>
  <p:tag name="KSO_WM_TEMPLATE_OUTLINE_ID" val="9"/>
  <p:tag name="KSO_WM_TEMPLATE_INDEX" val="20182649"/>
  <p:tag name="KSO_WM_SLIDE_ID" val="topic20182649_3"/>
  <p:tag name="KSO_WM_SLIDE_INDEX" val="3"/>
  <p:tag name="KSO_WM_SLIDE_ENTRY_ID" val="75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SCRIPT_ID" val="2"/>
  <p:tag name="KSO_WM_TEMPLATE_CATEGORY" val="topic"/>
  <p:tag name="KSO_WM_TEMPLATE_TOPIC_ID" val="2806062"/>
  <p:tag name="KSO_WM_TEMPLATE_OUTLINE_ID" val="9"/>
  <p:tag name="KSO_WM_TEMPLATE_INDEX" val="20182649"/>
  <p:tag name="KSO_WM_SLIDE_ID" val="topic20182649_4"/>
  <p:tag name="KSO_WM_SLIDE_INDEX" val="4"/>
  <p:tag name="KSO_WM_SLIDE_ENTRY_ID" val="75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SCRIPT_ID" val="2"/>
  <p:tag name="KSO_WM_TEMPLATE_CATEGORY" val="topic"/>
  <p:tag name="KSO_WM_TEMPLATE_TOPIC_ID" val="2806062"/>
  <p:tag name="KSO_WM_TEMPLATE_OUTLINE_ID" val="9"/>
  <p:tag name="KSO_WM_TEMPLATE_INDEX" val="20182649"/>
  <p:tag name="KSO_WM_SLIDE_ID" val="topic20182649_5"/>
  <p:tag name="KSO_WM_SLIDE_INDEX" val="5"/>
  <p:tag name="KSO_WM_SLIDE_ENTRY_ID" val="75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SCRIPT_ID" val="2"/>
  <p:tag name="KSO_WM_TEMPLATE_CATEGORY" val="topic"/>
  <p:tag name="KSO_WM_TEMPLATE_TOPIC_ID" val="2806062"/>
  <p:tag name="KSO_WM_TEMPLATE_OUTLINE_ID" val="9"/>
  <p:tag name="KSO_WM_TEMPLATE_INDEX" val="20182649"/>
  <p:tag name="KSO_WM_SLIDE_ID" val="topic20182649_6"/>
  <p:tag name="KSO_WM_SLIDE_INDEX" val="6"/>
  <p:tag name="KSO_WM_SLIDE_ENTRY_ID" val="75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SCRIPT_ID" val="2"/>
  <p:tag name="KSO_WM_TEMPLATE_CATEGORY" val="topic"/>
  <p:tag name="KSO_WM_TEMPLATE_TOPIC_ID" val="2806062"/>
  <p:tag name="KSO_WM_TEMPLATE_OUTLINE_ID" val="9"/>
  <p:tag name="KSO_WM_TEMPLATE_INDEX" val="20182649"/>
  <p:tag name="KSO_WM_SLIDE_ID" val="topic20182649_7"/>
  <p:tag name="KSO_WM_SLIDE_INDEX" val="7"/>
  <p:tag name="KSO_WM_SLIDE_ENTRY_ID" val="75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SCRIPT_ID" val="2"/>
  <p:tag name="KSO_WM_TEMPLATE_CATEGORY" val="topic"/>
  <p:tag name="KSO_WM_TEMPLATE_TOPIC_ID" val="2806062"/>
  <p:tag name="KSO_WM_TEMPLATE_OUTLINE_ID" val="9"/>
  <p:tag name="KSO_WM_TEMPLATE_INDEX" val="20182649"/>
  <p:tag name="KSO_WM_SLIDE_ID" val="topic20182649_8"/>
  <p:tag name="KSO_WM_SLIDE_INDEX" val="8"/>
  <p:tag name="KSO_WM_SLIDE_ENTRY_ID" val="75"/>
</p:tagLst>
</file>

<file path=ppt/theme/theme1.xml><?xml version="1.0" encoding="utf-8"?>
<a:theme xmlns:a="http://schemas.openxmlformats.org/drawingml/2006/main" name="Office 主题">
  <a:themeElements>
    <a:clrScheme name="自定义 3">
      <a:dk1>
        <a:sysClr val="windowText" lastClr="000000"/>
      </a:dk1>
      <a:lt1>
        <a:sysClr val="window" lastClr="FFFFFF"/>
      </a:lt1>
      <a:dk2>
        <a:srgbClr val="373545"/>
      </a:dk2>
      <a:lt2>
        <a:srgbClr val="CEDBE6"/>
      </a:lt2>
      <a:accent1>
        <a:srgbClr val="26323E"/>
      </a:accent1>
      <a:accent2>
        <a:srgbClr val="FFC000"/>
      </a:accent2>
      <a:accent3>
        <a:srgbClr val="75BDA7"/>
      </a:accent3>
      <a:accent4>
        <a:srgbClr val="7A8C8E"/>
      </a:accent4>
      <a:accent5>
        <a:srgbClr val="84ACB6"/>
      </a:accent5>
      <a:accent6>
        <a:srgbClr val="2683C6"/>
      </a:accent6>
      <a:hlink>
        <a:srgbClr val="6B9F25"/>
      </a:hlink>
      <a:folHlink>
        <a:srgbClr val="9F6715"/>
      </a:folHlink>
    </a:clrScheme>
    <a:fontScheme name="Temp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1200</Words>
  <Application>Microsoft Office PowerPoint</Application>
  <PresentationFormat>全屏显示(16:9)</PresentationFormat>
  <Paragraphs>168</Paragraphs>
  <Slides>21</Slides>
  <Notes>21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8" baseType="lpstr">
      <vt:lpstr>Arial</vt:lpstr>
      <vt:lpstr>Calibri</vt:lpstr>
      <vt:lpstr>宋体</vt:lpstr>
      <vt:lpstr>微软雅黑</vt:lpstr>
      <vt:lpstr>Impact</vt:lpstr>
      <vt:lpstr>华文细黑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小鹿ppt  ； http://pptx.taobao.com</dc:title>
  <dc:creator/>
  <dc:description>小鹿ppt  ； http://pptx.taobao.com</dc:description>
  <cp:lastModifiedBy/>
  <cp:revision>1</cp:revision>
  <dcterms:created xsi:type="dcterms:W3CDTF">2017-03-24T10:11:00Z</dcterms:created>
  <dcterms:modified xsi:type="dcterms:W3CDTF">2018-07-24T15:13:21Z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2052-10.1.0.7023</vt:lpwstr>
  </property>
  <property fmtid="{D5CDD505-2E9C-101B-9397-08002B2CF9AE}" pid="3" name="KSORubyTemplateID">
    <vt:lpwstr>2</vt:lpwstr>
  </property>
  <property fmtid="{D5CDD505-2E9C-101B-9397-08002B2CF9AE}" pid="4" name="KSO_WM_TEMPLATE_TOPIC_ID">
    <vt:lpwstr>2806062</vt:lpwstr>
  </property>
  <property fmtid="{D5CDD505-2E9C-101B-9397-08002B2CF9AE}" pid="5" name="KSO_WM_TEMPLATE_OUTLINE_ID">
    <vt:lpwstr>9</vt:lpwstr>
  </property>
</Properties>
</file>