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82" r:id="rId3"/>
    <p:sldId id="320" r:id="rId4"/>
    <p:sldId id="318" r:id="rId5"/>
    <p:sldId id="319" r:id="rId6"/>
    <p:sldId id="325" r:id="rId7"/>
    <p:sldId id="322" r:id="rId8"/>
    <p:sldId id="326" r:id="rId9"/>
    <p:sldId id="321" r:id="rId10"/>
    <p:sldId id="323" r:id="rId11"/>
    <p:sldId id="328" r:id="rId12"/>
    <p:sldId id="329" r:id="rId13"/>
    <p:sldId id="327" r:id="rId14"/>
    <p:sldId id="330" r:id="rId15"/>
    <p:sldId id="331" r:id="rId16"/>
    <p:sldId id="332" r:id="rId17"/>
    <p:sldId id="334" r:id="rId18"/>
    <p:sldId id="333" r:id="rId19"/>
    <p:sldId id="324" r:id="rId20"/>
    <p:sldId id="335" r:id="rId21"/>
    <p:sldId id="315"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958"/>
    <a:srgbClr val="B9F0FF"/>
    <a:srgbClr val="B0B949"/>
    <a:srgbClr val="92C33F"/>
    <a:srgbClr val="F3B51F"/>
    <a:srgbClr val="E02536"/>
    <a:srgbClr val="F7645C"/>
    <a:srgbClr val="7E55A3"/>
    <a:srgbClr val="F2B51C"/>
    <a:srgbClr val="F633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0" autoAdjust="0"/>
  </p:normalViewPr>
  <p:slideViewPr>
    <p:cSldViewPr>
      <p:cViewPr varScale="1">
        <p:scale>
          <a:sx n="109" d="100"/>
          <a:sy n="109" d="100"/>
        </p:scale>
        <p:origin x="116" y="54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40575360561444E-2"/>
          <c:y val="1.7195705656515219E-2"/>
          <c:w val="0.96490729322040092"/>
          <c:h val="0.96472996247322584"/>
        </c:manualLayout>
      </c:layout>
      <c:doughnutChart>
        <c:varyColors val="1"/>
        <c:ser>
          <c:idx val="1"/>
          <c:order val="0"/>
          <c:tx>
            <c:strRef>
              <c:f>Sheet1!$B$1</c:f>
              <c:strCache>
                <c:ptCount val="1"/>
                <c:pt idx="0">
                  <c:v>列1</c:v>
                </c:pt>
              </c:strCache>
            </c:strRef>
          </c:tx>
          <c:spPr>
            <a:ln w="19037">
              <a:solidFill>
                <a:schemeClr val="bg1"/>
              </a:solidFill>
            </a:ln>
            <a:effectLst>
              <a:outerShdw blurRad="63500" sx="102000" sy="102000" algn="ctr" rotWithShape="0">
                <a:prstClr val="black">
                  <a:alpha val="40000"/>
                </a:prstClr>
              </a:outerShdw>
            </a:effectLst>
          </c:spPr>
          <c:dPt>
            <c:idx val="0"/>
            <c:bubble3D val="0"/>
            <c:spPr>
              <a:solidFill>
                <a:srgbClr val="195958"/>
              </a:solidFill>
              <a:ln w="19037">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1-8E9E-4477-9723-42DD13720C05}"/>
              </c:ext>
            </c:extLst>
          </c:dPt>
          <c:dPt>
            <c:idx val="1"/>
            <c:bubble3D val="0"/>
            <c:spPr>
              <a:solidFill>
                <a:schemeClr val="accent3"/>
              </a:solidFill>
              <a:ln w="19037">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3-8E9E-4477-9723-42DD13720C05}"/>
              </c:ext>
            </c:extLst>
          </c:dPt>
          <c:dPt>
            <c:idx val="2"/>
            <c:bubble3D val="0"/>
            <c:spPr>
              <a:solidFill>
                <a:schemeClr val="accent1"/>
              </a:solidFill>
              <a:ln w="19037">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5-8E9E-4477-9723-42DD13720C05}"/>
              </c:ext>
            </c:extLst>
          </c:dPt>
          <c:dPt>
            <c:idx val="3"/>
            <c:bubble3D val="0"/>
            <c:spPr>
              <a:solidFill>
                <a:schemeClr val="accent5"/>
              </a:solidFill>
              <a:ln w="19037">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7-8E9E-4477-9723-42DD13720C05}"/>
              </c:ext>
            </c:extLst>
          </c:dPt>
          <c:dLbls>
            <c:dLbl>
              <c:idx val="0"/>
              <c:tx>
                <c:rich>
                  <a:bodyPr/>
                  <a:lstStyle/>
                  <a:p>
                    <a:r>
                      <a:rPr lang="en-US" altLang="zh-CN"/>
                      <a:t>5</a:t>
                    </a:r>
                    <a:endParaRPr lang="en-US" dirty="0"/>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E9E-4477-9723-42DD13720C05}"/>
                </c:ext>
              </c:extLst>
            </c:dLbl>
            <c:dLbl>
              <c:idx val="1"/>
              <c:tx>
                <c:rich>
                  <a:bodyPr/>
                  <a:lstStyle/>
                  <a:p>
                    <a:r>
                      <a:rPr lang="en-US" altLang="zh-CN"/>
                      <a:t>18</a:t>
                    </a:r>
                    <a:endParaRPr lang="en-US" dirty="0"/>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E9E-4477-9723-42DD13720C05}"/>
                </c:ext>
              </c:extLst>
            </c:dLbl>
            <c:dLbl>
              <c:idx val="2"/>
              <c:tx>
                <c:rich>
                  <a:bodyPr/>
                  <a:lstStyle/>
                  <a:p>
                    <a:r>
                      <a:rPr lang="en-US" altLang="zh-CN"/>
                      <a:t>20</a:t>
                    </a:r>
                    <a:endParaRPr lang="en-US"/>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E9E-4477-9723-42DD13720C05}"/>
                </c:ext>
              </c:extLst>
            </c:dLbl>
            <c:dLbl>
              <c:idx val="3"/>
              <c:tx>
                <c:rich>
                  <a:bodyPr/>
                  <a:lstStyle/>
                  <a:p>
                    <a:r>
                      <a:rPr lang="en-US" altLang="zh-CN"/>
                      <a:t>2</a:t>
                    </a:r>
                    <a:endParaRPr lang="en-US"/>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E9E-4477-9723-42DD13720C05}"/>
                </c:ext>
              </c:extLst>
            </c:dLbl>
            <c:spPr>
              <a:noFill/>
              <a:ln>
                <a:noFill/>
              </a:ln>
              <a:effectLst/>
            </c:spPr>
            <c:txPr>
              <a:bodyPr/>
              <a:lstStyle/>
              <a:p>
                <a:pPr>
                  <a:defRPr sz="1799" b="1">
                    <a:solidFill>
                      <a:schemeClr val="bg1"/>
                    </a:solidFill>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Type A</c:v>
                </c:pt>
                <c:pt idx="1">
                  <c:v>Type B</c:v>
                </c:pt>
                <c:pt idx="2">
                  <c:v>Type C</c:v>
                </c:pt>
                <c:pt idx="3">
                  <c:v>Type D</c:v>
                </c:pt>
              </c:strCache>
            </c:strRef>
          </c:cat>
          <c:val>
            <c:numRef>
              <c:f>Sheet1!$B$2:$B$5</c:f>
              <c:numCache>
                <c:formatCode>General</c:formatCode>
                <c:ptCount val="4"/>
                <c:pt idx="0">
                  <c:v>5</c:v>
                </c:pt>
                <c:pt idx="1">
                  <c:v>18</c:v>
                </c:pt>
                <c:pt idx="2">
                  <c:v>20</c:v>
                </c:pt>
                <c:pt idx="3">
                  <c:v>2</c:v>
                </c:pt>
              </c:numCache>
            </c:numRef>
          </c:val>
          <c:extLst>
            <c:ext xmlns:c16="http://schemas.microsoft.com/office/drawing/2014/chart" uri="{C3380CC4-5D6E-409C-BE32-E72D297353CC}">
              <c16:uniqueId val="{00000008-8E9E-4477-9723-42DD13720C05}"/>
            </c:ext>
          </c:extLst>
        </c:ser>
        <c:dLbls>
          <c:showLegendKey val="0"/>
          <c:showVal val="0"/>
          <c:showCatName val="0"/>
          <c:showSerName val="0"/>
          <c:showPercent val="0"/>
          <c:showBubbleSize val="0"/>
          <c:showLeaderLines val="0"/>
        </c:dLbls>
        <c:firstSliceAng val="0"/>
        <c:holeSize val="60"/>
      </c:doughnutChart>
      <c:spPr>
        <a:noFill/>
        <a:ln w="25383">
          <a:noFill/>
        </a:ln>
      </c:spPr>
    </c:plotArea>
    <c:plotVisOnly val="1"/>
    <c:dispBlanksAs val="zero"/>
    <c:showDLblsOverMax val="0"/>
  </c:chart>
  <c:txPr>
    <a:bodyPr/>
    <a:lstStyle/>
    <a:p>
      <a:pPr>
        <a:defRPr sz="1799"/>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BC7C30-895B-4974-8A60-19541C82F6B3}" type="datetimeFigureOut">
              <a:rPr lang="en-US" smtClean="0"/>
              <a:pPr/>
              <a:t>3/11/2019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C1CD97-E9EA-4E82-9539-BE60926ECBB9}" type="slidenum">
              <a:rPr lang="en-US" smtClean="0"/>
              <a:pPr/>
              <a:t>‹#›</a:t>
            </a:fld>
            <a:endParaRPr lang="en-US" dirty="0"/>
          </a:p>
        </p:txBody>
      </p:sp>
    </p:spTree>
    <p:extLst>
      <p:ext uri="{BB962C8B-B14F-4D97-AF65-F5344CB8AC3E}">
        <p14:creationId xmlns:p14="http://schemas.microsoft.com/office/powerpoint/2010/main" val="4199144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a:t>
            </a:fld>
            <a:endParaRPr lang="en-US" dirty="0"/>
          </a:p>
        </p:txBody>
      </p:sp>
    </p:spTree>
    <p:extLst>
      <p:ext uri="{BB962C8B-B14F-4D97-AF65-F5344CB8AC3E}">
        <p14:creationId xmlns:p14="http://schemas.microsoft.com/office/powerpoint/2010/main" val="3905533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10</a:t>
            </a:fld>
            <a:endParaRPr lang="en-US" dirty="0"/>
          </a:p>
        </p:txBody>
      </p:sp>
    </p:spTree>
    <p:extLst>
      <p:ext uri="{BB962C8B-B14F-4D97-AF65-F5344CB8AC3E}">
        <p14:creationId xmlns:p14="http://schemas.microsoft.com/office/powerpoint/2010/main" val="1093282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11</a:t>
            </a:fld>
            <a:endParaRPr lang="en-US" dirty="0"/>
          </a:p>
        </p:txBody>
      </p:sp>
    </p:spTree>
    <p:extLst>
      <p:ext uri="{BB962C8B-B14F-4D97-AF65-F5344CB8AC3E}">
        <p14:creationId xmlns:p14="http://schemas.microsoft.com/office/powerpoint/2010/main" val="1357348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12</a:t>
            </a:fld>
            <a:endParaRPr lang="en-US" dirty="0"/>
          </a:p>
        </p:txBody>
      </p:sp>
    </p:spTree>
    <p:extLst>
      <p:ext uri="{BB962C8B-B14F-4D97-AF65-F5344CB8AC3E}">
        <p14:creationId xmlns:p14="http://schemas.microsoft.com/office/powerpoint/2010/main" val="1407313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13</a:t>
            </a:fld>
            <a:endParaRPr lang="en-US" dirty="0"/>
          </a:p>
        </p:txBody>
      </p:sp>
    </p:spTree>
    <p:extLst>
      <p:ext uri="{BB962C8B-B14F-4D97-AF65-F5344CB8AC3E}">
        <p14:creationId xmlns:p14="http://schemas.microsoft.com/office/powerpoint/2010/main" val="2981442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14</a:t>
            </a:fld>
            <a:endParaRPr lang="en-US" dirty="0"/>
          </a:p>
        </p:txBody>
      </p:sp>
    </p:spTree>
    <p:extLst>
      <p:ext uri="{BB962C8B-B14F-4D97-AF65-F5344CB8AC3E}">
        <p14:creationId xmlns:p14="http://schemas.microsoft.com/office/powerpoint/2010/main" val="606242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15</a:t>
            </a:fld>
            <a:endParaRPr lang="en-US" dirty="0"/>
          </a:p>
        </p:txBody>
      </p:sp>
    </p:spTree>
    <p:extLst>
      <p:ext uri="{BB962C8B-B14F-4D97-AF65-F5344CB8AC3E}">
        <p14:creationId xmlns:p14="http://schemas.microsoft.com/office/powerpoint/2010/main" val="407782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16</a:t>
            </a:fld>
            <a:endParaRPr lang="en-US" dirty="0"/>
          </a:p>
        </p:txBody>
      </p:sp>
    </p:spTree>
    <p:extLst>
      <p:ext uri="{BB962C8B-B14F-4D97-AF65-F5344CB8AC3E}">
        <p14:creationId xmlns:p14="http://schemas.microsoft.com/office/powerpoint/2010/main" val="3513196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17</a:t>
            </a:fld>
            <a:endParaRPr lang="en-US" dirty="0"/>
          </a:p>
        </p:txBody>
      </p:sp>
    </p:spTree>
    <p:extLst>
      <p:ext uri="{BB962C8B-B14F-4D97-AF65-F5344CB8AC3E}">
        <p14:creationId xmlns:p14="http://schemas.microsoft.com/office/powerpoint/2010/main" val="2310517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18</a:t>
            </a:fld>
            <a:endParaRPr lang="en-US" dirty="0"/>
          </a:p>
        </p:txBody>
      </p:sp>
    </p:spTree>
    <p:extLst>
      <p:ext uri="{BB962C8B-B14F-4D97-AF65-F5344CB8AC3E}">
        <p14:creationId xmlns:p14="http://schemas.microsoft.com/office/powerpoint/2010/main" val="3747905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19</a:t>
            </a:fld>
            <a:endParaRPr lang="en-US" dirty="0"/>
          </a:p>
        </p:txBody>
      </p:sp>
    </p:spTree>
    <p:extLst>
      <p:ext uri="{BB962C8B-B14F-4D97-AF65-F5344CB8AC3E}">
        <p14:creationId xmlns:p14="http://schemas.microsoft.com/office/powerpoint/2010/main" val="3667339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2</a:t>
            </a:fld>
            <a:endParaRPr lang="en-US" dirty="0"/>
          </a:p>
        </p:txBody>
      </p:sp>
    </p:spTree>
    <p:extLst>
      <p:ext uri="{BB962C8B-B14F-4D97-AF65-F5344CB8AC3E}">
        <p14:creationId xmlns:p14="http://schemas.microsoft.com/office/powerpoint/2010/main" val="214529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更多精品素材：</a:t>
            </a:r>
            <a:r>
              <a:rPr lang="en-US" altLang="zh-CN" dirty="0"/>
              <a:t>http://shop248912786.taobao.com/index.htm  </a:t>
            </a:r>
            <a:r>
              <a:rPr lang="zh-CN" altLang="en-US"/>
              <a:t>（下拉可隐藏）</a:t>
            </a:r>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20</a:t>
            </a:fld>
            <a:endParaRPr lang="en-US" dirty="0"/>
          </a:p>
        </p:txBody>
      </p:sp>
    </p:spTree>
    <p:extLst>
      <p:ext uri="{BB962C8B-B14F-4D97-AF65-F5344CB8AC3E}">
        <p14:creationId xmlns:p14="http://schemas.microsoft.com/office/powerpoint/2010/main" val="1036024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3</a:t>
            </a:fld>
            <a:endParaRPr lang="en-US" dirty="0"/>
          </a:p>
        </p:txBody>
      </p:sp>
    </p:spTree>
    <p:extLst>
      <p:ext uri="{BB962C8B-B14F-4D97-AF65-F5344CB8AC3E}">
        <p14:creationId xmlns:p14="http://schemas.microsoft.com/office/powerpoint/2010/main" val="1133842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4</a:t>
            </a:fld>
            <a:endParaRPr lang="en-US" dirty="0"/>
          </a:p>
        </p:txBody>
      </p:sp>
    </p:spTree>
    <p:extLst>
      <p:ext uri="{BB962C8B-B14F-4D97-AF65-F5344CB8AC3E}">
        <p14:creationId xmlns:p14="http://schemas.microsoft.com/office/powerpoint/2010/main" val="2884484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5</a:t>
            </a:fld>
            <a:endParaRPr lang="en-US" dirty="0"/>
          </a:p>
        </p:txBody>
      </p:sp>
    </p:spTree>
    <p:extLst>
      <p:ext uri="{BB962C8B-B14F-4D97-AF65-F5344CB8AC3E}">
        <p14:creationId xmlns:p14="http://schemas.microsoft.com/office/powerpoint/2010/main" val="1128486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6</a:t>
            </a:fld>
            <a:endParaRPr lang="en-US" dirty="0"/>
          </a:p>
        </p:txBody>
      </p:sp>
    </p:spTree>
    <p:extLst>
      <p:ext uri="{BB962C8B-B14F-4D97-AF65-F5344CB8AC3E}">
        <p14:creationId xmlns:p14="http://schemas.microsoft.com/office/powerpoint/2010/main" val="33547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7</a:t>
            </a:fld>
            <a:endParaRPr lang="en-US" dirty="0"/>
          </a:p>
        </p:txBody>
      </p:sp>
    </p:spTree>
    <p:extLst>
      <p:ext uri="{BB962C8B-B14F-4D97-AF65-F5344CB8AC3E}">
        <p14:creationId xmlns:p14="http://schemas.microsoft.com/office/powerpoint/2010/main" val="3737712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8</a:t>
            </a:fld>
            <a:endParaRPr lang="en-US" dirty="0"/>
          </a:p>
        </p:txBody>
      </p:sp>
    </p:spTree>
    <p:extLst>
      <p:ext uri="{BB962C8B-B14F-4D97-AF65-F5344CB8AC3E}">
        <p14:creationId xmlns:p14="http://schemas.microsoft.com/office/powerpoint/2010/main" val="817891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C1CD97-E9EA-4E82-9539-BE60926ECBB9}" type="slidenum">
              <a:rPr lang="en-US" smtClean="0"/>
              <a:pPr/>
              <a:t>9</a:t>
            </a:fld>
            <a:endParaRPr lang="en-US" dirty="0"/>
          </a:p>
        </p:txBody>
      </p:sp>
    </p:spTree>
    <p:extLst>
      <p:ext uri="{BB962C8B-B14F-4D97-AF65-F5344CB8AC3E}">
        <p14:creationId xmlns:p14="http://schemas.microsoft.com/office/powerpoint/2010/main" val="33960399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Rectangle 10"/>
          <p:cNvSpPr/>
          <p:nvPr userDrawn="1"/>
        </p:nvSpPr>
        <p:spPr>
          <a:xfrm>
            <a:off x="0" y="0"/>
            <a:ext cx="9144000" cy="514350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icons.png"/>
          <p:cNvPicPr>
            <a:picLocks noChangeAspect="1"/>
          </p:cNvPicPr>
          <p:nvPr userDrawn="1"/>
        </p:nvPicPr>
        <p:blipFill>
          <a:blip r:embed="rId2" cstate="print"/>
          <a:stretch>
            <a:fillRect/>
          </a:stretch>
        </p:blipFill>
        <p:spPr>
          <a:xfrm>
            <a:off x="762000" y="666750"/>
            <a:ext cx="7644012" cy="3602525"/>
          </a:xfrm>
          <a:prstGeom prst="rect">
            <a:avLst/>
          </a:prstGeom>
        </p:spPr>
      </p:pic>
      <p:pic>
        <p:nvPicPr>
          <p:cNvPr id="13" name="Picture 12" descr="cloud.png"/>
          <p:cNvPicPr>
            <a:picLocks noChangeAspect="1"/>
          </p:cNvPicPr>
          <p:nvPr userDrawn="1"/>
        </p:nvPicPr>
        <p:blipFill>
          <a:blip r:embed="rId3" cstate="print"/>
          <a:stretch>
            <a:fillRect/>
          </a:stretch>
        </p:blipFill>
        <p:spPr>
          <a:xfrm>
            <a:off x="2184835" y="1504950"/>
            <a:ext cx="4774330" cy="27525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
        <p:nvSpPr>
          <p:cNvPr id="7" name="矩形 42"/>
          <p:cNvSpPr/>
          <p:nvPr userDrawn="1"/>
        </p:nvSpPr>
        <p:spPr>
          <a:xfrm>
            <a:off x="0" y="0"/>
            <a:ext cx="9144000" cy="971550"/>
          </a:xfrm>
          <a:prstGeom prst="rect">
            <a:avLst/>
          </a:prstGeom>
          <a:solidFill>
            <a:srgbClr val="195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862225" y="148663"/>
            <a:ext cx="1053175" cy="1774268"/>
          </a:xfrm>
          <a:prstGeom prst="rect">
            <a:avLst/>
          </a:prstGeom>
        </p:spPr>
      </p:pic>
      <p:pic>
        <p:nvPicPr>
          <p:cNvPr id="9" name="图片 2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04752" y="-41565"/>
            <a:ext cx="4121440" cy="4121440"/>
          </a:xfrm>
          <a:prstGeom prst="rect">
            <a:avLst/>
          </a:prstGeom>
        </p:spPr>
      </p:pic>
      <p:cxnSp>
        <p:nvCxnSpPr>
          <p:cNvPr id="10" name="直接连接符 43"/>
          <p:cNvCxnSpPr/>
          <p:nvPr userDrawn="1"/>
        </p:nvCxnSpPr>
        <p:spPr>
          <a:xfrm>
            <a:off x="0" y="895350"/>
            <a:ext cx="9144000" cy="0"/>
          </a:xfrm>
          <a:prstGeom prst="line">
            <a:avLst/>
          </a:prstGeom>
          <a:ln w="158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0" y="971550"/>
            <a:ext cx="9144000" cy="417195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5400000">
                                      <p:cBhvr>
                                        <p:cTn id="6" dur="9000" fill="hold"/>
                                        <p:tgtEl>
                                          <p:spTgt spid="9"/>
                                        </p:tgtEl>
                                        <p:attrNameLst>
                                          <p:attrName>r</p:attrName>
                                        </p:attrNameLst>
                                      </p:cBhvr>
                                    </p:animRot>
                                  </p:childTnLst>
                                </p:cTn>
                              </p:par>
                              <p:par>
                                <p:cTn id="7" presetID="22" presetClass="entr" presetSubtype="4"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down)">
                                      <p:cBhvr>
                                        <p:cTn id="9"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ctrTitle"/>
          </p:nvPr>
        </p:nvSpPr>
        <p:spPr>
          <a:xfrm>
            <a:off x="685800" y="1598613"/>
            <a:ext cx="7772400" cy="1101725"/>
          </a:xfrm>
          <a:prstGeom prst="rect">
            <a:avLst/>
          </a:prstGeom>
        </p:spPr>
        <p:txBody>
          <a:bodyPr/>
          <a:lstStyle/>
          <a:p>
            <a:r>
              <a:rPr lang="en-US"/>
              <a:t>Click to edit Master title style</a:t>
            </a:r>
          </a:p>
        </p:txBody>
      </p:sp>
      <p:sp>
        <p:nvSpPr>
          <p:cNvPr id="8"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Date Placeholder 3"/>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10"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11" name="Slide Number Placeholder 5"/>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
        <p:nvSpPr>
          <p:cNvPr id="12" name="矩形 42"/>
          <p:cNvSpPr/>
          <p:nvPr userDrawn="1"/>
        </p:nvSpPr>
        <p:spPr>
          <a:xfrm>
            <a:off x="0" y="0"/>
            <a:ext cx="9144000" cy="971550"/>
          </a:xfrm>
          <a:prstGeom prst="rect">
            <a:avLst/>
          </a:prstGeom>
          <a:solidFill>
            <a:srgbClr val="195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43"/>
          <p:cNvCxnSpPr/>
          <p:nvPr userDrawn="1"/>
        </p:nvCxnSpPr>
        <p:spPr>
          <a:xfrm>
            <a:off x="0" y="895350"/>
            <a:ext cx="9144000" cy="0"/>
          </a:xfrm>
          <a:prstGeom prst="line">
            <a:avLst/>
          </a:prstGeom>
          <a:ln w="15875">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8" name="图片 27"/>
          <p:cNvPicPr>
            <a:picLocks noChangeAspect="1"/>
          </p:cNvPicPr>
          <p:nvPr userDrawn="1"/>
        </p:nvPicPr>
        <p:blipFill rotWithShape="1">
          <a:blip r:embed="rId2" cstate="print">
            <a:extLst>
              <a:ext uri="{28A0092B-C50C-407E-A947-70E740481C1C}">
                <a14:useLocalDpi xmlns:a14="http://schemas.microsoft.com/office/drawing/2010/main" val="0"/>
              </a:ext>
            </a:extLst>
          </a:blip>
          <a:srcRect l="17643" t="21998" r="21443" b="22866"/>
          <a:stretch/>
        </p:blipFill>
        <p:spPr>
          <a:xfrm>
            <a:off x="7193374" y="0"/>
            <a:ext cx="1264826" cy="1225910"/>
          </a:xfrm>
          <a:prstGeom prst="rect">
            <a:avLst/>
          </a:prstGeom>
        </p:spPr>
      </p:pic>
      <p:pic>
        <p:nvPicPr>
          <p:cNvPr id="19" name="图片 30"/>
          <p:cNvPicPr>
            <a:picLocks noChangeAspect="1"/>
          </p:cNvPicPr>
          <p:nvPr userDrawn="1"/>
        </p:nvPicPr>
        <p:blipFill rotWithShape="1">
          <a:blip r:embed="rId3" cstate="print">
            <a:extLst>
              <a:ext uri="{28A0092B-C50C-407E-A947-70E740481C1C}">
                <a14:useLocalDpi xmlns:a14="http://schemas.microsoft.com/office/drawing/2010/main" val="0"/>
              </a:ext>
            </a:extLst>
          </a:blip>
          <a:srcRect t="43337" b="30895"/>
          <a:stretch/>
        </p:blipFill>
        <p:spPr>
          <a:xfrm>
            <a:off x="1676400" y="57150"/>
            <a:ext cx="7658100" cy="1486477"/>
          </a:xfrm>
          <a:prstGeom prst="rect">
            <a:avLst/>
          </a:prstGeom>
        </p:spPr>
      </p:pic>
      <p:sp>
        <p:nvSpPr>
          <p:cNvPr id="16" name="Rectangle 15"/>
          <p:cNvSpPr/>
          <p:nvPr userDrawn="1"/>
        </p:nvSpPr>
        <p:spPr>
          <a:xfrm>
            <a:off x="0" y="971550"/>
            <a:ext cx="9144000" cy="417195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75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fill="hold" nodeType="withEffect">
                                  <p:stCondLst>
                                    <p:cond delay="2000"/>
                                  </p:stCondLst>
                                  <p:childTnLst>
                                    <p:animScale>
                                      <p:cBhvr>
                                        <p:cTn id="11" dur="200" fill="hold"/>
                                        <p:tgtEl>
                                          <p:spTgt spid="18"/>
                                        </p:tgtEl>
                                      </p:cBhvr>
                                      <p:by x="90000" y="90000"/>
                                    </p:animScale>
                                  </p:childTnLst>
                                </p:cTn>
                              </p:par>
                              <p:par>
                                <p:cTn id="12" presetID="8" presetClass="emph" presetSubtype="0" fill="hold" nodeType="withEffect">
                                  <p:stCondLst>
                                    <p:cond delay="2000"/>
                                  </p:stCondLst>
                                  <p:childTnLst>
                                    <p:animRot by="10800000">
                                      <p:cBhvr>
                                        <p:cTn id="13" dur="5250" fill="hold"/>
                                        <p:tgtEl>
                                          <p:spTgt spid="18"/>
                                        </p:tgtEl>
                                        <p:attrNameLst>
                                          <p:attrName>r</p:attrName>
                                        </p:attrNameLst>
                                      </p:cBhvr>
                                    </p:animRot>
                                  </p:childTnLst>
                                </p:cTn>
                              </p:par>
                              <p:par>
                                <p:cTn id="14" presetID="22" presetClass="entr" presetSubtype="8"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1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85800" y="1598613"/>
            <a:ext cx="7772400" cy="1101725"/>
          </a:xfrm>
          <a:prstGeom prst="rect">
            <a:avLst/>
          </a:prstGeom>
        </p:spPr>
        <p:txBody>
          <a:bodyPr/>
          <a:lstStyle/>
          <a:p>
            <a:r>
              <a:rPr lang="en-US"/>
              <a:t>Click to edit Master title style</a:t>
            </a:r>
          </a:p>
        </p:txBody>
      </p:sp>
      <p:sp>
        <p:nvSpPr>
          <p:cNvPr id="8"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Date Placeholder 3"/>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10"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11" name="Slide Number Placeholder 5"/>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
        <p:nvSpPr>
          <p:cNvPr id="12" name="矩形 42"/>
          <p:cNvSpPr/>
          <p:nvPr userDrawn="1"/>
        </p:nvSpPr>
        <p:spPr>
          <a:xfrm>
            <a:off x="0" y="0"/>
            <a:ext cx="9144000" cy="971550"/>
          </a:xfrm>
          <a:prstGeom prst="rect">
            <a:avLst/>
          </a:prstGeom>
          <a:solidFill>
            <a:srgbClr val="195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43"/>
          <p:cNvCxnSpPr/>
          <p:nvPr userDrawn="1"/>
        </p:nvCxnSpPr>
        <p:spPr>
          <a:xfrm>
            <a:off x="0" y="895350"/>
            <a:ext cx="9144000" cy="0"/>
          </a:xfrm>
          <a:prstGeom prst="line">
            <a:avLst/>
          </a:prstGeom>
          <a:ln w="158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a:off x="0" y="971550"/>
            <a:ext cx="9144000" cy="417195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514350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CEBD55BC-838F-42A0-9E8F-A3D0807BFF12}" type="datetimeFigureOut">
              <a:rPr lang="en-US" smtClean="0"/>
              <a:t>3/11/2019</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BDA8AA2B-63AC-4870-BEFD-7CD32B244E9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pPr/>
              <a:t>3/11/2019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9F0FF">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95C8B01-B15C-4B92-AA4C-045722D7B210}" type="datetimeFigureOut">
              <a:rPr lang="en-US" smtClean="0"/>
              <a:pPr/>
              <a:t>3/11/2019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88A23F-A93F-400B-92A9-5DE2DC36D17A}" type="slidenum">
              <a:rPr lang="en-US" smtClean="0"/>
              <a:pPr/>
              <a:t>‹#›</a:t>
            </a:fld>
            <a:endParaRPr lang="en-US" dirty="0"/>
          </a:p>
        </p:txBody>
      </p:sp>
      <p:sp>
        <p:nvSpPr>
          <p:cNvPr id="7" name="Rectangle 6"/>
          <p:cNvSpPr/>
          <p:nvPr userDrawn="1"/>
        </p:nvSpPr>
        <p:spPr>
          <a:xfrm>
            <a:off x="0" y="0"/>
            <a:ext cx="9144000" cy="5143500"/>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8" name="Group 57"/>
          <p:cNvGrpSpPr/>
          <p:nvPr userDrawn="1"/>
        </p:nvGrpSpPr>
        <p:grpSpPr>
          <a:xfrm>
            <a:off x="1108634" y="666750"/>
            <a:ext cx="6926034" cy="609600"/>
            <a:chOff x="1270908" y="1208314"/>
            <a:chExt cx="6926034" cy="609600"/>
          </a:xfrm>
        </p:grpSpPr>
        <p:cxnSp>
          <p:nvCxnSpPr>
            <p:cNvPr id="59" name="Straight Connector 58"/>
            <p:cNvCxnSpPr/>
            <p:nvPr/>
          </p:nvCxnSpPr>
          <p:spPr>
            <a:xfrm>
              <a:off x="1270908" y="1428750"/>
              <a:ext cx="3048000" cy="1588"/>
            </a:xfrm>
            <a:prstGeom prst="line">
              <a:avLst/>
            </a:prstGeom>
            <a:ln w="12700">
              <a:solidFill>
                <a:srgbClr val="195958"/>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270908" y="1472294"/>
              <a:ext cx="3048000" cy="1588"/>
            </a:xfrm>
            <a:prstGeom prst="line">
              <a:avLst/>
            </a:prstGeom>
            <a:ln w="12700">
              <a:solidFill>
                <a:srgbClr val="195958"/>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148942" y="1428750"/>
              <a:ext cx="3048000" cy="1588"/>
            </a:xfrm>
            <a:prstGeom prst="line">
              <a:avLst/>
            </a:prstGeom>
            <a:ln w="12700">
              <a:solidFill>
                <a:srgbClr val="195958"/>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48942" y="1472294"/>
              <a:ext cx="3048000" cy="1588"/>
            </a:xfrm>
            <a:prstGeom prst="line">
              <a:avLst/>
            </a:prstGeom>
            <a:ln w="12700">
              <a:solidFill>
                <a:srgbClr val="195958"/>
              </a:solidFill>
            </a:ln>
          </p:spPr>
          <p:style>
            <a:lnRef idx="1">
              <a:schemeClr val="accent1"/>
            </a:lnRef>
            <a:fillRef idx="0">
              <a:schemeClr val="accent1"/>
            </a:fillRef>
            <a:effectRef idx="0">
              <a:schemeClr val="accent1"/>
            </a:effectRef>
            <a:fontRef idx="minor">
              <a:schemeClr val="tx1"/>
            </a:fontRef>
          </p:style>
        </p:cxnSp>
        <p:pic>
          <p:nvPicPr>
            <p:cNvPr id="63" name="Picture 62" descr="yellow.png"/>
            <p:cNvPicPr>
              <a:picLocks noChangeAspect="1"/>
            </p:cNvPicPr>
            <p:nvPr/>
          </p:nvPicPr>
          <p:blipFill>
            <a:blip r:embed="rId13" cstate="print"/>
            <a:stretch>
              <a:fillRect/>
            </a:stretch>
          </p:blipFill>
          <p:spPr>
            <a:xfrm>
              <a:off x="4441776" y="1208314"/>
              <a:ext cx="586740" cy="6096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图片 2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704752" y="-41565"/>
            <a:ext cx="4121440" cy="412144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5400000">
                                      <p:cBhvr>
                                        <p:cTn id="6" dur="9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2"/>
          <p:cNvSpPr/>
          <p:nvPr/>
        </p:nvSpPr>
        <p:spPr>
          <a:xfrm>
            <a:off x="2438400" y="2115800"/>
            <a:ext cx="4267200" cy="1446550"/>
          </a:xfrm>
          <a:prstGeom prst="rect">
            <a:avLst/>
          </a:prstGeom>
          <a:noFill/>
        </p:spPr>
        <p:txBody>
          <a:bodyPr wrap="square">
            <a:spAutoFit/>
          </a:bodyPr>
          <a:lstStyle/>
          <a:p>
            <a:pPr algn="ctr" eaLnBrk="1" fontAlgn="auto" hangingPunct="1">
              <a:spcBef>
                <a:spcPts val="0"/>
              </a:spcBef>
              <a:spcAft>
                <a:spcPts val="0"/>
              </a:spcAft>
              <a:defRPr/>
            </a:pPr>
            <a:r>
              <a:rPr lang="zh-CN" altLang="en-US" sz="4400" b="1" dirty="0">
                <a:solidFill>
                  <a:schemeClr val="bg1"/>
                </a:solidFill>
                <a:latin typeface="微软雅黑" pitchFamily="34" charset="-122"/>
                <a:ea typeface="微软雅黑" pitchFamily="34" charset="-122"/>
              </a:rPr>
              <a:t>教师说课</a:t>
            </a:r>
            <a:endParaRPr lang="en-US" altLang="zh-CN" sz="4400" b="1" dirty="0">
              <a:solidFill>
                <a:schemeClr val="bg1"/>
              </a:solidFill>
              <a:latin typeface="微软雅黑" pitchFamily="34" charset="-122"/>
              <a:ea typeface="微软雅黑" pitchFamily="34" charset="-122"/>
            </a:endParaRPr>
          </a:p>
          <a:p>
            <a:pPr algn="ctr" eaLnBrk="1" fontAlgn="auto" hangingPunct="1">
              <a:spcBef>
                <a:spcPts val="0"/>
              </a:spcBef>
              <a:spcAft>
                <a:spcPts val="0"/>
              </a:spcAft>
              <a:defRPr/>
            </a:pPr>
            <a:r>
              <a:rPr lang="zh-CN" altLang="en-US" sz="4400" b="1" dirty="0">
                <a:solidFill>
                  <a:schemeClr val="bg1"/>
                </a:solidFill>
                <a:latin typeface="微软雅黑" pitchFamily="34" charset="-122"/>
                <a:ea typeface="微软雅黑" pitchFamily="34" charset="-122"/>
              </a:rPr>
              <a:t>动态</a:t>
            </a:r>
            <a:r>
              <a:rPr lang="en-US" altLang="zh-CN" sz="4400" b="1" dirty="0">
                <a:solidFill>
                  <a:schemeClr val="bg1"/>
                </a:solidFill>
                <a:latin typeface="微软雅黑" pitchFamily="34" charset="-122"/>
                <a:ea typeface="微软雅黑" pitchFamily="34" charset="-122"/>
              </a:rPr>
              <a:t>PPT </a:t>
            </a:r>
          </a:p>
        </p:txBody>
      </p:sp>
      <p:pic>
        <p:nvPicPr>
          <p:cNvPr id="4" name="音乐 (2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38200" y="3105150"/>
            <a:ext cx="609600" cy="609600"/>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5">
                <p:cTn id="12" fill="hold" display="0">
                  <p:stCondLst>
                    <p:cond delay="indefinite"/>
                  </p:stCondLst>
                  <p:endCondLst>
                    <p:cond evt="onStopAudio" delay="0">
                      <p:tgtEl>
                        <p:sldTgt/>
                      </p:tgtEl>
                    </p:cond>
                  </p:endCondLst>
                </p:cTn>
                <p:tgtEl>
                  <p:spTgt spid="4"/>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第一节课  合理安排，分解目标</a:t>
            </a:r>
          </a:p>
        </p:txBody>
      </p:sp>
      <p:grpSp>
        <p:nvGrpSpPr>
          <p:cNvPr id="5" name="淘宝网chenying0907出品 23"/>
          <p:cNvGrpSpPr/>
          <p:nvPr/>
        </p:nvGrpSpPr>
        <p:grpSpPr>
          <a:xfrm>
            <a:off x="1117395" y="2422715"/>
            <a:ext cx="3073605" cy="2206435"/>
            <a:chOff x="1026388" y="1879891"/>
            <a:chExt cx="5827706" cy="3334169"/>
          </a:xfrm>
        </p:grpSpPr>
        <p:sp>
          <p:nvSpPr>
            <p:cNvPr id="24" name="圆角淘宝网chenying0907出品 24"/>
            <p:cNvSpPr/>
            <p:nvPr/>
          </p:nvSpPr>
          <p:spPr>
            <a:xfrm>
              <a:off x="1026388" y="1879891"/>
              <a:ext cx="5827706" cy="3334169"/>
            </a:xfrm>
            <a:prstGeom prst="roundRect">
              <a:avLst/>
            </a:prstGeom>
            <a:ln w="3175">
              <a:solidFill>
                <a:srgbClr val="195958"/>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5" name="淘宝网chenying0907出品 26"/>
            <p:cNvSpPr/>
            <p:nvPr/>
          </p:nvSpPr>
          <p:spPr>
            <a:xfrm>
              <a:off x="1571582" y="2302426"/>
              <a:ext cx="4977751" cy="2511457"/>
            </a:xfrm>
            <a:prstGeom prst="rect">
              <a:avLst/>
            </a:prstGeom>
            <a:noFill/>
          </p:spPr>
          <p:txBody>
            <a:bodyPr wrap="square" lIns="91440" tIns="45720" rIns="91440" bIns="45720">
              <a:spAutoFit/>
            </a:bodyPr>
            <a:lstStyle/>
            <a:p>
              <a:pPr algn="ctr">
                <a:lnSpc>
                  <a:spcPct val="150000"/>
                </a:lnSpc>
              </a:pPr>
              <a:r>
                <a:rPr lang="zh-CN" altLang="en-US" sz="2800" b="1" spc="50" dirty="0">
                  <a:ln w="11430"/>
                  <a:solidFill>
                    <a:schemeClr val="accent1"/>
                  </a:solidFill>
                  <a:latin typeface="微软雅黑" pitchFamily="34" charset="-122"/>
                  <a:ea typeface="微软雅黑" pitchFamily="34" charset="-122"/>
                </a:rPr>
                <a:t>课前</a:t>
              </a:r>
              <a:endParaRPr lang="en-US" altLang="zh-CN" sz="2800" b="1" spc="50" dirty="0">
                <a:ln w="11430"/>
                <a:solidFill>
                  <a:schemeClr val="accent1"/>
                </a:solidFill>
                <a:latin typeface="微软雅黑" pitchFamily="34" charset="-122"/>
                <a:ea typeface="微软雅黑" pitchFamily="34" charset="-122"/>
              </a:endParaRPr>
            </a:p>
            <a:p>
              <a:pPr algn="ctr">
                <a:lnSpc>
                  <a:spcPct val="150000"/>
                </a:lnSpc>
                <a:defRPr/>
              </a:pPr>
              <a:r>
                <a:rPr lang="zh-CN" altLang="en-US" sz="2000" b="1" spc="50" dirty="0">
                  <a:ln w="11430"/>
                  <a:latin typeface="微软雅黑" pitchFamily="34" charset="-122"/>
                  <a:ea typeface="微软雅黑" pitchFamily="34" charset="-122"/>
                </a:rPr>
                <a:t>部长分工制</a:t>
              </a:r>
            </a:p>
            <a:p>
              <a:pPr algn="ctr">
                <a:lnSpc>
                  <a:spcPct val="150000"/>
                </a:lnSpc>
                <a:defRPr/>
              </a:pPr>
              <a:r>
                <a:rPr lang="zh-CN" altLang="en-US" sz="2000" b="1" spc="50" dirty="0">
                  <a:ln w="11430"/>
                  <a:latin typeface="微软雅黑" pitchFamily="34" charset="-122"/>
                  <a:ea typeface="微软雅黑" pitchFamily="34" charset="-122"/>
                </a:rPr>
                <a:t>旅行社调研</a:t>
              </a:r>
            </a:p>
          </p:txBody>
        </p:sp>
      </p:grpSp>
      <p:grpSp>
        <p:nvGrpSpPr>
          <p:cNvPr id="7" name="淘宝网chenying0907出品 23"/>
          <p:cNvGrpSpPr/>
          <p:nvPr/>
        </p:nvGrpSpPr>
        <p:grpSpPr>
          <a:xfrm>
            <a:off x="5003595" y="2422715"/>
            <a:ext cx="3073605" cy="2206435"/>
            <a:chOff x="1026388" y="1879891"/>
            <a:chExt cx="5827706" cy="3334169"/>
          </a:xfrm>
        </p:grpSpPr>
        <p:sp>
          <p:nvSpPr>
            <p:cNvPr id="29" name="圆角淘宝网chenying0907出品 24"/>
            <p:cNvSpPr/>
            <p:nvPr/>
          </p:nvSpPr>
          <p:spPr>
            <a:xfrm>
              <a:off x="1026388" y="1879891"/>
              <a:ext cx="5827706" cy="3334169"/>
            </a:xfrm>
            <a:prstGeom prst="roundRect">
              <a:avLst/>
            </a:prstGeom>
            <a:ln w="3175">
              <a:solidFill>
                <a:srgbClr val="195958"/>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30" name="淘宝网chenying0907出品 26"/>
            <p:cNvSpPr/>
            <p:nvPr/>
          </p:nvSpPr>
          <p:spPr>
            <a:xfrm>
              <a:off x="1571582" y="2302426"/>
              <a:ext cx="4977751" cy="2511457"/>
            </a:xfrm>
            <a:prstGeom prst="rect">
              <a:avLst/>
            </a:prstGeom>
            <a:noFill/>
          </p:spPr>
          <p:txBody>
            <a:bodyPr wrap="square" lIns="91440" tIns="45720" rIns="91440" bIns="45720">
              <a:spAutoFit/>
            </a:bodyPr>
            <a:lstStyle/>
            <a:p>
              <a:pPr algn="ctr">
                <a:lnSpc>
                  <a:spcPct val="150000"/>
                </a:lnSpc>
              </a:pPr>
              <a:r>
                <a:rPr lang="zh-CN" altLang="en-US" sz="2800" b="1" spc="50" dirty="0">
                  <a:ln w="11430"/>
                  <a:solidFill>
                    <a:schemeClr val="accent1"/>
                  </a:solidFill>
                  <a:latin typeface="微软雅黑" pitchFamily="34" charset="-122"/>
                  <a:ea typeface="微软雅黑" pitchFamily="34" charset="-122"/>
                </a:rPr>
                <a:t>课上</a:t>
              </a:r>
              <a:endParaRPr lang="en-US" altLang="zh-CN" sz="2800" b="1" spc="50" dirty="0">
                <a:ln w="11430"/>
                <a:solidFill>
                  <a:schemeClr val="accent1"/>
                </a:solidFill>
                <a:latin typeface="微软雅黑" pitchFamily="34" charset="-122"/>
                <a:ea typeface="微软雅黑" pitchFamily="34" charset="-122"/>
              </a:endParaRPr>
            </a:p>
            <a:p>
              <a:pPr algn="ctr">
                <a:lnSpc>
                  <a:spcPct val="150000"/>
                </a:lnSpc>
                <a:defRPr/>
              </a:pPr>
              <a:r>
                <a:rPr lang="zh-CN" altLang="en-US" sz="2000" b="1" spc="50" dirty="0">
                  <a:ln w="11430"/>
                  <a:latin typeface="微软雅黑" pitchFamily="34" charset="-122"/>
                  <a:ea typeface="微软雅黑" pitchFamily="34" charset="-122"/>
                </a:rPr>
                <a:t>师生共同</a:t>
              </a:r>
            </a:p>
            <a:p>
              <a:pPr algn="ctr">
                <a:lnSpc>
                  <a:spcPct val="150000"/>
                </a:lnSpc>
                <a:defRPr/>
              </a:pPr>
              <a:r>
                <a:rPr lang="zh-CN" altLang="en-US" sz="2000" b="1" spc="50" dirty="0">
                  <a:ln w="11430"/>
                  <a:latin typeface="微软雅黑" pitchFamily="34" charset="-122"/>
                  <a:ea typeface="微软雅黑" pitchFamily="34" charset="-122"/>
                </a:rPr>
                <a:t>评价分析</a:t>
              </a:r>
            </a:p>
          </p:txBody>
        </p:sp>
      </p:grpSp>
      <p:pic>
        <p:nvPicPr>
          <p:cNvPr id="20" name="Picture 19" descr="conclusion.png"/>
          <p:cNvPicPr>
            <a:picLocks noChangeAspect="1"/>
          </p:cNvPicPr>
          <p:nvPr/>
        </p:nvPicPr>
        <p:blipFill>
          <a:blip r:embed="rId3" cstate="print"/>
          <a:stretch>
            <a:fillRect/>
          </a:stretch>
        </p:blipFill>
        <p:spPr>
          <a:xfrm>
            <a:off x="3886200" y="2800350"/>
            <a:ext cx="1769382" cy="1790700"/>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Right)">
                                      <p:cBhvr>
                                        <p:cTn id="13" dur="500"/>
                                        <p:tgtEl>
                                          <p:spTgt spid="5"/>
                                        </p:tgtEl>
                                      </p:cBhvr>
                                    </p:animEffect>
                                  </p:childTnLst>
                                </p:cTn>
                              </p:par>
                              <p:par>
                                <p:cTn id="14" presetID="1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Lef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第一节课  合理安排，分解目标</a:t>
            </a:r>
          </a:p>
        </p:txBody>
      </p:sp>
      <p:sp>
        <p:nvSpPr>
          <p:cNvPr id="31" name="Text Box 18"/>
          <p:cNvSpPr txBox="1">
            <a:spLocks noChangeArrowheads="1"/>
          </p:cNvSpPr>
          <p:nvPr/>
        </p:nvSpPr>
        <p:spPr bwMode="auto">
          <a:xfrm>
            <a:off x="1828800" y="2038350"/>
            <a:ext cx="5697537" cy="2172903"/>
          </a:xfrm>
          <a:prstGeom prst="rect">
            <a:avLst/>
          </a:prstGeom>
          <a:noFill/>
          <a:ln>
            <a:solidFill>
              <a:schemeClr val="accent1"/>
            </a:solidFill>
            <a:prstDash val="solid"/>
          </a:ln>
          <a:effectLst>
            <a:prstShdw prst="shdw17" dist="17961" dir="2700000">
              <a:schemeClr val="accent1">
                <a:gamma/>
                <a:shade val="60000"/>
                <a:invGamma/>
              </a:schemeClr>
            </a:prstShdw>
          </a:effectLs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70000"/>
              </a:lnSpc>
              <a:defRPr/>
            </a:pPr>
            <a:r>
              <a:rPr lang="zh-CN" altLang="en-US" sz="2400" b="1" dirty="0">
                <a:solidFill>
                  <a:schemeClr val="accent1"/>
                </a:solidFill>
                <a:latin typeface="微软雅黑" pitchFamily="34" charset="-122"/>
                <a:ea typeface="微软雅黑" pitchFamily="34" charset="-122"/>
              </a:rPr>
              <a:t>“导学卡”</a:t>
            </a:r>
            <a:r>
              <a:rPr lang="zh-CN" altLang="en-US" sz="1350" b="1" dirty="0">
                <a:latin typeface="微软雅黑" pitchFamily="34" charset="-122"/>
                <a:ea typeface="微软雅黑" pitchFamily="34" charset="-122"/>
              </a:rPr>
              <a:t>内容：</a:t>
            </a:r>
          </a:p>
          <a:p>
            <a:pPr eaLnBrk="1" hangingPunct="1">
              <a:lnSpc>
                <a:spcPct val="170000"/>
              </a:lnSpc>
              <a:defRPr/>
            </a:pPr>
            <a:r>
              <a:rPr lang="en-US" altLang="zh-CN" sz="1600" b="1" dirty="0">
                <a:latin typeface="微软雅黑" pitchFamily="34" charset="-122"/>
                <a:ea typeface="微软雅黑" pitchFamily="34" charset="-122"/>
              </a:rPr>
              <a:t>     </a:t>
            </a:r>
            <a:r>
              <a:rPr lang="en-US" altLang="zh-CN" sz="1600" b="1" dirty="0">
                <a:solidFill>
                  <a:schemeClr val="tx1">
                    <a:lumMod val="85000"/>
                    <a:lumOff val="15000"/>
                  </a:schemeClr>
                </a:solidFill>
                <a:latin typeface="微软雅黑" pitchFamily="34" charset="-122"/>
                <a:ea typeface="微软雅黑" pitchFamily="34" charset="-122"/>
              </a:rPr>
              <a:t>【</a:t>
            </a:r>
            <a:r>
              <a:rPr lang="zh-CN" altLang="en-US" sz="1600" b="1" dirty="0">
                <a:solidFill>
                  <a:schemeClr val="tx1">
                    <a:lumMod val="85000"/>
                    <a:lumOff val="15000"/>
                  </a:schemeClr>
                </a:solidFill>
                <a:latin typeface="微软雅黑" pitchFamily="34" charset="-122"/>
                <a:ea typeface="微软雅黑" pitchFamily="34" charset="-122"/>
              </a:rPr>
              <a:t>问题</a:t>
            </a:r>
            <a:r>
              <a:rPr lang="en-US" altLang="zh-CN" sz="1600" b="1" dirty="0">
                <a:solidFill>
                  <a:schemeClr val="tx1">
                    <a:lumMod val="85000"/>
                    <a:lumOff val="15000"/>
                  </a:schemeClr>
                </a:solidFill>
                <a:latin typeface="微软雅黑" pitchFamily="34" charset="-122"/>
                <a:ea typeface="微软雅黑" pitchFamily="34" charset="-122"/>
              </a:rPr>
              <a:t>1】</a:t>
            </a:r>
            <a:r>
              <a:rPr lang="zh-CN" altLang="en-US" sz="1600" dirty="0">
                <a:solidFill>
                  <a:schemeClr val="tx1">
                    <a:lumMod val="85000"/>
                    <a:lumOff val="15000"/>
                  </a:schemeClr>
                </a:solidFill>
                <a:latin typeface="微软雅黑" pitchFamily="34" charset="-122"/>
                <a:ea typeface="微软雅黑" pitchFamily="34" charset="-122"/>
              </a:rPr>
              <a:t>我国高龄游客市场状况如何？</a:t>
            </a:r>
            <a:endParaRPr lang="zh-CN" altLang="en-US" sz="1600" b="1" dirty="0">
              <a:solidFill>
                <a:schemeClr val="tx1">
                  <a:lumMod val="85000"/>
                  <a:lumOff val="15000"/>
                </a:schemeClr>
              </a:solidFill>
              <a:latin typeface="微软雅黑" pitchFamily="34" charset="-122"/>
              <a:ea typeface="微软雅黑" pitchFamily="34" charset="-122"/>
            </a:endParaRPr>
          </a:p>
          <a:p>
            <a:pPr eaLnBrk="1" hangingPunct="1">
              <a:lnSpc>
                <a:spcPct val="140000"/>
              </a:lnSpc>
              <a:defRPr/>
            </a:pPr>
            <a:r>
              <a:rPr lang="en-US" altLang="zh-CN" sz="1600" b="1" dirty="0">
                <a:solidFill>
                  <a:schemeClr val="tx1">
                    <a:lumMod val="85000"/>
                    <a:lumOff val="15000"/>
                  </a:schemeClr>
                </a:solidFill>
                <a:latin typeface="微软雅黑" pitchFamily="34" charset="-122"/>
                <a:ea typeface="微软雅黑" pitchFamily="34" charset="-122"/>
              </a:rPr>
              <a:t>     【</a:t>
            </a:r>
            <a:r>
              <a:rPr lang="zh-CN" altLang="en-US" sz="1600" b="1" dirty="0">
                <a:solidFill>
                  <a:schemeClr val="tx1">
                    <a:lumMod val="85000"/>
                    <a:lumOff val="15000"/>
                  </a:schemeClr>
                </a:solidFill>
                <a:latin typeface="微软雅黑" pitchFamily="34" charset="-122"/>
                <a:ea typeface="微软雅黑" pitchFamily="34" charset="-122"/>
              </a:rPr>
              <a:t>问题</a:t>
            </a:r>
            <a:r>
              <a:rPr lang="en-US" altLang="zh-CN" sz="1600" b="1" dirty="0">
                <a:solidFill>
                  <a:schemeClr val="tx1">
                    <a:lumMod val="85000"/>
                    <a:lumOff val="15000"/>
                  </a:schemeClr>
                </a:solidFill>
                <a:latin typeface="微软雅黑" pitchFamily="34" charset="-122"/>
                <a:ea typeface="微软雅黑" pitchFamily="34" charset="-122"/>
              </a:rPr>
              <a:t>2】</a:t>
            </a:r>
            <a:r>
              <a:rPr lang="zh-CN" altLang="en-US" sz="1600" dirty="0">
                <a:solidFill>
                  <a:schemeClr val="tx1">
                    <a:lumMod val="85000"/>
                    <a:lumOff val="15000"/>
                  </a:schemeClr>
                </a:solidFill>
                <a:latin typeface="微软雅黑" pitchFamily="34" charset="-122"/>
                <a:ea typeface="微软雅黑" pitchFamily="34" charset="-122"/>
              </a:rPr>
              <a:t>高龄游客市场火爆的原因？</a:t>
            </a:r>
          </a:p>
          <a:p>
            <a:pPr eaLnBrk="1" hangingPunct="1">
              <a:lnSpc>
                <a:spcPct val="140000"/>
              </a:lnSpc>
              <a:defRPr/>
            </a:pPr>
            <a:r>
              <a:rPr lang="en-US" altLang="zh-CN" sz="1600" b="1" dirty="0">
                <a:solidFill>
                  <a:schemeClr val="tx1">
                    <a:lumMod val="85000"/>
                    <a:lumOff val="15000"/>
                  </a:schemeClr>
                </a:solidFill>
                <a:latin typeface="微软雅黑" pitchFamily="34" charset="-122"/>
                <a:ea typeface="微软雅黑" pitchFamily="34" charset="-122"/>
              </a:rPr>
              <a:t>     【</a:t>
            </a:r>
            <a:r>
              <a:rPr lang="zh-CN" altLang="en-US" sz="1600" b="1" dirty="0">
                <a:solidFill>
                  <a:schemeClr val="tx1">
                    <a:lumMod val="85000"/>
                    <a:lumOff val="15000"/>
                  </a:schemeClr>
                </a:solidFill>
                <a:latin typeface="微软雅黑" pitchFamily="34" charset="-122"/>
                <a:ea typeface="微软雅黑" pitchFamily="34" charset="-122"/>
              </a:rPr>
              <a:t>问题</a:t>
            </a:r>
            <a:r>
              <a:rPr lang="en-US" altLang="zh-CN" sz="1600" b="1" dirty="0">
                <a:solidFill>
                  <a:schemeClr val="tx1">
                    <a:lumMod val="85000"/>
                    <a:lumOff val="15000"/>
                  </a:schemeClr>
                </a:solidFill>
                <a:latin typeface="微软雅黑" pitchFamily="34" charset="-122"/>
                <a:ea typeface="微软雅黑" pitchFamily="34" charset="-122"/>
              </a:rPr>
              <a:t>3】</a:t>
            </a:r>
            <a:r>
              <a:rPr lang="zh-CN" altLang="en-US" sz="1600" dirty="0">
                <a:solidFill>
                  <a:schemeClr val="tx1">
                    <a:lumMod val="85000"/>
                    <a:lumOff val="15000"/>
                  </a:schemeClr>
                </a:solidFill>
                <a:latin typeface="微软雅黑" pitchFamily="34" charset="-122"/>
                <a:ea typeface="微软雅黑" pitchFamily="34" charset="-122"/>
              </a:rPr>
              <a:t>开发高龄游客市场有哪些优势？</a:t>
            </a:r>
          </a:p>
          <a:p>
            <a:pPr eaLnBrk="1" hangingPunct="1">
              <a:lnSpc>
                <a:spcPct val="140000"/>
              </a:lnSpc>
              <a:defRPr/>
            </a:pPr>
            <a:r>
              <a:rPr lang="en-US" altLang="zh-CN" sz="1600" b="1" dirty="0">
                <a:solidFill>
                  <a:schemeClr val="tx1">
                    <a:lumMod val="85000"/>
                    <a:lumOff val="15000"/>
                  </a:schemeClr>
                </a:solidFill>
                <a:latin typeface="微软雅黑" pitchFamily="34" charset="-122"/>
                <a:ea typeface="微软雅黑" pitchFamily="34" charset="-122"/>
              </a:rPr>
              <a:t>     【</a:t>
            </a:r>
            <a:r>
              <a:rPr lang="zh-CN" altLang="en-US" sz="1600" b="1" dirty="0">
                <a:solidFill>
                  <a:schemeClr val="tx1">
                    <a:lumMod val="85000"/>
                    <a:lumOff val="15000"/>
                  </a:schemeClr>
                </a:solidFill>
                <a:latin typeface="微软雅黑" pitchFamily="34" charset="-122"/>
                <a:ea typeface="微软雅黑" pitchFamily="34" charset="-122"/>
              </a:rPr>
              <a:t>问题</a:t>
            </a:r>
            <a:r>
              <a:rPr lang="en-US" altLang="zh-CN" sz="1600" b="1" dirty="0">
                <a:solidFill>
                  <a:schemeClr val="tx1">
                    <a:lumMod val="85000"/>
                    <a:lumOff val="15000"/>
                  </a:schemeClr>
                </a:solidFill>
                <a:latin typeface="微软雅黑" pitchFamily="34" charset="-122"/>
                <a:ea typeface="微软雅黑" pitchFamily="34" charset="-122"/>
              </a:rPr>
              <a:t>4】</a:t>
            </a:r>
            <a:r>
              <a:rPr lang="zh-CN" altLang="en-US" sz="1600" dirty="0">
                <a:solidFill>
                  <a:schemeClr val="tx1">
                    <a:lumMod val="85000"/>
                    <a:lumOff val="15000"/>
                  </a:schemeClr>
                </a:solidFill>
                <a:latin typeface="微软雅黑" pitchFamily="34" charset="-122"/>
                <a:ea typeface="微软雅黑" pitchFamily="34" charset="-122"/>
              </a:rPr>
              <a:t>旅行社针对高龄游客设计的行程单有何特点？</a:t>
            </a:r>
          </a:p>
        </p:txBody>
      </p:sp>
      <p:sp>
        <p:nvSpPr>
          <p:cNvPr id="32" name="淘宝网chenying0907出品 29"/>
          <p:cNvSpPr/>
          <p:nvPr/>
        </p:nvSpPr>
        <p:spPr bwMode="auto">
          <a:xfrm>
            <a:off x="1524000" y="4324350"/>
            <a:ext cx="7086600" cy="458908"/>
          </a:xfrm>
          <a:prstGeom prst="rect">
            <a:avLst/>
          </a:prstGeom>
        </p:spPr>
        <p:txBody>
          <a:bodyPr wrap="square">
            <a:spAutoFit/>
          </a:bodyPr>
          <a:lstStyle/>
          <a:p>
            <a:pPr eaLnBrk="1" fontAlgn="auto" hangingPunct="1">
              <a:lnSpc>
                <a:spcPct val="150000"/>
              </a:lnSpc>
              <a:spcBef>
                <a:spcPts val="0"/>
              </a:spcBef>
              <a:spcAft>
                <a:spcPts val="0"/>
              </a:spcAft>
              <a:defRPr/>
            </a:pPr>
            <a:r>
              <a:rPr lang="zh-CN" altLang="en-US" b="1" dirty="0">
                <a:solidFill>
                  <a:schemeClr val="accent1"/>
                </a:solidFill>
                <a:latin typeface="微软雅黑" panose="020B0503020204020204" pitchFamily="34" charset="-122"/>
                <a:ea typeface="微软雅黑" panose="020B0503020204020204" pitchFamily="34" charset="-122"/>
              </a:rPr>
              <a:t>设计意图：</a:t>
            </a:r>
            <a:r>
              <a:rPr lang="zh-CN" altLang="en-US" sz="1600" dirty="0">
                <a:latin typeface="微软雅黑" panose="020B0503020204020204" pitchFamily="34" charset="-122"/>
                <a:ea typeface="微软雅黑" panose="020B0503020204020204" pitchFamily="34" charset="-122"/>
              </a:rPr>
              <a:t>了解学生课前预习状况，及时调整教学内容的侧重点。</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ppt_x</p:attrName>
                                        </p:attrNameLst>
                                      </p:cBhvr>
                                      <p:tavLst>
                                        <p:tav tm="0">
                                          <p:val>
                                            <p:strVal val="#ppt_x-.2"/>
                                          </p:val>
                                        </p:tav>
                                        <p:tav tm="100000">
                                          <p:val>
                                            <p:strVal val="#ppt_x"/>
                                          </p:val>
                                        </p:tav>
                                      </p:tavLst>
                                    </p:anim>
                                    <p:anim calcmode="lin" valueType="num">
                                      <p:cBhvr>
                                        <p:cTn id="12"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1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第一节课  合理安排，分解目标</a:t>
            </a:r>
          </a:p>
        </p:txBody>
      </p:sp>
      <p:sp>
        <p:nvSpPr>
          <p:cNvPr id="31" name="Text Box 18"/>
          <p:cNvSpPr txBox="1">
            <a:spLocks noChangeArrowheads="1"/>
          </p:cNvSpPr>
          <p:nvPr/>
        </p:nvSpPr>
        <p:spPr bwMode="auto">
          <a:xfrm>
            <a:off x="1828800" y="2038350"/>
            <a:ext cx="5697537" cy="2197525"/>
          </a:xfrm>
          <a:prstGeom prst="rect">
            <a:avLst/>
          </a:prstGeom>
          <a:noFill/>
          <a:ln>
            <a:solidFill>
              <a:schemeClr val="accent1"/>
            </a:solidFill>
            <a:prstDash val="solid"/>
          </a:ln>
          <a:effectLst>
            <a:prstShdw prst="shdw17" dist="17961" dir="2700000">
              <a:schemeClr val="accent1">
                <a:gamma/>
                <a:shade val="60000"/>
                <a:invGamma/>
              </a:schemeClr>
            </a:prstShdw>
          </a:effectLs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70000"/>
              </a:lnSpc>
              <a:defRPr/>
            </a:pPr>
            <a:r>
              <a:rPr lang="zh-CN" altLang="en-US" sz="2400" b="1" dirty="0">
                <a:solidFill>
                  <a:schemeClr val="accent1"/>
                </a:solidFill>
                <a:latin typeface="微软雅黑" pitchFamily="34" charset="-122"/>
                <a:ea typeface="微软雅黑" pitchFamily="34" charset="-122"/>
              </a:rPr>
              <a:t>课堂随想</a:t>
            </a:r>
            <a:endParaRPr lang="zh-CN" altLang="en-US" sz="1350" b="1" dirty="0">
              <a:latin typeface="微软雅黑" pitchFamily="34" charset="-122"/>
              <a:ea typeface="微软雅黑" pitchFamily="34" charset="-122"/>
            </a:endParaRPr>
          </a:p>
          <a:p>
            <a:pPr>
              <a:lnSpc>
                <a:spcPct val="150000"/>
              </a:lnSpc>
              <a:defRPr/>
            </a:pPr>
            <a:r>
              <a:rPr lang="en-US" altLang="zh-CN" sz="1600" b="1" dirty="0">
                <a:latin typeface="微软雅黑" pitchFamily="34" charset="-122"/>
                <a:ea typeface="微软雅黑" pitchFamily="34" charset="-122"/>
              </a:rPr>
              <a:t>     </a:t>
            </a:r>
            <a:r>
              <a:rPr lang="zh-CN" altLang="en-US" sz="1600" spc="50" dirty="0">
                <a:ln w="11430"/>
                <a:latin typeface="微软雅黑" pitchFamily="34" charset="-122"/>
                <a:ea typeface="微软雅黑" pitchFamily="34" charset="-122"/>
              </a:rPr>
              <a:t> 哲学家詹姆士指出：“人类本质中最殷切的要求是被肯定。”</a:t>
            </a:r>
          </a:p>
          <a:p>
            <a:pPr>
              <a:lnSpc>
                <a:spcPct val="150000"/>
              </a:lnSpc>
              <a:defRPr/>
            </a:pPr>
            <a:r>
              <a:rPr lang="zh-CN" altLang="en-US" sz="1600" spc="50" dirty="0">
                <a:ln w="11430"/>
                <a:latin typeface="微软雅黑" pitchFamily="34" charset="-122"/>
                <a:ea typeface="微软雅黑" pitchFamily="34" charset="-122"/>
              </a:rPr>
              <a:t>      改变课堂教学策略，以题目为单位，选取优胜部门，让教师的肯定和表扬惠及更多学生，增强学生的自信</a:t>
            </a:r>
            <a:r>
              <a:rPr lang="en-US" altLang="zh-CN" sz="1600" spc="50" dirty="0">
                <a:ln w="11430"/>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第二节课  精确定位，明确目标</a:t>
            </a:r>
          </a:p>
        </p:txBody>
      </p:sp>
      <p:sp>
        <p:nvSpPr>
          <p:cNvPr id="31" name="Text Box 18"/>
          <p:cNvSpPr txBox="1">
            <a:spLocks noChangeArrowheads="1"/>
          </p:cNvSpPr>
          <p:nvPr/>
        </p:nvSpPr>
        <p:spPr bwMode="auto">
          <a:xfrm>
            <a:off x="1295400" y="2038350"/>
            <a:ext cx="6629400" cy="2308324"/>
          </a:xfrm>
          <a:prstGeom prst="rect">
            <a:avLst/>
          </a:prstGeom>
          <a:noFill/>
          <a:ln>
            <a:solidFill>
              <a:schemeClr val="accent1"/>
            </a:solidFill>
            <a:prstDash val="solid"/>
          </a:ln>
          <a:effectLst>
            <a:prstShdw prst="shdw17" dist="17961" dir="2700000">
              <a:schemeClr val="accent1">
                <a:gamma/>
                <a:shade val="60000"/>
                <a:invGamma/>
              </a:schemeClr>
            </a:prstShdw>
          </a:effectLs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defRPr/>
            </a:pPr>
            <a:r>
              <a:rPr lang="zh-CN" altLang="en-US" sz="1600" spc="50" dirty="0">
                <a:ln w="11430"/>
                <a:latin typeface="微软雅黑" pitchFamily="34" charset="-122"/>
                <a:ea typeface="微软雅黑" pitchFamily="34" charset="-122"/>
              </a:rPr>
              <a:t>地陪张明按接团计划初次带领</a:t>
            </a:r>
            <a:r>
              <a:rPr lang="en-US" altLang="zh-CN" sz="1600" spc="50" dirty="0">
                <a:ln w="11430"/>
                <a:latin typeface="微软雅黑" pitchFamily="34" charset="-122"/>
                <a:ea typeface="微软雅黑" pitchFamily="34" charset="-122"/>
              </a:rPr>
              <a:t>20</a:t>
            </a:r>
            <a:r>
              <a:rPr lang="zh-CN" altLang="en-US" sz="1600" spc="50" dirty="0">
                <a:ln w="11430"/>
                <a:latin typeface="微软雅黑" pitchFamily="34" charset="-122"/>
                <a:ea typeface="微软雅黑" pitchFamily="34" charset="-122"/>
              </a:rPr>
              <a:t>人的夕阳红高龄旅游团进行参观游览。整个行程下来张明虽然很累，但他很乐意，认为自己出色的完成了导游讲解任务，但出乎意料的是张明被投诉了。</a:t>
            </a:r>
          </a:p>
          <a:p>
            <a:pPr>
              <a:lnSpc>
                <a:spcPct val="150000"/>
              </a:lnSpc>
              <a:defRPr/>
            </a:pPr>
            <a:r>
              <a:rPr lang="zh-CN" altLang="en-US" sz="1600" b="1" spc="50" dirty="0">
                <a:ln w="11430"/>
                <a:solidFill>
                  <a:srgbClr val="0070C0"/>
                </a:solidFill>
                <a:latin typeface="微软雅黑" pitchFamily="34" charset="-122"/>
                <a:ea typeface="微软雅黑" pitchFamily="34" charset="-122"/>
              </a:rPr>
              <a:t>      </a:t>
            </a:r>
            <a:r>
              <a:rPr lang="en-US" altLang="zh-CN" sz="1600" b="1" spc="50" dirty="0">
                <a:ln w="11430"/>
                <a:solidFill>
                  <a:schemeClr val="accent1"/>
                </a:solidFill>
                <a:latin typeface="微软雅黑" pitchFamily="34" charset="-122"/>
                <a:ea typeface="微软雅黑" pitchFamily="34" charset="-122"/>
              </a:rPr>
              <a:t>【</a:t>
            </a:r>
            <a:r>
              <a:rPr lang="zh-CN" altLang="en-US" sz="1600" b="1" spc="50" dirty="0">
                <a:ln w="11430"/>
                <a:solidFill>
                  <a:schemeClr val="accent1"/>
                </a:solidFill>
                <a:latin typeface="微软雅黑" pitchFamily="34" charset="-122"/>
                <a:ea typeface="微软雅黑" pitchFamily="34" charset="-122"/>
              </a:rPr>
              <a:t>问题</a:t>
            </a:r>
            <a:r>
              <a:rPr lang="en-US" altLang="zh-CN" sz="1600" b="1" spc="50" dirty="0">
                <a:ln w="11430"/>
                <a:solidFill>
                  <a:schemeClr val="accent1"/>
                </a:solidFill>
                <a:latin typeface="微软雅黑" pitchFamily="34" charset="-122"/>
                <a:ea typeface="微软雅黑" pitchFamily="34" charset="-122"/>
              </a:rPr>
              <a:t>1】</a:t>
            </a:r>
            <a:r>
              <a:rPr lang="zh-CN" altLang="en-US" sz="1600" b="1" spc="50" dirty="0">
                <a:ln w="11430"/>
                <a:solidFill>
                  <a:schemeClr val="accent1"/>
                </a:solidFill>
                <a:latin typeface="微软雅黑" pitchFamily="34" charset="-122"/>
                <a:ea typeface="微软雅黑" pitchFamily="34" charset="-122"/>
              </a:rPr>
              <a:t>地陪张明为什么会被投诉？</a:t>
            </a:r>
          </a:p>
          <a:p>
            <a:pPr>
              <a:lnSpc>
                <a:spcPct val="150000"/>
              </a:lnSpc>
              <a:defRPr/>
            </a:pPr>
            <a:r>
              <a:rPr lang="zh-CN" altLang="en-US" sz="1600" b="1" spc="50" dirty="0">
                <a:ln w="11430"/>
                <a:solidFill>
                  <a:schemeClr val="accent1"/>
                </a:solidFill>
                <a:latin typeface="微软雅黑" pitchFamily="34" charset="-122"/>
                <a:ea typeface="微软雅黑" pitchFamily="34" charset="-122"/>
              </a:rPr>
              <a:t>      </a:t>
            </a:r>
            <a:r>
              <a:rPr lang="en-US" altLang="zh-CN" sz="1600" b="1" spc="50" dirty="0">
                <a:ln w="11430"/>
                <a:solidFill>
                  <a:schemeClr val="accent1"/>
                </a:solidFill>
                <a:latin typeface="微软雅黑" pitchFamily="34" charset="-122"/>
                <a:ea typeface="微软雅黑" pitchFamily="34" charset="-122"/>
              </a:rPr>
              <a:t>【</a:t>
            </a:r>
            <a:r>
              <a:rPr lang="zh-CN" altLang="en-US" sz="1600" b="1" spc="50" dirty="0">
                <a:ln w="11430"/>
                <a:solidFill>
                  <a:schemeClr val="accent1"/>
                </a:solidFill>
                <a:latin typeface="微软雅黑" pitchFamily="34" charset="-122"/>
                <a:ea typeface="微软雅黑" pitchFamily="34" charset="-122"/>
              </a:rPr>
              <a:t>问题</a:t>
            </a:r>
            <a:r>
              <a:rPr lang="en-US" altLang="zh-CN" sz="1600" b="1" spc="50" dirty="0">
                <a:ln w="11430"/>
                <a:solidFill>
                  <a:schemeClr val="accent1"/>
                </a:solidFill>
                <a:latin typeface="微软雅黑" pitchFamily="34" charset="-122"/>
                <a:ea typeface="微软雅黑" pitchFamily="34" charset="-122"/>
              </a:rPr>
              <a:t>2】</a:t>
            </a:r>
            <a:r>
              <a:rPr lang="zh-CN" altLang="en-US" sz="1600" b="1" spc="50" dirty="0">
                <a:ln w="11430"/>
                <a:solidFill>
                  <a:schemeClr val="accent1"/>
                </a:solidFill>
                <a:latin typeface="微软雅黑" pitchFamily="34" charset="-122"/>
                <a:ea typeface="微软雅黑" pitchFamily="34" charset="-122"/>
              </a:rPr>
              <a:t>请根据案例中的关键点分析高龄</a:t>
            </a:r>
            <a:endParaRPr lang="en-US" altLang="zh-CN" sz="1600" b="1" spc="50" dirty="0">
              <a:ln w="11430"/>
              <a:solidFill>
                <a:schemeClr val="accent1"/>
              </a:solidFill>
              <a:latin typeface="微软雅黑" pitchFamily="34" charset="-122"/>
              <a:ea typeface="微软雅黑" pitchFamily="34" charset="-122"/>
            </a:endParaRPr>
          </a:p>
          <a:p>
            <a:pPr>
              <a:lnSpc>
                <a:spcPct val="150000"/>
              </a:lnSpc>
              <a:defRPr/>
            </a:pPr>
            <a:r>
              <a:rPr lang="en-US" altLang="zh-CN" sz="1600" b="1" spc="50" dirty="0">
                <a:ln w="11430"/>
                <a:solidFill>
                  <a:schemeClr val="accent1"/>
                </a:solidFill>
                <a:latin typeface="微软雅黑" pitchFamily="34" charset="-122"/>
                <a:ea typeface="微软雅黑" pitchFamily="34" charset="-122"/>
              </a:rPr>
              <a:t>                     </a:t>
            </a:r>
            <a:r>
              <a:rPr lang="zh-CN" altLang="en-US" sz="1600" b="1" spc="50" dirty="0">
                <a:ln w="11430"/>
                <a:solidFill>
                  <a:schemeClr val="accent1"/>
                </a:solidFill>
                <a:latin typeface="微软雅黑" pitchFamily="34" charset="-122"/>
                <a:ea typeface="微软雅黑" pitchFamily="34" charset="-122"/>
              </a:rPr>
              <a:t>游客（旅游团）的特征？</a:t>
            </a:r>
            <a:endParaRPr lang="en-US" altLang="zh-CN" sz="1600" b="1" spc="50" dirty="0">
              <a:ln w="11430"/>
              <a:solidFill>
                <a:schemeClr val="accent1"/>
              </a:solidFill>
              <a:latin typeface="微软雅黑" pitchFamily="34" charset="-122"/>
              <a:ea typeface="微软雅黑" pitchFamily="34" charset="-122"/>
            </a:endParaRPr>
          </a:p>
        </p:txBody>
      </p:sp>
      <p:pic>
        <p:nvPicPr>
          <p:cNvPr id="11" name="Picture 10" descr="field2.png"/>
          <p:cNvPicPr>
            <a:picLocks noChangeAspect="1"/>
          </p:cNvPicPr>
          <p:nvPr/>
        </p:nvPicPr>
        <p:blipFill>
          <a:blip r:embed="rId3" cstate="print"/>
          <a:stretch>
            <a:fillRect/>
          </a:stretch>
        </p:blipFill>
        <p:spPr>
          <a:xfrm>
            <a:off x="6202349" y="3486150"/>
            <a:ext cx="2914650" cy="862080"/>
          </a:xfrm>
          <a:prstGeom prst="rect">
            <a:avLst/>
          </a:prstGeom>
        </p:spPr>
      </p:pic>
      <p:pic>
        <p:nvPicPr>
          <p:cNvPr id="12" name="Picture 11" descr="camera'.png"/>
          <p:cNvPicPr>
            <a:picLocks noChangeAspect="1"/>
          </p:cNvPicPr>
          <p:nvPr/>
        </p:nvPicPr>
        <p:blipFill>
          <a:blip r:embed="rId4" cstate="print"/>
          <a:stretch>
            <a:fillRect/>
          </a:stretch>
        </p:blipFill>
        <p:spPr>
          <a:xfrm>
            <a:off x="6507149" y="2952750"/>
            <a:ext cx="1799243" cy="1390650"/>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42"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第二节课  精确定位，明确目标</a:t>
            </a:r>
          </a:p>
        </p:txBody>
      </p:sp>
      <p:pic>
        <p:nvPicPr>
          <p:cNvPr id="11" name="table"/>
          <p:cNvPicPr>
            <a:picLocks noChangeAspect="1"/>
          </p:cNvPicPr>
          <p:nvPr/>
        </p:nvPicPr>
        <p:blipFill>
          <a:blip r:embed="rId3" cstate="print">
            <a:duotone>
              <a:schemeClr val="accent1">
                <a:shade val="45000"/>
                <a:satMod val="135000"/>
              </a:schemeClr>
              <a:prstClr val="white"/>
            </a:duotone>
          </a:blip>
          <a:stretch>
            <a:fillRect/>
          </a:stretch>
        </p:blipFill>
        <p:spPr>
          <a:xfrm>
            <a:off x="1299842" y="1962150"/>
            <a:ext cx="6701158" cy="2320418"/>
          </a:xfrm>
          <a:prstGeom prst="rect">
            <a:avLst/>
          </a:prstGeom>
        </p:spPr>
      </p:pic>
      <p:sp>
        <p:nvSpPr>
          <p:cNvPr id="20" name="淘宝网chenying0907出品 19"/>
          <p:cNvSpPr txBox="1"/>
          <p:nvPr/>
        </p:nvSpPr>
        <p:spPr>
          <a:xfrm>
            <a:off x="1896844" y="4271486"/>
            <a:ext cx="5570756" cy="677108"/>
          </a:xfrm>
          <a:prstGeom prst="rect">
            <a:avLst/>
          </a:prstGeom>
          <a:noFill/>
        </p:spPr>
        <p:txBody>
          <a:bodyPr wrap="non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设计意图</a:t>
            </a:r>
            <a:r>
              <a:rPr lang="zh-CN" altLang="en-US" sz="2000" dirty="0">
                <a:solidFill>
                  <a:schemeClr val="accent1"/>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通过对案例的思考讨论，让学生掌握教学重点</a:t>
            </a:r>
          </a:p>
          <a:p>
            <a:endParaRPr lang="en-US"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第二节课  精确定位，明确目标</a:t>
            </a:r>
          </a:p>
        </p:txBody>
      </p:sp>
      <p:sp>
        <p:nvSpPr>
          <p:cNvPr id="21" name="淘宝网chenying0907出品 20"/>
          <p:cNvSpPr txBox="1"/>
          <p:nvPr/>
        </p:nvSpPr>
        <p:spPr>
          <a:xfrm>
            <a:off x="685800" y="4476750"/>
            <a:ext cx="8001000" cy="677108"/>
          </a:xfrm>
          <a:prstGeom prst="rect">
            <a:avLst/>
          </a:prstGeom>
          <a:noFill/>
        </p:spPr>
        <p:txBody>
          <a:bodyPr wrap="square" rtlCol="0">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设计意图：</a:t>
            </a:r>
            <a:r>
              <a:rPr lang="zh-CN" altLang="en-US" sz="1600" dirty="0">
                <a:latin typeface="微软雅黑" panose="020B0503020204020204" pitchFamily="34" charset="-122"/>
                <a:ea typeface="微软雅黑" panose="020B0503020204020204" pitchFamily="34" charset="-122"/>
              </a:rPr>
              <a:t>关注学生当下的生活，把学生的学习融入到丰富多彩的生活场景之中。</a:t>
            </a:r>
          </a:p>
          <a:p>
            <a:endParaRPr lang="en-US" dirty="0"/>
          </a:p>
        </p:txBody>
      </p:sp>
      <p:grpSp>
        <p:nvGrpSpPr>
          <p:cNvPr id="28" name="淘宝网chenying0907出品 94"/>
          <p:cNvGrpSpPr/>
          <p:nvPr/>
        </p:nvGrpSpPr>
        <p:grpSpPr>
          <a:xfrm>
            <a:off x="1828800" y="2038350"/>
            <a:ext cx="5508612" cy="1981200"/>
            <a:chOff x="3433291" y="2060848"/>
            <a:chExt cx="7344816" cy="2641600"/>
          </a:xfrm>
        </p:grpSpPr>
        <p:sp>
          <p:nvSpPr>
            <p:cNvPr id="29" name="淘宝网chenying0907出品 95"/>
            <p:cNvSpPr/>
            <p:nvPr/>
          </p:nvSpPr>
          <p:spPr bwMode="auto">
            <a:xfrm>
              <a:off x="3868238" y="2162448"/>
              <a:ext cx="6372253" cy="615553"/>
            </a:xfrm>
            <a:prstGeom prst="rect">
              <a:avLst/>
            </a:prstGeom>
          </p:spPr>
          <p:txBody>
            <a:bodyPr wrap="square">
              <a:spAutoFit/>
            </a:bodyPr>
            <a:lstStyle/>
            <a:p>
              <a:pPr algn="ctr">
                <a:spcBef>
                  <a:spcPct val="50000"/>
                </a:spcBef>
              </a:pPr>
              <a:r>
                <a:rPr lang="zh-CN" altLang="en-US" sz="2400" b="1" dirty="0">
                  <a:solidFill>
                    <a:schemeClr val="accent1"/>
                  </a:solidFill>
                  <a:latin typeface="微软雅黑" pitchFamily="34" charset="-122"/>
                  <a:ea typeface="微软雅黑" pitchFamily="34" charset="-122"/>
                </a:rPr>
                <a:t>步骤二：创设情境，导出难点</a:t>
              </a:r>
            </a:p>
          </p:txBody>
        </p:sp>
        <p:cxnSp>
          <p:nvCxnSpPr>
            <p:cNvPr id="30" name="直接连接符 96"/>
            <p:cNvCxnSpPr/>
            <p:nvPr/>
          </p:nvCxnSpPr>
          <p:spPr bwMode="auto">
            <a:xfrm>
              <a:off x="3868237" y="2770563"/>
              <a:ext cx="6621838" cy="0"/>
            </a:xfrm>
            <a:prstGeom prst="lin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1" name="淘宝网chenying0907出品 97"/>
            <p:cNvSpPr/>
            <p:nvPr/>
          </p:nvSpPr>
          <p:spPr bwMode="auto">
            <a:xfrm>
              <a:off x="3433291" y="2060848"/>
              <a:ext cx="7344816" cy="264160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Text Box 44"/>
            <p:cNvSpPr txBox="1">
              <a:spLocks noChangeArrowheads="1"/>
            </p:cNvSpPr>
            <p:nvPr/>
          </p:nvSpPr>
          <p:spPr bwMode="auto">
            <a:xfrm>
              <a:off x="4144491" y="2944943"/>
              <a:ext cx="6096000" cy="1600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lnSpc>
                  <a:spcPct val="150000"/>
                </a:lnSpc>
                <a:defRPr/>
              </a:pPr>
              <a:r>
                <a:rPr lang="zh-CN" altLang="en-US" dirty="0">
                  <a:solidFill>
                    <a:schemeClr val="tx1"/>
                  </a:solidFill>
                </a:rPr>
                <a:t> 九九重阳节将至，市团委携手国旅组织一批</a:t>
              </a:r>
              <a:r>
                <a:rPr lang="en-US" altLang="zh-CN" dirty="0">
                  <a:solidFill>
                    <a:schemeClr val="tx1"/>
                  </a:solidFill>
                </a:rPr>
                <a:t>60-70</a:t>
              </a:r>
              <a:r>
                <a:rPr lang="zh-CN" altLang="en-US" dirty="0">
                  <a:solidFill>
                    <a:schemeClr val="tx1"/>
                  </a:solidFill>
                </a:rPr>
                <a:t>岁老人来校开展一日游活动，本次活动的带团导游正是张明。</a:t>
              </a:r>
            </a:p>
          </p:txBody>
        </p:sp>
      </p:gr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第二节课  精确定位，明确目标</a:t>
            </a:r>
          </a:p>
        </p:txBody>
      </p:sp>
      <p:sp>
        <p:nvSpPr>
          <p:cNvPr id="21" name="淘宝网chenying0907出品 20"/>
          <p:cNvSpPr txBox="1"/>
          <p:nvPr/>
        </p:nvSpPr>
        <p:spPr>
          <a:xfrm>
            <a:off x="685800" y="4476750"/>
            <a:ext cx="8001000" cy="677108"/>
          </a:xfrm>
          <a:prstGeom prst="rect">
            <a:avLst/>
          </a:prstGeom>
          <a:noFill/>
        </p:spPr>
        <p:txBody>
          <a:bodyPr wrap="square" rtlCol="0">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设计意图：</a:t>
            </a:r>
            <a:r>
              <a:rPr lang="zh-CN" altLang="en-US" sz="1600" dirty="0">
                <a:latin typeface="微软雅黑" panose="020B0503020204020204" pitchFamily="34" charset="-122"/>
                <a:ea typeface="微软雅黑" panose="020B0503020204020204" pitchFamily="34" charset="-122"/>
              </a:rPr>
              <a:t>关注学生当下的生活，把学生的学习融入到丰富多彩的生活场景之中。</a:t>
            </a:r>
          </a:p>
          <a:p>
            <a:endParaRPr lang="en-US" dirty="0"/>
          </a:p>
        </p:txBody>
      </p:sp>
      <p:grpSp>
        <p:nvGrpSpPr>
          <p:cNvPr id="2" name="淘宝网chenying0907出品 94"/>
          <p:cNvGrpSpPr/>
          <p:nvPr/>
        </p:nvGrpSpPr>
        <p:grpSpPr>
          <a:xfrm>
            <a:off x="1828800" y="2038350"/>
            <a:ext cx="5508612" cy="1981200"/>
            <a:chOff x="3433291" y="2060848"/>
            <a:chExt cx="7344816" cy="2641600"/>
          </a:xfrm>
        </p:grpSpPr>
        <p:sp>
          <p:nvSpPr>
            <p:cNvPr id="29" name="淘宝网chenying0907出品 95"/>
            <p:cNvSpPr/>
            <p:nvPr/>
          </p:nvSpPr>
          <p:spPr bwMode="auto">
            <a:xfrm>
              <a:off x="3868238" y="2162448"/>
              <a:ext cx="6372253" cy="615553"/>
            </a:xfrm>
            <a:prstGeom prst="rect">
              <a:avLst/>
            </a:prstGeom>
          </p:spPr>
          <p:txBody>
            <a:bodyPr wrap="square">
              <a:spAutoFit/>
            </a:bodyPr>
            <a:lstStyle/>
            <a:p>
              <a:pPr algn="ctr">
                <a:spcBef>
                  <a:spcPct val="50000"/>
                </a:spcBef>
              </a:pPr>
              <a:r>
                <a:rPr lang="zh-CN" altLang="en-US" sz="2400" b="1" dirty="0">
                  <a:solidFill>
                    <a:schemeClr val="accent1"/>
                  </a:solidFill>
                  <a:latin typeface="微软雅黑" pitchFamily="34" charset="-122"/>
                  <a:ea typeface="微软雅黑" pitchFamily="34" charset="-122"/>
                </a:rPr>
                <a:t>步骤二：创设情境，导出难点</a:t>
              </a:r>
            </a:p>
          </p:txBody>
        </p:sp>
        <p:cxnSp>
          <p:nvCxnSpPr>
            <p:cNvPr id="30" name="直接连接符 96"/>
            <p:cNvCxnSpPr/>
            <p:nvPr/>
          </p:nvCxnSpPr>
          <p:spPr bwMode="auto">
            <a:xfrm>
              <a:off x="3868237" y="2770563"/>
              <a:ext cx="6621838" cy="0"/>
            </a:xfrm>
            <a:prstGeom prst="lin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1" name="淘宝网chenying0907出品 97"/>
            <p:cNvSpPr/>
            <p:nvPr/>
          </p:nvSpPr>
          <p:spPr bwMode="auto">
            <a:xfrm>
              <a:off x="3433291" y="2060848"/>
              <a:ext cx="7344816" cy="264160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Text Box 44"/>
            <p:cNvSpPr txBox="1">
              <a:spLocks noChangeArrowheads="1"/>
            </p:cNvSpPr>
            <p:nvPr/>
          </p:nvSpPr>
          <p:spPr bwMode="auto">
            <a:xfrm>
              <a:off x="4144491" y="2944943"/>
              <a:ext cx="6096000" cy="1600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lnSpc>
                  <a:spcPct val="150000"/>
                </a:lnSpc>
                <a:defRPr/>
              </a:pPr>
              <a:r>
                <a:rPr lang="zh-CN" altLang="en-US" dirty="0">
                  <a:solidFill>
                    <a:schemeClr val="tx1"/>
                  </a:solidFill>
                </a:rPr>
                <a:t> 九九重阳节将至，市团委携手国旅组织一批</a:t>
              </a:r>
              <a:r>
                <a:rPr lang="en-US" altLang="zh-CN" dirty="0">
                  <a:solidFill>
                    <a:schemeClr val="tx1"/>
                  </a:solidFill>
                </a:rPr>
                <a:t>60-70</a:t>
              </a:r>
              <a:r>
                <a:rPr lang="zh-CN" altLang="en-US" dirty="0">
                  <a:solidFill>
                    <a:schemeClr val="tx1"/>
                  </a:solidFill>
                </a:rPr>
                <a:t>岁老人来校开展一日游活动，本次活动的带团导游正是张明。</a:t>
              </a:r>
            </a:p>
          </p:txBody>
        </p:sp>
      </p:gr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sp>
        <p:nvSpPr>
          <p:cNvPr id="19" name="淘宝网chenying0907出品 18"/>
          <p:cNvSpPr txBox="1"/>
          <p:nvPr/>
        </p:nvSpPr>
        <p:spPr>
          <a:xfrm>
            <a:off x="1981200" y="1276350"/>
            <a:ext cx="5029200"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第二节课  精确定位，明确目标</a:t>
            </a:r>
          </a:p>
        </p:txBody>
      </p:sp>
      <p:sp>
        <p:nvSpPr>
          <p:cNvPr id="28" name="淘宝网chenying0907出品 27"/>
          <p:cNvSpPr txBox="1"/>
          <p:nvPr/>
        </p:nvSpPr>
        <p:spPr>
          <a:xfrm>
            <a:off x="1676400" y="4673451"/>
            <a:ext cx="6400800" cy="800219"/>
          </a:xfrm>
          <a:prstGeom prst="rect">
            <a:avLst/>
          </a:prstGeom>
          <a:noFill/>
        </p:spPr>
        <p:txBody>
          <a:bodyPr wrap="square" rtlCol="0">
            <a:spAutoFit/>
          </a:bodyPr>
          <a:lstStyle/>
          <a:p>
            <a:pPr>
              <a:lnSpc>
                <a:spcPct val="50000"/>
              </a:lnSpc>
              <a:spcBef>
                <a:spcPct val="50000"/>
              </a:spcBef>
              <a:defRPr/>
            </a:pPr>
            <a:r>
              <a:rPr lang="zh-CN" altLang="en-US" sz="2400" b="1" dirty="0">
                <a:solidFill>
                  <a:schemeClr val="accent1"/>
                </a:solidFill>
                <a:latin typeface="微软雅黑" panose="020B0503020204020204" pitchFamily="34" charset="-122"/>
                <a:ea typeface="微软雅黑" panose="020B0503020204020204" pitchFamily="34" charset="-122"/>
              </a:rPr>
              <a:t>场景设计</a:t>
            </a:r>
            <a:r>
              <a:rPr lang="zh-CN" altLang="en-US" b="1" dirty="0">
                <a:solidFill>
                  <a:schemeClr val="accent1"/>
                </a:solidFill>
                <a:latin typeface="微软雅黑" panose="020B0503020204020204" pitchFamily="34" charset="-122"/>
                <a:ea typeface="微软雅黑" panose="020B0503020204020204" pitchFamily="34" charset="-122"/>
              </a:rPr>
              <a:t>：</a:t>
            </a:r>
            <a:r>
              <a:rPr lang="zh-CN" altLang="en-US" sz="1600" dirty="0">
                <a:latin typeface="微软雅黑" pitchFamily="34" charset="-122"/>
                <a:ea typeface="微软雅黑" pitchFamily="34" charset="-122"/>
              </a:rPr>
              <a:t>学生扮演高龄游客，即兴场景</a:t>
            </a:r>
          </a:p>
          <a:p>
            <a:pPr>
              <a:defRPr/>
            </a:pPr>
            <a:endParaRPr lang="zh-CN" altLang="en-US" sz="1600" dirty="0">
              <a:latin typeface="微软雅黑" pitchFamily="34" charset="-122"/>
              <a:ea typeface="微软雅黑" pitchFamily="34" charset="-122"/>
            </a:endParaRPr>
          </a:p>
          <a:p>
            <a:endParaRPr lang="en-US" dirty="0"/>
          </a:p>
        </p:txBody>
      </p:sp>
      <p:grpSp>
        <p:nvGrpSpPr>
          <p:cNvPr id="40" name="Group 39"/>
          <p:cNvGrpSpPr/>
          <p:nvPr/>
        </p:nvGrpSpPr>
        <p:grpSpPr>
          <a:xfrm>
            <a:off x="1981200" y="2158851"/>
            <a:ext cx="5508612" cy="1981200"/>
            <a:chOff x="2590800" y="1200150"/>
            <a:chExt cx="5508612" cy="1981200"/>
          </a:xfrm>
        </p:grpSpPr>
        <p:grpSp>
          <p:nvGrpSpPr>
            <p:cNvPr id="41" name="淘宝网chenying0907出品 94"/>
            <p:cNvGrpSpPr/>
            <p:nvPr/>
          </p:nvGrpSpPr>
          <p:grpSpPr>
            <a:xfrm>
              <a:off x="2590800" y="1200150"/>
              <a:ext cx="5508612" cy="1981200"/>
              <a:chOff x="3433291" y="2060848"/>
              <a:chExt cx="7344816" cy="2641600"/>
            </a:xfrm>
          </p:grpSpPr>
          <p:sp>
            <p:nvSpPr>
              <p:cNvPr id="43" name="淘宝网chenying0907出品 95"/>
              <p:cNvSpPr/>
              <p:nvPr/>
            </p:nvSpPr>
            <p:spPr bwMode="auto">
              <a:xfrm>
                <a:off x="3868238" y="2162448"/>
                <a:ext cx="6372253" cy="615553"/>
              </a:xfrm>
              <a:prstGeom prst="rect">
                <a:avLst/>
              </a:prstGeom>
            </p:spPr>
            <p:txBody>
              <a:bodyPr wrap="square">
                <a:spAutoFit/>
              </a:bodyPr>
              <a:lstStyle/>
              <a:p>
                <a:pPr>
                  <a:spcBef>
                    <a:spcPct val="50000"/>
                  </a:spcBef>
                </a:pPr>
                <a:r>
                  <a:rPr lang="zh-CN" altLang="en-US" sz="2400" b="1" dirty="0">
                    <a:solidFill>
                      <a:schemeClr val="accent1"/>
                    </a:solidFill>
                    <a:latin typeface="微软雅黑" pitchFamily="34" charset="-122"/>
                    <a:ea typeface="微软雅黑" pitchFamily="34" charset="-122"/>
                  </a:rPr>
                  <a:t>步骤三：教师示范，学生点评</a:t>
                </a:r>
              </a:p>
            </p:txBody>
          </p:sp>
          <p:cxnSp>
            <p:nvCxnSpPr>
              <p:cNvPr id="44" name="直接连接符 96"/>
              <p:cNvCxnSpPr/>
              <p:nvPr/>
            </p:nvCxnSpPr>
            <p:spPr bwMode="auto">
              <a:xfrm>
                <a:off x="3868237" y="2770563"/>
                <a:ext cx="6621838" cy="0"/>
              </a:xfrm>
              <a:prstGeom prst="lin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45" name="淘宝网chenying0907出品 97"/>
              <p:cNvSpPr/>
              <p:nvPr/>
            </p:nvSpPr>
            <p:spPr bwMode="auto">
              <a:xfrm>
                <a:off x="3433291" y="2060848"/>
                <a:ext cx="7344816" cy="264160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2" name="Text Box 44"/>
            <p:cNvSpPr txBox="1">
              <a:spLocks noChangeArrowheads="1"/>
            </p:cNvSpPr>
            <p:nvPr/>
          </p:nvSpPr>
          <p:spPr bwMode="auto">
            <a:xfrm>
              <a:off x="3124200" y="1863221"/>
              <a:ext cx="4572000" cy="12003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lnSpc>
                  <a:spcPct val="150000"/>
                </a:lnSpc>
                <a:defRPr/>
              </a:pPr>
              <a:r>
                <a:rPr lang="zh-CN" altLang="en-US" dirty="0">
                  <a:solidFill>
                    <a:schemeClr val="tx1"/>
                  </a:solidFill>
                </a:rPr>
                <a:t> 九九重阳节将至，市团委携手国旅组织一批</a:t>
              </a:r>
              <a:r>
                <a:rPr lang="en-US" altLang="zh-CN" dirty="0">
                  <a:solidFill>
                    <a:schemeClr val="tx1"/>
                  </a:solidFill>
                </a:rPr>
                <a:t>60-70</a:t>
              </a:r>
              <a:r>
                <a:rPr lang="zh-CN" altLang="en-US" dirty="0">
                  <a:solidFill>
                    <a:schemeClr val="tx1"/>
                  </a:solidFill>
                </a:rPr>
                <a:t>岁老人来校开展一日游活动，本次活动的带团导游正是张明。</a:t>
              </a:r>
            </a:p>
          </p:txBody>
        </p:sp>
      </p:gr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228600" y="212086"/>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教学反思</a:t>
            </a:r>
          </a:p>
        </p:txBody>
      </p:sp>
      <p:sp>
        <p:nvSpPr>
          <p:cNvPr id="3" name="淘宝网chenying0907出品 2"/>
          <p:cNvSpPr/>
          <p:nvPr/>
        </p:nvSpPr>
        <p:spPr>
          <a:xfrm>
            <a:off x="3077144" y="1304207"/>
            <a:ext cx="4771456" cy="91440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5" name="淘宝网chenying0907出品 3"/>
          <p:cNvSpPr/>
          <p:nvPr/>
        </p:nvSpPr>
        <p:spPr>
          <a:xfrm>
            <a:off x="3701112" y="1143909"/>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a:latin typeface="微软雅黑" pitchFamily="34" charset="-122"/>
                <a:ea typeface="微软雅黑" pitchFamily="34" charset="-122"/>
              </a:rPr>
              <a:t>有行动</a:t>
            </a:r>
          </a:p>
        </p:txBody>
      </p:sp>
      <p:sp>
        <p:nvSpPr>
          <p:cNvPr id="6" name="六边形 4"/>
          <p:cNvSpPr/>
          <p:nvPr/>
        </p:nvSpPr>
        <p:spPr>
          <a:xfrm>
            <a:off x="1212614" y="2494060"/>
            <a:ext cx="1190447" cy="1026114"/>
          </a:xfrm>
          <a:prstGeom prst="hexagon">
            <a:avLst/>
          </a:prstGeom>
          <a:solidFill>
            <a:srgbClr val="195958"/>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400" dirty="0">
                <a:latin typeface="微软雅黑" pitchFamily="34" charset="-122"/>
                <a:ea typeface="微软雅黑" pitchFamily="34" charset="-122"/>
              </a:rPr>
              <a:t>教学反思</a:t>
            </a:r>
          </a:p>
        </p:txBody>
      </p:sp>
      <p:cxnSp>
        <p:nvCxnSpPr>
          <p:cNvPr id="7" name="直接箭头连接符 5"/>
          <p:cNvCxnSpPr>
            <a:stCxn id="6" idx="5"/>
          </p:cNvCxnSpPr>
          <p:nvPr/>
        </p:nvCxnSpPr>
        <p:spPr>
          <a:xfrm flipV="1">
            <a:off x="2146499" y="1791982"/>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6" idx="0"/>
          </p:cNvCxnSpPr>
          <p:nvPr/>
        </p:nvCxnSpPr>
        <p:spPr>
          <a:xfrm>
            <a:off x="2403061" y="3007116"/>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 idx="1"/>
          </p:cNvCxnSpPr>
          <p:nvPr/>
        </p:nvCxnSpPr>
        <p:spPr>
          <a:xfrm>
            <a:off x="2146499" y="3520174"/>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淘宝网chenying0907出品 9"/>
          <p:cNvSpPr txBox="1"/>
          <p:nvPr/>
        </p:nvSpPr>
        <p:spPr>
          <a:xfrm>
            <a:off x="3239183" y="1521951"/>
            <a:ext cx="4537095" cy="315485"/>
          </a:xfrm>
          <a:prstGeom prst="rect">
            <a:avLst/>
          </a:prstGeom>
          <a:noFill/>
        </p:spPr>
        <p:txBody>
          <a:bodyPr wrap="square" lIns="68595" tIns="34297" rIns="68595" bIns="34297" rtlCol="0">
            <a:spAutoFit/>
          </a:bodyPr>
          <a:lstStyle/>
          <a:p>
            <a:r>
              <a:rPr lang="zh-CN" altLang="en-US" sz="1600" dirty="0">
                <a:latin typeface="微软雅黑" pitchFamily="34" charset="-122"/>
                <a:ea typeface="微软雅黑" pitchFamily="34" charset="-122"/>
              </a:rPr>
              <a:t>“多种渠道传输知识信息，学生自觉主动学习” </a:t>
            </a:r>
          </a:p>
        </p:txBody>
      </p:sp>
      <p:sp>
        <p:nvSpPr>
          <p:cNvPr id="11" name="淘宝网chenying0907出品 10"/>
          <p:cNvSpPr/>
          <p:nvPr/>
        </p:nvSpPr>
        <p:spPr>
          <a:xfrm>
            <a:off x="3077144" y="2654356"/>
            <a:ext cx="4771456" cy="91440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淘宝网chenying0907出品 11"/>
          <p:cNvSpPr/>
          <p:nvPr/>
        </p:nvSpPr>
        <p:spPr>
          <a:xfrm>
            <a:off x="3701112" y="2494059"/>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a:latin typeface="微软雅黑" pitchFamily="34" charset="-122"/>
                <a:ea typeface="微软雅黑" pitchFamily="34" charset="-122"/>
              </a:rPr>
              <a:t>有感动</a:t>
            </a:r>
          </a:p>
        </p:txBody>
      </p:sp>
      <p:sp>
        <p:nvSpPr>
          <p:cNvPr id="13" name="淘宝网chenying0907出品 12"/>
          <p:cNvSpPr txBox="1"/>
          <p:nvPr/>
        </p:nvSpPr>
        <p:spPr>
          <a:xfrm>
            <a:off x="3239183" y="2872102"/>
            <a:ext cx="4537095" cy="315485"/>
          </a:xfrm>
          <a:prstGeom prst="rect">
            <a:avLst/>
          </a:prstGeom>
          <a:noFill/>
        </p:spPr>
        <p:txBody>
          <a:bodyPr wrap="square" lIns="68595" tIns="34297" rIns="68595" bIns="34297" rtlCol="0">
            <a:spAutoFit/>
          </a:bodyPr>
          <a:lstStyle/>
          <a:p>
            <a:pPr algn="ctr"/>
            <a:r>
              <a:rPr lang="zh-CN" altLang="en-US" sz="1600" dirty="0">
                <a:latin typeface="微软雅黑" pitchFamily="34" charset="-122"/>
                <a:ea typeface="微软雅黑" pitchFamily="34" charset="-122"/>
              </a:rPr>
              <a:t>教师示范，触动心灵，激活思维 </a:t>
            </a:r>
          </a:p>
        </p:txBody>
      </p:sp>
      <p:sp>
        <p:nvSpPr>
          <p:cNvPr id="14" name="淘宝网chenying0907出品 13"/>
          <p:cNvSpPr/>
          <p:nvPr/>
        </p:nvSpPr>
        <p:spPr>
          <a:xfrm>
            <a:off x="3077144" y="4004506"/>
            <a:ext cx="4771456" cy="91440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5" name="淘宝网chenying0907出品 14"/>
          <p:cNvSpPr/>
          <p:nvPr/>
        </p:nvSpPr>
        <p:spPr>
          <a:xfrm>
            <a:off x="3701112" y="3844209"/>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a:latin typeface="微软雅黑" pitchFamily="34" charset="-122"/>
                <a:ea typeface="微软雅黑" pitchFamily="34" charset="-122"/>
              </a:rPr>
              <a:t>有活动</a:t>
            </a:r>
          </a:p>
        </p:txBody>
      </p:sp>
      <p:sp>
        <p:nvSpPr>
          <p:cNvPr id="16" name="淘宝网chenying0907出品 15"/>
          <p:cNvSpPr txBox="1"/>
          <p:nvPr/>
        </p:nvSpPr>
        <p:spPr>
          <a:xfrm>
            <a:off x="3239183" y="4222252"/>
            <a:ext cx="4537095" cy="561706"/>
          </a:xfrm>
          <a:prstGeom prst="rect">
            <a:avLst/>
          </a:prstGeom>
          <a:noFill/>
        </p:spPr>
        <p:txBody>
          <a:bodyPr wrap="square" lIns="68595" tIns="34297" rIns="68595" bIns="34297" rtlCol="0">
            <a:spAutoFit/>
          </a:bodyPr>
          <a:lstStyle/>
          <a:p>
            <a:pPr algn="ctr"/>
            <a:r>
              <a:rPr lang="zh-CN" altLang="en-US" sz="1600" dirty="0">
                <a:latin typeface="微软雅黑" pitchFamily="34" charset="-122"/>
                <a:ea typeface="微软雅黑" pitchFamily="34" charset="-122"/>
              </a:rPr>
              <a:t>注重培育创新素养基本功与习惯</a:t>
            </a:r>
          </a:p>
          <a:p>
            <a:pPr algn="ctr"/>
            <a:r>
              <a:rPr lang="zh-CN" altLang="en-US" sz="1600" dirty="0">
                <a:latin typeface="微软雅黑" pitchFamily="34" charset="-122"/>
                <a:ea typeface="微软雅黑" pitchFamily="34" charset="-122"/>
              </a:rPr>
              <a:t>重视知识整合运用与生成的能力</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270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320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370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419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4690"/>
                            </p:stCondLst>
                            <p:childTnLst>
                              <p:par>
                                <p:cTn id="59" presetID="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519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228600" y="212086"/>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板书设计</a:t>
            </a:r>
          </a:p>
        </p:txBody>
      </p:sp>
      <p:sp>
        <p:nvSpPr>
          <p:cNvPr id="7" name="淘宝网chenying0907出品 5"/>
          <p:cNvSpPr>
            <a:spLocks noChangeArrowheads="1"/>
          </p:cNvSpPr>
          <p:nvPr/>
        </p:nvSpPr>
        <p:spPr bwMode="auto">
          <a:xfrm>
            <a:off x="2032480" y="2085975"/>
            <a:ext cx="5272087" cy="3000375"/>
          </a:xfrm>
          <a:prstGeom prst="rect">
            <a:avLst/>
          </a:prstGeom>
          <a:noFill/>
          <a:ln w="9525">
            <a:noFill/>
            <a:miter lim="800000"/>
            <a:headEnd/>
            <a:tailEnd/>
          </a:ln>
        </p:spPr>
        <p:txBody>
          <a:bodyPr>
            <a:spAutoFit/>
          </a:bodyPr>
          <a:lstStyle/>
          <a:p>
            <a:pPr eaLnBrk="1" hangingPunct="1">
              <a:lnSpc>
                <a:spcPct val="150000"/>
              </a:lnSpc>
            </a:pPr>
            <a:r>
              <a:rPr lang="zh-CN" altLang="en-US" sz="1400" b="1" dirty="0">
                <a:latin typeface="微软雅黑" pitchFamily="34" charset="-122"/>
                <a:ea typeface="微软雅黑" pitchFamily="34" charset="-122"/>
              </a:rPr>
              <a:t>一、高龄游客的特征               二、导游人员的服务</a:t>
            </a:r>
          </a:p>
          <a:p>
            <a:pPr eaLnBrk="1" hangingPunct="1">
              <a:lnSpc>
                <a:spcPct val="150000"/>
              </a:lnSpc>
            </a:pPr>
            <a:r>
              <a:rPr lang="en-US" altLang="zh-CN" sz="1400" dirty="0">
                <a:latin typeface="微软雅黑" pitchFamily="34" charset="-122"/>
                <a:ea typeface="微软雅黑" pitchFamily="34" charset="-122"/>
              </a:rPr>
              <a:t>              1</a:t>
            </a:r>
            <a:r>
              <a:rPr lang="zh-CN" altLang="en-US" sz="1400" dirty="0">
                <a:latin typeface="微软雅黑" pitchFamily="34" charset="-122"/>
                <a:ea typeface="微软雅黑" pitchFamily="34" charset="-122"/>
              </a:rPr>
              <a:t>、游览观光                              </a:t>
            </a:r>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、了解特点</a:t>
            </a:r>
            <a:r>
              <a:rPr lang="en-US" altLang="zh-CN" sz="1400" dirty="0">
                <a:latin typeface="微软雅黑" pitchFamily="34" charset="-122"/>
                <a:ea typeface="微软雅黑" pitchFamily="34" charset="-122"/>
              </a:rPr>
              <a:t>     </a:t>
            </a:r>
          </a:p>
          <a:p>
            <a:pPr eaLnBrk="1" hangingPunct="1">
              <a:lnSpc>
                <a:spcPct val="150000"/>
              </a:lnSpc>
            </a:pPr>
            <a:r>
              <a:rPr lang="en-US" altLang="zh-CN" sz="1400" dirty="0">
                <a:latin typeface="微软雅黑" pitchFamily="34" charset="-122"/>
                <a:ea typeface="微软雅黑" pitchFamily="34" charset="-122"/>
              </a:rPr>
              <a:t>              2</a:t>
            </a:r>
            <a:r>
              <a:rPr lang="zh-CN" altLang="en-US" sz="1400" dirty="0">
                <a:latin typeface="微软雅黑" pitchFamily="34" charset="-122"/>
                <a:ea typeface="微软雅黑" pitchFamily="34" charset="-122"/>
              </a:rPr>
              <a:t>、经济旅游                              </a:t>
            </a:r>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、安全预防</a:t>
            </a:r>
          </a:p>
          <a:p>
            <a:pPr eaLnBrk="1" hangingPunct="1">
              <a:lnSpc>
                <a:spcPct val="150000"/>
              </a:lnSpc>
            </a:pPr>
            <a:r>
              <a:rPr lang="en-US" altLang="zh-CN" sz="1400" dirty="0">
                <a:latin typeface="微软雅黑" pitchFamily="34" charset="-122"/>
                <a:ea typeface="微软雅黑" pitchFamily="34" charset="-122"/>
              </a:rPr>
              <a:t>              3</a:t>
            </a:r>
            <a:r>
              <a:rPr lang="zh-CN" altLang="en-US" sz="1400" dirty="0">
                <a:latin typeface="微软雅黑" pitchFamily="34" charset="-122"/>
                <a:ea typeface="微软雅黑" pitchFamily="34" charset="-122"/>
              </a:rPr>
              <a:t>、着重安全                              </a:t>
            </a:r>
            <a:r>
              <a:rPr lang="en-US" altLang="zh-CN" sz="1400" dirty="0">
                <a:latin typeface="微软雅黑" pitchFamily="34" charset="-122"/>
                <a:ea typeface="微软雅黑" pitchFamily="34" charset="-122"/>
              </a:rPr>
              <a:t>3</a:t>
            </a:r>
            <a:r>
              <a:rPr lang="zh-CN" altLang="en-US" sz="1400" dirty="0">
                <a:latin typeface="微软雅黑" pitchFamily="34" charset="-122"/>
                <a:ea typeface="微软雅黑" pitchFamily="34" charset="-122"/>
              </a:rPr>
              <a:t>、正确称呼</a:t>
            </a:r>
          </a:p>
          <a:p>
            <a:pPr eaLnBrk="1" hangingPunct="1">
              <a:lnSpc>
                <a:spcPct val="150000"/>
              </a:lnSpc>
            </a:pPr>
            <a:r>
              <a:rPr lang="zh-CN" altLang="en-US" sz="1400" dirty="0">
                <a:latin typeface="微软雅黑" pitchFamily="34" charset="-122"/>
                <a:ea typeface="微软雅黑" pitchFamily="34" charset="-122"/>
              </a:rPr>
              <a:t>              </a:t>
            </a:r>
            <a:r>
              <a:rPr lang="en-US" altLang="zh-CN" sz="1400" dirty="0">
                <a:latin typeface="微软雅黑" pitchFamily="34" charset="-122"/>
                <a:ea typeface="微软雅黑" pitchFamily="34" charset="-122"/>
              </a:rPr>
              <a:t>4</a:t>
            </a:r>
            <a:r>
              <a:rPr lang="zh-CN" altLang="en-US" sz="1400" dirty="0">
                <a:latin typeface="微软雅黑" pitchFamily="34" charset="-122"/>
                <a:ea typeface="微软雅黑" pitchFamily="34" charset="-122"/>
              </a:rPr>
              <a:t>、注重讲解                              </a:t>
            </a:r>
            <a:r>
              <a:rPr lang="en-US" altLang="zh-CN" sz="1400" dirty="0">
                <a:latin typeface="微软雅黑" pitchFamily="34" charset="-122"/>
                <a:ea typeface="微软雅黑" pitchFamily="34" charset="-122"/>
              </a:rPr>
              <a:t>4</a:t>
            </a:r>
            <a:r>
              <a:rPr lang="zh-CN" altLang="en-US" sz="1400" dirty="0">
                <a:latin typeface="微软雅黑" pitchFamily="34" charset="-122"/>
                <a:ea typeface="微软雅黑" pitchFamily="34" charset="-122"/>
              </a:rPr>
              <a:t>、放缓速度</a:t>
            </a:r>
          </a:p>
          <a:p>
            <a:pPr eaLnBrk="1" hangingPunct="1">
              <a:lnSpc>
                <a:spcPct val="150000"/>
              </a:lnSpc>
            </a:pPr>
            <a:r>
              <a:rPr lang="zh-CN" altLang="en-US" sz="1400" dirty="0">
                <a:latin typeface="微软雅黑" pitchFamily="34" charset="-122"/>
                <a:ea typeface="微软雅黑" pitchFamily="34" charset="-122"/>
              </a:rPr>
              <a:t>              </a:t>
            </a:r>
            <a:r>
              <a:rPr lang="en-US" altLang="zh-CN" sz="1400" dirty="0">
                <a:latin typeface="微软雅黑" pitchFamily="34" charset="-122"/>
                <a:ea typeface="微软雅黑" pitchFamily="34" charset="-122"/>
              </a:rPr>
              <a:t>5</a:t>
            </a:r>
            <a:r>
              <a:rPr lang="zh-CN" altLang="en-US" sz="1400" dirty="0">
                <a:latin typeface="微软雅黑" pitchFamily="34" charset="-122"/>
                <a:ea typeface="微软雅黑" pitchFamily="34" charset="-122"/>
              </a:rPr>
              <a:t>、尊重关爱                              </a:t>
            </a:r>
            <a:r>
              <a:rPr lang="en-US" altLang="zh-CN" sz="1400" dirty="0">
                <a:latin typeface="微软雅黑" pitchFamily="34" charset="-122"/>
                <a:ea typeface="微软雅黑" pitchFamily="34" charset="-122"/>
              </a:rPr>
              <a:t>5</a:t>
            </a:r>
            <a:r>
              <a:rPr lang="zh-CN" altLang="en-US" sz="1400" dirty="0">
                <a:latin typeface="微软雅黑" pitchFamily="34" charset="-122"/>
                <a:ea typeface="微软雅黑" pitchFamily="34" charset="-122"/>
              </a:rPr>
              <a:t>、细致服务</a:t>
            </a:r>
          </a:p>
          <a:p>
            <a:pPr eaLnBrk="1" hangingPunct="1">
              <a:lnSpc>
                <a:spcPct val="150000"/>
              </a:lnSpc>
            </a:pPr>
            <a:r>
              <a:rPr lang="zh-CN" altLang="en-US" sz="1400" dirty="0">
                <a:latin typeface="微软雅黑" pitchFamily="34" charset="-122"/>
                <a:ea typeface="微软雅黑" pitchFamily="34" charset="-122"/>
              </a:rPr>
              <a:t>                                                               </a:t>
            </a:r>
            <a:r>
              <a:rPr lang="en-US" altLang="zh-CN" sz="1400" dirty="0">
                <a:latin typeface="微软雅黑" pitchFamily="34" charset="-122"/>
                <a:ea typeface="微软雅黑" pitchFamily="34" charset="-122"/>
              </a:rPr>
              <a:t>6</a:t>
            </a:r>
            <a:r>
              <a:rPr lang="zh-CN" altLang="en-US" sz="1400" dirty="0">
                <a:latin typeface="微软雅黑" pitchFamily="34" charset="-122"/>
                <a:ea typeface="微软雅黑" pitchFamily="34" charset="-122"/>
              </a:rPr>
              <a:t>、优惠政策</a:t>
            </a:r>
          </a:p>
          <a:p>
            <a:pPr eaLnBrk="1" hangingPunct="1">
              <a:lnSpc>
                <a:spcPct val="150000"/>
              </a:lnSpc>
            </a:pPr>
            <a:r>
              <a:rPr lang="zh-CN" altLang="en-US" sz="1400" dirty="0">
                <a:latin typeface="微软雅黑" pitchFamily="34" charset="-122"/>
                <a:ea typeface="微软雅黑" pitchFamily="34" charset="-122"/>
              </a:rPr>
              <a:t>                                                               </a:t>
            </a:r>
            <a:r>
              <a:rPr lang="en-US" altLang="zh-CN" sz="1400" dirty="0">
                <a:latin typeface="微软雅黑" pitchFamily="34" charset="-122"/>
                <a:ea typeface="微软雅黑" pitchFamily="34" charset="-122"/>
              </a:rPr>
              <a:t>7</a:t>
            </a:r>
            <a:r>
              <a:rPr lang="zh-CN" altLang="en-US" sz="1400" dirty="0">
                <a:latin typeface="微软雅黑" pitchFamily="34" charset="-122"/>
                <a:ea typeface="微软雅黑" pitchFamily="34" charset="-122"/>
              </a:rPr>
              <a:t>、多做提醒</a:t>
            </a:r>
          </a:p>
          <a:p>
            <a:pPr eaLnBrk="1" hangingPunct="1">
              <a:lnSpc>
                <a:spcPct val="150000"/>
              </a:lnSpc>
            </a:pPr>
            <a:endParaRPr lang="zh-CN" altLang="en-US" sz="1400" dirty="0">
              <a:latin typeface="微软雅黑" pitchFamily="34" charset="-122"/>
              <a:ea typeface="微软雅黑" pitchFamily="34" charset="-122"/>
            </a:endParaRPr>
          </a:p>
        </p:txBody>
      </p:sp>
      <p:grpSp>
        <p:nvGrpSpPr>
          <p:cNvPr id="8" name="Group 7"/>
          <p:cNvGrpSpPr/>
          <p:nvPr/>
        </p:nvGrpSpPr>
        <p:grpSpPr>
          <a:xfrm>
            <a:off x="1056167" y="1504950"/>
            <a:ext cx="7021033" cy="3276600"/>
            <a:chOff x="914400" y="1123950"/>
            <a:chExt cx="7021033" cy="3276600"/>
          </a:xfrm>
        </p:grpSpPr>
        <p:sp>
          <p:nvSpPr>
            <p:cNvPr id="9" name="淘宝网chenying0907出品 4"/>
            <p:cNvSpPr/>
            <p:nvPr/>
          </p:nvSpPr>
          <p:spPr>
            <a:xfrm>
              <a:off x="914400" y="1123950"/>
              <a:ext cx="7010400" cy="3276600"/>
            </a:xfrm>
            <a:prstGeom prst="rect">
              <a:avLst/>
            </a:prstGeom>
            <a:no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lang="en-US">
                <a:solidFill>
                  <a:prstClr val="black"/>
                </a:solidFill>
              </a:endParaRPr>
            </a:p>
          </p:txBody>
        </p:sp>
        <p:sp>
          <p:nvSpPr>
            <p:cNvPr id="10" name="Rectangle 9"/>
            <p:cNvSpPr/>
            <p:nvPr/>
          </p:nvSpPr>
          <p:spPr>
            <a:xfrm>
              <a:off x="914400" y="1123950"/>
              <a:ext cx="7021033"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淘宝网chenying0907出品 70"/>
          <p:cNvSpPr txBox="1"/>
          <p:nvPr/>
        </p:nvSpPr>
        <p:spPr bwMode="auto">
          <a:xfrm>
            <a:off x="2577735" y="1409253"/>
            <a:ext cx="3888632" cy="581057"/>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2400" b="1" dirty="0">
                <a:solidFill>
                  <a:schemeClr val="bg1"/>
                </a:solidFill>
                <a:latin typeface="微软雅黑" pitchFamily="34" charset="-122"/>
                <a:ea typeface="微软雅黑" pitchFamily="34" charset="-122"/>
              </a:rPr>
              <a:t>接待高龄游客的服务技能</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par>
                          <p:cTn id="10" fill="hold">
                            <p:stCondLst>
                              <p:cond delay="1000"/>
                            </p:stCondLst>
                            <p:childTnLst>
                              <p:par>
                                <p:cTn id="11" presetID="56" presetClass="entr" presetSubtype="0" fill="hold"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500" autoRev="1" fill="hold">
                                          <p:stCondLst>
                                            <p:cond delay="0"/>
                                          </p:stCondLst>
                                        </p:cTn>
                                        <p:tgtEl>
                                          <p:spTgt spid="11"/>
                                        </p:tgtEl>
                                        <p:attrNameLst>
                                          <p:attrName>ppt_w</p:attrName>
                                        </p:attrNameLst>
                                      </p:cBhvr>
                                    </p:anim>
                                    <p:anim by="(#ppt_w*0.50)" calcmode="lin" valueType="num">
                                      <p:cBhvr>
                                        <p:cTn id="14" dur="500" decel="50000" autoRev="1" fill="hold">
                                          <p:stCondLst>
                                            <p:cond delay="0"/>
                                          </p:stCondLst>
                                        </p:cTn>
                                        <p:tgtEl>
                                          <p:spTgt spid="11"/>
                                        </p:tgtEl>
                                        <p:attrNameLst>
                                          <p:attrName>ppt_x</p:attrName>
                                        </p:attrNameLst>
                                      </p:cBhvr>
                                    </p:anim>
                                    <p:anim from="(-#ppt_h/2)" to="(#ppt_y)" calcmode="lin" valueType="num">
                                      <p:cBhvr>
                                        <p:cTn id="15" dur="1000" fill="hold">
                                          <p:stCondLst>
                                            <p:cond delay="0"/>
                                          </p:stCondLst>
                                        </p:cTn>
                                        <p:tgtEl>
                                          <p:spTgt spid="11"/>
                                        </p:tgtEl>
                                        <p:attrNameLst>
                                          <p:attrName>ppt_y</p:attrName>
                                        </p:attrNameLst>
                                      </p:cBhvr>
                                    </p:anim>
                                    <p:animRot by="21600000">
                                      <p:cBhvr>
                                        <p:cTn id="16" dur="1000" fill="hold">
                                          <p:stCondLst>
                                            <p:cond delay="0"/>
                                          </p:stCondLst>
                                        </p:cTn>
                                        <p:tgtEl>
                                          <p:spTgt spid="11"/>
                                        </p:tgtEl>
                                        <p:attrNameLst>
                                          <p:attrName>r</p:attrName>
                                        </p:attrNameLst>
                                      </p:cBhvr>
                                    </p:animRot>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oud_ballon.png"/>
          <p:cNvPicPr>
            <a:picLocks noChangeAspect="1"/>
          </p:cNvPicPr>
          <p:nvPr/>
        </p:nvPicPr>
        <p:blipFill>
          <a:blip r:embed="rId3" cstate="print"/>
          <a:stretch>
            <a:fillRect/>
          </a:stretch>
        </p:blipFill>
        <p:spPr>
          <a:xfrm>
            <a:off x="7543800" y="285750"/>
            <a:ext cx="1186679" cy="971550"/>
          </a:xfrm>
          <a:prstGeom prst="rect">
            <a:avLst/>
          </a:prstGeom>
        </p:spPr>
      </p:pic>
      <p:pic>
        <p:nvPicPr>
          <p:cNvPr id="4" name="Picture 3" descr="contents.png"/>
          <p:cNvPicPr>
            <a:picLocks noChangeAspect="1"/>
          </p:cNvPicPr>
          <p:nvPr/>
        </p:nvPicPr>
        <p:blipFill>
          <a:blip r:embed="rId4" cstate="print"/>
          <a:stretch>
            <a:fillRect/>
          </a:stretch>
        </p:blipFill>
        <p:spPr>
          <a:xfrm>
            <a:off x="914400" y="1047750"/>
            <a:ext cx="6960175" cy="3733800"/>
          </a:xfrm>
          <a:prstGeom prst="rect">
            <a:avLst/>
          </a:prstGeom>
        </p:spPr>
      </p:pic>
      <p:grpSp>
        <p:nvGrpSpPr>
          <p:cNvPr id="48" name="Group 47"/>
          <p:cNvGrpSpPr/>
          <p:nvPr/>
        </p:nvGrpSpPr>
        <p:grpSpPr>
          <a:xfrm>
            <a:off x="2819400" y="1428750"/>
            <a:ext cx="3492650" cy="387026"/>
            <a:chOff x="2819400" y="1636084"/>
            <a:chExt cx="3492650" cy="387026"/>
          </a:xfrm>
        </p:grpSpPr>
        <p:grpSp>
          <p:nvGrpSpPr>
            <p:cNvPr id="18" name="淘宝网chenying0907出品 9"/>
            <p:cNvGrpSpPr>
              <a:grpSpLocks/>
            </p:cNvGrpSpPr>
            <p:nvPr/>
          </p:nvGrpSpPr>
          <p:grpSpPr bwMode="auto">
            <a:xfrm>
              <a:off x="2819400" y="1657350"/>
              <a:ext cx="457200" cy="365760"/>
              <a:chOff x="3050349" y="1844085"/>
              <a:chExt cx="833779" cy="678092"/>
            </a:xfrm>
          </p:grpSpPr>
          <p:sp>
            <p:nvSpPr>
              <p:cNvPr id="19"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20" name="淘宝网chenying0907出品 6"/>
              <p:cNvSpPr txBox="1">
                <a:spLocks noChangeArrowheads="1"/>
              </p:cNvSpPr>
              <p:nvPr/>
            </p:nvSpPr>
            <p:spPr bwMode="auto">
              <a:xfrm>
                <a:off x="3146443" y="1890743"/>
                <a:ext cx="611465" cy="513536"/>
              </a:xfrm>
              <a:prstGeom prst="rect">
                <a:avLst/>
              </a:prstGeom>
              <a:noFill/>
              <a:ln w="9525">
                <a:noFill/>
                <a:miter lim="800000"/>
                <a:headEnd/>
                <a:tailEnd/>
              </a:ln>
            </p:spPr>
            <p:txBody>
              <a:bodyPr>
                <a:spAutoFit/>
              </a:bodyPr>
              <a:lstStyle/>
              <a:p>
                <a:r>
                  <a:rPr lang="en-US" altLang="zh-CN" sz="1200" dirty="0">
                    <a:solidFill>
                      <a:schemeClr val="bg1"/>
                    </a:solidFill>
                    <a:latin typeface="Impact" pitchFamily="34" charset="0"/>
                  </a:rPr>
                  <a:t>01</a:t>
                </a:r>
                <a:endParaRPr lang="zh-CN" altLang="en-US" sz="1200" dirty="0">
                  <a:solidFill>
                    <a:schemeClr val="bg1"/>
                  </a:solidFill>
                  <a:latin typeface="Impact" pitchFamily="34" charset="0"/>
                </a:endParaRPr>
              </a:p>
            </p:txBody>
          </p:sp>
        </p:grpSp>
        <p:grpSp>
          <p:nvGrpSpPr>
            <p:cNvPr id="33" name="淘宝网chenying0907出品 76"/>
            <p:cNvGrpSpPr/>
            <p:nvPr/>
          </p:nvGrpSpPr>
          <p:grpSpPr>
            <a:xfrm>
              <a:off x="3505200" y="1636084"/>
              <a:ext cx="2806850" cy="383539"/>
              <a:chOff x="6339097" y="1573726"/>
              <a:chExt cx="3744416" cy="511504"/>
            </a:xfrm>
          </p:grpSpPr>
          <p:sp>
            <p:nvSpPr>
              <p:cNvPr id="34"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35"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教材分析</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nvGrpSpPr>
          <p:cNvPr id="49" name="Group 48"/>
          <p:cNvGrpSpPr/>
          <p:nvPr/>
        </p:nvGrpSpPr>
        <p:grpSpPr>
          <a:xfrm>
            <a:off x="2819400" y="1983416"/>
            <a:ext cx="3492650" cy="387026"/>
            <a:chOff x="2819400" y="1636084"/>
            <a:chExt cx="3492650" cy="387026"/>
          </a:xfrm>
        </p:grpSpPr>
        <p:grpSp>
          <p:nvGrpSpPr>
            <p:cNvPr id="50" name="淘宝网chenying0907出品 9"/>
            <p:cNvGrpSpPr>
              <a:grpSpLocks/>
            </p:cNvGrpSpPr>
            <p:nvPr/>
          </p:nvGrpSpPr>
          <p:grpSpPr bwMode="auto">
            <a:xfrm>
              <a:off x="2819400" y="1657350"/>
              <a:ext cx="457200" cy="365760"/>
              <a:chOff x="3050349" y="1844085"/>
              <a:chExt cx="833779" cy="678092"/>
            </a:xfrm>
          </p:grpSpPr>
          <p:sp>
            <p:nvSpPr>
              <p:cNvPr id="54"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55" name="淘宝网chenying0907出品 6"/>
              <p:cNvSpPr txBox="1">
                <a:spLocks noChangeArrowheads="1"/>
              </p:cNvSpPr>
              <p:nvPr/>
            </p:nvSpPr>
            <p:spPr bwMode="auto">
              <a:xfrm>
                <a:off x="3146443" y="1890745"/>
                <a:ext cx="737685"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02</a:t>
                </a:r>
                <a:endParaRPr lang="zh-CN" altLang="en-US" sz="1200" dirty="0">
                  <a:solidFill>
                    <a:schemeClr val="bg1"/>
                  </a:solidFill>
                  <a:latin typeface="Impact" pitchFamily="34" charset="0"/>
                </a:endParaRPr>
              </a:p>
            </p:txBody>
          </p:sp>
        </p:grpSp>
        <p:grpSp>
          <p:nvGrpSpPr>
            <p:cNvPr id="51" name="淘宝网chenying0907出品 76"/>
            <p:cNvGrpSpPr/>
            <p:nvPr/>
          </p:nvGrpSpPr>
          <p:grpSpPr>
            <a:xfrm>
              <a:off x="3505200" y="1636084"/>
              <a:ext cx="2806850" cy="383539"/>
              <a:chOff x="6339097" y="1573726"/>
              <a:chExt cx="3744416" cy="511504"/>
            </a:xfrm>
          </p:grpSpPr>
          <p:sp>
            <p:nvSpPr>
              <p:cNvPr id="52"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53"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学情分析</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nvGrpSpPr>
          <p:cNvPr id="56" name="Group 55"/>
          <p:cNvGrpSpPr/>
          <p:nvPr/>
        </p:nvGrpSpPr>
        <p:grpSpPr>
          <a:xfrm>
            <a:off x="2819400" y="2516816"/>
            <a:ext cx="3492650" cy="387026"/>
            <a:chOff x="2819400" y="1636084"/>
            <a:chExt cx="3492650" cy="387026"/>
          </a:xfrm>
        </p:grpSpPr>
        <p:grpSp>
          <p:nvGrpSpPr>
            <p:cNvPr id="57" name="淘宝网chenying0907出品 9"/>
            <p:cNvGrpSpPr>
              <a:grpSpLocks/>
            </p:cNvGrpSpPr>
            <p:nvPr/>
          </p:nvGrpSpPr>
          <p:grpSpPr bwMode="auto">
            <a:xfrm>
              <a:off x="2819400" y="1657350"/>
              <a:ext cx="457200" cy="365760"/>
              <a:chOff x="3050349" y="1844085"/>
              <a:chExt cx="833779" cy="678092"/>
            </a:xfrm>
          </p:grpSpPr>
          <p:sp>
            <p:nvSpPr>
              <p:cNvPr id="61"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62" name="淘宝网chenying0907出品 6"/>
              <p:cNvSpPr txBox="1">
                <a:spLocks noChangeArrowheads="1"/>
              </p:cNvSpPr>
              <p:nvPr/>
            </p:nvSpPr>
            <p:spPr bwMode="auto">
              <a:xfrm>
                <a:off x="3146443" y="1890745"/>
                <a:ext cx="737685"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03</a:t>
                </a:r>
                <a:endParaRPr lang="zh-CN" altLang="en-US" sz="1200" dirty="0">
                  <a:solidFill>
                    <a:schemeClr val="bg1"/>
                  </a:solidFill>
                  <a:latin typeface="Impact" pitchFamily="34" charset="0"/>
                </a:endParaRPr>
              </a:p>
            </p:txBody>
          </p:sp>
        </p:grpSp>
        <p:grpSp>
          <p:nvGrpSpPr>
            <p:cNvPr id="58" name="淘宝网chenying0907出品 76"/>
            <p:cNvGrpSpPr/>
            <p:nvPr/>
          </p:nvGrpSpPr>
          <p:grpSpPr>
            <a:xfrm>
              <a:off x="3505200" y="1636084"/>
              <a:ext cx="2806850" cy="383539"/>
              <a:chOff x="6339097" y="1573726"/>
              <a:chExt cx="3744416" cy="511504"/>
            </a:xfrm>
          </p:grpSpPr>
          <p:sp>
            <p:nvSpPr>
              <p:cNvPr id="59"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60"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教学理念</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nvGrpSpPr>
          <p:cNvPr id="63" name="Group 62"/>
          <p:cNvGrpSpPr/>
          <p:nvPr/>
        </p:nvGrpSpPr>
        <p:grpSpPr>
          <a:xfrm>
            <a:off x="2819400" y="3050216"/>
            <a:ext cx="3492650" cy="387026"/>
            <a:chOff x="2819400" y="1636084"/>
            <a:chExt cx="3492650" cy="387026"/>
          </a:xfrm>
        </p:grpSpPr>
        <p:grpSp>
          <p:nvGrpSpPr>
            <p:cNvPr id="64" name="淘宝网chenying0907出品 9"/>
            <p:cNvGrpSpPr>
              <a:grpSpLocks/>
            </p:cNvGrpSpPr>
            <p:nvPr/>
          </p:nvGrpSpPr>
          <p:grpSpPr bwMode="auto">
            <a:xfrm>
              <a:off x="2819400" y="1657350"/>
              <a:ext cx="457200" cy="365760"/>
              <a:chOff x="3050349" y="1844085"/>
              <a:chExt cx="833779" cy="678092"/>
            </a:xfrm>
          </p:grpSpPr>
          <p:sp>
            <p:nvSpPr>
              <p:cNvPr id="68"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69" name="淘宝网chenying0907出品 6"/>
              <p:cNvSpPr txBox="1">
                <a:spLocks noChangeArrowheads="1"/>
              </p:cNvSpPr>
              <p:nvPr/>
            </p:nvSpPr>
            <p:spPr bwMode="auto">
              <a:xfrm>
                <a:off x="3146443" y="1890745"/>
                <a:ext cx="737685"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04</a:t>
                </a:r>
                <a:endParaRPr lang="zh-CN" altLang="en-US" sz="1200" dirty="0">
                  <a:solidFill>
                    <a:schemeClr val="bg1"/>
                  </a:solidFill>
                  <a:latin typeface="Impact" pitchFamily="34" charset="0"/>
                </a:endParaRPr>
              </a:p>
            </p:txBody>
          </p:sp>
        </p:grpSp>
        <p:grpSp>
          <p:nvGrpSpPr>
            <p:cNvPr id="65" name="淘宝网chenying0907出品 76"/>
            <p:cNvGrpSpPr/>
            <p:nvPr/>
          </p:nvGrpSpPr>
          <p:grpSpPr>
            <a:xfrm>
              <a:off x="3505200" y="1636084"/>
              <a:ext cx="2806850" cy="383539"/>
              <a:chOff x="6339097" y="1573726"/>
              <a:chExt cx="3744416" cy="511504"/>
            </a:xfrm>
          </p:grpSpPr>
          <p:sp>
            <p:nvSpPr>
              <p:cNvPr id="66"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67"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教学教法</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nvGrpSpPr>
          <p:cNvPr id="70" name="Group 69"/>
          <p:cNvGrpSpPr/>
          <p:nvPr/>
        </p:nvGrpSpPr>
        <p:grpSpPr>
          <a:xfrm>
            <a:off x="2819400" y="3604882"/>
            <a:ext cx="3492650" cy="387026"/>
            <a:chOff x="2819400" y="1636084"/>
            <a:chExt cx="3492650" cy="387026"/>
          </a:xfrm>
        </p:grpSpPr>
        <p:grpSp>
          <p:nvGrpSpPr>
            <p:cNvPr id="71" name="淘宝网chenying0907出品 9"/>
            <p:cNvGrpSpPr>
              <a:grpSpLocks/>
            </p:cNvGrpSpPr>
            <p:nvPr/>
          </p:nvGrpSpPr>
          <p:grpSpPr bwMode="auto">
            <a:xfrm>
              <a:off x="2819400" y="1657350"/>
              <a:ext cx="457200" cy="365760"/>
              <a:chOff x="3050349" y="1844085"/>
              <a:chExt cx="833779" cy="678092"/>
            </a:xfrm>
          </p:grpSpPr>
          <p:sp>
            <p:nvSpPr>
              <p:cNvPr id="75"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76" name="淘宝网chenying0907出品 6"/>
              <p:cNvSpPr txBox="1">
                <a:spLocks noChangeArrowheads="1"/>
              </p:cNvSpPr>
              <p:nvPr/>
            </p:nvSpPr>
            <p:spPr bwMode="auto">
              <a:xfrm>
                <a:off x="3146443" y="1890745"/>
                <a:ext cx="737685"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05</a:t>
                </a:r>
                <a:endParaRPr lang="zh-CN" altLang="en-US" sz="1200" dirty="0">
                  <a:solidFill>
                    <a:schemeClr val="bg1"/>
                  </a:solidFill>
                  <a:latin typeface="Impact" pitchFamily="34" charset="0"/>
                </a:endParaRPr>
              </a:p>
            </p:txBody>
          </p:sp>
        </p:grpSp>
        <p:grpSp>
          <p:nvGrpSpPr>
            <p:cNvPr id="72" name="淘宝网chenying0907出品 76"/>
            <p:cNvGrpSpPr/>
            <p:nvPr/>
          </p:nvGrpSpPr>
          <p:grpSpPr>
            <a:xfrm>
              <a:off x="3505200" y="1636084"/>
              <a:ext cx="2806850" cy="383539"/>
              <a:chOff x="6339097" y="1573726"/>
              <a:chExt cx="3744416" cy="511504"/>
            </a:xfrm>
          </p:grpSpPr>
          <p:sp>
            <p:nvSpPr>
              <p:cNvPr id="73"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74"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教学过程</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nvGrpSpPr>
          <p:cNvPr id="77" name="Group 76"/>
          <p:cNvGrpSpPr/>
          <p:nvPr/>
        </p:nvGrpSpPr>
        <p:grpSpPr>
          <a:xfrm>
            <a:off x="2819400" y="4138282"/>
            <a:ext cx="3492650" cy="387026"/>
            <a:chOff x="2819400" y="1636084"/>
            <a:chExt cx="3492650" cy="387026"/>
          </a:xfrm>
        </p:grpSpPr>
        <p:grpSp>
          <p:nvGrpSpPr>
            <p:cNvPr id="78" name="淘宝网chenying0907出品 9"/>
            <p:cNvGrpSpPr>
              <a:grpSpLocks/>
            </p:cNvGrpSpPr>
            <p:nvPr/>
          </p:nvGrpSpPr>
          <p:grpSpPr bwMode="auto">
            <a:xfrm>
              <a:off x="2819400" y="1657350"/>
              <a:ext cx="457200" cy="365760"/>
              <a:chOff x="3050349" y="1844085"/>
              <a:chExt cx="833779" cy="678092"/>
            </a:xfrm>
          </p:grpSpPr>
          <p:sp>
            <p:nvSpPr>
              <p:cNvPr id="82"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83" name="淘宝网chenying0907出品 6"/>
              <p:cNvSpPr txBox="1">
                <a:spLocks noChangeArrowheads="1"/>
              </p:cNvSpPr>
              <p:nvPr/>
            </p:nvSpPr>
            <p:spPr bwMode="auto">
              <a:xfrm>
                <a:off x="3146443" y="1890745"/>
                <a:ext cx="737685"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06</a:t>
                </a:r>
                <a:endParaRPr lang="zh-CN" altLang="en-US" sz="1200" dirty="0">
                  <a:solidFill>
                    <a:schemeClr val="bg1"/>
                  </a:solidFill>
                  <a:latin typeface="Impact" pitchFamily="34" charset="0"/>
                </a:endParaRPr>
              </a:p>
            </p:txBody>
          </p:sp>
        </p:grpSp>
        <p:grpSp>
          <p:nvGrpSpPr>
            <p:cNvPr id="79" name="淘宝网chenying0907出品 76"/>
            <p:cNvGrpSpPr/>
            <p:nvPr/>
          </p:nvGrpSpPr>
          <p:grpSpPr>
            <a:xfrm>
              <a:off x="3505200" y="1636084"/>
              <a:ext cx="2806850" cy="383539"/>
              <a:chOff x="6339097" y="1573726"/>
              <a:chExt cx="3744416" cy="511504"/>
            </a:xfrm>
          </p:grpSpPr>
          <p:sp>
            <p:nvSpPr>
              <p:cNvPr id="80" name="圆角淘宝网chenying0907出品 7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81" name="淘宝网chenying0907出品 78"/>
              <p:cNvSpPr/>
              <p:nvPr/>
            </p:nvSpPr>
            <p:spPr>
              <a:xfrm>
                <a:off x="6723350" y="1614014"/>
                <a:ext cx="2653075" cy="451565"/>
              </a:xfrm>
              <a:prstGeom prst="rect">
                <a:avLst/>
              </a:prstGeom>
            </p:spPr>
            <p:txBody>
              <a:bodyPr wrap="square" lIns="121960" tIns="60980" rIns="121960" bIns="60980">
                <a:spAutoFit/>
              </a:bodyPr>
              <a:lstStyle/>
              <a:p>
                <a:pPr>
                  <a:defRPr/>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教学反思</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par>
                                <p:cTn id="10" presetID="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ppt_x"/>
                                          </p:val>
                                        </p:tav>
                                        <p:tav tm="100000">
                                          <p:val>
                                            <p:strVal val="#ppt_x"/>
                                          </p:val>
                                        </p:tav>
                                      </p:tavLst>
                                    </p:anim>
                                    <p:anim calcmode="lin" valueType="num">
                                      <p:cBhvr additive="base">
                                        <p:cTn id="28" dur="500" fill="hold"/>
                                        <p:tgtEl>
                                          <p:spTgt spid="5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ppt_x"/>
                                          </p:val>
                                        </p:tav>
                                        <p:tav tm="100000">
                                          <p:val>
                                            <p:strVal val="#ppt_x"/>
                                          </p:val>
                                        </p:tav>
                                      </p:tavLst>
                                    </p:anim>
                                    <p:anim calcmode="lin" valueType="num">
                                      <p:cBhvr additive="base">
                                        <p:cTn id="33" dur="500" fill="hold"/>
                                        <p:tgtEl>
                                          <p:spTgt spid="6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ppt_x"/>
                                          </p:val>
                                        </p:tav>
                                        <p:tav tm="100000">
                                          <p:val>
                                            <p:strVal val="#ppt_x"/>
                                          </p:val>
                                        </p:tav>
                                      </p:tavLst>
                                    </p:anim>
                                    <p:anim calcmode="lin" valueType="num">
                                      <p:cBhvr additive="base">
                                        <p:cTn id="38" dur="500" fill="hold"/>
                                        <p:tgtEl>
                                          <p:spTgt spid="70"/>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500" fill="hold"/>
                                        <p:tgtEl>
                                          <p:spTgt spid="77"/>
                                        </p:tgtEl>
                                        <p:attrNameLst>
                                          <p:attrName>ppt_x</p:attrName>
                                        </p:attrNameLst>
                                      </p:cBhvr>
                                      <p:tavLst>
                                        <p:tav tm="0">
                                          <p:val>
                                            <p:strVal val="#ppt_x"/>
                                          </p:val>
                                        </p:tav>
                                        <p:tav tm="100000">
                                          <p:val>
                                            <p:strVal val="#ppt_x"/>
                                          </p:val>
                                        </p:tav>
                                      </p:tavLst>
                                    </p:anim>
                                    <p:anim calcmode="lin" valueType="num">
                                      <p:cBhvr additive="base">
                                        <p:cTn id="43" dur="500" fill="hold"/>
                                        <p:tgtEl>
                                          <p:spTgt spid="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22"/>
          <p:cNvSpPr/>
          <p:nvPr/>
        </p:nvSpPr>
        <p:spPr>
          <a:xfrm>
            <a:off x="1295400" y="2343150"/>
            <a:ext cx="6635006" cy="830997"/>
          </a:xfrm>
          <a:prstGeom prst="rect">
            <a:avLst/>
          </a:prstGeom>
          <a:noFill/>
        </p:spPr>
        <p:txBody>
          <a:bodyPr>
            <a:spAutoFit/>
          </a:bodyPr>
          <a:lstStyle/>
          <a:p>
            <a:pPr algn="ctr" eaLnBrk="1" fontAlgn="auto" hangingPunct="1">
              <a:spcBef>
                <a:spcPts val="0"/>
              </a:spcBef>
              <a:spcAft>
                <a:spcPts val="0"/>
              </a:spcAft>
              <a:defRPr/>
            </a:pPr>
            <a:r>
              <a:rPr lang="zh-CN" altLang="en-US" sz="4800" b="1" dirty="0">
                <a:solidFill>
                  <a:schemeClr val="bg1"/>
                </a:solidFill>
                <a:latin typeface="微软雅黑" pitchFamily="34" charset="-122"/>
                <a:ea typeface="微软雅黑" pitchFamily="34" charset="-122"/>
              </a:rPr>
              <a:t>谢谢大家</a:t>
            </a:r>
            <a:endParaRPr lang="en-US" altLang="zh-CN" sz="4800" b="1" dirty="0">
              <a:solidFill>
                <a:schemeClr val="bg1"/>
              </a:solidFill>
              <a:latin typeface="微软雅黑" pitchFamily="34" charset="-122"/>
              <a:ea typeface="微软雅黑" pitchFamily="34" charset="-122"/>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83264"/>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教材分析</a:t>
            </a:r>
          </a:p>
        </p:txBody>
      </p:sp>
      <p:pic>
        <p:nvPicPr>
          <p:cNvPr id="20" name="Picture 19" descr="road.png"/>
          <p:cNvPicPr>
            <a:picLocks noChangeAspect="1"/>
          </p:cNvPicPr>
          <p:nvPr/>
        </p:nvPicPr>
        <p:blipFill>
          <a:blip r:embed="rId3" cstate="print"/>
          <a:stretch>
            <a:fillRect/>
          </a:stretch>
        </p:blipFill>
        <p:spPr>
          <a:xfrm>
            <a:off x="1638300" y="1711177"/>
            <a:ext cx="5867400" cy="1927373"/>
          </a:xfrm>
          <a:prstGeom prst="rect">
            <a:avLst/>
          </a:prstGeom>
        </p:spPr>
      </p:pic>
      <p:pic>
        <p:nvPicPr>
          <p:cNvPr id="21" name="Picture 20" descr="working.png"/>
          <p:cNvPicPr>
            <a:picLocks noChangeAspect="1"/>
          </p:cNvPicPr>
          <p:nvPr/>
        </p:nvPicPr>
        <p:blipFill>
          <a:blip r:embed="rId4" cstate="print"/>
          <a:stretch>
            <a:fillRect/>
          </a:stretch>
        </p:blipFill>
        <p:spPr>
          <a:xfrm>
            <a:off x="3469901" y="1428750"/>
            <a:ext cx="2204198" cy="2133600"/>
          </a:xfrm>
          <a:prstGeom prst="rect">
            <a:avLst/>
          </a:prstGeom>
        </p:spPr>
      </p:pic>
      <p:pic>
        <p:nvPicPr>
          <p:cNvPr id="22" name="Picture 21" descr="cloudandb.png"/>
          <p:cNvPicPr>
            <a:picLocks noChangeAspect="1"/>
          </p:cNvPicPr>
          <p:nvPr/>
        </p:nvPicPr>
        <p:blipFill>
          <a:blip r:embed="rId5" cstate="print"/>
          <a:stretch>
            <a:fillRect/>
          </a:stretch>
        </p:blipFill>
        <p:spPr>
          <a:xfrm>
            <a:off x="2438400" y="1336222"/>
            <a:ext cx="4963691" cy="796140"/>
          </a:xfrm>
          <a:prstGeom prst="rect">
            <a:avLst/>
          </a:prstGeom>
        </p:spPr>
      </p:pic>
      <p:sp>
        <p:nvSpPr>
          <p:cNvPr id="23" name="淘宝网chenying0907出品 64"/>
          <p:cNvSpPr>
            <a:spLocks noChangeArrowheads="1"/>
          </p:cNvSpPr>
          <p:nvPr/>
        </p:nvSpPr>
        <p:spPr bwMode="auto">
          <a:xfrm>
            <a:off x="381000" y="2343150"/>
            <a:ext cx="1244209" cy="1243536"/>
          </a:xfrm>
          <a:prstGeom prst="ellipse">
            <a:avLst/>
          </a:prstGeom>
          <a:solidFill>
            <a:schemeClr val="accent1"/>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教学重点</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24" name="淘宝网chenying0907出品 23"/>
          <p:cNvSpPr txBox="1"/>
          <p:nvPr/>
        </p:nvSpPr>
        <p:spPr>
          <a:xfrm>
            <a:off x="381001" y="3790950"/>
            <a:ext cx="3352799" cy="764454"/>
          </a:xfrm>
          <a:prstGeom prst="rect">
            <a:avLst/>
          </a:prstGeom>
          <a:noFill/>
        </p:spPr>
        <p:txBody>
          <a:bodyPr wrap="square" lIns="68595" tIns="34297" rIns="68595" bIns="34297" rtlCol="0">
            <a:spAutoFit/>
          </a:bodyPr>
          <a:lstStyle/>
          <a:p>
            <a:pPr>
              <a:lnSpc>
                <a:spcPct val="150000"/>
              </a:lnSpc>
              <a:defRPr/>
            </a:pPr>
            <a:r>
              <a:rPr lang="zh-CN" altLang="en-US" sz="1600" spc="50" dirty="0">
                <a:ln w="11430"/>
                <a:latin typeface="微软雅黑" pitchFamily="34" charset="-122"/>
                <a:ea typeface="微软雅黑" pitchFamily="34" charset="-122"/>
              </a:rPr>
              <a:t>高龄游客的特征。</a:t>
            </a:r>
          </a:p>
          <a:p>
            <a:pPr>
              <a:lnSpc>
                <a:spcPct val="150000"/>
              </a:lnSpc>
              <a:defRPr/>
            </a:pPr>
            <a:r>
              <a:rPr lang="zh-CN" altLang="en-US" sz="1600" spc="50" dirty="0">
                <a:ln w="11430"/>
                <a:latin typeface="微软雅黑" pitchFamily="34" charset="-122"/>
                <a:ea typeface="微软雅黑" pitchFamily="34" charset="-122"/>
              </a:rPr>
              <a:t>方法：课前调研、案例分析</a:t>
            </a:r>
          </a:p>
        </p:txBody>
      </p:sp>
      <p:sp>
        <p:nvSpPr>
          <p:cNvPr id="25" name="淘宝网chenying0907出品 64"/>
          <p:cNvSpPr>
            <a:spLocks noChangeArrowheads="1"/>
          </p:cNvSpPr>
          <p:nvPr/>
        </p:nvSpPr>
        <p:spPr bwMode="auto">
          <a:xfrm>
            <a:off x="7467600" y="2343150"/>
            <a:ext cx="1244209" cy="1243536"/>
          </a:xfrm>
          <a:prstGeom prst="ellipse">
            <a:avLst/>
          </a:prstGeom>
          <a:solidFill>
            <a:schemeClr val="accent1"/>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教学难点</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26" name="淘宝网chenying0907出品 25"/>
          <p:cNvSpPr txBox="1"/>
          <p:nvPr/>
        </p:nvSpPr>
        <p:spPr>
          <a:xfrm>
            <a:off x="5943600" y="3790950"/>
            <a:ext cx="2743200" cy="1054149"/>
          </a:xfrm>
          <a:prstGeom prst="rect">
            <a:avLst/>
          </a:prstGeom>
          <a:noFill/>
        </p:spPr>
        <p:txBody>
          <a:bodyPr wrap="square" lIns="68595" tIns="34297" rIns="68595" bIns="34297" rtlCol="0">
            <a:spAutoFit/>
          </a:bodyPr>
          <a:lstStyle/>
          <a:p>
            <a:pPr algn="r">
              <a:defRPr/>
            </a:pPr>
            <a:r>
              <a:rPr lang="zh-CN" altLang="en-US" sz="1600" spc="50" dirty="0">
                <a:ln w="11430"/>
                <a:latin typeface="微软雅黑" pitchFamily="34" charset="-122"/>
                <a:ea typeface="微软雅黑" pitchFamily="34" charset="-122"/>
              </a:rPr>
              <a:t>根据高龄游客的特征，如何灵活提供导游服务？</a:t>
            </a:r>
            <a:endParaRPr lang="en-US" altLang="zh-CN" sz="1600" spc="50" dirty="0">
              <a:ln w="11430"/>
              <a:latin typeface="微软雅黑" pitchFamily="34" charset="-122"/>
              <a:ea typeface="微软雅黑" pitchFamily="34" charset="-122"/>
            </a:endParaRPr>
          </a:p>
          <a:p>
            <a:pPr algn="r">
              <a:defRPr/>
            </a:pPr>
            <a:endParaRPr lang="zh-CN" altLang="en-US" sz="1600" spc="50" dirty="0">
              <a:ln w="11430"/>
              <a:latin typeface="微软雅黑" pitchFamily="34" charset="-122"/>
              <a:ea typeface="微软雅黑" pitchFamily="34" charset="-122"/>
            </a:endParaRPr>
          </a:p>
          <a:p>
            <a:pPr algn="r">
              <a:defRPr/>
            </a:pPr>
            <a:r>
              <a:rPr lang="zh-CN" altLang="en-US" sz="1600" spc="50" dirty="0">
                <a:ln w="11430"/>
                <a:latin typeface="微软雅黑" pitchFamily="34" charset="-122"/>
                <a:ea typeface="微软雅黑" pitchFamily="34" charset="-122"/>
              </a:rPr>
              <a:t>方法：情境模拟、实践操作</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23"/>
                                        </p:tgtEl>
                                        <p:attrNameLst>
                                          <p:attrName>r</p:attrName>
                                        </p:attrNameLst>
                                      </p:cBhvr>
                                    </p:animRo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slide(fromBottom)">
                                      <p:cBhvr>
                                        <p:cTn id="14" dur="500"/>
                                        <p:tgtEl>
                                          <p:spTgt spid="24"/>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8" presetClass="emph" presetSubtype="0" fill="hold" grpId="1" nodeType="withEffect">
                                  <p:stCondLst>
                                    <p:cond delay="0"/>
                                  </p:stCondLst>
                                  <p:childTnLst>
                                    <p:animRot by="-21600000">
                                      <p:cBhvr>
                                        <p:cTn id="21" dur="500" fill="hold"/>
                                        <p:tgtEl>
                                          <p:spTgt spid="25"/>
                                        </p:tgtEl>
                                        <p:attrNameLst>
                                          <p:attrName>r</p:attrName>
                                        </p:attrNameLst>
                                      </p:cBhvr>
                                    </p:animRo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Bottom)">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p:bldP spid="25" grpId="0" animBg="1"/>
      <p:bldP spid="25" grpId="1"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228600" y="212086"/>
            <a:ext cx="2438400" cy="683264"/>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学情分析</a:t>
            </a:r>
          </a:p>
        </p:txBody>
      </p:sp>
      <p:pic>
        <p:nvPicPr>
          <p:cNvPr id="5" name="Picture 4" descr="chitchat.png"/>
          <p:cNvPicPr>
            <a:picLocks noChangeAspect="1"/>
          </p:cNvPicPr>
          <p:nvPr/>
        </p:nvPicPr>
        <p:blipFill>
          <a:blip r:embed="rId3" cstate="print"/>
          <a:stretch>
            <a:fillRect/>
          </a:stretch>
        </p:blipFill>
        <p:spPr>
          <a:xfrm>
            <a:off x="3048000" y="1276350"/>
            <a:ext cx="3124200" cy="1790175"/>
          </a:xfrm>
          <a:prstGeom prst="rect">
            <a:avLst/>
          </a:prstGeom>
        </p:spPr>
      </p:pic>
      <p:grpSp>
        <p:nvGrpSpPr>
          <p:cNvPr id="7" name="Group 6"/>
          <p:cNvGrpSpPr/>
          <p:nvPr/>
        </p:nvGrpSpPr>
        <p:grpSpPr>
          <a:xfrm>
            <a:off x="457200" y="3308019"/>
            <a:ext cx="2091068" cy="418617"/>
            <a:chOff x="2819400" y="1614818"/>
            <a:chExt cx="2091068" cy="418617"/>
          </a:xfrm>
        </p:grpSpPr>
        <p:grpSp>
          <p:nvGrpSpPr>
            <p:cNvPr id="8" name="淘宝网chenying0907出品 9"/>
            <p:cNvGrpSpPr>
              <a:grpSpLocks/>
            </p:cNvGrpSpPr>
            <p:nvPr/>
          </p:nvGrpSpPr>
          <p:grpSpPr bwMode="auto">
            <a:xfrm>
              <a:off x="2819400" y="1657350"/>
              <a:ext cx="457200" cy="365760"/>
              <a:chOff x="3050349" y="1844085"/>
              <a:chExt cx="833779" cy="678092"/>
            </a:xfrm>
          </p:grpSpPr>
          <p:sp>
            <p:nvSpPr>
              <p:cNvPr id="12"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13" name="淘宝网chenying0907出品 6"/>
              <p:cNvSpPr txBox="1">
                <a:spLocks noChangeArrowheads="1"/>
              </p:cNvSpPr>
              <p:nvPr/>
            </p:nvSpPr>
            <p:spPr bwMode="auto">
              <a:xfrm>
                <a:off x="3146443" y="1890743"/>
                <a:ext cx="611465" cy="513536"/>
              </a:xfrm>
              <a:prstGeom prst="rect">
                <a:avLst/>
              </a:prstGeom>
              <a:noFill/>
              <a:ln w="9525">
                <a:noFill/>
                <a:miter lim="800000"/>
                <a:headEnd/>
                <a:tailEnd/>
              </a:ln>
            </p:spPr>
            <p:txBody>
              <a:bodyPr>
                <a:spAutoFit/>
              </a:bodyPr>
              <a:lstStyle/>
              <a:p>
                <a:r>
                  <a:rPr lang="en-US" altLang="zh-CN" sz="1200" dirty="0">
                    <a:solidFill>
                      <a:schemeClr val="bg1"/>
                    </a:solidFill>
                    <a:latin typeface="Impact" pitchFamily="34" charset="0"/>
                  </a:rPr>
                  <a:t>01</a:t>
                </a:r>
                <a:endParaRPr lang="zh-CN" altLang="en-US" sz="1200" dirty="0">
                  <a:solidFill>
                    <a:schemeClr val="bg1"/>
                  </a:solidFill>
                  <a:latin typeface="Impact" pitchFamily="34" charset="0"/>
                </a:endParaRPr>
              </a:p>
            </p:txBody>
          </p:sp>
        </p:grpSp>
        <p:grpSp>
          <p:nvGrpSpPr>
            <p:cNvPr id="9" name="淘宝网chenying0907出品 76"/>
            <p:cNvGrpSpPr/>
            <p:nvPr/>
          </p:nvGrpSpPr>
          <p:grpSpPr>
            <a:xfrm>
              <a:off x="3386469" y="1614818"/>
              <a:ext cx="1523999" cy="418617"/>
              <a:chOff x="6180703" y="1545366"/>
              <a:chExt cx="2033057" cy="558286"/>
            </a:xfrm>
          </p:grpSpPr>
          <p:sp>
            <p:nvSpPr>
              <p:cNvPr id="10" name="圆角淘宝网chenying0907出品 77"/>
              <p:cNvSpPr/>
              <p:nvPr/>
            </p:nvSpPr>
            <p:spPr>
              <a:xfrm>
                <a:off x="6339091" y="1573726"/>
                <a:ext cx="1728100"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11" name="淘宝网chenying0907出品 78"/>
              <p:cNvSpPr/>
              <p:nvPr/>
            </p:nvSpPr>
            <p:spPr>
              <a:xfrm>
                <a:off x="6180703" y="1545366"/>
                <a:ext cx="2033057" cy="558286"/>
              </a:xfrm>
              <a:prstGeom prst="rect">
                <a:avLst/>
              </a:prstGeom>
            </p:spPr>
            <p:txBody>
              <a:bodyPr wrap="square" lIns="121960" tIns="60980" rIns="121960" bIns="60980">
                <a:spAutoFit/>
              </a:bodyPr>
              <a:lstStyle/>
              <a:p>
                <a:pPr algn="ctr">
                  <a:lnSpc>
                    <a:spcPct val="120000"/>
                  </a:lnSpc>
                </a:pPr>
                <a:r>
                  <a:rPr lang="zh-CN" altLang="en-US" sz="1600" b="1" dirty="0">
                    <a:solidFill>
                      <a:schemeClr val="bg1"/>
                    </a:solidFill>
                    <a:latin typeface="微软雅黑" pitchFamily="34" charset="-122"/>
                    <a:ea typeface="微软雅黑" pitchFamily="34" charset="-122"/>
                  </a:rPr>
                  <a:t>知识目标</a:t>
                </a:r>
              </a:p>
            </p:txBody>
          </p:sp>
        </p:grpSp>
      </p:grpSp>
      <p:sp>
        <p:nvSpPr>
          <p:cNvPr id="14" name="淘宝网chenying0907出品 17"/>
          <p:cNvSpPr txBox="1"/>
          <p:nvPr/>
        </p:nvSpPr>
        <p:spPr>
          <a:xfrm>
            <a:off x="1143000" y="3862685"/>
            <a:ext cx="1295400" cy="830997"/>
          </a:xfrm>
          <a:prstGeom prst="rect">
            <a:avLst/>
          </a:prstGeom>
          <a:noFill/>
        </p:spPr>
        <p:txBody>
          <a:bodyPr wrap="square">
            <a:spAutoFit/>
          </a:bodyPr>
          <a:lstStyle/>
          <a:p>
            <a:r>
              <a:rPr lang="zh-CN" altLang="en-US" sz="1600" dirty="0">
                <a:latin typeface="微软雅黑" pitchFamily="34" charset="-122"/>
                <a:ea typeface="微软雅黑" pitchFamily="34" charset="-122"/>
              </a:rPr>
              <a:t>掌握接待高龄游客的服务技能。</a:t>
            </a:r>
          </a:p>
        </p:txBody>
      </p:sp>
      <p:grpSp>
        <p:nvGrpSpPr>
          <p:cNvPr id="15" name="Group 14"/>
          <p:cNvGrpSpPr/>
          <p:nvPr/>
        </p:nvGrpSpPr>
        <p:grpSpPr>
          <a:xfrm>
            <a:off x="3352800" y="3323117"/>
            <a:ext cx="2091068" cy="418617"/>
            <a:chOff x="2819400" y="1614818"/>
            <a:chExt cx="2091068" cy="418617"/>
          </a:xfrm>
        </p:grpSpPr>
        <p:grpSp>
          <p:nvGrpSpPr>
            <p:cNvPr id="16" name="淘宝网chenying0907出品 9"/>
            <p:cNvGrpSpPr>
              <a:grpSpLocks/>
            </p:cNvGrpSpPr>
            <p:nvPr/>
          </p:nvGrpSpPr>
          <p:grpSpPr bwMode="auto">
            <a:xfrm>
              <a:off x="2819400" y="1657350"/>
              <a:ext cx="457200" cy="365760"/>
              <a:chOff x="3050349" y="1844085"/>
              <a:chExt cx="833779" cy="678092"/>
            </a:xfrm>
          </p:grpSpPr>
          <p:sp>
            <p:nvSpPr>
              <p:cNvPr id="20"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21" name="淘宝网chenying0907出品 6"/>
              <p:cNvSpPr txBox="1">
                <a:spLocks noChangeArrowheads="1"/>
              </p:cNvSpPr>
              <p:nvPr/>
            </p:nvSpPr>
            <p:spPr bwMode="auto">
              <a:xfrm>
                <a:off x="3146443" y="1890745"/>
                <a:ext cx="660121"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02</a:t>
                </a:r>
                <a:endParaRPr lang="zh-CN" altLang="en-US" sz="1200" dirty="0">
                  <a:solidFill>
                    <a:schemeClr val="bg1"/>
                  </a:solidFill>
                  <a:latin typeface="Impact" pitchFamily="34" charset="0"/>
                </a:endParaRPr>
              </a:p>
            </p:txBody>
          </p:sp>
        </p:grpSp>
        <p:grpSp>
          <p:nvGrpSpPr>
            <p:cNvPr id="17" name="淘宝网chenying0907出品 76"/>
            <p:cNvGrpSpPr/>
            <p:nvPr/>
          </p:nvGrpSpPr>
          <p:grpSpPr>
            <a:xfrm>
              <a:off x="3386469" y="1614818"/>
              <a:ext cx="1523999" cy="418617"/>
              <a:chOff x="6180703" y="1545366"/>
              <a:chExt cx="2033057" cy="558286"/>
            </a:xfrm>
          </p:grpSpPr>
          <p:sp>
            <p:nvSpPr>
              <p:cNvPr id="18" name="圆角淘宝网chenying0907出品 77"/>
              <p:cNvSpPr/>
              <p:nvPr/>
            </p:nvSpPr>
            <p:spPr>
              <a:xfrm>
                <a:off x="6339091" y="1573726"/>
                <a:ext cx="1728100"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19" name="淘宝网chenying0907出品 78"/>
              <p:cNvSpPr/>
              <p:nvPr/>
            </p:nvSpPr>
            <p:spPr>
              <a:xfrm>
                <a:off x="6180703" y="1545366"/>
                <a:ext cx="2033057" cy="558286"/>
              </a:xfrm>
              <a:prstGeom prst="rect">
                <a:avLst/>
              </a:prstGeom>
            </p:spPr>
            <p:txBody>
              <a:bodyPr wrap="square" lIns="121960" tIns="60980" rIns="121960" bIns="60980">
                <a:spAutoFit/>
              </a:bodyPr>
              <a:lstStyle/>
              <a:p>
                <a:pPr algn="ctr">
                  <a:lnSpc>
                    <a:spcPct val="120000"/>
                  </a:lnSpc>
                </a:pPr>
                <a:r>
                  <a:rPr lang="zh-CN" altLang="en-US" sz="1600" b="1" dirty="0">
                    <a:solidFill>
                      <a:schemeClr val="bg1"/>
                    </a:solidFill>
                    <a:latin typeface="微软雅黑" pitchFamily="34" charset="-122"/>
                    <a:ea typeface="微软雅黑" pitchFamily="34" charset="-122"/>
                  </a:rPr>
                  <a:t>能力目标</a:t>
                </a:r>
              </a:p>
            </p:txBody>
          </p:sp>
        </p:grpSp>
      </p:grpSp>
      <p:sp>
        <p:nvSpPr>
          <p:cNvPr id="22" name="淘宝网chenying0907出品 17"/>
          <p:cNvSpPr txBox="1"/>
          <p:nvPr/>
        </p:nvSpPr>
        <p:spPr>
          <a:xfrm>
            <a:off x="4038600" y="3877783"/>
            <a:ext cx="1481468" cy="1052596"/>
          </a:xfrm>
          <a:prstGeom prst="rect">
            <a:avLst/>
          </a:prstGeom>
          <a:noFill/>
        </p:spPr>
        <p:txBody>
          <a:bodyPr wrap="square">
            <a:spAutoFit/>
          </a:bodyPr>
          <a:lstStyle/>
          <a:p>
            <a:pPr>
              <a:lnSpc>
                <a:spcPct val="130000"/>
              </a:lnSpc>
              <a:defRPr/>
            </a:pPr>
            <a:r>
              <a:rPr lang="zh-CN" altLang="en-US" sz="1600" dirty="0">
                <a:latin typeface="微软雅黑" pitchFamily="34" charset="-122"/>
                <a:ea typeface="微软雅黑" pitchFamily="34" charset="-122"/>
              </a:rPr>
              <a:t>如何在最短的时间内赢取高龄游客的信任？</a:t>
            </a:r>
            <a:endParaRPr lang="en-US" altLang="zh-CN" sz="1600" dirty="0">
              <a:solidFill>
                <a:schemeClr val="tx1">
                  <a:lumMod val="65000"/>
                  <a:lumOff val="35000"/>
                </a:schemeClr>
              </a:solidFill>
              <a:latin typeface="微软雅黑" pitchFamily="34" charset="-122"/>
              <a:ea typeface="微软雅黑" pitchFamily="34" charset="-122"/>
            </a:endParaRPr>
          </a:p>
        </p:txBody>
      </p:sp>
      <p:grpSp>
        <p:nvGrpSpPr>
          <p:cNvPr id="23" name="Group 22"/>
          <p:cNvGrpSpPr/>
          <p:nvPr/>
        </p:nvGrpSpPr>
        <p:grpSpPr>
          <a:xfrm>
            <a:off x="6230691" y="3312484"/>
            <a:ext cx="2091068" cy="418617"/>
            <a:chOff x="2819400" y="1614818"/>
            <a:chExt cx="2091068" cy="418617"/>
          </a:xfrm>
        </p:grpSpPr>
        <p:grpSp>
          <p:nvGrpSpPr>
            <p:cNvPr id="24" name="淘宝网chenying0907出品 9"/>
            <p:cNvGrpSpPr>
              <a:grpSpLocks/>
            </p:cNvGrpSpPr>
            <p:nvPr/>
          </p:nvGrpSpPr>
          <p:grpSpPr bwMode="auto">
            <a:xfrm>
              <a:off x="2819400" y="1657350"/>
              <a:ext cx="474909" cy="365760"/>
              <a:chOff x="3050349" y="1844085"/>
              <a:chExt cx="866074" cy="678092"/>
            </a:xfrm>
          </p:grpSpPr>
          <p:sp>
            <p:nvSpPr>
              <p:cNvPr id="28"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29" name="淘宝网chenying0907出品 6"/>
              <p:cNvSpPr txBox="1">
                <a:spLocks noChangeArrowheads="1"/>
              </p:cNvSpPr>
              <p:nvPr/>
            </p:nvSpPr>
            <p:spPr bwMode="auto">
              <a:xfrm>
                <a:off x="3146443" y="1890745"/>
                <a:ext cx="769980"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03</a:t>
                </a:r>
                <a:endParaRPr lang="zh-CN" altLang="en-US" sz="1200" dirty="0">
                  <a:solidFill>
                    <a:schemeClr val="bg1"/>
                  </a:solidFill>
                  <a:latin typeface="Impact" pitchFamily="34" charset="0"/>
                </a:endParaRPr>
              </a:p>
            </p:txBody>
          </p:sp>
        </p:grpSp>
        <p:grpSp>
          <p:nvGrpSpPr>
            <p:cNvPr id="25" name="淘宝网chenying0907出品 76"/>
            <p:cNvGrpSpPr/>
            <p:nvPr/>
          </p:nvGrpSpPr>
          <p:grpSpPr>
            <a:xfrm>
              <a:off x="3386469" y="1614818"/>
              <a:ext cx="1523999" cy="418617"/>
              <a:chOff x="6180703" y="1545366"/>
              <a:chExt cx="2033057" cy="558286"/>
            </a:xfrm>
          </p:grpSpPr>
          <p:sp>
            <p:nvSpPr>
              <p:cNvPr id="26" name="圆角淘宝网chenying0907出品 77"/>
              <p:cNvSpPr/>
              <p:nvPr/>
            </p:nvSpPr>
            <p:spPr>
              <a:xfrm>
                <a:off x="6339091" y="1573726"/>
                <a:ext cx="1728100"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27" name="淘宝网chenying0907出品 78"/>
              <p:cNvSpPr/>
              <p:nvPr/>
            </p:nvSpPr>
            <p:spPr>
              <a:xfrm>
                <a:off x="6180703" y="1545366"/>
                <a:ext cx="2033057" cy="558286"/>
              </a:xfrm>
              <a:prstGeom prst="rect">
                <a:avLst/>
              </a:prstGeom>
            </p:spPr>
            <p:txBody>
              <a:bodyPr wrap="square" lIns="121960" tIns="60980" rIns="121960" bIns="60980">
                <a:spAutoFit/>
              </a:bodyPr>
              <a:lstStyle/>
              <a:p>
                <a:pPr algn="ctr">
                  <a:lnSpc>
                    <a:spcPct val="120000"/>
                  </a:lnSpc>
                </a:pPr>
                <a:r>
                  <a:rPr lang="zh-CN" altLang="en-US" sz="1600" b="1" dirty="0">
                    <a:solidFill>
                      <a:schemeClr val="bg1"/>
                    </a:solidFill>
                    <a:latin typeface="微软雅黑" pitchFamily="34" charset="-122"/>
                    <a:ea typeface="微软雅黑" pitchFamily="34" charset="-122"/>
                  </a:rPr>
                  <a:t>情感目标</a:t>
                </a:r>
              </a:p>
            </p:txBody>
          </p:sp>
        </p:grpSp>
      </p:grpSp>
      <p:sp>
        <p:nvSpPr>
          <p:cNvPr id="30" name="淘宝网chenying0907出品 17"/>
          <p:cNvSpPr txBox="1"/>
          <p:nvPr/>
        </p:nvSpPr>
        <p:spPr>
          <a:xfrm>
            <a:off x="6705600" y="3867150"/>
            <a:ext cx="1828800" cy="1274195"/>
          </a:xfrm>
          <a:prstGeom prst="rect">
            <a:avLst/>
          </a:prstGeom>
          <a:noFill/>
        </p:spPr>
        <p:txBody>
          <a:bodyPr wrap="square">
            <a:spAutoFit/>
          </a:bodyPr>
          <a:lstStyle/>
          <a:p>
            <a:pPr>
              <a:lnSpc>
                <a:spcPct val="120000"/>
              </a:lnSpc>
            </a:pPr>
            <a:r>
              <a:rPr lang="zh-CN" altLang="en-GB" sz="1600" dirty="0">
                <a:latin typeface="微软雅黑" pitchFamily="34" charset="-122"/>
                <a:ea typeface="微软雅黑" pitchFamily="34" charset="-122"/>
              </a:rPr>
              <a:t>树立团队意识和竞争意识，提升社会交往能力</a:t>
            </a:r>
            <a:r>
              <a:rPr lang="zh-CN" altLang="en-US" sz="1600" dirty="0">
                <a:latin typeface="微软雅黑" pitchFamily="34" charset="-122"/>
                <a:ea typeface="微软雅黑" pitchFamily="34" charset="-122"/>
              </a:rPr>
              <a:t>，</a:t>
            </a:r>
            <a:r>
              <a:rPr lang="zh-CN" altLang="en-GB" sz="1600" dirty="0">
                <a:latin typeface="微软雅黑" pitchFamily="34" charset="-122"/>
                <a:ea typeface="微软雅黑" pitchFamily="34" charset="-122"/>
              </a:rPr>
              <a:t>同时渗透德育教育。</a:t>
            </a:r>
            <a:endParaRPr lang="zh-CN" altLang="en-US" sz="1600" dirty="0">
              <a:latin typeface="微软雅黑" pitchFamily="34" charset="-122"/>
              <a:ea typeface="微软雅黑" pitchFamily="34" charset="-122"/>
            </a:endParaRPr>
          </a:p>
        </p:txBody>
      </p:sp>
      <p:sp>
        <p:nvSpPr>
          <p:cNvPr id="31" name="淘宝网chenying0907出品 11"/>
          <p:cNvSpPr txBox="1"/>
          <p:nvPr/>
        </p:nvSpPr>
        <p:spPr>
          <a:xfrm>
            <a:off x="762000" y="1504950"/>
            <a:ext cx="1431925" cy="1581972"/>
          </a:xfrm>
          <a:prstGeom prst="rect">
            <a:avLst/>
          </a:prstGeom>
          <a:noFill/>
        </p:spPr>
        <p:txBody>
          <a:bodyPr>
            <a:spAutoFit/>
          </a:bodyPr>
          <a:lstStyle/>
          <a:p>
            <a:pPr algn="ctr" eaLnBrk="1" hangingPunct="1">
              <a:lnSpc>
                <a:spcPct val="110000"/>
              </a:lnSpc>
              <a:defRPr/>
            </a:pPr>
            <a:r>
              <a:rPr lang="zh-CN" altLang="en-US" sz="4400" b="1" dirty="0">
                <a:solidFill>
                  <a:srgbClr val="195958"/>
                </a:solidFill>
                <a:latin typeface="+mn-lt"/>
                <a:ea typeface="微软雅黑" pitchFamily="34" charset="-122"/>
              </a:rPr>
              <a:t>教学目标</a:t>
            </a:r>
            <a:endParaRPr lang="en-US" altLang="zh-CN" sz="4400" b="1" dirty="0">
              <a:solidFill>
                <a:srgbClr val="195958"/>
              </a:solidFill>
              <a:latin typeface="+mn-lt"/>
              <a:ea typeface="微软雅黑" pitchFamily="34" charset="-122"/>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ppt_x</p:attrName>
                                        </p:attrNameLst>
                                      </p:cBhvr>
                                      <p:tavLst>
                                        <p:tav tm="0">
                                          <p:val>
                                            <p:strVal val="#ppt_x-.2"/>
                                          </p:val>
                                        </p:tav>
                                        <p:tav tm="100000">
                                          <p:val>
                                            <p:strVal val="#ppt_x"/>
                                          </p:val>
                                        </p:tav>
                                      </p:tavLst>
                                    </p:anim>
                                    <p:anim calcmode="lin" valueType="num">
                                      <p:cBhvr>
                                        <p:cTn id="1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ppt_x</p:attrName>
                                        </p:attrNameLst>
                                      </p:cBhvr>
                                      <p:tavLst>
                                        <p:tav tm="0">
                                          <p:val>
                                            <p:strVal val="#ppt_x-.2"/>
                                          </p:val>
                                        </p:tav>
                                        <p:tav tm="100000">
                                          <p:val>
                                            <p:strVal val="#ppt_x"/>
                                          </p:val>
                                        </p:tav>
                                      </p:tavLst>
                                    </p:anim>
                                    <p:anim calcmode="lin" valueType="num">
                                      <p:cBhvr>
                                        <p:cTn id="24"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5"/>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9"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ppt_x</p:attrName>
                                        </p:attrNameLst>
                                      </p:cBhvr>
                                      <p:tavLst>
                                        <p:tav tm="0">
                                          <p:val>
                                            <p:strVal val="#ppt_x-.2"/>
                                          </p:val>
                                        </p:tav>
                                        <p:tav tm="100000">
                                          <p:val>
                                            <p:strVal val="#ppt_x"/>
                                          </p:val>
                                        </p:tav>
                                      </p:tavLst>
                                    </p:anim>
                                    <p:anim calcmode="lin" valueType="num">
                                      <p:cBhvr>
                                        <p:cTn id="34"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3"/>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ppt_x"/>
                                          </p:val>
                                        </p:tav>
                                        <p:tav tm="100000">
                                          <p:val>
                                            <p:strVal val="#ppt_x"/>
                                          </p:val>
                                        </p:tav>
                                      </p:tavLst>
                                    </p:anim>
                                    <p:anim calcmode="lin" valueType="num">
                                      <p:cBhvr additive="base">
                                        <p:cTn id="3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228600" y="212086"/>
            <a:ext cx="2438400" cy="683264"/>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学情分析</a:t>
            </a:r>
          </a:p>
        </p:txBody>
      </p:sp>
      <p:grpSp>
        <p:nvGrpSpPr>
          <p:cNvPr id="87" name="Group 86"/>
          <p:cNvGrpSpPr/>
          <p:nvPr/>
        </p:nvGrpSpPr>
        <p:grpSpPr>
          <a:xfrm>
            <a:off x="2452688" y="1352550"/>
            <a:ext cx="4238625" cy="1490662"/>
            <a:chOff x="2452688" y="1352550"/>
            <a:chExt cx="4238625" cy="1490662"/>
          </a:xfrm>
        </p:grpSpPr>
        <p:grpSp>
          <p:nvGrpSpPr>
            <p:cNvPr id="86" name="Group 85"/>
            <p:cNvGrpSpPr/>
            <p:nvPr/>
          </p:nvGrpSpPr>
          <p:grpSpPr>
            <a:xfrm>
              <a:off x="2452688" y="1547812"/>
              <a:ext cx="4238625" cy="1255262"/>
              <a:chOff x="2452688" y="1547812"/>
              <a:chExt cx="4238625" cy="1255262"/>
            </a:xfrm>
          </p:grpSpPr>
          <p:pic>
            <p:nvPicPr>
              <p:cNvPr id="45" name="Picture 44" descr="clouds1.png"/>
              <p:cNvPicPr>
                <a:picLocks noChangeAspect="1"/>
              </p:cNvPicPr>
              <p:nvPr/>
            </p:nvPicPr>
            <p:blipFill>
              <a:blip r:embed="rId3" cstate="print"/>
              <a:stretch>
                <a:fillRect/>
              </a:stretch>
            </p:blipFill>
            <p:spPr>
              <a:xfrm>
                <a:off x="2528204" y="1547812"/>
                <a:ext cx="3638550" cy="631346"/>
              </a:xfrm>
              <a:prstGeom prst="rect">
                <a:avLst/>
              </a:prstGeom>
            </p:spPr>
          </p:pic>
          <p:pic>
            <p:nvPicPr>
              <p:cNvPr id="46" name="Picture 45" descr="field1.png"/>
              <p:cNvPicPr>
                <a:picLocks noChangeAspect="1"/>
              </p:cNvPicPr>
              <p:nvPr/>
            </p:nvPicPr>
            <p:blipFill>
              <a:blip r:embed="rId4" cstate="print"/>
              <a:stretch>
                <a:fillRect/>
              </a:stretch>
            </p:blipFill>
            <p:spPr>
              <a:xfrm>
                <a:off x="2452688" y="2159232"/>
                <a:ext cx="4238625" cy="643842"/>
              </a:xfrm>
              <a:prstGeom prst="rect">
                <a:avLst/>
              </a:prstGeom>
            </p:spPr>
          </p:pic>
        </p:grpSp>
        <p:pic>
          <p:nvPicPr>
            <p:cNvPr id="47" name="Picture 46" descr="server.png"/>
            <p:cNvPicPr>
              <a:picLocks noChangeAspect="1"/>
            </p:cNvPicPr>
            <p:nvPr/>
          </p:nvPicPr>
          <p:blipFill>
            <a:blip r:embed="rId5" cstate="print"/>
            <a:stretch>
              <a:fillRect/>
            </a:stretch>
          </p:blipFill>
          <p:spPr>
            <a:xfrm>
              <a:off x="3214830" y="1352550"/>
              <a:ext cx="2714340" cy="1490662"/>
            </a:xfrm>
            <a:prstGeom prst="rect">
              <a:avLst/>
            </a:prstGeom>
          </p:spPr>
        </p:pic>
      </p:grpSp>
      <p:grpSp>
        <p:nvGrpSpPr>
          <p:cNvPr id="62" name="Group 61"/>
          <p:cNvGrpSpPr/>
          <p:nvPr/>
        </p:nvGrpSpPr>
        <p:grpSpPr>
          <a:xfrm>
            <a:off x="457200" y="3329285"/>
            <a:ext cx="2317899" cy="387026"/>
            <a:chOff x="2819400" y="1636084"/>
            <a:chExt cx="2317899" cy="387026"/>
          </a:xfrm>
        </p:grpSpPr>
        <p:grpSp>
          <p:nvGrpSpPr>
            <p:cNvPr id="63" name="淘宝网chenying0907出品 9"/>
            <p:cNvGrpSpPr>
              <a:grpSpLocks/>
            </p:cNvGrpSpPr>
            <p:nvPr/>
          </p:nvGrpSpPr>
          <p:grpSpPr bwMode="auto">
            <a:xfrm>
              <a:off x="2819400" y="1657350"/>
              <a:ext cx="457200" cy="365760"/>
              <a:chOff x="3050349" y="1844085"/>
              <a:chExt cx="833779" cy="678092"/>
            </a:xfrm>
          </p:grpSpPr>
          <p:sp>
            <p:nvSpPr>
              <p:cNvPr id="67"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68" name="淘宝网chenying0907出品 6"/>
              <p:cNvSpPr txBox="1">
                <a:spLocks noChangeArrowheads="1"/>
              </p:cNvSpPr>
              <p:nvPr/>
            </p:nvSpPr>
            <p:spPr bwMode="auto">
              <a:xfrm>
                <a:off x="3146443" y="1890743"/>
                <a:ext cx="611465" cy="513536"/>
              </a:xfrm>
              <a:prstGeom prst="rect">
                <a:avLst/>
              </a:prstGeom>
              <a:noFill/>
              <a:ln w="9525">
                <a:noFill/>
                <a:miter lim="800000"/>
                <a:headEnd/>
                <a:tailEnd/>
              </a:ln>
            </p:spPr>
            <p:txBody>
              <a:bodyPr>
                <a:spAutoFit/>
              </a:bodyPr>
              <a:lstStyle/>
              <a:p>
                <a:r>
                  <a:rPr lang="en-US" altLang="zh-CN" sz="1200" dirty="0">
                    <a:solidFill>
                      <a:schemeClr val="bg1"/>
                    </a:solidFill>
                    <a:latin typeface="Impact" pitchFamily="34" charset="0"/>
                  </a:rPr>
                  <a:t>01</a:t>
                </a:r>
                <a:endParaRPr lang="zh-CN" altLang="en-US" sz="1200" dirty="0">
                  <a:solidFill>
                    <a:schemeClr val="bg1"/>
                  </a:solidFill>
                  <a:latin typeface="Impact" pitchFamily="34" charset="0"/>
                </a:endParaRPr>
              </a:p>
            </p:txBody>
          </p:sp>
        </p:grpSp>
        <p:grpSp>
          <p:nvGrpSpPr>
            <p:cNvPr id="64" name="淘宝网chenying0907出品 76"/>
            <p:cNvGrpSpPr/>
            <p:nvPr/>
          </p:nvGrpSpPr>
          <p:grpSpPr>
            <a:xfrm>
              <a:off x="3418368" y="1636084"/>
              <a:ext cx="1718931" cy="383539"/>
              <a:chOff x="6223258" y="1573726"/>
              <a:chExt cx="2293102" cy="511504"/>
            </a:xfrm>
          </p:grpSpPr>
          <p:sp>
            <p:nvSpPr>
              <p:cNvPr id="65" name="圆角淘宝网chenying0907出品 77"/>
              <p:cNvSpPr/>
              <p:nvPr/>
            </p:nvSpPr>
            <p:spPr>
              <a:xfrm>
                <a:off x="6339091" y="1573726"/>
                <a:ext cx="2134714"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66" name="淘宝网chenying0907出品 78"/>
              <p:cNvSpPr/>
              <p:nvPr/>
            </p:nvSpPr>
            <p:spPr>
              <a:xfrm>
                <a:off x="6223258" y="1573726"/>
                <a:ext cx="2293102" cy="492610"/>
              </a:xfrm>
              <a:prstGeom prst="rect">
                <a:avLst/>
              </a:prstGeom>
            </p:spPr>
            <p:txBody>
              <a:bodyPr wrap="square" lIns="121960" tIns="60980" rIns="121960" bIns="60980">
                <a:spAutoFit/>
              </a:bodyPr>
              <a:lstStyle/>
              <a:p>
                <a:pPr algn="ctr">
                  <a:defRPr/>
                </a:pPr>
                <a:r>
                  <a:rPr lang="zh-CN" altLang="en-US" sz="1600" b="1" dirty="0">
                    <a:solidFill>
                      <a:schemeClr val="bg1"/>
                    </a:solidFill>
                    <a:latin typeface="微软雅黑" pitchFamily="34" charset="-122"/>
                    <a:ea typeface="微软雅黑" pitchFamily="34" charset="-122"/>
                  </a:rPr>
                  <a:t>学生原有的基础</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sp>
        <p:nvSpPr>
          <p:cNvPr id="69" name="淘宝网chenying0907出品 17"/>
          <p:cNvSpPr txBox="1"/>
          <p:nvPr/>
        </p:nvSpPr>
        <p:spPr>
          <a:xfrm>
            <a:off x="1143000" y="3862685"/>
            <a:ext cx="1524000" cy="830997"/>
          </a:xfrm>
          <a:prstGeom prst="rect">
            <a:avLst/>
          </a:prstGeom>
          <a:noFill/>
        </p:spPr>
        <p:txBody>
          <a:bodyPr wrap="square">
            <a:spAutoFit/>
          </a:bodyPr>
          <a:lstStyle/>
          <a:p>
            <a:r>
              <a:rPr lang="zh-CN" altLang="en-US" sz="1600" dirty="0">
                <a:latin typeface="微软雅黑" pitchFamily="34" charset="-122"/>
                <a:ea typeface="微软雅黑" pitchFamily="34" charset="-122"/>
              </a:rPr>
              <a:t>已掌握导游服务工作程序和方法。</a:t>
            </a:r>
          </a:p>
        </p:txBody>
      </p:sp>
      <p:grpSp>
        <p:nvGrpSpPr>
          <p:cNvPr id="70" name="Group 69"/>
          <p:cNvGrpSpPr/>
          <p:nvPr/>
        </p:nvGrpSpPr>
        <p:grpSpPr>
          <a:xfrm>
            <a:off x="3352800" y="3344382"/>
            <a:ext cx="2285998" cy="387027"/>
            <a:chOff x="2819400" y="1636083"/>
            <a:chExt cx="2285998" cy="387027"/>
          </a:xfrm>
        </p:grpSpPr>
        <p:grpSp>
          <p:nvGrpSpPr>
            <p:cNvPr id="71" name="淘宝网chenying0907出品 9"/>
            <p:cNvGrpSpPr>
              <a:grpSpLocks/>
            </p:cNvGrpSpPr>
            <p:nvPr/>
          </p:nvGrpSpPr>
          <p:grpSpPr bwMode="auto">
            <a:xfrm>
              <a:off x="2819400" y="1657350"/>
              <a:ext cx="457200" cy="365760"/>
              <a:chOff x="3050349" y="1844085"/>
              <a:chExt cx="833779" cy="678092"/>
            </a:xfrm>
          </p:grpSpPr>
          <p:sp>
            <p:nvSpPr>
              <p:cNvPr id="75"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76" name="淘宝网chenying0907出品 6"/>
              <p:cNvSpPr txBox="1">
                <a:spLocks noChangeArrowheads="1"/>
              </p:cNvSpPr>
              <p:nvPr/>
            </p:nvSpPr>
            <p:spPr bwMode="auto">
              <a:xfrm>
                <a:off x="3146443" y="1890745"/>
                <a:ext cx="660121"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02</a:t>
                </a:r>
                <a:endParaRPr lang="zh-CN" altLang="en-US" sz="1200" dirty="0">
                  <a:solidFill>
                    <a:schemeClr val="bg1"/>
                  </a:solidFill>
                  <a:latin typeface="Impact" pitchFamily="34" charset="0"/>
                </a:endParaRPr>
              </a:p>
            </p:txBody>
          </p:sp>
        </p:grpSp>
        <p:grpSp>
          <p:nvGrpSpPr>
            <p:cNvPr id="72" name="淘宝网chenying0907出品 76"/>
            <p:cNvGrpSpPr/>
            <p:nvPr/>
          </p:nvGrpSpPr>
          <p:grpSpPr>
            <a:xfrm>
              <a:off x="3386467" y="1636083"/>
              <a:ext cx="1718931" cy="383539"/>
              <a:chOff x="6180704" y="1573725"/>
              <a:chExt cx="2293103" cy="511504"/>
            </a:xfrm>
          </p:grpSpPr>
          <p:sp>
            <p:nvSpPr>
              <p:cNvPr id="73" name="圆角淘宝网chenying0907出品 77"/>
              <p:cNvSpPr/>
              <p:nvPr/>
            </p:nvSpPr>
            <p:spPr>
              <a:xfrm>
                <a:off x="6339092" y="1573725"/>
                <a:ext cx="2134712"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74" name="淘宝网chenying0907出品 78"/>
              <p:cNvSpPr/>
              <p:nvPr/>
            </p:nvSpPr>
            <p:spPr>
              <a:xfrm>
                <a:off x="6180704" y="1587907"/>
                <a:ext cx="2293103" cy="492610"/>
              </a:xfrm>
              <a:prstGeom prst="rect">
                <a:avLst/>
              </a:prstGeom>
            </p:spPr>
            <p:txBody>
              <a:bodyPr wrap="square" lIns="121960" tIns="60980" rIns="121960" bIns="60980">
                <a:spAutoFit/>
              </a:bodyPr>
              <a:lstStyle/>
              <a:p>
                <a:pPr algn="ctr">
                  <a:defRPr/>
                </a:pPr>
                <a:r>
                  <a:rPr lang="zh-CN" altLang="en-US" sz="1600" b="1" dirty="0">
                    <a:solidFill>
                      <a:schemeClr val="bg1"/>
                    </a:solidFill>
                    <a:latin typeface="微软雅黑" pitchFamily="34" charset="-122"/>
                    <a:ea typeface="微软雅黑" pitchFamily="34" charset="-122"/>
                  </a:rPr>
                  <a:t>学生先学的基础</a:t>
                </a:r>
                <a:endParaRPr lang="en-US" altLang="zh-CN" sz="1600" b="1" dirty="0">
                  <a:solidFill>
                    <a:schemeClr val="bg1"/>
                  </a:solidFill>
                  <a:latin typeface="微软雅黑" pitchFamily="34" charset="-122"/>
                  <a:ea typeface="微软雅黑" pitchFamily="34" charset="-122"/>
                </a:endParaRPr>
              </a:p>
            </p:txBody>
          </p:sp>
        </p:grpSp>
      </p:grpSp>
      <p:sp>
        <p:nvSpPr>
          <p:cNvPr id="77" name="淘宝网chenying0907出品 17"/>
          <p:cNvSpPr txBox="1"/>
          <p:nvPr/>
        </p:nvSpPr>
        <p:spPr>
          <a:xfrm>
            <a:off x="3810000" y="3877783"/>
            <a:ext cx="1981200" cy="1077218"/>
          </a:xfrm>
          <a:prstGeom prst="rect">
            <a:avLst/>
          </a:prstGeom>
          <a:noFill/>
        </p:spPr>
        <p:txBody>
          <a:bodyPr wrap="square">
            <a:spAutoFit/>
          </a:bodyPr>
          <a:lstStyle/>
          <a:p>
            <a:r>
              <a:rPr lang="zh-CN" altLang="en-US" sz="1600" dirty="0">
                <a:latin typeface="微软雅黑" pitchFamily="34" charset="-122"/>
                <a:ea typeface="微软雅黑" pitchFamily="34" charset="-122"/>
              </a:rPr>
              <a:t>以部为单位在校内实地模拟导游并以录像的形式提前交教师指导点评。</a:t>
            </a:r>
          </a:p>
        </p:txBody>
      </p:sp>
      <p:grpSp>
        <p:nvGrpSpPr>
          <p:cNvPr id="78" name="Group 77"/>
          <p:cNvGrpSpPr/>
          <p:nvPr/>
        </p:nvGrpSpPr>
        <p:grpSpPr>
          <a:xfrm>
            <a:off x="6230691" y="3333750"/>
            <a:ext cx="3283676" cy="387026"/>
            <a:chOff x="2819400" y="1636084"/>
            <a:chExt cx="3283676" cy="387026"/>
          </a:xfrm>
        </p:grpSpPr>
        <p:grpSp>
          <p:nvGrpSpPr>
            <p:cNvPr id="79" name="淘宝网chenying0907出品 9"/>
            <p:cNvGrpSpPr>
              <a:grpSpLocks/>
            </p:cNvGrpSpPr>
            <p:nvPr/>
          </p:nvGrpSpPr>
          <p:grpSpPr bwMode="auto">
            <a:xfrm>
              <a:off x="2819400" y="1657350"/>
              <a:ext cx="474909" cy="365760"/>
              <a:chOff x="3050349" y="1844085"/>
              <a:chExt cx="866074" cy="678092"/>
            </a:xfrm>
          </p:grpSpPr>
          <p:sp>
            <p:nvSpPr>
              <p:cNvPr id="83" name="淘宝网chenying0907出品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p>
            </p:txBody>
          </p:sp>
          <p:sp>
            <p:nvSpPr>
              <p:cNvPr id="84" name="淘宝网chenying0907出品 6"/>
              <p:cNvSpPr txBox="1">
                <a:spLocks noChangeArrowheads="1"/>
              </p:cNvSpPr>
              <p:nvPr/>
            </p:nvSpPr>
            <p:spPr bwMode="auto">
              <a:xfrm>
                <a:off x="3146443" y="1890745"/>
                <a:ext cx="769980" cy="513536"/>
              </a:xfrm>
              <a:prstGeom prst="rect">
                <a:avLst/>
              </a:prstGeom>
              <a:noFill/>
              <a:ln w="9525">
                <a:noFill/>
                <a:miter lim="800000"/>
                <a:headEnd/>
                <a:tailEnd/>
              </a:ln>
            </p:spPr>
            <p:txBody>
              <a:bodyPr wrap="square">
                <a:spAutoFit/>
              </a:bodyPr>
              <a:lstStyle/>
              <a:p>
                <a:r>
                  <a:rPr lang="en-US" altLang="zh-CN" sz="1200" dirty="0">
                    <a:solidFill>
                      <a:schemeClr val="bg1"/>
                    </a:solidFill>
                    <a:latin typeface="Impact" pitchFamily="34" charset="0"/>
                  </a:rPr>
                  <a:t>03</a:t>
                </a:r>
                <a:endParaRPr lang="zh-CN" altLang="en-US" sz="1200" dirty="0">
                  <a:solidFill>
                    <a:schemeClr val="bg1"/>
                  </a:solidFill>
                  <a:latin typeface="Impact" pitchFamily="34" charset="0"/>
                </a:endParaRPr>
              </a:p>
            </p:txBody>
          </p:sp>
        </p:grpSp>
        <p:grpSp>
          <p:nvGrpSpPr>
            <p:cNvPr id="80" name="淘宝网chenying0907出品 76"/>
            <p:cNvGrpSpPr/>
            <p:nvPr/>
          </p:nvGrpSpPr>
          <p:grpSpPr>
            <a:xfrm>
              <a:off x="3505198" y="1636084"/>
              <a:ext cx="2597878" cy="383540"/>
              <a:chOff x="6339088" y="1573725"/>
              <a:chExt cx="3465640" cy="511505"/>
            </a:xfrm>
          </p:grpSpPr>
          <p:sp>
            <p:nvSpPr>
              <p:cNvPr id="81" name="圆角淘宝网chenying0907出品 77"/>
              <p:cNvSpPr/>
              <p:nvPr/>
            </p:nvSpPr>
            <p:spPr>
              <a:xfrm>
                <a:off x="6339088" y="1573726"/>
                <a:ext cx="213471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defRPr/>
                </a:pPr>
                <a:endParaRPr lang="zh-CN" altLang="en-US" sz="1400" dirty="0">
                  <a:latin typeface="+mj-lt"/>
                  <a:ea typeface="Arial Unicode MS" panose="020B0604020202020204" pitchFamily="34" charset="-122"/>
                  <a:cs typeface="Arial Unicode MS" panose="020B0604020202020204" pitchFamily="34" charset="-122"/>
                </a:endParaRPr>
              </a:p>
            </p:txBody>
          </p:sp>
          <p:sp>
            <p:nvSpPr>
              <p:cNvPr id="82" name="淘宝网chenying0907出品 78"/>
              <p:cNvSpPr/>
              <p:nvPr/>
            </p:nvSpPr>
            <p:spPr>
              <a:xfrm>
                <a:off x="6369821" y="1573725"/>
                <a:ext cx="3434907" cy="492610"/>
              </a:xfrm>
              <a:prstGeom prst="rect">
                <a:avLst/>
              </a:prstGeom>
            </p:spPr>
            <p:txBody>
              <a:bodyPr wrap="square" lIns="121960" tIns="60980" rIns="121960" bIns="60980">
                <a:spAutoFit/>
              </a:bodyPr>
              <a:lstStyle/>
              <a:p>
                <a:pPr>
                  <a:defRPr/>
                </a:pPr>
                <a:r>
                  <a:rPr lang="zh-CN" altLang="en-US" sz="1600" b="1" dirty="0">
                    <a:solidFill>
                      <a:schemeClr val="bg1"/>
                    </a:solidFill>
                    <a:latin typeface="微软雅黑" pitchFamily="34" charset="-122"/>
                    <a:ea typeface="微软雅黑" pitchFamily="34" charset="-122"/>
                  </a:rPr>
                  <a:t>学生的关注点</a:t>
                </a:r>
                <a:endParaRPr lang="en-US" altLang="zh-CN" sz="1600" b="1" dirty="0">
                  <a:solidFill>
                    <a:schemeClr val="bg1"/>
                  </a:solidFill>
                  <a:latin typeface="微软雅黑" pitchFamily="34" charset="-122"/>
                  <a:ea typeface="微软雅黑" pitchFamily="34" charset="-122"/>
                </a:endParaRPr>
              </a:p>
            </p:txBody>
          </p:sp>
        </p:grpSp>
      </p:grpSp>
      <p:sp>
        <p:nvSpPr>
          <p:cNvPr id="85" name="淘宝网chenying0907出品 17"/>
          <p:cNvSpPr txBox="1"/>
          <p:nvPr/>
        </p:nvSpPr>
        <p:spPr>
          <a:xfrm>
            <a:off x="6705600" y="3867150"/>
            <a:ext cx="2057400" cy="1077218"/>
          </a:xfrm>
          <a:prstGeom prst="rect">
            <a:avLst/>
          </a:prstGeom>
          <a:noFill/>
        </p:spPr>
        <p:txBody>
          <a:bodyPr wrap="square">
            <a:spAutoFit/>
          </a:bodyPr>
          <a:lstStyle/>
          <a:p>
            <a:r>
              <a:rPr lang="zh-CN" altLang="en-US" sz="1600" dirty="0">
                <a:latin typeface="微软雅黑" pitchFamily="34" charset="-122"/>
                <a:ea typeface="微软雅黑" pitchFamily="34" charset="-122"/>
              </a:rPr>
              <a:t>以部为单位在校内实地模拟导游并以录像的形式提前交教师指导点评。</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anim calcmode="lin" valueType="num">
                                      <p:cBhvr>
                                        <p:cTn id="8" dur="1000" fill="hold"/>
                                        <p:tgtEl>
                                          <p:spTgt spid="87"/>
                                        </p:tgtEl>
                                        <p:attrNameLst>
                                          <p:attrName>ppt_x</p:attrName>
                                        </p:attrNameLst>
                                      </p:cBhvr>
                                      <p:tavLst>
                                        <p:tav tm="0">
                                          <p:val>
                                            <p:strVal val="#ppt_x"/>
                                          </p:val>
                                        </p:tav>
                                        <p:tav tm="100000">
                                          <p:val>
                                            <p:strVal val="#ppt_x"/>
                                          </p:val>
                                        </p:tav>
                                      </p:tavLst>
                                    </p:anim>
                                    <p:anim calcmode="lin" valueType="num">
                                      <p:cBhvr>
                                        <p:cTn id="9" dur="1000" fill="hold"/>
                                        <p:tgtEl>
                                          <p:spTgt spid="8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slide(fromTop)">
                                      <p:cBhvr>
                                        <p:cTn id="13" dur="500"/>
                                        <p:tgtEl>
                                          <p:spTgt spid="62"/>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ppt_x"/>
                                          </p:val>
                                        </p:tav>
                                        <p:tav tm="100000">
                                          <p:val>
                                            <p:strVal val="#ppt_x"/>
                                          </p:val>
                                        </p:tav>
                                      </p:tavLst>
                                    </p:anim>
                                    <p:anim calcmode="lin" valueType="num">
                                      <p:cBhvr additive="base">
                                        <p:cTn id="17" dur="500" fill="hold"/>
                                        <p:tgtEl>
                                          <p:spTgt spid="6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slide(fromTop)">
                                      <p:cBhvr>
                                        <p:cTn id="21" dur="500"/>
                                        <p:tgtEl>
                                          <p:spTgt spid="70"/>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ppt_x"/>
                                          </p:val>
                                        </p:tav>
                                        <p:tav tm="100000">
                                          <p:val>
                                            <p:strVal val="#ppt_x"/>
                                          </p:val>
                                        </p:tav>
                                      </p:tavLst>
                                    </p:anim>
                                    <p:anim calcmode="lin" valueType="num">
                                      <p:cBhvr additive="base">
                                        <p:cTn id="25" dur="500" fill="hold"/>
                                        <p:tgtEl>
                                          <p:spTgt spid="77"/>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2" presetClass="entr" presetSubtype="1" fill="hold" nodeType="after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slide(fromTop)">
                                      <p:cBhvr>
                                        <p:cTn id="29" dur="500"/>
                                        <p:tgtEl>
                                          <p:spTgt spid="78"/>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ppt_x"/>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7"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教学理念</a:t>
            </a:r>
          </a:p>
        </p:txBody>
      </p:sp>
      <p:pic>
        <p:nvPicPr>
          <p:cNvPr id="16" name="Picture 15" descr="share-and-value.png"/>
          <p:cNvPicPr>
            <a:picLocks noChangeAspect="1"/>
          </p:cNvPicPr>
          <p:nvPr/>
        </p:nvPicPr>
        <p:blipFill>
          <a:blip r:embed="rId3" cstate="print"/>
          <a:stretch>
            <a:fillRect/>
          </a:stretch>
        </p:blipFill>
        <p:spPr>
          <a:xfrm>
            <a:off x="2933830" y="2038350"/>
            <a:ext cx="3276340" cy="1362074"/>
          </a:xfrm>
          <a:prstGeom prst="rect">
            <a:avLst/>
          </a:prstGeom>
        </p:spPr>
      </p:pic>
      <p:sp>
        <p:nvSpPr>
          <p:cNvPr id="18" name="淘宝网chenying0907出品 70"/>
          <p:cNvSpPr txBox="1"/>
          <p:nvPr/>
        </p:nvSpPr>
        <p:spPr bwMode="auto">
          <a:xfrm>
            <a:off x="1295400" y="3428821"/>
            <a:ext cx="6781800" cy="1200329"/>
          </a:xfrm>
          <a:prstGeom prst="rect">
            <a:avLst/>
          </a:prstGeom>
          <a:noFill/>
        </p:spPr>
        <p:txBody>
          <a:bodyPr wrap="square" anchor="ctr">
            <a:spAutoFit/>
          </a:bodyPr>
          <a:lstStyle/>
          <a:p>
            <a:pPr algn="ctr" eaLnBrk="1" fontAlgn="auto" hangingPunct="1">
              <a:lnSpc>
                <a:spcPct val="150000"/>
              </a:lnSpc>
              <a:spcBef>
                <a:spcPts val="0"/>
              </a:spcBef>
              <a:spcAft>
                <a:spcPts val="0"/>
              </a:spcAft>
              <a:defRPr/>
            </a:pPr>
            <a:r>
              <a:rPr lang="zh-CN" altLang="en-US" sz="1600" dirty="0">
                <a:latin typeface="微软雅黑" pitchFamily="34" charset="-122"/>
                <a:ea typeface="微软雅黑" pitchFamily="34" charset="-122"/>
              </a:rPr>
              <a:t>一种关注学生学习获得知识的方法过程，提高学生学习效能的教学方式。以效能为主导，由学生自己阅读概念性、认识性的内容，教师仅对难点等原理性内容进行点拨。</a:t>
            </a:r>
          </a:p>
        </p:txBody>
      </p:sp>
      <p:sp>
        <p:nvSpPr>
          <p:cNvPr id="19" name="Rectangle 18"/>
          <p:cNvSpPr/>
          <p:nvPr/>
        </p:nvSpPr>
        <p:spPr>
          <a:xfrm>
            <a:off x="2057400" y="1200150"/>
            <a:ext cx="4572000" cy="707886"/>
          </a:xfrm>
          <a:prstGeom prst="rect">
            <a:avLst/>
          </a:prstGeom>
        </p:spPr>
        <p:txBody>
          <a:bodyPr>
            <a:spAutoFit/>
          </a:bodyPr>
          <a:lstStyle/>
          <a:p>
            <a:pPr algn="ctr"/>
            <a:r>
              <a:rPr lang="zh-CN" altLang="en-US" sz="4000" b="1" dirty="0">
                <a:solidFill>
                  <a:schemeClr val="accent1"/>
                </a:solidFill>
                <a:latin typeface="微软雅黑" pitchFamily="34" charset="-122"/>
                <a:ea typeface="微软雅黑" pitchFamily="34" charset="-122"/>
              </a:rPr>
              <a:t>“后茶馆式”教学</a:t>
            </a:r>
            <a:endParaRPr lang="en-US" sz="4000" b="1" dirty="0">
              <a:solidFill>
                <a:schemeClr val="accent1"/>
              </a:solidFill>
              <a:latin typeface="微软雅黑" pitchFamily="34" charset="-122"/>
              <a:ea typeface="微软雅黑" pitchFamily="34" charset="-122"/>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教学理念</a:t>
            </a:r>
          </a:p>
        </p:txBody>
      </p:sp>
      <p:pic>
        <p:nvPicPr>
          <p:cNvPr id="6" name="Picture 5" descr="slide1.png"/>
          <p:cNvPicPr>
            <a:picLocks noChangeAspect="1"/>
          </p:cNvPicPr>
          <p:nvPr/>
        </p:nvPicPr>
        <p:blipFill>
          <a:blip r:embed="rId3" cstate="print"/>
          <a:stretch>
            <a:fillRect/>
          </a:stretch>
        </p:blipFill>
        <p:spPr>
          <a:xfrm>
            <a:off x="609600" y="2343150"/>
            <a:ext cx="2595657" cy="2286000"/>
          </a:xfrm>
          <a:prstGeom prst="rect">
            <a:avLst/>
          </a:prstGeom>
        </p:spPr>
      </p:pic>
      <p:sp>
        <p:nvSpPr>
          <p:cNvPr id="7" name="淘宝网chenying0907出品 435"/>
          <p:cNvSpPr txBox="1"/>
          <p:nvPr/>
        </p:nvSpPr>
        <p:spPr>
          <a:xfrm>
            <a:off x="381000" y="1428750"/>
            <a:ext cx="3276600" cy="707886"/>
          </a:xfrm>
          <a:prstGeom prst="rect">
            <a:avLst/>
          </a:prstGeom>
          <a:noFill/>
        </p:spPr>
        <p:txBody>
          <a:bodyPr wrap="square" rtlCol="0">
            <a:spAutoFit/>
          </a:bodyPr>
          <a:lstStyle/>
          <a:p>
            <a:pPr>
              <a:defRPr/>
            </a:pPr>
            <a:r>
              <a:rPr lang="zh-CN" altLang="en-US" sz="4000" b="1" dirty="0">
                <a:solidFill>
                  <a:schemeClr val="accent1"/>
                </a:solidFill>
                <a:latin typeface="微软雅黑" panose="020B0503020204020204" pitchFamily="34" charset="-122"/>
                <a:ea typeface="微软雅黑" panose="020B0503020204020204" pitchFamily="34" charset="-122"/>
              </a:rPr>
              <a:t>教育指导思想</a:t>
            </a:r>
          </a:p>
        </p:txBody>
      </p:sp>
      <p:sp>
        <p:nvSpPr>
          <p:cNvPr id="8" name="淘宝网chenying0907出品 20"/>
          <p:cNvSpPr/>
          <p:nvPr/>
        </p:nvSpPr>
        <p:spPr bwMode="auto">
          <a:xfrm>
            <a:off x="4572000" y="2136902"/>
            <a:ext cx="3929063" cy="2797048"/>
          </a:xfrm>
          <a:prstGeom prst="rect">
            <a:avLst/>
          </a:prstGeom>
        </p:spPr>
        <p:txBody>
          <a:bodyPr wrap="square">
            <a:spAutoFit/>
          </a:bodyPr>
          <a:lstStyle/>
          <a:p>
            <a:pPr eaLnBrk="1" fontAlgn="auto" hangingPunct="1">
              <a:lnSpc>
                <a:spcPct val="150000"/>
              </a:lnSpc>
              <a:spcBef>
                <a:spcPts val="0"/>
              </a:spcBef>
              <a:spcAft>
                <a:spcPts val="0"/>
              </a:spcAft>
              <a:defRPr/>
            </a:pPr>
            <a:r>
              <a:rPr lang="zh-CN" altLang="en-US" sz="2400" b="1" dirty="0">
                <a:latin typeface="微软雅黑" panose="020B0503020204020204" pitchFamily="34" charset="-122"/>
                <a:ea typeface="微软雅黑" panose="020B0503020204020204" pitchFamily="34" charset="-122"/>
              </a:rPr>
              <a:t>陶行知：知识来源于实践。</a:t>
            </a:r>
          </a:p>
          <a:p>
            <a:pPr eaLnBrk="1" fontAlgn="auto" hangingPunct="1">
              <a:lnSpc>
                <a:spcPct val="150000"/>
              </a:lnSpc>
              <a:spcBef>
                <a:spcPts val="0"/>
              </a:spcBef>
              <a:spcAft>
                <a:spcPts val="0"/>
              </a:spcAft>
              <a:defRPr/>
            </a:pPr>
            <a:r>
              <a:rPr lang="zh-CN" altLang="en-US" sz="2400" b="1" dirty="0">
                <a:latin typeface="微软雅黑" panose="020B0503020204020204" pitchFamily="34" charset="-122"/>
                <a:ea typeface="微软雅黑" panose="020B0503020204020204" pitchFamily="34" charset="-122"/>
              </a:rPr>
              <a:t>陶行知认识论：</a:t>
            </a:r>
          </a:p>
          <a:p>
            <a:pPr eaLnBrk="1" fontAlgn="auto" hangingPunct="1">
              <a:lnSpc>
                <a:spcPct val="150000"/>
              </a:lnSpc>
              <a:spcBef>
                <a:spcPts val="0"/>
              </a:spcBef>
              <a:spcAft>
                <a:spcPts val="0"/>
              </a:spcAft>
              <a:defRPr/>
            </a:pPr>
            <a:r>
              <a:rPr lang="zh-CN" altLang="en-US" sz="2400" b="1" dirty="0">
                <a:latin typeface="微软雅黑" panose="020B0503020204020204" pitchFamily="34" charset="-122"/>
                <a:ea typeface="微软雅黑" panose="020B0503020204020204" pitchFamily="34" charset="-122"/>
              </a:rPr>
              <a:t>             行（实践） </a:t>
            </a:r>
          </a:p>
          <a:p>
            <a:pPr eaLnBrk="1" fontAlgn="auto" hangingPunct="1">
              <a:lnSpc>
                <a:spcPct val="150000"/>
              </a:lnSpc>
              <a:spcBef>
                <a:spcPts val="0"/>
              </a:spcBef>
              <a:spcAft>
                <a:spcPts val="0"/>
              </a:spcAft>
              <a:defRPr/>
            </a:pPr>
            <a:r>
              <a:rPr lang="zh-CN" altLang="en-US" sz="2400" b="1" dirty="0">
                <a:latin typeface="微软雅黑" panose="020B0503020204020204" pitchFamily="34" charset="-122"/>
                <a:ea typeface="微软雅黑" panose="020B0503020204020204" pitchFamily="34" charset="-122"/>
              </a:rPr>
              <a:t>             知（知识） </a:t>
            </a:r>
          </a:p>
          <a:p>
            <a:pPr eaLnBrk="1" fontAlgn="auto" hangingPunct="1">
              <a:lnSpc>
                <a:spcPct val="150000"/>
              </a:lnSpc>
              <a:spcBef>
                <a:spcPts val="0"/>
              </a:spcBef>
              <a:spcAft>
                <a:spcPts val="0"/>
              </a:spcAft>
              <a:defRPr/>
            </a:pPr>
            <a:r>
              <a:rPr lang="zh-CN" altLang="en-US" sz="2400" b="1" dirty="0">
                <a:latin typeface="微软雅黑" panose="020B0503020204020204" pitchFamily="34" charset="-122"/>
                <a:ea typeface="微软雅黑" panose="020B0503020204020204" pitchFamily="34" charset="-122"/>
              </a:rPr>
              <a:t>             行（实践）</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500"/>
                            </p:stCondLst>
                            <p:childTnLst>
                              <p:par>
                                <p:cTn id="12" presetID="2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228600" y="212086"/>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教学教法</a:t>
            </a:r>
          </a:p>
        </p:txBody>
      </p:sp>
      <p:pic>
        <p:nvPicPr>
          <p:cNvPr id="35" name="Picture 34" descr="together.png"/>
          <p:cNvPicPr>
            <a:picLocks noChangeAspect="1"/>
          </p:cNvPicPr>
          <p:nvPr/>
        </p:nvPicPr>
        <p:blipFill>
          <a:blip r:embed="rId3" cstate="print"/>
          <a:stretch>
            <a:fillRect/>
          </a:stretch>
        </p:blipFill>
        <p:spPr>
          <a:xfrm>
            <a:off x="2269171" y="1881188"/>
            <a:ext cx="4605659" cy="1300162"/>
          </a:xfrm>
          <a:prstGeom prst="rect">
            <a:avLst/>
          </a:prstGeom>
        </p:spPr>
      </p:pic>
      <p:sp>
        <p:nvSpPr>
          <p:cNvPr id="36" name="淘宝网chenying0907出品 35"/>
          <p:cNvSpPr txBox="1"/>
          <p:nvPr/>
        </p:nvSpPr>
        <p:spPr>
          <a:xfrm>
            <a:off x="1028700" y="3181350"/>
            <a:ext cx="7086600" cy="1128899"/>
          </a:xfrm>
          <a:prstGeom prst="rect">
            <a:avLst/>
          </a:prstGeom>
          <a:noFill/>
        </p:spPr>
        <p:txBody>
          <a:bodyPr wrap="square" rtlCol="0">
            <a:spAutoFit/>
          </a:bodyPr>
          <a:lstStyle/>
          <a:p>
            <a:pPr algn="ctr">
              <a:lnSpc>
                <a:spcPct val="114000"/>
              </a:lnSpc>
            </a:pPr>
            <a:r>
              <a:rPr lang="zh-CN" altLang="en-US" sz="1200" dirty="0">
                <a:solidFill>
                  <a:schemeClr val="tx1">
                    <a:lumMod val="50000"/>
                  </a:schemeClr>
                </a:solidFill>
                <a:latin typeface="微软雅黑" pitchFamily="34" charset="-122"/>
                <a:ea typeface="微软雅黑" pitchFamily="34" charset="-122"/>
              </a:rPr>
              <a:t>轻点此处输入文字内容，</a:t>
            </a:r>
            <a:r>
              <a:rPr lang="en-US" altLang="zh-CN" sz="1200" dirty="0">
                <a:solidFill>
                  <a:schemeClr val="tx1">
                    <a:lumMod val="50000"/>
                  </a:schemeClr>
                </a:solidFill>
                <a:latin typeface="微软雅黑" pitchFamily="34" charset="-122"/>
                <a:ea typeface="微软雅黑" pitchFamily="34" charset="-122"/>
              </a:rPr>
              <a:t>PPT</a:t>
            </a:r>
            <a:r>
              <a:rPr lang="zh-CN" altLang="en-US" sz="1200" dirty="0">
                <a:solidFill>
                  <a:schemeClr val="tx1">
                    <a:lumMod val="50000"/>
                  </a:schemeClr>
                </a:solidFill>
                <a:latin typeface="微软雅黑" pitchFamily="34" charset="-122"/>
                <a:ea typeface="微软雅黑" pitchFamily="34" charset="-122"/>
              </a:rPr>
              <a:t>模板所有文字图片都可编辑，数据图表都可以修改颜色大小淘宝网chenying0907出品轻点此处输入文字内容轻点此处输入文字内容，</a:t>
            </a:r>
            <a:r>
              <a:rPr lang="en-US" altLang="zh-CN" sz="1200" dirty="0">
                <a:solidFill>
                  <a:schemeClr val="tx1">
                    <a:lumMod val="50000"/>
                  </a:schemeClr>
                </a:solidFill>
                <a:latin typeface="微软雅黑" pitchFamily="34" charset="-122"/>
                <a:ea typeface="微软雅黑" pitchFamily="34" charset="-122"/>
              </a:rPr>
              <a:t>PPT</a:t>
            </a:r>
            <a:r>
              <a:rPr lang="zh-CN" altLang="en-US" sz="1200" dirty="0">
                <a:solidFill>
                  <a:schemeClr val="tx1">
                    <a:lumMod val="50000"/>
                  </a:schemeClr>
                </a:solidFill>
                <a:latin typeface="微软雅黑" pitchFamily="34" charset="-122"/>
                <a:ea typeface="微软雅黑" pitchFamily="34" charset="-122"/>
              </a:rPr>
              <a:t>模板所有文字图片都可编辑，数据图表都可以修改颜色大小淘宝网chenying0907出品轻点此处输入文字内容轻点此处输入文字内容，</a:t>
            </a:r>
            <a:r>
              <a:rPr lang="en-US" altLang="zh-CN" sz="1200" dirty="0">
                <a:solidFill>
                  <a:schemeClr val="tx1">
                    <a:lumMod val="50000"/>
                  </a:schemeClr>
                </a:solidFill>
                <a:latin typeface="微软雅黑" pitchFamily="34" charset="-122"/>
                <a:ea typeface="微软雅黑" pitchFamily="34" charset="-122"/>
              </a:rPr>
              <a:t>PPT</a:t>
            </a:r>
            <a:r>
              <a:rPr lang="zh-CN" altLang="en-US" sz="1200" dirty="0">
                <a:solidFill>
                  <a:schemeClr val="tx1">
                    <a:lumMod val="50000"/>
                  </a:schemeClr>
                </a:solidFill>
                <a:latin typeface="微软雅黑" pitchFamily="34" charset="-122"/>
                <a:ea typeface="微软雅黑" pitchFamily="34" charset="-122"/>
              </a:rPr>
              <a:t>模板所有文字图片都可编辑，数据图表都可以修改颜色大小淘宝网chenying0907出品轻点此处输入文字内容</a:t>
            </a:r>
          </a:p>
          <a:p>
            <a:pPr algn="ctr">
              <a:lnSpc>
                <a:spcPct val="114000"/>
              </a:lnSpc>
            </a:pPr>
            <a:endParaRPr lang="zh-CN" altLang="en-US" sz="1200" dirty="0">
              <a:solidFill>
                <a:schemeClr val="tx1">
                  <a:lumMod val="50000"/>
                </a:schemeClr>
              </a:solidFill>
              <a:latin typeface="微软雅黑" pitchFamily="34" charset="-122"/>
              <a:ea typeface="微软雅黑" pitchFamily="34" charset="-122"/>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ppt_x</p:attrName>
                                        </p:attrNameLst>
                                      </p:cBhvr>
                                      <p:tavLst>
                                        <p:tav tm="0">
                                          <p:val>
                                            <p:strVal val="#ppt_x-.2"/>
                                          </p:val>
                                        </p:tav>
                                        <p:tav tm="100000">
                                          <p:val>
                                            <p:strVal val="#ppt_x"/>
                                          </p:val>
                                        </p:tav>
                                      </p:tavLst>
                                    </p:anim>
                                    <p:anim calcmode="lin" valueType="num">
                                      <p:cBhvr>
                                        <p:cTn id="8"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9" dur="1000"/>
                                        <p:tgtEl>
                                          <p:spTgt spid="35"/>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152400" y="133350"/>
            <a:ext cx="2438400" cy="633187"/>
          </a:xfrm>
          <a:prstGeom prst="rect">
            <a:avLst/>
          </a:prstGeom>
          <a:noFill/>
          <a:ln w="9525">
            <a:noFill/>
            <a:miter lim="800000"/>
            <a:headEnd/>
            <a:tailEnd/>
          </a:ln>
          <a:effectLst/>
        </p:spPr>
        <p:txBody>
          <a:bodyPr wrap="square">
            <a:spAutoFit/>
          </a:bodyPr>
          <a:lstStyle/>
          <a:p>
            <a:pPr>
              <a:lnSpc>
                <a:spcPct val="120000"/>
              </a:lnSpc>
              <a:defRPr/>
            </a:pPr>
            <a:r>
              <a:rPr lang="zh-CN" altLang="en-US" sz="3200" b="1" dirty="0">
                <a:solidFill>
                  <a:prstClr val="white"/>
                </a:solidFill>
                <a:latin typeface="微软雅黑" pitchFamily="34" charset="-122"/>
                <a:ea typeface="微软雅黑" pitchFamily="34" charset="-122"/>
              </a:rPr>
              <a:t>教学过程</a:t>
            </a:r>
          </a:p>
        </p:txBody>
      </p:sp>
      <p:graphicFrame>
        <p:nvGraphicFramePr>
          <p:cNvPr id="3" name="对象 16"/>
          <p:cNvGraphicFramePr>
            <a:graphicFrameLocks/>
          </p:cNvGraphicFramePr>
          <p:nvPr>
            <p:extLst>
              <p:ext uri="{D42A27DB-BD31-4B8C-83A1-F6EECF244321}">
                <p14:modId xmlns:p14="http://schemas.microsoft.com/office/powerpoint/2010/main" val="2646386848"/>
              </p:ext>
            </p:extLst>
          </p:nvPr>
        </p:nvGraphicFramePr>
        <p:xfrm>
          <a:off x="1116891" y="1813109"/>
          <a:ext cx="2397494" cy="2401491"/>
        </p:xfrm>
        <a:graphic>
          <a:graphicData uri="http://schemas.openxmlformats.org/drawingml/2006/chart">
            <c:chart xmlns:c="http://schemas.openxmlformats.org/drawingml/2006/chart" xmlns:r="http://schemas.openxmlformats.org/officeDocument/2006/relationships" r:id="rId3"/>
          </a:graphicData>
        </a:graphic>
      </p:graphicFrame>
      <p:sp>
        <p:nvSpPr>
          <p:cNvPr id="5" name="淘宝网chenying0907出品 12"/>
          <p:cNvSpPr/>
          <p:nvPr/>
        </p:nvSpPr>
        <p:spPr>
          <a:xfrm>
            <a:off x="4164891" y="1845424"/>
            <a:ext cx="162042" cy="162000"/>
          </a:xfrm>
          <a:prstGeom prst="ellipse">
            <a:avLst/>
          </a:prstGeom>
          <a:noFill/>
          <a:ln w="57150">
            <a:solidFill>
              <a:srgbClr val="195958"/>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p>
        </p:txBody>
      </p:sp>
      <p:sp>
        <p:nvSpPr>
          <p:cNvPr id="6" name="淘宝网chenying0907出品 13"/>
          <p:cNvSpPr/>
          <p:nvPr/>
        </p:nvSpPr>
        <p:spPr>
          <a:xfrm>
            <a:off x="4164891" y="2565504"/>
            <a:ext cx="162042" cy="162000"/>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p>
        </p:txBody>
      </p:sp>
      <p:sp>
        <p:nvSpPr>
          <p:cNvPr id="7" name="淘宝网chenying0907出品 14"/>
          <p:cNvSpPr/>
          <p:nvPr/>
        </p:nvSpPr>
        <p:spPr>
          <a:xfrm>
            <a:off x="4164891" y="3285585"/>
            <a:ext cx="162042" cy="162000"/>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p>
        </p:txBody>
      </p:sp>
      <p:sp>
        <p:nvSpPr>
          <p:cNvPr id="8" name="淘宝网chenying0907出品 15"/>
          <p:cNvSpPr/>
          <p:nvPr/>
        </p:nvSpPr>
        <p:spPr>
          <a:xfrm>
            <a:off x="4164891" y="4005664"/>
            <a:ext cx="162042" cy="162000"/>
          </a:xfrm>
          <a:prstGeom prst="ellipse">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p>
        </p:txBody>
      </p:sp>
      <p:sp>
        <p:nvSpPr>
          <p:cNvPr id="9" name="Text Box 44"/>
          <p:cNvSpPr txBox="1">
            <a:spLocks noChangeArrowheads="1"/>
          </p:cNvSpPr>
          <p:nvPr/>
        </p:nvSpPr>
        <p:spPr bwMode="auto">
          <a:xfrm>
            <a:off x="4517067" y="1736909"/>
            <a:ext cx="4202469" cy="44320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9" tIns="34295" rIns="68589" bIns="34295">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800" b="1" dirty="0">
                <a:solidFill>
                  <a:schemeClr val="tx1"/>
                </a:solidFill>
              </a:rPr>
              <a:t>5</a:t>
            </a:r>
            <a:r>
              <a:rPr lang="zh-CN" altLang="en-US" sz="1800" b="1" dirty="0">
                <a:solidFill>
                  <a:schemeClr val="tx1"/>
                </a:solidFill>
              </a:rPr>
              <a:t>分钟</a:t>
            </a:r>
            <a:r>
              <a:rPr lang="en-US" altLang="zh-CN" sz="1800" b="1" dirty="0">
                <a:solidFill>
                  <a:schemeClr val="tx1"/>
                </a:solidFill>
              </a:rPr>
              <a:t>---</a:t>
            </a:r>
            <a:r>
              <a:rPr lang="zh-CN" altLang="en-US" sz="1800" b="1" dirty="0">
                <a:solidFill>
                  <a:schemeClr val="tx1"/>
                </a:solidFill>
              </a:rPr>
              <a:t>合理安排，分解目标</a:t>
            </a:r>
          </a:p>
        </p:txBody>
      </p:sp>
      <p:sp>
        <p:nvSpPr>
          <p:cNvPr id="10" name="Text Box 44"/>
          <p:cNvSpPr txBox="1">
            <a:spLocks noChangeArrowheads="1"/>
          </p:cNvSpPr>
          <p:nvPr/>
        </p:nvSpPr>
        <p:spPr bwMode="auto">
          <a:xfrm>
            <a:off x="4517067" y="2430935"/>
            <a:ext cx="4202468" cy="44320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9" tIns="34295" rIns="68589" bIns="34295">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800" b="1" dirty="0">
                <a:solidFill>
                  <a:schemeClr val="tx1"/>
                </a:solidFill>
              </a:rPr>
              <a:t>20</a:t>
            </a:r>
            <a:r>
              <a:rPr lang="zh-CN" altLang="en-US" sz="1800" b="1" dirty="0">
                <a:solidFill>
                  <a:schemeClr val="tx1"/>
                </a:solidFill>
              </a:rPr>
              <a:t>分钟</a:t>
            </a:r>
            <a:r>
              <a:rPr lang="en-US" altLang="zh-CN" sz="1800" b="1" dirty="0">
                <a:solidFill>
                  <a:schemeClr val="tx1"/>
                </a:solidFill>
              </a:rPr>
              <a:t>---</a:t>
            </a:r>
            <a:r>
              <a:rPr lang="zh-CN" altLang="en-US" sz="1800" b="1" dirty="0">
                <a:solidFill>
                  <a:schemeClr val="tx1"/>
                </a:solidFill>
              </a:rPr>
              <a:t>精确定位，明确目标</a:t>
            </a:r>
          </a:p>
        </p:txBody>
      </p:sp>
      <p:sp>
        <p:nvSpPr>
          <p:cNvPr id="11" name="Text Box 44"/>
          <p:cNvSpPr txBox="1">
            <a:spLocks noChangeArrowheads="1"/>
          </p:cNvSpPr>
          <p:nvPr/>
        </p:nvSpPr>
        <p:spPr bwMode="auto">
          <a:xfrm>
            <a:off x="4538333" y="3162518"/>
            <a:ext cx="4202468" cy="44320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9" tIns="34295" rIns="68589" bIns="34295">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800" b="1" dirty="0">
                <a:solidFill>
                  <a:schemeClr val="tx1"/>
                </a:solidFill>
              </a:rPr>
              <a:t>18</a:t>
            </a:r>
            <a:r>
              <a:rPr lang="zh-CN" altLang="en-US" sz="1800" b="1" dirty="0">
                <a:solidFill>
                  <a:schemeClr val="tx1"/>
                </a:solidFill>
              </a:rPr>
              <a:t>分钟</a:t>
            </a:r>
            <a:r>
              <a:rPr lang="en-US" altLang="zh-CN" sz="1800" b="1" dirty="0">
                <a:solidFill>
                  <a:schemeClr val="tx1"/>
                </a:solidFill>
              </a:rPr>
              <a:t>---</a:t>
            </a:r>
            <a:r>
              <a:rPr lang="zh-CN" altLang="en-US" sz="1800" b="1" dirty="0">
                <a:solidFill>
                  <a:schemeClr val="tx1"/>
                </a:solidFill>
              </a:rPr>
              <a:t>处方教学，达成目标</a:t>
            </a:r>
          </a:p>
        </p:txBody>
      </p:sp>
      <p:sp>
        <p:nvSpPr>
          <p:cNvPr id="12" name="Text Box 44"/>
          <p:cNvSpPr txBox="1">
            <a:spLocks noChangeArrowheads="1"/>
          </p:cNvSpPr>
          <p:nvPr/>
        </p:nvSpPr>
        <p:spPr bwMode="auto">
          <a:xfrm>
            <a:off x="4560532" y="3881142"/>
            <a:ext cx="4202468" cy="44320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9" tIns="34295" rIns="68589" bIns="34295">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800" b="1" dirty="0">
                <a:solidFill>
                  <a:schemeClr val="tx1"/>
                </a:solidFill>
              </a:rPr>
              <a:t>2</a:t>
            </a:r>
            <a:r>
              <a:rPr lang="zh-CN" altLang="en-US" sz="1800" b="1" dirty="0">
                <a:solidFill>
                  <a:schemeClr val="tx1"/>
                </a:solidFill>
              </a:rPr>
              <a:t>分钟</a:t>
            </a:r>
            <a:r>
              <a:rPr lang="en-US" altLang="zh-CN" sz="1800" b="1" dirty="0">
                <a:solidFill>
                  <a:schemeClr val="tx1"/>
                </a:solidFill>
              </a:rPr>
              <a:t>---</a:t>
            </a:r>
            <a:r>
              <a:rPr lang="zh-CN" altLang="en-US" sz="1800" b="1" dirty="0">
                <a:solidFill>
                  <a:schemeClr val="tx1"/>
                </a:solidFill>
              </a:rPr>
              <a:t>布置作业，拓展目标</a:t>
            </a:r>
          </a:p>
        </p:txBody>
      </p:sp>
      <p:pic>
        <p:nvPicPr>
          <p:cNvPr id="15" name="Picture 14" descr="megaphone.png"/>
          <p:cNvPicPr>
            <a:picLocks noChangeAspect="1"/>
          </p:cNvPicPr>
          <p:nvPr/>
        </p:nvPicPr>
        <p:blipFill>
          <a:blip r:embed="rId4" cstate="print"/>
          <a:stretch>
            <a:fillRect/>
          </a:stretch>
        </p:blipFill>
        <p:spPr>
          <a:xfrm>
            <a:off x="1981200" y="2724150"/>
            <a:ext cx="731814" cy="533400"/>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3"/>
                                        </p:tgtEl>
                                        <p:attrNameLst>
                                          <p:attrName>r</p:attrName>
                                        </p:attrNameLst>
                                      </p:cBhvr>
                                    </p:animRot>
                                  </p:childTnLst>
                                </p:cTn>
                              </p:par>
                            </p:childTnLst>
                          </p:cTn>
                        </p:par>
                        <p:par>
                          <p:cTn id="14" fill="hold">
                            <p:stCondLst>
                              <p:cond delay="500"/>
                            </p:stCondLst>
                            <p:childTnLst>
                              <p:par>
                                <p:cTn id="15" presetID="10" presetClass="entr" presetSubtype="0" fill="hold" grpId="1"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par>
                                <p:cTn id="18" presetID="42" presetClass="path" presetSubtype="0" accel="50000" decel="50000" fill="hold" grpId="0" nodeType="withEffect">
                                  <p:stCondLst>
                                    <p:cond delay="0"/>
                                  </p:stCondLst>
                                  <p:childTnLst>
                                    <p:animMotion origin="layout" path="M -0.28299 -0.07863 L 3.6638E-6 1.72988E-6 " pathEditMode="relative" rAng="0" ptsTypes="AA">
                                      <p:cBhvr>
                                        <p:cTn id="19" dur="2000" fill="hold"/>
                                        <p:tgtEl>
                                          <p:spTgt spid="5"/>
                                        </p:tgtEl>
                                        <p:attrNameLst>
                                          <p:attrName>ppt_x</p:attrName>
                                          <p:attrName>ppt_y</p:attrName>
                                        </p:attrNameLst>
                                      </p:cBhvr>
                                      <p:rCtr x="14143" y="3932"/>
                                    </p:animMotion>
                                  </p:childTnLst>
                                </p:cTn>
                              </p:par>
                              <p:par>
                                <p:cTn id="20" presetID="10" presetClass="entr" presetSubtype="0" fill="hold" grpId="1" nodeType="withEffect">
                                  <p:stCondLst>
                                    <p:cond delay="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childTnLst>
                                </p:cTn>
                              </p:par>
                              <p:par>
                                <p:cTn id="23" presetID="42" presetClass="path" presetSubtype="0" accel="50000" decel="50000" fill="hold" grpId="0" nodeType="withEffect">
                                  <p:stCondLst>
                                    <p:cond delay="200"/>
                                  </p:stCondLst>
                                  <p:childTnLst>
                                    <p:animMotion origin="layout" path="M -0.2299 0.22225 L 3.6638E-6 3.14524E-7 " pathEditMode="relative" rAng="0" ptsTypes="AA">
                                      <p:cBhvr>
                                        <p:cTn id="24" dur="2000" fill="hold"/>
                                        <p:tgtEl>
                                          <p:spTgt spid="6"/>
                                        </p:tgtEl>
                                        <p:attrNameLst>
                                          <p:attrName>ppt_x</p:attrName>
                                          <p:attrName>ppt_y</p:attrName>
                                        </p:attrNameLst>
                                      </p:cBhvr>
                                      <p:rCtr x="11488" y="-11124"/>
                                    </p:animMotion>
                                  </p:childTnLst>
                                </p:cTn>
                              </p:par>
                              <p:par>
                                <p:cTn id="25" presetID="10" presetClass="entr" presetSubtype="0" fill="hold" grpId="1" nodeType="withEffect">
                                  <p:stCondLst>
                                    <p:cond delay="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par>
                                <p:cTn id="28" presetID="42" presetClass="path" presetSubtype="0" accel="50000" decel="50000" fill="hold" grpId="0" nodeType="withEffect">
                                  <p:stCondLst>
                                    <p:cond delay="400"/>
                                  </p:stCondLst>
                                  <p:childTnLst>
                                    <p:animMotion origin="layout" path="M -0.20635 -0.41096 L 3.6638E-6 -2.36818E-6 " pathEditMode="relative" rAng="0" ptsTypes="AA">
                                      <p:cBhvr>
                                        <p:cTn id="29" dur="2000" fill="hold"/>
                                        <p:tgtEl>
                                          <p:spTgt spid="7"/>
                                        </p:tgtEl>
                                        <p:attrNameLst>
                                          <p:attrName>ppt_x</p:attrName>
                                          <p:attrName>ppt_y</p:attrName>
                                        </p:attrNameLst>
                                      </p:cBhvr>
                                      <p:rCtr x="10317" y="20537"/>
                                    </p:animMotion>
                                  </p:childTnLst>
                                </p:cTn>
                              </p:par>
                              <p:par>
                                <p:cTn id="30" presetID="10" presetClass="entr" presetSubtype="0" fill="hold" grpId="1" nodeType="withEffect">
                                  <p:stCondLst>
                                    <p:cond delay="6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childTnLst>
                                </p:cTn>
                              </p:par>
                              <p:par>
                                <p:cTn id="33" presetID="42" presetClass="path" presetSubtype="0" accel="50000" decel="50000" fill="hold" grpId="0" nodeType="withEffect">
                                  <p:stCondLst>
                                    <p:cond delay="600"/>
                                  </p:stCondLst>
                                  <p:childTnLst>
                                    <p:animMotion origin="layout" path="M -0.12361 -0.45629 L 3.6638E-6 -3.78353E-6 " pathEditMode="relative" rAng="0" ptsTypes="AA">
                                      <p:cBhvr>
                                        <p:cTn id="34" dur="2000" fill="hold"/>
                                        <p:tgtEl>
                                          <p:spTgt spid="8"/>
                                        </p:tgtEl>
                                        <p:attrNameLst>
                                          <p:attrName>ppt_x</p:attrName>
                                          <p:attrName>ppt_y</p:attrName>
                                        </p:attrNameLst>
                                      </p:cBhvr>
                                      <p:rCtr x="6180" y="22803"/>
                                    </p:animMotion>
                                  </p:childTnLst>
                                </p:cTn>
                              </p:par>
                              <p:par>
                                <p:cTn id="35" presetID="53"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100"/>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2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30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0-#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3" grpId="1">
        <p:bldAsOne/>
      </p:bldGraphic>
      <p:bldP spid="5" grpId="0" animBg="1"/>
      <p:bldP spid="5" grpId="1" animBg="1"/>
      <p:bldP spid="6" grpId="0" animBg="1"/>
      <p:bldP spid="6" grpId="1" animBg="1"/>
      <p:bldP spid="7" grpId="0" animBg="1"/>
      <p:bldP spid="7" grpId="1" animBg="1"/>
      <p:bldP spid="8" grpId="0" animBg="1"/>
      <p:bldP spid="8" grpId="1" animBg="1"/>
      <p:bldP spid="9" grpId="0"/>
      <p:bldP spid="10" grpId="0"/>
      <p:bldP spid="11" grpId="0"/>
      <p:bldP spid="12" grpId="0"/>
    </p:bldLst>
  </p:timing>
</p:sld>
</file>

<file path=ppt/theme/theme1.xml><?xml version="1.0" encoding="utf-8"?>
<a:theme xmlns:a="http://schemas.openxmlformats.org/drawingml/2006/main" name="Office Theme">
  <a:themeElements>
    <a:clrScheme name="橙彩飞扬">
      <a:dk1>
        <a:sysClr val="windowText" lastClr="000000"/>
      </a:dk1>
      <a:lt1>
        <a:sysClr val="window" lastClr="FFFFFF"/>
      </a:lt1>
      <a:dk2>
        <a:srgbClr val="1F497D"/>
      </a:dk2>
      <a:lt2>
        <a:srgbClr val="EEECE1"/>
      </a:lt2>
      <a:accent1>
        <a:srgbClr val="FF9900"/>
      </a:accent1>
      <a:accent2>
        <a:srgbClr val="31859C"/>
      </a:accent2>
      <a:accent3>
        <a:srgbClr val="E74C2E"/>
      </a:accent3>
      <a:accent4>
        <a:srgbClr val="17375E"/>
      </a:accent4>
      <a:accent5>
        <a:srgbClr val="909698"/>
      </a:accent5>
      <a:accent6>
        <a:srgbClr val="09918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橙彩飞扬">
      <a:dk1>
        <a:sysClr val="windowText" lastClr="000000"/>
      </a:dk1>
      <a:lt1>
        <a:sysClr val="window" lastClr="FFFFFF"/>
      </a:lt1>
      <a:dk2>
        <a:srgbClr val="1F497D"/>
      </a:dk2>
      <a:lt2>
        <a:srgbClr val="EEECE1"/>
      </a:lt2>
      <a:accent1>
        <a:srgbClr val="FF9900"/>
      </a:accent1>
      <a:accent2>
        <a:srgbClr val="31859C"/>
      </a:accent2>
      <a:accent3>
        <a:srgbClr val="E74C2E"/>
      </a:accent3>
      <a:accent4>
        <a:srgbClr val="17375E"/>
      </a:accent4>
      <a:accent5>
        <a:srgbClr val="909698"/>
      </a:accent5>
      <a:accent6>
        <a:srgbClr val="09918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2597</TotalTime>
  <Words>1077</Words>
  <Application>Microsoft Office PowerPoint</Application>
  <PresentationFormat>全屏显示(16:9)</PresentationFormat>
  <Paragraphs>150</Paragraphs>
  <Slides>20</Slides>
  <Notes>20</Notes>
  <HiddenSlides>0</HiddenSlides>
  <MMClips>1</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20</vt:i4>
      </vt:variant>
    </vt:vector>
  </HeadingPairs>
  <TitlesOfParts>
    <vt:vector size="26" baseType="lpstr">
      <vt:lpstr>Arial</vt:lpstr>
      <vt:lpstr>Calibri</vt:lpstr>
      <vt:lpstr>Impact</vt:lpstr>
      <vt:lpstr>微软雅黑</vt:lpstr>
      <vt:lpstr>Office Theme</vt:lpstr>
      <vt:lpstr>Custom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晶晶 邱</cp:lastModifiedBy>
  <cp:revision>717</cp:revision>
  <dcterms:created xsi:type="dcterms:W3CDTF">2014-02-10T10:41:22Z</dcterms:created>
  <dcterms:modified xsi:type="dcterms:W3CDTF">2019-03-11T09:59:34Z</dcterms:modified>
  <cp:category>chenying0907</cp:category>
</cp:coreProperties>
</file>