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9" r:id="rId4"/>
    <p:sldId id="261" r:id="rId5"/>
    <p:sldId id="269" r:id="rId6"/>
    <p:sldId id="267" r:id="rId7"/>
    <p:sldId id="268" r:id="rId8"/>
    <p:sldId id="262" r:id="rId9"/>
    <p:sldId id="270" r:id="rId10"/>
    <p:sldId id="271" r:id="rId11"/>
    <p:sldId id="272" r:id="rId12"/>
    <p:sldId id="273" r:id="rId13"/>
    <p:sldId id="263" r:id="rId14"/>
    <p:sldId id="274" r:id="rId15"/>
    <p:sldId id="275" r:id="rId16"/>
    <p:sldId id="279" r:id="rId17"/>
    <p:sldId id="278" r:id="rId18"/>
    <p:sldId id="264" r:id="rId19"/>
    <p:sldId id="277" r:id="rId20"/>
    <p:sldId id="280" r:id="rId21"/>
    <p:sldId id="281" r:id="rId22"/>
    <p:sldId id="282" r:id="rId23"/>
    <p:sldId id="265" r:id="rId24"/>
    <p:sldId id="284" r:id="rId25"/>
    <p:sldId id="291" r:id="rId26"/>
    <p:sldId id="292" r:id="rId27"/>
    <p:sldId id="285" r:id="rId28"/>
    <p:sldId id="286" r:id="rId29"/>
    <p:sldId id="290" r:id="rId30"/>
    <p:sldId id="266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700"/>
    <a:srgbClr val="FFFFFF"/>
    <a:srgbClr val="EA0700"/>
    <a:srgbClr val="E6E6E6"/>
    <a:srgbClr val="FEFCFC"/>
    <a:srgbClr val="B30000"/>
    <a:srgbClr val="BC000D"/>
    <a:srgbClr val="DD0100"/>
    <a:srgbClr val="D40700"/>
    <a:srgbClr val="B1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87" autoAdjust="0"/>
    <p:restoredTop sz="94660"/>
  </p:normalViewPr>
  <p:slideViewPr>
    <p:cSldViewPr snapToGrid="0">
      <p:cViewPr>
        <p:scale>
          <a:sx n="66" d="100"/>
          <a:sy n="66" d="100"/>
        </p:scale>
        <p:origin x="97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73A23-0863-4593-B971-21B7272C6FA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66615-EFCB-40DD-97E1-8A35E55A48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302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小芥末素材 </a:t>
            </a:r>
            <a:r>
              <a:rPr lang="en-US" altLang="zh-CN" dirty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19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428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756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7211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3810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7592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6158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814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7739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7341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191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8306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0548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9927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4495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6921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2392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8516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699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7183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8303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519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7708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69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44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560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036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519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840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66615-EFCB-40DD-97E1-8A35E55A480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430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763A66C-CC1C-4ECE-869A-70F083F02523}"/>
              </a:ext>
            </a:extLst>
          </p:cNvPr>
          <p:cNvSpPr/>
          <p:nvPr userDrawn="1"/>
        </p:nvSpPr>
        <p:spPr>
          <a:xfrm>
            <a:off x="400050" y="6988175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12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200" dirty="0">
              <a:solidFill>
                <a:srgbClr val="E6E6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2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3EB1811-9C99-4E2F-98DD-AF1B63F669AF}"/>
              </a:ext>
            </a:extLst>
          </p:cNvPr>
          <p:cNvSpPr/>
          <p:nvPr userDrawn="1"/>
        </p:nvSpPr>
        <p:spPr>
          <a:xfrm>
            <a:off x="2895600" y="7063085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12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200" dirty="0">
              <a:solidFill>
                <a:srgbClr val="E6E6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1A6FEA0-9A21-4FFE-B06C-DE051D4527F7}"/>
              </a:ext>
            </a:extLst>
          </p:cNvPr>
          <p:cNvSpPr/>
          <p:nvPr/>
        </p:nvSpPr>
        <p:spPr>
          <a:xfrm>
            <a:off x="1228909" y="1494699"/>
            <a:ext cx="973452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16000" b="1" cap="none" spc="-300" dirty="0">
                <a:ln w="38100">
                  <a:noFill/>
                </a:ln>
                <a:solidFill>
                  <a:srgbClr val="EA07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三会一课</a:t>
            </a:r>
          </a:p>
        </p:txBody>
      </p:sp>
      <p:pic>
        <p:nvPicPr>
          <p:cNvPr id="5" name="Picture 3" descr="C:\Users\Thinkpad\Desktop\4.png">
            <a:extLst>
              <a:ext uri="{FF2B5EF4-FFF2-40B4-BE49-F238E27FC236}">
                <a16:creationId xmlns:a16="http://schemas.microsoft.com/office/drawing/2014/main" id="{F22E4915-5AC5-4F0F-8B97-0259707B1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" t="31764" r="83968" b="55276"/>
          <a:stretch>
            <a:fillRect/>
          </a:stretch>
        </p:blipFill>
        <p:spPr bwMode="auto">
          <a:xfrm>
            <a:off x="1256702" y="1125538"/>
            <a:ext cx="1368171" cy="88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6417137-F0BA-46A1-AE93-27C2DFE70EBF}"/>
              </a:ext>
            </a:extLst>
          </p:cNvPr>
          <p:cNvSpPr txBox="1"/>
          <p:nvPr/>
        </p:nvSpPr>
        <p:spPr>
          <a:xfrm>
            <a:off x="3524250" y="3825965"/>
            <a:ext cx="5143500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深入学习三会一课</a:t>
            </a:r>
            <a:r>
              <a:rPr lang="en-US" altLang="zh-CN" sz="20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做合格党员</a:t>
            </a:r>
            <a:endParaRPr lang="en-US" altLang="zh-CN" sz="2000" dirty="0">
              <a:solidFill>
                <a:srgbClr val="E307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基层党支部党建工作</a:t>
            </a:r>
          </a:p>
        </p:txBody>
      </p:sp>
      <p:pic>
        <p:nvPicPr>
          <p:cNvPr id="7" name="建党伟业背景音乐.wav">
            <a:hlinkClick r:id="" action="ppaction://media"/>
            <a:extLst>
              <a:ext uri="{FF2B5EF4-FFF2-40B4-BE49-F238E27FC236}">
                <a16:creationId xmlns:a16="http://schemas.microsoft.com/office/drawing/2014/main" id="{950B4D27-4B4E-436F-B340-5DF5D8AB99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27991" y="0"/>
            <a:ext cx="629818" cy="62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3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4000">
        <p15:prstTrans prst="curtains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3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6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3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6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支部党员大会</a:t>
            </a:r>
          </a:p>
        </p:txBody>
      </p:sp>
      <p:sp>
        <p:nvSpPr>
          <p:cNvPr id="16" name="圆角矩形 10">
            <a:extLst>
              <a:ext uri="{FF2B5EF4-FFF2-40B4-BE49-F238E27FC236}">
                <a16:creationId xmlns:a16="http://schemas.microsoft.com/office/drawing/2014/main" id="{9A45ADDF-B0A6-4649-92B8-5682931A3AA3}"/>
              </a:ext>
            </a:extLst>
          </p:cNvPr>
          <p:cNvSpPr/>
          <p:nvPr/>
        </p:nvSpPr>
        <p:spPr>
          <a:xfrm>
            <a:off x="1724314" y="1824097"/>
            <a:ext cx="9185326" cy="3192192"/>
          </a:xfrm>
          <a:prstGeom prst="roundRect">
            <a:avLst>
              <a:gd name="adj" fmla="val 8259"/>
            </a:avLst>
          </a:prstGeom>
          <a:solidFill>
            <a:schemeClr val="bg1">
              <a:alpha val="48000"/>
            </a:schemeClr>
          </a:solidFill>
          <a:ln w="6350">
            <a:solidFill>
              <a:schemeClr val="accent2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1867">
              <a:solidFill>
                <a:srgbClr val="AA000B">
                  <a:lumMod val="50000"/>
                </a:srgbClr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E74E472-DFBC-4A13-A4EA-752FED9AB8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592" y="1200416"/>
            <a:ext cx="6696771" cy="1259637"/>
          </a:xfrm>
          <a:prstGeom prst="rect">
            <a:avLst/>
          </a:prstGeom>
        </p:spPr>
      </p:pic>
      <p:sp>
        <p:nvSpPr>
          <p:cNvPr id="19" name="TextBox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61537B2-5C37-464B-B1D1-0151A7F9F389}"/>
              </a:ext>
            </a:extLst>
          </p:cNvPr>
          <p:cNvSpPr txBox="1"/>
          <p:nvPr/>
        </p:nvSpPr>
        <p:spPr>
          <a:xfrm>
            <a:off x="4172801" y="1256937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支部党员大会有关规定</a:t>
            </a:r>
          </a:p>
        </p:txBody>
      </p:sp>
      <p:sp>
        <p:nvSpPr>
          <p:cNvPr id="21" name="TextBox 479">
            <a:extLst>
              <a:ext uri="{FF2B5EF4-FFF2-40B4-BE49-F238E27FC236}">
                <a16:creationId xmlns:a16="http://schemas.microsoft.com/office/drawing/2014/main" id="{E05BFCB5-F52E-442D-83C4-05C5A01D6B82}"/>
              </a:ext>
            </a:extLst>
          </p:cNvPr>
          <p:cNvSpPr txBox="1"/>
          <p:nvPr/>
        </p:nvSpPr>
        <p:spPr>
          <a:xfrm>
            <a:off x="2695589" y="2585619"/>
            <a:ext cx="7886037" cy="812529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支部党员大会一般为</a:t>
            </a:r>
            <a:r>
              <a:rPr lang="zh-CN" altLang="en-US" sz="1867" kern="0" dirty="0">
                <a:solidFill>
                  <a:srgbClr val="E30700"/>
                </a:solidFill>
              </a:rPr>
              <a:t>三个月召开一次</a:t>
            </a:r>
            <a:r>
              <a:rPr lang="zh-CN" altLang="en-US" sz="1867" b="0" kern="0" dirty="0">
                <a:solidFill>
                  <a:srgbClr val="000000"/>
                </a:solidFill>
              </a:rPr>
              <a:t>。如有特殊情况需要推迟举行，支部委员会必须向上级党组织报告说明。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33A163CA-B6F7-4193-A474-8645DB38CB6F}"/>
              </a:ext>
            </a:extLst>
          </p:cNvPr>
          <p:cNvSpPr/>
          <p:nvPr/>
        </p:nvSpPr>
        <p:spPr>
          <a:xfrm>
            <a:off x="2120067" y="2606853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C9294C4-665F-43F5-B16A-50E51FE6ACD6}"/>
              </a:ext>
            </a:extLst>
          </p:cNvPr>
          <p:cNvSpPr/>
          <p:nvPr/>
        </p:nvSpPr>
        <p:spPr>
          <a:xfrm>
            <a:off x="2120067" y="3446521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DDA66DAC-F843-4194-A535-522E6FD6658D}"/>
              </a:ext>
            </a:extLst>
          </p:cNvPr>
          <p:cNvSpPr/>
          <p:nvPr/>
        </p:nvSpPr>
        <p:spPr>
          <a:xfrm>
            <a:off x="2120067" y="4170890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TextBox 479">
            <a:extLst>
              <a:ext uri="{FF2B5EF4-FFF2-40B4-BE49-F238E27FC236}">
                <a16:creationId xmlns:a16="http://schemas.microsoft.com/office/drawing/2014/main" id="{8286D453-094E-4FA0-BD2A-F340FA283339}"/>
              </a:ext>
            </a:extLst>
          </p:cNvPr>
          <p:cNvSpPr txBox="1"/>
          <p:nvPr/>
        </p:nvSpPr>
        <p:spPr>
          <a:xfrm>
            <a:off x="2695589" y="3435255"/>
            <a:ext cx="8214051" cy="467756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正式开会时，必须要有支部</a:t>
            </a:r>
            <a:r>
              <a:rPr lang="zh-CN" altLang="en-US" sz="1867" kern="0" dirty="0">
                <a:solidFill>
                  <a:srgbClr val="E30700"/>
                </a:solidFill>
              </a:rPr>
              <a:t>半数以上的有表决权</a:t>
            </a:r>
            <a:r>
              <a:rPr lang="zh-CN" altLang="en-US" sz="1867" b="0" kern="0" dirty="0">
                <a:solidFill>
                  <a:srgbClr val="000000"/>
                </a:solidFill>
              </a:rPr>
              <a:t>的正式党员参加，方可开会。</a:t>
            </a:r>
          </a:p>
        </p:txBody>
      </p:sp>
      <p:sp>
        <p:nvSpPr>
          <p:cNvPr id="26" name="TextBox 479">
            <a:extLst>
              <a:ext uri="{FF2B5EF4-FFF2-40B4-BE49-F238E27FC236}">
                <a16:creationId xmlns:a16="http://schemas.microsoft.com/office/drawing/2014/main" id="{0AD4494D-E6DE-4820-AAC7-13A3AF389F65}"/>
              </a:ext>
            </a:extLst>
          </p:cNvPr>
          <p:cNvSpPr txBox="1"/>
          <p:nvPr/>
        </p:nvSpPr>
        <p:spPr>
          <a:xfrm>
            <a:off x="2695589" y="4131492"/>
            <a:ext cx="8654123" cy="467756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大会决议必须经过</a:t>
            </a:r>
            <a:r>
              <a:rPr lang="zh-CN" altLang="en-US" sz="1867" kern="0" dirty="0">
                <a:solidFill>
                  <a:srgbClr val="E30700"/>
                </a:solidFill>
              </a:rPr>
              <a:t>应到会正式党员半数以上通过</a:t>
            </a:r>
            <a:r>
              <a:rPr lang="zh-CN" altLang="en-US" sz="1867" b="0" kern="0" dirty="0">
                <a:solidFill>
                  <a:srgbClr val="000000"/>
                </a:solidFill>
              </a:rPr>
              <a:t>，才有效。</a:t>
            </a:r>
          </a:p>
        </p:txBody>
      </p:sp>
    </p:spTree>
    <p:extLst>
      <p:ext uri="{BB962C8B-B14F-4D97-AF65-F5344CB8AC3E}">
        <p14:creationId xmlns:p14="http://schemas.microsoft.com/office/powerpoint/2010/main" val="70322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6" grpId="0" animBg="1"/>
      <p:bldP spid="19" grpId="0"/>
      <p:bldP spid="21" grpId="0"/>
      <p:bldP spid="22" grpId="0" animBg="1"/>
      <p:bldP spid="23" grpId="0" animBg="1"/>
      <p:bldP spid="24" grpId="0" animBg="1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支部党员大会</a:t>
            </a:r>
          </a:p>
        </p:txBody>
      </p:sp>
      <p:sp>
        <p:nvSpPr>
          <p:cNvPr id="16" name="圆角矩形 10">
            <a:extLst>
              <a:ext uri="{FF2B5EF4-FFF2-40B4-BE49-F238E27FC236}">
                <a16:creationId xmlns:a16="http://schemas.microsoft.com/office/drawing/2014/main" id="{9A45ADDF-B0A6-4649-92B8-5682931A3AA3}"/>
              </a:ext>
            </a:extLst>
          </p:cNvPr>
          <p:cNvSpPr/>
          <p:nvPr/>
        </p:nvSpPr>
        <p:spPr>
          <a:xfrm>
            <a:off x="1724314" y="1824097"/>
            <a:ext cx="9185326" cy="3192192"/>
          </a:xfrm>
          <a:prstGeom prst="roundRect">
            <a:avLst>
              <a:gd name="adj" fmla="val 8259"/>
            </a:avLst>
          </a:prstGeom>
          <a:solidFill>
            <a:schemeClr val="bg1">
              <a:alpha val="48000"/>
            </a:schemeClr>
          </a:solidFill>
          <a:ln w="6350">
            <a:solidFill>
              <a:schemeClr val="accent2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1867">
              <a:solidFill>
                <a:srgbClr val="AA000B">
                  <a:lumMod val="50000"/>
                </a:srgbClr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E74E472-DFBC-4A13-A4EA-752FED9AB8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592" y="1200416"/>
            <a:ext cx="6696771" cy="1259637"/>
          </a:xfrm>
          <a:prstGeom prst="rect">
            <a:avLst/>
          </a:prstGeom>
        </p:spPr>
      </p:pic>
      <p:sp>
        <p:nvSpPr>
          <p:cNvPr id="19" name="TextBox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61537B2-5C37-464B-B1D1-0151A7F9F389}"/>
              </a:ext>
            </a:extLst>
          </p:cNvPr>
          <p:cNvSpPr txBox="1"/>
          <p:nvPr/>
        </p:nvSpPr>
        <p:spPr>
          <a:xfrm>
            <a:off x="4583170" y="125693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支部党员大会职能</a:t>
            </a:r>
          </a:p>
        </p:txBody>
      </p:sp>
      <p:sp>
        <p:nvSpPr>
          <p:cNvPr id="21" name="TextBox 479">
            <a:extLst>
              <a:ext uri="{FF2B5EF4-FFF2-40B4-BE49-F238E27FC236}">
                <a16:creationId xmlns:a16="http://schemas.microsoft.com/office/drawing/2014/main" id="{E05BFCB5-F52E-442D-83C4-05C5A01D6B82}"/>
              </a:ext>
            </a:extLst>
          </p:cNvPr>
          <p:cNvSpPr txBox="1"/>
          <p:nvPr/>
        </p:nvSpPr>
        <p:spPr>
          <a:xfrm>
            <a:off x="2695589" y="2414169"/>
            <a:ext cx="7886037" cy="812529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33A163CA-B6F7-4193-A474-8645DB38CB6F}"/>
              </a:ext>
            </a:extLst>
          </p:cNvPr>
          <p:cNvSpPr/>
          <p:nvPr/>
        </p:nvSpPr>
        <p:spPr>
          <a:xfrm>
            <a:off x="2120067" y="2606853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C9294C4-665F-43F5-B16A-50E51FE6ACD6}"/>
              </a:ext>
            </a:extLst>
          </p:cNvPr>
          <p:cNvSpPr/>
          <p:nvPr/>
        </p:nvSpPr>
        <p:spPr>
          <a:xfrm>
            <a:off x="2120067" y="3484621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DDA66DAC-F843-4194-A535-522E6FD6658D}"/>
              </a:ext>
            </a:extLst>
          </p:cNvPr>
          <p:cNvSpPr/>
          <p:nvPr/>
        </p:nvSpPr>
        <p:spPr>
          <a:xfrm>
            <a:off x="2120067" y="4361390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TextBox 479">
            <a:extLst>
              <a:ext uri="{FF2B5EF4-FFF2-40B4-BE49-F238E27FC236}">
                <a16:creationId xmlns:a16="http://schemas.microsoft.com/office/drawing/2014/main" id="{8286D453-094E-4FA0-BD2A-F340FA283339}"/>
              </a:ext>
            </a:extLst>
          </p:cNvPr>
          <p:cNvSpPr txBox="1"/>
          <p:nvPr/>
        </p:nvSpPr>
        <p:spPr>
          <a:xfrm>
            <a:off x="2695589" y="3188518"/>
            <a:ext cx="7886037" cy="1157303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26" name="TextBox 479">
            <a:extLst>
              <a:ext uri="{FF2B5EF4-FFF2-40B4-BE49-F238E27FC236}">
                <a16:creationId xmlns:a16="http://schemas.microsoft.com/office/drawing/2014/main" id="{0AD4494D-E6DE-4820-AAC7-13A3AF389F65}"/>
              </a:ext>
            </a:extLst>
          </p:cNvPr>
          <p:cNvSpPr txBox="1"/>
          <p:nvPr/>
        </p:nvSpPr>
        <p:spPr>
          <a:xfrm>
            <a:off x="2695589" y="4321992"/>
            <a:ext cx="8654123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讨论、审批新党员的发展和预备党员的转正。</a:t>
            </a:r>
          </a:p>
        </p:txBody>
      </p:sp>
    </p:spTree>
    <p:extLst>
      <p:ext uri="{BB962C8B-B14F-4D97-AF65-F5344CB8AC3E}">
        <p14:creationId xmlns:p14="http://schemas.microsoft.com/office/powerpoint/2010/main" val="374896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6" grpId="0" animBg="1"/>
      <p:bldP spid="19" grpId="0"/>
      <p:bldP spid="21" grpId="0"/>
      <p:bldP spid="22" grpId="0" animBg="1"/>
      <p:bldP spid="23" grpId="0" animBg="1"/>
      <p:bldP spid="24" grpId="0" animBg="1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支部党员大会</a:t>
            </a:r>
          </a:p>
        </p:txBody>
      </p:sp>
      <p:sp>
        <p:nvSpPr>
          <p:cNvPr id="16" name="圆角矩形 10">
            <a:extLst>
              <a:ext uri="{FF2B5EF4-FFF2-40B4-BE49-F238E27FC236}">
                <a16:creationId xmlns:a16="http://schemas.microsoft.com/office/drawing/2014/main" id="{9A45ADDF-B0A6-4649-92B8-5682931A3AA3}"/>
              </a:ext>
            </a:extLst>
          </p:cNvPr>
          <p:cNvSpPr/>
          <p:nvPr/>
        </p:nvSpPr>
        <p:spPr>
          <a:xfrm>
            <a:off x="1724314" y="1824097"/>
            <a:ext cx="9185326" cy="3192192"/>
          </a:xfrm>
          <a:prstGeom prst="roundRect">
            <a:avLst>
              <a:gd name="adj" fmla="val 8259"/>
            </a:avLst>
          </a:prstGeom>
          <a:solidFill>
            <a:schemeClr val="bg1">
              <a:alpha val="48000"/>
            </a:schemeClr>
          </a:solidFill>
          <a:ln w="6350">
            <a:solidFill>
              <a:schemeClr val="accent2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1867">
              <a:solidFill>
                <a:srgbClr val="AA000B">
                  <a:lumMod val="50000"/>
                </a:srgbClr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E74E472-DFBC-4A13-A4EA-752FED9AB8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592" y="1200416"/>
            <a:ext cx="6696771" cy="1259637"/>
          </a:xfrm>
          <a:prstGeom prst="rect">
            <a:avLst/>
          </a:prstGeom>
        </p:spPr>
      </p:pic>
      <p:sp>
        <p:nvSpPr>
          <p:cNvPr id="19" name="TextBox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61537B2-5C37-464B-B1D1-0151A7F9F389}"/>
              </a:ext>
            </a:extLst>
          </p:cNvPr>
          <p:cNvSpPr txBox="1"/>
          <p:nvPr/>
        </p:nvSpPr>
        <p:spPr>
          <a:xfrm>
            <a:off x="4172801" y="1256937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支部党员大会有关规定</a:t>
            </a:r>
          </a:p>
        </p:txBody>
      </p:sp>
      <p:sp>
        <p:nvSpPr>
          <p:cNvPr id="21" name="TextBox 479">
            <a:extLst>
              <a:ext uri="{FF2B5EF4-FFF2-40B4-BE49-F238E27FC236}">
                <a16:creationId xmlns:a16="http://schemas.microsoft.com/office/drawing/2014/main" id="{E05BFCB5-F52E-442D-83C4-05C5A01D6B82}"/>
              </a:ext>
            </a:extLst>
          </p:cNvPr>
          <p:cNvSpPr txBox="1"/>
          <p:nvPr/>
        </p:nvSpPr>
        <p:spPr>
          <a:xfrm>
            <a:off x="2695589" y="2661819"/>
            <a:ext cx="7886037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讨论、决定对党员的表彰和处分。 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33A163CA-B6F7-4193-A474-8645DB38CB6F}"/>
              </a:ext>
            </a:extLst>
          </p:cNvPr>
          <p:cNvSpPr/>
          <p:nvPr/>
        </p:nvSpPr>
        <p:spPr>
          <a:xfrm>
            <a:off x="2120067" y="2683053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C9294C4-665F-43F5-B16A-50E51FE6ACD6}"/>
              </a:ext>
            </a:extLst>
          </p:cNvPr>
          <p:cNvSpPr/>
          <p:nvPr/>
        </p:nvSpPr>
        <p:spPr>
          <a:xfrm>
            <a:off x="2120067" y="3522721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5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TextBox 479">
            <a:extLst>
              <a:ext uri="{FF2B5EF4-FFF2-40B4-BE49-F238E27FC236}">
                <a16:creationId xmlns:a16="http://schemas.microsoft.com/office/drawing/2014/main" id="{8286D453-094E-4FA0-BD2A-F340FA283339}"/>
              </a:ext>
            </a:extLst>
          </p:cNvPr>
          <p:cNvSpPr txBox="1"/>
          <p:nvPr/>
        </p:nvSpPr>
        <p:spPr>
          <a:xfrm>
            <a:off x="2695590" y="3435255"/>
            <a:ext cx="7376344" cy="812529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选举产生新的支部委员会和出席上级党的代表大会、代表会议的代表，增补和撤销党支部委员。</a:t>
            </a:r>
          </a:p>
        </p:txBody>
      </p:sp>
    </p:spTree>
    <p:extLst>
      <p:ext uri="{BB962C8B-B14F-4D97-AF65-F5344CB8AC3E}">
        <p14:creationId xmlns:p14="http://schemas.microsoft.com/office/powerpoint/2010/main" val="122641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6" grpId="0" animBg="1"/>
      <p:bldP spid="19" grpId="0"/>
      <p:bldP spid="21" grpId="0"/>
      <p:bldP spid="22" grpId="0" animBg="1"/>
      <p:bldP spid="23" grpId="0" animBg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1851B03-F401-4B63-86CA-E22200B7EC60}"/>
              </a:ext>
            </a:extLst>
          </p:cNvPr>
          <p:cNvGrpSpPr/>
          <p:nvPr/>
        </p:nvGrpSpPr>
        <p:grpSpPr>
          <a:xfrm>
            <a:off x="2468753" y="2990432"/>
            <a:ext cx="7598369" cy="1308772"/>
            <a:chOff x="1259461" y="2533974"/>
            <a:chExt cx="6659503" cy="1837976"/>
          </a:xfrm>
        </p:grpSpPr>
        <p:sp>
          <p:nvSpPr>
            <p:cNvPr id="3" name="Round Same Side Corner Rectangle 21">
              <a:extLst>
                <a:ext uri="{FF2B5EF4-FFF2-40B4-BE49-F238E27FC236}">
                  <a16:creationId xmlns:a16="http://schemas.microsoft.com/office/drawing/2014/main" id="{21A6C982-3857-4015-83FB-81EACA09BAB0}"/>
                </a:ext>
              </a:extLst>
            </p:cNvPr>
            <p:cNvSpPr/>
            <p:nvPr/>
          </p:nvSpPr>
          <p:spPr>
            <a:xfrm rot="16200000" flipH="1">
              <a:off x="3670225" y="123210"/>
              <a:ext cx="1837976" cy="6659503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57150" cap="flat" cmpd="sng" algn="ctr">
              <a:solidFill>
                <a:srgbClr val="E307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7192" tIns="48596" rIns="97192" bIns="48596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91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ound Same Side Corner Rectangle 7">
              <a:extLst>
                <a:ext uri="{FF2B5EF4-FFF2-40B4-BE49-F238E27FC236}">
                  <a16:creationId xmlns:a16="http://schemas.microsoft.com/office/drawing/2014/main" id="{59F1D032-2D43-4108-A052-D99E1B1D361C}"/>
                </a:ext>
              </a:extLst>
            </p:cNvPr>
            <p:cNvSpPr/>
            <p:nvPr/>
          </p:nvSpPr>
          <p:spPr>
            <a:xfrm rot="16200000" flipH="1">
              <a:off x="3849889" y="219953"/>
              <a:ext cx="1482839" cy="6434577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19050" cap="flat" cmpd="sng" algn="ctr">
              <a:solidFill>
                <a:srgbClr val="E30700"/>
              </a:solidFill>
              <a:prstDash val="solid"/>
            </a:ln>
            <a:effectLst/>
          </p:spPr>
          <p:txBody>
            <a:bodyPr lIns="97192" tIns="48596" rIns="97192" bIns="48596" anchor="ctr"/>
            <a:lstStyle/>
            <a:p>
              <a:pPr marL="0" marR="0" lvl="0" indent="0" algn="ctr" defTabSz="75800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5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9826B66-5D79-49B4-A537-FA8A093E895B}"/>
              </a:ext>
            </a:extLst>
          </p:cNvPr>
          <p:cNvGrpSpPr/>
          <p:nvPr/>
        </p:nvGrpSpPr>
        <p:grpSpPr>
          <a:xfrm>
            <a:off x="5434237" y="1540427"/>
            <a:ext cx="1403944" cy="1124169"/>
            <a:chOff x="2465492" y="2108424"/>
            <a:chExt cx="970890" cy="777133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69D2EF7-9A77-4196-95F1-54A8E7A53184}"/>
                </a:ext>
              </a:extLst>
            </p:cNvPr>
            <p:cNvSpPr/>
            <p:nvPr/>
          </p:nvSpPr>
          <p:spPr>
            <a:xfrm>
              <a:off x="2585913" y="2162254"/>
              <a:ext cx="669475" cy="669475"/>
            </a:xfrm>
            <a:prstGeom prst="ellipse">
              <a:avLst/>
            </a:prstGeom>
            <a:solidFill>
              <a:srgbClr val="E3070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14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标题 4">
              <a:extLst>
                <a:ext uri="{FF2B5EF4-FFF2-40B4-BE49-F238E27FC236}">
                  <a16:creationId xmlns:a16="http://schemas.microsoft.com/office/drawing/2014/main" id="{6563BD99-6F9D-4A92-B5A6-C610A74EFD4D}"/>
                </a:ext>
              </a:extLst>
            </p:cNvPr>
            <p:cNvSpPr txBox="1"/>
            <p:nvPr/>
          </p:nvSpPr>
          <p:spPr>
            <a:xfrm>
              <a:off x="2465492" y="2108424"/>
              <a:ext cx="970890" cy="777133"/>
            </a:xfrm>
            <a:prstGeom prst="rect">
              <a:avLst/>
            </a:prstGeom>
          </p:spPr>
          <p:txBody>
            <a:bodyPr vert="horz" lIns="72911" tIns="36456" rIns="72911" bIns="36456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828" b="0" i="0" u="none" strike="noStrike" kern="1200" cap="none" spc="0" normalizeH="0" baseline="0" noProof="0" dirty="0">
                  <a:ln>
                    <a:noFill/>
                  </a:ln>
                  <a:solidFill>
                    <a:srgbClr val="FDDDC3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j-cs"/>
                </a:rPr>
                <a:t>    </a:t>
              </a:r>
              <a:r>
                <a:rPr kumimoji="0" lang="en-US" altLang="zh-CN" sz="382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j-cs"/>
                </a:rPr>
                <a:t>03</a:t>
              </a:r>
              <a:endParaRPr kumimoji="0" lang="zh-CN" altLang="en-US" sz="382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j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D3A88F5-1D3C-489B-B76F-49443E8D70D6}"/>
              </a:ext>
            </a:extLst>
          </p:cNvPr>
          <p:cNvSpPr txBox="1"/>
          <p:nvPr/>
        </p:nvSpPr>
        <p:spPr>
          <a:xfrm>
            <a:off x="3059367" y="3171959"/>
            <a:ext cx="6533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5400" b="1" dirty="0">
                <a:solidFill>
                  <a:srgbClr val="E307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支部委员会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E30700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A6D8BA-F057-4A87-983A-64C198912095}"/>
              </a:ext>
            </a:extLst>
          </p:cNvPr>
          <p:cNvSpPr txBox="1"/>
          <p:nvPr/>
        </p:nvSpPr>
        <p:spPr>
          <a:xfrm>
            <a:off x="4169046" y="4365484"/>
            <a:ext cx="577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30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坚持“三会一课” 增强党员的党性观念</a:t>
            </a:r>
          </a:p>
        </p:txBody>
      </p:sp>
    </p:spTree>
    <p:extLst>
      <p:ext uri="{BB962C8B-B14F-4D97-AF65-F5344CB8AC3E}">
        <p14:creationId xmlns:p14="http://schemas.microsoft.com/office/powerpoint/2010/main" val="91866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</a:t>
            </a:r>
          </a:p>
        </p:txBody>
      </p:sp>
      <p:sp>
        <p:nvSpPr>
          <p:cNvPr id="30" name="Rectangle 6">
            <a:extLst>
              <a:ext uri="{FF2B5EF4-FFF2-40B4-BE49-F238E27FC236}">
                <a16:creationId xmlns:a16="http://schemas.microsoft.com/office/drawing/2014/main" id="{1FCFE019-D297-485D-B43A-8F97A7B95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1804" y="2762802"/>
            <a:ext cx="225999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整理支委会作出的决议或决定及会议记录，及时存档备查。</a:t>
            </a:r>
          </a:p>
        </p:txBody>
      </p:sp>
      <p:sp>
        <p:nvSpPr>
          <p:cNvPr id="31" name="Rectangle 8">
            <a:extLst>
              <a:ext uri="{FF2B5EF4-FFF2-40B4-BE49-F238E27FC236}">
                <a16:creationId xmlns:a16="http://schemas.microsoft.com/office/drawing/2014/main" id="{FCFB5453-D2D9-479A-AA5A-728E086F9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0687" y="2762802"/>
            <a:ext cx="209971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召开会议。主持人向到会人员报告会议议题和议程，集体讨论，形成决议，对落实决定事项作出明确分工。</a:t>
            </a:r>
          </a:p>
        </p:txBody>
      </p:sp>
      <p:sp>
        <p:nvSpPr>
          <p:cNvPr id="32" name="Rectangle 10">
            <a:extLst>
              <a:ext uri="{FF2B5EF4-FFF2-40B4-BE49-F238E27FC236}">
                <a16:creationId xmlns:a16="http://schemas.microsoft.com/office/drawing/2014/main" id="{35F3D955-234A-4D59-9083-ECDC3084D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5639" y="2762802"/>
            <a:ext cx="241031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会前准备。确定议题、开会时间、地点向全体支部委员通报情况，每一位支部委员作好参加会议的准备。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745ABC7-891A-4CA0-A968-3F6E394CB018}"/>
              </a:ext>
            </a:extLst>
          </p:cNvPr>
          <p:cNvSpPr/>
          <p:nvPr/>
        </p:nvSpPr>
        <p:spPr>
          <a:xfrm>
            <a:off x="1696134" y="1415975"/>
            <a:ext cx="2428407" cy="2780359"/>
          </a:xfrm>
          <a:prstGeom prst="rect">
            <a:avLst/>
          </a:prstGeom>
          <a:noFill/>
          <a:ln>
            <a:solidFill>
              <a:srgbClr val="E307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0A6B63C-72BD-4E29-AEF8-F962D8B7BE3B}"/>
              </a:ext>
            </a:extLst>
          </p:cNvPr>
          <p:cNvSpPr/>
          <p:nvPr/>
        </p:nvSpPr>
        <p:spPr>
          <a:xfrm>
            <a:off x="4946176" y="1467437"/>
            <a:ext cx="2428408" cy="2780360"/>
          </a:xfrm>
          <a:prstGeom prst="rect">
            <a:avLst/>
          </a:prstGeom>
          <a:noFill/>
          <a:ln>
            <a:solidFill>
              <a:srgbClr val="E307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FDC4D23-25A1-44C7-8AA9-1A0887DADE48}"/>
              </a:ext>
            </a:extLst>
          </p:cNvPr>
          <p:cNvSpPr/>
          <p:nvPr/>
        </p:nvSpPr>
        <p:spPr>
          <a:xfrm>
            <a:off x="8236553" y="1415975"/>
            <a:ext cx="2428407" cy="2780360"/>
          </a:xfrm>
          <a:prstGeom prst="rect">
            <a:avLst/>
          </a:prstGeom>
          <a:noFill/>
          <a:ln>
            <a:solidFill>
              <a:srgbClr val="E307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A7658013-4FFD-4184-BBF4-B9D9ABA73966}"/>
              </a:ext>
            </a:extLst>
          </p:cNvPr>
          <p:cNvSpPr/>
          <p:nvPr/>
        </p:nvSpPr>
        <p:spPr>
          <a:xfrm>
            <a:off x="2401695" y="1655814"/>
            <a:ext cx="987677" cy="987677"/>
          </a:xfrm>
          <a:prstGeom prst="ellipse">
            <a:avLst/>
          </a:prstGeom>
          <a:solidFill>
            <a:srgbClr val="E30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endParaRPr lang="zh-CN" altLang="en-US" sz="5333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5B3DADF-0E76-428B-95A8-A19E6CD3430D}"/>
              </a:ext>
            </a:extLst>
          </p:cNvPr>
          <p:cNvSpPr/>
          <p:nvPr/>
        </p:nvSpPr>
        <p:spPr>
          <a:xfrm>
            <a:off x="5662656" y="1751064"/>
            <a:ext cx="987677" cy="987677"/>
          </a:xfrm>
          <a:prstGeom prst="ellipse">
            <a:avLst/>
          </a:prstGeom>
          <a:solidFill>
            <a:srgbClr val="E30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endParaRPr lang="zh-CN" altLang="en-US" sz="5333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8150782-0BA1-4EC2-95BA-8D4A807DD16B}"/>
              </a:ext>
            </a:extLst>
          </p:cNvPr>
          <p:cNvSpPr/>
          <p:nvPr/>
        </p:nvSpPr>
        <p:spPr>
          <a:xfrm>
            <a:off x="9056791" y="1751064"/>
            <a:ext cx="987677" cy="987677"/>
          </a:xfrm>
          <a:prstGeom prst="ellipse">
            <a:avLst/>
          </a:prstGeom>
          <a:solidFill>
            <a:srgbClr val="E30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endParaRPr lang="zh-CN" altLang="en-US" sz="5333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F7829D9-F360-43A2-8BA4-B0ECADF7BB9C}"/>
              </a:ext>
            </a:extLst>
          </p:cNvPr>
          <p:cNvGrpSpPr/>
          <p:nvPr/>
        </p:nvGrpSpPr>
        <p:grpSpPr>
          <a:xfrm>
            <a:off x="4220674" y="2554678"/>
            <a:ext cx="670785" cy="646331"/>
            <a:chOff x="2272183" y="2320733"/>
            <a:chExt cx="493752" cy="475752"/>
          </a:xfrm>
          <a:solidFill>
            <a:srgbClr val="E30700"/>
          </a:solidFill>
        </p:grpSpPr>
        <p:sp>
          <p:nvSpPr>
            <p:cNvPr id="42" name="箭头: V 形 1">
              <a:extLst>
                <a:ext uri="{FF2B5EF4-FFF2-40B4-BE49-F238E27FC236}">
                  <a16:creationId xmlns:a16="http://schemas.microsoft.com/office/drawing/2014/main" id="{94A92039-87F3-4D43-87E6-3F23BDA598B1}"/>
                </a:ext>
              </a:extLst>
            </p:cNvPr>
            <p:cNvSpPr/>
            <p:nvPr/>
          </p:nvSpPr>
          <p:spPr>
            <a:xfrm>
              <a:off x="2487042" y="2320733"/>
              <a:ext cx="278893" cy="47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43" name="箭头: V 形 1">
              <a:extLst>
                <a:ext uri="{FF2B5EF4-FFF2-40B4-BE49-F238E27FC236}">
                  <a16:creationId xmlns:a16="http://schemas.microsoft.com/office/drawing/2014/main" id="{1DA5B347-33B8-4F42-B371-7E1D07CB78C0}"/>
                </a:ext>
              </a:extLst>
            </p:cNvPr>
            <p:cNvSpPr/>
            <p:nvPr/>
          </p:nvSpPr>
          <p:spPr>
            <a:xfrm>
              <a:off x="2272183" y="2320733"/>
              <a:ext cx="278893" cy="47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DD44BE1-7636-4690-86ED-EECE80D76775}"/>
              </a:ext>
            </a:extLst>
          </p:cNvPr>
          <p:cNvGrpSpPr/>
          <p:nvPr/>
        </p:nvGrpSpPr>
        <p:grpSpPr>
          <a:xfrm>
            <a:off x="7455960" y="2605089"/>
            <a:ext cx="696684" cy="646331"/>
            <a:chOff x="4788559" y="2350313"/>
            <a:chExt cx="512816" cy="475752"/>
          </a:xfrm>
          <a:solidFill>
            <a:srgbClr val="E30700"/>
          </a:solidFill>
        </p:grpSpPr>
        <p:sp>
          <p:nvSpPr>
            <p:cNvPr id="45" name="箭头: V 形 13">
              <a:extLst>
                <a:ext uri="{FF2B5EF4-FFF2-40B4-BE49-F238E27FC236}">
                  <a16:creationId xmlns:a16="http://schemas.microsoft.com/office/drawing/2014/main" id="{B38169ED-8AB3-4AF4-BFCA-1A0D680B9802}"/>
                </a:ext>
              </a:extLst>
            </p:cNvPr>
            <p:cNvSpPr/>
            <p:nvPr/>
          </p:nvSpPr>
          <p:spPr>
            <a:xfrm>
              <a:off x="5022482" y="2350313"/>
              <a:ext cx="278893" cy="47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46" name="箭头: V 形 13">
              <a:extLst>
                <a:ext uri="{FF2B5EF4-FFF2-40B4-BE49-F238E27FC236}">
                  <a16:creationId xmlns:a16="http://schemas.microsoft.com/office/drawing/2014/main" id="{BF41B8BA-A6C1-4ED7-B802-AD5010B7698E}"/>
                </a:ext>
              </a:extLst>
            </p:cNvPr>
            <p:cNvSpPr/>
            <p:nvPr/>
          </p:nvSpPr>
          <p:spPr>
            <a:xfrm>
              <a:off x="4788559" y="2350313"/>
              <a:ext cx="278893" cy="47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F602F662-4AD1-4519-8550-17FDE62A64DD}"/>
              </a:ext>
            </a:extLst>
          </p:cNvPr>
          <p:cNvSpPr/>
          <p:nvPr/>
        </p:nvSpPr>
        <p:spPr>
          <a:xfrm>
            <a:off x="3932529" y="4423887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307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支部委员会基本程序</a:t>
            </a:r>
          </a:p>
        </p:txBody>
      </p:sp>
    </p:spTree>
    <p:extLst>
      <p:ext uri="{BB962C8B-B14F-4D97-AF65-F5344CB8AC3E}">
        <p14:creationId xmlns:p14="http://schemas.microsoft.com/office/powerpoint/2010/main" val="427729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10">
            <a:extLst>
              <a:ext uri="{FF2B5EF4-FFF2-40B4-BE49-F238E27FC236}">
                <a16:creationId xmlns:a16="http://schemas.microsoft.com/office/drawing/2014/main" id="{AFD1694D-82A4-4ED7-8922-CCD1066A13A1}"/>
              </a:ext>
            </a:extLst>
          </p:cNvPr>
          <p:cNvSpPr/>
          <p:nvPr/>
        </p:nvSpPr>
        <p:spPr>
          <a:xfrm>
            <a:off x="1724314" y="1824097"/>
            <a:ext cx="9185326" cy="3192192"/>
          </a:xfrm>
          <a:prstGeom prst="roundRect">
            <a:avLst>
              <a:gd name="adj" fmla="val 8259"/>
            </a:avLst>
          </a:prstGeom>
          <a:solidFill>
            <a:schemeClr val="bg1">
              <a:alpha val="48000"/>
            </a:schemeClr>
          </a:solidFill>
          <a:ln w="6350">
            <a:solidFill>
              <a:schemeClr val="accent2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1867">
              <a:solidFill>
                <a:srgbClr val="AA000B">
                  <a:lumMod val="50000"/>
                </a:srgb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</a:t>
            </a:r>
          </a:p>
        </p:txBody>
      </p:sp>
      <p:sp>
        <p:nvSpPr>
          <p:cNvPr id="22" name="TextBox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EDCE289-E5F1-4050-A7F2-973CB207F764}"/>
              </a:ext>
            </a:extLst>
          </p:cNvPr>
          <p:cNvSpPr txBox="1"/>
          <p:nvPr/>
        </p:nvSpPr>
        <p:spPr>
          <a:xfrm>
            <a:off x="3277259" y="1412777"/>
            <a:ext cx="5734645" cy="783193"/>
          </a:xfrm>
          <a:prstGeom prst="roundRect">
            <a:avLst/>
          </a:prstGeom>
          <a:solidFill>
            <a:srgbClr val="E307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</a:pP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928CD7-818A-4D8F-B9D1-8F1BE4F0ABDE}"/>
              </a:ext>
            </a:extLst>
          </p:cNvPr>
          <p:cNvSpPr txBox="1"/>
          <p:nvPr/>
        </p:nvSpPr>
        <p:spPr>
          <a:xfrm>
            <a:off x="3277259" y="1451282"/>
            <a:ext cx="5734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支部委员会有关规定</a:t>
            </a:r>
          </a:p>
        </p:txBody>
      </p:sp>
      <p:sp>
        <p:nvSpPr>
          <p:cNvPr id="28" name="TextBox 479">
            <a:extLst>
              <a:ext uri="{FF2B5EF4-FFF2-40B4-BE49-F238E27FC236}">
                <a16:creationId xmlns:a16="http://schemas.microsoft.com/office/drawing/2014/main" id="{1633A49F-D215-4CC0-97B6-75946730201A}"/>
              </a:ext>
            </a:extLst>
          </p:cNvPr>
          <p:cNvSpPr txBox="1"/>
          <p:nvPr/>
        </p:nvSpPr>
        <p:spPr>
          <a:xfrm>
            <a:off x="2695589" y="2661819"/>
            <a:ext cx="7886037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支部委员会一般</a:t>
            </a:r>
            <a:r>
              <a:rPr lang="zh-CN" altLang="en-US" sz="1867" kern="0" dirty="0">
                <a:solidFill>
                  <a:srgbClr val="E30700"/>
                </a:solidFill>
              </a:rPr>
              <a:t>每月召开一次</a:t>
            </a:r>
            <a:r>
              <a:rPr lang="zh-CN" altLang="en-US" sz="1867" b="0" kern="0" dirty="0">
                <a:solidFill>
                  <a:srgbClr val="000000"/>
                </a:solidFill>
              </a:rPr>
              <a:t>，根据需要也可以随时召开。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0158BEA-1501-49F7-A3C3-5CAB745B273B}"/>
              </a:ext>
            </a:extLst>
          </p:cNvPr>
          <p:cNvSpPr/>
          <p:nvPr/>
        </p:nvSpPr>
        <p:spPr>
          <a:xfrm>
            <a:off x="2120067" y="2683053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BA74D25-B19C-4827-987F-1E183CE6523B}"/>
              </a:ext>
            </a:extLst>
          </p:cNvPr>
          <p:cNvSpPr/>
          <p:nvPr/>
        </p:nvSpPr>
        <p:spPr>
          <a:xfrm>
            <a:off x="2120067" y="3522721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133" b="1" kern="0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rPr>
              <a:t>2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TextBox 479">
            <a:extLst>
              <a:ext uri="{FF2B5EF4-FFF2-40B4-BE49-F238E27FC236}">
                <a16:creationId xmlns:a16="http://schemas.microsoft.com/office/drawing/2014/main" id="{8AC79356-E798-4922-B85C-8C082A7A2631}"/>
              </a:ext>
            </a:extLst>
          </p:cNvPr>
          <p:cNvSpPr txBox="1"/>
          <p:nvPr/>
        </p:nvSpPr>
        <p:spPr>
          <a:xfrm>
            <a:off x="2695589" y="3435255"/>
            <a:ext cx="7772097" cy="812529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召开支委扩大会议，要有</a:t>
            </a:r>
            <a:r>
              <a:rPr lang="zh-CN" altLang="en-US" sz="1867" kern="0" dirty="0">
                <a:solidFill>
                  <a:srgbClr val="E30700"/>
                </a:solidFill>
              </a:rPr>
              <a:t>超过半数的支委</a:t>
            </a:r>
            <a:r>
              <a:rPr lang="zh-CN" altLang="en-US" sz="1867" b="0" kern="0" dirty="0">
                <a:solidFill>
                  <a:srgbClr val="000000"/>
                </a:solidFill>
              </a:rPr>
              <a:t>参加。列席会议的同志在会上可以发表意见，但没有表决权。</a:t>
            </a:r>
          </a:p>
        </p:txBody>
      </p:sp>
    </p:spTree>
    <p:extLst>
      <p:ext uri="{BB962C8B-B14F-4D97-AF65-F5344CB8AC3E}">
        <p14:creationId xmlns:p14="http://schemas.microsoft.com/office/powerpoint/2010/main" val="105146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" grpId="0" animBg="1"/>
      <p:bldP spid="4" grpId="0"/>
      <p:bldP spid="22" grpId="0" animBg="1"/>
      <p:bldP spid="5" grpId="0"/>
      <p:bldP spid="28" grpId="0"/>
      <p:bldP spid="29" grpId="0" animBg="1"/>
      <p:bldP spid="36" grpId="0" animBg="1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10">
            <a:extLst>
              <a:ext uri="{FF2B5EF4-FFF2-40B4-BE49-F238E27FC236}">
                <a16:creationId xmlns:a16="http://schemas.microsoft.com/office/drawing/2014/main" id="{AFD1694D-82A4-4ED7-8922-CCD1066A13A1}"/>
              </a:ext>
            </a:extLst>
          </p:cNvPr>
          <p:cNvSpPr/>
          <p:nvPr/>
        </p:nvSpPr>
        <p:spPr>
          <a:xfrm>
            <a:off x="1724314" y="1824097"/>
            <a:ext cx="9185326" cy="3192192"/>
          </a:xfrm>
          <a:prstGeom prst="roundRect">
            <a:avLst>
              <a:gd name="adj" fmla="val 8259"/>
            </a:avLst>
          </a:prstGeom>
          <a:solidFill>
            <a:schemeClr val="bg1">
              <a:alpha val="48000"/>
            </a:schemeClr>
          </a:solidFill>
          <a:ln w="6350">
            <a:solidFill>
              <a:schemeClr val="accent2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1867">
              <a:solidFill>
                <a:srgbClr val="AA000B">
                  <a:lumMod val="50000"/>
                </a:srgb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</a:t>
            </a:r>
          </a:p>
        </p:txBody>
      </p:sp>
      <p:sp>
        <p:nvSpPr>
          <p:cNvPr id="22" name="TextBox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EDCE289-E5F1-4050-A7F2-973CB207F764}"/>
              </a:ext>
            </a:extLst>
          </p:cNvPr>
          <p:cNvSpPr txBox="1"/>
          <p:nvPr/>
        </p:nvSpPr>
        <p:spPr>
          <a:xfrm>
            <a:off x="3277259" y="1412777"/>
            <a:ext cx="5734645" cy="783193"/>
          </a:xfrm>
          <a:prstGeom prst="roundRect">
            <a:avLst/>
          </a:prstGeom>
          <a:solidFill>
            <a:srgbClr val="E307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</a:pP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928CD7-818A-4D8F-B9D1-8F1BE4F0ABDE}"/>
              </a:ext>
            </a:extLst>
          </p:cNvPr>
          <p:cNvSpPr txBox="1"/>
          <p:nvPr/>
        </p:nvSpPr>
        <p:spPr>
          <a:xfrm>
            <a:off x="3277259" y="1489382"/>
            <a:ext cx="5734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支部委员会职能</a:t>
            </a:r>
          </a:p>
        </p:txBody>
      </p:sp>
      <p:sp>
        <p:nvSpPr>
          <p:cNvPr id="28" name="TextBox 479">
            <a:extLst>
              <a:ext uri="{FF2B5EF4-FFF2-40B4-BE49-F238E27FC236}">
                <a16:creationId xmlns:a16="http://schemas.microsoft.com/office/drawing/2014/main" id="{1633A49F-D215-4CC0-97B6-75946730201A}"/>
              </a:ext>
            </a:extLst>
          </p:cNvPr>
          <p:cNvSpPr txBox="1"/>
          <p:nvPr/>
        </p:nvSpPr>
        <p:spPr>
          <a:xfrm>
            <a:off x="2695589" y="2661819"/>
            <a:ext cx="7886037" cy="783290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学习重要文件、资料；讨论研究贯彻执行党的路线、方针、政策和上级党组织的指示、决议和措施；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0158BEA-1501-49F7-A3C3-5CAB745B273B}"/>
              </a:ext>
            </a:extLst>
          </p:cNvPr>
          <p:cNvSpPr/>
          <p:nvPr/>
        </p:nvSpPr>
        <p:spPr>
          <a:xfrm>
            <a:off x="2120067" y="2683053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BA74D25-B19C-4827-987F-1E183CE6523B}"/>
              </a:ext>
            </a:extLst>
          </p:cNvPr>
          <p:cNvSpPr/>
          <p:nvPr/>
        </p:nvSpPr>
        <p:spPr>
          <a:xfrm>
            <a:off x="2120067" y="3675121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133" b="1" kern="0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rPr>
              <a:t>2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TextBox 479">
            <a:extLst>
              <a:ext uri="{FF2B5EF4-FFF2-40B4-BE49-F238E27FC236}">
                <a16:creationId xmlns:a16="http://schemas.microsoft.com/office/drawing/2014/main" id="{8AC79356-E798-4922-B85C-8C082A7A2631}"/>
              </a:ext>
            </a:extLst>
          </p:cNvPr>
          <p:cNvSpPr txBox="1"/>
          <p:nvPr/>
        </p:nvSpPr>
        <p:spPr>
          <a:xfrm>
            <a:off x="2695589" y="3587655"/>
            <a:ext cx="7886037" cy="812529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讨论制定加强党支部组织、思想、制度、作风建设的措施；讨论制定支部工作计划和重要活动安排、讨论修改支部工作总结和报告；</a:t>
            </a:r>
          </a:p>
        </p:txBody>
      </p:sp>
    </p:spTree>
    <p:extLst>
      <p:ext uri="{BB962C8B-B14F-4D97-AF65-F5344CB8AC3E}">
        <p14:creationId xmlns:p14="http://schemas.microsoft.com/office/powerpoint/2010/main" val="1428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" grpId="0" animBg="1"/>
      <p:bldP spid="4" grpId="0"/>
      <p:bldP spid="22" grpId="0" animBg="1"/>
      <p:bldP spid="5" grpId="0"/>
      <p:bldP spid="28" grpId="0"/>
      <p:bldP spid="29" grpId="0" animBg="1"/>
      <p:bldP spid="36" grpId="0" animBg="1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10">
            <a:extLst>
              <a:ext uri="{FF2B5EF4-FFF2-40B4-BE49-F238E27FC236}">
                <a16:creationId xmlns:a16="http://schemas.microsoft.com/office/drawing/2014/main" id="{AFD1694D-82A4-4ED7-8922-CCD1066A13A1}"/>
              </a:ext>
            </a:extLst>
          </p:cNvPr>
          <p:cNvSpPr/>
          <p:nvPr/>
        </p:nvSpPr>
        <p:spPr>
          <a:xfrm>
            <a:off x="1724314" y="1824097"/>
            <a:ext cx="9185326" cy="3192192"/>
          </a:xfrm>
          <a:prstGeom prst="roundRect">
            <a:avLst>
              <a:gd name="adj" fmla="val 8259"/>
            </a:avLst>
          </a:prstGeom>
          <a:solidFill>
            <a:schemeClr val="bg1">
              <a:alpha val="48000"/>
            </a:schemeClr>
          </a:solidFill>
          <a:ln w="6350">
            <a:solidFill>
              <a:schemeClr val="accent2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1867">
              <a:solidFill>
                <a:srgbClr val="AA000B">
                  <a:lumMod val="50000"/>
                </a:srgb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</a:t>
            </a:r>
          </a:p>
        </p:txBody>
      </p:sp>
      <p:sp>
        <p:nvSpPr>
          <p:cNvPr id="22" name="TextBox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EDCE289-E5F1-4050-A7F2-973CB207F764}"/>
              </a:ext>
            </a:extLst>
          </p:cNvPr>
          <p:cNvSpPr txBox="1"/>
          <p:nvPr/>
        </p:nvSpPr>
        <p:spPr>
          <a:xfrm>
            <a:off x="3277259" y="1412777"/>
            <a:ext cx="5734645" cy="783193"/>
          </a:xfrm>
          <a:prstGeom prst="roundRect">
            <a:avLst/>
          </a:prstGeom>
          <a:solidFill>
            <a:srgbClr val="E307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</a:pP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928CD7-818A-4D8F-B9D1-8F1BE4F0ABDE}"/>
              </a:ext>
            </a:extLst>
          </p:cNvPr>
          <p:cNvSpPr txBox="1"/>
          <p:nvPr/>
        </p:nvSpPr>
        <p:spPr>
          <a:xfrm>
            <a:off x="3277259" y="1451282"/>
            <a:ext cx="5734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支部委员会职能</a:t>
            </a:r>
          </a:p>
        </p:txBody>
      </p:sp>
      <p:sp>
        <p:nvSpPr>
          <p:cNvPr id="28" name="TextBox 479">
            <a:extLst>
              <a:ext uri="{FF2B5EF4-FFF2-40B4-BE49-F238E27FC236}">
                <a16:creationId xmlns:a16="http://schemas.microsoft.com/office/drawing/2014/main" id="{1633A49F-D215-4CC0-97B6-75946730201A}"/>
              </a:ext>
            </a:extLst>
          </p:cNvPr>
          <p:cNvSpPr txBox="1"/>
          <p:nvPr/>
        </p:nvSpPr>
        <p:spPr>
          <a:xfrm>
            <a:off x="2695589" y="2661819"/>
            <a:ext cx="7886037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讨论研究党员教育、管理的措施，发展党员以及对党员的奖惩问题；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0158BEA-1501-49F7-A3C3-5CAB745B273B}"/>
              </a:ext>
            </a:extLst>
          </p:cNvPr>
          <p:cNvSpPr/>
          <p:nvPr/>
        </p:nvSpPr>
        <p:spPr>
          <a:xfrm>
            <a:off x="2120067" y="2683053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BA74D25-B19C-4827-987F-1E183CE6523B}"/>
              </a:ext>
            </a:extLst>
          </p:cNvPr>
          <p:cNvSpPr/>
          <p:nvPr/>
        </p:nvSpPr>
        <p:spPr>
          <a:xfrm>
            <a:off x="2120067" y="3522721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133" b="1" kern="0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rPr>
              <a:t>4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TextBox 479">
            <a:extLst>
              <a:ext uri="{FF2B5EF4-FFF2-40B4-BE49-F238E27FC236}">
                <a16:creationId xmlns:a16="http://schemas.microsoft.com/office/drawing/2014/main" id="{8AC79356-E798-4922-B85C-8C082A7A2631}"/>
              </a:ext>
            </a:extLst>
          </p:cNvPr>
          <p:cNvSpPr txBox="1"/>
          <p:nvPr/>
        </p:nvSpPr>
        <p:spPr>
          <a:xfrm>
            <a:off x="2695589" y="3435255"/>
            <a:ext cx="7515211" cy="812529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研究讨论群众工作，包括群众的思想政治工作，以及工会、共青团工作中的有关问题；其他需要支委会讨论的问题。</a:t>
            </a:r>
          </a:p>
        </p:txBody>
      </p:sp>
    </p:spTree>
    <p:extLst>
      <p:ext uri="{BB962C8B-B14F-4D97-AF65-F5344CB8AC3E}">
        <p14:creationId xmlns:p14="http://schemas.microsoft.com/office/powerpoint/2010/main" val="96580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" grpId="0" animBg="1"/>
      <p:bldP spid="4" grpId="0"/>
      <p:bldP spid="22" grpId="0" animBg="1"/>
      <p:bldP spid="5" grpId="0"/>
      <p:bldP spid="28" grpId="0"/>
      <p:bldP spid="29" grpId="0" animBg="1"/>
      <p:bldP spid="36" grpId="0" animBg="1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1851B03-F401-4B63-86CA-E22200B7EC60}"/>
              </a:ext>
            </a:extLst>
          </p:cNvPr>
          <p:cNvGrpSpPr/>
          <p:nvPr/>
        </p:nvGrpSpPr>
        <p:grpSpPr>
          <a:xfrm>
            <a:off x="2468753" y="2990432"/>
            <a:ext cx="7598369" cy="1308772"/>
            <a:chOff x="1259461" y="2533974"/>
            <a:chExt cx="6659503" cy="1837976"/>
          </a:xfrm>
        </p:grpSpPr>
        <p:sp>
          <p:nvSpPr>
            <p:cNvPr id="3" name="Round Same Side Corner Rectangle 21">
              <a:extLst>
                <a:ext uri="{FF2B5EF4-FFF2-40B4-BE49-F238E27FC236}">
                  <a16:creationId xmlns:a16="http://schemas.microsoft.com/office/drawing/2014/main" id="{21A6C982-3857-4015-83FB-81EACA09BAB0}"/>
                </a:ext>
              </a:extLst>
            </p:cNvPr>
            <p:cNvSpPr/>
            <p:nvPr/>
          </p:nvSpPr>
          <p:spPr>
            <a:xfrm rot="16200000" flipH="1">
              <a:off x="3670225" y="123210"/>
              <a:ext cx="1837976" cy="6659503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57150" cap="flat" cmpd="sng" algn="ctr">
              <a:solidFill>
                <a:srgbClr val="E307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7192" tIns="48596" rIns="97192" bIns="48596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91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ound Same Side Corner Rectangle 7">
              <a:extLst>
                <a:ext uri="{FF2B5EF4-FFF2-40B4-BE49-F238E27FC236}">
                  <a16:creationId xmlns:a16="http://schemas.microsoft.com/office/drawing/2014/main" id="{59F1D032-2D43-4108-A052-D99E1B1D361C}"/>
                </a:ext>
              </a:extLst>
            </p:cNvPr>
            <p:cNvSpPr/>
            <p:nvPr/>
          </p:nvSpPr>
          <p:spPr>
            <a:xfrm rot="16200000" flipH="1">
              <a:off x="3849889" y="219953"/>
              <a:ext cx="1482839" cy="6434577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19050" cap="flat" cmpd="sng" algn="ctr">
              <a:solidFill>
                <a:srgbClr val="E30700"/>
              </a:solidFill>
              <a:prstDash val="solid"/>
            </a:ln>
            <a:effectLst/>
          </p:spPr>
          <p:txBody>
            <a:bodyPr lIns="97192" tIns="48596" rIns="97192" bIns="48596" anchor="ctr"/>
            <a:lstStyle/>
            <a:p>
              <a:pPr marL="0" marR="0" lvl="0" indent="0" algn="ctr" defTabSz="75800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5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9826B66-5D79-49B4-A537-FA8A093E895B}"/>
              </a:ext>
            </a:extLst>
          </p:cNvPr>
          <p:cNvGrpSpPr/>
          <p:nvPr/>
        </p:nvGrpSpPr>
        <p:grpSpPr>
          <a:xfrm>
            <a:off x="5434237" y="1540427"/>
            <a:ext cx="1403944" cy="1124169"/>
            <a:chOff x="2465492" y="2108424"/>
            <a:chExt cx="970890" cy="777133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69D2EF7-9A77-4196-95F1-54A8E7A53184}"/>
                </a:ext>
              </a:extLst>
            </p:cNvPr>
            <p:cNvSpPr/>
            <p:nvPr/>
          </p:nvSpPr>
          <p:spPr>
            <a:xfrm>
              <a:off x="2585913" y="2162254"/>
              <a:ext cx="669475" cy="669475"/>
            </a:xfrm>
            <a:prstGeom prst="ellipse">
              <a:avLst/>
            </a:prstGeom>
            <a:solidFill>
              <a:srgbClr val="E3070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1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标题 4">
              <a:extLst>
                <a:ext uri="{FF2B5EF4-FFF2-40B4-BE49-F238E27FC236}">
                  <a16:creationId xmlns:a16="http://schemas.microsoft.com/office/drawing/2014/main" id="{6563BD99-6F9D-4A92-B5A6-C610A74EFD4D}"/>
                </a:ext>
              </a:extLst>
            </p:cNvPr>
            <p:cNvSpPr txBox="1"/>
            <p:nvPr/>
          </p:nvSpPr>
          <p:spPr>
            <a:xfrm>
              <a:off x="2465492" y="2108424"/>
              <a:ext cx="970890" cy="777133"/>
            </a:xfrm>
            <a:prstGeom prst="rect">
              <a:avLst/>
            </a:prstGeom>
          </p:spPr>
          <p:txBody>
            <a:bodyPr vert="horz" lIns="72911" tIns="36456" rIns="72911" bIns="36456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828" b="0" i="0" u="none" strike="noStrike" kern="1200" cap="none" spc="0" normalizeH="0" baseline="0" noProof="0" dirty="0">
                  <a:ln>
                    <a:noFill/>
                  </a:ln>
                  <a:solidFill>
                    <a:srgbClr val="FDDDC3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j-cs"/>
                </a:rPr>
                <a:t>    </a:t>
              </a:r>
              <a:r>
                <a:rPr kumimoji="0" lang="en-US" altLang="zh-CN" sz="382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j-cs"/>
                </a:rPr>
                <a:t>04</a:t>
              </a:r>
              <a:endParaRPr kumimoji="0" lang="zh-CN" altLang="en-US" sz="382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j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D3A88F5-1D3C-489B-B76F-49443E8D70D6}"/>
              </a:ext>
            </a:extLst>
          </p:cNvPr>
          <p:cNvSpPr txBox="1"/>
          <p:nvPr/>
        </p:nvSpPr>
        <p:spPr>
          <a:xfrm>
            <a:off x="2868867" y="3171959"/>
            <a:ext cx="6533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5400" b="1" dirty="0">
                <a:solidFill>
                  <a:srgbClr val="E307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党小组会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E30700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A6D8BA-F057-4A87-983A-64C198912095}"/>
              </a:ext>
            </a:extLst>
          </p:cNvPr>
          <p:cNvSpPr txBox="1"/>
          <p:nvPr/>
        </p:nvSpPr>
        <p:spPr>
          <a:xfrm>
            <a:off x="4169046" y="4365484"/>
            <a:ext cx="577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30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坚持“三会一课” 增强党员的党性观念</a:t>
            </a:r>
          </a:p>
        </p:txBody>
      </p:sp>
    </p:spTree>
    <p:extLst>
      <p:ext uri="{BB962C8B-B14F-4D97-AF65-F5344CB8AC3E}">
        <p14:creationId xmlns:p14="http://schemas.microsoft.com/office/powerpoint/2010/main" val="77216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党小组会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14BBE4-AC4D-4CB7-ADCF-2237B87AE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50020" y="2729576"/>
            <a:ext cx="2704833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>
              <a:lnSpc>
                <a:spcPct val="135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指定专人负责做好记录，记录本由党小组长负责保存，党小组长要及时将会议情况向支部汇报。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45B8623-5949-4929-A58C-E778ED659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5244" y="2750303"/>
            <a:ext cx="1715984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>
              <a:lnSpc>
                <a:spcPct val="135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根据讨论情况，制定切实可行的措施。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30A3178-9E23-4F6B-AF33-6CB5F2A51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853" y="2750303"/>
            <a:ext cx="1565208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>
              <a:lnSpc>
                <a:spcPct val="135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抓住中心内容讨论，力求统一思想；</a:t>
            </a: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9BF296BE-5A59-429E-A0C9-FB1DCE4FB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751" y="2752263"/>
            <a:ext cx="2060655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>
              <a:lnSpc>
                <a:spcPct val="135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会前与党支部沟通，确定内容、方法，通知党员做好准备；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D97EC7C-23B6-4110-A0BE-FB3AF8B5AC8D}"/>
              </a:ext>
            </a:extLst>
          </p:cNvPr>
          <p:cNvSpPr/>
          <p:nvPr/>
        </p:nvSpPr>
        <p:spPr>
          <a:xfrm>
            <a:off x="778437" y="1233987"/>
            <a:ext cx="2423287" cy="313718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8686B41-F092-476D-B50D-3EE2AAB642BA}"/>
              </a:ext>
            </a:extLst>
          </p:cNvPr>
          <p:cNvSpPr/>
          <p:nvPr/>
        </p:nvSpPr>
        <p:spPr>
          <a:xfrm>
            <a:off x="3955272" y="1232026"/>
            <a:ext cx="1782981" cy="3137183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D21AE5F-A732-461B-9CFF-F063FCFC9B06}"/>
              </a:ext>
            </a:extLst>
          </p:cNvPr>
          <p:cNvSpPr/>
          <p:nvPr/>
        </p:nvSpPr>
        <p:spPr>
          <a:xfrm>
            <a:off x="6465243" y="1232026"/>
            <a:ext cx="1782981" cy="3135223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9633A8D-29E3-493D-A6EC-25835243434D}"/>
              </a:ext>
            </a:extLst>
          </p:cNvPr>
          <p:cNvSpPr/>
          <p:nvPr/>
        </p:nvSpPr>
        <p:spPr>
          <a:xfrm>
            <a:off x="8984121" y="1219333"/>
            <a:ext cx="2770732" cy="315183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3D4E4C2-D180-42D3-A662-7850D9463958}"/>
              </a:ext>
            </a:extLst>
          </p:cNvPr>
          <p:cNvSpPr/>
          <p:nvPr/>
        </p:nvSpPr>
        <p:spPr>
          <a:xfrm>
            <a:off x="1376383" y="1624266"/>
            <a:ext cx="987677" cy="98767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endParaRPr lang="zh-CN" altLang="en-US" sz="53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70B5E18-78CA-4739-8A7E-571A1E2AA0AA}"/>
              </a:ext>
            </a:extLst>
          </p:cNvPr>
          <p:cNvSpPr/>
          <p:nvPr/>
        </p:nvSpPr>
        <p:spPr>
          <a:xfrm>
            <a:off x="4352924" y="1624266"/>
            <a:ext cx="987677" cy="98767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endParaRPr lang="zh-CN" altLang="en-US" sz="53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5C72066-730D-4B2E-8A5A-577D9C317920}"/>
              </a:ext>
            </a:extLst>
          </p:cNvPr>
          <p:cNvSpPr/>
          <p:nvPr/>
        </p:nvSpPr>
        <p:spPr>
          <a:xfrm>
            <a:off x="6788270" y="1624266"/>
            <a:ext cx="987677" cy="98767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endParaRPr lang="zh-CN" altLang="en-US" sz="53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3F957179-063C-44E7-8390-0328636DFD85}"/>
              </a:ext>
            </a:extLst>
          </p:cNvPr>
          <p:cNvSpPr/>
          <p:nvPr/>
        </p:nvSpPr>
        <p:spPr>
          <a:xfrm>
            <a:off x="9711440" y="1642742"/>
            <a:ext cx="987677" cy="98767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</a:t>
            </a:r>
            <a:endParaRPr lang="zh-CN" altLang="en-US" sz="53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1ADFAAE-669B-4C3A-B671-660C4E8BC5A1}"/>
              </a:ext>
            </a:extLst>
          </p:cNvPr>
          <p:cNvGrpSpPr/>
          <p:nvPr/>
        </p:nvGrpSpPr>
        <p:grpSpPr>
          <a:xfrm>
            <a:off x="3366286" y="2450804"/>
            <a:ext cx="505845" cy="634336"/>
            <a:chOff x="2421821" y="2409603"/>
            <a:chExt cx="379384" cy="475752"/>
          </a:xfrm>
        </p:grpSpPr>
        <p:sp>
          <p:nvSpPr>
            <p:cNvPr id="18" name="箭头: V 形 1">
              <a:extLst>
                <a:ext uri="{FF2B5EF4-FFF2-40B4-BE49-F238E27FC236}">
                  <a16:creationId xmlns:a16="http://schemas.microsoft.com/office/drawing/2014/main" id="{4455F4EE-6491-4033-86B8-90FDD8714FF2}"/>
                </a:ext>
              </a:extLst>
            </p:cNvPr>
            <p:cNvSpPr/>
            <p:nvPr/>
          </p:nvSpPr>
          <p:spPr>
            <a:xfrm>
              <a:off x="2421821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19" name="箭头: V 形 1">
              <a:extLst>
                <a:ext uri="{FF2B5EF4-FFF2-40B4-BE49-F238E27FC236}">
                  <a16:creationId xmlns:a16="http://schemas.microsoft.com/office/drawing/2014/main" id="{2EADF99E-F6C7-43C8-BC5D-C65AA0EF6D5D}"/>
                </a:ext>
              </a:extLst>
            </p:cNvPr>
            <p:cNvSpPr/>
            <p:nvPr/>
          </p:nvSpPr>
          <p:spPr>
            <a:xfrm>
              <a:off x="2611513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AA3B8AA-AD29-4432-8624-C9412B6D267B}"/>
              </a:ext>
            </a:extLst>
          </p:cNvPr>
          <p:cNvGrpSpPr/>
          <p:nvPr/>
        </p:nvGrpSpPr>
        <p:grpSpPr>
          <a:xfrm>
            <a:off x="5829498" y="2412408"/>
            <a:ext cx="505845" cy="634336"/>
            <a:chOff x="2421821" y="2409603"/>
            <a:chExt cx="379384" cy="475752"/>
          </a:xfrm>
        </p:grpSpPr>
        <p:sp>
          <p:nvSpPr>
            <p:cNvPr id="21" name="箭头: V 形 1">
              <a:extLst>
                <a:ext uri="{FF2B5EF4-FFF2-40B4-BE49-F238E27FC236}">
                  <a16:creationId xmlns:a16="http://schemas.microsoft.com/office/drawing/2014/main" id="{1FD8EDF5-1065-49C3-A1D6-459F5A64C2B5}"/>
                </a:ext>
              </a:extLst>
            </p:cNvPr>
            <p:cNvSpPr/>
            <p:nvPr/>
          </p:nvSpPr>
          <p:spPr>
            <a:xfrm>
              <a:off x="2421821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22" name="箭头: V 形 1">
              <a:extLst>
                <a:ext uri="{FF2B5EF4-FFF2-40B4-BE49-F238E27FC236}">
                  <a16:creationId xmlns:a16="http://schemas.microsoft.com/office/drawing/2014/main" id="{720A8631-E48C-4C82-8F12-67B2105B1D6E}"/>
                </a:ext>
              </a:extLst>
            </p:cNvPr>
            <p:cNvSpPr/>
            <p:nvPr/>
          </p:nvSpPr>
          <p:spPr>
            <a:xfrm>
              <a:off x="2611513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783D1DB-942A-4593-ABAA-5D87E4EBFE50}"/>
              </a:ext>
            </a:extLst>
          </p:cNvPr>
          <p:cNvGrpSpPr/>
          <p:nvPr/>
        </p:nvGrpSpPr>
        <p:grpSpPr>
          <a:xfrm>
            <a:off x="8341183" y="2412408"/>
            <a:ext cx="505845" cy="634336"/>
            <a:chOff x="2421821" y="2409603"/>
            <a:chExt cx="379384" cy="475752"/>
          </a:xfrm>
        </p:grpSpPr>
        <p:sp>
          <p:nvSpPr>
            <p:cNvPr id="24" name="箭头: V 形 1">
              <a:extLst>
                <a:ext uri="{FF2B5EF4-FFF2-40B4-BE49-F238E27FC236}">
                  <a16:creationId xmlns:a16="http://schemas.microsoft.com/office/drawing/2014/main" id="{D5944BB5-04A8-4E49-BFC0-972334129B40}"/>
                </a:ext>
              </a:extLst>
            </p:cNvPr>
            <p:cNvSpPr/>
            <p:nvPr/>
          </p:nvSpPr>
          <p:spPr>
            <a:xfrm>
              <a:off x="2421821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25" name="箭头: V 形 1">
              <a:extLst>
                <a:ext uri="{FF2B5EF4-FFF2-40B4-BE49-F238E27FC236}">
                  <a16:creationId xmlns:a16="http://schemas.microsoft.com/office/drawing/2014/main" id="{5B7631DF-1FD3-45F9-807C-C5A25163B38D}"/>
                </a:ext>
              </a:extLst>
            </p:cNvPr>
            <p:cNvSpPr/>
            <p:nvPr/>
          </p:nvSpPr>
          <p:spPr>
            <a:xfrm>
              <a:off x="2611513" y="2409603"/>
              <a:ext cx="189692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84FA2D58-6E3F-4C43-AAD2-803FA0085C9D}"/>
              </a:ext>
            </a:extLst>
          </p:cNvPr>
          <p:cNvSpPr/>
          <p:nvPr/>
        </p:nvSpPr>
        <p:spPr>
          <a:xfrm>
            <a:off x="4138853" y="4550770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307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党小组会基本程序</a:t>
            </a:r>
          </a:p>
        </p:txBody>
      </p:sp>
    </p:spTree>
    <p:extLst>
      <p:ext uri="{BB962C8B-B14F-4D97-AF65-F5344CB8AC3E}">
        <p14:creationId xmlns:p14="http://schemas.microsoft.com/office/powerpoint/2010/main" val="428377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CE7627F-D1C2-43D8-963F-ABF49470DEFC}"/>
              </a:ext>
            </a:extLst>
          </p:cNvPr>
          <p:cNvSpPr txBox="1"/>
          <p:nvPr/>
        </p:nvSpPr>
        <p:spPr>
          <a:xfrm>
            <a:off x="3882189" y="171650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EE634DAD-CF2F-4BD1-B6F1-3F9574B6E0F6}"/>
              </a:ext>
            </a:extLst>
          </p:cNvPr>
          <p:cNvSpPr txBox="1"/>
          <p:nvPr/>
        </p:nvSpPr>
        <p:spPr>
          <a:xfrm>
            <a:off x="3121388" y="1478569"/>
            <a:ext cx="2994420" cy="707858"/>
          </a:xfrm>
          <a:prstGeom prst="rect">
            <a:avLst/>
          </a:prstGeom>
          <a:noFill/>
        </p:spPr>
        <p:txBody>
          <a:bodyPr wrap="none" lIns="91413" tIns="45706" rIns="91413" bIns="45706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6350">
                  <a:noFill/>
                </a:ln>
                <a:solidFill>
                  <a:srgbClr val="BC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000" b="1" dirty="0">
                <a:ln w="6350">
                  <a:noFill/>
                </a:ln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言 </a:t>
            </a:r>
            <a:r>
              <a:rPr lang="en-US" altLang="zh-CN" sz="2000" b="1" dirty="0">
                <a:ln w="6350">
                  <a:noFill/>
                </a:ln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PREFACE</a:t>
            </a:r>
            <a:endParaRPr lang="zh-CN" altLang="en-US" sz="2000" b="1" dirty="0">
              <a:ln w="6350">
                <a:noFill/>
              </a:ln>
              <a:solidFill>
                <a:srgbClr val="E307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5C8B3D35-E155-445A-9528-D942DE19CBAB}"/>
              </a:ext>
            </a:extLst>
          </p:cNvPr>
          <p:cNvSpPr txBox="1"/>
          <p:nvPr/>
        </p:nvSpPr>
        <p:spPr>
          <a:xfrm>
            <a:off x="2976005" y="2360195"/>
            <a:ext cx="7186862" cy="2677628"/>
          </a:xfrm>
          <a:prstGeom prst="rect">
            <a:avLst/>
          </a:prstGeom>
          <a:noFill/>
        </p:spPr>
        <p:txBody>
          <a:bodyPr wrap="square" lIns="91413" tIns="45706" rIns="91413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rgbClr val="E30700"/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    </a:t>
            </a:r>
            <a:r>
              <a:rPr lang="en-US" altLang="zh-CN" sz="1600" dirty="0">
                <a:solidFill>
                  <a:srgbClr val="E30700"/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《</a:t>
            </a:r>
            <a:r>
              <a:rPr lang="zh-CN" altLang="en-US" sz="1600" dirty="0">
                <a:solidFill>
                  <a:srgbClr val="E30700"/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关于新形势下党内政治生活的若干准则</a:t>
            </a:r>
            <a:r>
              <a:rPr lang="en-US" altLang="zh-CN" sz="1600" dirty="0">
                <a:solidFill>
                  <a:srgbClr val="E30700"/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》</a:t>
            </a:r>
            <a:r>
              <a:rPr lang="zh-CN" altLang="en-US" sz="1600" dirty="0">
                <a:solidFill>
                  <a:srgbClr val="E30700"/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明确提出：“坚持‘三会一课’制度。党员必须参加党员大会、党小组会和上党课，党支部要定期召开支部委员会会议。”这是我们党第一次以党内准则的形式，完整地将“三会一课”制度作为党内生活基本制度固定下来，极大地丰富了党的建设制度体系，并将对严肃党内政治生活、增强党的生机活力发挥重要基础性作用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E30700"/>
                </a:solidFill>
                <a:latin typeface="微软雅黑" panose="020B0503020204020204" charset="-122"/>
                <a:ea typeface="微软雅黑" panose="020B0503020204020204" charset="-122"/>
                <a:cs typeface="Aparajita" panose="020B0604020202020204" pitchFamily="34" charset="0"/>
              </a:rPr>
              <a:t>      “三会一课”制度是我们党注重思想建党、严密党的组织、增强党的创造力凝聚力战斗力的鲜明体现和制度安排。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D033E92-78DC-4689-9A10-CC9A44397CE3}"/>
              </a:ext>
            </a:extLst>
          </p:cNvPr>
          <p:cNvCxnSpPr>
            <a:cxnSpLocks/>
          </p:cNvCxnSpPr>
          <p:nvPr/>
        </p:nvCxnSpPr>
        <p:spPr>
          <a:xfrm>
            <a:off x="2976005" y="2195813"/>
            <a:ext cx="7186862" cy="0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34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党小组会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58FA068-A425-4A7A-A5FD-D0D2682C74E1}"/>
              </a:ext>
            </a:extLst>
          </p:cNvPr>
          <p:cNvSpPr/>
          <p:nvPr/>
        </p:nvSpPr>
        <p:spPr>
          <a:xfrm>
            <a:off x="2278721" y="1555487"/>
            <a:ext cx="7665379" cy="3394566"/>
          </a:xfrm>
          <a:prstGeom prst="rect">
            <a:avLst/>
          </a:prstGeom>
          <a:noFill/>
          <a:ln w="12700" cap="flat" cmpd="sng" algn="ctr">
            <a:solidFill>
              <a:srgbClr val="E307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4B81E9B0-5E5C-4568-A37C-FBA7A2BC5464}"/>
              </a:ext>
            </a:extLst>
          </p:cNvPr>
          <p:cNvSpPr>
            <a:spLocks/>
          </p:cNvSpPr>
          <p:nvPr/>
        </p:nvSpPr>
        <p:spPr bwMode="auto">
          <a:xfrm flipH="1">
            <a:off x="2198225" y="1177015"/>
            <a:ext cx="6048672" cy="883333"/>
          </a:xfrm>
          <a:custGeom>
            <a:avLst/>
            <a:gdLst>
              <a:gd name="T0" fmla="*/ 51 w 14043"/>
              <a:gd name="T1" fmla="*/ 2108 h 2636"/>
              <a:gd name="T2" fmla="*/ 1152 w 14043"/>
              <a:gd name="T3" fmla="*/ 1085 h 2636"/>
              <a:gd name="T4" fmla="*/ 0 w 14043"/>
              <a:gd name="T5" fmla="*/ 0 h 2636"/>
              <a:gd name="T6" fmla="*/ 13490 w 14043"/>
              <a:gd name="T7" fmla="*/ 22 h 2636"/>
              <a:gd name="T8" fmla="*/ 14043 w 14043"/>
              <a:gd name="T9" fmla="*/ 421 h 2636"/>
              <a:gd name="T10" fmla="*/ 14021 w 14043"/>
              <a:gd name="T11" fmla="*/ 2304 h 2636"/>
              <a:gd name="T12" fmla="*/ 13689 w 14043"/>
              <a:gd name="T13" fmla="*/ 2636 h 2636"/>
              <a:gd name="T14" fmla="*/ 13689 w 14043"/>
              <a:gd name="T15" fmla="*/ 2108 h 2636"/>
              <a:gd name="T16" fmla="*/ 51 w 14043"/>
              <a:gd name="T17" fmla="*/ 2108 h 2636"/>
              <a:gd name="connsiteX0" fmla="*/ 36 w 10002"/>
              <a:gd name="connsiteY0" fmla="*/ 7997 h 10000"/>
              <a:gd name="connsiteX1" fmla="*/ 820 w 10002"/>
              <a:gd name="connsiteY1" fmla="*/ 4116 h 10000"/>
              <a:gd name="connsiteX2" fmla="*/ 0 w 10002"/>
              <a:gd name="connsiteY2" fmla="*/ 0 h 10000"/>
              <a:gd name="connsiteX3" fmla="*/ 9606 w 10002"/>
              <a:gd name="connsiteY3" fmla="*/ 83 h 10000"/>
              <a:gd name="connsiteX4" fmla="*/ 10000 w 10002"/>
              <a:gd name="connsiteY4" fmla="*/ 1597 h 10000"/>
              <a:gd name="connsiteX5" fmla="*/ 9984 w 10002"/>
              <a:gd name="connsiteY5" fmla="*/ 8741 h 10000"/>
              <a:gd name="connsiteX6" fmla="*/ 9748 w 10002"/>
              <a:gd name="connsiteY6" fmla="*/ 10000 h 10000"/>
              <a:gd name="connsiteX7" fmla="*/ 9748 w 10002"/>
              <a:gd name="connsiteY7" fmla="*/ 7997 h 10000"/>
              <a:gd name="connsiteX8" fmla="*/ 36 w 10002"/>
              <a:gd name="connsiteY8" fmla="*/ 799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00">
                <a:moveTo>
                  <a:pt x="36" y="7997"/>
                </a:moveTo>
                <a:lnTo>
                  <a:pt x="820" y="4116"/>
                </a:lnTo>
                <a:lnTo>
                  <a:pt x="0" y="0"/>
                </a:lnTo>
                <a:lnTo>
                  <a:pt x="9606" y="83"/>
                </a:lnTo>
                <a:cubicBezTo>
                  <a:pt x="9606" y="83"/>
                  <a:pt x="9988" y="-141"/>
                  <a:pt x="10000" y="1597"/>
                </a:cubicBezTo>
                <a:cubicBezTo>
                  <a:pt x="10012" y="3335"/>
                  <a:pt x="9984" y="8741"/>
                  <a:pt x="9984" y="8741"/>
                </a:cubicBezTo>
                <a:cubicBezTo>
                  <a:pt x="9984" y="8741"/>
                  <a:pt x="9969" y="10000"/>
                  <a:pt x="9748" y="10000"/>
                </a:cubicBezTo>
                <a:lnTo>
                  <a:pt x="9748" y="7997"/>
                </a:lnTo>
                <a:lnTo>
                  <a:pt x="36" y="7997"/>
                </a:lnTo>
                <a:close/>
              </a:path>
            </a:pathLst>
          </a:custGeom>
          <a:solidFill>
            <a:srgbClr val="E30700"/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9" name="TextBox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C6B004-3809-4DA7-8178-DAB76A01D70C}"/>
              </a:ext>
            </a:extLst>
          </p:cNvPr>
          <p:cNvSpPr txBox="1"/>
          <p:nvPr/>
        </p:nvSpPr>
        <p:spPr>
          <a:xfrm>
            <a:off x="2628384" y="1257454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党小组会有关规定</a:t>
            </a:r>
          </a:p>
        </p:txBody>
      </p:sp>
      <p:sp>
        <p:nvSpPr>
          <p:cNvPr id="30" name="TextBox 479">
            <a:extLst>
              <a:ext uri="{FF2B5EF4-FFF2-40B4-BE49-F238E27FC236}">
                <a16:creationId xmlns:a16="http://schemas.microsoft.com/office/drawing/2014/main" id="{79AA619E-A207-4C4A-98FF-316CFB6A3838}"/>
              </a:ext>
            </a:extLst>
          </p:cNvPr>
          <p:cNvSpPr txBox="1"/>
          <p:nvPr/>
        </p:nvSpPr>
        <p:spPr>
          <a:xfrm>
            <a:off x="3461611" y="2181598"/>
            <a:ext cx="7886037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党小组会一般</a:t>
            </a:r>
            <a:r>
              <a:rPr lang="zh-CN" altLang="en-US" sz="1867" kern="0" dirty="0">
                <a:solidFill>
                  <a:srgbClr val="E30700"/>
                </a:solidFill>
              </a:rPr>
              <a:t>每月召开一至两次</a:t>
            </a:r>
            <a:r>
              <a:rPr lang="zh-CN" altLang="en-US" sz="1867" b="0" kern="0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4D7E1AF-1F74-4949-8621-77118681461D}"/>
              </a:ext>
            </a:extLst>
          </p:cNvPr>
          <p:cNvSpPr/>
          <p:nvPr/>
        </p:nvSpPr>
        <p:spPr>
          <a:xfrm>
            <a:off x="2886089" y="2202832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913ED5D-10AC-452E-9A1F-6E077B0C5BF1}"/>
              </a:ext>
            </a:extLst>
          </p:cNvPr>
          <p:cNvSpPr/>
          <p:nvPr/>
        </p:nvSpPr>
        <p:spPr>
          <a:xfrm>
            <a:off x="2886089" y="3175637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1976DB5-CC18-408B-AD77-326AC70AF25A}"/>
              </a:ext>
            </a:extLst>
          </p:cNvPr>
          <p:cNvSpPr/>
          <p:nvPr/>
        </p:nvSpPr>
        <p:spPr>
          <a:xfrm>
            <a:off x="2886089" y="4129392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Box 479">
            <a:extLst>
              <a:ext uri="{FF2B5EF4-FFF2-40B4-BE49-F238E27FC236}">
                <a16:creationId xmlns:a16="http://schemas.microsoft.com/office/drawing/2014/main" id="{CB73B7B8-29FE-4953-A9C0-7752526BEA70}"/>
              </a:ext>
            </a:extLst>
          </p:cNvPr>
          <p:cNvSpPr txBox="1"/>
          <p:nvPr/>
        </p:nvSpPr>
        <p:spPr>
          <a:xfrm>
            <a:off x="3461611" y="3069121"/>
            <a:ext cx="6177689" cy="812529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党小组会的内容一般围绕党的中心工作和党支部的近期工作，</a:t>
            </a:r>
            <a:r>
              <a:rPr lang="zh-CN" altLang="en-US" sz="1867" kern="0" dirty="0">
                <a:solidFill>
                  <a:srgbClr val="E30700"/>
                </a:solidFill>
              </a:rPr>
              <a:t>结合本小组的实际情况确定</a:t>
            </a:r>
            <a:r>
              <a:rPr lang="zh-CN" altLang="en-US" sz="1867" b="0" kern="0" dirty="0">
                <a:solidFill>
                  <a:srgbClr val="000000"/>
                </a:solidFill>
              </a:rPr>
              <a:t>，每次解决一两个问题。</a:t>
            </a:r>
          </a:p>
        </p:txBody>
      </p:sp>
      <p:sp>
        <p:nvSpPr>
          <p:cNvPr id="36" name="TextBox 479">
            <a:extLst>
              <a:ext uri="{FF2B5EF4-FFF2-40B4-BE49-F238E27FC236}">
                <a16:creationId xmlns:a16="http://schemas.microsoft.com/office/drawing/2014/main" id="{1633B52C-A119-447D-A5AF-7D784FBB79A2}"/>
              </a:ext>
            </a:extLst>
          </p:cNvPr>
          <p:cNvSpPr txBox="1"/>
          <p:nvPr/>
        </p:nvSpPr>
        <p:spPr>
          <a:xfrm>
            <a:off x="3461611" y="4089994"/>
            <a:ext cx="8654123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党小组会由</a:t>
            </a:r>
            <a:r>
              <a:rPr lang="zh-CN" altLang="en-US" sz="1867" kern="0" dirty="0">
                <a:solidFill>
                  <a:srgbClr val="E30700"/>
                </a:solidFill>
              </a:rPr>
              <a:t>党小组长负责召集、主持</a:t>
            </a:r>
            <a:r>
              <a:rPr lang="zh-CN" altLang="en-US" sz="1867" b="0" kern="0" dirty="0">
                <a:solidFill>
                  <a:srgbClr val="000000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2502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 animBg="1"/>
      <p:bldP spid="35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党小组会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58FA068-A425-4A7A-A5FD-D0D2682C74E1}"/>
              </a:ext>
            </a:extLst>
          </p:cNvPr>
          <p:cNvSpPr/>
          <p:nvPr/>
        </p:nvSpPr>
        <p:spPr>
          <a:xfrm>
            <a:off x="2278721" y="1555487"/>
            <a:ext cx="7665379" cy="3394566"/>
          </a:xfrm>
          <a:prstGeom prst="rect">
            <a:avLst/>
          </a:prstGeom>
          <a:noFill/>
          <a:ln w="12700" cap="flat" cmpd="sng" algn="ctr">
            <a:solidFill>
              <a:srgbClr val="E307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4B81E9B0-5E5C-4568-A37C-FBA7A2BC5464}"/>
              </a:ext>
            </a:extLst>
          </p:cNvPr>
          <p:cNvSpPr>
            <a:spLocks/>
          </p:cNvSpPr>
          <p:nvPr/>
        </p:nvSpPr>
        <p:spPr bwMode="auto">
          <a:xfrm flipH="1">
            <a:off x="2198225" y="1177015"/>
            <a:ext cx="6048672" cy="883333"/>
          </a:xfrm>
          <a:custGeom>
            <a:avLst/>
            <a:gdLst>
              <a:gd name="T0" fmla="*/ 51 w 14043"/>
              <a:gd name="T1" fmla="*/ 2108 h 2636"/>
              <a:gd name="T2" fmla="*/ 1152 w 14043"/>
              <a:gd name="T3" fmla="*/ 1085 h 2636"/>
              <a:gd name="T4" fmla="*/ 0 w 14043"/>
              <a:gd name="T5" fmla="*/ 0 h 2636"/>
              <a:gd name="T6" fmla="*/ 13490 w 14043"/>
              <a:gd name="T7" fmla="*/ 22 h 2636"/>
              <a:gd name="T8" fmla="*/ 14043 w 14043"/>
              <a:gd name="T9" fmla="*/ 421 h 2636"/>
              <a:gd name="T10" fmla="*/ 14021 w 14043"/>
              <a:gd name="T11" fmla="*/ 2304 h 2636"/>
              <a:gd name="T12" fmla="*/ 13689 w 14043"/>
              <a:gd name="T13" fmla="*/ 2636 h 2636"/>
              <a:gd name="T14" fmla="*/ 13689 w 14043"/>
              <a:gd name="T15" fmla="*/ 2108 h 2636"/>
              <a:gd name="T16" fmla="*/ 51 w 14043"/>
              <a:gd name="T17" fmla="*/ 2108 h 2636"/>
              <a:gd name="connsiteX0" fmla="*/ 36 w 10002"/>
              <a:gd name="connsiteY0" fmla="*/ 7997 h 10000"/>
              <a:gd name="connsiteX1" fmla="*/ 820 w 10002"/>
              <a:gd name="connsiteY1" fmla="*/ 4116 h 10000"/>
              <a:gd name="connsiteX2" fmla="*/ 0 w 10002"/>
              <a:gd name="connsiteY2" fmla="*/ 0 h 10000"/>
              <a:gd name="connsiteX3" fmla="*/ 9606 w 10002"/>
              <a:gd name="connsiteY3" fmla="*/ 83 h 10000"/>
              <a:gd name="connsiteX4" fmla="*/ 10000 w 10002"/>
              <a:gd name="connsiteY4" fmla="*/ 1597 h 10000"/>
              <a:gd name="connsiteX5" fmla="*/ 9984 w 10002"/>
              <a:gd name="connsiteY5" fmla="*/ 8741 h 10000"/>
              <a:gd name="connsiteX6" fmla="*/ 9748 w 10002"/>
              <a:gd name="connsiteY6" fmla="*/ 10000 h 10000"/>
              <a:gd name="connsiteX7" fmla="*/ 9748 w 10002"/>
              <a:gd name="connsiteY7" fmla="*/ 7997 h 10000"/>
              <a:gd name="connsiteX8" fmla="*/ 36 w 10002"/>
              <a:gd name="connsiteY8" fmla="*/ 799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00">
                <a:moveTo>
                  <a:pt x="36" y="7997"/>
                </a:moveTo>
                <a:lnTo>
                  <a:pt x="820" y="4116"/>
                </a:lnTo>
                <a:lnTo>
                  <a:pt x="0" y="0"/>
                </a:lnTo>
                <a:lnTo>
                  <a:pt x="9606" y="83"/>
                </a:lnTo>
                <a:cubicBezTo>
                  <a:pt x="9606" y="83"/>
                  <a:pt x="9988" y="-141"/>
                  <a:pt x="10000" y="1597"/>
                </a:cubicBezTo>
                <a:cubicBezTo>
                  <a:pt x="10012" y="3335"/>
                  <a:pt x="9984" y="8741"/>
                  <a:pt x="9984" y="8741"/>
                </a:cubicBezTo>
                <a:cubicBezTo>
                  <a:pt x="9984" y="8741"/>
                  <a:pt x="9969" y="10000"/>
                  <a:pt x="9748" y="10000"/>
                </a:cubicBezTo>
                <a:lnTo>
                  <a:pt x="9748" y="7997"/>
                </a:lnTo>
                <a:lnTo>
                  <a:pt x="36" y="7997"/>
                </a:lnTo>
                <a:close/>
              </a:path>
            </a:pathLst>
          </a:custGeom>
          <a:solidFill>
            <a:srgbClr val="E30700"/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9" name="TextBox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C6B004-3809-4DA7-8178-DAB76A01D70C}"/>
              </a:ext>
            </a:extLst>
          </p:cNvPr>
          <p:cNvSpPr txBox="1"/>
          <p:nvPr/>
        </p:nvSpPr>
        <p:spPr>
          <a:xfrm>
            <a:off x="2676803" y="125745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党小组会职能</a:t>
            </a:r>
          </a:p>
        </p:txBody>
      </p:sp>
      <p:sp>
        <p:nvSpPr>
          <p:cNvPr id="30" name="TextBox 479">
            <a:extLst>
              <a:ext uri="{FF2B5EF4-FFF2-40B4-BE49-F238E27FC236}">
                <a16:creationId xmlns:a16="http://schemas.microsoft.com/office/drawing/2014/main" id="{79AA619E-A207-4C4A-98FF-316CFB6A3838}"/>
              </a:ext>
            </a:extLst>
          </p:cNvPr>
          <p:cNvSpPr txBox="1"/>
          <p:nvPr/>
        </p:nvSpPr>
        <p:spPr>
          <a:xfrm>
            <a:off x="3252062" y="2257798"/>
            <a:ext cx="6048672" cy="812529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4D7E1AF-1F74-4949-8621-77118681461D}"/>
              </a:ext>
            </a:extLst>
          </p:cNvPr>
          <p:cNvSpPr/>
          <p:nvPr/>
        </p:nvSpPr>
        <p:spPr>
          <a:xfrm>
            <a:off x="2676539" y="2336182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913ED5D-10AC-452E-9A1F-6E077B0C5BF1}"/>
              </a:ext>
            </a:extLst>
          </p:cNvPr>
          <p:cNvSpPr/>
          <p:nvPr/>
        </p:nvSpPr>
        <p:spPr>
          <a:xfrm>
            <a:off x="2676539" y="3423287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Box 479">
            <a:extLst>
              <a:ext uri="{FF2B5EF4-FFF2-40B4-BE49-F238E27FC236}">
                <a16:creationId xmlns:a16="http://schemas.microsoft.com/office/drawing/2014/main" id="{CB73B7B8-29FE-4953-A9C0-7752526BEA70}"/>
              </a:ext>
            </a:extLst>
          </p:cNvPr>
          <p:cNvSpPr txBox="1"/>
          <p:nvPr/>
        </p:nvSpPr>
        <p:spPr>
          <a:xfrm>
            <a:off x="3252063" y="3316771"/>
            <a:ext cx="6048672" cy="1157303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</p:spTree>
    <p:extLst>
      <p:ext uri="{BB962C8B-B14F-4D97-AF65-F5344CB8AC3E}">
        <p14:creationId xmlns:p14="http://schemas.microsoft.com/office/powerpoint/2010/main" val="208951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党小组会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58FA068-A425-4A7A-A5FD-D0D2682C74E1}"/>
              </a:ext>
            </a:extLst>
          </p:cNvPr>
          <p:cNvSpPr/>
          <p:nvPr/>
        </p:nvSpPr>
        <p:spPr>
          <a:xfrm>
            <a:off x="2278721" y="1555487"/>
            <a:ext cx="7665379" cy="3394566"/>
          </a:xfrm>
          <a:prstGeom prst="rect">
            <a:avLst/>
          </a:prstGeom>
          <a:noFill/>
          <a:ln w="12700" cap="flat" cmpd="sng" algn="ctr">
            <a:solidFill>
              <a:srgbClr val="E307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4B81E9B0-5E5C-4568-A37C-FBA7A2BC5464}"/>
              </a:ext>
            </a:extLst>
          </p:cNvPr>
          <p:cNvSpPr>
            <a:spLocks/>
          </p:cNvSpPr>
          <p:nvPr/>
        </p:nvSpPr>
        <p:spPr bwMode="auto">
          <a:xfrm flipH="1">
            <a:off x="2198225" y="1177015"/>
            <a:ext cx="6048672" cy="883333"/>
          </a:xfrm>
          <a:custGeom>
            <a:avLst/>
            <a:gdLst>
              <a:gd name="T0" fmla="*/ 51 w 14043"/>
              <a:gd name="T1" fmla="*/ 2108 h 2636"/>
              <a:gd name="T2" fmla="*/ 1152 w 14043"/>
              <a:gd name="T3" fmla="*/ 1085 h 2636"/>
              <a:gd name="T4" fmla="*/ 0 w 14043"/>
              <a:gd name="T5" fmla="*/ 0 h 2636"/>
              <a:gd name="T6" fmla="*/ 13490 w 14043"/>
              <a:gd name="T7" fmla="*/ 22 h 2636"/>
              <a:gd name="T8" fmla="*/ 14043 w 14043"/>
              <a:gd name="T9" fmla="*/ 421 h 2636"/>
              <a:gd name="T10" fmla="*/ 14021 w 14043"/>
              <a:gd name="T11" fmla="*/ 2304 h 2636"/>
              <a:gd name="T12" fmla="*/ 13689 w 14043"/>
              <a:gd name="T13" fmla="*/ 2636 h 2636"/>
              <a:gd name="T14" fmla="*/ 13689 w 14043"/>
              <a:gd name="T15" fmla="*/ 2108 h 2636"/>
              <a:gd name="T16" fmla="*/ 51 w 14043"/>
              <a:gd name="T17" fmla="*/ 2108 h 2636"/>
              <a:gd name="connsiteX0" fmla="*/ 36 w 10002"/>
              <a:gd name="connsiteY0" fmla="*/ 7997 h 10000"/>
              <a:gd name="connsiteX1" fmla="*/ 820 w 10002"/>
              <a:gd name="connsiteY1" fmla="*/ 4116 h 10000"/>
              <a:gd name="connsiteX2" fmla="*/ 0 w 10002"/>
              <a:gd name="connsiteY2" fmla="*/ 0 h 10000"/>
              <a:gd name="connsiteX3" fmla="*/ 9606 w 10002"/>
              <a:gd name="connsiteY3" fmla="*/ 83 h 10000"/>
              <a:gd name="connsiteX4" fmla="*/ 10000 w 10002"/>
              <a:gd name="connsiteY4" fmla="*/ 1597 h 10000"/>
              <a:gd name="connsiteX5" fmla="*/ 9984 w 10002"/>
              <a:gd name="connsiteY5" fmla="*/ 8741 h 10000"/>
              <a:gd name="connsiteX6" fmla="*/ 9748 w 10002"/>
              <a:gd name="connsiteY6" fmla="*/ 10000 h 10000"/>
              <a:gd name="connsiteX7" fmla="*/ 9748 w 10002"/>
              <a:gd name="connsiteY7" fmla="*/ 7997 h 10000"/>
              <a:gd name="connsiteX8" fmla="*/ 36 w 10002"/>
              <a:gd name="connsiteY8" fmla="*/ 799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00">
                <a:moveTo>
                  <a:pt x="36" y="7997"/>
                </a:moveTo>
                <a:lnTo>
                  <a:pt x="820" y="4116"/>
                </a:lnTo>
                <a:lnTo>
                  <a:pt x="0" y="0"/>
                </a:lnTo>
                <a:lnTo>
                  <a:pt x="9606" y="83"/>
                </a:lnTo>
                <a:cubicBezTo>
                  <a:pt x="9606" y="83"/>
                  <a:pt x="9988" y="-141"/>
                  <a:pt x="10000" y="1597"/>
                </a:cubicBezTo>
                <a:cubicBezTo>
                  <a:pt x="10012" y="3335"/>
                  <a:pt x="9984" y="8741"/>
                  <a:pt x="9984" y="8741"/>
                </a:cubicBezTo>
                <a:cubicBezTo>
                  <a:pt x="9984" y="8741"/>
                  <a:pt x="9969" y="10000"/>
                  <a:pt x="9748" y="10000"/>
                </a:cubicBezTo>
                <a:lnTo>
                  <a:pt x="9748" y="7997"/>
                </a:lnTo>
                <a:lnTo>
                  <a:pt x="36" y="7997"/>
                </a:lnTo>
                <a:close/>
              </a:path>
            </a:pathLst>
          </a:custGeom>
          <a:solidFill>
            <a:srgbClr val="E30700"/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9" name="TextBox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C6B004-3809-4DA7-8178-DAB76A01D70C}"/>
              </a:ext>
            </a:extLst>
          </p:cNvPr>
          <p:cNvSpPr txBox="1"/>
          <p:nvPr/>
        </p:nvSpPr>
        <p:spPr>
          <a:xfrm>
            <a:off x="2638703" y="125745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党小组会职能</a:t>
            </a:r>
          </a:p>
        </p:txBody>
      </p:sp>
      <p:sp>
        <p:nvSpPr>
          <p:cNvPr id="30" name="TextBox 479">
            <a:extLst>
              <a:ext uri="{FF2B5EF4-FFF2-40B4-BE49-F238E27FC236}">
                <a16:creationId xmlns:a16="http://schemas.microsoft.com/office/drawing/2014/main" id="{79AA619E-A207-4C4A-98FF-316CFB6A3838}"/>
              </a:ext>
            </a:extLst>
          </p:cNvPr>
          <p:cNvSpPr txBox="1"/>
          <p:nvPr/>
        </p:nvSpPr>
        <p:spPr>
          <a:xfrm>
            <a:off x="3461611" y="2181598"/>
            <a:ext cx="7886037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讨论、审批新党员的发展和预备党员的转正。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4D7E1AF-1F74-4949-8621-77118681461D}"/>
              </a:ext>
            </a:extLst>
          </p:cNvPr>
          <p:cNvSpPr/>
          <p:nvPr/>
        </p:nvSpPr>
        <p:spPr>
          <a:xfrm>
            <a:off x="2886089" y="2202832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913ED5D-10AC-452E-9A1F-6E077B0C5BF1}"/>
              </a:ext>
            </a:extLst>
          </p:cNvPr>
          <p:cNvSpPr/>
          <p:nvPr/>
        </p:nvSpPr>
        <p:spPr>
          <a:xfrm>
            <a:off x="2886089" y="3118487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1976DB5-CC18-408B-AD77-326AC70AF25A}"/>
              </a:ext>
            </a:extLst>
          </p:cNvPr>
          <p:cNvSpPr/>
          <p:nvPr/>
        </p:nvSpPr>
        <p:spPr>
          <a:xfrm>
            <a:off x="2886089" y="3996042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5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Box 479">
            <a:extLst>
              <a:ext uri="{FF2B5EF4-FFF2-40B4-BE49-F238E27FC236}">
                <a16:creationId xmlns:a16="http://schemas.microsoft.com/office/drawing/2014/main" id="{CB73B7B8-29FE-4953-A9C0-7752526BEA70}"/>
              </a:ext>
            </a:extLst>
          </p:cNvPr>
          <p:cNvSpPr txBox="1"/>
          <p:nvPr/>
        </p:nvSpPr>
        <p:spPr>
          <a:xfrm>
            <a:off x="3461611" y="3107221"/>
            <a:ext cx="6177689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讨论、决定对党员的表彰和处分。 </a:t>
            </a:r>
          </a:p>
        </p:txBody>
      </p:sp>
      <p:sp>
        <p:nvSpPr>
          <p:cNvPr id="36" name="TextBox 479">
            <a:extLst>
              <a:ext uri="{FF2B5EF4-FFF2-40B4-BE49-F238E27FC236}">
                <a16:creationId xmlns:a16="http://schemas.microsoft.com/office/drawing/2014/main" id="{1633B52C-A119-447D-A5AF-7D784FBB79A2}"/>
              </a:ext>
            </a:extLst>
          </p:cNvPr>
          <p:cNvSpPr txBox="1"/>
          <p:nvPr/>
        </p:nvSpPr>
        <p:spPr>
          <a:xfrm>
            <a:off x="3461611" y="3899494"/>
            <a:ext cx="5446117" cy="812529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选举产生新的支部委员会和出席上级党的代表大会、代表会议的代表，增补和撤销党支部委员。</a:t>
            </a:r>
          </a:p>
        </p:txBody>
      </p:sp>
    </p:spTree>
    <p:extLst>
      <p:ext uri="{BB962C8B-B14F-4D97-AF65-F5344CB8AC3E}">
        <p14:creationId xmlns:p14="http://schemas.microsoft.com/office/powerpoint/2010/main" val="139449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 animBg="1"/>
      <p:bldP spid="35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1851B03-F401-4B63-86CA-E22200B7EC60}"/>
              </a:ext>
            </a:extLst>
          </p:cNvPr>
          <p:cNvGrpSpPr/>
          <p:nvPr/>
        </p:nvGrpSpPr>
        <p:grpSpPr>
          <a:xfrm>
            <a:off x="2468753" y="2990432"/>
            <a:ext cx="7598369" cy="1308772"/>
            <a:chOff x="1259461" y="2533974"/>
            <a:chExt cx="6659503" cy="1837976"/>
          </a:xfrm>
        </p:grpSpPr>
        <p:sp>
          <p:nvSpPr>
            <p:cNvPr id="3" name="Round Same Side Corner Rectangle 21">
              <a:extLst>
                <a:ext uri="{FF2B5EF4-FFF2-40B4-BE49-F238E27FC236}">
                  <a16:creationId xmlns:a16="http://schemas.microsoft.com/office/drawing/2014/main" id="{21A6C982-3857-4015-83FB-81EACA09BAB0}"/>
                </a:ext>
              </a:extLst>
            </p:cNvPr>
            <p:cNvSpPr/>
            <p:nvPr/>
          </p:nvSpPr>
          <p:spPr>
            <a:xfrm rot="16200000" flipH="1">
              <a:off x="3670225" y="123210"/>
              <a:ext cx="1837976" cy="6659503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57150" cap="flat" cmpd="sng" algn="ctr">
              <a:solidFill>
                <a:srgbClr val="E307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7192" tIns="48596" rIns="97192" bIns="48596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91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ound Same Side Corner Rectangle 7">
              <a:extLst>
                <a:ext uri="{FF2B5EF4-FFF2-40B4-BE49-F238E27FC236}">
                  <a16:creationId xmlns:a16="http://schemas.microsoft.com/office/drawing/2014/main" id="{59F1D032-2D43-4108-A052-D99E1B1D361C}"/>
                </a:ext>
              </a:extLst>
            </p:cNvPr>
            <p:cNvSpPr/>
            <p:nvPr/>
          </p:nvSpPr>
          <p:spPr>
            <a:xfrm rot="16200000" flipH="1">
              <a:off x="3849889" y="219953"/>
              <a:ext cx="1482839" cy="6434577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19050" cap="flat" cmpd="sng" algn="ctr">
              <a:solidFill>
                <a:srgbClr val="E30700"/>
              </a:solidFill>
              <a:prstDash val="solid"/>
            </a:ln>
            <a:effectLst/>
          </p:spPr>
          <p:txBody>
            <a:bodyPr lIns="97192" tIns="48596" rIns="97192" bIns="48596" anchor="ctr"/>
            <a:lstStyle/>
            <a:p>
              <a:pPr marL="0" marR="0" lvl="0" indent="0" algn="ctr" defTabSz="75800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5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9826B66-5D79-49B4-A537-FA8A093E895B}"/>
              </a:ext>
            </a:extLst>
          </p:cNvPr>
          <p:cNvGrpSpPr/>
          <p:nvPr/>
        </p:nvGrpSpPr>
        <p:grpSpPr>
          <a:xfrm>
            <a:off x="5434237" y="1540427"/>
            <a:ext cx="1403944" cy="1124169"/>
            <a:chOff x="2465492" y="2108424"/>
            <a:chExt cx="970890" cy="777133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69D2EF7-9A77-4196-95F1-54A8E7A53184}"/>
                </a:ext>
              </a:extLst>
            </p:cNvPr>
            <p:cNvSpPr/>
            <p:nvPr/>
          </p:nvSpPr>
          <p:spPr>
            <a:xfrm>
              <a:off x="2585913" y="2162254"/>
              <a:ext cx="669475" cy="669475"/>
            </a:xfrm>
            <a:prstGeom prst="ellipse">
              <a:avLst/>
            </a:prstGeom>
            <a:solidFill>
              <a:srgbClr val="E3070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1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标题 4">
              <a:extLst>
                <a:ext uri="{FF2B5EF4-FFF2-40B4-BE49-F238E27FC236}">
                  <a16:creationId xmlns:a16="http://schemas.microsoft.com/office/drawing/2014/main" id="{6563BD99-6F9D-4A92-B5A6-C610A74EFD4D}"/>
                </a:ext>
              </a:extLst>
            </p:cNvPr>
            <p:cNvSpPr txBox="1"/>
            <p:nvPr/>
          </p:nvSpPr>
          <p:spPr>
            <a:xfrm>
              <a:off x="2465492" y="2108424"/>
              <a:ext cx="970890" cy="777133"/>
            </a:xfrm>
            <a:prstGeom prst="rect">
              <a:avLst/>
            </a:prstGeom>
          </p:spPr>
          <p:txBody>
            <a:bodyPr vert="horz" lIns="72911" tIns="36456" rIns="72911" bIns="36456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828" b="0" i="0" u="none" strike="noStrike" kern="1200" cap="none" spc="0" normalizeH="0" baseline="0" noProof="0" dirty="0">
                  <a:ln>
                    <a:noFill/>
                  </a:ln>
                  <a:solidFill>
                    <a:srgbClr val="FDDDC3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j-cs"/>
                </a:rPr>
                <a:t>    </a:t>
              </a:r>
              <a:r>
                <a:rPr kumimoji="0" lang="en-US" altLang="zh-CN" sz="382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j-cs"/>
                </a:rPr>
                <a:t>05</a:t>
              </a:r>
              <a:endParaRPr kumimoji="0" lang="zh-CN" altLang="en-US" sz="382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j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D3A88F5-1D3C-489B-B76F-49443E8D70D6}"/>
              </a:ext>
            </a:extLst>
          </p:cNvPr>
          <p:cNvSpPr txBox="1"/>
          <p:nvPr/>
        </p:nvSpPr>
        <p:spPr>
          <a:xfrm>
            <a:off x="2849817" y="3171959"/>
            <a:ext cx="6533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5400" b="1" dirty="0">
                <a:solidFill>
                  <a:srgbClr val="E307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党   课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E30700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A6D8BA-F057-4A87-983A-64C198912095}"/>
              </a:ext>
            </a:extLst>
          </p:cNvPr>
          <p:cNvSpPr txBox="1"/>
          <p:nvPr/>
        </p:nvSpPr>
        <p:spPr>
          <a:xfrm>
            <a:off x="4169046" y="4365484"/>
            <a:ext cx="577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30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坚持“三会一课” 增强党员的党性观念</a:t>
            </a:r>
          </a:p>
        </p:txBody>
      </p:sp>
    </p:spTree>
    <p:extLst>
      <p:ext uri="{BB962C8B-B14F-4D97-AF65-F5344CB8AC3E}">
        <p14:creationId xmlns:p14="http://schemas.microsoft.com/office/powerpoint/2010/main" val="326424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</a:t>
            </a: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7A04E637-2A97-4F1F-9D9F-CBFA85518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3920" y="2898071"/>
            <a:ext cx="2356664" cy="84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>
              <a:lnSpc>
                <a:spcPct val="135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课后消化，组织讨论或测试。</a:t>
            </a:r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276BAD79-65BF-4505-A8D4-34A042171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8188" y="3009940"/>
            <a:ext cx="3036052" cy="42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>
              <a:lnSpc>
                <a:spcPct val="135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集中组织党员听课。</a:t>
            </a:r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34DB66FE-61D3-4DDA-A0AB-0B4C68BBE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973" y="2786675"/>
            <a:ext cx="2686891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>
              <a:lnSpc>
                <a:spcPct val="135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课前准备。确定课题和讲课时间；精选课教员，认真备课。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33D775F-61C4-4EAC-A31D-5213BB687016}"/>
              </a:ext>
            </a:extLst>
          </p:cNvPr>
          <p:cNvSpPr/>
          <p:nvPr/>
        </p:nvSpPr>
        <p:spPr>
          <a:xfrm>
            <a:off x="699229" y="1268398"/>
            <a:ext cx="2910381" cy="305362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C1A8607-B8A5-4A42-AB53-98F604AC06A9}"/>
              </a:ext>
            </a:extLst>
          </p:cNvPr>
          <p:cNvSpPr/>
          <p:nvPr/>
        </p:nvSpPr>
        <p:spPr>
          <a:xfrm>
            <a:off x="4699590" y="1268399"/>
            <a:ext cx="2792819" cy="3053623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ABBE4EB-80D0-45BD-9254-BF418D7978CD}"/>
              </a:ext>
            </a:extLst>
          </p:cNvPr>
          <p:cNvSpPr/>
          <p:nvPr/>
        </p:nvSpPr>
        <p:spPr>
          <a:xfrm>
            <a:off x="8602602" y="1339920"/>
            <a:ext cx="2919301" cy="294020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0C51245-D6B8-4D33-9FEE-AAFDA7282DC6}"/>
              </a:ext>
            </a:extLst>
          </p:cNvPr>
          <p:cNvSpPr/>
          <p:nvPr/>
        </p:nvSpPr>
        <p:spPr>
          <a:xfrm>
            <a:off x="1660580" y="1660637"/>
            <a:ext cx="987677" cy="98767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endParaRPr lang="zh-CN" altLang="en-US" sz="5333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DE47051-5D3F-4649-B079-25F4064DF43B}"/>
              </a:ext>
            </a:extLst>
          </p:cNvPr>
          <p:cNvSpPr/>
          <p:nvPr/>
        </p:nvSpPr>
        <p:spPr>
          <a:xfrm>
            <a:off x="5517054" y="1660637"/>
            <a:ext cx="987677" cy="98767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endParaRPr lang="zh-CN" altLang="en-US" sz="5333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C015D5C9-F949-4C3F-A3DF-C148C543E8D9}"/>
              </a:ext>
            </a:extLst>
          </p:cNvPr>
          <p:cNvSpPr/>
          <p:nvPr/>
        </p:nvSpPr>
        <p:spPr>
          <a:xfrm>
            <a:off x="9482798" y="1732160"/>
            <a:ext cx="987677" cy="98767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endParaRPr lang="zh-CN" altLang="en-US" sz="5333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BC4E389-AE80-4C75-825F-508CEF583CC5}"/>
              </a:ext>
            </a:extLst>
          </p:cNvPr>
          <p:cNvGrpSpPr/>
          <p:nvPr/>
        </p:nvGrpSpPr>
        <p:grpSpPr>
          <a:xfrm>
            <a:off x="3803877" y="2912341"/>
            <a:ext cx="658651" cy="647613"/>
            <a:chOff x="2836115" y="2912918"/>
            <a:chExt cx="493988" cy="485710"/>
          </a:xfrm>
        </p:grpSpPr>
        <p:sp>
          <p:nvSpPr>
            <p:cNvPr id="24" name="箭头: V 形 1">
              <a:extLst>
                <a:ext uri="{FF2B5EF4-FFF2-40B4-BE49-F238E27FC236}">
                  <a16:creationId xmlns:a16="http://schemas.microsoft.com/office/drawing/2014/main" id="{55632DA3-6ACC-41B8-834B-0B1AC11EFCE4}"/>
                </a:ext>
              </a:extLst>
            </p:cNvPr>
            <p:cNvSpPr/>
            <p:nvPr/>
          </p:nvSpPr>
          <p:spPr>
            <a:xfrm>
              <a:off x="2836115" y="2922876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25" name="箭头: V 形 1">
              <a:extLst>
                <a:ext uri="{FF2B5EF4-FFF2-40B4-BE49-F238E27FC236}">
                  <a16:creationId xmlns:a16="http://schemas.microsoft.com/office/drawing/2014/main" id="{8DBA1B45-E6DC-4A12-BEB7-B6C7AC1009EC}"/>
                </a:ext>
              </a:extLst>
            </p:cNvPr>
            <p:cNvSpPr/>
            <p:nvPr/>
          </p:nvSpPr>
          <p:spPr>
            <a:xfrm>
              <a:off x="3051210" y="2912918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DA1B869-F8AC-4020-A882-74F7DF269414}"/>
              </a:ext>
            </a:extLst>
          </p:cNvPr>
          <p:cNvGrpSpPr/>
          <p:nvPr/>
        </p:nvGrpSpPr>
        <p:grpSpPr>
          <a:xfrm>
            <a:off x="7734571" y="2898071"/>
            <a:ext cx="669840" cy="664625"/>
            <a:chOff x="5784136" y="2902215"/>
            <a:chExt cx="502380" cy="498469"/>
          </a:xfrm>
        </p:grpSpPr>
        <p:sp>
          <p:nvSpPr>
            <p:cNvPr id="34" name="箭头: V 形 13">
              <a:extLst>
                <a:ext uri="{FF2B5EF4-FFF2-40B4-BE49-F238E27FC236}">
                  <a16:creationId xmlns:a16="http://schemas.microsoft.com/office/drawing/2014/main" id="{3CC9D702-78BF-4C4A-BA21-0F65A48DE353}"/>
                </a:ext>
              </a:extLst>
            </p:cNvPr>
            <p:cNvSpPr/>
            <p:nvPr/>
          </p:nvSpPr>
          <p:spPr>
            <a:xfrm>
              <a:off x="5784136" y="2902215"/>
              <a:ext cx="278893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37" name="箭头: V 形 13">
              <a:extLst>
                <a:ext uri="{FF2B5EF4-FFF2-40B4-BE49-F238E27FC236}">
                  <a16:creationId xmlns:a16="http://schemas.microsoft.com/office/drawing/2014/main" id="{4666CAA6-E261-4758-9AA9-D23B4834898D}"/>
                </a:ext>
              </a:extLst>
            </p:cNvPr>
            <p:cNvSpPr/>
            <p:nvPr/>
          </p:nvSpPr>
          <p:spPr>
            <a:xfrm>
              <a:off x="6007623" y="2902215"/>
              <a:ext cx="278893" cy="498469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12FF8A11-B6AC-48D0-9F1A-83C1C0584EC6}"/>
              </a:ext>
            </a:extLst>
          </p:cNvPr>
          <p:cNvSpPr/>
          <p:nvPr/>
        </p:nvSpPr>
        <p:spPr>
          <a:xfrm>
            <a:off x="4600518" y="455077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307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党课基本程序</a:t>
            </a:r>
          </a:p>
        </p:txBody>
      </p:sp>
    </p:spTree>
    <p:extLst>
      <p:ext uri="{BB962C8B-B14F-4D97-AF65-F5344CB8AC3E}">
        <p14:creationId xmlns:p14="http://schemas.microsoft.com/office/powerpoint/2010/main" val="389305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3EA838C5-0443-4603-B81D-C99127DB8E2B}"/>
              </a:ext>
            </a:extLst>
          </p:cNvPr>
          <p:cNvSpPr/>
          <p:nvPr/>
        </p:nvSpPr>
        <p:spPr>
          <a:xfrm>
            <a:off x="1281639" y="1638300"/>
            <a:ext cx="9921762" cy="3282172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</a:t>
            </a: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B813C2B2-46D0-47EC-8AAB-C62F88203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583" y="1167349"/>
            <a:ext cx="8665640" cy="770181"/>
          </a:xfrm>
          <a:prstGeom prst="rect">
            <a:avLst/>
          </a:prstGeom>
          <a:solidFill>
            <a:srgbClr val="E30700"/>
          </a:solidFill>
          <a:ln/>
          <a:extLst/>
        </p:spPr>
        <p:txBody>
          <a:bodyPr vert="horz" wrap="square" lIns="121920" tIns="60960" rIns="121920" bIns="6096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党课有关规定</a:t>
            </a:r>
          </a:p>
        </p:txBody>
      </p:sp>
      <p:sp>
        <p:nvSpPr>
          <p:cNvPr id="8" name="TextBox 479">
            <a:extLst>
              <a:ext uri="{FF2B5EF4-FFF2-40B4-BE49-F238E27FC236}">
                <a16:creationId xmlns:a16="http://schemas.microsoft.com/office/drawing/2014/main" id="{4E49FEE8-1204-4DBC-A939-CD3915F5142A}"/>
              </a:ext>
            </a:extLst>
          </p:cNvPr>
          <p:cNvSpPr txBox="1"/>
          <p:nvPr/>
        </p:nvSpPr>
        <p:spPr>
          <a:xfrm>
            <a:off x="2694757" y="2552658"/>
            <a:ext cx="7378007" cy="812529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党课必须定期进行，一般情况下，</a:t>
            </a:r>
            <a:r>
              <a:rPr lang="zh-CN" altLang="en-US" sz="1867" kern="0" dirty="0">
                <a:solidFill>
                  <a:srgbClr val="E30700"/>
                </a:solidFill>
              </a:rPr>
              <a:t>每两个月上一次党课</a:t>
            </a:r>
            <a:r>
              <a:rPr lang="zh-CN" altLang="en-US" sz="1867" b="0" kern="0" dirty="0">
                <a:solidFill>
                  <a:srgbClr val="000000"/>
                </a:solidFill>
              </a:rPr>
              <a:t>。如果有特殊情况，可适当增减上课次数。不过，</a:t>
            </a:r>
            <a:r>
              <a:rPr lang="zh-CN" altLang="en-US" sz="1867" kern="0" dirty="0">
                <a:solidFill>
                  <a:srgbClr val="E30700"/>
                </a:solidFill>
              </a:rPr>
              <a:t>至少每个季度一次</a:t>
            </a:r>
            <a:r>
              <a:rPr lang="zh-CN" altLang="en-US" sz="1867" b="0" kern="0" dirty="0">
                <a:solidFill>
                  <a:srgbClr val="000000"/>
                </a:solidFill>
              </a:rPr>
              <a:t>。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C978CAF-5C58-4265-932E-2806A120E9E1}"/>
              </a:ext>
            </a:extLst>
          </p:cNvPr>
          <p:cNvSpPr/>
          <p:nvPr/>
        </p:nvSpPr>
        <p:spPr>
          <a:xfrm>
            <a:off x="2119235" y="2631042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9A6FF98-F995-4B08-A0CF-F6990380EB4F}"/>
              </a:ext>
            </a:extLst>
          </p:cNvPr>
          <p:cNvSpPr/>
          <p:nvPr/>
        </p:nvSpPr>
        <p:spPr>
          <a:xfrm>
            <a:off x="2119235" y="3718147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479">
            <a:extLst>
              <a:ext uri="{FF2B5EF4-FFF2-40B4-BE49-F238E27FC236}">
                <a16:creationId xmlns:a16="http://schemas.microsoft.com/office/drawing/2014/main" id="{7157690F-D7EA-466A-8A37-5CEF0183643A}"/>
              </a:ext>
            </a:extLst>
          </p:cNvPr>
          <p:cNvSpPr txBox="1"/>
          <p:nvPr/>
        </p:nvSpPr>
        <p:spPr>
          <a:xfrm>
            <a:off x="2694758" y="3611631"/>
            <a:ext cx="7378005" cy="812529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党员（含预备党员）</a:t>
            </a:r>
            <a:r>
              <a:rPr lang="zh-CN" altLang="en-US" sz="1867" kern="0" dirty="0">
                <a:solidFill>
                  <a:srgbClr val="E30700"/>
                </a:solidFill>
              </a:rPr>
              <a:t>必须自觉参加</a:t>
            </a:r>
            <a:r>
              <a:rPr lang="zh-CN" altLang="en-US" sz="1867" b="0" kern="0" dirty="0">
                <a:solidFill>
                  <a:srgbClr val="000000"/>
                </a:solidFill>
              </a:rPr>
              <a:t>党课学习，无特殊情况，不得请假或缺席。</a:t>
            </a:r>
          </a:p>
        </p:txBody>
      </p:sp>
    </p:spTree>
    <p:extLst>
      <p:ext uri="{BB962C8B-B14F-4D97-AF65-F5344CB8AC3E}">
        <p14:creationId xmlns:p14="http://schemas.microsoft.com/office/powerpoint/2010/main" val="293618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" grpId="0" animBg="1"/>
      <p:bldP spid="4" grpId="0"/>
      <p:bldP spid="29" grpId="0" animBg="1"/>
      <p:bldP spid="8" grpId="0"/>
      <p:bldP spid="9" grpId="0" animBg="1"/>
      <p:bldP spid="10" grpId="0" animBg="1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3EA838C5-0443-4603-B81D-C99127DB8E2B}"/>
              </a:ext>
            </a:extLst>
          </p:cNvPr>
          <p:cNvSpPr/>
          <p:nvPr/>
        </p:nvSpPr>
        <p:spPr>
          <a:xfrm>
            <a:off x="1281639" y="1638299"/>
            <a:ext cx="9921762" cy="3695689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</a:t>
            </a: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B813C2B2-46D0-47EC-8AAB-C62F88203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583" y="1167349"/>
            <a:ext cx="8665640" cy="770181"/>
          </a:xfrm>
          <a:prstGeom prst="rect">
            <a:avLst/>
          </a:prstGeom>
          <a:solidFill>
            <a:srgbClr val="E30700"/>
          </a:solidFill>
          <a:ln/>
          <a:extLst/>
        </p:spPr>
        <p:txBody>
          <a:bodyPr vert="horz" wrap="square" lIns="121920" tIns="60960" rIns="121920" bIns="6096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党课的主要内容</a:t>
            </a:r>
          </a:p>
        </p:txBody>
      </p:sp>
      <p:sp>
        <p:nvSpPr>
          <p:cNvPr id="8" name="TextBox 479">
            <a:extLst>
              <a:ext uri="{FF2B5EF4-FFF2-40B4-BE49-F238E27FC236}">
                <a16:creationId xmlns:a16="http://schemas.microsoft.com/office/drawing/2014/main" id="{4E49FEE8-1204-4DBC-A939-CD3915F5142A}"/>
              </a:ext>
            </a:extLst>
          </p:cNvPr>
          <p:cNvSpPr txBox="1"/>
          <p:nvPr/>
        </p:nvSpPr>
        <p:spPr>
          <a:xfrm>
            <a:off x="7221357" y="2277169"/>
            <a:ext cx="7378007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党史、党纪、党的基本知识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C978CAF-5C58-4265-932E-2806A120E9E1}"/>
              </a:ext>
            </a:extLst>
          </p:cNvPr>
          <p:cNvSpPr/>
          <p:nvPr/>
        </p:nvSpPr>
        <p:spPr>
          <a:xfrm>
            <a:off x="6645835" y="2279353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9A6FF98-F995-4B08-A0CF-F6990380EB4F}"/>
              </a:ext>
            </a:extLst>
          </p:cNvPr>
          <p:cNvSpPr/>
          <p:nvPr/>
        </p:nvSpPr>
        <p:spPr>
          <a:xfrm>
            <a:off x="6645835" y="3172195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479">
            <a:extLst>
              <a:ext uri="{FF2B5EF4-FFF2-40B4-BE49-F238E27FC236}">
                <a16:creationId xmlns:a16="http://schemas.microsoft.com/office/drawing/2014/main" id="{7157690F-D7EA-466A-8A37-5CEF0183643A}"/>
              </a:ext>
            </a:extLst>
          </p:cNvPr>
          <p:cNvSpPr txBox="1"/>
          <p:nvPr/>
        </p:nvSpPr>
        <p:spPr>
          <a:xfrm>
            <a:off x="7221358" y="3164692"/>
            <a:ext cx="7378005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党的路线、方针、政策</a:t>
            </a:r>
          </a:p>
        </p:txBody>
      </p:sp>
      <p:sp>
        <p:nvSpPr>
          <p:cNvPr id="12" name="TextBox 479">
            <a:extLst>
              <a:ext uri="{FF2B5EF4-FFF2-40B4-BE49-F238E27FC236}">
                <a16:creationId xmlns:a16="http://schemas.microsoft.com/office/drawing/2014/main" id="{7A39FD0F-00A0-44D0-94B0-A42287E5E679}"/>
              </a:ext>
            </a:extLst>
          </p:cNvPr>
          <p:cNvSpPr txBox="1"/>
          <p:nvPr/>
        </p:nvSpPr>
        <p:spPr>
          <a:xfrm>
            <a:off x="7221357" y="4024754"/>
            <a:ext cx="7886037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党的精神内涵及其先进性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121DDC0-A91A-44F7-99A5-63F2080891FB}"/>
              </a:ext>
            </a:extLst>
          </p:cNvPr>
          <p:cNvSpPr/>
          <p:nvPr/>
        </p:nvSpPr>
        <p:spPr>
          <a:xfrm>
            <a:off x="6645835" y="4045988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CF2D8C9F-70AE-4165-9D92-565310794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1458" y="2264931"/>
            <a:ext cx="1368336" cy="577636"/>
          </a:xfrm>
          <a:prstGeom prst="rect">
            <a:avLst/>
          </a:prstGeom>
          <a:solidFill>
            <a:srgbClr val="E307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主体：</a:t>
            </a: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47C4AB87-8FC6-42B3-A48D-73902608C8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265" y="2913773"/>
            <a:ext cx="3391410" cy="468360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党员和入党积极分子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1B170A45-C3D7-46FB-8F8F-33441A38D8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548" y="4192601"/>
            <a:ext cx="1651364" cy="468360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上课讲授</a:t>
            </a:r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id="{CD7C7657-150C-49FB-8262-0EC1251C1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1458" y="3521457"/>
            <a:ext cx="1368336" cy="577636"/>
          </a:xfrm>
          <a:prstGeom prst="rect">
            <a:avLst/>
          </a:prstGeom>
          <a:solidFill>
            <a:srgbClr val="E307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形式：</a:t>
            </a:r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id="{35F570FC-CA08-4940-BDB8-D85DE9930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7050" y="4795874"/>
            <a:ext cx="5646069" cy="488437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rgbClr val="E307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党课是每位党员的必修课，有利于加强党的建设 </a:t>
            </a:r>
          </a:p>
        </p:txBody>
      </p:sp>
    </p:spTree>
    <p:extLst>
      <p:ext uri="{BB962C8B-B14F-4D97-AF65-F5344CB8AC3E}">
        <p14:creationId xmlns:p14="http://schemas.microsoft.com/office/powerpoint/2010/main" val="138433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" grpId="0" animBg="1"/>
      <p:bldP spid="4" grpId="0"/>
      <p:bldP spid="29" grpId="0" animBg="1"/>
      <p:bldP spid="8" grpId="0"/>
      <p:bldP spid="9" grpId="0" animBg="1"/>
      <p:bldP spid="10" grpId="0" animBg="1"/>
      <p:bldP spid="11" grpId="0"/>
      <p:bldP spid="12" grpId="0"/>
      <p:bldP spid="13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3EA838C5-0443-4603-B81D-C99127DB8E2B}"/>
              </a:ext>
            </a:extLst>
          </p:cNvPr>
          <p:cNvSpPr/>
          <p:nvPr/>
        </p:nvSpPr>
        <p:spPr>
          <a:xfrm>
            <a:off x="1281639" y="1638299"/>
            <a:ext cx="9921762" cy="3745763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010B397-31C3-4463-8A22-BEEC6CB68100}"/>
              </a:ext>
            </a:extLst>
          </p:cNvPr>
          <p:cNvSpPr txBox="1"/>
          <p:nvPr/>
        </p:nvSpPr>
        <p:spPr>
          <a:xfrm>
            <a:off x="1617727" y="2032780"/>
            <a:ext cx="9259824" cy="2965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530">
              <a:lnSpc>
                <a:spcPct val="200000"/>
              </a:lnSpc>
            </a:pP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       通过此次“三会一课”精神的学习和廉政党课活动的开展，全体党员干部要对“三会一课”制度的重要性有新的认识和提高。</a:t>
            </a:r>
            <a:endParaRPr lang="en-US" altLang="zh-CN" sz="1867" dirty="0"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 defTabSz="913530">
              <a:lnSpc>
                <a:spcPct val="200000"/>
              </a:lnSpc>
            </a:pPr>
            <a:r>
              <a:rPr lang="en-US" altLang="zh-CN" sz="1867" dirty="0">
                <a:latin typeface="微软雅黑" pitchFamily="34" charset="-122"/>
                <a:ea typeface="微软雅黑" pitchFamily="34" charset="-122"/>
                <a:cs typeface="+mn-ea"/>
              </a:rPr>
              <a:t>      </a:t>
            </a: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在今后的工作中，将从加强组织领导，强化责任落实；领导率先垂范，层层示范带动；健全相关制度，强化日常管理；强化宣传引导，创新活动形式四个方面确保“三会一课”制度的落实，以制度的落实促党建工作取得新成效。</a:t>
            </a: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B813C2B2-46D0-47EC-8AAB-C62F88203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583" y="1167349"/>
            <a:ext cx="8665640" cy="770181"/>
          </a:xfrm>
          <a:prstGeom prst="rect">
            <a:avLst/>
          </a:prstGeom>
          <a:solidFill>
            <a:srgbClr val="E30700"/>
          </a:solidFill>
          <a:ln/>
          <a:extLst/>
        </p:spPr>
        <p:txBody>
          <a:bodyPr vert="horz" wrap="square" lIns="121920" tIns="60960" rIns="121920" bIns="6096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总结经验，寻找差距，进一步做好</a:t>
            </a:r>
            <a:r>
              <a:rPr lang="en-US" altLang="zh-CN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“ </a:t>
            </a: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三会一课“工作</a:t>
            </a:r>
          </a:p>
        </p:txBody>
      </p:sp>
    </p:spTree>
    <p:extLst>
      <p:ext uri="{BB962C8B-B14F-4D97-AF65-F5344CB8AC3E}">
        <p14:creationId xmlns:p14="http://schemas.microsoft.com/office/powerpoint/2010/main" val="45792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" grpId="0" animBg="1"/>
      <p:bldP spid="4" grpId="0"/>
      <p:bldP spid="27" grpId="0"/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5FA6DA2-092F-46E5-BF41-A1F1347DD2EF}"/>
              </a:ext>
            </a:extLst>
          </p:cNvPr>
          <p:cNvSpPr/>
          <p:nvPr/>
        </p:nvSpPr>
        <p:spPr>
          <a:xfrm>
            <a:off x="1281639" y="1638300"/>
            <a:ext cx="9921762" cy="3282172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3B23FA6-6D66-4982-9A7A-814BCA60A64B}"/>
              </a:ext>
            </a:extLst>
          </p:cNvPr>
          <p:cNvSpPr txBox="1"/>
          <p:nvPr/>
        </p:nvSpPr>
        <p:spPr>
          <a:xfrm>
            <a:off x="1617727" y="2261380"/>
            <a:ext cx="9259824" cy="1857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530">
              <a:lnSpc>
                <a:spcPct val="200000"/>
              </a:lnSpc>
            </a:pP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   </a:t>
            </a:r>
            <a:r>
              <a:rPr lang="zh-CN" altLang="en-US" dirty="0">
                <a:solidFill>
                  <a:srgbClr val="E7E6E6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‘三会一课’要突出政治学习和教育，突出党性锻炼，坚决防止</a:t>
            </a:r>
            <a:r>
              <a:rPr lang="zh-CN" altLang="en-US" sz="1867" b="1" dirty="0">
                <a:solidFill>
                  <a:srgbClr val="E307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表面化、形式化、娱乐化、庸俗化</a:t>
            </a: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。”党的十八届六中全会通过的</a:t>
            </a:r>
            <a:r>
              <a:rPr lang="en-US" altLang="zh-CN" sz="1867" dirty="0">
                <a:latin typeface="微软雅黑" pitchFamily="34" charset="-122"/>
                <a:ea typeface="微软雅黑" pitchFamily="34" charset="-122"/>
                <a:cs typeface="+mn-ea"/>
              </a:rPr>
              <a:t>《</a:t>
            </a: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关于新形势下党内政治生活的若干准则</a:t>
            </a:r>
            <a:r>
              <a:rPr lang="en-US" altLang="zh-CN" sz="1867" dirty="0">
                <a:latin typeface="微软雅黑" pitchFamily="34" charset="-122"/>
                <a:ea typeface="微软雅黑" pitchFamily="34" charset="-122"/>
                <a:cs typeface="+mn-ea"/>
              </a:rPr>
              <a:t>》</a:t>
            </a: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，再次明确了“三会一课”制度的严肃要求。</a:t>
            </a: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EA4E4C7D-A9AC-4D09-A0D1-C96EA38AF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583" y="1167349"/>
            <a:ext cx="8665640" cy="770181"/>
          </a:xfrm>
          <a:prstGeom prst="rect">
            <a:avLst/>
          </a:prstGeom>
          <a:solidFill>
            <a:srgbClr val="E30700"/>
          </a:solidFill>
          <a:ln/>
          <a:extLst/>
        </p:spPr>
        <p:txBody>
          <a:bodyPr vert="horz" wrap="square" lIns="121920" tIns="60960" rIns="121920" bIns="6096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“ 三会一课“不能走了样</a:t>
            </a:r>
          </a:p>
        </p:txBody>
      </p:sp>
    </p:spTree>
    <p:extLst>
      <p:ext uri="{BB962C8B-B14F-4D97-AF65-F5344CB8AC3E}">
        <p14:creationId xmlns:p14="http://schemas.microsoft.com/office/powerpoint/2010/main" val="296266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27" grpId="0" animBg="1"/>
      <p:bldP spid="28" grpId="0"/>
      <p:bldP spid="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C9A0650-28BA-4D13-BDF4-E672F2025E4F}"/>
              </a:ext>
            </a:extLst>
          </p:cNvPr>
          <p:cNvSpPr/>
          <p:nvPr/>
        </p:nvSpPr>
        <p:spPr>
          <a:xfrm>
            <a:off x="1281639" y="1638299"/>
            <a:ext cx="9921762" cy="4052351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520F37-9F23-460F-84D8-973BB83CBF87}"/>
              </a:ext>
            </a:extLst>
          </p:cNvPr>
          <p:cNvSpPr txBox="1"/>
          <p:nvPr/>
        </p:nvSpPr>
        <p:spPr>
          <a:xfrm>
            <a:off x="1617727" y="1842280"/>
            <a:ext cx="9259824" cy="354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530">
              <a:lnSpc>
                <a:spcPct val="200000"/>
              </a:lnSpc>
            </a:pP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    “‘三会一课’要突出政治学习和教育，突出党性锻炼，坚决防止</a:t>
            </a:r>
            <a:r>
              <a:rPr lang="zh-CN" altLang="en-US" sz="1867" b="1" dirty="0">
                <a:solidFill>
                  <a:srgbClr val="E307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表面化、形式化、娱乐化、庸俗化</a:t>
            </a: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。”党的十八届六中全会通过的</a:t>
            </a:r>
            <a:r>
              <a:rPr lang="en-US" altLang="zh-CN" sz="1867" dirty="0">
                <a:latin typeface="微软雅黑" pitchFamily="34" charset="-122"/>
                <a:ea typeface="微软雅黑" pitchFamily="34" charset="-122"/>
                <a:cs typeface="+mn-ea"/>
              </a:rPr>
              <a:t>《</a:t>
            </a: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关于新形势下党内政治生活的若干准则</a:t>
            </a:r>
            <a:r>
              <a:rPr lang="en-US" altLang="zh-CN" sz="1867" dirty="0">
                <a:latin typeface="微软雅黑" pitchFamily="34" charset="-122"/>
                <a:ea typeface="微软雅黑" pitchFamily="34" charset="-122"/>
                <a:cs typeface="+mn-ea"/>
              </a:rPr>
              <a:t>》</a:t>
            </a: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，再次明确了“三会一课”制度的严肃要求。</a:t>
            </a:r>
          </a:p>
          <a:p>
            <a:pPr defTabSz="913530">
              <a:lnSpc>
                <a:spcPct val="200000"/>
              </a:lnSpc>
            </a:pP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       定期召开支部党员大会、支部委员会、党小组会，按时上好党课，</a:t>
            </a:r>
            <a:r>
              <a:rPr lang="zh-CN" altLang="en-US" sz="1867" b="1" dirty="0">
                <a:solidFill>
                  <a:srgbClr val="E307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对基层党建至关重要。避免一味追求“制度上墙”，却忽视了“制度上心”</a:t>
            </a: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+mn-ea"/>
              </a:rPr>
              <a:t>，“看起来很美”，但组织生活却没有进行过。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8655807-35BA-4C05-9F47-286225969B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583" y="1167349"/>
            <a:ext cx="8665640" cy="770181"/>
          </a:xfrm>
          <a:prstGeom prst="rect">
            <a:avLst/>
          </a:prstGeom>
          <a:solidFill>
            <a:srgbClr val="E30700"/>
          </a:solidFill>
          <a:ln/>
          <a:extLst/>
        </p:spPr>
        <p:txBody>
          <a:bodyPr vert="horz" wrap="square" lIns="121920" tIns="60960" rIns="121920" bIns="6096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“ 三会一课“不能走了样</a:t>
            </a:r>
          </a:p>
        </p:txBody>
      </p:sp>
    </p:spTree>
    <p:extLst>
      <p:ext uri="{BB962C8B-B14F-4D97-AF65-F5344CB8AC3E}">
        <p14:creationId xmlns:p14="http://schemas.microsoft.com/office/powerpoint/2010/main" val="374551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角圆角矩形 32">
            <a:extLst>
              <a:ext uri="{FF2B5EF4-FFF2-40B4-BE49-F238E27FC236}">
                <a16:creationId xmlns:a16="http://schemas.microsoft.com/office/drawing/2014/main" id="{42D10C01-8F88-4DAF-B178-C5E128AB72FE}"/>
              </a:ext>
            </a:extLst>
          </p:cNvPr>
          <p:cNvSpPr/>
          <p:nvPr/>
        </p:nvSpPr>
        <p:spPr>
          <a:xfrm>
            <a:off x="4320206" y="1413856"/>
            <a:ext cx="4576446" cy="51754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E80301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46">
            <a:extLst>
              <a:ext uri="{FF2B5EF4-FFF2-40B4-BE49-F238E27FC236}">
                <a16:creationId xmlns:a16="http://schemas.microsoft.com/office/drawing/2014/main" id="{A52C092B-1FC2-4BBF-A553-26A934B770EE}"/>
              </a:ext>
            </a:extLst>
          </p:cNvPr>
          <p:cNvSpPr txBox="1"/>
          <p:nvPr/>
        </p:nvSpPr>
        <p:spPr>
          <a:xfrm>
            <a:off x="4909342" y="1417742"/>
            <a:ext cx="4725403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 b="1" kern="0" cap="all">
                <a:ln w="0">
                  <a:noFill/>
                </a:ln>
                <a:gradFill>
                  <a:gsLst>
                    <a:gs pos="0">
                      <a:srgbClr val="FF0000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F0000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F0000">
                        <a:shade val="65000"/>
                        <a:satMod val="130000"/>
                      </a:srgbClr>
                    </a:gs>
                    <a:gs pos="92000">
                      <a:srgbClr val="FF0000">
                        <a:shade val="50000"/>
                        <a:satMod val="120000"/>
                      </a:srgbClr>
                    </a:gs>
                    <a:gs pos="100000">
                      <a:srgbClr val="FF0000">
                        <a:shade val="48000"/>
                        <a:satMod val="120000"/>
                      </a:srgbClr>
                    </a:gs>
                  </a:gsLst>
                  <a:lin ang="5400000" scaled="0"/>
                </a:gradFill>
                <a:effectLst/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lvl="0">
              <a:defRPr/>
            </a:pPr>
            <a:r>
              <a:rPr kumimoji="0" lang="zh-CN" altLang="en-US" sz="2600" b="1" i="0" u="none" strike="noStrike" kern="0" cap="all" spc="0" normalizeH="0" baseline="0" noProof="0" dirty="0">
                <a:ln w="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一、</a:t>
            </a: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三会一课是什么</a:t>
            </a:r>
            <a:endParaRPr kumimoji="0" lang="zh-CN" altLang="en-US" sz="2600" b="1" i="0" u="none" strike="noStrike" kern="0" cap="all" spc="0" normalizeH="0" baseline="0" noProof="0" dirty="0">
              <a:ln w="0"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对角圆角矩形 24">
            <a:extLst>
              <a:ext uri="{FF2B5EF4-FFF2-40B4-BE49-F238E27FC236}">
                <a16:creationId xmlns:a16="http://schemas.microsoft.com/office/drawing/2014/main" id="{348C8DB4-2101-4E85-BE6B-DADFE0492037}"/>
              </a:ext>
            </a:extLst>
          </p:cNvPr>
          <p:cNvSpPr/>
          <p:nvPr/>
        </p:nvSpPr>
        <p:spPr>
          <a:xfrm>
            <a:off x="4320206" y="2184836"/>
            <a:ext cx="4576444" cy="51754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E80301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46">
            <a:extLst>
              <a:ext uri="{FF2B5EF4-FFF2-40B4-BE49-F238E27FC236}">
                <a16:creationId xmlns:a16="http://schemas.microsoft.com/office/drawing/2014/main" id="{147CB64F-12F0-48FA-8012-AD34291FBD64}"/>
              </a:ext>
            </a:extLst>
          </p:cNvPr>
          <p:cNvSpPr txBox="1"/>
          <p:nvPr/>
        </p:nvSpPr>
        <p:spPr>
          <a:xfrm>
            <a:off x="4909342" y="2208370"/>
            <a:ext cx="4725401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 b="1" kern="0" cap="all">
                <a:ln w="0">
                  <a:noFill/>
                </a:ln>
                <a:gradFill>
                  <a:gsLst>
                    <a:gs pos="0">
                      <a:srgbClr val="FF0000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F0000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F0000">
                        <a:shade val="65000"/>
                        <a:satMod val="130000"/>
                      </a:srgbClr>
                    </a:gs>
                    <a:gs pos="92000">
                      <a:srgbClr val="FF0000">
                        <a:shade val="50000"/>
                        <a:satMod val="120000"/>
                      </a:srgbClr>
                    </a:gs>
                    <a:gs pos="100000">
                      <a:srgbClr val="FF0000">
                        <a:shade val="48000"/>
                        <a:satMod val="120000"/>
                      </a:srgbClr>
                    </a:gs>
                  </a:gsLst>
                  <a:lin ang="5400000" scaled="0"/>
                </a:gradFill>
                <a:effectLst/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lvl="0">
              <a:defRPr/>
            </a:pPr>
            <a:r>
              <a:rPr kumimoji="0" lang="zh-CN" altLang="en-US" sz="2600" b="1" i="0" u="none" strike="noStrike" kern="0" cap="all" spc="0" normalizeH="0" baseline="0" noProof="0" dirty="0">
                <a:ln w="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支部党员大会</a:t>
            </a:r>
            <a:endParaRPr kumimoji="0" lang="zh-CN" altLang="en-US" sz="2600" b="1" i="0" u="none" strike="noStrike" kern="0" cap="all" spc="0" normalizeH="0" baseline="0" noProof="0" dirty="0">
              <a:ln w="0"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对角圆角矩形 27">
            <a:extLst>
              <a:ext uri="{FF2B5EF4-FFF2-40B4-BE49-F238E27FC236}">
                <a16:creationId xmlns:a16="http://schemas.microsoft.com/office/drawing/2014/main" id="{E35065DB-C789-479C-A645-EBC3CCBF8DCC}"/>
              </a:ext>
            </a:extLst>
          </p:cNvPr>
          <p:cNvSpPr/>
          <p:nvPr/>
        </p:nvSpPr>
        <p:spPr>
          <a:xfrm>
            <a:off x="4320206" y="2955703"/>
            <a:ext cx="4576440" cy="51754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E80301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46">
            <a:extLst>
              <a:ext uri="{FF2B5EF4-FFF2-40B4-BE49-F238E27FC236}">
                <a16:creationId xmlns:a16="http://schemas.microsoft.com/office/drawing/2014/main" id="{4CCA807A-48F7-48D3-A50C-674ED515D3A5}"/>
              </a:ext>
            </a:extLst>
          </p:cNvPr>
          <p:cNvSpPr txBox="1"/>
          <p:nvPr/>
        </p:nvSpPr>
        <p:spPr>
          <a:xfrm>
            <a:off x="4909342" y="2960898"/>
            <a:ext cx="4725397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 b="1" kern="0" cap="all">
                <a:ln w="0">
                  <a:noFill/>
                </a:ln>
                <a:gradFill>
                  <a:gsLst>
                    <a:gs pos="0">
                      <a:srgbClr val="FF0000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F0000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F0000">
                        <a:shade val="65000"/>
                        <a:satMod val="130000"/>
                      </a:srgbClr>
                    </a:gs>
                    <a:gs pos="92000">
                      <a:srgbClr val="FF0000">
                        <a:shade val="50000"/>
                        <a:satMod val="120000"/>
                      </a:srgbClr>
                    </a:gs>
                    <a:gs pos="100000">
                      <a:srgbClr val="FF0000">
                        <a:shade val="48000"/>
                        <a:satMod val="120000"/>
                      </a:srgbClr>
                    </a:gs>
                  </a:gsLst>
                  <a:lin ang="5400000" scaled="0"/>
                </a:gradFill>
                <a:effectLst/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lvl="0">
              <a:defRPr/>
            </a:pPr>
            <a:r>
              <a:rPr kumimoji="0" lang="zh-CN" altLang="en-US" sz="2600" b="1" i="0" u="none" strike="noStrike" kern="0" cap="all" spc="0" normalizeH="0" baseline="0" noProof="0" dirty="0">
                <a:ln w="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三、</a:t>
            </a: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支部委员会</a:t>
            </a:r>
            <a:endParaRPr kumimoji="0" lang="zh-CN" altLang="en-US" sz="2600" b="1" i="0" u="none" strike="noStrike" kern="0" cap="all" spc="0" normalizeH="0" baseline="0" noProof="0" dirty="0">
              <a:ln w="0"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对角圆角矩形 47">
            <a:extLst>
              <a:ext uri="{FF2B5EF4-FFF2-40B4-BE49-F238E27FC236}">
                <a16:creationId xmlns:a16="http://schemas.microsoft.com/office/drawing/2014/main" id="{E255BBE4-1BDD-4524-BE69-0D1C45CF9583}"/>
              </a:ext>
            </a:extLst>
          </p:cNvPr>
          <p:cNvSpPr/>
          <p:nvPr/>
        </p:nvSpPr>
        <p:spPr>
          <a:xfrm>
            <a:off x="4320206" y="3652386"/>
            <a:ext cx="4576440" cy="51754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E80301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510C3366-5F71-43BE-B0C5-A9723E3717C2}"/>
              </a:ext>
            </a:extLst>
          </p:cNvPr>
          <p:cNvSpPr txBox="1"/>
          <p:nvPr/>
        </p:nvSpPr>
        <p:spPr>
          <a:xfrm>
            <a:off x="4909342" y="3675325"/>
            <a:ext cx="4725397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 b="1" kern="0" cap="all">
                <a:ln w="0">
                  <a:noFill/>
                </a:ln>
                <a:gradFill>
                  <a:gsLst>
                    <a:gs pos="0">
                      <a:srgbClr val="FF0000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F0000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F0000">
                        <a:shade val="65000"/>
                        <a:satMod val="130000"/>
                      </a:srgbClr>
                    </a:gs>
                    <a:gs pos="92000">
                      <a:srgbClr val="FF0000">
                        <a:shade val="50000"/>
                        <a:satMod val="120000"/>
                      </a:srgbClr>
                    </a:gs>
                    <a:gs pos="100000">
                      <a:srgbClr val="FF0000">
                        <a:shade val="48000"/>
                        <a:satMod val="120000"/>
                      </a:srgbClr>
                    </a:gs>
                  </a:gsLst>
                  <a:lin ang="5400000" scaled="0"/>
                </a:gradFill>
                <a:effectLst/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lvl="0">
              <a:defRPr/>
            </a:pPr>
            <a:r>
              <a:rPr kumimoji="0" lang="zh-CN" altLang="en-US" sz="2600" b="1" i="0" u="none" strike="noStrike" kern="0" cap="all" spc="0" normalizeH="0" baseline="0" noProof="0" dirty="0">
                <a:ln w="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四、</a:t>
            </a: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党小组会</a:t>
            </a:r>
            <a:endParaRPr kumimoji="0" lang="zh-CN" altLang="en-US" sz="2600" b="1" i="0" u="none" strike="noStrike" kern="0" cap="all" spc="0" normalizeH="0" baseline="0" noProof="0" dirty="0">
              <a:ln w="0"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C57F490-1079-48C6-BE0C-465258CA5B11}"/>
              </a:ext>
            </a:extLst>
          </p:cNvPr>
          <p:cNvGrpSpPr/>
          <p:nvPr/>
        </p:nvGrpSpPr>
        <p:grpSpPr>
          <a:xfrm>
            <a:off x="2277330" y="2340188"/>
            <a:ext cx="1432239" cy="1930528"/>
            <a:chOff x="442212" y="1544722"/>
            <a:chExt cx="1522749" cy="2027055"/>
          </a:xfrm>
        </p:grpSpPr>
        <p:sp>
          <p:nvSpPr>
            <p:cNvPr id="17" name="TextBox 26">
              <a:extLst>
                <a:ext uri="{FF2B5EF4-FFF2-40B4-BE49-F238E27FC236}">
                  <a16:creationId xmlns:a16="http://schemas.microsoft.com/office/drawing/2014/main" id="{CA68743A-E615-48BA-8244-E1C73AEFD02B}"/>
                </a:ext>
              </a:extLst>
            </p:cNvPr>
            <p:cNvSpPr txBox="1"/>
            <p:nvPr/>
          </p:nvSpPr>
          <p:spPr>
            <a:xfrm>
              <a:off x="442212" y="1544722"/>
              <a:ext cx="1276184" cy="20270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600" b="1" spc="567" dirty="0">
                  <a:solidFill>
                    <a:srgbClr val="E30700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18" name="TextBox 27">
              <a:extLst>
                <a:ext uri="{FF2B5EF4-FFF2-40B4-BE49-F238E27FC236}">
                  <a16:creationId xmlns:a16="http://schemas.microsoft.com/office/drawing/2014/main" id="{E0DD3794-BACF-455D-9B3A-B83C04053295}"/>
                </a:ext>
              </a:extLst>
            </p:cNvPr>
            <p:cNvSpPr txBox="1"/>
            <p:nvPr/>
          </p:nvSpPr>
          <p:spPr>
            <a:xfrm>
              <a:off x="1506844" y="2319504"/>
              <a:ext cx="458117" cy="112555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spc="-142" dirty="0">
                  <a:solidFill>
                    <a:srgbClr val="E30700"/>
                  </a:solidFill>
                  <a:latin typeface="Arial" pitchFamily="34" charset="0"/>
                  <a:cs typeface="Arial" pitchFamily="34" charset="0"/>
                </a:rPr>
                <a:t>CONTENTS</a:t>
              </a:r>
              <a:endParaRPr lang="zh-CN" altLang="en-US" sz="1600" b="1" spc="-142" dirty="0">
                <a:solidFill>
                  <a:srgbClr val="E307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对角圆角矩形 47">
            <a:extLst>
              <a:ext uri="{FF2B5EF4-FFF2-40B4-BE49-F238E27FC236}">
                <a16:creationId xmlns:a16="http://schemas.microsoft.com/office/drawing/2014/main" id="{000ACE03-4A3E-498B-8F85-6CF3E26FB352}"/>
              </a:ext>
            </a:extLst>
          </p:cNvPr>
          <p:cNvSpPr/>
          <p:nvPr/>
        </p:nvSpPr>
        <p:spPr>
          <a:xfrm>
            <a:off x="4320206" y="4406721"/>
            <a:ext cx="4576440" cy="51754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E80301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TextBox 46">
            <a:extLst>
              <a:ext uri="{FF2B5EF4-FFF2-40B4-BE49-F238E27FC236}">
                <a16:creationId xmlns:a16="http://schemas.microsoft.com/office/drawing/2014/main" id="{C7BB1B1D-137C-4D76-A6A2-0C67CC948601}"/>
              </a:ext>
            </a:extLst>
          </p:cNvPr>
          <p:cNvSpPr txBox="1"/>
          <p:nvPr/>
        </p:nvSpPr>
        <p:spPr>
          <a:xfrm>
            <a:off x="4909342" y="4429660"/>
            <a:ext cx="4725397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 b="1" kern="0" cap="all">
                <a:ln w="0">
                  <a:noFill/>
                </a:ln>
                <a:gradFill>
                  <a:gsLst>
                    <a:gs pos="0">
                      <a:srgbClr val="FF0000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F0000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F0000">
                        <a:shade val="65000"/>
                        <a:satMod val="130000"/>
                      </a:srgbClr>
                    </a:gs>
                    <a:gs pos="92000">
                      <a:srgbClr val="FF0000">
                        <a:shade val="50000"/>
                        <a:satMod val="120000"/>
                      </a:srgbClr>
                    </a:gs>
                    <a:gs pos="100000">
                      <a:srgbClr val="FF0000">
                        <a:shade val="48000"/>
                        <a:satMod val="120000"/>
                      </a:srgbClr>
                    </a:gs>
                  </a:gsLst>
                  <a:lin ang="5400000" scaled="0"/>
                </a:gradFill>
                <a:effectLst/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lvl="0">
              <a:defRPr/>
            </a:pPr>
            <a:r>
              <a:rPr kumimoji="0" lang="zh-CN" altLang="en-US" sz="2600" b="1" i="0" u="none" strike="noStrike" kern="0" cap="all" spc="0" normalizeH="0" baseline="0" noProof="0" dirty="0">
                <a:ln w="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五、</a:t>
            </a: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党课</a:t>
            </a:r>
            <a:endParaRPr kumimoji="0" lang="zh-CN" altLang="en-US" sz="2600" b="1" i="0" u="none" strike="noStrike" kern="0" cap="all" spc="0" normalizeH="0" baseline="0" noProof="0" dirty="0">
              <a:ln w="0"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650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  <p:bldP spid="11" grpId="0" animBg="1"/>
      <p:bldP spid="12" grpId="0"/>
      <p:bldP spid="14" grpId="0" animBg="1"/>
      <p:bldP spid="15" grpId="0"/>
      <p:bldP spid="19" grpId="0" animBg="1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1A6FEA0-9A21-4FFE-B06C-DE051D4527F7}"/>
              </a:ext>
            </a:extLst>
          </p:cNvPr>
          <p:cNvSpPr/>
          <p:nvPr/>
        </p:nvSpPr>
        <p:spPr>
          <a:xfrm>
            <a:off x="1228909" y="1494699"/>
            <a:ext cx="973452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0" b="1" i="0" u="none" strike="noStrike" kern="1200" cap="none" spc="-300" normalizeH="0" baseline="0" noProof="0" dirty="0">
                <a:ln w="38100">
                  <a:noFill/>
                </a:ln>
                <a:solidFill>
                  <a:srgbClr val="EA07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感谢聆听</a:t>
            </a:r>
          </a:p>
        </p:txBody>
      </p:sp>
      <p:pic>
        <p:nvPicPr>
          <p:cNvPr id="5" name="Picture 3" descr="C:\Users\Thinkpad\Desktop\4.png">
            <a:extLst>
              <a:ext uri="{FF2B5EF4-FFF2-40B4-BE49-F238E27FC236}">
                <a16:creationId xmlns:a16="http://schemas.microsoft.com/office/drawing/2014/main" id="{F22E4915-5AC5-4F0F-8B97-0259707B1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" t="31764" r="83968" b="55276"/>
          <a:stretch>
            <a:fillRect/>
          </a:stretch>
        </p:blipFill>
        <p:spPr bwMode="auto">
          <a:xfrm>
            <a:off x="1256702" y="1125538"/>
            <a:ext cx="1368171" cy="88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6417137-F0BA-46A1-AE93-27C2DFE70EBF}"/>
              </a:ext>
            </a:extLst>
          </p:cNvPr>
          <p:cNvSpPr txBox="1"/>
          <p:nvPr/>
        </p:nvSpPr>
        <p:spPr>
          <a:xfrm>
            <a:off x="3524250" y="3825965"/>
            <a:ext cx="514350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30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深入学习三会一课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30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30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做合格党员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E307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30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基层党支部党建工作</a:t>
            </a:r>
          </a:p>
        </p:txBody>
      </p:sp>
    </p:spTree>
    <p:extLst>
      <p:ext uri="{BB962C8B-B14F-4D97-AF65-F5344CB8AC3E}">
        <p14:creationId xmlns:p14="http://schemas.microsoft.com/office/powerpoint/2010/main" val="66067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3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6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3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6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1851B03-F401-4B63-86CA-E22200B7EC60}"/>
              </a:ext>
            </a:extLst>
          </p:cNvPr>
          <p:cNvGrpSpPr/>
          <p:nvPr/>
        </p:nvGrpSpPr>
        <p:grpSpPr>
          <a:xfrm>
            <a:off x="2468753" y="2990432"/>
            <a:ext cx="7598369" cy="1308772"/>
            <a:chOff x="1259461" y="2533974"/>
            <a:chExt cx="6659503" cy="1837976"/>
          </a:xfrm>
        </p:grpSpPr>
        <p:sp>
          <p:nvSpPr>
            <p:cNvPr id="3" name="Round Same Side Corner Rectangle 21">
              <a:extLst>
                <a:ext uri="{FF2B5EF4-FFF2-40B4-BE49-F238E27FC236}">
                  <a16:creationId xmlns:a16="http://schemas.microsoft.com/office/drawing/2014/main" id="{21A6C982-3857-4015-83FB-81EACA09BAB0}"/>
                </a:ext>
              </a:extLst>
            </p:cNvPr>
            <p:cNvSpPr/>
            <p:nvPr/>
          </p:nvSpPr>
          <p:spPr>
            <a:xfrm rot="16200000" flipH="1">
              <a:off x="3670225" y="123210"/>
              <a:ext cx="1837976" cy="6659503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57150" cap="flat" cmpd="sng" algn="ctr">
              <a:solidFill>
                <a:srgbClr val="E307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7192" tIns="48596" rIns="97192" bIns="48596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91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ound Same Side Corner Rectangle 7">
              <a:extLst>
                <a:ext uri="{FF2B5EF4-FFF2-40B4-BE49-F238E27FC236}">
                  <a16:creationId xmlns:a16="http://schemas.microsoft.com/office/drawing/2014/main" id="{59F1D032-2D43-4108-A052-D99E1B1D361C}"/>
                </a:ext>
              </a:extLst>
            </p:cNvPr>
            <p:cNvSpPr/>
            <p:nvPr/>
          </p:nvSpPr>
          <p:spPr>
            <a:xfrm rot="16200000" flipH="1">
              <a:off x="3849889" y="219953"/>
              <a:ext cx="1482839" cy="6434577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19050" cap="flat" cmpd="sng" algn="ctr">
              <a:solidFill>
                <a:srgbClr val="E30700"/>
              </a:solidFill>
              <a:prstDash val="solid"/>
            </a:ln>
            <a:effectLst/>
          </p:spPr>
          <p:txBody>
            <a:bodyPr lIns="97192" tIns="48596" rIns="97192" bIns="48596" anchor="ctr"/>
            <a:lstStyle/>
            <a:p>
              <a:pPr marL="0" marR="0" lvl="0" indent="0" algn="ctr" defTabSz="758004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5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9826B66-5D79-49B4-A537-FA8A093E895B}"/>
              </a:ext>
            </a:extLst>
          </p:cNvPr>
          <p:cNvGrpSpPr/>
          <p:nvPr/>
        </p:nvGrpSpPr>
        <p:grpSpPr>
          <a:xfrm>
            <a:off x="5434237" y="1540427"/>
            <a:ext cx="1403944" cy="1124169"/>
            <a:chOff x="2465492" y="2108424"/>
            <a:chExt cx="970890" cy="777133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69D2EF7-9A77-4196-95F1-54A8E7A53184}"/>
                </a:ext>
              </a:extLst>
            </p:cNvPr>
            <p:cNvSpPr/>
            <p:nvPr/>
          </p:nvSpPr>
          <p:spPr>
            <a:xfrm>
              <a:off x="2585913" y="2162254"/>
              <a:ext cx="669475" cy="669475"/>
            </a:xfrm>
            <a:prstGeom prst="ellipse">
              <a:avLst/>
            </a:prstGeom>
            <a:solidFill>
              <a:srgbClr val="E3070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1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标题 4">
              <a:extLst>
                <a:ext uri="{FF2B5EF4-FFF2-40B4-BE49-F238E27FC236}">
                  <a16:creationId xmlns:a16="http://schemas.microsoft.com/office/drawing/2014/main" id="{6563BD99-6F9D-4A92-B5A6-C610A74EFD4D}"/>
                </a:ext>
              </a:extLst>
            </p:cNvPr>
            <p:cNvSpPr txBox="1"/>
            <p:nvPr/>
          </p:nvSpPr>
          <p:spPr>
            <a:xfrm>
              <a:off x="2465492" y="2108424"/>
              <a:ext cx="970890" cy="777133"/>
            </a:xfrm>
            <a:prstGeom prst="rect">
              <a:avLst/>
            </a:prstGeom>
          </p:spPr>
          <p:txBody>
            <a:bodyPr vert="horz" lIns="72911" tIns="36456" rIns="72911" bIns="36456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828" dirty="0">
                  <a:solidFill>
                    <a:srgbClr val="FDDDC3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    </a:t>
              </a:r>
              <a:r>
                <a:rPr kumimoji="0" lang="en-US" altLang="zh-CN" sz="382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j-cs"/>
                </a:rPr>
                <a:t>01</a:t>
              </a:r>
              <a:endParaRPr kumimoji="0" lang="zh-CN" altLang="en-US" sz="382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j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D3A88F5-1D3C-489B-B76F-49443E8D70D6}"/>
              </a:ext>
            </a:extLst>
          </p:cNvPr>
          <p:cNvSpPr txBox="1"/>
          <p:nvPr/>
        </p:nvSpPr>
        <p:spPr>
          <a:xfrm>
            <a:off x="3059367" y="3171959"/>
            <a:ext cx="6533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307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三会一课是什么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A6D8BA-F057-4A87-983A-64C198912095}"/>
              </a:ext>
            </a:extLst>
          </p:cNvPr>
          <p:cNvSpPr txBox="1"/>
          <p:nvPr/>
        </p:nvSpPr>
        <p:spPr>
          <a:xfrm>
            <a:off x="4169046" y="4365484"/>
            <a:ext cx="577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坚持“三会一课” 增强党员的党性观念</a:t>
            </a:r>
          </a:p>
        </p:txBody>
      </p:sp>
    </p:spTree>
    <p:extLst>
      <p:ext uri="{BB962C8B-B14F-4D97-AF65-F5344CB8AC3E}">
        <p14:creationId xmlns:p14="http://schemas.microsoft.com/office/powerpoint/2010/main" val="306390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8FADD05-0527-4E01-819B-372BD3CF3C65}"/>
              </a:ext>
            </a:extLst>
          </p:cNvPr>
          <p:cNvSpPr/>
          <p:nvPr/>
        </p:nvSpPr>
        <p:spPr>
          <a:xfrm>
            <a:off x="3804920" y="1709107"/>
            <a:ext cx="69202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定期召开</a:t>
            </a:r>
            <a:r>
              <a:rPr lang="zh-CN" altLang="en-US" sz="2400" b="1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支部党员大会、支部委员会、党小组会</a:t>
            </a:r>
            <a:endParaRPr lang="en-US" altLang="zh-CN" sz="2400" b="1" dirty="0">
              <a:solidFill>
                <a:srgbClr val="E307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按时上好</a:t>
            </a:r>
            <a:r>
              <a:rPr lang="zh-CN" altLang="en-US" sz="2400" b="1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</a:t>
            </a:r>
          </a:p>
        </p:txBody>
      </p:sp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三会一课是什么</a:t>
            </a:r>
          </a:p>
        </p:txBody>
      </p:sp>
      <p:sp>
        <p:nvSpPr>
          <p:cNvPr id="6" name="圆角矩形 12">
            <a:extLst>
              <a:ext uri="{FF2B5EF4-FFF2-40B4-BE49-F238E27FC236}">
                <a16:creationId xmlns:a16="http://schemas.microsoft.com/office/drawing/2014/main" id="{E9E9A6E0-5368-4CFB-B9FE-3DF8BCF90CC1}"/>
              </a:ext>
            </a:extLst>
          </p:cNvPr>
          <p:cNvSpPr/>
          <p:nvPr/>
        </p:nvSpPr>
        <p:spPr>
          <a:xfrm>
            <a:off x="3619500" y="1643891"/>
            <a:ext cx="7258050" cy="1328024"/>
          </a:xfrm>
          <a:prstGeom prst="roundRect">
            <a:avLst>
              <a:gd name="adj" fmla="val 7465"/>
            </a:avLst>
          </a:prstGeom>
          <a:noFill/>
          <a:ln w="12700" cap="flat" cmpd="sng" algn="ctr">
            <a:solidFill>
              <a:srgbClr val="C0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06A8636-7CCA-4AD2-B3A5-70EB0E229822}"/>
              </a:ext>
            </a:extLst>
          </p:cNvPr>
          <p:cNvSpPr txBox="1"/>
          <p:nvPr/>
        </p:nvSpPr>
        <p:spPr>
          <a:xfrm>
            <a:off x="1885951" y="1607159"/>
            <a:ext cx="1366519" cy="1328023"/>
          </a:xfrm>
          <a:prstGeom prst="roundRect">
            <a:avLst/>
          </a:prstGeom>
          <a:solidFill>
            <a:srgbClr val="E307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3600" dirty="0">
                <a:solidFill>
                  <a:prstClr val="white"/>
                </a:solidFill>
                <a:sym typeface="微软雅黑" pitchFamily="34" charset="-122"/>
              </a:rPr>
              <a:t>三会一课</a:t>
            </a:r>
            <a:endParaRPr lang="en-US" altLang="zh-CN" sz="3600" dirty="0">
              <a:solidFill>
                <a:prstClr val="white"/>
              </a:solidFill>
              <a:sym typeface="微软雅黑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A75E344-1C45-4AD3-AA80-32887227B926}"/>
              </a:ext>
            </a:extLst>
          </p:cNvPr>
          <p:cNvSpPr/>
          <p:nvPr/>
        </p:nvSpPr>
        <p:spPr>
          <a:xfrm>
            <a:off x="2565511" y="3467100"/>
            <a:ext cx="827393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    “三会一课”制度是党基层支部长期坚持的重要制度，也是健全党的组织生活，严格党员管理，加强党员教育的重要制度。在新的历史条件下，加强党的自身建设，仍须重视和坚持这一行之有效的制度。</a:t>
            </a:r>
          </a:p>
        </p:txBody>
      </p:sp>
    </p:spTree>
    <p:extLst>
      <p:ext uri="{BB962C8B-B14F-4D97-AF65-F5344CB8AC3E}">
        <p14:creationId xmlns:p14="http://schemas.microsoft.com/office/powerpoint/2010/main" val="176569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4" grpId="0"/>
      <p:bldP spid="6" grpId="0" animBg="1"/>
      <p:bldP spid="7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22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三会一课是什么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8BCB23-93D4-411D-86AF-AFB60D2C82F2}"/>
              </a:ext>
            </a:extLst>
          </p:cNvPr>
          <p:cNvSpPr/>
          <p:nvPr/>
        </p:nvSpPr>
        <p:spPr>
          <a:xfrm>
            <a:off x="2278721" y="1555487"/>
            <a:ext cx="7665379" cy="3394566"/>
          </a:xfrm>
          <a:prstGeom prst="rect">
            <a:avLst/>
          </a:prstGeom>
          <a:noFill/>
          <a:ln w="12700" cap="flat" cmpd="sng" algn="ctr">
            <a:solidFill>
              <a:srgbClr val="E307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129AE32A-C690-47D4-A08E-E1760E55D447}"/>
              </a:ext>
            </a:extLst>
          </p:cNvPr>
          <p:cNvSpPr>
            <a:spLocks/>
          </p:cNvSpPr>
          <p:nvPr/>
        </p:nvSpPr>
        <p:spPr bwMode="auto">
          <a:xfrm flipH="1">
            <a:off x="2198225" y="1177015"/>
            <a:ext cx="6048672" cy="883333"/>
          </a:xfrm>
          <a:custGeom>
            <a:avLst/>
            <a:gdLst>
              <a:gd name="T0" fmla="*/ 51 w 14043"/>
              <a:gd name="T1" fmla="*/ 2108 h 2636"/>
              <a:gd name="T2" fmla="*/ 1152 w 14043"/>
              <a:gd name="T3" fmla="*/ 1085 h 2636"/>
              <a:gd name="T4" fmla="*/ 0 w 14043"/>
              <a:gd name="T5" fmla="*/ 0 h 2636"/>
              <a:gd name="T6" fmla="*/ 13490 w 14043"/>
              <a:gd name="T7" fmla="*/ 22 h 2636"/>
              <a:gd name="T8" fmla="*/ 14043 w 14043"/>
              <a:gd name="T9" fmla="*/ 421 h 2636"/>
              <a:gd name="T10" fmla="*/ 14021 w 14043"/>
              <a:gd name="T11" fmla="*/ 2304 h 2636"/>
              <a:gd name="T12" fmla="*/ 13689 w 14043"/>
              <a:gd name="T13" fmla="*/ 2636 h 2636"/>
              <a:gd name="T14" fmla="*/ 13689 w 14043"/>
              <a:gd name="T15" fmla="*/ 2108 h 2636"/>
              <a:gd name="T16" fmla="*/ 51 w 14043"/>
              <a:gd name="T17" fmla="*/ 2108 h 2636"/>
              <a:gd name="connsiteX0" fmla="*/ 36 w 10002"/>
              <a:gd name="connsiteY0" fmla="*/ 7997 h 10000"/>
              <a:gd name="connsiteX1" fmla="*/ 820 w 10002"/>
              <a:gd name="connsiteY1" fmla="*/ 4116 h 10000"/>
              <a:gd name="connsiteX2" fmla="*/ 0 w 10002"/>
              <a:gd name="connsiteY2" fmla="*/ 0 h 10000"/>
              <a:gd name="connsiteX3" fmla="*/ 9606 w 10002"/>
              <a:gd name="connsiteY3" fmla="*/ 83 h 10000"/>
              <a:gd name="connsiteX4" fmla="*/ 10000 w 10002"/>
              <a:gd name="connsiteY4" fmla="*/ 1597 h 10000"/>
              <a:gd name="connsiteX5" fmla="*/ 9984 w 10002"/>
              <a:gd name="connsiteY5" fmla="*/ 8741 h 10000"/>
              <a:gd name="connsiteX6" fmla="*/ 9748 w 10002"/>
              <a:gd name="connsiteY6" fmla="*/ 10000 h 10000"/>
              <a:gd name="connsiteX7" fmla="*/ 9748 w 10002"/>
              <a:gd name="connsiteY7" fmla="*/ 7997 h 10000"/>
              <a:gd name="connsiteX8" fmla="*/ 36 w 10002"/>
              <a:gd name="connsiteY8" fmla="*/ 799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00">
                <a:moveTo>
                  <a:pt x="36" y="7997"/>
                </a:moveTo>
                <a:lnTo>
                  <a:pt x="820" y="4116"/>
                </a:lnTo>
                <a:lnTo>
                  <a:pt x="0" y="0"/>
                </a:lnTo>
                <a:lnTo>
                  <a:pt x="9606" y="83"/>
                </a:lnTo>
                <a:cubicBezTo>
                  <a:pt x="9606" y="83"/>
                  <a:pt x="9988" y="-141"/>
                  <a:pt x="10000" y="1597"/>
                </a:cubicBezTo>
                <a:cubicBezTo>
                  <a:pt x="10012" y="3335"/>
                  <a:pt x="9984" y="8741"/>
                  <a:pt x="9984" y="8741"/>
                </a:cubicBezTo>
                <a:cubicBezTo>
                  <a:pt x="9984" y="8741"/>
                  <a:pt x="9969" y="10000"/>
                  <a:pt x="9748" y="10000"/>
                </a:cubicBezTo>
                <a:lnTo>
                  <a:pt x="9748" y="7997"/>
                </a:lnTo>
                <a:lnTo>
                  <a:pt x="36" y="7997"/>
                </a:lnTo>
                <a:close/>
              </a:path>
            </a:pathLst>
          </a:custGeom>
          <a:solidFill>
            <a:srgbClr val="E30700"/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" name="TextBox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ABC4351-440A-41A6-8273-C346C0338D6F}"/>
              </a:ext>
            </a:extLst>
          </p:cNvPr>
          <p:cNvSpPr txBox="1"/>
          <p:nvPr/>
        </p:nvSpPr>
        <p:spPr>
          <a:xfrm>
            <a:off x="2362719" y="1237887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lvl="0" defTabSz="12191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长期坚持“三会一课”制度</a:t>
            </a:r>
            <a:endParaRPr kumimoji="0" lang="zh-CN" altLang="en-US" sz="3200" b="1" i="0" u="none" strike="noStrike" kern="0" cap="none" spc="0" normalizeH="0" baseline="0" noProof="0" dirty="0">
              <a:ln w="3175"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479">
            <a:extLst>
              <a:ext uri="{FF2B5EF4-FFF2-40B4-BE49-F238E27FC236}">
                <a16:creationId xmlns:a16="http://schemas.microsoft.com/office/drawing/2014/main" id="{1938556E-FCC3-4490-AA50-F20990D5E98B}"/>
              </a:ext>
            </a:extLst>
          </p:cNvPr>
          <p:cNvSpPr txBox="1"/>
          <p:nvPr/>
        </p:nvSpPr>
        <p:spPr>
          <a:xfrm>
            <a:off x="3461611" y="2181598"/>
            <a:ext cx="7886037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才能不断提高党员的政治觉悟和工作水平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60E4B6A-6190-4B18-B9CE-3300FFA64DDD}"/>
              </a:ext>
            </a:extLst>
          </p:cNvPr>
          <p:cNvSpPr/>
          <p:nvPr/>
        </p:nvSpPr>
        <p:spPr>
          <a:xfrm>
            <a:off x="2886089" y="2202832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7A5180A-61C3-43E4-9C22-A9BE9CDEB86D}"/>
              </a:ext>
            </a:extLst>
          </p:cNvPr>
          <p:cNvSpPr/>
          <p:nvPr/>
        </p:nvSpPr>
        <p:spPr>
          <a:xfrm>
            <a:off x="2886089" y="2889887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F2F11C1-C51F-415E-85BA-7F0BE7A5CC23}"/>
              </a:ext>
            </a:extLst>
          </p:cNvPr>
          <p:cNvSpPr/>
          <p:nvPr/>
        </p:nvSpPr>
        <p:spPr>
          <a:xfrm>
            <a:off x="2886089" y="3576942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DF41F9D-D908-4BB9-9877-64EF5011EC01}"/>
              </a:ext>
            </a:extLst>
          </p:cNvPr>
          <p:cNvSpPr/>
          <p:nvPr/>
        </p:nvSpPr>
        <p:spPr>
          <a:xfrm>
            <a:off x="2886089" y="4263996"/>
            <a:ext cx="398185" cy="398185"/>
          </a:xfrm>
          <a:prstGeom prst="ellipse">
            <a:avLst/>
          </a:prstGeom>
          <a:solidFill>
            <a:srgbClr val="E307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479">
            <a:extLst>
              <a:ext uri="{FF2B5EF4-FFF2-40B4-BE49-F238E27FC236}">
                <a16:creationId xmlns:a16="http://schemas.microsoft.com/office/drawing/2014/main" id="{4A634E93-E141-4E55-B5F9-4C5114F778A0}"/>
              </a:ext>
            </a:extLst>
          </p:cNvPr>
          <p:cNvSpPr txBox="1"/>
          <p:nvPr/>
        </p:nvSpPr>
        <p:spPr>
          <a:xfrm>
            <a:off x="3461611" y="2878621"/>
            <a:ext cx="7886037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才能适应新形势，更好地完成党的各项工作任务</a:t>
            </a:r>
          </a:p>
        </p:txBody>
      </p:sp>
      <p:sp>
        <p:nvSpPr>
          <p:cNvPr id="14" name="TextBox 479">
            <a:extLst>
              <a:ext uri="{FF2B5EF4-FFF2-40B4-BE49-F238E27FC236}">
                <a16:creationId xmlns:a16="http://schemas.microsoft.com/office/drawing/2014/main" id="{5642BF77-FB5C-420A-B288-41BDF3506989}"/>
              </a:ext>
            </a:extLst>
          </p:cNvPr>
          <p:cNvSpPr txBox="1"/>
          <p:nvPr/>
        </p:nvSpPr>
        <p:spPr>
          <a:xfrm>
            <a:off x="3461611" y="3537544"/>
            <a:ext cx="8654123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才能发扬民主集中制，统一思想</a:t>
            </a:r>
          </a:p>
        </p:txBody>
      </p:sp>
      <p:sp>
        <p:nvSpPr>
          <p:cNvPr id="15" name="TextBox 479">
            <a:extLst>
              <a:ext uri="{FF2B5EF4-FFF2-40B4-BE49-F238E27FC236}">
                <a16:creationId xmlns:a16="http://schemas.microsoft.com/office/drawing/2014/main" id="{0634559E-DC3A-433D-8970-535AFF2AEE17}"/>
              </a:ext>
            </a:extLst>
          </p:cNvPr>
          <p:cNvSpPr txBox="1"/>
          <p:nvPr/>
        </p:nvSpPr>
        <p:spPr>
          <a:xfrm>
            <a:off x="3461611" y="4234568"/>
            <a:ext cx="8654123" cy="438517"/>
          </a:xfrm>
          <a:prstGeom prst="rect">
            <a:avLst/>
          </a:prstGeom>
          <a:noFill/>
        </p:spPr>
        <p:txBody>
          <a:bodyPr wrap="square" lIns="121792" tIns="60896" rIns="121792" bIns="60896" rtlCol="0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0" kern="0" dirty="0">
                <a:solidFill>
                  <a:srgbClr val="000000"/>
                </a:solidFill>
              </a:rPr>
              <a:t>才能总结经验，揭露和纠正工作中的错误</a:t>
            </a:r>
          </a:p>
        </p:txBody>
      </p:sp>
    </p:spTree>
    <p:extLst>
      <p:ext uri="{BB962C8B-B14F-4D97-AF65-F5344CB8AC3E}">
        <p14:creationId xmlns:p14="http://schemas.microsoft.com/office/powerpoint/2010/main" val="274028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 animBg="1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三会一课是什么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9BE728-61B4-4E74-81E6-FB204A260741}"/>
              </a:ext>
            </a:extLst>
          </p:cNvPr>
          <p:cNvSpPr txBox="1"/>
          <p:nvPr/>
        </p:nvSpPr>
        <p:spPr>
          <a:xfrm>
            <a:off x="2367000" y="1953874"/>
            <a:ext cx="7610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     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</a:rPr>
              <a:t>习近平总书记在参加河北省委常委班子民主生活会时，把严格党内生活作为“四个重要法宝”之一提出，明确要求增强党内生活的政治性、原则性、战斗性，使各种方式的党内生活都有实质性内容，都能有针对性地解决问题，坚决反对党内生活中的自由主义、好人主义。作为党内生活的重要组成部分，</a:t>
            </a:r>
            <a:r>
              <a:rPr lang="zh-CN" altLang="en-US" b="1" dirty="0">
                <a:solidFill>
                  <a:srgbClr val="E307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“三会一课”制度，对于加强党的建设发挥着重要作用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。</a:t>
            </a: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C943A7A-4D0E-44C3-B193-496A8D6EE8E5}"/>
              </a:ext>
            </a:extLst>
          </p:cNvPr>
          <p:cNvSpPr/>
          <p:nvPr/>
        </p:nvSpPr>
        <p:spPr>
          <a:xfrm>
            <a:off x="1638300" y="1467708"/>
            <a:ext cx="8991600" cy="3485289"/>
          </a:xfrm>
          <a:prstGeom prst="rect">
            <a:avLst/>
          </a:prstGeom>
          <a:noFill/>
          <a:ln>
            <a:solidFill>
              <a:srgbClr val="E307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F82D106-9355-4609-BD80-B870EE113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2261" y="1159694"/>
            <a:ext cx="3557124" cy="577636"/>
          </a:xfrm>
          <a:prstGeom prst="rect">
            <a:avLst/>
          </a:prstGeom>
          <a:solidFill>
            <a:srgbClr val="E30700"/>
          </a:solidFill>
          <a:ln>
            <a:solidFill>
              <a:srgbClr val="E30700"/>
            </a:solidFill>
          </a:ln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“三会一课”的作用</a:t>
            </a:r>
          </a:p>
        </p:txBody>
      </p:sp>
    </p:spTree>
    <p:extLst>
      <p:ext uri="{BB962C8B-B14F-4D97-AF65-F5344CB8AC3E}">
        <p14:creationId xmlns:p14="http://schemas.microsoft.com/office/powerpoint/2010/main" val="87738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1851B03-F401-4B63-86CA-E22200B7EC60}"/>
              </a:ext>
            </a:extLst>
          </p:cNvPr>
          <p:cNvGrpSpPr/>
          <p:nvPr/>
        </p:nvGrpSpPr>
        <p:grpSpPr>
          <a:xfrm>
            <a:off x="2468753" y="2990432"/>
            <a:ext cx="7598369" cy="1308772"/>
            <a:chOff x="1259461" y="2533974"/>
            <a:chExt cx="6659503" cy="1837976"/>
          </a:xfrm>
        </p:grpSpPr>
        <p:sp>
          <p:nvSpPr>
            <p:cNvPr id="3" name="Round Same Side Corner Rectangle 21">
              <a:extLst>
                <a:ext uri="{FF2B5EF4-FFF2-40B4-BE49-F238E27FC236}">
                  <a16:creationId xmlns:a16="http://schemas.microsoft.com/office/drawing/2014/main" id="{21A6C982-3857-4015-83FB-81EACA09BAB0}"/>
                </a:ext>
              </a:extLst>
            </p:cNvPr>
            <p:cNvSpPr/>
            <p:nvPr/>
          </p:nvSpPr>
          <p:spPr>
            <a:xfrm rot="16200000" flipH="1">
              <a:off x="3670225" y="123210"/>
              <a:ext cx="1837976" cy="6659503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57150" cap="flat" cmpd="sng" algn="ctr">
              <a:solidFill>
                <a:srgbClr val="E307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7192" tIns="48596" rIns="97192" bIns="48596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91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ound Same Side Corner Rectangle 7">
              <a:extLst>
                <a:ext uri="{FF2B5EF4-FFF2-40B4-BE49-F238E27FC236}">
                  <a16:creationId xmlns:a16="http://schemas.microsoft.com/office/drawing/2014/main" id="{59F1D032-2D43-4108-A052-D99E1B1D361C}"/>
                </a:ext>
              </a:extLst>
            </p:cNvPr>
            <p:cNvSpPr/>
            <p:nvPr/>
          </p:nvSpPr>
          <p:spPr>
            <a:xfrm rot="16200000" flipH="1">
              <a:off x="3849889" y="219953"/>
              <a:ext cx="1482839" cy="6434577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19050" cap="flat" cmpd="sng" algn="ctr">
              <a:solidFill>
                <a:srgbClr val="E30700"/>
              </a:solidFill>
              <a:prstDash val="solid"/>
            </a:ln>
            <a:effectLst/>
          </p:spPr>
          <p:txBody>
            <a:bodyPr lIns="97192" tIns="48596" rIns="97192" bIns="48596" anchor="ctr"/>
            <a:lstStyle/>
            <a:p>
              <a:pPr marL="0" marR="0" lvl="0" indent="0" algn="ctr" defTabSz="75800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51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9826B66-5D79-49B4-A537-FA8A093E895B}"/>
              </a:ext>
            </a:extLst>
          </p:cNvPr>
          <p:cNvGrpSpPr/>
          <p:nvPr/>
        </p:nvGrpSpPr>
        <p:grpSpPr>
          <a:xfrm>
            <a:off x="5434237" y="1540427"/>
            <a:ext cx="1403944" cy="1124169"/>
            <a:chOff x="2465492" y="2108424"/>
            <a:chExt cx="970890" cy="777133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69D2EF7-9A77-4196-95F1-54A8E7A53184}"/>
                </a:ext>
              </a:extLst>
            </p:cNvPr>
            <p:cNvSpPr/>
            <p:nvPr/>
          </p:nvSpPr>
          <p:spPr>
            <a:xfrm>
              <a:off x="2585913" y="2162254"/>
              <a:ext cx="669475" cy="669475"/>
            </a:xfrm>
            <a:prstGeom prst="ellipse">
              <a:avLst/>
            </a:prstGeom>
            <a:solidFill>
              <a:srgbClr val="E3070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14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标题 4">
              <a:extLst>
                <a:ext uri="{FF2B5EF4-FFF2-40B4-BE49-F238E27FC236}">
                  <a16:creationId xmlns:a16="http://schemas.microsoft.com/office/drawing/2014/main" id="{6563BD99-6F9D-4A92-B5A6-C610A74EFD4D}"/>
                </a:ext>
              </a:extLst>
            </p:cNvPr>
            <p:cNvSpPr txBox="1"/>
            <p:nvPr/>
          </p:nvSpPr>
          <p:spPr>
            <a:xfrm>
              <a:off x="2465492" y="2108424"/>
              <a:ext cx="970890" cy="777133"/>
            </a:xfrm>
            <a:prstGeom prst="rect">
              <a:avLst/>
            </a:prstGeom>
          </p:spPr>
          <p:txBody>
            <a:bodyPr vert="horz" lIns="72911" tIns="36456" rIns="72911" bIns="36456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828" b="0" i="0" u="none" strike="noStrike" kern="1200" cap="none" spc="0" normalizeH="0" baseline="0" noProof="0" dirty="0">
                  <a:ln>
                    <a:noFill/>
                  </a:ln>
                  <a:solidFill>
                    <a:srgbClr val="FDDDC3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j-cs"/>
                </a:rPr>
                <a:t>    </a:t>
              </a:r>
              <a:r>
                <a:rPr kumimoji="0" lang="en-US" altLang="zh-CN" sz="382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j-cs"/>
                </a:rPr>
                <a:t>02</a:t>
              </a:r>
              <a:endParaRPr kumimoji="0" lang="zh-CN" altLang="en-US" sz="382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j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D3A88F5-1D3C-489B-B76F-49443E8D70D6}"/>
              </a:ext>
            </a:extLst>
          </p:cNvPr>
          <p:cNvSpPr txBox="1"/>
          <p:nvPr/>
        </p:nvSpPr>
        <p:spPr>
          <a:xfrm>
            <a:off x="3059367" y="3171959"/>
            <a:ext cx="6533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5400" b="1" dirty="0">
                <a:solidFill>
                  <a:srgbClr val="E307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支部党员大会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E30700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A6D8BA-F057-4A87-983A-64C198912095}"/>
              </a:ext>
            </a:extLst>
          </p:cNvPr>
          <p:cNvSpPr txBox="1"/>
          <p:nvPr/>
        </p:nvSpPr>
        <p:spPr>
          <a:xfrm>
            <a:off x="4169046" y="4365484"/>
            <a:ext cx="577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30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坚持“三会一课” 增强党员的党性观念</a:t>
            </a:r>
          </a:p>
        </p:txBody>
      </p:sp>
    </p:spTree>
    <p:extLst>
      <p:ext uri="{BB962C8B-B14F-4D97-AF65-F5344CB8AC3E}">
        <p14:creationId xmlns:p14="http://schemas.microsoft.com/office/powerpoint/2010/main" val="313606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2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>
            <a:extLst>
              <a:ext uri="{FF2B5EF4-FFF2-40B4-BE49-F238E27FC236}">
                <a16:creationId xmlns:a16="http://schemas.microsoft.com/office/drawing/2014/main" id="{15E3C3F5-98D2-4897-B491-72B7940BDB6C}"/>
              </a:ext>
            </a:extLst>
          </p:cNvPr>
          <p:cNvSpPr/>
          <p:nvPr/>
        </p:nvSpPr>
        <p:spPr bwMode="auto">
          <a:xfrm>
            <a:off x="348916" y="247184"/>
            <a:ext cx="779644" cy="69668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307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56A11-319E-48D5-9B71-DC822879A7F6}"/>
              </a:ext>
            </a:extLst>
          </p:cNvPr>
          <p:cNvCxnSpPr>
            <a:cxnSpLocks/>
          </p:cNvCxnSpPr>
          <p:nvPr/>
        </p:nvCxnSpPr>
        <p:spPr>
          <a:xfrm flipV="1">
            <a:off x="996337" y="831579"/>
            <a:ext cx="10758516" cy="1"/>
          </a:xfrm>
          <a:prstGeom prst="line">
            <a:avLst/>
          </a:prstGeom>
          <a:ln>
            <a:solidFill>
              <a:srgbClr val="E30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273B56A-A2AE-4006-81B5-976EA5726004}"/>
              </a:ext>
            </a:extLst>
          </p:cNvPr>
          <p:cNvSpPr/>
          <p:nvPr/>
        </p:nvSpPr>
        <p:spPr>
          <a:xfrm>
            <a:off x="1216424" y="29548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E30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支部党员大会</a:t>
            </a:r>
          </a:p>
        </p:txBody>
      </p:sp>
      <p:sp>
        <p:nvSpPr>
          <p:cNvPr id="29" name="Rectangle 4">
            <a:extLst>
              <a:ext uri="{FF2B5EF4-FFF2-40B4-BE49-F238E27FC236}">
                <a16:creationId xmlns:a16="http://schemas.microsoft.com/office/drawing/2014/main" id="{9583F3EB-3BCC-4677-9E08-C860AB0BB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2304" y="2804580"/>
            <a:ext cx="2104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/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宣布表决结果，形成支部大会决议。</a:t>
            </a:r>
          </a:p>
        </p:txBody>
      </p:sp>
      <p:sp>
        <p:nvSpPr>
          <p:cNvPr id="30" name="Rectangle 6">
            <a:extLst>
              <a:ext uri="{FF2B5EF4-FFF2-40B4-BE49-F238E27FC236}">
                <a16:creationId xmlns:a16="http://schemas.microsoft.com/office/drawing/2014/main" id="{1FCFE019-D297-485D-B43A-8F97A7B95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0654" y="2804580"/>
            <a:ext cx="21058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/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党员围绕议题进行民主讨论和表决。</a:t>
            </a:r>
          </a:p>
        </p:txBody>
      </p:sp>
      <p:sp>
        <p:nvSpPr>
          <p:cNvPr id="31" name="Rectangle 8">
            <a:extLst>
              <a:ext uri="{FF2B5EF4-FFF2-40B4-BE49-F238E27FC236}">
                <a16:creationId xmlns:a16="http://schemas.microsoft.com/office/drawing/2014/main" id="{FCFB5453-D2D9-479A-AA5A-728E086F9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2546" y="2804580"/>
            <a:ext cx="233613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/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会议主持人报告党员出、缺席情况，宣布会议议题，开始开会。</a:t>
            </a:r>
          </a:p>
        </p:txBody>
      </p:sp>
      <p:sp>
        <p:nvSpPr>
          <p:cNvPr id="32" name="Rectangle 10">
            <a:extLst>
              <a:ext uri="{FF2B5EF4-FFF2-40B4-BE49-F238E27FC236}">
                <a16:creationId xmlns:a16="http://schemas.microsoft.com/office/drawing/2014/main" id="{35F3D955-234A-4D59-9083-ECDC3084D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756" y="2804580"/>
            <a:ext cx="19168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3530"/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选定议题，提前通知全体党员。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745ABC7-891A-4CA0-A968-3F6E394CB018}"/>
              </a:ext>
            </a:extLst>
          </p:cNvPr>
          <p:cNvSpPr/>
          <p:nvPr/>
        </p:nvSpPr>
        <p:spPr>
          <a:xfrm>
            <a:off x="654838" y="1324403"/>
            <a:ext cx="1983803" cy="2780359"/>
          </a:xfrm>
          <a:prstGeom prst="rect">
            <a:avLst/>
          </a:prstGeom>
          <a:noFill/>
          <a:ln>
            <a:solidFill>
              <a:srgbClr val="E307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0A6B63C-72BD-4E29-AEF8-F962D8B7BE3B}"/>
              </a:ext>
            </a:extLst>
          </p:cNvPr>
          <p:cNvSpPr/>
          <p:nvPr/>
        </p:nvSpPr>
        <p:spPr>
          <a:xfrm>
            <a:off x="3460276" y="1375865"/>
            <a:ext cx="2428408" cy="2780360"/>
          </a:xfrm>
          <a:prstGeom prst="rect">
            <a:avLst/>
          </a:prstGeom>
          <a:noFill/>
          <a:ln>
            <a:solidFill>
              <a:srgbClr val="E307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FDC4D23-25A1-44C7-8AA9-1A0887DADE48}"/>
              </a:ext>
            </a:extLst>
          </p:cNvPr>
          <p:cNvSpPr/>
          <p:nvPr/>
        </p:nvSpPr>
        <p:spPr>
          <a:xfrm>
            <a:off x="6750654" y="1324403"/>
            <a:ext cx="2040628" cy="2780360"/>
          </a:xfrm>
          <a:prstGeom prst="rect">
            <a:avLst/>
          </a:prstGeom>
          <a:noFill/>
          <a:ln>
            <a:solidFill>
              <a:srgbClr val="E307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A4D945D9-05ED-4D62-B6EE-DD0412C77ADA}"/>
              </a:ext>
            </a:extLst>
          </p:cNvPr>
          <p:cNvSpPr/>
          <p:nvPr/>
        </p:nvSpPr>
        <p:spPr>
          <a:xfrm>
            <a:off x="9648037" y="1327957"/>
            <a:ext cx="2159228" cy="2780362"/>
          </a:xfrm>
          <a:prstGeom prst="rect">
            <a:avLst/>
          </a:prstGeom>
          <a:noFill/>
          <a:ln>
            <a:solidFill>
              <a:srgbClr val="E307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A7658013-4FFD-4184-BBF4-B9D9ABA73966}"/>
              </a:ext>
            </a:extLst>
          </p:cNvPr>
          <p:cNvSpPr/>
          <p:nvPr/>
        </p:nvSpPr>
        <p:spPr>
          <a:xfrm>
            <a:off x="1125345" y="1659492"/>
            <a:ext cx="987677" cy="987677"/>
          </a:xfrm>
          <a:prstGeom prst="ellipse">
            <a:avLst/>
          </a:prstGeom>
          <a:solidFill>
            <a:srgbClr val="E30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endParaRPr lang="zh-CN" altLang="en-US" sz="5333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5B3DADF-0E76-428B-95A8-A19E6CD3430D}"/>
              </a:ext>
            </a:extLst>
          </p:cNvPr>
          <p:cNvSpPr/>
          <p:nvPr/>
        </p:nvSpPr>
        <p:spPr>
          <a:xfrm>
            <a:off x="4176756" y="1659492"/>
            <a:ext cx="987677" cy="987677"/>
          </a:xfrm>
          <a:prstGeom prst="ellipse">
            <a:avLst/>
          </a:prstGeom>
          <a:solidFill>
            <a:srgbClr val="E30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endParaRPr lang="zh-CN" altLang="en-US" sz="5333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8150782-0BA1-4EC2-95BA-8D4A807DD16B}"/>
              </a:ext>
            </a:extLst>
          </p:cNvPr>
          <p:cNvSpPr/>
          <p:nvPr/>
        </p:nvSpPr>
        <p:spPr>
          <a:xfrm>
            <a:off x="7247041" y="1659492"/>
            <a:ext cx="987677" cy="987677"/>
          </a:xfrm>
          <a:prstGeom prst="ellipse">
            <a:avLst/>
          </a:prstGeom>
          <a:solidFill>
            <a:srgbClr val="E30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endParaRPr lang="zh-CN" altLang="en-US" sz="5333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E4FCCA5F-115B-446A-A749-35E2FCD0D4CD}"/>
              </a:ext>
            </a:extLst>
          </p:cNvPr>
          <p:cNvSpPr/>
          <p:nvPr/>
        </p:nvSpPr>
        <p:spPr>
          <a:xfrm>
            <a:off x="10193002" y="1659492"/>
            <a:ext cx="987677" cy="987677"/>
          </a:xfrm>
          <a:prstGeom prst="ellipse">
            <a:avLst/>
          </a:prstGeom>
          <a:solidFill>
            <a:srgbClr val="E30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530"/>
            <a:r>
              <a:rPr lang="en-US" altLang="zh-CN" sz="53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4</a:t>
            </a:r>
            <a:endParaRPr lang="zh-CN" altLang="en-US" sz="5333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F7829D9-F360-43A2-8BA4-B0ECADF7BB9C}"/>
              </a:ext>
            </a:extLst>
          </p:cNvPr>
          <p:cNvGrpSpPr/>
          <p:nvPr/>
        </p:nvGrpSpPr>
        <p:grpSpPr>
          <a:xfrm>
            <a:off x="2734774" y="2463106"/>
            <a:ext cx="670785" cy="646331"/>
            <a:chOff x="2272183" y="2320733"/>
            <a:chExt cx="493752" cy="475752"/>
          </a:xfrm>
          <a:solidFill>
            <a:srgbClr val="E30700"/>
          </a:solidFill>
        </p:grpSpPr>
        <p:sp>
          <p:nvSpPr>
            <p:cNvPr id="42" name="箭头: V 形 1">
              <a:extLst>
                <a:ext uri="{FF2B5EF4-FFF2-40B4-BE49-F238E27FC236}">
                  <a16:creationId xmlns:a16="http://schemas.microsoft.com/office/drawing/2014/main" id="{94A92039-87F3-4D43-87E6-3F23BDA598B1}"/>
                </a:ext>
              </a:extLst>
            </p:cNvPr>
            <p:cNvSpPr/>
            <p:nvPr/>
          </p:nvSpPr>
          <p:spPr>
            <a:xfrm>
              <a:off x="2487042" y="2320733"/>
              <a:ext cx="278893" cy="47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43" name="箭头: V 形 1">
              <a:extLst>
                <a:ext uri="{FF2B5EF4-FFF2-40B4-BE49-F238E27FC236}">
                  <a16:creationId xmlns:a16="http://schemas.microsoft.com/office/drawing/2014/main" id="{1DA5B347-33B8-4F42-B371-7E1D07CB78C0}"/>
                </a:ext>
              </a:extLst>
            </p:cNvPr>
            <p:cNvSpPr/>
            <p:nvPr/>
          </p:nvSpPr>
          <p:spPr>
            <a:xfrm>
              <a:off x="2272183" y="2320733"/>
              <a:ext cx="278893" cy="47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DD44BE1-7636-4690-86ED-EECE80D76775}"/>
              </a:ext>
            </a:extLst>
          </p:cNvPr>
          <p:cNvGrpSpPr/>
          <p:nvPr/>
        </p:nvGrpSpPr>
        <p:grpSpPr>
          <a:xfrm>
            <a:off x="5970060" y="2513517"/>
            <a:ext cx="696684" cy="646331"/>
            <a:chOff x="4788559" y="2350313"/>
            <a:chExt cx="512816" cy="475752"/>
          </a:xfrm>
          <a:solidFill>
            <a:srgbClr val="E30700"/>
          </a:solidFill>
        </p:grpSpPr>
        <p:sp>
          <p:nvSpPr>
            <p:cNvPr id="45" name="箭头: V 形 13">
              <a:extLst>
                <a:ext uri="{FF2B5EF4-FFF2-40B4-BE49-F238E27FC236}">
                  <a16:creationId xmlns:a16="http://schemas.microsoft.com/office/drawing/2014/main" id="{B38169ED-8AB3-4AF4-BFCA-1A0D680B9802}"/>
                </a:ext>
              </a:extLst>
            </p:cNvPr>
            <p:cNvSpPr/>
            <p:nvPr/>
          </p:nvSpPr>
          <p:spPr>
            <a:xfrm>
              <a:off x="5022482" y="2350313"/>
              <a:ext cx="278893" cy="47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46" name="箭头: V 形 13">
              <a:extLst>
                <a:ext uri="{FF2B5EF4-FFF2-40B4-BE49-F238E27FC236}">
                  <a16:creationId xmlns:a16="http://schemas.microsoft.com/office/drawing/2014/main" id="{BF41B8BA-A6C1-4ED7-B802-AD5010B7698E}"/>
                </a:ext>
              </a:extLst>
            </p:cNvPr>
            <p:cNvSpPr/>
            <p:nvPr/>
          </p:nvSpPr>
          <p:spPr>
            <a:xfrm>
              <a:off x="4788559" y="2350313"/>
              <a:ext cx="278893" cy="47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C377806-8E65-4C73-B174-4745DC3265A1}"/>
              </a:ext>
            </a:extLst>
          </p:cNvPr>
          <p:cNvGrpSpPr/>
          <p:nvPr/>
        </p:nvGrpSpPr>
        <p:grpSpPr>
          <a:xfrm>
            <a:off x="8878628" y="2544056"/>
            <a:ext cx="677574" cy="649335"/>
            <a:chOff x="7065996" y="2348102"/>
            <a:chExt cx="498749" cy="477963"/>
          </a:xfrm>
          <a:solidFill>
            <a:srgbClr val="E30700"/>
          </a:solidFill>
        </p:grpSpPr>
        <p:sp>
          <p:nvSpPr>
            <p:cNvPr id="48" name="箭头: V 形 14">
              <a:extLst>
                <a:ext uri="{FF2B5EF4-FFF2-40B4-BE49-F238E27FC236}">
                  <a16:creationId xmlns:a16="http://schemas.microsoft.com/office/drawing/2014/main" id="{5562ED7E-35D0-4378-96CC-87E71FE46F29}"/>
                </a:ext>
              </a:extLst>
            </p:cNvPr>
            <p:cNvSpPr/>
            <p:nvPr/>
          </p:nvSpPr>
          <p:spPr>
            <a:xfrm>
              <a:off x="7065996" y="2350313"/>
              <a:ext cx="278893" cy="47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49" name="箭头: V 形 14">
              <a:extLst>
                <a:ext uri="{FF2B5EF4-FFF2-40B4-BE49-F238E27FC236}">
                  <a16:creationId xmlns:a16="http://schemas.microsoft.com/office/drawing/2014/main" id="{CE3BD32A-11FC-4A68-BB3E-A0F337A32031}"/>
                </a:ext>
              </a:extLst>
            </p:cNvPr>
            <p:cNvSpPr/>
            <p:nvPr/>
          </p:nvSpPr>
          <p:spPr>
            <a:xfrm>
              <a:off x="7285852" y="2348102"/>
              <a:ext cx="278893" cy="47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530"/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F602F662-4AD1-4519-8550-17FDE62A64DD}"/>
              </a:ext>
            </a:extLst>
          </p:cNvPr>
          <p:cNvSpPr/>
          <p:nvPr/>
        </p:nvSpPr>
        <p:spPr>
          <a:xfrm>
            <a:off x="3701697" y="4423887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307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支部党员大会基本程序</a:t>
            </a:r>
          </a:p>
        </p:txBody>
      </p:sp>
    </p:spTree>
    <p:extLst>
      <p:ext uri="{BB962C8B-B14F-4D97-AF65-F5344CB8AC3E}">
        <p14:creationId xmlns:p14="http://schemas.microsoft.com/office/powerpoint/2010/main" val="69559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1757</Words>
  <Application>Microsoft Office PowerPoint</Application>
  <PresentationFormat>宽屏</PresentationFormat>
  <Paragraphs>208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等线</vt:lpstr>
      <vt:lpstr>隶书</vt:lpstr>
      <vt:lpstr>宋体</vt:lpstr>
      <vt:lpstr>微软雅黑</vt:lpstr>
      <vt:lpstr>Aparajita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小芥末素材</cp:lastModifiedBy>
  <cp:revision>70</cp:revision>
  <dcterms:created xsi:type="dcterms:W3CDTF">2015-05-05T08:02:14Z</dcterms:created>
  <dcterms:modified xsi:type="dcterms:W3CDTF">2018-06-11T01:50:39Z</dcterms:modified>
</cp:coreProperties>
</file>