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2" r:id="rId19"/>
    <p:sldId id="274" r:id="rId20"/>
    <p:sldId id="275" r:id="rId21"/>
    <p:sldId id="276" r:id="rId22"/>
    <p:sldId id="278" r:id="rId23"/>
    <p:sldId id="277" r:id="rId24"/>
    <p:sldId id="279" r:id="rId25"/>
    <p:sldId id="280"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93" autoAdjust="0"/>
    <p:restoredTop sz="94660"/>
  </p:normalViewPr>
  <p:slideViewPr>
    <p:cSldViewPr snapToGrid="0">
      <p:cViewPr>
        <p:scale>
          <a:sx n="66" d="100"/>
          <a:sy n="66" d="100"/>
        </p:scale>
        <p:origin x="1482" y="10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112EEF-74BA-42D2-92C4-3607BCF32DA2}" type="datetimeFigureOut">
              <a:rPr lang="zh-CN" altLang="en-US" smtClean="0"/>
              <a:t>2017/8/1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BEC5E-3C94-4E6D-9A84-F7B27770C062}" type="slidenum">
              <a:rPr lang="zh-CN" altLang="en-US" smtClean="0"/>
              <a:t>‹#›</a:t>
            </a:fld>
            <a:endParaRPr lang="zh-CN" altLang="en-US"/>
          </a:p>
        </p:txBody>
      </p:sp>
    </p:spTree>
    <p:extLst>
      <p:ext uri="{BB962C8B-B14F-4D97-AF65-F5344CB8AC3E}">
        <p14:creationId xmlns:p14="http://schemas.microsoft.com/office/powerpoint/2010/main" val="1535392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1</a:t>
            </a:fld>
            <a:endParaRPr lang="zh-CN" altLang="en-US"/>
          </a:p>
        </p:txBody>
      </p:sp>
    </p:spTree>
    <p:extLst>
      <p:ext uri="{BB962C8B-B14F-4D97-AF65-F5344CB8AC3E}">
        <p14:creationId xmlns:p14="http://schemas.microsoft.com/office/powerpoint/2010/main" val="35220819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10</a:t>
            </a:fld>
            <a:endParaRPr lang="zh-CN" altLang="en-US"/>
          </a:p>
        </p:txBody>
      </p:sp>
    </p:spTree>
    <p:extLst>
      <p:ext uri="{BB962C8B-B14F-4D97-AF65-F5344CB8AC3E}">
        <p14:creationId xmlns:p14="http://schemas.microsoft.com/office/powerpoint/2010/main" val="30169223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11</a:t>
            </a:fld>
            <a:endParaRPr lang="zh-CN" altLang="en-US"/>
          </a:p>
        </p:txBody>
      </p:sp>
    </p:spTree>
    <p:extLst>
      <p:ext uri="{BB962C8B-B14F-4D97-AF65-F5344CB8AC3E}">
        <p14:creationId xmlns:p14="http://schemas.microsoft.com/office/powerpoint/2010/main" val="37678679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12</a:t>
            </a:fld>
            <a:endParaRPr lang="zh-CN" altLang="en-US"/>
          </a:p>
        </p:txBody>
      </p:sp>
    </p:spTree>
    <p:extLst>
      <p:ext uri="{BB962C8B-B14F-4D97-AF65-F5344CB8AC3E}">
        <p14:creationId xmlns:p14="http://schemas.microsoft.com/office/powerpoint/2010/main" val="41342780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13</a:t>
            </a:fld>
            <a:endParaRPr lang="zh-CN" altLang="en-US"/>
          </a:p>
        </p:txBody>
      </p:sp>
    </p:spTree>
    <p:extLst>
      <p:ext uri="{BB962C8B-B14F-4D97-AF65-F5344CB8AC3E}">
        <p14:creationId xmlns:p14="http://schemas.microsoft.com/office/powerpoint/2010/main" val="34223893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14</a:t>
            </a:fld>
            <a:endParaRPr lang="zh-CN" altLang="en-US"/>
          </a:p>
        </p:txBody>
      </p:sp>
    </p:spTree>
    <p:extLst>
      <p:ext uri="{BB962C8B-B14F-4D97-AF65-F5344CB8AC3E}">
        <p14:creationId xmlns:p14="http://schemas.microsoft.com/office/powerpoint/2010/main" val="17342775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15</a:t>
            </a:fld>
            <a:endParaRPr lang="zh-CN" altLang="en-US"/>
          </a:p>
        </p:txBody>
      </p:sp>
    </p:spTree>
    <p:extLst>
      <p:ext uri="{BB962C8B-B14F-4D97-AF65-F5344CB8AC3E}">
        <p14:creationId xmlns:p14="http://schemas.microsoft.com/office/powerpoint/2010/main" val="9398794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16</a:t>
            </a:fld>
            <a:endParaRPr lang="zh-CN" altLang="en-US"/>
          </a:p>
        </p:txBody>
      </p:sp>
    </p:spTree>
    <p:extLst>
      <p:ext uri="{BB962C8B-B14F-4D97-AF65-F5344CB8AC3E}">
        <p14:creationId xmlns:p14="http://schemas.microsoft.com/office/powerpoint/2010/main" val="28158924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17</a:t>
            </a:fld>
            <a:endParaRPr lang="zh-CN" altLang="en-US"/>
          </a:p>
        </p:txBody>
      </p:sp>
    </p:spTree>
    <p:extLst>
      <p:ext uri="{BB962C8B-B14F-4D97-AF65-F5344CB8AC3E}">
        <p14:creationId xmlns:p14="http://schemas.microsoft.com/office/powerpoint/2010/main" val="27342238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18</a:t>
            </a:fld>
            <a:endParaRPr lang="zh-CN" altLang="en-US"/>
          </a:p>
        </p:txBody>
      </p:sp>
    </p:spTree>
    <p:extLst>
      <p:ext uri="{BB962C8B-B14F-4D97-AF65-F5344CB8AC3E}">
        <p14:creationId xmlns:p14="http://schemas.microsoft.com/office/powerpoint/2010/main" val="4744757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19</a:t>
            </a:fld>
            <a:endParaRPr lang="zh-CN" altLang="en-US"/>
          </a:p>
        </p:txBody>
      </p:sp>
    </p:spTree>
    <p:extLst>
      <p:ext uri="{BB962C8B-B14F-4D97-AF65-F5344CB8AC3E}">
        <p14:creationId xmlns:p14="http://schemas.microsoft.com/office/powerpoint/2010/main" val="16055591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2</a:t>
            </a:fld>
            <a:endParaRPr lang="zh-CN" altLang="en-US"/>
          </a:p>
        </p:txBody>
      </p:sp>
    </p:spTree>
    <p:extLst>
      <p:ext uri="{BB962C8B-B14F-4D97-AF65-F5344CB8AC3E}">
        <p14:creationId xmlns:p14="http://schemas.microsoft.com/office/powerpoint/2010/main" val="15494507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20</a:t>
            </a:fld>
            <a:endParaRPr lang="zh-CN" altLang="en-US"/>
          </a:p>
        </p:txBody>
      </p:sp>
    </p:spTree>
    <p:extLst>
      <p:ext uri="{BB962C8B-B14F-4D97-AF65-F5344CB8AC3E}">
        <p14:creationId xmlns:p14="http://schemas.microsoft.com/office/powerpoint/2010/main" val="13499275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21</a:t>
            </a:fld>
            <a:endParaRPr lang="zh-CN" altLang="en-US"/>
          </a:p>
        </p:txBody>
      </p:sp>
    </p:spTree>
    <p:extLst>
      <p:ext uri="{BB962C8B-B14F-4D97-AF65-F5344CB8AC3E}">
        <p14:creationId xmlns:p14="http://schemas.microsoft.com/office/powerpoint/2010/main" val="3830301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22</a:t>
            </a:fld>
            <a:endParaRPr lang="zh-CN" altLang="en-US"/>
          </a:p>
        </p:txBody>
      </p:sp>
    </p:spTree>
    <p:extLst>
      <p:ext uri="{BB962C8B-B14F-4D97-AF65-F5344CB8AC3E}">
        <p14:creationId xmlns:p14="http://schemas.microsoft.com/office/powerpoint/2010/main" val="2308788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23</a:t>
            </a:fld>
            <a:endParaRPr lang="zh-CN" altLang="en-US"/>
          </a:p>
        </p:txBody>
      </p:sp>
    </p:spTree>
    <p:extLst>
      <p:ext uri="{BB962C8B-B14F-4D97-AF65-F5344CB8AC3E}">
        <p14:creationId xmlns:p14="http://schemas.microsoft.com/office/powerpoint/2010/main" val="26788575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24</a:t>
            </a:fld>
            <a:endParaRPr lang="zh-CN" altLang="en-US"/>
          </a:p>
        </p:txBody>
      </p:sp>
    </p:spTree>
    <p:extLst>
      <p:ext uri="{BB962C8B-B14F-4D97-AF65-F5344CB8AC3E}">
        <p14:creationId xmlns:p14="http://schemas.microsoft.com/office/powerpoint/2010/main" val="12761288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25</a:t>
            </a:fld>
            <a:endParaRPr lang="zh-CN" altLang="en-US"/>
          </a:p>
        </p:txBody>
      </p:sp>
    </p:spTree>
    <p:extLst>
      <p:ext uri="{BB962C8B-B14F-4D97-AF65-F5344CB8AC3E}">
        <p14:creationId xmlns:p14="http://schemas.microsoft.com/office/powerpoint/2010/main" val="419219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3</a:t>
            </a:fld>
            <a:endParaRPr lang="zh-CN" altLang="en-US"/>
          </a:p>
        </p:txBody>
      </p:sp>
    </p:spTree>
    <p:extLst>
      <p:ext uri="{BB962C8B-B14F-4D97-AF65-F5344CB8AC3E}">
        <p14:creationId xmlns:p14="http://schemas.microsoft.com/office/powerpoint/2010/main" val="6812100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4</a:t>
            </a:fld>
            <a:endParaRPr lang="zh-CN" altLang="en-US"/>
          </a:p>
        </p:txBody>
      </p:sp>
    </p:spTree>
    <p:extLst>
      <p:ext uri="{BB962C8B-B14F-4D97-AF65-F5344CB8AC3E}">
        <p14:creationId xmlns:p14="http://schemas.microsoft.com/office/powerpoint/2010/main" val="13259423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5</a:t>
            </a:fld>
            <a:endParaRPr lang="zh-CN" altLang="en-US"/>
          </a:p>
        </p:txBody>
      </p:sp>
    </p:spTree>
    <p:extLst>
      <p:ext uri="{BB962C8B-B14F-4D97-AF65-F5344CB8AC3E}">
        <p14:creationId xmlns:p14="http://schemas.microsoft.com/office/powerpoint/2010/main" val="1103781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6</a:t>
            </a:fld>
            <a:endParaRPr lang="zh-CN" altLang="en-US"/>
          </a:p>
        </p:txBody>
      </p:sp>
    </p:spTree>
    <p:extLst>
      <p:ext uri="{BB962C8B-B14F-4D97-AF65-F5344CB8AC3E}">
        <p14:creationId xmlns:p14="http://schemas.microsoft.com/office/powerpoint/2010/main" val="1351896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7</a:t>
            </a:fld>
            <a:endParaRPr lang="zh-CN" altLang="en-US"/>
          </a:p>
        </p:txBody>
      </p:sp>
    </p:spTree>
    <p:extLst>
      <p:ext uri="{BB962C8B-B14F-4D97-AF65-F5344CB8AC3E}">
        <p14:creationId xmlns:p14="http://schemas.microsoft.com/office/powerpoint/2010/main" val="901655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8</a:t>
            </a:fld>
            <a:endParaRPr lang="zh-CN" altLang="en-US"/>
          </a:p>
        </p:txBody>
      </p:sp>
    </p:spTree>
    <p:extLst>
      <p:ext uri="{BB962C8B-B14F-4D97-AF65-F5344CB8AC3E}">
        <p14:creationId xmlns:p14="http://schemas.microsoft.com/office/powerpoint/2010/main" val="30014473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1BEC5E-3C94-4E6D-9A84-F7B27770C062}" type="slidenum">
              <a:rPr lang="zh-CN" altLang="en-US" smtClean="0"/>
              <a:t>9</a:t>
            </a:fld>
            <a:endParaRPr lang="zh-CN" altLang="en-US"/>
          </a:p>
        </p:txBody>
      </p:sp>
    </p:spTree>
    <p:extLst>
      <p:ext uri="{BB962C8B-B14F-4D97-AF65-F5344CB8AC3E}">
        <p14:creationId xmlns:p14="http://schemas.microsoft.com/office/powerpoint/2010/main" val="18917458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D0851FD-318A-4CBD-A62B-987B21B009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spTree>
    <p:extLst>
      <p:ext uri="{BB962C8B-B14F-4D97-AF65-F5344CB8AC3E}">
        <p14:creationId xmlns:p14="http://schemas.microsoft.com/office/powerpoint/2010/main" val="287536436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D0851FD-318A-4CBD-A62B-987B21B009B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22"/>
            <a:ext cx="12192000" cy="6857355"/>
          </a:xfrm>
          <a:prstGeom prst="rect">
            <a:avLst/>
          </a:prstGeom>
        </p:spPr>
      </p:pic>
      <p:sp>
        <p:nvSpPr>
          <p:cNvPr id="7" name="矩形 6">
            <a:extLst>
              <a:ext uri="{FF2B5EF4-FFF2-40B4-BE49-F238E27FC236}">
                <a16:creationId xmlns:a16="http://schemas.microsoft.com/office/drawing/2014/main" id="{DB58D5D8-0968-4272-82FC-C4AD67224AB8}"/>
              </a:ext>
            </a:extLst>
          </p:cNvPr>
          <p:cNvSpPr/>
          <p:nvPr userDrawn="1"/>
        </p:nvSpPr>
        <p:spPr>
          <a:xfrm>
            <a:off x="0" y="197963"/>
            <a:ext cx="367645" cy="669303"/>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78D9DFB2-C1D6-429A-AE65-C87158FE26BE}"/>
              </a:ext>
            </a:extLst>
          </p:cNvPr>
          <p:cNvSpPr txBox="1"/>
          <p:nvPr userDrawn="1"/>
        </p:nvSpPr>
        <p:spPr>
          <a:xfrm>
            <a:off x="556181" y="367645"/>
            <a:ext cx="2771481"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在此添加你的文字标题</a:t>
            </a:r>
          </a:p>
        </p:txBody>
      </p:sp>
    </p:spTree>
    <p:extLst>
      <p:ext uri="{BB962C8B-B14F-4D97-AF65-F5344CB8AC3E}">
        <p14:creationId xmlns:p14="http://schemas.microsoft.com/office/powerpoint/2010/main" val="183031140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204188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413842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4AE5D70-5A53-4EDA-9D6C-0C955F5D24B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761201"/>
            <a:ext cx="12192000" cy="8619201"/>
          </a:xfrm>
          <a:prstGeom prst="rect">
            <a:avLst/>
          </a:prstGeom>
        </p:spPr>
      </p:pic>
      <p:pic>
        <p:nvPicPr>
          <p:cNvPr id="5" name="图片 4">
            <a:extLst>
              <a:ext uri="{FF2B5EF4-FFF2-40B4-BE49-F238E27FC236}">
                <a16:creationId xmlns:a16="http://schemas.microsoft.com/office/drawing/2014/main" id="{5496BE09-FB69-4F5B-B1C1-C3E53F958B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47285" y="0"/>
            <a:ext cx="4571429" cy="3533333"/>
          </a:xfrm>
          <a:prstGeom prst="rect">
            <a:avLst/>
          </a:prstGeom>
        </p:spPr>
      </p:pic>
      <p:pic>
        <p:nvPicPr>
          <p:cNvPr id="9" name="图片 8">
            <a:extLst>
              <a:ext uri="{FF2B5EF4-FFF2-40B4-BE49-F238E27FC236}">
                <a16:creationId xmlns:a16="http://schemas.microsoft.com/office/drawing/2014/main" id="{27B8B728-7586-422B-9C68-82D9B9435D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95309" y="317500"/>
            <a:ext cx="6953637" cy="3730249"/>
          </a:xfrm>
          <a:prstGeom prst="rect">
            <a:avLst/>
          </a:prstGeom>
        </p:spPr>
      </p:pic>
      <p:sp>
        <p:nvSpPr>
          <p:cNvPr id="10" name="文本框 9">
            <a:extLst>
              <a:ext uri="{FF2B5EF4-FFF2-40B4-BE49-F238E27FC236}">
                <a16:creationId xmlns:a16="http://schemas.microsoft.com/office/drawing/2014/main" id="{A0CD63F9-0DDB-4DFB-8948-158B626353EF}"/>
              </a:ext>
            </a:extLst>
          </p:cNvPr>
          <p:cNvSpPr txBox="1"/>
          <p:nvPr/>
        </p:nvSpPr>
        <p:spPr>
          <a:xfrm>
            <a:off x="4013200" y="3266058"/>
            <a:ext cx="5589646" cy="584775"/>
          </a:xfrm>
          <a:prstGeom prst="rect">
            <a:avLst/>
          </a:prstGeom>
          <a:noFill/>
        </p:spPr>
        <p:txBody>
          <a:bodyPr wrap="square" rtlCol="0">
            <a:spAutoFit/>
          </a:bodyPr>
          <a:lstStyle/>
          <a:p>
            <a:pPr algn="ctr"/>
            <a:r>
              <a:rPr lang="zh-CN" altLang="en-US" sz="3200" b="1" dirty="0">
                <a:solidFill>
                  <a:srgbClr val="C00000"/>
                </a:solidFill>
              </a:rPr>
              <a:t>八一建军节</a:t>
            </a:r>
            <a:r>
              <a:rPr lang="en-US" altLang="zh-CN" sz="3200" b="1" dirty="0">
                <a:solidFill>
                  <a:srgbClr val="C00000"/>
                </a:solidFill>
              </a:rPr>
              <a:t>90</a:t>
            </a:r>
            <a:r>
              <a:rPr lang="zh-CN" altLang="en-US" sz="3200" b="1" dirty="0">
                <a:solidFill>
                  <a:srgbClr val="C00000"/>
                </a:solidFill>
              </a:rPr>
              <a:t>周解放军军史</a:t>
            </a:r>
          </a:p>
        </p:txBody>
      </p:sp>
      <p:pic>
        <p:nvPicPr>
          <p:cNvPr id="11" name="中国人民解放军军乐团 - 国际歌">
            <a:hlinkClick r:id="" action="ppaction://media"/>
            <a:extLst>
              <a:ext uri="{FF2B5EF4-FFF2-40B4-BE49-F238E27FC236}">
                <a16:creationId xmlns:a16="http://schemas.microsoft.com/office/drawing/2014/main" id="{3CDC458A-B5DA-44CB-BAEE-26F8DD3CA00E}"/>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175884" y="-979714"/>
            <a:ext cx="609600" cy="609600"/>
          </a:xfrm>
          <a:prstGeom prst="rect">
            <a:avLst/>
          </a:prstGeom>
        </p:spPr>
      </p:pic>
    </p:spTree>
    <p:extLst>
      <p:ext uri="{BB962C8B-B14F-4D97-AF65-F5344CB8AC3E}">
        <p14:creationId xmlns:p14="http://schemas.microsoft.com/office/powerpoint/2010/main" val="78571818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11"/>
                </p:tgtEl>
              </p:cMediaNode>
            </p:audio>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B4722538-937D-496C-AA1F-47F326E786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5181"/>
            <a:ext cx="12192000" cy="8619201"/>
          </a:xfrm>
          <a:prstGeom prst="rect">
            <a:avLst/>
          </a:prstGeom>
        </p:spPr>
      </p:pic>
      <p:grpSp>
        <p:nvGrpSpPr>
          <p:cNvPr id="2" name="组合 1">
            <a:extLst>
              <a:ext uri="{FF2B5EF4-FFF2-40B4-BE49-F238E27FC236}">
                <a16:creationId xmlns:a16="http://schemas.microsoft.com/office/drawing/2014/main" id="{E9E5C61C-CC2F-4666-94F1-261E6ABC0622}"/>
              </a:ext>
            </a:extLst>
          </p:cNvPr>
          <p:cNvGrpSpPr/>
          <p:nvPr/>
        </p:nvGrpSpPr>
        <p:grpSpPr>
          <a:xfrm>
            <a:off x="3805759" y="2494419"/>
            <a:ext cx="5825167" cy="687233"/>
            <a:chOff x="3282169" y="1966137"/>
            <a:chExt cx="5825167" cy="687233"/>
          </a:xfrm>
        </p:grpSpPr>
        <p:sp>
          <p:nvSpPr>
            <p:cNvPr id="3" name="圆角矩形 27">
              <a:extLst>
                <a:ext uri="{FF2B5EF4-FFF2-40B4-BE49-F238E27FC236}">
                  <a16:creationId xmlns:a16="http://schemas.microsoft.com/office/drawing/2014/main" id="{3119852C-55D5-44C2-B76E-DA4276CC3615}"/>
                </a:ext>
              </a:extLst>
            </p:cNvPr>
            <p:cNvSpPr/>
            <p:nvPr/>
          </p:nvSpPr>
          <p:spPr>
            <a:xfrm>
              <a:off x="3282169" y="1966137"/>
              <a:ext cx="5825167" cy="687233"/>
            </a:xfrm>
            <a:prstGeom prst="roundRect">
              <a:avLst>
                <a:gd name="adj" fmla="val 50000"/>
              </a:avLst>
            </a:prstGeom>
            <a:solidFill>
              <a:sysClr val="window" lastClr="FFFFFF"/>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4" name="TextBox 3">
              <a:extLst>
                <a:ext uri="{FF2B5EF4-FFF2-40B4-BE49-F238E27FC236}">
                  <a16:creationId xmlns:a16="http://schemas.microsoft.com/office/drawing/2014/main" id="{E2DC9A5C-5E35-4149-A46F-A335AA28EFE6}"/>
                </a:ext>
              </a:extLst>
            </p:cNvPr>
            <p:cNvSpPr txBox="1"/>
            <p:nvPr/>
          </p:nvSpPr>
          <p:spPr>
            <a:xfrm>
              <a:off x="5504041" y="2125087"/>
              <a:ext cx="1569660"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微软雅黑" pitchFamily="34" charset="-122"/>
                  <a:ea typeface="微软雅黑" pitchFamily="34" charset="-122"/>
                </a:rPr>
                <a:t>添加你的标题</a:t>
              </a:r>
            </a:p>
          </p:txBody>
        </p:sp>
        <p:sp>
          <p:nvSpPr>
            <p:cNvPr id="5" name="TextBox 4">
              <a:extLst>
                <a:ext uri="{FF2B5EF4-FFF2-40B4-BE49-F238E27FC236}">
                  <a16:creationId xmlns:a16="http://schemas.microsoft.com/office/drawing/2014/main" id="{6BE9EC54-0198-43BE-A882-341CEDDAA123}"/>
                </a:ext>
              </a:extLst>
            </p:cNvPr>
            <p:cNvSpPr txBox="1"/>
            <p:nvPr/>
          </p:nvSpPr>
          <p:spPr>
            <a:xfrm>
              <a:off x="4750603" y="2025060"/>
              <a:ext cx="582211" cy="569387"/>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100" b="1" i="0" u="none" strike="noStrike" kern="0" cap="none" spc="0" normalizeH="0" baseline="0" noProof="0" dirty="0">
                  <a:ln>
                    <a:noFill/>
                  </a:ln>
                  <a:solidFill>
                    <a:srgbClr val="C00000"/>
                  </a:solidFill>
                  <a:effectLst/>
                  <a:uLnTx/>
                  <a:uFillTx/>
                  <a:latin typeface="DFGothic-EB" pitchFamily="1" charset="-128"/>
                  <a:ea typeface="DFGothic-EB" pitchFamily="1" charset="-128"/>
                </a:rPr>
                <a:t>02</a:t>
              </a:r>
              <a:endParaRPr kumimoji="0" lang="zh-CN" altLang="en-US" sz="3100" b="1" i="0" u="none" strike="noStrike" kern="0" cap="none" spc="0" normalizeH="0" baseline="0" noProof="0" dirty="0">
                <a:ln>
                  <a:noFill/>
                </a:ln>
                <a:solidFill>
                  <a:srgbClr val="C00000"/>
                </a:solidFill>
                <a:effectLst/>
                <a:uLnTx/>
                <a:uFillTx/>
                <a:latin typeface="DFGothic-EB" pitchFamily="1" charset="-128"/>
                <a:ea typeface="DFGothic-EB" pitchFamily="1" charset="-128"/>
              </a:endParaRPr>
            </a:p>
          </p:txBody>
        </p:sp>
      </p:grpSp>
    </p:spTree>
    <p:extLst>
      <p:ext uri="{BB962C8B-B14F-4D97-AF65-F5344CB8AC3E}">
        <p14:creationId xmlns:p14="http://schemas.microsoft.com/office/powerpoint/2010/main" val="225101350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38D86710-9428-43AB-BAA0-9C0C38689410}"/>
              </a:ext>
            </a:extLst>
          </p:cNvPr>
          <p:cNvSpPr txBox="1"/>
          <p:nvPr/>
        </p:nvSpPr>
        <p:spPr>
          <a:xfrm>
            <a:off x="650449" y="1159497"/>
            <a:ext cx="10567448" cy="5632311"/>
          </a:xfrm>
          <a:prstGeom prst="rect">
            <a:avLst/>
          </a:prstGeom>
          <a:noFill/>
        </p:spPr>
        <p:txBody>
          <a:bodyPr wrap="square" rtlCol="0">
            <a:spAutoFit/>
          </a:bodyPr>
          <a:lstStyle/>
          <a:p>
            <a:pPr>
              <a:lnSpc>
                <a:spcPct val="200000"/>
              </a:lnSpc>
            </a:pPr>
            <a:r>
              <a:rPr lang="zh-CN" altLang="en-US" dirty="0"/>
              <a:t>（二）壮大时期：</a:t>
            </a:r>
            <a:r>
              <a:rPr lang="en-US" altLang="zh-CN" dirty="0"/>
              <a:t>1935</a:t>
            </a:r>
            <a:r>
              <a:rPr lang="zh-CN" altLang="en-US" dirty="0"/>
              <a:t>年</a:t>
            </a:r>
            <a:r>
              <a:rPr lang="en-US" altLang="zh-CN" dirty="0"/>
              <a:t>8</a:t>
            </a:r>
            <a:r>
              <a:rPr lang="zh-CN" altLang="en-US" dirty="0"/>
              <a:t>月</a:t>
            </a:r>
            <a:r>
              <a:rPr lang="en-US" altLang="zh-CN" dirty="0"/>
              <a:t>25</a:t>
            </a:r>
            <a:r>
              <a:rPr lang="zh-CN" altLang="en-US" dirty="0"/>
              <a:t>日</a:t>
            </a:r>
            <a:r>
              <a:rPr lang="en-US" altLang="zh-CN" dirty="0"/>
              <a:t>----1945</a:t>
            </a:r>
            <a:r>
              <a:rPr lang="zh-CN" altLang="en-US" dirty="0"/>
              <a:t>年</a:t>
            </a:r>
            <a:r>
              <a:rPr lang="en-US" altLang="zh-CN" dirty="0"/>
              <a:t>9</a:t>
            </a:r>
            <a:r>
              <a:rPr lang="zh-CN" altLang="en-US" dirty="0"/>
              <a:t>月</a:t>
            </a:r>
            <a:r>
              <a:rPr lang="en-US" altLang="zh-CN" dirty="0"/>
              <a:t>11</a:t>
            </a:r>
            <a:r>
              <a:rPr lang="zh-CN" altLang="en-US" dirty="0"/>
              <a:t>日 抗战时期 </a:t>
            </a:r>
            <a:r>
              <a:rPr lang="en-US" altLang="zh-CN" dirty="0"/>
              <a:t>(</a:t>
            </a:r>
            <a:r>
              <a:rPr lang="zh-CN" altLang="en-US" dirty="0"/>
              <a:t>八路军、新四军</a:t>
            </a:r>
            <a:r>
              <a:rPr lang="en-US" altLang="zh-CN" dirty="0"/>
              <a:t>)</a:t>
            </a:r>
            <a:br>
              <a:rPr lang="zh-CN" altLang="en-US" dirty="0"/>
            </a:br>
            <a:r>
              <a:rPr lang="zh-CN" altLang="en-US" dirty="0"/>
              <a:t>      总兵力：</a:t>
            </a:r>
            <a:r>
              <a:rPr lang="zh-CN" altLang="en-US" b="1" dirty="0">
                <a:solidFill>
                  <a:srgbClr val="C00000"/>
                </a:solidFill>
              </a:rPr>
              <a:t>军队</a:t>
            </a:r>
            <a:r>
              <a:rPr lang="en-US" altLang="zh-CN" b="1" dirty="0">
                <a:solidFill>
                  <a:srgbClr val="C00000"/>
                </a:solidFill>
              </a:rPr>
              <a:t>127</a:t>
            </a:r>
            <a:r>
              <a:rPr lang="zh-CN" altLang="en-US" b="1" dirty="0">
                <a:solidFill>
                  <a:srgbClr val="C00000"/>
                </a:solidFill>
              </a:rPr>
              <a:t>万，民兵</a:t>
            </a:r>
            <a:r>
              <a:rPr lang="en-US" altLang="zh-CN" b="1" dirty="0">
                <a:solidFill>
                  <a:srgbClr val="C00000"/>
                </a:solidFill>
              </a:rPr>
              <a:t>268</a:t>
            </a:r>
            <a:r>
              <a:rPr lang="zh-CN" altLang="en-US" b="1" dirty="0">
                <a:solidFill>
                  <a:srgbClr val="C00000"/>
                </a:solidFill>
              </a:rPr>
              <a:t>万</a:t>
            </a:r>
            <a:br>
              <a:rPr lang="zh-CN" altLang="en-US" b="1" dirty="0">
                <a:solidFill>
                  <a:srgbClr val="C00000"/>
                </a:solidFill>
              </a:rPr>
            </a:br>
            <a:r>
              <a:rPr lang="zh-CN" altLang="en-US" dirty="0"/>
              <a:t>    作战：共作战</a:t>
            </a:r>
            <a:r>
              <a:rPr lang="en-US" altLang="zh-CN" dirty="0"/>
              <a:t>12.5</a:t>
            </a:r>
            <a:r>
              <a:rPr lang="zh-CN" altLang="en-US" dirty="0"/>
              <a:t>万余次，歼灭日伪军</a:t>
            </a:r>
            <a:r>
              <a:rPr lang="en-US" altLang="zh-CN" dirty="0"/>
              <a:t>171.4</a:t>
            </a:r>
            <a:r>
              <a:rPr lang="zh-CN" altLang="en-US" dirty="0"/>
              <a:t>万人</a:t>
            </a:r>
            <a:br>
              <a:rPr lang="zh-CN" altLang="en-US" dirty="0"/>
            </a:br>
            <a:r>
              <a:rPr lang="zh-CN" altLang="en-US" dirty="0"/>
              <a:t>    日军资料：整个战争时期共死伤军人</a:t>
            </a:r>
            <a:r>
              <a:rPr lang="en-US" altLang="zh-CN" dirty="0"/>
              <a:t>185.8</a:t>
            </a:r>
            <a:r>
              <a:rPr lang="zh-CN" altLang="en-US" dirty="0"/>
              <a:t>万，在中国战场伤亡</a:t>
            </a:r>
            <a:r>
              <a:rPr lang="en-US" altLang="zh-CN" dirty="0"/>
              <a:t>138</a:t>
            </a:r>
            <a:r>
              <a:rPr lang="zh-CN" altLang="en-US" dirty="0"/>
              <a:t>万。</a:t>
            </a:r>
            <a:br>
              <a:rPr lang="zh-CN" altLang="en-US" dirty="0"/>
            </a:br>
            <a:r>
              <a:rPr lang="zh-CN" altLang="en-US" dirty="0"/>
              <a:t>    主要战争</a:t>
            </a:r>
            <a:r>
              <a:rPr lang="en-US" altLang="zh-CN" dirty="0"/>
              <a:t>:</a:t>
            </a:r>
          </a:p>
          <a:p>
            <a:pPr>
              <a:lnSpc>
                <a:spcPct val="200000"/>
              </a:lnSpc>
            </a:pPr>
            <a:r>
              <a:rPr lang="en-US" altLang="zh-CN" dirty="0"/>
              <a:t>               </a:t>
            </a:r>
            <a:r>
              <a:rPr lang="en-US" altLang="zh-CN" b="1" dirty="0">
                <a:solidFill>
                  <a:srgbClr val="C00000"/>
                </a:solidFill>
              </a:rPr>
              <a:t>1</a:t>
            </a:r>
            <a:r>
              <a:rPr lang="zh-CN" altLang="en-US" b="1" dirty="0">
                <a:solidFill>
                  <a:srgbClr val="C00000"/>
                </a:solidFill>
              </a:rPr>
              <a:t>、平型关大捷</a:t>
            </a:r>
            <a:br>
              <a:rPr lang="zh-CN" altLang="en-US" b="1" dirty="0">
                <a:solidFill>
                  <a:srgbClr val="C00000"/>
                </a:solidFill>
              </a:rPr>
            </a:br>
            <a:r>
              <a:rPr lang="zh-CN" altLang="en-US" b="1" dirty="0">
                <a:solidFill>
                  <a:srgbClr val="C00000"/>
                </a:solidFill>
              </a:rPr>
              <a:t>               </a:t>
            </a:r>
            <a:r>
              <a:rPr lang="en-US" altLang="zh-CN" b="1" dirty="0">
                <a:solidFill>
                  <a:srgbClr val="C00000"/>
                </a:solidFill>
              </a:rPr>
              <a:t>2</a:t>
            </a:r>
            <a:r>
              <a:rPr lang="zh-CN" altLang="en-US" b="1" dirty="0">
                <a:solidFill>
                  <a:srgbClr val="C00000"/>
                </a:solidFill>
              </a:rPr>
              <a:t>、晋察冀根据地斗争</a:t>
            </a:r>
            <a:br>
              <a:rPr lang="zh-CN" altLang="en-US" b="1" dirty="0">
                <a:solidFill>
                  <a:srgbClr val="C00000"/>
                </a:solidFill>
              </a:rPr>
            </a:br>
            <a:r>
              <a:rPr lang="zh-CN" altLang="en-US" b="1" dirty="0">
                <a:solidFill>
                  <a:srgbClr val="C00000"/>
                </a:solidFill>
              </a:rPr>
              <a:t>               </a:t>
            </a:r>
            <a:r>
              <a:rPr lang="en-US" altLang="zh-CN" b="1" dirty="0">
                <a:solidFill>
                  <a:srgbClr val="C00000"/>
                </a:solidFill>
              </a:rPr>
              <a:t>3</a:t>
            </a:r>
            <a:r>
              <a:rPr lang="zh-CN" altLang="en-US" b="1" dirty="0">
                <a:solidFill>
                  <a:srgbClr val="C00000"/>
                </a:solidFill>
              </a:rPr>
              <a:t>、百团大战</a:t>
            </a:r>
            <a:br>
              <a:rPr lang="zh-CN" altLang="en-US" b="1" dirty="0">
                <a:solidFill>
                  <a:srgbClr val="C00000"/>
                </a:solidFill>
              </a:rPr>
            </a:br>
            <a:r>
              <a:rPr lang="zh-CN" altLang="en-US" b="1" dirty="0">
                <a:solidFill>
                  <a:srgbClr val="C00000"/>
                </a:solidFill>
              </a:rPr>
              <a:t>               </a:t>
            </a:r>
            <a:r>
              <a:rPr lang="en-US" altLang="zh-CN" b="1" dirty="0">
                <a:solidFill>
                  <a:srgbClr val="C00000"/>
                </a:solidFill>
              </a:rPr>
              <a:t>4</a:t>
            </a:r>
            <a:r>
              <a:rPr lang="zh-CN" altLang="en-US" b="1" dirty="0">
                <a:solidFill>
                  <a:srgbClr val="C00000"/>
                </a:solidFill>
              </a:rPr>
              <a:t>、相持阶段斗争</a:t>
            </a:r>
            <a:br>
              <a:rPr lang="zh-CN" altLang="en-US" b="1" dirty="0">
                <a:solidFill>
                  <a:srgbClr val="C00000"/>
                </a:solidFill>
              </a:rPr>
            </a:br>
            <a:r>
              <a:rPr lang="zh-CN" altLang="en-US" b="1" dirty="0">
                <a:solidFill>
                  <a:srgbClr val="C00000"/>
                </a:solidFill>
              </a:rPr>
              <a:t>               </a:t>
            </a:r>
            <a:r>
              <a:rPr lang="en-US" altLang="zh-CN" b="1" dirty="0">
                <a:solidFill>
                  <a:srgbClr val="C00000"/>
                </a:solidFill>
              </a:rPr>
              <a:t>5</a:t>
            </a:r>
            <a:r>
              <a:rPr lang="zh-CN" altLang="en-US" b="1" dirty="0">
                <a:solidFill>
                  <a:srgbClr val="C00000"/>
                </a:solidFill>
              </a:rPr>
              <a:t>、大反攻</a:t>
            </a:r>
          </a:p>
        </p:txBody>
      </p:sp>
      <p:pic>
        <p:nvPicPr>
          <p:cNvPr id="8" name="图片 7">
            <a:extLst>
              <a:ext uri="{FF2B5EF4-FFF2-40B4-BE49-F238E27FC236}">
                <a16:creationId xmlns:a16="http://schemas.microsoft.com/office/drawing/2014/main" id="{5D2453F7-4A41-4B01-BE30-EAB3E54A22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36685" y="3742441"/>
            <a:ext cx="4255315" cy="3454924"/>
          </a:xfrm>
          <a:prstGeom prst="rect">
            <a:avLst/>
          </a:prstGeom>
        </p:spPr>
      </p:pic>
    </p:spTree>
    <p:extLst>
      <p:ext uri="{BB962C8B-B14F-4D97-AF65-F5344CB8AC3E}">
        <p14:creationId xmlns:p14="http://schemas.microsoft.com/office/powerpoint/2010/main" val="66608506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89E9E54-C1AC-449E-AA90-5330BB14EFF8}"/>
              </a:ext>
            </a:extLst>
          </p:cNvPr>
          <p:cNvSpPr txBox="1"/>
          <p:nvPr/>
        </p:nvSpPr>
        <p:spPr>
          <a:xfrm>
            <a:off x="5561814" y="2039297"/>
            <a:ext cx="6136850" cy="4260654"/>
          </a:xfrm>
          <a:prstGeom prst="rect">
            <a:avLst/>
          </a:prstGeom>
          <a:noFill/>
        </p:spPr>
        <p:txBody>
          <a:bodyPr wrap="square" rtlCol="0">
            <a:spAutoFit/>
          </a:bodyPr>
          <a:lstStyle/>
          <a:p>
            <a:pPr>
              <a:lnSpc>
                <a:spcPct val="150000"/>
              </a:lnSpc>
            </a:pPr>
            <a:r>
              <a:rPr lang="zh-CN" altLang="en-US" sz="1400" dirty="0"/>
              <a:t>平型关大捷</a:t>
            </a:r>
            <a:r>
              <a:rPr lang="en-US" altLang="zh-CN" sz="1400" dirty="0"/>
              <a:t>(</a:t>
            </a:r>
            <a:r>
              <a:rPr lang="zh-CN" altLang="en-US" sz="1400" dirty="0"/>
              <a:t>又称平型关战役</a:t>
            </a:r>
            <a:r>
              <a:rPr lang="en-US" altLang="zh-CN" sz="1400" dirty="0"/>
              <a:t>)</a:t>
            </a:r>
            <a:r>
              <a:rPr lang="zh-CN" altLang="en-US" sz="1400" dirty="0"/>
              <a:t>是</a:t>
            </a:r>
            <a:r>
              <a:rPr lang="en-US" altLang="zh-CN" sz="1400" dirty="0"/>
              <a:t>1937</a:t>
            </a:r>
            <a:r>
              <a:rPr lang="zh-CN" altLang="en-US" sz="1400" dirty="0"/>
              <a:t>年</a:t>
            </a:r>
            <a:r>
              <a:rPr lang="en-US" altLang="zh-CN" sz="1400" dirty="0"/>
              <a:t>9</a:t>
            </a:r>
            <a:r>
              <a:rPr lang="zh-CN" altLang="en-US" sz="1400" dirty="0"/>
              <a:t>月中旬，中共八路军为了配合友军作战，阻挡日军的攻势，在山西省大同市灵丘县平型关，由第</a:t>
            </a:r>
            <a:r>
              <a:rPr lang="en-US" altLang="zh-CN" sz="1400" dirty="0"/>
              <a:t>115</a:t>
            </a:r>
            <a:r>
              <a:rPr lang="zh-CN" altLang="en-US" sz="1400" dirty="0"/>
              <a:t>师长林彪、副师长聂荣臻指挥，首次集中较大兵力对日军进行的一次成功伏击战。</a:t>
            </a:r>
          </a:p>
          <a:p>
            <a:pPr>
              <a:lnSpc>
                <a:spcPct val="150000"/>
              </a:lnSpc>
            </a:pPr>
            <a:r>
              <a:rPr lang="en-US" altLang="zh-CN" sz="1400" dirty="0"/>
              <a:t>1937</a:t>
            </a:r>
            <a:r>
              <a:rPr lang="zh-CN" altLang="en-US" sz="1400" dirty="0"/>
              <a:t>年</a:t>
            </a:r>
            <a:r>
              <a:rPr lang="en-US" altLang="zh-CN" sz="1400" dirty="0"/>
              <a:t>9</a:t>
            </a:r>
            <a:r>
              <a:rPr lang="zh-CN" altLang="en-US" sz="1400" dirty="0"/>
              <a:t>月</a:t>
            </a:r>
            <a:r>
              <a:rPr lang="en-US" altLang="zh-CN" sz="1400" dirty="0"/>
              <a:t>25</a:t>
            </a:r>
            <a:r>
              <a:rPr lang="zh-CN" altLang="en-US" sz="1400" dirty="0"/>
              <a:t>日</a:t>
            </a:r>
            <a:r>
              <a:rPr lang="en-US" altLang="zh-CN" sz="1400" dirty="0"/>
              <a:t>7</a:t>
            </a:r>
            <a:r>
              <a:rPr lang="zh-CN" altLang="en-US" sz="1400" dirty="0"/>
              <a:t>时许，日军第</a:t>
            </a:r>
            <a:r>
              <a:rPr lang="en-US" altLang="zh-CN" sz="1400" dirty="0"/>
              <a:t>5</a:t>
            </a:r>
            <a:r>
              <a:rPr lang="zh-CN" altLang="en-US" sz="1400" dirty="0"/>
              <a:t>师团</a:t>
            </a:r>
            <a:r>
              <a:rPr lang="en-US" altLang="zh-CN" sz="1400" dirty="0"/>
              <a:t>(</a:t>
            </a:r>
            <a:r>
              <a:rPr lang="zh-CN" altLang="en-US" sz="1400" dirty="0"/>
              <a:t>板垣师团</a:t>
            </a:r>
            <a:r>
              <a:rPr lang="en-US" altLang="zh-CN" sz="1400" dirty="0"/>
              <a:t>)</a:t>
            </a:r>
            <a:r>
              <a:rPr lang="zh-CN" altLang="en-US" sz="1400" dirty="0"/>
              <a:t>第</a:t>
            </a:r>
            <a:r>
              <a:rPr lang="en-US" altLang="zh-CN" sz="1400" dirty="0"/>
              <a:t>21</a:t>
            </a:r>
            <a:r>
              <a:rPr lang="zh-CN" altLang="en-US" sz="1400" dirty="0"/>
              <a:t>旅后续部队全部进入设伏地域，八路军预伏部队居高临下，迅速向敌发起猛烈攻击，顿时打乱日军的指挥系统，敌军的车辆自相碰撞，人仰马翻，乱成一团。这时，我军战士勇猛地冲向公路，对敌实行分割围歼，双方展开了短兵相接的白刃肉搏战。经过一天的激战，八路军取得了平型关战役的胜利。</a:t>
            </a:r>
          </a:p>
          <a:p>
            <a:pPr>
              <a:lnSpc>
                <a:spcPct val="150000"/>
              </a:lnSpc>
            </a:pPr>
            <a:r>
              <a:rPr lang="zh-CN" altLang="en-US" sz="1400" dirty="0"/>
              <a:t>本次战役，中共击毙日军</a:t>
            </a:r>
            <a:r>
              <a:rPr lang="en-US" altLang="zh-CN" sz="1400" dirty="0"/>
              <a:t>1000</a:t>
            </a:r>
            <a:r>
              <a:rPr lang="zh-CN" altLang="en-US" sz="1400" dirty="0"/>
              <a:t>余人，击毁汽车</a:t>
            </a:r>
            <a:r>
              <a:rPr lang="en-US" altLang="zh-CN" sz="1400" dirty="0"/>
              <a:t>100</a:t>
            </a:r>
            <a:r>
              <a:rPr lang="zh-CN" altLang="en-US" sz="1400" dirty="0"/>
              <a:t>余辆，马车</a:t>
            </a:r>
            <a:r>
              <a:rPr lang="en-US" altLang="zh-CN" sz="1400" dirty="0"/>
              <a:t>200</a:t>
            </a:r>
            <a:r>
              <a:rPr lang="zh-CN" altLang="en-US" sz="1400" dirty="0"/>
              <a:t>余辆，缴获步枪</a:t>
            </a:r>
            <a:r>
              <a:rPr lang="en-US" altLang="zh-CN" sz="1400" dirty="0"/>
              <a:t>1000</a:t>
            </a:r>
            <a:r>
              <a:rPr lang="zh-CN" altLang="en-US" sz="1400" dirty="0"/>
              <a:t>余支，机枪</a:t>
            </a:r>
            <a:r>
              <a:rPr lang="en-US" altLang="zh-CN" sz="1400" dirty="0"/>
              <a:t>20</a:t>
            </a:r>
            <a:r>
              <a:rPr lang="zh-CN" altLang="en-US" sz="1400" dirty="0"/>
              <a:t>余挺，火炮</a:t>
            </a:r>
            <a:r>
              <a:rPr lang="en-US" altLang="zh-CN" sz="1400" dirty="0"/>
              <a:t>1</a:t>
            </a:r>
            <a:r>
              <a:rPr lang="zh-CN" altLang="en-US" sz="1400" dirty="0"/>
              <a:t>门，以及大批军用物资，取得了全国抗战开始以来中国军队的第一个大胜利。八路军首战告捷，有力地打击了日军的疯狂气焰，打破了日军不可战胜的神话，极大地振奋了全国的民心、士气，使全国人民看到了中华民族的希望所在。</a:t>
            </a:r>
          </a:p>
        </p:txBody>
      </p:sp>
      <p:sp>
        <p:nvSpPr>
          <p:cNvPr id="3" name="文本框 2">
            <a:extLst>
              <a:ext uri="{FF2B5EF4-FFF2-40B4-BE49-F238E27FC236}">
                <a16:creationId xmlns:a16="http://schemas.microsoft.com/office/drawing/2014/main" id="{A1ACE9D0-FCE5-4724-AD8C-8BA2B3AE0A24}"/>
              </a:ext>
            </a:extLst>
          </p:cNvPr>
          <p:cNvSpPr txBox="1"/>
          <p:nvPr/>
        </p:nvSpPr>
        <p:spPr>
          <a:xfrm>
            <a:off x="6975835" y="1131370"/>
            <a:ext cx="2941162" cy="707886"/>
          </a:xfrm>
          <a:prstGeom prst="rect">
            <a:avLst/>
          </a:prstGeom>
          <a:noFill/>
        </p:spPr>
        <p:txBody>
          <a:bodyPr wrap="square" rtlCol="0">
            <a:spAutoFit/>
          </a:bodyPr>
          <a:lstStyle/>
          <a:p>
            <a:pPr algn="ctr"/>
            <a:r>
              <a:rPr lang="zh-CN" altLang="en-US" sz="4000" b="1" dirty="0">
                <a:solidFill>
                  <a:srgbClr val="C00000"/>
                </a:solidFill>
              </a:rPr>
              <a:t>平型关大捷</a:t>
            </a:r>
          </a:p>
        </p:txBody>
      </p:sp>
      <p:pic>
        <p:nvPicPr>
          <p:cNvPr id="4" name="图片 3">
            <a:extLst>
              <a:ext uri="{FF2B5EF4-FFF2-40B4-BE49-F238E27FC236}">
                <a16:creationId xmlns:a16="http://schemas.microsoft.com/office/drawing/2014/main" id="{B8F99D2C-A1A2-4E35-B246-BFCA01881305}"/>
              </a:ext>
            </a:extLst>
          </p:cNvPr>
          <p:cNvPicPr>
            <a:picLocks noChangeAspect="1"/>
          </p:cNvPicPr>
          <p:nvPr/>
        </p:nvPicPr>
        <p:blipFill>
          <a:blip r:embed="rId3"/>
          <a:stretch>
            <a:fillRect/>
          </a:stretch>
        </p:blipFill>
        <p:spPr>
          <a:xfrm>
            <a:off x="636706" y="1485313"/>
            <a:ext cx="4446914" cy="2585104"/>
          </a:xfrm>
          <a:prstGeom prst="rect">
            <a:avLst/>
          </a:prstGeom>
        </p:spPr>
      </p:pic>
      <p:pic>
        <p:nvPicPr>
          <p:cNvPr id="5" name="图片 4">
            <a:extLst>
              <a:ext uri="{FF2B5EF4-FFF2-40B4-BE49-F238E27FC236}">
                <a16:creationId xmlns:a16="http://schemas.microsoft.com/office/drawing/2014/main" id="{24DCE2F4-43DA-442C-A3E9-DA394B57089E}"/>
              </a:ext>
            </a:extLst>
          </p:cNvPr>
          <p:cNvPicPr>
            <a:picLocks noChangeAspect="1"/>
          </p:cNvPicPr>
          <p:nvPr/>
        </p:nvPicPr>
        <p:blipFill>
          <a:blip r:embed="rId4"/>
          <a:stretch>
            <a:fillRect/>
          </a:stretch>
        </p:blipFill>
        <p:spPr>
          <a:xfrm>
            <a:off x="630641" y="4169624"/>
            <a:ext cx="4452980" cy="2397086"/>
          </a:xfrm>
          <a:prstGeom prst="rect">
            <a:avLst/>
          </a:prstGeom>
        </p:spPr>
      </p:pic>
    </p:spTree>
    <p:extLst>
      <p:ext uri="{BB962C8B-B14F-4D97-AF65-F5344CB8AC3E}">
        <p14:creationId xmlns:p14="http://schemas.microsoft.com/office/powerpoint/2010/main" val="212768616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DA01CBA-EA20-4B19-B4B0-5F4DD78443FF}"/>
              </a:ext>
            </a:extLst>
          </p:cNvPr>
          <p:cNvSpPr txBox="1"/>
          <p:nvPr/>
        </p:nvSpPr>
        <p:spPr>
          <a:xfrm>
            <a:off x="697584" y="2733774"/>
            <a:ext cx="4703976" cy="2677656"/>
          </a:xfrm>
          <a:prstGeom prst="rect">
            <a:avLst/>
          </a:prstGeom>
          <a:noFill/>
        </p:spPr>
        <p:txBody>
          <a:bodyPr wrap="square" rtlCol="0">
            <a:spAutoFit/>
          </a:bodyPr>
          <a:lstStyle/>
          <a:p>
            <a:pPr>
              <a:lnSpc>
                <a:spcPct val="150000"/>
              </a:lnSpc>
            </a:pPr>
            <a:r>
              <a:rPr lang="zh-CN" altLang="en-US" sz="1400" dirty="0"/>
              <a:t>百团大战是中国抗日战争中由中国共产党所率领的国民革命军第十八集团军</a:t>
            </a:r>
            <a:r>
              <a:rPr lang="en-US" altLang="zh-CN" sz="1400" dirty="0"/>
              <a:t>(</a:t>
            </a:r>
            <a:r>
              <a:rPr lang="zh-CN" altLang="en-US" sz="1400" dirty="0"/>
              <a:t>以下皆以八路军称呼</a:t>
            </a:r>
            <a:r>
              <a:rPr lang="en-US" altLang="zh-CN" sz="1400" dirty="0"/>
              <a:t>)</a:t>
            </a:r>
            <a:r>
              <a:rPr lang="zh-CN" altLang="en-US" sz="1400" dirty="0"/>
              <a:t>在</a:t>
            </a:r>
            <a:r>
              <a:rPr lang="en-US" altLang="zh-CN" sz="1400" dirty="0"/>
              <a:t>1940</a:t>
            </a:r>
            <a:r>
              <a:rPr lang="zh-CN" altLang="en-US" sz="1400" dirty="0"/>
              <a:t>年</a:t>
            </a:r>
            <a:r>
              <a:rPr lang="en-US" altLang="zh-CN" sz="1400" dirty="0"/>
              <a:t>8</a:t>
            </a:r>
            <a:r>
              <a:rPr lang="zh-CN" altLang="en-US" sz="1400" dirty="0"/>
              <a:t>月至</a:t>
            </a:r>
            <a:r>
              <a:rPr lang="en-US" altLang="zh-CN" sz="1400" dirty="0"/>
              <a:t>1941</a:t>
            </a:r>
            <a:r>
              <a:rPr lang="zh-CN" altLang="en-US" sz="1400" dirty="0"/>
              <a:t>年</a:t>
            </a:r>
            <a:r>
              <a:rPr lang="en-US" altLang="zh-CN" sz="1400" dirty="0"/>
              <a:t>1</a:t>
            </a:r>
            <a:r>
              <a:rPr lang="zh-CN" altLang="en-US" sz="1400" dirty="0"/>
              <a:t>月间发动的以破坏华北日军占领的交通线、矿山为目的的破袭作战</a:t>
            </a:r>
            <a:r>
              <a:rPr lang="en-US" altLang="zh-CN" sz="1400" dirty="0"/>
              <a:t>(</a:t>
            </a:r>
            <a:r>
              <a:rPr lang="zh-CN" altLang="en-US" sz="1400" dirty="0"/>
              <a:t>又称晋南游击战</a:t>
            </a:r>
            <a:r>
              <a:rPr lang="en-US" altLang="zh-CN" sz="1400" dirty="0"/>
              <a:t>)</a:t>
            </a:r>
            <a:r>
              <a:rPr lang="zh-CN" altLang="en-US" sz="1400" dirty="0"/>
              <a:t>。参加作战的中国军队包括八路军</a:t>
            </a:r>
            <a:r>
              <a:rPr lang="en-US" altLang="zh-CN" sz="1400" dirty="0"/>
              <a:t>120</a:t>
            </a:r>
            <a:r>
              <a:rPr lang="zh-CN" altLang="en-US" sz="1400" dirty="0"/>
              <a:t>师、</a:t>
            </a:r>
            <a:r>
              <a:rPr lang="en-US" altLang="zh-CN" sz="1400" dirty="0"/>
              <a:t>129</a:t>
            </a:r>
            <a:r>
              <a:rPr lang="zh-CN" altLang="en-US" sz="1400" dirty="0"/>
              <a:t>师和晋察冀军区与当地民兵。也是八路军在平型关战役之后参与较具规模的战役。战争初期战报统计</a:t>
            </a:r>
            <a:r>
              <a:rPr lang="en-US" altLang="zh-CN" sz="1400" dirty="0"/>
              <a:t>(</a:t>
            </a:r>
            <a:r>
              <a:rPr lang="zh-CN" altLang="en-US" sz="1400" dirty="0"/>
              <a:t>第一阶段</a:t>
            </a:r>
            <a:r>
              <a:rPr lang="en-US" altLang="zh-CN" sz="1400" dirty="0"/>
              <a:t>)</a:t>
            </a:r>
            <a:r>
              <a:rPr lang="zh-CN" altLang="en-US" sz="1400" dirty="0"/>
              <a:t>共达一百零五个团，因此定名为百团大战</a:t>
            </a:r>
            <a:r>
              <a:rPr lang="en-US" altLang="zh-CN" sz="1400" dirty="0"/>
              <a:t>(</a:t>
            </a:r>
            <a:r>
              <a:rPr lang="zh-CN" altLang="en-US" sz="1400" dirty="0"/>
              <a:t>原正太战役</a:t>
            </a:r>
            <a:r>
              <a:rPr lang="en-US" altLang="zh-CN" sz="1400" dirty="0"/>
              <a:t>)</a:t>
            </a:r>
            <a:r>
              <a:rPr lang="zh-CN" altLang="en-US" sz="1400" dirty="0"/>
              <a:t>。</a:t>
            </a:r>
          </a:p>
        </p:txBody>
      </p:sp>
      <p:sp>
        <p:nvSpPr>
          <p:cNvPr id="3" name="文本框 2">
            <a:extLst>
              <a:ext uri="{FF2B5EF4-FFF2-40B4-BE49-F238E27FC236}">
                <a16:creationId xmlns:a16="http://schemas.microsoft.com/office/drawing/2014/main" id="{467E2481-8285-4291-B8FA-7F04CE843EF1}"/>
              </a:ext>
            </a:extLst>
          </p:cNvPr>
          <p:cNvSpPr txBox="1"/>
          <p:nvPr/>
        </p:nvSpPr>
        <p:spPr>
          <a:xfrm>
            <a:off x="1291472" y="1555577"/>
            <a:ext cx="2941162" cy="707886"/>
          </a:xfrm>
          <a:prstGeom prst="rect">
            <a:avLst/>
          </a:prstGeom>
          <a:noFill/>
        </p:spPr>
        <p:txBody>
          <a:bodyPr wrap="square" rtlCol="0">
            <a:spAutoFit/>
          </a:bodyPr>
          <a:lstStyle/>
          <a:p>
            <a:pPr algn="ctr"/>
            <a:r>
              <a:rPr lang="zh-CN" altLang="en-US" sz="4000" b="1" dirty="0">
                <a:solidFill>
                  <a:srgbClr val="C00000"/>
                </a:solidFill>
              </a:rPr>
              <a:t>百团大战</a:t>
            </a:r>
          </a:p>
        </p:txBody>
      </p:sp>
      <p:pic>
        <p:nvPicPr>
          <p:cNvPr id="4" name="图片 3">
            <a:extLst>
              <a:ext uri="{FF2B5EF4-FFF2-40B4-BE49-F238E27FC236}">
                <a16:creationId xmlns:a16="http://schemas.microsoft.com/office/drawing/2014/main" id="{D2B31679-9307-4EB4-B8C1-4109C2DB1F82}"/>
              </a:ext>
            </a:extLst>
          </p:cNvPr>
          <p:cNvPicPr>
            <a:picLocks noChangeAspect="1"/>
          </p:cNvPicPr>
          <p:nvPr/>
        </p:nvPicPr>
        <p:blipFill rotWithShape="1">
          <a:blip r:embed="rId3"/>
          <a:srcRect t="32030"/>
          <a:stretch/>
        </p:blipFill>
        <p:spPr>
          <a:xfrm>
            <a:off x="6565531" y="1218018"/>
            <a:ext cx="4057143" cy="2090890"/>
          </a:xfrm>
          <a:prstGeom prst="rect">
            <a:avLst/>
          </a:prstGeom>
        </p:spPr>
      </p:pic>
      <p:pic>
        <p:nvPicPr>
          <p:cNvPr id="5" name="图片 4">
            <a:extLst>
              <a:ext uri="{FF2B5EF4-FFF2-40B4-BE49-F238E27FC236}">
                <a16:creationId xmlns:a16="http://schemas.microsoft.com/office/drawing/2014/main" id="{E58D4651-A74A-4E34-BF89-D33C97C9DA4E}"/>
              </a:ext>
            </a:extLst>
          </p:cNvPr>
          <p:cNvPicPr>
            <a:picLocks noChangeAspect="1"/>
          </p:cNvPicPr>
          <p:nvPr/>
        </p:nvPicPr>
        <p:blipFill>
          <a:blip r:embed="rId4"/>
          <a:stretch>
            <a:fillRect/>
          </a:stretch>
        </p:blipFill>
        <p:spPr>
          <a:xfrm>
            <a:off x="6565531" y="3762325"/>
            <a:ext cx="4057143" cy="2429970"/>
          </a:xfrm>
          <a:prstGeom prst="rect">
            <a:avLst/>
          </a:prstGeom>
        </p:spPr>
      </p:pic>
    </p:spTree>
    <p:extLst>
      <p:ext uri="{BB962C8B-B14F-4D97-AF65-F5344CB8AC3E}">
        <p14:creationId xmlns:p14="http://schemas.microsoft.com/office/powerpoint/2010/main" val="169255861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0B20A9E-15F1-4AB9-8663-79C76E7277AC}"/>
              </a:ext>
            </a:extLst>
          </p:cNvPr>
          <p:cNvSpPr txBox="1"/>
          <p:nvPr/>
        </p:nvSpPr>
        <p:spPr>
          <a:xfrm>
            <a:off x="707011" y="2903455"/>
            <a:ext cx="4760536" cy="2127634"/>
          </a:xfrm>
          <a:prstGeom prst="rect">
            <a:avLst/>
          </a:prstGeom>
          <a:noFill/>
        </p:spPr>
        <p:txBody>
          <a:bodyPr wrap="square" rtlCol="0">
            <a:spAutoFit/>
          </a:bodyPr>
          <a:lstStyle/>
          <a:p>
            <a:pPr>
              <a:lnSpc>
                <a:spcPct val="150000"/>
              </a:lnSpc>
            </a:pPr>
            <a:r>
              <a:rPr lang="zh-CN" altLang="en-US" dirty="0"/>
              <a:t>大反攻发生于民国三十二年（</a:t>
            </a:r>
            <a:r>
              <a:rPr lang="en-US" altLang="zh-CN" dirty="0"/>
              <a:t>1943</a:t>
            </a:r>
            <a:r>
              <a:rPr lang="zh-CN" altLang="en-US" dirty="0"/>
              <a:t>年）</a:t>
            </a:r>
            <a:r>
              <a:rPr lang="en-US" altLang="zh-CN" dirty="0"/>
              <a:t>10</a:t>
            </a:r>
            <a:r>
              <a:rPr lang="zh-CN" altLang="en-US" dirty="0"/>
              <a:t>月至民国三十四年（</a:t>
            </a:r>
            <a:r>
              <a:rPr lang="en-US" altLang="zh-CN" dirty="0"/>
              <a:t>1945</a:t>
            </a:r>
            <a:r>
              <a:rPr lang="zh-CN" altLang="en-US" dirty="0"/>
              <a:t>年）</a:t>
            </a:r>
            <a:r>
              <a:rPr lang="en-US" altLang="zh-CN" dirty="0"/>
              <a:t>3</a:t>
            </a:r>
            <a:r>
              <a:rPr lang="zh-CN" altLang="en-US" dirty="0"/>
              <a:t>月，是中国驻印军和中国远征军在美、英盟军的协同下，在缅甸北部和云南省西部对日军缅甸方面军的发动的一次进攻性战役。</a:t>
            </a:r>
          </a:p>
        </p:txBody>
      </p:sp>
      <p:sp>
        <p:nvSpPr>
          <p:cNvPr id="3" name="文本框 2">
            <a:extLst>
              <a:ext uri="{FF2B5EF4-FFF2-40B4-BE49-F238E27FC236}">
                <a16:creationId xmlns:a16="http://schemas.microsoft.com/office/drawing/2014/main" id="{37DBFCB2-AF07-447F-AAF0-3BEF0AF3162D}"/>
              </a:ext>
            </a:extLst>
          </p:cNvPr>
          <p:cNvSpPr txBox="1"/>
          <p:nvPr/>
        </p:nvSpPr>
        <p:spPr>
          <a:xfrm>
            <a:off x="1291472" y="1555577"/>
            <a:ext cx="2941162" cy="707886"/>
          </a:xfrm>
          <a:prstGeom prst="rect">
            <a:avLst/>
          </a:prstGeom>
          <a:noFill/>
        </p:spPr>
        <p:txBody>
          <a:bodyPr wrap="square" rtlCol="0">
            <a:spAutoFit/>
          </a:bodyPr>
          <a:lstStyle/>
          <a:p>
            <a:pPr algn="ctr"/>
            <a:r>
              <a:rPr lang="zh-CN" altLang="en-US" sz="4000" b="1" dirty="0">
                <a:solidFill>
                  <a:srgbClr val="C00000"/>
                </a:solidFill>
              </a:rPr>
              <a:t>大反攻</a:t>
            </a:r>
          </a:p>
        </p:txBody>
      </p:sp>
      <p:pic>
        <p:nvPicPr>
          <p:cNvPr id="5" name="图片 4">
            <a:extLst>
              <a:ext uri="{FF2B5EF4-FFF2-40B4-BE49-F238E27FC236}">
                <a16:creationId xmlns:a16="http://schemas.microsoft.com/office/drawing/2014/main" id="{C0272FD0-E59F-4FB1-AFB0-93798E8FA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1428" y="3741028"/>
            <a:ext cx="2857500" cy="2247900"/>
          </a:xfrm>
          <a:prstGeom prst="rect">
            <a:avLst/>
          </a:prstGeom>
        </p:spPr>
      </p:pic>
      <p:pic>
        <p:nvPicPr>
          <p:cNvPr id="7" name="图片 6">
            <a:extLst>
              <a:ext uri="{FF2B5EF4-FFF2-40B4-BE49-F238E27FC236}">
                <a16:creationId xmlns:a16="http://schemas.microsoft.com/office/drawing/2014/main" id="{8B3C9C20-91AC-415E-BD0B-80914D2ADB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1428" y="1409156"/>
            <a:ext cx="2768437" cy="2097860"/>
          </a:xfrm>
          <a:prstGeom prst="rect">
            <a:avLst/>
          </a:prstGeom>
        </p:spPr>
      </p:pic>
    </p:spTree>
    <p:extLst>
      <p:ext uri="{BB962C8B-B14F-4D97-AF65-F5344CB8AC3E}">
        <p14:creationId xmlns:p14="http://schemas.microsoft.com/office/powerpoint/2010/main" val="36528525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34965CE-18AA-4FE0-BB98-92E1205CD0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5181"/>
            <a:ext cx="12192000" cy="8619201"/>
          </a:xfrm>
          <a:prstGeom prst="rect">
            <a:avLst/>
          </a:prstGeom>
        </p:spPr>
      </p:pic>
      <p:grpSp>
        <p:nvGrpSpPr>
          <p:cNvPr id="3" name="组合 2">
            <a:extLst>
              <a:ext uri="{FF2B5EF4-FFF2-40B4-BE49-F238E27FC236}">
                <a16:creationId xmlns:a16="http://schemas.microsoft.com/office/drawing/2014/main" id="{EE1E5957-713E-48FF-8C8E-60ED228CD834}"/>
              </a:ext>
            </a:extLst>
          </p:cNvPr>
          <p:cNvGrpSpPr/>
          <p:nvPr/>
        </p:nvGrpSpPr>
        <p:grpSpPr>
          <a:xfrm>
            <a:off x="3805759" y="2494419"/>
            <a:ext cx="5825167" cy="687233"/>
            <a:chOff x="3282169" y="1966137"/>
            <a:chExt cx="5825167" cy="687233"/>
          </a:xfrm>
        </p:grpSpPr>
        <p:sp>
          <p:nvSpPr>
            <p:cNvPr id="4" name="圆角矩形 27">
              <a:extLst>
                <a:ext uri="{FF2B5EF4-FFF2-40B4-BE49-F238E27FC236}">
                  <a16:creationId xmlns:a16="http://schemas.microsoft.com/office/drawing/2014/main" id="{5B82FCE5-D18E-499E-BCC5-73CD5FB26414}"/>
                </a:ext>
              </a:extLst>
            </p:cNvPr>
            <p:cNvSpPr/>
            <p:nvPr/>
          </p:nvSpPr>
          <p:spPr>
            <a:xfrm>
              <a:off x="3282169" y="1966137"/>
              <a:ext cx="5825167" cy="687233"/>
            </a:xfrm>
            <a:prstGeom prst="roundRect">
              <a:avLst>
                <a:gd name="adj" fmla="val 50000"/>
              </a:avLst>
            </a:prstGeom>
            <a:solidFill>
              <a:sysClr val="window" lastClr="FFFFFF"/>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5" name="TextBox 3">
              <a:extLst>
                <a:ext uri="{FF2B5EF4-FFF2-40B4-BE49-F238E27FC236}">
                  <a16:creationId xmlns:a16="http://schemas.microsoft.com/office/drawing/2014/main" id="{B71A64F8-A9DF-40AC-A472-362398D0D44E}"/>
                </a:ext>
              </a:extLst>
            </p:cNvPr>
            <p:cNvSpPr txBox="1"/>
            <p:nvPr/>
          </p:nvSpPr>
          <p:spPr>
            <a:xfrm>
              <a:off x="5504041" y="2125087"/>
              <a:ext cx="1569660"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微软雅黑" pitchFamily="34" charset="-122"/>
                  <a:ea typeface="微软雅黑" pitchFamily="34" charset="-122"/>
                </a:rPr>
                <a:t>添加你的标题</a:t>
              </a:r>
            </a:p>
          </p:txBody>
        </p:sp>
        <p:sp>
          <p:nvSpPr>
            <p:cNvPr id="6" name="TextBox 4">
              <a:extLst>
                <a:ext uri="{FF2B5EF4-FFF2-40B4-BE49-F238E27FC236}">
                  <a16:creationId xmlns:a16="http://schemas.microsoft.com/office/drawing/2014/main" id="{AEBA0DC7-2420-48F6-96CA-4A714704664B}"/>
                </a:ext>
              </a:extLst>
            </p:cNvPr>
            <p:cNvSpPr txBox="1"/>
            <p:nvPr/>
          </p:nvSpPr>
          <p:spPr>
            <a:xfrm>
              <a:off x="4750603" y="2025060"/>
              <a:ext cx="582211" cy="569387"/>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100" b="1" i="0" u="none" strike="noStrike" kern="0" cap="none" spc="0" normalizeH="0" baseline="0" noProof="0" dirty="0">
                  <a:ln>
                    <a:noFill/>
                  </a:ln>
                  <a:solidFill>
                    <a:srgbClr val="C00000"/>
                  </a:solidFill>
                  <a:effectLst/>
                  <a:uLnTx/>
                  <a:uFillTx/>
                  <a:latin typeface="DFGothic-EB" pitchFamily="1" charset="-128"/>
                  <a:ea typeface="DFGothic-EB" pitchFamily="1" charset="-128"/>
                </a:rPr>
                <a:t>03</a:t>
              </a:r>
              <a:endParaRPr kumimoji="0" lang="zh-CN" altLang="en-US" sz="3100" b="1" i="0" u="none" strike="noStrike" kern="0" cap="none" spc="0" normalizeH="0" baseline="0" noProof="0" dirty="0">
                <a:ln>
                  <a:noFill/>
                </a:ln>
                <a:solidFill>
                  <a:srgbClr val="C00000"/>
                </a:solidFill>
                <a:effectLst/>
                <a:uLnTx/>
                <a:uFillTx/>
                <a:latin typeface="DFGothic-EB" pitchFamily="1" charset="-128"/>
                <a:ea typeface="DFGothic-EB" pitchFamily="1" charset="-128"/>
              </a:endParaRPr>
            </a:p>
          </p:txBody>
        </p:sp>
      </p:grpSp>
    </p:spTree>
    <p:extLst>
      <p:ext uri="{BB962C8B-B14F-4D97-AF65-F5344CB8AC3E}">
        <p14:creationId xmlns:p14="http://schemas.microsoft.com/office/powerpoint/2010/main" val="32750875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3"/>
                                        </p:tgtEl>
                                      </p:cBhvr>
                                    </p:animEffect>
                                    <p:animScale>
                                      <p:cBhvr>
                                        <p:cTn id="13" dur="250" autoRev="1" fill="hold"/>
                                        <p:tgtEl>
                                          <p:spTgt spid="3"/>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A3AF3DA4-45E7-4DE1-96D2-A0F307651796}"/>
              </a:ext>
            </a:extLst>
          </p:cNvPr>
          <p:cNvSpPr txBox="1"/>
          <p:nvPr/>
        </p:nvSpPr>
        <p:spPr>
          <a:xfrm>
            <a:off x="697584" y="857839"/>
            <a:ext cx="10133814" cy="5867119"/>
          </a:xfrm>
          <a:prstGeom prst="rect">
            <a:avLst/>
          </a:prstGeom>
          <a:noFill/>
        </p:spPr>
        <p:txBody>
          <a:bodyPr wrap="square" rtlCol="0">
            <a:spAutoFit/>
          </a:bodyPr>
          <a:lstStyle/>
          <a:p>
            <a:pPr>
              <a:lnSpc>
                <a:spcPct val="150000"/>
              </a:lnSpc>
            </a:pPr>
            <a:r>
              <a:rPr lang="zh-CN" altLang="en-US" dirty="0"/>
              <a:t>（三）发展时期：</a:t>
            </a:r>
            <a:r>
              <a:rPr lang="en-US" altLang="zh-CN" dirty="0"/>
              <a:t>1945</a:t>
            </a:r>
            <a:r>
              <a:rPr lang="zh-CN" altLang="en-US" dirty="0"/>
              <a:t>年</a:t>
            </a:r>
            <a:r>
              <a:rPr lang="en-US" altLang="zh-CN" dirty="0"/>
              <a:t>9</a:t>
            </a:r>
            <a:r>
              <a:rPr lang="zh-CN" altLang="en-US" dirty="0"/>
              <a:t>月</a:t>
            </a:r>
            <a:r>
              <a:rPr lang="en-US" altLang="zh-CN" dirty="0"/>
              <a:t>11</a:t>
            </a:r>
            <a:r>
              <a:rPr lang="zh-CN" altLang="en-US" dirty="0"/>
              <a:t>日</a:t>
            </a:r>
            <a:r>
              <a:rPr lang="en-US" altLang="zh-CN" dirty="0"/>
              <a:t>—1949</a:t>
            </a:r>
            <a:r>
              <a:rPr lang="zh-CN" altLang="en-US" dirty="0"/>
              <a:t>年</a:t>
            </a:r>
            <a:r>
              <a:rPr lang="en-US" altLang="zh-CN" dirty="0"/>
              <a:t>9</a:t>
            </a:r>
            <a:r>
              <a:rPr lang="zh-CN" altLang="en-US" dirty="0"/>
              <a:t>月</a:t>
            </a:r>
            <a:r>
              <a:rPr lang="en-US" altLang="zh-CN" dirty="0"/>
              <a:t>30</a:t>
            </a:r>
            <a:r>
              <a:rPr lang="zh-CN" altLang="en-US" dirty="0"/>
              <a:t>日 解放战争 </a:t>
            </a:r>
            <a:r>
              <a:rPr lang="en-US" altLang="zh-CN" dirty="0"/>
              <a:t>(</a:t>
            </a:r>
            <a:r>
              <a:rPr lang="zh-CN" altLang="en-US" dirty="0"/>
              <a:t>中国人民解放军</a:t>
            </a:r>
            <a:r>
              <a:rPr lang="en-US" altLang="zh-CN" dirty="0"/>
              <a:t>)</a:t>
            </a:r>
            <a:br>
              <a:rPr lang="zh-CN" altLang="en-US" dirty="0"/>
            </a:br>
            <a:r>
              <a:rPr lang="zh-CN" altLang="en-US" dirty="0"/>
              <a:t>      总兵力：</a:t>
            </a:r>
            <a:r>
              <a:rPr lang="en-US" altLang="zh-CN" dirty="0"/>
              <a:t>1949</a:t>
            </a:r>
            <a:r>
              <a:rPr lang="zh-CN" altLang="en-US" dirty="0"/>
              <a:t>年</a:t>
            </a:r>
            <a:r>
              <a:rPr lang="en-US" altLang="zh-CN" dirty="0"/>
              <a:t>1</a:t>
            </a:r>
            <a:r>
              <a:rPr lang="zh-CN" altLang="en-US" dirty="0"/>
              <a:t>月时为</a:t>
            </a:r>
            <a:r>
              <a:rPr lang="en-US" altLang="zh-CN" dirty="0"/>
              <a:t>385</a:t>
            </a:r>
            <a:r>
              <a:rPr lang="zh-CN" altLang="en-US" dirty="0"/>
              <a:t>万</a:t>
            </a:r>
            <a:br>
              <a:rPr lang="zh-CN" altLang="en-US" dirty="0"/>
            </a:br>
            <a:r>
              <a:rPr lang="zh-CN" altLang="en-US" dirty="0"/>
              <a:t>    歼敌：</a:t>
            </a:r>
            <a:r>
              <a:rPr lang="en-US" altLang="zh-CN" dirty="0"/>
              <a:t>850</a:t>
            </a:r>
            <a:r>
              <a:rPr lang="zh-CN" altLang="en-US" dirty="0"/>
              <a:t>万</a:t>
            </a:r>
            <a:br>
              <a:rPr lang="zh-CN" altLang="en-US" dirty="0"/>
            </a:br>
            <a:r>
              <a:rPr lang="zh-CN" altLang="en-US" dirty="0"/>
              <a:t>    牺牲情况：牺牲</a:t>
            </a:r>
            <a:r>
              <a:rPr lang="en-US" altLang="zh-CN" dirty="0"/>
              <a:t>26</a:t>
            </a:r>
            <a:r>
              <a:rPr lang="zh-CN" altLang="en-US" dirty="0"/>
              <a:t>万人，受伤</a:t>
            </a:r>
            <a:r>
              <a:rPr lang="en-US" altLang="zh-CN" dirty="0"/>
              <a:t>104</a:t>
            </a:r>
            <a:r>
              <a:rPr lang="zh-CN" altLang="en-US" dirty="0"/>
              <a:t>万。</a:t>
            </a:r>
            <a:br>
              <a:rPr lang="zh-CN" altLang="en-US" dirty="0"/>
            </a:br>
            <a:r>
              <a:rPr lang="zh-CN" altLang="en-US" dirty="0"/>
              <a:t>    主要战争：</a:t>
            </a:r>
            <a:r>
              <a:rPr lang="en-US" altLang="zh-CN" b="1" dirty="0">
                <a:solidFill>
                  <a:srgbClr val="C00000"/>
                </a:solidFill>
              </a:rPr>
              <a:t>1</a:t>
            </a:r>
            <a:r>
              <a:rPr lang="zh-CN" altLang="en-US" b="1" dirty="0">
                <a:solidFill>
                  <a:srgbClr val="C00000"/>
                </a:solidFill>
              </a:rPr>
              <a:t>、上党平汉战役保和谈</a:t>
            </a:r>
            <a:br>
              <a:rPr lang="zh-CN" altLang="en-US" b="1" dirty="0">
                <a:solidFill>
                  <a:srgbClr val="C00000"/>
                </a:solidFill>
              </a:rPr>
            </a:br>
            <a:r>
              <a:rPr lang="zh-CN" altLang="en-US" b="1" dirty="0">
                <a:solidFill>
                  <a:srgbClr val="C00000"/>
                </a:solidFill>
              </a:rPr>
              <a:t>                </a:t>
            </a:r>
            <a:r>
              <a:rPr lang="en-US" altLang="zh-CN" b="1" dirty="0">
                <a:solidFill>
                  <a:srgbClr val="C00000"/>
                </a:solidFill>
              </a:rPr>
              <a:t>2</a:t>
            </a:r>
            <a:r>
              <a:rPr lang="zh-CN" altLang="en-US" b="1" dirty="0">
                <a:solidFill>
                  <a:srgbClr val="C00000"/>
                </a:solidFill>
              </a:rPr>
              <a:t>、中原大突围</a:t>
            </a:r>
            <a:br>
              <a:rPr lang="zh-CN" altLang="en-US" b="1" dirty="0">
                <a:solidFill>
                  <a:srgbClr val="C00000"/>
                </a:solidFill>
              </a:rPr>
            </a:br>
            <a:r>
              <a:rPr lang="zh-CN" altLang="en-US" b="1" dirty="0">
                <a:solidFill>
                  <a:srgbClr val="C00000"/>
                </a:solidFill>
              </a:rPr>
              <a:t>                </a:t>
            </a:r>
            <a:r>
              <a:rPr lang="en-US" altLang="zh-CN" b="1" dirty="0">
                <a:solidFill>
                  <a:srgbClr val="C00000"/>
                </a:solidFill>
              </a:rPr>
              <a:t>3</a:t>
            </a:r>
            <a:r>
              <a:rPr lang="zh-CN" altLang="en-US" b="1" dirty="0">
                <a:solidFill>
                  <a:srgbClr val="C00000"/>
                </a:solidFill>
              </a:rPr>
              <a:t>、苏中七战七捷</a:t>
            </a:r>
            <a:br>
              <a:rPr lang="zh-CN" altLang="en-US" b="1" dirty="0">
                <a:solidFill>
                  <a:srgbClr val="C00000"/>
                </a:solidFill>
              </a:rPr>
            </a:br>
            <a:r>
              <a:rPr lang="zh-CN" altLang="en-US" b="1" dirty="0">
                <a:solidFill>
                  <a:srgbClr val="C00000"/>
                </a:solidFill>
              </a:rPr>
              <a:t>                </a:t>
            </a:r>
            <a:r>
              <a:rPr lang="en-US" altLang="zh-CN" b="1" dirty="0">
                <a:solidFill>
                  <a:srgbClr val="C00000"/>
                </a:solidFill>
              </a:rPr>
              <a:t>4</a:t>
            </a:r>
            <a:r>
              <a:rPr lang="zh-CN" altLang="en-US" b="1" dirty="0">
                <a:solidFill>
                  <a:srgbClr val="C00000"/>
                </a:solidFill>
              </a:rPr>
              <a:t>、山东会战</a:t>
            </a:r>
            <a:br>
              <a:rPr lang="zh-CN" altLang="en-US" b="1" dirty="0">
                <a:solidFill>
                  <a:srgbClr val="C00000"/>
                </a:solidFill>
              </a:rPr>
            </a:br>
            <a:r>
              <a:rPr lang="zh-CN" altLang="en-US" b="1" dirty="0">
                <a:solidFill>
                  <a:srgbClr val="C00000"/>
                </a:solidFill>
              </a:rPr>
              <a:t>                </a:t>
            </a:r>
            <a:r>
              <a:rPr lang="en-US" altLang="zh-CN" b="1" dirty="0">
                <a:solidFill>
                  <a:srgbClr val="C00000"/>
                </a:solidFill>
              </a:rPr>
              <a:t>5</a:t>
            </a:r>
            <a:r>
              <a:rPr lang="zh-CN" altLang="en-US" b="1" dirty="0">
                <a:solidFill>
                  <a:srgbClr val="C00000"/>
                </a:solidFill>
              </a:rPr>
              <a:t>、陕北三战三捷</a:t>
            </a:r>
            <a:br>
              <a:rPr lang="zh-CN" altLang="en-US" b="1" dirty="0">
                <a:solidFill>
                  <a:srgbClr val="C00000"/>
                </a:solidFill>
              </a:rPr>
            </a:br>
            <a:r>
              <a:rPr lang="zh-CN" altLang="en-US" b="1" dirty="0">
                <a:solidFill>
                  <a:srgbClr val="C00000"/>
                </a:solidFill>
              </a:rPr>
              <a:t>                </a:t>
            </a:r>
            <a:r>
              <a:rPr lang="en-US" altLang="zh-CN" b="1" dirty="0">
                <a:solidFill>
                  <a:srgbClr val="C00000"/>
                </a:solidFill>
              </a:rPr>
              <a:t>6</a:t>
            </a:r>
            <a:r>
              <a:rPr lang="zh-CN" altLang="en-US" b="1" dirty="0">
                <a:solidFill>
                  <a:srgbClr val="C00000"/>
                </a:solidFill>
              </a:rPr>
              <a:t>、东北四保临江、三下江南、喋血四平</a:t>
            </a:r>
            <a:br>
              <a:rPr lang="zh-CN" altLang="en-US" b="1" dirty="0">
                <a:solidFill>
                  <a:srgbClr val="C00000"/>
                </a:solidFill>
              </a:rPr>
            </a:br>
            <a:r>
              <a:rPr lang="zh-CN" altLang="en-US" dirty="0"/>
              <a:t>    战略反攻：</a:t>
            </a:r>
            <a:r>
              <a:rPr lang="en-US" altLang="zh-CN" dirty="0"/>
              <a:t>1</a:t>
            </a:r>
            <a:r>
              <a:rPr lang="zh-CN" altLang="en-US" dirty="0"/>
              <a:t>、三军配合，两翼牵制大反攻。</a:t>
            </a:r>
            <a:br>
              <a:rPr lang="zh-CN" altLang="en-US" dirty="0"/>
            </a:br>
            <a:r>
              <a:rPr lang="zh-CN" altLang="en-US" dirty="0"/>
              <a:t>                </a:t>
            </a:r>
            <a:r>
              <a:rPr lang="en-US" altLang="zh-CN" dirty="0"/>
              <a:t>2</a:t>
            </a:r>
            <a:r>
              <a:rPr lang="zh-CN" altLang="en-US" dirty="0"/>
              <a:t>、三大战役：辽沈、淮海、平津。歼敌</a:t>
            </a:r>
            <a:r>
              <a:rPr lang="en-US" altLang="zh-CN" dirty="0"/>
              <a:t>495</a:t>
            </a:r>
            <a:r>
              <a:rPr lang="zh-CN" altLang="en-US" dirty="0"/>
              <a:t>万</a:t>
            </a:r>
            <a:br>
              <a:rPr lang="zh-CN" altLang="en-US" dirty="0"/>
            </a:br>
            <a:r>
              <a:rPr lang="zh-CN" altLang="en-US" dirty="0"/>
              <a:t>                </a:t>
            </a:r>
            <a:r>
              <a:rPr lang="en-US" altLang="zh-CN" dirty="0"/>
              <a:t>3</a:t>
            </a:r>
            <a:r>
              <a:rPr lang="zh-CN" altLang="en-US" dirty="0"/>
              <a:t>、渡江、解放全中国</a:t>
            </a:r>
            <a:r>
              <a:rPr lang="en-US" altLang="zh-CN" dirty="0"/>
              <a:t>91.4</a:t>
            </a:r>
            <a:r>
              <a:rPr lang="zh-CN" altLang="en-US" dirty="0"/>
              <a:t>万</a:t>
            </a:r>
            <a:br>
              <a:rPr lang="zh-CN" altLang="en-US" dirty="0"/>
            </a:br>
            <a:r>
              <a:rPr lang="zh-CN" altLang="en-US" dirty="0"/>
              <a:t>      合计歼敌：</a:t>
            </a:r>
            <a:r>
              <a:rPr lang="en-US" altLang="zh-CN" dirty="0"/>
              <a:t>586.4</a:t>
            </a:r>
            <a:r>
              <a:rPr lang="zh-CN" altLang="en-US" dirty="0"/>
              <a:t>万</a:t>
            </a:r>
          </a:p>
        </p:txBody>
      </p:sp>
    </p:spTree>
    <p:extLst>
      <p:ext uri="{BB962C8B-B14F-4D97-AF65-F5344CB8AC3E}">
        <p14:creationId xmlns:p14="http://schemas.microsoft.com/office/powerpoint/2010/main" val="404355561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F8EBBB8-6A7B-4C66-BF23-9889EFE6BF01}"/>
              </a:ext>
            </a:extLst>
          </p:cNvPr>
          <p:cNvPicPr>
            <a:picLocks noChangeAspect="1"/>
          </p:cNvPicPr>
          <p:nvPr/>
        </p:nvPicPr>
        <p:blipFill>
          <a:blip r:embed="rId3"/>
          <a:stretch>
            <a:fillRect/>
          </a:stretch>
        </p:blipFill>
        <p:spPr>
          <a:xfrm>
            <a:off x="1062087" y="4347403"/>
            <a:ext cx="3695238" cy="1990476"/>
          </a:xfrm>
          <a:prstGeom prst="rect">
            <a:avLst/>
          </a:prstGeom>
        </p:spPr>
      </p:pic>
      <p:pic>
        <p:nvPicPr>
          <p:cNvPr id="3" name="图片 2">
            <a:extLst>
              <a:ext uri="{FF2B5EF4-FFF2-40B4-BE49-F238E27FC236}">
                <a16:creationId xmlns:a16="http://schemas.microsoft.com/office/drawing/2014/main" id="{40A27EF4-2D44-426B-9AF1-3175A4EEF528}"/>
              </a:ext>
            </a:extLst>
          </p:cNvPr>
          <p:cNvPicPr>
            <a:picLocks noChangeAspect="1"/>
          </p:cNvPicPr>
          <p:nvPr/>
        </p:nvPicPr>
        <p:blipFill>
          <a:blip r:embed="rId4"/>
          <a:stretch>
            <a:fillRect/>
          </a:stretch>
        </p:blipFill>
        <p:spPr>
          <a:xfrm>
            <a:off x="6803045" y="4217532"/>
            <a:ext cx="3717341" cy="2250218"/>
          </a:xfrm>
          <a:prstGeom prst="rect">
            <a:avLst/>
          </a:prstGeom>
        </p:spPr>
      </p:pic>
      <p:sp>
        <p:nvSpPr>
          <p:cNvPr id="4" name="文本框 3">
            <a:extLst>
              <a:ext uri="{FF2B5EF4-FFF2-40B4-BE49-F238E27FC236}">
                <a16:creationId xmlns:a16="http://schemas.microsoft.com/office/drawing/2014/main" id="{CFF37D5A-701C-4C62-8321-30A67DB18EE8}"/>
              </a:ext>
            </a:extLst>
          </p:cNvPr>
          <p:cNvSpPr txBox="1"/>
          <p:nvPr/>
        </p:nvSpPr>
        <p:spPr>
          <a:xfrm>
            <a:off x="5448693" y="1272618"/>
            <a:ext cx="5599522" cy="2644827"/>
          </a:xfrm>
          <a:prstGeom prst="rect">
            <a:avLst/>
          </a:prstGeom>
          <a:noFill/>
        </p:spPr>
        <p:txBody>
          <a:bodyPr wrap="square" rtlCol="0">
            <a:spAutoFit/>
          </a:bodyPr>
          <a:lstStyle/>
          <a:p>
            <a:pPr>
              <a:lnSpc>
                <a:spcPct val="150000"/>
              </a:lnSpc>
            </a:pPr>
            <a:r>
              <a:rPr lang="zh-CN" altLang="en-US" sz="1400" dirty="0"/>
              <a:t>中原突围，是</a:t>
            </a:r>
            <a:r>
              <a:rPr lang="en-US" altLang="zh-CN" sz="1400" dirty="0"/>
              <a:t>1946</a:t>
            </a:r>
            <a:r>
              <a:rPr lang="zh-CN" altLang="en-US" sz="1400" dirty="0"/>
              <a:t>年第二次国共内战初期的一场战役。抗日战争胜利后，中原解放区成了蒋介石向华东、华北乃至东北发兵的重要障碍，也是全国解放区的前沿，因此它便成了国共双方都十分看重的战略枢纽。</a:t>
            </a:r>
            <a:r>
              <a:rPr lang="en-US" altLang="zh-CN" sz="1400" dirty="0"/>
              <a:t>1946</a:t>
            </a:r>
            <a:r>
              <a:rPr lang="zh-CN" altLang="en-US" sz="1400" dirty="0"/>
              <a:t>年</a:t>
            </a:r>
            <a:r>
              <a:rPr lang="en-US" altLang="zh-CN" sz="1400" dirty="0"/>
              <a:t>6</a:t>
            </a:r>
            <a:r>
              <a:rPr lang="zh-CN" altLang="en-US" sz="1400" dirty="0"/>
              <a:t>月</a:t>
            </a:r>
            <a:r>
              <a:rPr lang="en-US" altLang="zh-CN" sz="1400" dirty="0"/>
              <a:t>23</a:t>
            </a:r>
            <a:r>
              <a:rPr lang="zh-CN" altLang="en-US" sz="1400" dirty="0"/>
              <a:t>日，蒋介石大举围攻中原解放区。</a:t>
            </a:r>
            <a:r>
              <a:rPr lang="en-US" altLang="zh-CN" sz="1400" dirty="0"/>
              <a:t>1946</a:t>
            </a:r>
            <a:r>
              <a:rPr lang="zh-CN" altLang="en-US" sz="1400" dirty="0"/>
              <a:t>年</a:t>
            </a:r>
            <a:r>
              <a:rPr lang="en-US" altLang="zh-CN" sz="1400" dirty="0"/>
              <a:t>6</a:t>
            </a:r>
            <a:r>
              <a:rPr lang="zh-CN" altLang="en-US" sz="1400" dirty="0"/>
              <a:t>月</a:t>
            </a:r>
            <a:r>
              <a:rPr lang="en-US" altLang="zh-CN" sz="1400" dirty="0"/>
              <a:t>26</a:t>
            </a:r>
            <a:r>
              <a:rPr lang="zh-CN" altLang="en-US" sz="1400" dirty="0"/>
              <a:t>日，蒋介石撕毁国共双方于</a:t>
            </a:r>
            <a:r>
              <a:rPr lang="en-US" altLang="zh-CN" sz="1400" dirty="0"/>
              <a:t>1</a:t>
            </a:r>
            <a:r>
              <a:rPr lang="zh-CN" altLang="en-US" sz="1400" dirty="0"/>
              <a:t>月间达成的</a:t>
            </a:r>
            <a:r>
              <a:rPr lang="en-US" altLang="zh-CN" sz="1400" dirty="0"/>
              <a:t>《</a:t>
            </a:r>
            <a:r>
              <a:rPr lang="zh-CN" altLang="en-US" sz="1400" dirty="0"/>
              <a:t>停战协定</a:t>
            </a:r>
            <a:r>
              <a:rPr lang="en-US" altLang="zh-CN" sz="1400" dirty="0"/>
              <a:t>》</a:t>
            </a:r>
            <a:r>
              <a:rPr lang="zh-CN" altLang="en-US" sz="1400" dirty="0"/>
              <a:t>，以郑州</a:t>
            </a:r>
            <a:r>
              <a:rPr lang="en-US" altLang="zh-CN" sz="1400" dirty="0"/>
              <a:t>"</a:t>
            </a:r>
            <a:r>
              <a:rPr lang="zh-CN" altLang="en-US" sz="1400" dirty="0"/>
              <a:t>绥靖</a:t>
            </a:r>
            <a:r>
              <a:rPr lang="en-US" altLang="zh-CN" sz="1400" dirty="0"/>
              <a:t>"</a:t>
            </a:r>
            <a:r>
              <a:rPr lang="zh-CN" altLang="en-US" sz="1400" dirty="0"/>
              <a:t>公署主任刘峙指挥</a:t>
            </a:r>
            <a:r>
              <a:rPr lang="en-US" altLang="zh-CN" sz="1400" dirty="0"/>
              <a:t>10</a:t>
            </a:r>
            <a:r>
              <a:rPr lang="zh-CN" altLang="en-US" sz="1400" dirty="0"/>
              <a:t>个整编师，约</a:t>
            </a:r>
            <a:r>
              <a:rPr lang="en-US" altLang="zh-CN" sz="1400" dirty="0"/>
              <a:t>30</a:t>
            </a:r>
            <a:r>
              <a:rPr lang="zh-CN" altLang="en-US" sz="1400" dirty="0"/>
              <a:t>余万人的兵力，首先对中原军区部队发起大规模进攻，致使全面内战爆发。其结果是被包围的</a:t>
            </a:r>
            <a:r>
              <a:rPr lang="en-US" altLang="zh-CN" sz="1400" dirty="0"/>
              <a:t>6</a:t>
            </a:r>
            <a:r>
              <a:rPr lang="zh-CN" altLang="en-US" sz="1400" dirty="0"/>
              <a:t>万中国共产党的军队成功摆脱了</a:t>
            </a:r>
            <a:r>
              <a:rPr lang="en-US" altLang="zh-CN" sz="1400" dirty="0"/>
              <a:t>30</a:t>
            </a:r>
            <a:r>
              <a:rPr lang="zh-CN" altLang="en-US" sz="1400" dirty="0"/>
              <a:t>余万国民政府军的围剿。</a:t>
            </a:r>
          </a:p>
        </p:txBody>
      </p:sp>
      <p:sp>
        <p:nvSpPr>
          <p:cNvPr id="5" name="文本框 4">
            <a:extLst>
              <a:ext uri="{FF2B5EF4-FFF2-40B4-BE49-F238E27FC236}">
                <a16:creationId xmlns:a16="http://schemas.microsoft.com/office/drawing/2014/main" id="{783DEC63-5C3B-40CC-8D86-A17AF931F91C}"/>
              </a:ext>
            </a:extLst>
          </p:cNvPr>
          <p:cNvSpPr txBox="1"/>
          <p:nvPr/>
        </p:nvSpPr>
        <p:spPr>
          <a:xfrm>
            <a:off x="1062087" y="2056886"/>
            <a:ext cx="3261674" cy="707886"/>
          </a:xfrm>
          <a:prstGeom prst="rect">
            <a:avLst/>
          </a:prstGeom>
          <a:noFill/>
        </p:spPr>
        <p:txBody>
          <a:bodyPr wrap="square" rtlCol="0">
            <a:spAutoFit/>
          </a:bodyPr>
          <a:lstStyle/>
          <a:p>
            <a:pPr algn="ctr"/>
            <a:r>
              <a:rPr lang="zh-CN" altLang="en-US" sz="4000" b="1" dirty="0">
                <a:solidFill>
                  <a:srgbClr val="C00000"/>
                </a:solidFill>
              </a:rPr>
              <a:t>苏中七战七捷</a:t>
            </a:r>
          </a:p>
        </p:txBody>
      </p:sp>
    </p:spTree>
    <p:extLst>
      <p:ext uri="{BB962C8B-B14F-4D97-AF65-F5344CB8AC3E}">
        <p14:creationId xmlns:p14="http://schemas.microsoft.com/office/powerpoint/2010/main" val="204995791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00F2229-D16E-4DA3-AECF-55C462750958}"/>
              </a:ext>
            </a:extLst>
          </p:cNvPr>
          <p:cNvSpPr txBox="1"/>
          <p:nvPr/>
        </p:nvSpPr>
        <p:spPr>
          <a:xfrm>
            <a:off x="6127423" y="3054284"/>
            <a:ext cx="5599522" cy="2031325"/>
          </a:xfrm>
          <a:prstGeom prst="rect">
            <a:avLst/>
          </a:prstGeom>
          <a:noFill/>
        </p:spPr>
        <p:txBody>
          <a:bodyPr wrap="square" rtlCol="0">
            <a:spAutoFit/>
          </a:bodyPr>
          <a:lstStyle/>
          <a:p>
            <a:pPr>
              <a:lnSpc>
                <a:spcPct val="150000"/>
              </a:lnSpc>
            </a:pPr>
            <a:r>
              <a:rPr lang="en-US" altLang="zh-CN" sz="1400" dirty="0"/>
              <a:t>"</a:t>
            </a:r>
            <a:r>
              <a:rPr lang="zh-CN" altLang="en-US" sz="1400" dirty="0"/>
              <a:t>苏中七战七捷</a:t>
            </a:r>
            <a:r>
              <a:rPr lang="en-US" altLang="zh-CN" sz="1400" dirty="0"/>
              <a:t>"</a:t>
            </a:r>
            <a:r>
              <a:rPr lang="zh-CN" altLang="en-US" sz="1400" dirty="0"/>
              <a:t>，指解放战争初期华东野战军在苏北地区取得的连续</a:t>
            </a:r>
            <a:r>
              <a:rPr lang="en-US" altLang="zh-CN" sz="1400" dirty="0"/>
              <a:t>7</a:t>
            </a:r>
            <a:r>
              <a:rPr lang="zh-CN" altLang="en-US" sz="1400" dirty="0"/>
              <a:t>次大胜，具有解放战争初战的性质，鼓舞了解放区军民的信心。今在江苏海安建有苏中七战七捷纪念馆。</a:t>
            </a:r>
          </a:p>
          <a:p>
            <a:pPr>
              <a:lnSpc>
                <a:spcPct val="150000"/>
              </a:lnSpc>
            </a:pPr>
            <a:r>
              <a:rPr lang="zh-CN" altLang="en-US" sz="1400" dirty="0"/>
              <a:t>苏北解放区位于整个中国解放区东南前哨，与国民党政府的政治、经济中心南京、上海一线隔江相望。</a:t>
            </a:r>
            <a:r>
              <a:rPr lang="en-US" altLang="zh-CN" sz="1400" dirty="0"/>
              <a:t>1946</a:t>
            </a:r>
            <a:r>
              <a:rPr lang="zh-CN" altLang="en-US" sz="1400" dirty="0"/>
              <a:t>年中，蒋介石令驻江苏南通的第一绥靖区司令汤恩伯，兵分四路，向苏北解放区分进合击。</a:t>
            </a:r>
          </a:p>
        </p:txBody>
      </p:sp>
      <p:sp>
        <p:nvSpPr>
          <p:cNvPr id="3" name="文本框 2">
            <a:extLst>
              <a:ext uri="{FF2B5EF4-FFF2-40B4-BE49-F238E27FC236}">
                <a16:creationId xmlns:a16="http://schemas.microsoft.com/office/drawing/2014/main" id="{F48144D4-1204-436D-BF02-E131CE7D27CE}"/>
              </a:ext>
            </a:extLst>
          </p:cNvPr>
          <p:cNvSpPr txBox="1"/>
          <p:nvPr/>
        </p:nvSpPr>
        <p:spPr>
          <a:xfrm>
            <a:off x="7220932" y="1866662"/>
            <a:ext cx="3261674" cy="707886"/>
          </a:xfrm>
          <a:prstGeom prst="rect">
            <a:avLst/>
          </a:prstGeom>
          <a:noFill/>
        </p:spPr>
        <p:txBody>
          <a:bodyPr wrap="square" rtlCol="0">
            <a:spAutoFit/>
          </a:bodyPr>
          <a:lstStyle/>
          <a:p>
            <a:pPr algn="ctr"/>
            <a:r>
              <a:rPr lang="zh-CN" altLang="en-US" sz="4000" b="1" dirty="0">
                <a:solidFill>
                  <a:srgbClr val="C00000"/>
                </a:solidFill>
              </a:rPr>
              <a:t>苏中七战七捷</a:t>
            </a:r>
          </a:p>
        </p:txBody>
      </p:sp>
      <p:pic>
        <p:nvPicPr>
          <p:cNvPr id="4" name="图片 3">
            <a:extLst>
              <a:ext uri="{FF2B5EF4-FFF2-40B4-BE49-F238E27FC236}">
                <a16:creationId xmlns:a16="http://schemas.microsoft.com/office/drawing/2014/main" id="{3929FB07-1E09-45FD-813A-2B34831B2D44}"/>
              </a:ext>
            </a:extLst>
          </p:cNvPr>
          <p:cNvPicPr>
            <a:picLocks noChangeAspect="1"/>
          </p:cNvPicPr>
          <p:nvPr/>
        </p:nvPicPr>
        <p:blipFill>
          <a:blip r:embed="rId3"/>
          <a:stretch>
            <a:fillRect/>
          </a:stretch>
        </p:blipFill>
        <p:spPr>
          <a:xfrm>
            <a:off x="984767" y="1667174"/>
            <a:ext cx="4076190" cy="1657143"/>
          </a:xfrm>
          <a:prstGeom prst="rect">
            <a:avLst/>
          </a:prstGeom>
        </p:spPr>
      </p:pic>
      <p:pic>
        <p:nvPicPr>
          <p:cNvPr id="5" name="图片 4">
            <a:extLst>
              <a:ext uri="{FF2B5EF4-FFF2-40B4-BE49-F238E27FC236}">
                <a16:creationId xmlns:a16="http://schemas.microsoft.com/office/drawing/2014/main" id="{3853CF5B-BC9D-4DF2-BA56-535408727908}"/>
              </a:ext>
            </a:extLst>
          </p:cNvPr>
          <p:cNvPicPr>
            <a:picLocks noChangeAspect="1"/>
          </p:cNvPicPr>
          <p:nvPr/>
        </p:nvPicPr>
        <p:blipFill>
          <a:blip r:embed="rId4"/>
          <a:stretch>
            <a:fillRect/>
          </a:stretch>
        </p:blipFill>
        <p:spPr>
          <a:xfrm>
            <a:off x="984767" y="3543311"/>
            <a:ext cx="4076190" cy="2834226"/>
          </a:xfrm>
          <a:prstGeom prst="rect">
            <a:avLst/>
          </a:prstGeom>
        </p:spPr>
      </p:pic>
    </p:spTree>
    <p:extLst>
      <p:ext uri="{BB962C8B-B14F-4D97-AF65-F5344CB8AC3E}">
        <p14:creationId xmlns:p14="http://schemas.microsoft.com/office/powerpoint/2010/main" val="213153452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9A2A756-68D6-4E48-B071-01AEC0CFBA8A}"/>
              </a:ext>
            </a:extLst>
          </p:cNvPr>
          <p:cNvSpPr txBox="1"/>
          <p:nvPr/>
        </p:nvSpPr>
        <p:spPr>
          <a:xfrm>
            <a:off x="6127423" y="3054284"/>
            <a:ext cx="5599522" cy="2967992"/>
          </a:xfrm>
          <a:prstGeom prst="rect">
            <a:avLst/>
          </a:prstGeom>
          <a:noFill/>
        </p:spPr>
        <p:txBody>
          <a:bodyPr wrap="square" rtlCol="0">
            <a:spAutoFit/>
          </a:bodyPr>
          <a:lstStyle/>
          <a:p>
            <a:pPr>
              <a:lnSpc>
                <a:spcPct val="150000"/>
              </a:lnSpc>
            </a:pPr>
            <a:r>
              <a:rPr lang="en-US" altLang="zh-CN" sz="1400" dirty="0"/>
              <a:t>1946</a:t>
            </a:r>
            <a:r>
              <a:rPr lang="zh-CN" altLang="en-US" sz="1400" dirty="0"/>
              <a:t>年</a:t>
            </a:r>
            <a:r>
              <a:rPr lang="en-US" altLang="zh-CN" sz="1400" dirty="0"/>
              <a:t>12</a:t>
            </a:r>
            <a:r>
              <a:rPr lang="zh-CN" altLang="en-US" sz="1400" dirty="0"/>
              <a:t>月至</a:t>
            </a:r>
            <a:r>
              <a:rPr lang="en-US" altLang="zh-CN" sz="1400" dirty="0"/>
              <a:t>1947</a:t>
            </a:r>
            <a:r>
              <a:rPr lang="zh-CN" altLang="en-US" sz="1400" dirty="0"/>
              <a:t>年</a:t>
            </a:r>
            <a:r>
              <a:rPr lang="en-US" altLang="zh-CN" sz="1400" dirty="0"/>
              <a:t>4</a:t>
            </a:r>
            <a:r>
              <a:rPr lang="zh-CN" altLang="en-US" sz="1400" dirty="0"/>
              <a:t>月，东北民主联军的三、四纵队和辽南独立一师、辽宁军区独立二师、安东独立三师以及南满地区广大人民群众，在陈云、肖劲光、肖华等同志的正确领导下，坚决贯彻执行党中央、东北局制定的</a:t>
            </a:r>
            <a:r>
              <a:rPr lang="en-US" altLang="zh-CN" sz="1400" dirty="0"/>
              <a:t>"</a:t>
            </a:r>
            <a:r>
              <a:rPr lang="zh-CN" altLang="en-US" sz="1400" dirty="0"/>
              <a:t>坚持南满、巩固北满</a:t>
            </a:r>
            <a:r>
              <a:rPr lang="en-US" altLang="zh-CN" sz="1400" dirty="0"/>
              <a:t>"</a:t>
            </a:r>
            <a:r>
              <a:rPr lang="zh-CN" altLang="en-US" sz="1400" dirty="0"/>
              <a:t>的战略方针，依托临江、长白、抚松、靖宇四县的狭小根据地，在极其艰苦的条件下，经过</a:t>
            </a:r>
            <a:r>
              <a:rPr lang="en-US" altLang="zh-CN" sz="1400" dirty="0"/>
              <a:t>108</a:t>
            </a:r>
            <a:r>
              <a:rPr lang="zh-CN" altLang="en-US" sz="1400" dirty="0"/>
              <a:t>天的浴血奋战，先后四次打退了国民党</a:t>
            </a:r>
            <a:r>
              <a:rPr lang="en-US" altLang="zh-CN" sz="1400" dirty="0"/>
              <a:t>10</a:t>
            </a:r>
            <a:r>
              <a:rPr lang="zh-CN" altLang="en-US" sz="1400" dirty="0"/>
              <a:t>万军队的大规模进犯，取得了四保临江战役的伟大胜利，彻底粉碎了国民党企图独霸东北的梦想，使我军从战略防御转入战略反攻，为东北战场即将开始的全面大反攻，奠定了坚实的基础。</a:t>
            </a:r>
          </a:p>
        </p:txBody>
      </p:sp>
      <p:sp>
        <p:nvSpPr>
          <p:cNvPr id="3" name="文本框 2">
            <a:extLst>
              <a:ext uri="{FF2B5EF4-FFF2-40B4-BE49-F238E27FC236}">
                <a16:creationId xmlns:a16="http://schemas.microsoft.com/office/drawing/2014/main" id="{EC7DC0C9-1D34-4F68-AB33-D38915A5C850}"/>
              </a:ext>
            </a:extLst>
          </p:cNvPr>
          <p:cNvSpPr txBox="1"/>
          <p:nvPr/>
        </p:nvSpPr>
        <p:spPr>
          <a:xfrm>
            <a:off x="7220932" y="1866662"/>
            <a:ext cx="3261674" cy="707886"/>
          </a:xfrm>
          <a:prstGeom prst="rect">
            <a:avLst/>
          </a:prstGeom>
          <a:noFill/>
        </p:spPr>
        <p:txBody>
          <a:bodyPr wrap="square" rtlCol="0">
            <a:spAutoFit/>
          </a:bodyPr>
          <a:lstStyle/>
          <a:p>
            <a:pPr algn="ctr"/>
            <a:r>
              <a:rPr lang="zh-CN" altLang="en-US" sz="4000" b="1" dirty="0">
                <a:solidFill>
                  <a:srgbClr val="C00000"/>
                </a:solidFill>
              </a:rPr>
              <a:t>四保平江</a:t>
            </a:r>
          </a:p>
        </p:txBody>
      </p:sp>
      <p:pic>
        <p:nvPicPr>
          <p:cNvPr id="4" name="图片 3">
            <a:extLst>
              <a:ext uri="{FF2B5EF4-FFF2-40B4-BE49-F238E27FC236}">
                <a16:creationId xmlns:a16="http://schemas.microsoft.com/office/drawing/2014/main" id="{336E36A8-066B-41EB-B57A-3C9CA7F56D68}"/>
              </a:ext>
            </a:extLst>
          </p:cNvPr>
          <p:cNvPicPr>
            <a:picLocks noChangeAspect="1"/>
          </p:cNvPicPr>
          <p:nvPr/>
        </p:nvPicPr>
        <p:blipFill>
          <a:blip r:embed="rId3"/>
          <a:stretch>
            <a:fillRect/>
          </a:stretch>
        </p:blipFill>
        <p:spPr>
          <a:xfrm>
            <a:off x="1111786" y="1167563"/>
            <a:ext cx="4123809" cy="2580952"/>
          </a:xfrm>
          <a:prstGeom prst="rect">
            <a:avLst/>
          </a:prstGeom>
        </p:spPr>
      </p:pic>
      <p:pic>
        <p:nvPicPr>
          <p:cNvPr id="5" name="图片 4">
            <a:extLst>
              <a:ext uri="{FF2B5EF4-FFF2-40B4-BE49-F238E27FC236}">
                <a16:creationId xmlns:a16="http://schemas.microsoft.com/office/drawing/2014/main" id="{879E3A18-91D3-4D5A-848D-2870CE68D81E}"/>
              </a:ext>
            </a:extLst>
          </p:cNvPr>
          <p:cNvPicPr>
            <a:picLocks noChangeAspect="1"/>
          </p:cNvPicPr>
          <p:nvPr/>
        </p:nvPicPr>
        <p:blipFill>
          <a:blip r:embed="rId4"/>
          <a:stretch>
            <a:fillRect/>
          </a:stretch>
        </p:blipFill>
        <p:spPr>
          <a:xfrm>
            <a:off x="1111786" y="3953814"/>
            <a:ext cx="4131405" cy="2267878"/>
          </a:xfrm>
          <a:prstGeom prst="rect">
            <a:avLst/>
          </a:prstGeom>
        </p:spPr>
      </p:pic>
    </p:spTree>
    <p:extLst>
      <p:ext uri="{BB962C8B-B14F-4D97-AF65-F5344CB8AC3E}">
        <p14:creationId xmlns:p14="http://schemas.microsoft.com/office/powerpoint/2010/main" val="85694925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a:extLst>
              <a:ext uri="{FF2B5EF4-FFF2-40B4-BE49-F238E27FC236}">
                <a16:creationId xmlns:a16="http://schemas.microsoft.com/office/drawing/2014/main" id="{A1551590-115E-4E6E-AF5C-A72A562780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5181"/>
            <a:ext cx="12192000" cy="8619201"/>
          </a:xfrm>
          <a:prstGeom prst="rect">
            <a:avLst/>
          </a:prstGeom>
        </p:spPr>
      </p:pic>
      <p:grpSp>
        <p:nvGrpSpPr>
          <p:cNvPr id="27" name="组合 26">
            <a:extLst>
              <a:ext uri="{FF2B5EF4-FFF2-40B4-BE49-F238E27FC236}">
                <a16:creationId xmlns:a16="http://schemas.microsoft.com/office/drawing/2014/main" id="{F6D291EF-F96C-4024-B530-980994956F57}"/>
              </a:ext>
            </a:extLst>
          </p:cNvPr>
          <p:cNvGrpSpPr/>
          <p:nvPr/>
        </p:nvGrpSpPr>
        <p:grpSpPr>
          <a:xfrm>
            <a:off x="5750392" y="964652"/>
            <a:ext cx="5825167" cy="687233"/>
            <a:chOff x="3282169" y="1966137"/>
            <a:chExt cx="5825167" cy="687233"/>
          </a:xfrm>
        </p:grpSpPr>
        <p:sp>
          <p:nvSpPr>
            <p:cNvPr id="28" name="圆角矩形 27">
              <a:extLst>
                <a:ext uri="{FF2B5EF4-FFF2-40B4-BE49-F238E27FC236}">
                  <a16:creationId xmlns:a16="http://schemas.microsoft.com/office/drawing/2014/main" id="{D390D1E2-C9BC-4D68-8162-BC816B6A93B7}"/>
                </a:ext>
              </a:extLst>
            </p:cNvPr>
            <p:cNvSpPr/>
            <p:nvPr/>
          </p:nvSpPr>
          <p:spPr>
            <a:xfrm>
              <a:off x="3282169" y="1966137"/>
              <a:ext cx="5825167" cy="687233"/>
            </a:xfrm>
            <a:prstGeom prst="roundRect">
              <a:avLst>
                <a:gd name="adj" fmla="val 50000"/>
              </a:avLst>
            </a:prstGeom>
            <a:solidFill>
              <a:sysClr val="window" lastClr="FFFFFF"/>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29" name="TextBox 3">
              <a:extLst>
                <a:ext uri="{FF2B5EF4-FFF2-40B4-BE49-F238E27FC236}">
                  <a16:creationId xmlns:a16="http://schemas.microsoft.com/office/drawing/2014/main" id="{485116A5-3ECE-4CF7-9C4A-427700DF6B14}"/>
                </a:ext>
              </a:extLst>
            </p:cNvPr>
            <p:cNvSpPr txBox="1"/>
            <p:nvPr/>
          </p:nvSpPr>
          <p:spPr>
            <a:xfrm>
              <a:off x="5504041" y="2125087"/>
              <a:ext cx="1569660"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微软雅黑" pitchFamily="34" charset="-122"/>
                  <a:ea typeface="微软雅黑" pitchFamily="34" charset="-122"/>
                </a:rPr>
                <a:t>添加你的标题</a:t>
              </a:r>
            </a:p>
          </p:txBody>
        </p:sp>
        <p:sp>
          <p:nvSpPr>
            <p:cNvPr id="30" name="TextBox 4">
              <a:extLst>
                <a:ext uri="{FF2B5EF4-FFF2-40B4-BE49-F238E27FC236}">
                  <a16:creationId xmlns:a16="http://schemas.microsoft.com/office/drawing/2014/main" id="{A0FB58F3-EC2A-432E-B848-21ADC32ED852}"/>
                </a:ext>
              </a:extLst>
            </p:cNvPr>
            <p:cNvSpPr txBox="1"/>
            <p:nvPr/>
          </p:nvSpPr>
          <p:spPr>
            <a:xfrm>
              <a:off x="4750603" y="2025060"/>
              <a:ext cx="582211" cy="569387"/>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100" b="1" i="0" u="none" strike="noStrike" kern="0" cap="none" spc="0" normalizeH="0" baseline="0" noProof="0" dirty="0">
                  <a:ln>
                    <a:noFill/>
                  </a:ln>
                  <a:solidFill>
                    <a:srgbClr val="C00000"/>
                  </a:solidFill>
                  <a:effectLst/>
                  <a:uLnTx/>
                  <a:uFillTx/>
                  <a:latin typeface="DFGothic-EB" pitchFamily="1" charset="-128"/>
                  <a:ea typeface="DFGothic-EB" pitchFamily="1" charset="-128"/>
                </a:rPr>
                <a:t>01</a:t>
              </a:r>
              <a:endParaRPr kumimoji="0" lang="zh-CN" altLang="en-US" sz="3100" b="1" i="0" u="none" strike="noStrike" kern="0" cap="none" spc="0" normalizeH="0" baseline="0" noProof="0" dirty="0">
                <a:ln>
                  <a:noFill/>
                </a:ln>
                <a:solidFill>
                  <a:srgbClr val="C00000"/>
                </a:solidFill>
                <a:effectLst/>
                <a:uLnTx/>
                <a:uFillTx/>
                <a:latin typeface="DFGothic-EB" pitchFamily="1" charset="-128"/>
                <a:ea typeface="DFGothic-EB" pitchFamily="1" charset="-128"/>
              </a:endParaRPr>
            </a:p>
          </p:txBody>
        </p:sp>
      </p:grpSp>
      <p:grpSp>
        <p:nvGrpSpPr>
          <p:cNvPr id="31" name="组合 30">
            <a:extLst>
              <a:ext uri="{FF2B5EF4-FFF2-40B4-BE49-F238E27FC236}">
                <a16:creationId xmlns:a16="http://schemas.microsoft.com/office/drawing/2014/main" id="{0E9F9844-CD7E-4362-B137-98B8D6DCF76F}"/>
              </a:ext>
            </a:extLst>
          </p:cNvPr>
          <p:cNvGrpSpPr/>
          <p:nvPr/>
        </p:nvGrpSpPr>
        <p:grpSpPr>
          <a:xfrm>
            <a:off x="5750392" y="2011365"/>
            <a:ext cx="5825167" cy="687233"/>
            <a:chOff x="3282169" y="3012850"/>
            <a:chExt cx="5825167" cy="687233"/>
          </a:xfrm>
        </p:grpSpPr>
        <p:sp>
          <p:nvSpPr>
            <p:cNvPr id="32" name="圆角矩形 31">
              <a:extLst>
                <a:ext uri="{FF2B5EF4-FFF2-40B4-BE49-F238E27FC236}">
                  <a16:creationId xmlns:a16="http://schemas.microsoft.com/office/drawing/2014/main" id="{879B78BE-0A6B-46B5-8B6A-F4D86E0BBD18}"/>
                </a:ext>
              </a:extLst>
            </p:cNvPr>
            <p:cNvSpPr/>
            <p:nvPr/>
          </p:nvSpPr>
          <p:spPr>
            <a:xfrm>
              <a:off x="3282169" y="3012850"/>
              <a:ext cx="5825167" cy="687233"/>
            </a:xfrm>
            <a:prstGeom prst="roundRect">
              <a:avLst>
                <a:gd name="adj" fmla="val 50000"/>
              </a:avLst>
            </a:prstGeom>
            <a:solidFill>
              <a:sysClr val="window" lastClr="FFFFFF"/>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33" name="TextBox 6">
              <a:extLst>
                <a:ext uri="{FF2B5EF4-FFF2-40B4-BE49-F238E27FC236}">
                  <a16:creationId xmlns:a16="http://schemas.microsoft.com/office/drawing/2014/main" id="{FED1B477-21E9-4888-A68E-2B17A6E53AC9}"/>
                </a:ext>
              </a:extLst>
            </p:cNvPr>
            <p:cNvSpPr txBox="1"/>
            <p:nvPr/>
          </p:nvSpPr>
          <p:spPr>
            <a:xfrm>
              <a:off x="5504041" y="3171801"/>
              <a:ext cx="1569660" cy="369332"/>
            </a:xfrm>
            <a:prstGeom prst="rect">
              <a:avLst/>
            </a:prstGeom>
            <a:noFill/>
          </p:spPr>
          <p:txBody>
            <a:bodyPr wrap="none" rtlCol="0">
              <a:spAutoFit/>
            </a:bodyPr>
            <a:lstStyle/>
            <a:p>
              <a:pPr lvl="0">
                <a:defRPr/>
              </a:pPr>
              <a:r>
                <a:rPr lang="zh-CN" altLang="en-US" kern="0" dirty="0">
                  <a:solidFill>
                    <a:srgbClr val="C00000"/>
                  </a:solidFill>
                  <a:latin typeface="微软雅黑" pitchFamily="34" charset="-122"/>
                  <a:ea typeface="微软雅黑" pitchFamily="34" charset="-122"/>
                </a:rPr>
                <a:t>添加你的标题</a:t>
              </a:r>
            </a:p>
          </p:txBody>
        </p:sp>
        <p:sp>
          <p:nvSpPr>
            <p:cNvPr id="34" name="TextBox 7">
              <a:extLst>
                <a:ext uri="{FF2B5EF4-FFF2-40B4-BE49-F238E27FC236}">
                  <a16:creationId xmlns:a16="http://schemas.microsoft.com/office/drawing/2014/main" id="{693D1AB6-28CC-40E6-BD9D-853985B7D066}"/>
                </a:ext>
              </a:extLst>
            </p:cNvPr>
            <p:cNvSpPr txBox="1"/>
            <p:nvPr/>
          </p:nvSpPr>
          <p:spPr>
            <a:xfrm>
              <a:off x="4750603" y="3071773"/>
              <a:ext cx="582211" cy="569387"/>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100" b="1" i="0" u="none" strike="noStrike" kern="0" cap="none" spc="0" normalizeH="0" baseline="0" noProof="0" dirty="0">
                  <a:ln>
                    <a:noFill/>
                  </a:ln>
                  <a:solidFill>
                    <a:srgbClr val="C00000"/>
                  </a:solidFill>
                  <a:effectLst/>
                  <a:uLnTx/>
                  <a:uFillTx/>
                  <a:latin typeface="DFGothic-EB" pitchFamily="1" charset="-128"/>
                  <a:ea typeface="DFGothic-EB" pitchFamily="1" charset="-128"/>
                </a:rPr>
                <a:t>02</a:t>
              </a:r>
              <a:endParaRPr kumimoji="0" lang="zh-CN" altLang="en-US" sz="3100" b="1" i="0" u="none" strike="noStrike" kern="0" cap="none" spc="0" normalizeH="0" baseline="0" noProof="0" dirty="0">
                <a:ln>
                  <a:noFill/>
                </a:ln>
                <a:solidFill>
                  <a:srgbClr val="C00000"/>
                </a:solidFill>
                <a:effectLst/>
                <a:uLnTx/>
                <a:uFillTx/>
                <a:latin typeface="DFGothic-EB" pitchFamily="1" charset="-128"/>
                <a:ea typeface="DFGothic-EB" pitchFamily="1" charset="-128"/>
              </a:endParaRPr>
            </a:p>
          </p:txBody>
        </p:sp>
      </p:grpSp>
      <p:grpSp>
        <p:nvGrpSpPr>
          <p:cNvPr id="35" name="组合 34">
            <a:extLst>
              <a:ext uri="{FF2B5EF4-FFF2-40B4-BE49-F238E27FC236}">
                <a16:creationId xmlns:a16="http://schemas.microsoft.com/office/drawing/2014/main" id="{5B092316-C2BC-4818-A9B2-EEB5CB56F648}"/>
              </a:ext>
            </a:extLst>
          </p:cNvPr>
          <p:cNvGrpSpPr/>
          <p:nvPr/>
        </p:nvGrpSpPr>
        <p:grpSpPr>
          <a:xfrm>
            <a:off x="5750392" y="3058077"/>
            <a:ext cx="5825167" cy="687233"/>
            <a:chOff x="3282169" y="4059562"/>
            <a:chExt cx="5825167" cy="687233"/>
          </a:xfrm>
        </p:grpSpPr>
        <p:sp>
          <p:nvSpPr>
            <p:cNvPr id="36" name="圆角矩形 35">
              <a:extLst>
                <a:ext uri="{FF2B5EF4-FFF2-40B4-BE49-F238E27FC236}">
                  <a16:creationId xmlns:a16="http://schemas.microsoft.com/office/drawing/2014/main" id="{E54E95B7-4735-438C-B5C2-1A2B4F656C5D}"/>
                </a:ext>
              </a:extLst>
            </p:cNvPr>
            <p:cNvSpPr/>
            <p:nvPr/>
          </p:nvSpPr>
          <p:spPr>
            <a:xfrm>
              <a:off x="3282169" y="4059562"/>
              <a:ext cx="5825167" cy="687233"/>
            </a:xfrm>
            <a:prstGeom prst="roundRect">
              <a:avLst>
                <a:gd name="adj" fmla="val 50000"/>
              </a:avLst>
            </a:prstGeom>
            <a:solidFill>
              <a:sysClr val="window" lastClr="FFFFFF"/>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37" name="TextBox 9">
              <a:extLst>
                <a:ext uri="{FF2B5EF4-FFF2-40B4-BE49-F238E27FC236}">
                  <a16:creationId xmlns:a16="http://schemas.microsoft.com/office/drawing/2014/main" id="{027C8020-F070-486F-B5F2-B20D66B5414F}"/>
                </a:ext>
              </a:extLst>
            </p:cNvPr>
            <p:cNvSpPr txBox="1"/>
            <p:nvPr/>
          </p:nvSpPr>
          <p:spPr>
            <a:xfrm>
              <a:off x="5504041" y="4218513"/>
              <a:ext cx="1569660" cy="369332"/>
            </a:xfrm>
            <a:prstGeom prst="rect">
              <a:avLst/>
            </a:prstGeom>
            <a:noFill/>
          </p:spPr>
          <p:txBody>
            <a:bodyPr wrap="none" rtlCol="0">
              <a:spAutoFit/>
            </a:bodyPr>
            <a:lstStyle/>
            <a:p>
              <a:pPr lvl="0">
                <a:defRPr/>
              </a:pPr>
              <a:r>
                <a:rPr lang="zh-CN" altLang="en-US" kern="0" dirty="0">
                  <a:solidFill>
                    <a:srgbClr val="C00000"/>
                  </a:solidFill>
                  <a:latin typeface="微软雅黑" pitchFamily="34" charset="-122"/>
                  <a:ea typeface="微软雅黑" pitchFamily="34" charset="-122"/>
                </a:rPr>
                <a:t>添加你的标题</a:t>
              </a:r>
            </a:p>
          </p:txBody>
        </p:sp>
        <p:sp>
          <p:nvSpPr>
            <p:cNvPr id="38" name="TextBox 10">
              <a:extLst>
                <a:ext uri="{FF2B5EF4-FFF2-40B4-BE49-F238E27FC236}">
                  <a16:creationId xmlns:a16="http://schemas.microsoft.com/office/drawing/2014/main" id="{2F4C71AE-A6F6-4634-BB04-4EEBCF1C276E}"/>
                </a:ext>
              </a:extLst>
            </p:cNvPr>
            <p:cNvSpPr txBox="1"/>
            <p:nvPr/>
          </p:nvSpPr>
          <p:spPr>
            <a:xfrm>
              <a:off x="4750603" y="4118485"/>
              <a:ext cx="582211" cy="569387"/>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100" b="1" i="0" u="none" strike="noStrike" kern="0" cap="none" spc="0" normalizeH="0" baseline="0" noProof="0" dirty="0">
                  <a:ln>
                    <a:noFill/>
                  </a:ln>
                  <a:solidFill>
                    <a:srgbClr val="C00000"/>
                  </a:solidFill>
                  <a:effectLst/>
                  <a:uLnTx/>
                  <a:uFillTx/>
                  <a:latin typeface="DFGothic-EB" pitchFamily="1" charset="-128"/>
                  <a:ea typeface="DFGothic-EB" pitchFamily="1" charset="-128"/>
                </a:rPr>
                <a:t>03</a:t>
              </a:r>
              <a:endParaRPr kumimoji="0" lang="zh-CN" altLang="en-US" sz="3100" b="1" i="0" u="none" strike="noStrike" kern="0" cap="none" spc="0" normalizeH="0" baseline="0" noProof="0" dirty="0">
                <a:ln>
                  <a:noFill/>
                </a:ln>
                <a:solidFill>
                  <a:srgbClr val="C00000"/>
                </a:solidFill>
                <a:effectLst/>
                <a:uLnTx/>
                <a:uFillTx/>
                <a:latin typeface="DFGothic-EB" pitchFamily="1" charset="-128"/>
                <a:ea typeface="DFGothic-EB" pitchFamily="1" charset="-128"/>
              </a:endParaRPr>
            </a:p>
          </p:txBody>
        </p:sp>
      </p:grpSp>
      <p:grpSp>
        <p:nvGrpSpPr>
          <p:cNvPr id="39" name="组合 38">
            <a:extLst>
              <a:ext uri="{FF2B5EF4-FFF2-40B4-BE49-F238E27FC236}">
                <a16:creationId xmlns:a16="http://schemas.microsoft.com/office/drawing/2014/main" id="{51589F9A-F815-457F-A248-4B5140768678}"/>
              </a:ext>
            </a:extLst>
          </p:cNvPr>
          <p:cNvGrpSpPr/>
          <p:nvPr/>
        </p:nvGrpSpPr>
        <p:grpSpPr>
          <a:xfrm>
            <a:off x="5750392" y="4104789"/>
            <a:ext cx="5825167" cy="687233"/>
            <a:chOff x="3282169" y="5106274"/>
            <a:chExt cx="5825167" cy="687233"/>
          </a:xfrm>
        </p:grpSpPr>
        <p:sp>
          <p:nvSpPr>
            <p:cNvPr id="40" name="圆角矩形 39">
              <a:extLst>
                <a:ext uri="{FF2B5EF4-FFF2-40B4-BE49-F238E27FC236}">
                  <a16:creationId xmlns:a16="http://schemas.microsoft.com/office/drawing/2014/main" id="{CABD5427-DB32-4AE5-9DC3-E7FE90B1240D}"/>
                </a:ext>
              </a:extLst>
            </p:cNvPr>
            <p:cNvSpPr/>
            <p:nvPr/>
          </p:nvSpPr>
          <p:spPr>
            <a:xfrm>
              <a:off x="3282169" y="5106274"/>
              <a:ext cx="5825167" cy="687233"/>
            </a:xfrm>
            <a:prstGeom prst="roundRect">
              <a:avLst>
                <a:gd name="adj" fmla="val 50000"/>
              </a:avLst>
            </a:prstGeom>
            <a:solidFill>
              <a:sysClr val="window" lastClr="FFFFFF"/>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41" name="TextBox 12">
              <a:extLst>
                <a:ext uri="{FF2B5EF4-FFF2-40B4-BE49-F238E27FC236}">
                  <a16:creationId xmlns:a16="http://schemas.microsoft.com/office/drawing/2014/main" id="{3E83783F-C8EF-46C2-95D8-DFD11021C2B2}"/>
                </a:ext>
              </a:extLst>
            </p:cNvPr>
            <p:cNvSpPr txBox="1"/>
            <p:nvPr/>
          </p:nvSpPr>
          <p:spPr>
            <a:xfrm>
              <a:off x="5504041" y="5265224"/>
              <a:ext cx="1569660" cy="369332"/>
            </a:xfrm>
            <a:prstGeom prst="rect">
              <a:avLst/>
            </a:prstGeom>
            <a:noFill/>
          </p:spPr>
          <p:txBody>
            <a:bodyPr wrap="none" rtlCol="0">
              <a:spAutoFit/>
            </a:bodyPr>
            <a:lstStyle/>
            <a:p>
              <a:pPr lvl="0">
                <a:defRPr/>
              </a:pPr>
              <a:r>
                <a:rPr lang="zh-CN" altLang="en-US" kern="0" dirty="0">
                  <a:solidFill>
                    <a:srgbClr val="C00000"/>
                  </a:solidFill>
                  <a:latin typeface="微软雅黑" pitchFamily="34" charset="-122"/>
                  <a:ea typeface="微软雅黑" pitchFamily="34" charset="-122"/>
                </a:rPr>
                <a:t>添加你的标题</a:t>
              </a:r>
            </a:p>
          </p:txBody>
        </p:sp>
        <p:sp>
          <p:nvSpPr>
            <p:cNvPr id="42" name="TextBox 13">
              <a:extLst>
                <a:ext uri="{FF2B5EF4-FFF2-40B4-BE49-F238E27FC236}">
                  <a16:creationId xmlns:a16="http://schemas.microsoft.com/office/drawing/2014/main" id="{788FC567-B9D2-44FE-998B-62CEDF9B4061}"/>
                </a:ext>
              </a:extLst>
            </p:cNvPr>
            <p:cNvSpPr txBox="1"/>
            <p:nvPr/>
          </p:nvSpPr>
          <p:spPr>
            <a:xfrm>
              <a:off x="4704115" y="5165197"/>
              <a:ext cx="675186" cy="569387"/>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100" b="1" i="0" u="none" strike="noStrike" kern="0" cap="none" spc="0" normalizeH="0" baseline="0" noProof="0" dirty="0">
                  <a:ln>
                    <a:noFill/>
                  </a:ln>
                  <a:solidFill>
                    <a:srgbClr val="C00000"/>
                  </a:solidFill>
                  <a:effectLst/>
                  <a:uLnTx/>
                  <a:uFillTx/>
                  <a:latin typeface="微软雅黑" pitchFamily="34" charset="-122"/>
                  <a:ea typeface="微软雅黑" pitchFamily="34" charset="-122"/>
                </a:rPr>
                <a:t>04</a:t>
              </a:r>
              <a:endParaRPr kumimoji="0" lang="zh-CN" altLang="en-US" sz="3100" b="1" i="0" u="none" strike="noStrike" kern="0" cap="none" spc="0" normalizeH="0" baseline="0" noProof="0" dirty="0">
                <a:ln>
                  <a:noFill/>
                </a:ln>
                <a:solidFill>
                  <a:srgbClr val="C00000"/>
                </a:solidFill>
                <a:effectLst/>
                <a:uLnTx/>
                <a:uFillTx/>
                <a:latin typeface="微软雅黑" pitchFamily="34" charset="-122"/>
                <a:ea typeface="微软雅黑" pitchFamily="34" charset="-122"/>
              </a:endParaRPr>
            </a:p>
          </p:txBody>
        </p:sp>
      </p:grpSp>
      <p:sp>
        <p:nvSpPr>
          <p:cNvPr id="43" name="文本框 31">
            <a:extLst>
              <a:ext uri="{FF2B5EF4-FFF2-40B4-BE49-F238E27FC236}">
                <a16:creationId xmlns:a16="http://schemas.microsoft.com/office/drawing/2014/main" id="{6950C608-7FA7-44B4-81EF-210E2256EA29}"/>
              </a:ext>
            </a:extLst>
          </p:cNvPr>
          <p:cNvSpPr>
            <a:spLocks noChangeArrowheads="1"/>
          </p:cNvSpPr>
          <p:nvPr/>
        </p:nvSpPr>
        <p:spPr bwMode="auto">
          <a:xfrm>
            <a:off x="2353828" y="2443918"/>
            <a:ext cx="3308705" cy="738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22" tIns="60908" rIns="121822" bIns="60908" numCol="1" anchor="t" anchorCtr="0" compatLnSpc="1">
            <a:prstTxWarp prst="textNoShape">
              <a:avLst/>
            </a:prstTxWarp>
            <a:spAutoFit/>
          </a:bodyPr>
          <a:lstStyle/>
          <a:p>
            <a:pPr algn="ctr" defTabSz="1218319" fontAlgn="base">
              <a:spcBef>
                <a:spcPct val="0"/>
              </a:spcBef>
              <a:spcAft>
                <a:spcPct val="0"/>
              </a:spcAft>
              <a:defRPr/>
            </a:pPr>
            <a:r>
              <a:rPr lang="zh-CN" altLang="en-US" sz="4000" kern="0" dirty="0">
                <a:solidFill>
                  <a:srgbClr val="C00000"/>
                </a:solidFill>
                <a:latin typeface="Impact" pitchFamily="34" charset="0"/>
                <a:ea typeface="微软雅黑" pitchFamily="34" charset="-122"/>
                <a:cs typeface="宋体" pitchFamily="2" charset="-122"/>
              </a:rPr>
              <a:t>目 录</a:t>
            </a:r>
          </a:p>
        </p:txBody>
      </p:sp>
      <p:grpSp>
        <p:nvGrpSpPr>
          <p:cNvPr id="44" name="组合 43">
            <a:extLst>
              <a:ext uri="{FF2B5EF4-FFF2-40B4-BE49-F238E27FC236}">
                <a16:creationId xmlns:a16="http://schemas.microsoft.com/office/drawing/2014/main" id="{7278BAF8-8267-46E7-B1A2-543FD48ACE4A}"/>
              </a:ext>
            </a:extLst>
          </p:cNvPr>
          <p:cNvGrpSpPr/>
          <p:nvPr/>
        </p:nvGrpSpPr>
        <p:grpSpPr>
          <a:xfrm>
            <a:off x="2831168" y="3052745"/>
            <a:ext cx="2354023" cy="328565"/>
            <a:chOff x="562081" y="466763"/>
            <a:chExt cx="1766054" cy="246500"/>
          </a:xfrm>
        </p:grpSpPr>
        <p:sp>
          <p:nvSpPr>
            <p:cNvPr id="45" name="文本框 31">
              <a:extLst>
                <a:ext uri="{FF2B5EF4-FFF2-40B4-BE49-F238E27FC236}">
                  <a16:creationId xmlns:a16="http://schemas.microsoft.com/office/drawing/2014/main" id="{2F0E4BFD-47C3-4DCF-B338-02467D76257A}"/>
                </a:ext>
              </a:extLst>
            </p:cNvPr>
            <p:cNvSpPr>
              <a:spLocks noChangeArrowheads="1"/>
            </p:cNvSpPr>
            <p:nvPr/>
          </p:nvSpPr>
          <p:spPr bwMode="auto">
            <a:xfrm>
              <a:off x="562081" y="466763"/>
              <a:ext cx="1766054" cy="2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6" tIns="45696" rIns="91396" bIns="45696" numCol="1" anchor="t" anchorCtr="0" compatLnSpc="1">
              <a:prstTxWarp prst="textNoShape">
                <a:avLst/>
              </a:prstTxWarp>
              <a:spAutoFit/>
            </a:bodyPr>
            <a:lstStyle/>
            <a:p>
              <a:pPr marL="0" marR="0" lvl="0" indent="0" algn="ctr" defTabSz="1218319"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rPr>
                <a:t>YOUR COMPANY NAME</a:t>
              </a:r>
              <a:endParaRPr kumimoji="0" lang="zh-CN" altLang="en-US" sz="1200" b="0"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endParaRPr>
            </a:p>
          </p:txBody>
        </p:sp>
        <p:grpSp>
          <p:nvGrpSpPr>
            <p:cNvPr id="46" name="组合 45">
              <a:extLst>
                <a:ext uri="{FF2B5EF4-FFF2-40B4-BE49-F238E27FC236}">
                  <a16:creationId xmlns:a16="http://schemas.microsoft.com/office/drawing/2014/main" id="{0FCF6EEF-B4D9-4D9B-B0F7-EE4F4F79C6A4}"/>
                </a:ext>
              </a:extLst>
            </p:cNvPr>
            <p:cNvGrpSpPr/>
            <p:nvPr/>
          </p:nvGrpSpPr>
          <p:grpSpPr>
            <a:xfrm>
              <a:off x="931046" y="667544"/>
              <a:ext cx="1028125" cy="45719"/>
              <a:chOff x="688893" y="2574256"/>
              <a:chExt cx="7739508" cy="81111"/>
            </a:xfrm>
          </p:grpSpPr>
          <p:sp>
            <p:nvSpPr>
              <p:cNvPr id="47" name="Rectangle 4">
                <a:extLst>
                  <a:ext uri="{FF2B5EF4-FFF2-40B4-BE49-F238E27FC236}">
                    <a16:creationId xmlns:a16="http://schemas.microsoft.com/office/drawing/2014/main" id="{852D1408-D082-495C-A618-52061DD5BEDC}"/>
                  </a:ext>
                </a:extLst>
              </p:cNvPr>
              <p:cNvSpPr/>
              <p:nvPr/>
            </p:nvSpPr>
            <p:spPr>
              <a:xfrm>
                <a:off x="688893" y="2574256"/>
                <a:ext cx="1539000" cy="81111"/>
              </a:xfrm>
              <a:prstGeom prst="rect">
                <a:avLst/>
              </a:prstGeom>
              <a:solidFill>
                <a:srgbClr val="C00000"/>
              </a:solidFill>
              <a:ln w="6350" cap="flat" cmpd="sng" algn="ctr">
                <a:noFill/>
                <a:prstDash val="solid"/>
                <a:miter lim="800000"/>
              </a:ln>
              <a:effectLst/>
            </p:spPr>
            <p:txBody>
              <a:bodyPr lIns="68570" tIns="34287" rIns="68570" bIns="34287" rtlCol="0" anchor="ctr"/>
              <a:lstStyle/>
              <a:p>
                <a:pPr marL="0" marR="0" lvl="0" indent="0" algn="ctr" defTabSz="121831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C00000"/>
                  </a:solidFill>
                  <a:effectLst/>
                  <a:uLnTx/>
                  <a:uFillTx/>
                  <a:latin typeface="Roboto" panose="02000000000000000000" pitchFamily="2" charset="0"/>
                  <a:ea typeface="Roboto" panose="02000000000000000000" pitchFamily="2" charset="0"/>
                  <a:cs typeface="Helvetica Neue"/>
                </a:endParaRPr>
              </a:p>
            </p:txBody>
          </p:sp>
          <p:sp>
            <p:nvSpPr>
              <p:cNvPr id="48" name="Rectangle 5">
                <a:extLst>
                  <a:ext uri="{FF2B5EF4-FFF2-40B4-BE49-F238E27FC236}">
                    <a16:creationId xmlns:a16="http://schemas.microsoft.com/office/drawing/2014/main" id="{490B4362-12EB-4166-B61F-96C965E1B652}"/>
                  </a:ext>
                </a:extLst>
              </p:cNvPr>
              <p:cNvSpPr/>
              <p:nvPr/>
            </p:nvSpPr>
            <p:spPr>
              <a:xfrm>
                <a:off x="2239021" y="2574256"/>
                <a:ext cx="1539000" cy="81111"/>
              </a:xfrm>
              <a:prstGeom prst="rect">
                <a:avLst/>
              </a:prstGeom>
              <a:solidFill>
                <a:srgbClr val="FF0000"/>
              </a:solidFill>
              <a:ln w="6350" cap="flat" cmpd="sng" algn="ctr">
                <a:noFill/>
                <a:prstDash val="solid"/>
                <a:miter lim="800000"/>
              </a:ln>
              <a:effectLst/>
            </p:spPr>
            <p:txBody>
              <a:bodyPr lIns="68570" tIns="34287" rIns="68570" bIns="34287" rtlCol="0" anchor="ctr"/>
              <a:lstStyle/>
              <a:p>
                <a:pPr marL="0" marR="0" lvl="0" indent="0" algn="ctr" defTabSz="121831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C00000"/>
                  </a:solidFill>
                  <a:effectLst/>
                  <a:uLnTx/>
                  <a:uFillTx/>
                  <a:latin typeface="Roboto" panose="02000000000000000000" pitchFamily="2" charset="0"/>
                  <a:ea typeface="Roboto" panose="02000000000000000000" pitchFamily="2" charset="0"/>
                  <a:cs typeface="Helvetica Neue"/>
                </a:endParaRPr>
              </a:p>
            </p:txBody>
          </p:sp>
          <p:sp>
            <p:nvSpPr>
              <p:cNvPr id="49" name="Rectangle 6">
                <a:extLst>
                  <a:ext uri="{FF2B5EF4-FFF2-40B4-BE49-F238E27FC236}">
                    <a16:creationId xmlns:a16="http://schemas.microsoft.com/office/drawing/2014/main" id="{934A3193-15E8-48DE-B70B-385B21C7580F}"/>
                  </a:ext>
                </a:extLst>
              </p:cNvPr>
              <p:cNvSpPr/>
              <p:nvPr/>
            </p:nvSpPr>
            <p:spPr>
              <a:xfrm>
                <a:off x="3789153" y="2574256"/>
                <a:ext cx="1539000" cy="81111"/>
              </a:xfrm>
              <a:prstGeom prst="rect">
                <a:avLst/>
              </a:prstGeom>
              <a:solidFill>
                <a:srgbClr val="C00000"/>
              </a:solidFill>
              <a:ln w="6350" cap="flat" cmpd="sng" algn="ctr">
                <a:noFill/>
                <a:prstDash val="solid"/>
                <a:miter lim="800000"/>
              </a:ln>
              <a:effectLst/>
            </p:spPr>
            <p:txBody>
              <a:bodyPr lIns="68570" tIns="34287" rIns="68570" bIns="34287" rtlCol="0" anchor="ctr"/>
              <a:lstStyle/>
              <a:p>
                <a:pPr marL="0" marR="0" lvl="0" indent="0" algn="ctr" defTabSz="121831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C00000"/>
                  </a:solidFill>
                  <a:effectLst/>
                  <a:uLnTx/>
                  <a:uFillTx/>
                  <a:latin typeface="Roboto" panose="02000000000000000000" pitchFamily="2" charset="0"/>
                  <a:ea typeface="Roboto" panose="02000000000000000000" pitchFamily="2" charset="0"/>
                  <a:cs typeface="Helvetica Neue"/>
                </a:endParaRPr>
              </a:p>
            </p:txBody>
          </p:sp>
          <p:sp>
            <p:nvSpPr>
              <p:cNvPr id="50" name="Rectangle 7">
                <a:extLst>
                  <a:ext uri="{FF2B5EF4-FFF2-40B4-BE49-F238E27FC236}">
                    <a16:creationId xmlns:a16="http://schemas.microsoft.com/office/drawing/2014/main" id="{1DA7DDEC-D75E-4F27-8021-26D02DDFED10}"/>
                  </a:ext>
                </a:extLst>
              </p:cNvPr>
              <p:cNvSpPr/>
              <p:nvPr/>
            </p:nvSpPr>
            <p:spPr>
              <a:xfrm>
                <a:off x="5339276" y="2574256"/>
                <a:ext cx="1539000" cy="81111"/>
              </a:xfrm>
              <a:prstGeom prst="rect">
                <a:avLst/>
              </a:prstGeom>
              <a:solidFill>
                <a:srgbClr val="FF0000"/>
              </a:solidFill>
              <a:ln w="6350" cap="flat" cmpd="sng" algn="ctr">
                <a:noFill/>
                <a:prstDash val="solid"/>
                <a:miter lim="800000"/>
              </a:ln>
              <a:effectLst/>
            </p:spPr>
            <p:txBody>
              <a:bodyPr lIns="68570" tIns="34287" rIns="68570" bIns="34287" rtlCol="0" anchor="ctr"/>
              <a:lstStyle/>
              <a:p>
                <a:pPr marL="0" marR="0" lvl="0" indent="0" algn="ctr" defTabSz="121831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C00000"/>
                  </a:solidFill>
                  <a:effectLst/>
                  <a:uLnTx/>
                  <a:uFillTx/>
                  <a:latin typeface="Roboto" panose="02000000000000000000" pitchFamily="2" charset="0"/>
                  <a:ea typeface="Roboto" panose="02000000000000000000" pitchFamily="2" charset="0"/>
                  <a:cs typeface="Helvetica Neue"/>
                </a:endParaRPr>
              </a:p>
            </p:txBody>
          </p:sp>
          <p:sp>
            <p:nvSpPr>
              <p:cNvPr id="51" name="Rectangle 8">
                <a:extLst>
                  <a:ext uri="{FF2B5EF4-FFF2-40B4-BE49-F238E27FC236}">
                    <a16:creationId xmlns:a16="http://schemas.microsoft.com/office/drawing/2014/main" id="{3E5FF8B2-600E-431E-9910-EC26B8BFBADA}"/>
                  </a:ext>
                </a:extLst>
              </p:cNvPr>
              <p:cNvSpPr/>
              <p:nvPr/>
            </p:nvSpPr>
            <p:spPr>
              <a:xfrm>
                <a:off x="6889401" y="2574256"/>
                <a:ext cx="1539000" cy="81111"/>
              </a:xfrm>
              <a:prstGeom prst="rect">
                <a:avLst/>
              </a:prstGeom>
              <a:solidFill>
                <a:srgbClr val="C00000"/>
              </a:solidFill>
              <a:ln w="6350" cap="flat" cmpd="sng" algn="ctr">
                <a:noFill/>
                <a:prstDash val="solid"/>
                <a:miter lim="800000"/>
              </a:ln>
              <a:effectLst/>
            </p:spPr>
            <p:txBody>
              <a:bodyPr lIns="68570" tIns="34287" rIns="68570" bIns="34287" rtlCol="0" anchor="ctr"/>
              <a:lstStyle/>
              <a:p>
                <a:pPr marL="0" marR="0" lvl="0" indent="0" algn="ctr" defTabSz="121831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rgbClr val="C00000"/>
                  </a:solidFill>
                  <a:effectLst/>
                  <a:uLnTx/>
                  <a:uFillTx/>
                  <a:latin typeface="Roboto" panose="02000000000000000000" pitchFamily="2" charset="0"/>
                  <a:ea typeface="Roboto" panose="02000000000000000000" pitchFamily="2" charset="0"/>
                  <a:cs typeface="Helvetica Neue"/>
                </a:endParaRPr>
              </a:p>
            </p:txBody>
          </p:sp>
        </p:grpSp>
      </p:grpSp>
    </p:spTree>
    <p:extLst>
      <p:ext uri="{BB962C8B-B14F-4D97-AF65-F5344CB8AC3E}">
        <p14:creationId xmlns:p14="http://schemas.microsoft.com/office/powerpoint/2010/main" val="236777534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barn(inVertical)">
                                      <p:cBhvr>
                                        <p:cTn id="13" dur="500"/>
                                        <p:tgtEl>
                                          <p:spTgt spid="44"/>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1000"/>
                                        <p:tgtEl>
                                          <p:spTgt spid="27"/>
                                        </p:tgtEl>
                                      </p:cBhvr>
                                    </p:animEffect>
                                    <p:anim calcmode="lin" valueType="num">
                                      <p:cBhvr>
                                        <p:cTn id="18" dur="1000" fill="hold"/>
                                        <p:tgtEl>
                                          <p:spTgt spid="27"/>
                                        </p:tgtEl>
                                        <p:attrNameLst>
                                          <p:attrName>ppt_x</p:attrName>
                                        </p:attrNameLst>
                                      </p:cBhvr>
                                      <p:tavLst>
                                        <p:tav tm="0">
                                          <p:val>
                                            <p:strVal val="#ppt_x"/>
                                          </p:val>
                                        </p:tav>
                                        <p:tav tm="100000">
                                          <p:val>
                                            <p:strVal val="#ppt_x"/>
                                          </p:val>
                                        </p:tav>
                                      </p:tavLst>
                                    </p:anim>
                                    <p:anim calcmode="lin" valueType="num">
                                      <p:cBhvr>
                                        <p:cTn id="19" dur="10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40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60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1000"/>
                                        <p:tgtEl>
                                          <p:spTgt spid="39"/>
                                        </p:tgtEl>
                                      </p:cBhvr>
                                    </p:animEffect>
                                    <p:anim calcmode="lin" valueType="num">
                                      <p:cBhvr>
                                        <p:cTn id="33" dur="1000" fill="hold"/>
                                        <p:tgtEl>
                                          <p:spTgt spid="39"/>
                                        </p:tgtEl>
                                        <p:attrNameLst>
                                          <p:attrName>ppt_x</p:attrName>
                                        </p:attrNameLst>
                                      </p:cBhvr>
                                      <p:tavLst>
                                        <p:tav tm="0">
                                          <p:val>
                                            <p:strVal val="#ppt_x"/>
                                          </p:val>
                                        </p:tav>
                                        <p:tav tm="100000">
                                          <p:val>
                                            <p:strVal val="#ppt_x"/>
                                          </p:val>
                                        </p:tav>
                                      </p:tavLst>
                                    </p:anim>
                                    <p:anim calcmode="lin" valueType="num">
                                      <p:cBhvr>
                                        <p:cTn id="34" dur="1000" fill="hold"/>
                                        <p:tgtEl>
                                          <p:spTgt spid="39"/>
                                        </p:tgtEl>
                                        <p:attrNameLst>
                                          <p:attrName>ppt_y</p:attrName>
                                        </p:attrNameLst>
                                      </p:cBhvr>
                                      <p:tavLst>
                                        <p:tav tm="0">
                                          <p:val>
                                            <p:strVal val="#ppt_y+.1"/>
                                          </p:val>
                                        </p:tav>
                                        <p:tav tm="100000">
                                          <p:val>
                                            <p:strVal val="#ppt_y"/>
                                          </p:val>
                                        </p:tav>
                                      </p:tavLst>
                                    </p:anim>
                                  </p:childTnLst>
                                </p:cTn>
                              </p:par>
                            </p:childTnLst>
                          </p:cTn>
                        </p:par>
                        <p:par>
                          <p:cTn id="35" fill="hold">
                            <p:stCondLst>
                              <p:cond delay="3100"/>
                            </p:stCondLst>
                            <p:childTnLst>
                              <p:par>
                                <p:cTn id="36" presetID="26" presetClass="emph" presetSubtype="0" fill="hold" nodeType="afterEffect">
                                  <p:stCondLst>
                                    <p:cond delay="0"/>
                                  </p:stCondLst>
                                  <p:childTnLst>
                                    <p:animEffect transition="out" filter="fade">
                                      <p:cBhvr>
                                        <p:cTn id="37" dur="500" tmFilter="0, 0; .2, .5; .8, .5; 1, 0"/>
                                        <p:tgtEl>
                                          <p:spTgt spid="27"/>
                                        </p:tgtEl>
                                      </p:cBhvr>
                                    </p:animEffect>
                                    <p:animScale>
                                      <p:cBhvr>
                                        <p:cTn id="38" dur="250" autoRev="1" fill="hold"/>
                                        <p:tgtEl>
                                          <p:spTgt spid="27"/>
                                        </p:tgtEl>
                                      </p:cBhvr>
                                      <p:by x="105000" y="105000"/>
                                    </p:animScale>
                                  </p:childTnLst>
                                </p:cTn>
                              </p:par>
                              <p:par>
                                <p:cTn id="39" presetID="26" presetClass="emph" presetSubtype="0" fill="hold" nodeType="withEffect">
                                  <p:stCondLst>
                                    <p:cond delay="200"/>
                                  </p:stCondLst>
                                  <p:childTnLst>
                                    <p:animEffect transition="out" filter="fade">
                                      <p:cBhvr>
                                        <p:cTn id="40" dur="500" tmFilter="0, 0; .2, .5; .8, .5; 1, 0"/>
                                        <p:tgtEl>
                                          <p:spTgt spid="31"/>
                                        </p:tgtEl>
                                      </p:cBhvr>
                                    </p:animEffect>
                                    <p:animScale>
                                      <p:cBhvr>
                                        <p:cTn id="41" dur="250" autoRev="1" fill="hold"/>
                                        <p:tgtEl>
                                          <p:spTgt spid="31"/>
                                        </p:tgtEl>
                                      </p:cBhvr>
                                      <p:by x="105000" y="105000"/>
                                    </p:animScale>
                                  </p:childTnLst>
                                </p:cTn>
                              </p:par>
                              <p:par>
                                <p:cTn id="42" presetID="26" presetClass="emph" presetSubtype="0" fill="hold" nodeType="withEffect">
                                  <p:stCondLst>
                                    <p:cond delay="400"/>
                                  </p:stCondLst>
                                  <p:childTnLst>
                                    <p:animEffect transition="out" filter="fade">
                                      <p:cBhvr>
                                        <p:cTn id="43" dur="500" tmFilter="0, 0; .2, .5; .8, .5; 1, 0"/>
                                        <p:tgtEl>
                                          <p:spTgt spid="35"/>
                                        </p:tgtEl>
                                      </p:cBhvr>
                                    </p:animEffect>
                                    <p:animScale>
                                      <p:cBhvr>
                                        <p:cTn id="44" dur="250" autoRev="1" fill="hold"/>
                                        <p:tgtEl>
                                          <p:spTgt spid="35"/>
                                        </p:tgtEl>
                                      </p:cBhvr>
                                      <p:by x="105000" y="105000"/>
                                    </p:animScale>
                                  </p:childTnLst>
                                </p:cTn>
                              </p:par>
                              <p:par>
                                <p:cTn id="45" presetID="26" presetClass="emph" presetSubtype="0" fill="hold" nodeType="withEffect">
                                  <p:stCondLst>
                                    <p:cond delay="600"/>
                                  </p:stCondLst>
                                  <p:childTnLst>
                                    <p:animEffect transition="out" filter="fade">
                                      <p:cBhvr>
                                        <p:cTn id="46" dur="500" tmFilter="0, 0; .2, .5; .8, .5; 1, 0"/>
                                        <p:tgtEl>
                                          <p:spTgt spid="39"/>
                                        </p:tgtEl>
                                      </p:cBhvr>
                                    </p:animEffect>
                                    <p:animScale>
                                      <p:cBhvr>
                                        <p:cTn id="47" dur="250" autoRev="1" fill="hold"/>
                                        <p:tgtEl>
                                          <p:spTgt spid="39"/>
                                        </p:tgtEl>
                                      </p:cBhvr>
                                      <p:by x="105000" y="105000"/>
                                    </p:animScale>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C52A8A4-BFDE-440D-8860-91657B8A9D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5181"/>
            <a:ext cx="12192000" cy="8619201"/>
          </a:xfrm>
          <a:prstGeom prst="rect">
            <a:avLst/>
          </a:prstGeom>
        </p:spPr>
      </p:pic>
      <p:grpSp>
        <p:nvGrpSpPr>
          <p:cNvPr id="3" name="组合 2">
            <a:extLst>
              <a:ext uri="{FF2B5EF4-FFF2-40B4-BE49-F238E27FC236}">
                <a16:creationId xmlns:a16="http://schemas.microsoft.com/office/drawing/2014/main" id="{0C66C490-52BE-4D0D-8127-E7889ED8FFE8}"/>
              </a:ext>
            </a:extLst>
          </p:cNvPr>
          <p:cNvGrpSpPr/>
          <p:nvPr/>
        </p:nvGrpSpPr>
        <p:grpSpPr>
          <a:xfrm>
            <a:off x="3805759" y="2494419"/>
            <a:ext cx="5825167" cy="687233"/>
            <a:chOff x="3282169" y="1966137"/>
            <a:chExt cx="5825167" cy="687233"/>
          </a:xfrm>
        </p:grpSpPr>
        <p:sp>
          <p:nvSpPr>
            <p:cNvPr id="4" name="圆角矩形 27">
              <a:extLst>
                <a:ext uri="{FF2B5EF4-FFF2-40B4-BE49-F238E27FC236}">
                  <a16:creationId xmlns:a16="http://schemas.microsoft.com/office/drawing/2014/main" id="{384CE85A-7AFE-4568-92A8-294343C80EAF}"/>
                </a:ext>
              </a:extLst>
            </p:cNvPr>
            <p:cNvSpPr/>
            <p:nvPr/>
          </p:nvSpPr>
          <p:spPr>
            <a:xfrm>
              <a:off x="3282169" y="1966137"/>
              <a:ext cx="5825167" cy="687233"/>
            </a:xfrm>
            <a:prstGeom prst="roundRect">
              <a:avLst>
                <a:gd name="adj" fmla="val 50000"/>
              </a:avLst>
            </a:prstGeom>
            <a:solidFill>
              <a:sysClr val="window" lastClr="FFFFFF"/>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5" name="TextBox 3">
              <a:extLst>
                <a:ext uri="{FF2B5EF4-FFF2-40B4-BE49-F238E27FC236}">
                  <a16:creationId xmlns:a16="http://schemas.microsoft.com/office/drawing/2014/main" id="{A306134A-02F2-430A-AB1A-E62F4F9BDF2F}"/>
                </a:ext>
              </a:extLst>
            </p:cNvPr>
            <p:cNvSpPr txBox="1"/>
            <p:nvPr/>
          </p:nvSpPr>
          <p:spPr>
            <a:xfrm>
              <a:off x="5504041" y="2125087"/>
              <a:ext cx="1569660"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微软雅黑" pitchFamily="34" charset="-122"/>
                  <a:ea typeface="微软雅黑" pitchFamily="34" charset="-122"/>
                </a:rPr>
                <a:t>添加你的标题</a:t>
              </a:r>
            </a:p>
          </p:txBody>
        </p:sp>
        <p:sp>
          <p:nvSpPr>
            <p:cNvPr id="6" name="TextBox 4">
              <a:extLst>
                <a:ext uri="{FF2B5EF4-FFF2-40B4-BE49-F238E27FC236}">
                  <a16:creationId xmlns:a16="http://schemas.microsoft.com/office/drawing/2014/main" id="{24766769-8939-4410-972A-9EBD52D55A4E}"/>
                </a:ext>
              </a:extLst>
            </p:cNvPr>
            <p:cNvSpPr txBox="1"/>
            <p:nvPr/>
          </p:nvSpPr>
          <p:spPr>
            <a:xfrm>
              <a:off x="4750603" y="2025060"/>
              <a:ext cx="582211" cy="569387"/>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100" b="1" i="0" u="none" strike="noStrike" kern="0" cap="none" spc="0" normalizeH="0" baseline="0" noProof="0" dirty="0">
                  <a:ln>
                    <a:noFill/>
                  </a:ln>
                  <a:solidFill>
                    <a:srgbClr val="C00000"/>
                  </a:solidFill>
                  <a:effectLst/>
                  <a:uLnTx/>
                  <a:uFillTx/>
                  <a:latin typeface="DFGothic-EB" pitchFamily="1" charset="-128"/>
                  <a:ea typeface="DFGothic-EB" pitchFamily="1" charset="-128"/>
                </a:rPr>
                <a:t>04</a:t>
              </a:r>
              <a:endParaRPr kumimoji="0" lang="zh-CN" altLang="en-US" sz="3100" b="1" i="0" u="none" strike="noStrike" kern="0" cap="none" spc="0" normalizeH="0" baseline="0" noProof="0" dirty="0">
                <a:ln>
                  <a:noFill/>
                </a:ln>
                <a:solidFill>
                  <a:srgbClr val="C00000"/>
                </a:solidFill>
                <a:effectLst/>
                <a:uLnTx/>
                <a:uFillTx/>
                <a:latin typeface="DFGothic-EB" pitchFamily="1" charset="-128"/>
                <a:ea typeface="DFGothic-EB" pitchFamily="1" charset="-128"/>
              </a:endParaRPr>
            </a:p>
          </p:txBody>
        </p:sp>
      </p:grpSp>
    </p:spTree>
    <p:extLst>
      <p:ext uri="{BB962C8B-B14F-4D97-AF65-F5344CB8AC3E}">
        <p14:creationId xmlns:p14="http://schemas.microsoft.com/office/powerpoint/2010/main" val="19775423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3"/>
                                        </p:tgtEl>
                                      </p:cBhvr>
                                    </p:animEffect>
                                    <p:animScale>
                                      <p:cBhvr>
                                        <p:cTn id="13" dur="250" autoRev="1" fill="hold"/>
                                        <p:tgtEl>
                                          <p:spTgt spid="3"/>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CFBDE64-36E2-41A7-B76C-4A8424E90950}"/>
              </a:ext>
            </a:extLst>
          </p:cNvPr>
          <p:cNvSpPr txBox="1"/>
          <p:nvPr/>
        </p:nvSpPr>
        <p:spPr>
          <a:xfrm>
            <a:off x="509047" y="1329180"/>
            <a:ext cx="11265031" cy="5078313"/>
          </a:xfrm>
          <a:prstGeom prst="rect">
            <a:avLst/>
          </a:prstGeom>
          <a:noFill/>
        </p:spPr>
        <p:txBody>
          <a:bodyPr wrap="square" rtlCol="0">
            <a:spAutoFit/>
          </a:bodyPr>
          <a:lstStyle/>
          <a:p>
            <a:r>
              <a:rPr lang="zh-CN" altLang="en-US" dirty="0"/>
              <a:t>（四）现代化建设时期：</a:t>
            </a:r>
            <a:r>
              <a:rPr lang="en-US" altLang="zh-CN" dirty="0"/>
              <a:t>1949</a:t>
            </a:r>
            <a:r>
              <a:rPr lang="zh-CN" altLang="en-US" dirty="0"/>
              <a:t>年</a:t>
            </a:r>
            <a:r>
              <a:rPr lang="en-US" altLang="zh-CN" dirty="0"/>
              <a:t>10</a:t>
            </a:r>
            <a:r>
              <a:rPr lang="zh-CN" altLang="en-US" dirty="0"/>
              <a:t>月</a:t>
            </a:r>
            <a:r>
              <a:rPr lang="en-US" altLang="zh-CN" dirty="0"/>
              <a:t>1</a:t>
            </a:r>
            <a:r>
              <a:rPr lang="zh-CN" altLang="en-US" dirty="0"/>
              <a:t>日至今</a:t>
            </a:r>
            <a:br>
              <a:rPr lang="zh-CN" altLang="en-US" dirty="0"/>
            </a:br>
            <a:r>
              <a:rPr lang="zh-CN" altLang="en-US" dirty="0"/>
              <a:t>   构成：由单一陆军发展成，由中国人民解放军、中国人民武装警察部队、民兵组成。中国人民解放军由陆、海、空、二炮组成；国人民武装警察由内卫、消防、边防、警卫、黄金、森林、水利、交通等警种组成。民兵由预备役和基干民兵组成。</a:t>
            </a:r>
            <a:br>
              <a:rPr lang="zh-CN" altLang="en-US" dirty="0"/>
            </a:br>
            <a:r>
              <a:rPr lang="zh-CN" altLang="en-US" dirty="0"/>
              <a:t>    兵力：总兵力由</a:t>
            </a:r>
            <a:r>
              <a:rPr lang="en-US" altLang="zh-CN" dirty="0"/>
              <a:t>800</a:t>
            </a:r>
            <a:r>
              <a:rPr lang="zh-CN" altLang="en-US" dirty="0"/>
              <a:t>万精减成</a:t>
            </a:r>
            <a:r>
              <a:rPr lang="en-US" altLang="zh-CN" dirty="0"/>
              <a:t>353</a:t>
            </a:r>
            <a:r>
              <a:rPr lang="zh-CN" altLang="en-US" dirty="0"/>
              <a:t>万。</a:t>
            </a:r>
            <a:br>
              <a:rPr lang="zh-CN" altLang="en-US" dirty="0"/>
            </a:br>
            <a:r>
              <a:rPr lang="zh-CN" altLang="en-US" dirty="0"/>
              <a:t>    主要战斗和行动</a:t>
            </a:r>
            <a:r>
              <a:rPr lang="en-US" altLang="zh-CN" dirty="0"/>
              <a:t>:</a:t>
            </a:r>
          </a:p>
          <a:p>
            <a:r>
              <a:rPr lang="en-US" altLang="zh-CN" dirty="0"/>
              <a:t>                   </a:t>
            </a:r>
            <a:r>
              <a:rPr lang="en-US" altLang="zh-CN" b="1" dirty="0">
                <a:solidFill>
                  <a:srgbClr val="C00000"/>
                </a:solidFill>
              </a:rPr>
              <a:t>1</a:t>
            </a:r>
            <a:r>
              <a:rPr lang="zh-CN" altLang="en-US" b="1" dirty="0">
                <a:solidFill>
                  <a:srgbClr val="C00000"/>
                </a:solidFill>
              </a:rPr>
              <a:t>、剿匪</a:t>
            </a:r>
            <a:r>
              <a:rPr lang="en-US" altLang="zh-CN" b="1" dirty="0">
                <a:solidFill>
                  <a:srgbClr val="C00000"/>
                </a:solidFill>
              </a:rPr>
              <a:t>278.1</a:t>
            </a:r>
            <a:r>
              <a:rPr lang="zh-CN" altLang="en-US" b="1" dirty="0">
                <a:solidFill>
                  <a:srgbClr val="C00000"/>
                </a:solidFill>
              </a:rPr>
              <a:t>万</a:t>
            </a:r>
            <a:br>
              <a:rPr lang="zh-CN" altLang="en-US" b="1" dirty="0">
                <a:solidFill>
                  <a:srgbClr val="C00000"/>
                </a:solidFill>
              </a:rPr>
            </a:br>
            <a:r>
              <a:rPr lang="zh-CN" altLang="en-US" b="1" dirty="0">
                <a:solidFill>
                  <a:srgbClr val="C00000"/>
                </a:solidFill>
              </a:rPr>
              <a:t>                   </a:t>
            </a:r>
            <a:r>
              <a:rPr lang="en-US" altLang="zh-CN" b="1" dirty="0">
                <a:solidFill>
                  <a:srgbClr val="C00000"/>
                </a:solidFill>
              </a:rPr>
              <a:t>2</a:t>
            </a:r>
            <a:r>
              <a:rPr lang="zh-CN" altLang="en-US" b="1" dirty="0">
                <a:solidFill>
                  <a:srgbClr val="C00000"/>
                </a:solidFill>
              </a:rPr>
              <a:t>、抗美援朝歼敌</a:t>
            </a:r>
            <a:r>
              <a:rPr lang="en-US" altLang="zh-CN" b="1" dirty="0">
                <a:solidFill>
                  <a:srgbClr val="C00000"/>
                </a:solidFill>
              </a:rPr>
              <a:t>109</a:t>
            </a:r>
            <a:r>
              <a:rPr lang="zh-CN" altLang="en-US" b="1" dirty="0">
                <a:solidFill>
                  <a:srgbClr val="C00000"/>
                </a:solidFill>
              </a:rPr>
              <a:t>万，牺牲</a:t>
            </a:r>
            <a:r>
              <a:rPr lang="en-US" altLang="zh-CN" b="1" dirty="0">
                <a:solidFill>
                  <a:srgbClr val="C00000"/>
                </a:solidFill>
              </a:rPr>
              <a:t>76</a:t>
            </a:r>
            <a:r>
              <a:rPr lang="zh-CN" altLang="en-US" b="1" dirty="0">
                <a:solidFill>
                  <a:srgbClr val="C00000"/>
                </a:solidFill>
              </a:rPr>
              <a:t>万</a:t>
            </a:r>
            <a:br>
              <a:rPr lang="zh-CN" altLang="en-US" b="1" dirty="0">
                <a:solidFill>
                  <a:srgbClr val="C00000"/>
                </a:solidFill>
              </a:rPr>
            </a:br>
            <a:r>
              <a:rPr lang="zh-CN" altLang="en-US" b="1" dirty="0">
                <a:solidFill>
                  <a:srgbClr val="C00000"/>
                </a:solidFill>
              </a:rPr>
              <a:t>                   </a:t>
            </a:r>
            <a:r>
              <a:rPr lang="en-US" altLang="zh-CN" b="1" dirty="0">
                <a:solidFill>
                  <a:srgbClr val="C00000"/>
                </a:solidFill>
              </a:rPr>
              <a:t>3</a:t>
            </a:r>
            <a:r>
              <a:rPr lang="zh-CN" altLang="en-US" b="1" dirty="0">
                <a:solidFill>
                  <a:srgbClr val="C00000"/>
                </a:solidFill>
              </a:rPr>
              <a:t>、平息西藏武装叛乱</a:t>
            </a:r>
            <a:br>
              <a:rPr lang="zh-CN" altLang="en-US" b="1" dirty="0">
                <a:solidFill>
                  <a:srgbClr val="C00000"/>
                </a:solidFill>
              </a:rPr>
            </a:br>
            <a:r>
              <a:rPr lang="zh-CN" altLang="en-US" b="1" dirty="0">
                <a:solidFill>
                  <a:srgbClr val="C00000"/>
                </a:solidFill>
              </a:rPr>
              <a:t>                   </a:t>
            </a:r>
            <a:r>
              <a:rPr lang="en-US" altLang="zh-CN" b="1" dirty="0">
                <a:solidFill>
                  <a:srgbClr val="C00000"/>
                </a:solidFill>
              </a:rPr>
              <a:t>4</a:t>
            </a:r>
            <a:r>
              <a:rPr lang="zh-CN" altLang="en-US" b="1" dirty="0">
                <a:solidFill>
                  <a:srgbClr val="C00000"/>
                </a:solidFill>
              </a:rPr>
              <a:t>、中印自卫反击战</a:t>
            </a:r>
            <a:br>
              <a:rPr lang="zh-CN" altLang="en-US" b="1" dirty="0">
                <a:solidFill>
                  <a:srgbClr val="C00000"/>
                </a:solidFill>
              </a:rPr>
            </a:br>
            <a:r>
              <a:rPr lang="zh-CN" altLang="en-US" b="1" dirty="0">
                <a:solidFill>
                  <a:srgbClr val="C00000"/>
                </a:solidFill>
              </a:rPr>
              <a:t>                   </a:t>
            </a:r>
            <a:r>
              <a:rPr lang="en-US" altLang="zh-CN" b="1" dirty="0">
                <a:solidFill>
                  <a:srgbClr val="C00000"/>
                </a:solidFill>
              </a:rPr>
              <a:t>5</a:t>
            </a:r>
            <a:r>
              <a:rPr lang="zh-CN" altLang="en-US" b="1" dirty="0">
                <a:solidFill>
                  <a:srgbClr val="C00000"/>
                </a:solidFill>
              </a:rPr>
              <a:t>、打击美蒋入侵飞机</a:t>
            </a:r>
            <a:r>
              <a:rPr lang="en-US" altLang="zh-CN" b="1" dirty="0">
                <a:solidFill>
                  <a:srgbClr val="C00000"/>
                </a:solidFill>
              </a:rPr>
              <a:t>78</a:t>
            </a:r>
            <a:r>
              <a:rPr lang="zh-CN" altLang="en-US" b="1" dirty="0">
                <a:solidFill>
                  <a:srgbClr val="C00000"/>
                </a:solidFill>
              </a:rPr>
              <a:t>架</a:t>
            </a:r>
            <a:br>
              <a:rPr lang="zh-CN" altLang="en-US" b="1" dirty="0">
                <a:solidFill>
                  <a:srgbClr val="C00000"/>
                </a:solidFill>
              </a:rPr>
            </a:br>
            <a:r>
              <a:rPr lang="zh-CN" altLang="en-US" b="1" dirty="0">
                <a:solidFill>
                  <a:srgbClr val="C00000"/>
                </a:solidFill>
              </a:rPr>
              <a:t>                   </a:t>
            </a:r>
            <a:r>
              <a:rPr lang="en-US" altLang="zh-CN" b="1" dirty="0">
                <a:solidFill>
                  <a:srgbClr val="C00000"/>
                </a:solidFill>
              </a:rPr>
              <a:t>6</a:t>
            </a:r>
            <a:r>
              <a:rPr lang="zh-CN" altLang="en-US" b="1" dirty="0">
                <a:solidFill>
                  <a:srgbClr val="C00000"/>
                </a:solidFill>
              </a:rPr>
              <a:t>、崇武海战：沿海保卫战，</a:t>
            </a:r>
            <a:r>
              <a:rPr lang="en-US" altLang="zh-CN" b="1" dirty="0">
                <a:solidFill>
                  <a:srgbClr val="C00000"/>
                </a:solidFill>
              </a:rPr>
              <a:t>241</a:t>
            </a:r>
            <a:r>
              <a:rPr lang="zh-CN" altLang="en-US" b="1" dirty="0">
                <a:solidFill>
                  <a:srgbClr val="C00000"/>
                </a:solidFill>
              </a:rPr>
              <a:t>次击沉</a:t>
            </a:r>
            <a:r>
              <a:rPr lang="en-US" altLang="zh-CN" b="1" dirty="0">
                <a:solidFill>
                  <a:srgbClr val="C00000"/>
                </a:solidFill>
              </a:rPr>
              <a:t>18</a:t>
            </a:r>
            <a:r>
              <a:rPr lang="zh-CN" altLang="en-US" b="1" dirty="0">
                <a:solidFill>
                  <a:srgbClr val="C00000"/>
                </a:solidFill>
              </a:rPr>
              <a:t>艘，击伤</a:t>
            </a:r>
            <a:r>
              <a:rPr lang="en-US" altLang="zh-CN" b="1" dirty="0">
                <a:solidFill>
                  <a:srgbClr val="C00000"/>
                </a:solidFill>
              </a:rPr>
              <a:t>49</a:t>
            </a:r>
            <a:r>
              <a:rPr lang="zh-CN" altLang="en-US" b="1" dirty="0">
                <a:solidFill>
                  <a:srgbClr val="C00000"/>
                </a:solidFill>
              </a:rPr>
              <a:t>艘，缴获各种艇船</a:t>
            </a:r>
            <a:r>
              <a:rPr lang="en-US" altLang="zh-CN" b="1" dirty="0">
                <a:solidFill>
                  <a:srgbClr val="C00000"/>
                </a:solidFill>
              </a:rPr>
              <a:t>207</a:t>
            </a:r>
            <a:r>
              <a:rPr lang="zh-CN" altLang="en-US" b="1" dirty="0">
                <a:solidFill>
                  <a:srgbClr val="C00000"/>
                </a:solidFill>
              </a:rPr>
              <a:t>艘。</a:t>
            </a:r>
            <a:br>
              <a:rPr lang="zh-CN" altLang="en-US" b="1" dirty="0">
                <a:solidFill>
                  <a:srgbClr val="C00000"/>
                </a:solidFill>
              </a:rPr>
            </a:br>
            <a:r>
              <a:rPr lang="zh-CN" altLang="en-US" b="1" dirty="0">
                <a:solidFill>
                  <a:srgbClr val="C00000"/>
                </a:solidFill>
              </a:rPr>
              <a:t>                   </a:t>
            </a:r>
            <a:r>
              <a:rPr lang="en-US" altLang="zh-CN" b="1" dirty="0">
                <a:solidFill>
                  <a:srgbClr val="C00000"/>
                </a:solidFill>
              </a:rPr>
              <a:t>7</a:t>
            </a:r>
            <a:r>
              <a:rPr lang="zh-CN" altLang="en-US" b="1" dirty="0">
                <a:solidFill>
                  <a:srgbClr val="C00000"/>
                </a:solidFill>
              </a:rPr>
              <a:t>、抗美援越击落美机</a:t>
            </a:r>
            <a:r>
              <a:rPr lang="en-US" altLang="zh-CN" b="1" dirty="0">
                <a:solidFill>
                  <a:srgbClr val="C00000"/>
                </a:solidFill>
              </a:rPr>
              <a:t>1707</a:t>
            </a:r>
            <a:r>
              <a:rPr lang="zh-CN" altLang="en-US" b="1" dirty="0">
                <a:solidFill>
                  <a:srgbClr val="C00000"/>
                </a:solidFill>
              </a:rPr>
              <a:t>架</a:t>
            </a:r>
            <a:br>
              <a:rPr lang="zh-CN" altLang="en-US" b="1" dirty="0">
                <a:solidFill>
                  <a:srgbClr val="C00000"/>
                </a:solidFill>
              </a:rPr>
            </a:br>
            <a:r>
              <a:rPr lang="zh-CN" altLang="en-US" b="1" dirty="0">
                <a:solidFill>
                  <a:srgbClr val="C00000"/>
                </a:solidFill>
              </a:rPr>
              <a:t>                   </a:t>
            </a:r>
            <a:r>
              <a:rPr lang="en-US" altLang="zh-CN" b="1" dirty="0">
                <a:solidFill>
                  <a:srgbClr val="C00000"/>
                </a:solidFill>
              </a:rPr>
              <a:t>8</a:t>
            </a:r>
            <a:r>
              <a:rPr lang="zh-CN" altLang="en-US" b="1" dirty="0">
                <a:solidFill>
                  <a:srgbClr val="C00000"/>
                </a:solidFill>
              </a:rPr>
              <a:t>、抗美援老击落飞机</a:t>
            </a:r>
            <a:r>
              <a:rPr lang="en-US" altLang="zh-CN" b="1" dirty="0">
                <a:solidFill>
                  <a:srgbClr val="C00000"/>
                </a:solidFill>
              </a:rPr>
              <a:t>35</a:t>
            </a:r>
            <a:r>
              <a:rPr lang="zh-CN" altLang="en-US" b="1" dirty="0">
                <a:solidFill>
                  <a:srgbClr val="C00000"/>
                </a:solidFill>
              </a:rPr>
              <a:t>架</a:t>
            </a:r>
            <a:br>
              <a:rPr lang="zh-CN" altLang="en-US" b="1" dirty="0">
                <a:solidFill>
                  <a:srgbClr val="C00000"/>
                </a:solidFill>
              </a:rPr>
            </a:br>
            <a:r>
              <a:rPr lang="zh-CN" altLang="en-US" b="1" dirty="0">
                <a:solidFill>
                  <a:srgbClr val="C00000"/>
                </a:solidFill>
              </a:rPr>
              <a:t>                   </a:t>
            </a:r>
            <a:r>
              <a:rPr lang="en-US" altLang="zh-CN" b="1" dirty="0">
                <a:solidFill>
                  <a:srgbClr val="C00000"/>
                </a:solidFill>
              </a:rPr>
              <a:t>9</a:t>
            </a:r>
            <a:r>
              <a:rPr lang="zh-CN" altLang="en-US" b="1" dirty="0">
                <a:solidFill>
                  <a:srgbClr val="C00000"/>
                </a:solidFill>
              </a:rPr>
              <a:t>、珍宝岛自卫反击</a:t>
            </a:r>
            <a:br>
              <a:rPr lang="zh-CN" altLang="en-US" b="1" dirty="0">
                <a:solidFill>
                  <a:srgbClr val="C00000"/>
                </a:solidFill>
              </a:rPr>
            </a:br>
            <a:r>
              <a:rPr lang="zh-CN" altLang="en-US" b="1" dirty="0">
                <a:solidFill>
                  <a:srgbClr val="C00000"/>
                </a:solidFill>
              </a:rPr>
              <a:t>                   </a:t>
            </a:r>
            <a:r>
              <a:rPr lang="en-US" altLang="zh-CN" b="1" dirty="0">
                <a:solidFill>
                  <a:srgbClr val="C00000"/>
                </a:solidFill>
              </a:rPr>
              <a:t>10</a:t>
            </a:r>
            <a:r>
              <a:rPr lang="zh-CN" altLang="en-US" b="1" dirty="0">
                <a:solidFill>
                  <a:srgbClr val="C00000"/>
                </a:solidFill>
              </a:rPr>
              <a:t>、西沙自卫反击</a:t>
            </a:r>
            <a:br>
              <a:rPr lang="zh-CN" altLang="en-US" b="1" dirty="0">
                <a:solidFill>
                  <a:srgbClr val="C00000"/>
                </a:solidFill>
              </a:rPr>
            </a:br>
            <a:r>
              <a:rPr lang="zh-CN" altLang="en-US" b="1" dirty="0">
                <a:solidFill>
                  <a:srgbClr val="C00000"/>
                </a:solidFill>
              </a:rPr>
              <a:t>                   </a:t>
            </a:r>
            <a:r>
              <a:rPr lang="en-US" altLang="zh-CN" b="1" dirty="0">
                <a:solidFill>
                  <a:srgbClr val="C00000"/>
                </a:solidFill>
              </a:rPr>
              <a:t>11</a:t>
            </a:r>
            <a:r>
              <a:rPr lang="zh-CN" altLang="en-US" b="1" dirty="0">
                <a:solidFill>
                  <a:srgbClr val="C00000"/>
                </a:solidFill>
              </a:rPr>
              <a:t>、对越自卫反击战</a:t>
            </a:r>
            <a:br>
              <a:rPr lang="zh-CN" altLang="en-US" b="1" dirty="0">
                <a:solidFill>
                  <a:srgbClr val="C00000"/>
                </a:solidFill>
              </a:rPr>
            </a:br>
            <a:r>
              <a:rPr lang="zh-CN" altLang="en-US" b="1" dirty="0">
                <a:solidFill>
                  <a:srgbClr val="C00000"/>
                </a:solidFill>
              </a:rPr>
              <a:t>                   </a:t>
            </a:r>
            <a:r>
              <a:rPr lang="en-US" altLang="zh-CN" b="1" dirty="0">
                <a:solidFill>
                  <a:srgbClr val="C00000"/>
                </a:solidFill>
              </a:rPr>
              <a:t>12</a:t>
            </a:r>
            <a:r>
              <a:rPr lang="zh-CN" altLang="en-US" b="1" dirty="0">
                <a:solidFill>
                  <a:srgbClr val="C00000"/>
                </a:solidFill>
              </a:rPr>
              <a:t>、进驻香港澳门</a:t>
            </a:r>
          </a:p>
        </p:txBody>
      </p:sp>
    </p:spTree>
    <p:extLst>
      <p:ext uri="{BB962C8B-B14F-4D97-AF65-F5344CB8AC3E}">
        <p14:creationId xmlns:p14="http://schemas.microsoft.com/office/powerpoint/2010/main" val="310809835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8704AB7D-E026-4BC1-8294-F0153AC0A58A}"/>
              </a:ext>
            </a:extLst>
          </p:cNvPr>
          <p:cNvPicPr>
            <a:picLocks noChangeAspect="1"/>
          </p:cNvPicPr>
          <p:nvPr/>
        </p:nvPicPr>
        <p:blipFill>
          <a:blip r:embed="rId3"/>
          <a:stretch>
            <a:fillRect/>
          </a:stretch>
        </p:blipFill>
        <p:spPr>
          <a:xfrm>
            <a:off x="952107" y="1313436"/>
            <a:ext cx="4695238" cy="2628571"/>
          </a:xfrm>
          <a:prstGeom prst="rect">
            <a:avLst/>
          </a:prstGeom>
        </p:spPr>
      </p:pic>
      <p:pic>
        <p:nvPicPr>
          <p:cNvPr id="3" name="图片 2">
            <a:extLst>
              <a:ext uri="{FF2B5EF4-FFF2-40B4-BE49-F238E27FC236}">
                <a16:creationId xmlns:a16="http://schemas.microsoft.com/office/drawing/2014/main" id="{3C4894DF-CA13-4AF7-9BED-9F6E273E07EF}"/>
              </a:ext>
            </a:extLst>
          </p:cNvPr>
          <p:cNvPicPr>
            <a:picLocks noChangeAspect="1"/>
          </p:cNvPicPr>
          <p:nvPr/>
        </p:nvPicPr>
        <p:blipFill>
          <a:blip r:embed="rId4"/>
          <a:stretch>
            <a:fillRect/>
          </a:stretch>
        </p:blipFill>
        <p:spPr>
          <a:xfrm>
            <a:off x="6497410" y="1313436"/>
            <a:ext cx="3959705" cy="2628571"/>
          </a:xfrm>
          <a:prstGeom prst="rect">
            <a:avLst/>
          </a:prstGeom>
        </p:spPr>
      </p:pic>
      <p:sp>
        <p:nvSpPr>
          <p:cNvPr id="4" name="文本框 3">
            <a:extLst>
              <a:ext uri="{FF2B5EF4-FFF2-40B4-BE49-F238E27FC236}">
                <a16:creationId xmlns:a16="http://schemas.microsoft.com/office/drawing/2014/main" id="{EAED3D4F-F72B-440A-9134-39D012332BFA}"/>
              </a:ext>
            </a:extLst>
          </p:cNvPr>
          <p:cNvSpPr txBox="1"/>
          <p:nvPr/>
        </p:nvSpPr>
        <p:spPr>
          <a:xfrm>
            <a:off x="4857593" y="4398190"/>
            <a:ext cx="5599522" cy="1998496"/>
          </a:xfrm>
          <a:prstGeom prst="rect">
            <a:avLst/>
          </a:prstGeom>
          <a:noFill/>
        </p:spPr>
        <p:txBody>
          <a:bodyPr wrap="square" rtlCol="0">
            <a:spAutoFit/>
          </a:bodyPr>
          <a:lstStyle/>
          <a:p>
            <a:pPr>
              <a:lnSpc>
                <a:spcPct val="150000"/>
              </a:lnSpc>
            </a:pPr>
            <a:r>
              <a:rPr lang="zh-CN" altLang="en-US" sz="1400" dirty="0"/>
              <a:t>中共的解放战争统计中，指出经过艰苦奋战，共歼灭国民党军</a:t>
            </a:r>
            <a:r>
              <a:rPr lang="en-US" altLang="zh-CN" sz="1400" dirty="0"/>
              <a:t>807</a:t>
            </a:r>
            <a:r>
              <a:rPr lang="zh-CN" altLang="en-US" sz="1400" dirty="0"/>
              <a:t>万人</a:t>
            </a:r>
            <a:r>
              <a:rPr lang="en-US" altLang="zh-CN" sz="1400" dirty="0"/>
              <a:t>(</a:t>
            </a:r>
            <a:r>
              <a:rPr lang="zh-CN" altLang="en-US" sz="1400" dirty="0"/>
              <a:t>俘虏</a:t>
            </a:r>
            <a:r>
              <a:rPr lang="en-US" altLang="zh-CN" sz="1400" dirty="0"/>
              <a:t>458</a:t>
            </a:r>
            <a:r>
              <a:rPr lang="zh-CN" altLang="en-US" sz="1400" dirty="0"/>
              <a:t>万人，毙伤</a:t>
            </a:r>
            <a:r>
              <a:rPr lang="en-US" altLang="zh-CN" sz="1400" dirty="0"/>
              <a:t>171</a:t>
            </a:r>
            <a:r>
              <a:rPr lang="zh-CN" altLang="en-US" sz="1400" dirty="0"/>
              <a:t>万余人，投诚</a:t>
            </a:r>
            <a:r>
              <a:rPr lang="en-US" altLang="zh-CN" sz="1400" dirty="0"/>
              <a:t>63</a:t>
            </a:r>
            <a:r>
              <a:rPr lang="zh-CN" altLang="en-US" sz="1400" dirty="0"/>
              <a:t>万余人，起义和接受改编</a:t>
            </a:r>
            <a:r>
              <a:rPr lang="en-US" altLang="zh-CN" sz="1400" dirty="0"/>
              <a:t>114</a:t>
            </a:r>
            <a:r>
              <a:rPr lang="zh-CN" altLang="en-US" sz="1400" dirty="0"/>
              <a:t>万余人</a:t>
            </a:r>
            <a:r>
              <a:rPr lang="en-US" altLang="zh-CN" sz="1400" dirty="0"/>
              <a:t>)</a:t>
            </a:r>
            <a:r>
              <a:rPr lang="zh-CN" altLang="en-US" sz="1400" dirty="0"/>
              <a:t>，投诚</a:t>
            </a:r>
            <a:r>
              <a:rPr lang="en-US" altLang="zh-CN" sz="1400" dirty="0"/>
              <a:t>﹑</a:t>
            </a:r>
            <a:r>
              <a:rPr lang="zh-CN" altLang="en-US" sz="1400" dirty="0"/>
              <a:t>俘虏和击毙旅级或少将以上高级将领</a:t>
            </a:r>
            <a:r>
              <a:rPr lang="en-US" altLang="zh-CN" sz="1400" dirty="0"/>
              <a:t>1686</a:t>
            </a:r>
            <a:r>
              <a:rPr lang="zh-CN" altLang="en-US" sz="1400" dirty="0"/>
              <a:t>名，解放了除西藏及台湾</a:t>
            </a:r>
            <a:r>
              <a:rPr lang="en-US" altLang="zh-CN" sz="1400" dirty="0"/>
              <a:t>﹑</a:t>
            </a:r>
            <a:r>
              <a:rPr lang="zh-CN" altLang="en-US" sz="1400" dirty="0"/>
              <a:t>澎湖</a:t>
            </a:r>
            <a:r>
              <a:rPr lang="en-US" altLang="zh-CN" sz="1400" dirty="0"/>
              <a:t>﹑</a:t>
            </a:r>
            <a:r>
              <a:rPr lang="zh-CN" altLang="en-US" sz="1400" dirty="0"/>
              <a:t>金门</a:t>
            </a:r>
            <a:r>
              <a:rPr lang="en-US" altLang="zh-CN" sz="1400" dirty="0"/>
              <a:t>﹑</a:t>
            </a:r>
            <a:r>
              <a:rPr lang="zh-CN" altLang="en-US" sz="1400" dirty="0"/>
              <a:t>马祖等以外的全部国土。近年又有人提出加上</a:t>
            </a:r>
            <a:r>
              <a:rPr lang="en-US" altLang="zh-CN" sz="1400" dirty="0"/>
              <a:t>45</a:t>
            </a:r>
            <a:r>
              <a:rPr lang="zh-CN" altLang="en-US" sz="1400" dirty="0"/>
              <a:t>年</a:t>
            </a:r>
            <a:r>
              <a:rPr lang="en-US" altLang="zh-CN" sz="1400" dirty="0"/>
              <a:t>9</a:t>
            </a:r>
            <a:r>
              <a:rPr lang="zh-CN" altLang="en-US" sz="1400" dirty="0"/>
              <a:t>月到开打前，以及一直持续到</a:t>
            </a:r>
            <a:r>
              <a:rPr lang="en-US" altLang="zh-CN" sz="1400" dirty="0"/>
              <a:t>53</a:t>
            </a:r>
            <a:r>
              <a:rPr lang="zh-CN" altLang="en-US" sz="1400" dirty="0"/>
              <a:t>年年底数年的剿匪行动是</a:t>
            </a:r>
            <a:r>
              <a:rPr lang="en-US" altLang="zh-CN" sz="1400" dirty="0"/>
              <a:t>1065</a:t>
            </a:r>
            <a:r>
              <a:rPr lang="zh-CN" altLang="en-US" sz="1400" dirty="0"/>
              <a:t>万（剿匪的时间段比</a:t>
            </a:r>
            <a:r>
              <a:rPr lang="en-US" altLang="zh-CN" sz="1400" dirty="0"/>
              <a:t>50</a:t>
            </a:r>
            <a:r>
              <a:rPr lang="zh-CN" altLang="en-US" sz="1400" dirty="0"/>
              <a:t>年</a:t>
            </a:r>
            <a:r>
              <a:rPr lang="en-US" altLang="zh-CN" sz="1400" dirty="0"/>
              <a:t>6</a:t>
            </a:r>
            <a:r>
              <a:rPr lang="zh-CN" altLang="en-US" sz="1400" dirty="0"/>
              <a:t>月晚很多，一直到</a:t>
            </a:r>
            <a:r>
              <a:rPr lang="en-US" altLang="zh-CN" sz="1400" dirty="0"/>
              <a:t>53</a:t>
            </a:r>
            <a:r>
              <a:rPr lang="zh-CN" altLang="en-US" sz="1400" dirty="0"/>
              <a:t>年年底）。</a:t>
            </a:r>
          </a:p>
        </p:txBody>
      </p:sp>
      <p:sp>
        <p:nvSpPr>
          <p:cNvPr id="5" name="文本框 4">
            <a:extLst>
              <a:ext uri="{FF2B5EF4-FFF2-40B4-BE49-F238E27FC236}">
                <a16:creationId xmlns:a16="http://schemas.microsoft.com/office/drawing/2014/main" id="{B9350889-F8A0-427A-86B3-35B16744B96C}"/>
              </a:ext>
            </a:extLst>
          </p:cNvPr>
          <p:cNvSpPr txBox="1"/>
          <p:nvPr/>
        </p:nvSpPr>
        <p:spPr>
          <a:xfrm>
            <a:off x="612742" y="5043495"/>
            <a:ext cx="3261674" cy="707886"/>
          </a:xfrm>
          <a:prstGeom prst="rect">
            <a:avLst/>
          </a:prstGeom>
          <a:noFill/>
        </p:spPr>
        <p:txBody>
          <a:bodyPr wrap="square" rtlCol="0">
            <a:spAutoFit/>
          </a:bodyPr>
          <a:lstStyle/>
          <a:p>
            <a:pPr algn="ctr"/>
            <a:r>
              <a:rPr lang="zh-CN" altLang="en-US" sz="4000" b="1" dirty="0">
                <a:solidFill>
                  <a:srgbClr val="C00000"/>
                </a:solidFill>
              </a:rPr>
              <a:t>剿匪</a:t>
            </a:r>
          </a:p>
        </p:txBody>
      </p:sp>
    </p:spTree>
    <p:extLst>
      <p:ext uri="{BB962C8B-B14F-4D97-AF65-F5344CB8AC3E}">
        <p14:creationId xmlns:p14="http://schemas.microsoft.com/office/powerpoint/2010/main" val="99730004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0FF171DB-71BA-4647-8267-2B1C1F37FE03}"/>
              </a:ext>
            </a:extLst>
          </p:cNvPr>
          <p:cNvSpPr txBox="1"/>
          <p:nvPr/>
        </p:nvSpPr>
        <p:spPr>
          <a:xfrm>
            <a:off x="6127423" y="3054284"/>
            <a:ext cx="5599522" cy="2967992"/>
          </a:xfrm>
          <a:prstGeom prst="rect">
            <a:avLst/>
          </a:prstGeom>
          <a:noFill/>
        </p:spPr>
        <p:txBody>
          <a:bodyPr wrap="square" rtlCol="0">
            <a:spAutoFit/>
          </a:bodyPr>
          <a:lstStyle/>
          <a:p>
            <a:pPr>
              <a:lnSpc>
                <a:spcPct val="150000"/>
              </a:lnSpc>
            </a:pPr>
            <a:r>
              <a:rPr lang="zh-CN" altLang="en-US" sz="1400" dirty="0"/>
              <a:t>抗美援朝，又称抗美援朝运动或抗美援朝战争，是</a:t>
            </a:r>
            <a:r>
              <a:rPr lang="en-US" altLang="zh-CN" sz="1400" dirty="0"/>
              <a:t>20</a:t>
            </a:r>
            <a:r>
              <a:rPr lang="zh-CN" altLang="en-US" sz="1400" dirty="0"/>
              <a:t>世纪</a:t>
            </a:r>
            <a:r>
              <a:rPr lang="en-US" altLang="zh-CN" sz="1400" dirty="0"/>
              <a:t>50</a:t>
            </a:r>
            <a:r>
              <a:rPr lang="zh-CN" altLang="en-US" sz="1400" dirty="0"/>
              <a:t>年代初爆发的朝鲜战争的一部分，仅指中国人民志愿军参战的阶段，也包括中国人民支援朝鲜人民抗击美国侵略的群众性运动。</a:t>
            </a:r>
          </a:p>
          <a:p>
            <a:pPr>
              <a:lnSpc>
                <a:spcPct val="150000"/>
              </a:lnSpc>
            </a:pPr>
            <a:r>
              <a:rPr lang="en-US" altLang="zh-CN" sz="1400" dirty="0"/>
              <a:t>1950</a:t>
            </a:r>
            <a:r>
              <a:rPr lang="zh-CN" altLang="en-US" sz="1400" dirty="0"/>
              <a:t>年</a:t>
            </a:r>
            <a:r>
              <a:rPr lang="en-US" altLang="zh-CN" sz="1400" dirty="0"/>
              <a:t>7</a:t>
            </a:r>
            <a:r>
              <a:rPr lang="zh-CN" altLang="en-US" sz="1400" dirty="0"/>
              <a:t>月</a:t>
            </a:r>
            <a:r>
              <a:rPr lang="en-US" altLang="zh-CN" sz="1400" dirty="0"/>
              <a:t>10</a:t>
            </a:r>
            <a:r>
              <a:rPr lang="zh-CN" altLang="en-US" sz="1400" dirty="0"/>
              <a:t>日，</a:t>
            </a:r>
            <a:r>
              <a:rPr lang="en-US" altLang="zh-CN" sz="1400" dirty="0"/>
              <a:t>"</a:t>
            </a:r>
            <a:r>
              <a:rPr lang="zh-CN" altLang="en-US" sz="1400" dirty="0"/>
              <a:t>中国人民反对美国侵略台湾朝鲜运动委员会</a:t>
            </a:r>
            <a:r>
              <a:rPr lang="en-US" altLang="zh-CN" sz="1400" dirty="0"/>
              <a:t>"</a:t>
            </a:r>
            <a:r>
              <a:rPr lang="zh-CN" altLang="en-US" sz="1400" dirty="0"/>
              <a:t>成立，抗美援朝运动自此开始。</a:t>
            </a:r>
            <a:r>
              <a:rPr lang="en-US" altLang="zh-CN" sz="1400" dirty="0"/>
              <a:t>10</a:t>
            </a:r>
            <a:r>
              <a:rPr lang="zh-CN" altLang="en-US" sz="1400" dirty="0"/>
              <a:t>月，中国人民志愿军赴朝作战，拉开了抗美援朝战争的序幕。在抗美援朝战争中，志愿军得到了解放军全军和中国全国人民的全力支持，得到了以苏联为首的社会主义阵营的配合。</a:t>
            </a:r>
            <a:r>
              <a:rPr lang="en-US" altLang="zh-CN" sz="1400" dirty="0"/>
              <a:t>1953</a:t>
            </a:r>
            <a:r>
              <a:rPr lang="zh-CN" altLang="en-US" sz="1400" dirty="0"/>
              <a:t>年</a:t>
            </a:r>
            <a:r>
              <a:rPr lang="en-US" altLang="zh-CN" sz="1400" dirty="0"/>
              <a:t>7</a:t>
            </a:r>
            <a:r>
              <a:rPr lang="zh-CN" altLang="en-US" sz="1400" dirty="0"/>
              <a:t>月，双方签订</a:t>
            </a:r>
            <a:r>
              <a:rPr lang="en-US" altLang="zh-CN" sz="1400" dirty="0"/>
              <a:t>《</a:t>
            </a:r>
            <a:r>
              <a:rPr lang="zh-CN" altLang="en-US" sz="1400" dirty="0"/>
              <a:t>朝鲜停战协定</a:t>
            </a:r>
            <a:r>
              <a:rPr lang="en-US" altLang="zh-CN" sz="1400" dirty="0"/>
              <a:t>》</a:t>
            </a:r>
            <a:r>
              <a:rPr lang="zh-CN" altLang="en-US" sz="1400" dirty="0"/>
              <a:t>，从此抗美援朝胜利结束。</a:t>
            </a:r>
            <a:r>
              <a:rPr lang="en-US" altLang="zh-CN" sz="1400" dirty="0"/>
              <a:t>1958</a:t>
            </a:r>
            <a:r>
              <a:rPr lang="zh-CN" altLang="en-US" sz="1400" dirty="0"/>
              <a:t>年，志愿军全部撤回中国。</a:t>
            </a:r>
            <a:r>
              <a:rPr lang="en-US" altLang="zh-CN" sz="1400" dirty="0"/>
              <a:t>10</a:t>
            </a:r>
            <a:r>
              <a:rPr lang="zh-CN" altLang="en-US" sz="1400" dirty="0"/>
              <a:t>月</a:t>
            </a:r>
            <a:r>
              <a:rPr lang="en-US" altLang="zh-CN" sz="1400" dirty="0"/>
              <a:t>25</a:t>
            </a:r>
            <a:r>
              <a:rPr lang="zh-CN" altLang="en-US" sz="1400" dirty="0"/>
              <a:t>日为抗美援朝纪念日。</a:t>
            </a:r>
          </a:p>
        </p:txBody>
      </p:sp>
      <p:sp>
        <p:nvSpPr>
          <p:cNvPr id="3" name="文本框 2">
            <a:extLst>
              <a:ext uri="{FF2B5EF4-FFF2-40B4-BE49-F238E27FC236}">
                <a16:creationId xmlns:a16="http://schemas.microsoft.com/office/drawing/2014/main" id="{4881FDD7-E9C6-462F-954D-A8053EE95623}"/>
              </a:ext>
            </a:extLst>
          </p:cNvPr>
          <p:cNvSpPr txBox="1"/>
          <p:nvPr/>
        </p:nvSpPr>
        <p:spPr>
          <a:xfrm>
            <a:off x="7220932" y="1866662"/>
            <a:ext cx="3261674" cy="707886"/>
          </a:xfrm>
          <a:prstGeom prst="rect">
            <a:avLst/>
          </a:prstGeom>
          <a:noFill/>
        </p:spPr>
        <p:txBody>
          <a:bodyPr wrap="square" rtlCol="0">
            <a:spAutoFit/>
          </a:bodyPr>
          <a:lstStyle/>
          <a:p>
            <a:pPr algn="ctr"/>
            <a:r>
              <a:rPr lang="zh-CN" altLang="en-US" sz="4000" b="1" dirty="0">
                <a:solidFill>
                  <a:srgbClr val="C00000"/>
                </a:solidFill>
              </a:rPr>
              <a:t>抗美援朝</a:t>
            </a:r>
          </a:p>
        </p:txBody>
      </p:sp>
      <p:pic>
        <p:nvPicPr>
          <p:cNvPr id="6" name="图片 5">
            <a:extLst>
              <a:ext uri="{FF2B5EF4-FFF2-40B4-BE49-F238E27FC236}">
                <a16:creationId xmlns:a16="http://schemas.microsoft.com/office/drawing/2014/main" id="{CB2FAEFB-94B0-4A86-8E12-CE94F5528642}"/>
              </a:ext>
            </a:extLst>
          </p:cNvPr>
          <p:cNvPicPr>
            <a:picLocks noChangeAspect="1"/>
          </p:cNvPicPr>
          <p:nvPr/>
        </p:nvPicPr>
        <p:blipFill>
          <a:blip r:embed="rId3"/>
          <a:stretch>
            <a:fillRect/>
          </a:stretch>
        </p:blipFill>
        <p:spPr>
          <a:xfrm>
            <a:off x="694387" y="972986"/>
            <a:ext cx="4638095" cy="2495238"/>
          </a:xfrm>
          <a:prstGeom prst="rect">
            <a:avLst/>
          </a:prstGeom>
        </p:spPr>
      </p:pic>
      <p:pic>
        <p:nvPicPr>
          <p:cNvPr id="7" name="图片 6">
            <a:extLst>
              <a:ext uri="{FF2B5EF4-FFF2-40B4-BE49-F238E27FC236}">
                <a16:creationId xmlns:a16="http://schemas.microsoft.com/office/drawing/2014/main" id="{7A75811A-ACAE-477C-BF39-A2C2BEE5FD95}"/>
              </a:ext>
            </a:extLst>
          </p:cNvPr>
          <p:cNvPicPr>
            <a:picLocks noChangeAspect="1"/>
          </p:cNvPicPr>
          <p:nvPr/>
        </p:nvPicPr>
        <p:blipFill>
          <a:blip r:embed="rId4"/>
          <a:stretch>
            <a:fillRect/>
          </a:stretch>
        </p:blipFill>
        <p:spPr>
          <a:xfrm>
            <a:off x="694387" y="3695462"/>
            <a:ext cx="4638095" cy="2895117"/>
          </a:xfrm>
          <a:prstGeom prst="rect">
            <a:avLst/>
          </a:prstGeom>
        </p:spPr>
      </p:pic>
    </p:spTree>
    <p:extLst>
      <p:ext uri="{BB962C8B-B14F-4D97-AF65-F5344CB8AC3E}">
        <p14:creationId xmlns:p14="http://schemas.microsoft.com/office/powerpoint/2010/main" val="313287993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515822A4-E85D-44E1-AE18-AD7D1C779A58}"/>
              </a:ext>
            </a:extLst>
          </p:cNvPr>
          <p:cNvPicPr>
            <a:picLocks noChangeAspect="1"/>
          </p:cNvPicPr>
          <p:nvPr/>
        </p:nvPicPr>
        <p:blipFill>
          <a:blip r:embed="rId3"/>
          <a:stretch>
            <a:fillRect/>
          </a:stretch>
        </p:blipFill>
        <p:spPr>
          <a:xfrm>
            <a:off x="515569" y="1118232"/>
            <a:ext cx="4580952" cy="2238095"/>
          </a:xfrm>
          <a:prstGeom prst="rect">
            <a:avLst/>
          </a:prstGeom>
        </p:spPr>
      </p:pic>
      <p:pic>
        <p:nvPicPr>
          <p:cNvPr id="3" name="图片 2">
            <a:extLst>
              <a:ext uri="{FF2B5EF4-FFF2-40B4-BE49-F238E27FC236}">
                <a16:creationId xmlns:a16="http://schemas.microsoft.com/office/drawing/2014/main" id="{0AB8572A-85EB-42EE-9A0E-4B16DF415CBF}"/>
              </a:ext>
            </a:extLst>
          </p:cNvPr>
          <p:cNvPicPr>
            <a:picLocks noChangeAspect="1"/>
          </p:cNvPicPr>
          <p:nvPr/>
        </p:nvPicPr>
        <p:blipFill rotWithShape="1">
          <a:blip r:embed="rId4"/>
          <a:srcRect t="22148"/>
          <a:stretch/>
        </p:blipFill>
        <p:spPr>
          <a:xfrm>
            <a:off x="515570" y="3874415"/>
            <a:ext cx="4580952" cy="2450675"/>
          </a:xfrm>
          <a:prstGeom prst="rect">
            <a:avLst/>
          </a:prstGeom>
        </p:spPr>
      </p:pic>
      <p:sp>
        <p:nvSpPr>
          <p:cNvPr id="4" name="文本框 3">
            <a:extLst>
              <a:ext uri="{FF2B5EF4-FFF2-40B4-BE49-F238E27FC236}">
                <a16:creationId xmlns:a16="http://schemas.microsoft.com/office/drawing/2014/main" id="{F10D95DD-0F20-4746-80C9-304E4C46C3C4}"/>
              </a:ext>
            </a:extLst>
          </p:cNvPr>
          <p:cNvSpPr txBox="1"/>
          <p:nvPr/>
        </p:nvSpPr>
        <p:spPr>
          <a:xfrm>
            <a:off x="5978166" y="1044923"/>
            <a:ext cx="5599522" cy="2967992"/>
          </a:xfrm>
          <a:prstGeom prst="rect">
            <a:avLst/>
          </a:prstGeom>
          <a:noFill/>
        </p:spPr>
        <p:txBody>
          <a:bodyPr wrap="square" rtlCol="0">
            <a:spAutoFit/>
          </a:bodyPr>
          <a:lstStyle/>
          <a:p>
            <a:pPr>
              <a:lnSpc>
                <a:spcPct val="150000"/>
              </a:lnSpc>
            </a:pPr>
            <a:r>
              <a:rPr lang="zh-CN" altLang="en-US" sz="1400" dirty="0"/>
              <a:t>国人民解放军驻香港部队于</a:t>
            </a:r>
            <a:r>
              <a:rPr lang="en-US" altLang="zh-CN" sz="1400" dirty="0"/>
              <a:t>1993</a:t>
            </a:r>
            <a:r>
              <a:rPr lang="zh-CN" altLang="en-US" sz="1400" dirty="0"/>
              <a:t>年初开始组建，</a:t>
            </a:r>
            <a:r>
              <a:rPr lang="en-US" altLang="zh-CN" sz="1400" dirty="0"/>
              <a:t>1996</a:t>
            </a:r>
            <a:r>
              <a:rPr lang="zh-CN" altLang="en-US" sz="1400" dirty="0"/>
              <a:t>年</a:t>
            </a:r>
            <a:r>
              <a:rPr lang="en-US" altLang="zh-CN" sz="1400" dirty="0"/>
              <a:t>1</a:t>
            </a:r>
            <a:r>
              <a:rPr lang="zh-CN" altLang="en-US" sz="1400" dirty="0"/>
              <a:t>月</a:t>
            </a:r>
            <a:r>
              <a:rPr lang="en-US" altLang="zh-CN" sz="1400" dirty="0"/>
              <a:t>28</a:t>
            </a:r>
            <a:r>
              <a:rPr lang="zh-CN" altLang="en-US" sz="1400" dirty="0"/>
              <a:t>日组建完毕</a:t>
            </a:r>
            <a:r>
              <a:rPr lang="en-US" altLang="zh-CN" sz="1400" dirty="0"/>
              <a:t>1997</a:t>
            </a:r>
            <a:r>
              <a:rPr lang="zh-CN" altLang="en-US" sz="1400" dirty="0"/>
              <a:t>年</a:t>
            </a:r>
            <a:r>
              <a:rPr lang="en-US" altLang="zh-CN" sz="1400" dirty="0"/>
              <a:t>7</a:t>
            </a:r>
            <a:r>
              <a:rPr lang="zh-CN" altLang="en-US" sz="1400" dirty="0"/>
              <a:t>月</a:t>
            </a:r>
            <a:r>
              <a:rPr lang="en-US" altLang="zh-CN" sz="1400" dirty="0"/>
              <a:t>1</a:t>
            </a:r>
            <a:r>
              <a:rPr lang="zh-CN" altLang="en-US" sz="1400" dirty="0"/>
              <a:t>日正式进驻香港执行防务任务。驻军隶属中华人民共和国中央军委，费用由中央财政负担。</a:t>
            </a:r>
          </a:p>
          <a:p>
            <a:pPr>
              <a:lnSpc>
                <a:spcPct val="150000"/>
              </a:lnSpc>
            </a:pPr>
            <a:r>
              <a:rPr lang="zh-CN" altLang="en-US" sz="1400" dirty="0"/>
              <a:t>中国人民解放军驻香港部队防务的规定为</a:t>
            </a:r>
            <a:r>
              <a:rPr lang="en-US" altLang="zh-CN" sz="1400" dirty="0"/>
              <a:t>:</a:t>
            </a:r>
            <a:r>
              <a:rPr lang="zh-CN" altLang="en-US" sz="1400" dirty="0"/>
              <a:t>为维护国家的主权、统一和领土完整，保持香港特别行政区的繁荣和稳定。</a:t>
            </a:r>
          </a:p>
          <a:p>
            <a:pPr>
              <a:lnSpc>
                <a:spcPct val="150000"/>
              </a:lnSpc>
            </a:pPr>
            <a:r>
              <a:rPr lang="zh-CN" altLang="en-US" sz="1400" dirty="0"/>
              <a:t>从</a:t>
            </a:r>
            <a:r>
              <a:rPr lang="en-US" altLang="zh-CN" sz="1400" dirty="0"/>
              <a:t>1998</a:t>
            </a:r>
            <a:r>
              <a:rPr lang="zh-CN" altLang="en-US" sz="1400" dirty="0"/>
              <a:t>年开始，驻港部队每年都在</a:t>
            </a:r>
            <a:r>
              <a:rPr lang="en-US" altLang="zh-CN" sz="1400" dirty="0"/>
              <a:t>11</a:t>
            </a:r>
            <a:r>
              <a:rPr lang="zh-CN" altLang="en-US" sz="1400" dirty="0"/>
              <a:t>月下旬进行轮换，轮换结束后，驻军在香港特区的部队员额和装备数量保持不变。基层官兵每年都要轮换一次，机关的军官在港内的正常服役时间是</a:t>
            </a:r>
            <a:r>
              <a:rPr lang="en-US" altLang="zh-CN" sz="1400" dirty="0"/>
              <a:t>3-6</a:t>
            </a:r>
            <a:r>
              <a:rPr lang="zh-CN" altLang="en-US" sz="1400" dirty="0"/>
              <a:t>年，满</a:t>
            </a:r>
            <a:r>
              <a:rPr lang="en-US" altLang="zh-CN" sz="1400" dirty="0"/>
              <a:t>6</a:t>
            </a:r>
            <a:r>
              <a:rPr lang="zh-CN" altLang="en-US" sz="1400" dirty="0"/>
              <a:t>年必须轮换出港。</a:t>
            </a:r>
          </a:p>
        </p:txBody>
      </p:sp>
      <p:sp>
        <p:nvSpPr>
          <p:cNvPr id="5" name="文本框 4">
            <a:extLst>
              <a:ext uri="{FF2B5EF4-FFF2-40B4-BE49-F238E27FC236}">
                <a16:creationId xmlns:a16="http://schemas.microsoft.com/office/drawing/2014/main" id="{F3459DAF-0131-4BF2-BB76-79F6BAA4A9F4}"/>
              </a:ext>
            </a:extLst>
          </p:cNvPr>
          <p:cNvSpPr txBox="1"/>
          <p:nvPr/>
        </p:nvSpPr>
        <p:spPr>
          <a:xfrm>
            <a:off x="7147090" y="232112"/>
            <a:ext cx="3261674" cy="707886"/>
          </a:xfrm>
          <a:prstGeom prst="rect">
            <a:avLst/>
          </a:prstGeom>
          <a:noFill/>
        </p:spPr>
        <p:txBody>
          <a:bodyPr wrap="square" rtlCol="0">
            <a:spAutoFit/>
          </a:bodyPr>
          <a:lstStyle/>
          <a:p>
            <a:pPr algn="ctr"/>
            <a:r>
              <a:rPr lang="zh-CN" altLang="en-US" sz="4000" b="1" dirty="0">
                <a:solidFill>
                  <a:srgbClr val="C00000"/>
                </a:solidFill>
              </a:rPr>
              <a:t>入驻香港澳门</a:t>
            </a:r>
          </a:p>
        </p:txBody>
      </p:sp>
      <p:sp>
        <p:nvSpPr>
          <p:cNvPr id="6" name="文本框 5">
            <a:extLst>
              <a:ext uri="{FF2B5EF4-FFF2-40B4-BE49-F238E27FC236}">
                <a16:creationId xmlns:a16="http://schemas.microsoft.com/office/drawing/2014/main" id="{0EA66EDE-363E-4377-9FCB-CF418A5DAB63}"/>
              </a:ext>
            </a:extLst>
          </p:cNvPr>
          <p:cNvSpPr txBox="1"/>
          <p:nvPr/>
        </p:nvSpPr>
        <p:spPr>
          <a:xfrm>
            <a:off x="5978166" y="4014367"/>
            <a:ext cx="5599522" cy="2644827"/>
          </a:xfrm>
          <a:prstGeom prst="rect">
            <a:avLst/>
          </a:prstGeom>
          <a:noFill/>
        </p:spPr>
        <p:txBody>
          <a:bodyPr wrap="square" rtlCol="0">
            <a:spAutoFit/>
          </a:bodyPr>
          <a:lstStyle/>
          <a:p>
            <a:pPr>
              <a:lnSpc>
                <a:spcPct val="150000"/>
              </a:lnSpc>
            </a:pPr>
            <a:r>
              <a:rPr lang="zh-CN" altLang="en-US" sz="1400" dirty="0"/>
              <a:t>中国人民解放军驻澳门部队是在邓小平同志</a:t>
            </a:r>
            <a:r>
              <a:rPr lang="en-US" altLang="zh-CN" sz="1400" dirty="0"/>
              <a:t>“</a:t>
            </a:r>
            <a:r>
              <a:rPr lang="zh-CN" altLang="en-US" sz="1400" dirty="0"/>
              <a:t>一国两制</a:t>
            </a:r>
            <a:r>
              <a:rPr lang="en-US" altLang="zh-CN" sz="1400" dirty="0"/>
              <a:t>"</a:t>
            </a:r>
            <a:r>
              <a:rPr lang="zh-CN" altLang="en-US" sz="1400" dirty="0"/>
              <a:t>伟大构想指导下，根据</a:t>
            </a:r>
            <a:r>
              <a:rPr lang="en-US" altLang="zh-CN" sz="1400" dirty="0"/>
              <a:t>《</a:t>
            </a:r>
            <a:r>
              <a:rPr lang="zh-CN" altLang="en-US" sz="1400" dirty="0"/>
              <a:t>中华人民共和国宪法</a:t>
            </a:r>
            <a:r>
              <a:rPr lang="en-US" altLang="zh-CN" sz="1400" dirty="0"/>
              <a:t>》</a:t>
            </a:r>
            <a:r>
              <a:rPr lang="zh-CN" altLang="en-US" sz="1400" dirty="0"/>
              <a:t>赋予中国人民解放军的使命和</a:t>
            </a:r>
            <a:r>
              <a:rPr lang="en-US" altLang="zh-CN" sz="1400" dirty="0"/>
              <a:t>《</a:t>
            </a:r>
            <a:r>
              <a:rPr lang="zh-CN" altLang="en-US" sz="1400" dirty="0"/>
              <a:t>中华人民共和国澳门特别行政区基本法</a:t>
            </a:r>
            <a:r>
              <a:rPr lang="en-US" altLang="zh-CN" sz="1400" dirty="0"/>
              <a:t>》</a:t>
            </a:r>
            <a:r>
              <a:rPr lang="zh-CN" altLang="en-US" sz="1400" dirty="0"/>
              <a:t>的有关规定，遵照中央军委的命令组建的，是继香港驻军之后，中国人民解放军派驻特别行政区的第二支部队。</a:t>
            </a:r>
            <a:r>
              <a:rPr lang="en-US" altLang="zh-CN" sz="1400" dirty="0"/>
              <a:t>1999</a:t>
            </a:r>
            <a:r>
              <a:rPr lang="zh-CN" altLang="en-US" sz="1400" dirty="0"/>
              <a:t>年</a:t>
            </a:r>
            <a:r>
              <a:rPr lang="en-US" altLang="zh-CN" sz="1400" dirty="0"/>
              <a:t>4</a:t>
            </a:r>
            <a:r>
              <a:rPr lang="zh-CN" altLang="en-US" sz="1400" dirty="0"/>
              <a:t>月</a:t>
            </a:r>
            <a:r>
              <a:rPr lang="en-US" altLang="zh-CN" sz="1400" dirty="0"/>
              <a:t>10</a:t>
            </a:r>
            <a:r>
              <a:rPr lang="zh-CN" altLang="en-US" sz="1400" dirty="0"/>
              <a:t>日组建完毕，</a:t>
            </a:r>
            <a:r>
              <a:rPr lang="en-US" altLang="zh-CN" sz="1400" dirty="0"/>
              <a:t>1999</a:t>
            </a:r>
            <a:r>
              <a:rPr lang="zh-CN" altLang="en-US" sz="1400" dirty="0"/>
              <a:t>年</a:t>
            </a:r>
            <a:r>
              <a:rPr lang="en-US" altLang="zh-CN" sz="1400" dirty="0"/>
              <a:t>12</a:t>
            </a:r>
            <a:r>
              <a:rPr lang="zh-CN" altLang="en-US" sz="1400" dirty="0"/>
              <a:t>月</a:t>
            </a:r>
            <a:r>
              <a:rPr lang="en-US" altLang="zh-CN" sz="1400" dirty="0"/>
              <a:t>20</a:t>
            </a:r>
            <a:r>
              <a:rPr lang="zh-CN" altLang="en-US" sz="1400" dirty="0"/>
              <a:t>日正式进驻澳门执行防务任务。驻军隶属中华人民共和国中央军委，费用由中央财政负担。</a:t>
            </a:r>
            <a:r>
              <a:rPr lang="en-US" altLang="zh-CN" sz="1400" dirty="0"/>
              <a:t>1999</a:t>
            </a:r>
            <a:r>
              <a:rPr lang="zh-CN" altLang="en-US" sz="1400" dirty="0"/>
              <a:t>年</a:t>
            </a:r>
            <a:r>
              <a:rPr lang="en-US" altLang="zh-CN" sz="1400" dirty="0"/>
              <a:t>6</a:t>
            </a:r>
            <a:r>
              <a:rPr lang="zh-CN" altLang="en-US" sz="1400" dirty="0"/>
              <a:t>月</a:t>
            </a:r>
            <a:r>
              <a:rPr lang="en-US" altLang="zh-CN" sz="1400" dirty="0"/>
              <a:t>28</a:t>
            </a:r>
            <a:r>
              <a:rPr lang="zh-CN" altLang="en-US" sz="1400" dirty="0"/>
              <a:t>日，第九届全国人民代表大会常务委员会第十次会议讨论通过了</a:t>
            </a:r>
            <a:r>
              <a:rPr lang="en-US" altLang="zh-CN" sz="1400" dirty="0"/>
              <a:t>《</a:t>
            </a:r>
            <a:r>
              <a:rPr lang="zh-CN" altLang="en-US" sz="1400" dirty="0"/>
              <a:t>中华人民共和国澳门特别行政区驻军法</a:t>
            </a:r>
            <a:r>
              <a:rPr lang="en-US" altLang="zh-CN" sz="1400" dirty="0"/>
              <a:t>》</a:t>
            </a:r>
            <a:r>
              <a:rPr lang="zh-CN" altLang="en-US" sz="1400" dirty="0"/>
              <a:t>。</a:t>
            </a:r>
          </a:p>
        </p:txBody>
      </p:sp>
    </p:spTree>
    <p:extLst>
      <p:ext uri="{BB962C8B-B14F-4D97-AF65-F5344CB8AC3E}">
        <p14:creationId xmlns:p14="http://schemas.microsoft.com/office/powerpoint/2010/main" val="136148739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B2CE6156-E62B-4B70-AE98-82457F5675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7" y="0"/>
            <a:ext cx="9700752" cy="6858000"/>
          </a:xfrm>
          <a:prstGeom prst="rect">
            <a:avLst/>
          </a:prstGeom>
        </p:spPr>
      </p:pic>
      <p:pic>
        <p:nvPicPr>
          <p:cNvPr id="7" name="图片 6">
            <a:extLst>
              <a:ext uri="{FF2B5EF4-FFF2-40B4-BE49-F238E27FC236}">
                <a16:creationId xmlns:a16="http://schemas.microsoft.com/office/drawing/2014/main" id="{9E1A4C1C-67B4-4D59-BC38-AA2E49CBCE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8295" y="4115070"/>
            <a:ext cx="5197929" cy="2984230"/>
          </a:xfrm>
          <a:prstGeom prst="rect">
            <a:avLst/>
          </a:prstGeom>
        </p:spPr>
      </p:pic>
      <p:pic>
        <p:nvPicPr>
          <p:cNvPr id="5" name="图片 4">
            <a:extLst>
              <a:ext uri="{FF2B5EF4-FFF2-40B4-BE49-F238E27FC236}">
                <a16:creationId xmlns:a16="http://schemas.microsoft.com/office/drawing/2014/main" id="{A3FCA6E9-4779-444E-8985-21764F06C78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62367" y="389662"/>
            <a:ext cx="7292833" cy="4169638"/>
          </a:xfrm>
          <a:prstGeom prst="rect">
            <a:avLst/>
          </a:prstGeom>
        </p:spPr>
      </p:pic>
    </p:spTree>
    <p:extLst>
      <p:ext uri="{BB962C8B-B14F-4D97-AF65-F5344CB8AC3E}">
        <p14:creationId xmlns:p14="http://schemas.microsoft.com/office/powerpoint/2010/main" val="343486459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FC183562-C440-4ADB-AA69-AD9030D8B661}"/>
              </a:ext>
            </a:extLst>
          </p:cNvPr>
          <p:cNvGrpSpPr/>
          <p:nvPr/>
        </p:nvGrpSpPr>
        <p:grpSpPr>
          <a:xfrm>
            <a:off x="3805759" y="2494419"/>
            <a:ext cx="5825167" cy="687233"/>
            <a:chOff x="3282169" y="1966137"/>
            <a:chExt cx="5825167" cy="687233"/>
          </a:xfrm>
        </p:grpSpPr>
        <p:sp>
          <p:nvSpPr>
            <p:cNvPr id="3" name="圆角矩形 27">
              <a:extLst>
                <a:ext uri="{FF2B5EF4-FFF2-40B4-BE49-F238E27FC236}">
                  <a16:creationId xmlns:a16="http://schemas.microsoft.com/office/drawing/2014/main" id="{A41BB3DA-E3BF-4683-A17A-D0B504DAD14A}"/>
                </a:ext>
              </a:extLst>
            </p:cNvPr>
            <p:cNvSpPr/>
            <p:nvPr/>
          </p:nvSpPr>
          <p:spPr>
            <a:xfrm>
              <a:off x="3282169" y="1966137"/>
              <a:ext cx="5825167" cy="687233"/>
            </a:xfrm>
            <a:prstGeom prst="roundRect">
              <a:avLst>
                <a:gd name="adj" fmla="val 50000"/>
              </a:avLst>
            </a:prstGeom>
            <a:solidFill>
              <a:sysClr val="window" lastClr="FFFFFF"/>
            </a:solidFill>
            <a:ln w="1270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4" name="TextBox 3">
              <a:extLst>
                <a:ext uri="{FF2B5EF4-FFF2-40B4-BE49-F238E27FC236}">
                  <a16:creationId xmlns:a16="http://schemas.microsoft.com/office/drawing/2014/main" id="{B540582F-FCEA-4862-A0B2-BA32ECDCC7FF}"/>
                </a:ext>
              </a:extLst>
            </p:cNvPr>
            <p:cNvSpPr txBox="1"/>
            <p:nvPr/>
          </p:nvSpPr>
          <p:spPr>
            <a:xfrm>
              <a:off x="5504041" y="2125087"/>
              <a:ext cx="1569660"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微软雅黑" pitchFamily="34" charset="-122"/>
                  <a:ea typeface="微软雅黑" pitchFamily="34" charset="-122"/>
                </a:rPr>
                <a:t>添加你的标题</a:t>
              </a:r>
            </a:p>
          </p:txBody>
        </p:sp>
        <p:sp>
          <p:nvSpPr>
            <p:cNvPr id="5" name="TextBox 4">
              <a:extLst>
                <a:ext uri="{FF2B5EF4-FFF2-40B4-BE49-F238E27FC236}">
                  <a16:creationId xmlns:a16="http://schemas.microsoft.com/office/drawing/2014/main" id="{20036218-0EA8-4825-B07D-64995B528467}"/>
                </a:ext>
              </a:extLst>
            </p:cNvPr>
            <p:cNvSpPr txBox="1"/>
            <p:nvPr/>
          </p:nvSpPr>
          <p:spPr>
            <a:xfrm>
              <a:off x="4750603" y="2025060"/>
              <a:ext cx="582211" cy="569387"/>
            </a:xfrm>
            <a:prstGeom prst="rect">
              <a:avLst/>
            </a:prstGeom>
            <a:noFill/>
            <a:ln>
              <a:noFill/>
            </a:ln>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100" b="1" i="0" u="none" strike="noStrike" kern="0" cap="none" spc="0" normalizeH="0" baseline="0" noProof="0" dirty="0">
                  <a:ln>
                    <a:noFill/>
                  </a:ln>
                  <a:solidFill>
                    <a:srgbClr val="C00000"/>
                  </a:solidFill>
                  <a:effectLst/>
                  <a:uLnTx/>
                  <a:uFillTx/>
                  <a:latin typeface="DFGothic-EB" pitchFamily="1" charset="-128"/>
                  <a:ea typeface="DFGothic-EB" pitchFamily="1" charset="-128"/>
                </a:rPr>
                <a:t>01</a:t>
              </a:r>
              <a:endParaRPr kumimoji="0" lang="zh-CN" altLang="en-US" sz="3100" b="1" i="0" u="none" strike="noStrike" kern="0" cap="none" spc="0" normalizeH="0" baseline="0" noProof="0" dirty="0">
                <a:ln>
                  <a:noFill/>
                </a:ln>
                <a:solidFill>
                  <a:srgbClr val="C00000"/>
                </a:solidFill>
                <a:effectLst/>
                <a:uLnTx/>
                <a:uFillTx/>
                <a:latin typeface="DFGothic-EB" pitchFamily="1" charset="-128"/>
                <a:ea typeface="DFGothic-EB" pitchFamily="1" charset="-128"/>
              </a:endParaRPr>
            </a:p>
          </p:txBody>
        </p:sp>
      </p:grpSp>
      <p:pic>
        <p:nvPicPr>
          <p:cNvPr id="8" name="图片 7">
            <a:extLst>
              <a:ext uri="{FF2B5EF4-FFF2-40B4-BE49-F238E27FC236}">
                <a16:creationId xmlns:a16="http://schemas.microsoft.com/office/drawing/2014/main" id="{F8B3A2CE-07A3-43E1-9C0A-A4989AA6FE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5181"/>
            <a:ext cx="12192000" cy="8619201"/>
          </a:xfrm>
          <a:prstGeom prst="rect">
            <a:avLst/>
          </a:prstGeom>
        </p:spPr>
      </p:pic>
    </p:spTree>
    <p:extLst>
      <p:ext uri="{BB962C8B-B14F-4D97-AF65-F5344CB8AC3E}">
        <p14:creationId xmlns:p14="http://schemas.microsoft.com/office/powerpoint/2010/main" val="92898777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0BC24C4-D102-455B-BEAE-69E3CD6906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69366" y="1333500"/>
            <a:ext cx="4038433" cy="4038433"/>
          </a:xfrm>
          <a:prstGeom prst="rect">
            <a:avLst/>
          </a:prstGeom>
        </p:spPr>
      </p:pic>
      <p:sp>
        <p:nvSpPr>
          <p:cNvPr id="4" name="文本框 3">
            <a:extLst>
              <a:ext uri="{FF2B5EF4-FFF2-40B4-BE49-F238E27FC236}">
                <a16:creationId xmlns:a16="http://schemas.microsoft.com/office/drawing/2014/main" id="{9566AD99-2FDD-4A83-BBEB-82506616C125}"/>
              </a:ext>
            </a:extLst>
          </p:cNvPr>
          <p:cNvSpPr txBox="1"/>
          <p:nvPr/>
        </p:nvSpPr>
        <p:spPr>
          <a:xfrm>
            <a:off x="1028700" y="1602358"/>
            <a:ext cx="5589646" cy="584775"/>
          </a:xfrm>
          <a:prstGeom prst="rect">
            <a:avLst/>
          </a:prstGeom>
          <a:noFill/>
        </p:spPr>
        <p:txBody>
          <a:bodyPr wrap="square" rtlCol="0">
            <a:spAutoFit/>
          </a:bodyPr>
          <a:lstStyle/>
          <a:p>
            <a:pPr algn="ctr"/>
            <a:r>
              <a:rPr lang="zh-CN" altLang="en-US" sz="3200" b="1" dirty="0">
                <a:solidFill>
                  <a:srgbClr val="C00000"/>
                </a:solidFill>
              </a:rPr>
              <a:t>八一建军节</a:t>
            </a:r>
            <a:r>
              <a:rPr lang="en-US" altLang="zh-CN" sz="3200" b="1" dirty="0">
                <a:solidFill>
                  <a:srgbClr val="C00000"/>
                </a:solidFill>
              </a:rPr>
              <a:t>90</a:t>
            </a:r>
            <a:r>
              <a:rPr lang="zh-CN" altLang="en-US" sz="3200" b="1" dirty="0">
                <a:solidFill>
                  <a:srgbClr val="C00000"/>
                </a:solidFill>
              </a:rPr>
              <a:t>周解放军军史</a:t>
            </a:r>
          </a:p>
        </p:txBody>
      </p:sp>
      <p:sp>
        <p:nvSpPr>
          <p:cNvPr id="5" name="文本框 4">
            <a:extLst>
              <a:ext uri="{FF2B5EF4-FFF2-40B4-BE49-F238E27FC236}">
                <a16:creationId xmlns:a16="http://schemas.microsoft.com/office/drawing/2014/main" id="{6C5EFECF-407D-49C5-AD4B-5DC4BD8A5FBD}"/>
              </a:ext>
            </a:extLst>
          </p:cNvPr>
          <p:cNvSpPr txBox="1"/>
          <p:nvPr/>
        </p:nvSpPr>
        <p:spPr>
          <a:xfrm>
            <a:off x="1028700" y="2647623"/>
            <a:ext cx="5778500" cy="2800767"/>
          </a:xfrm>
          <a:prstGeom prst="rect">
            <a:avLst/>
          </a:prstGeom>
          <a:noFill/>
        </p:spPr>
        <p:txBody>
          <a:bodyPr wrap="square" rtlCol="0">
            <a:spAutoFit/>
          </a:bodyPr>
          <a:lstStyle/>
          <a:p>
            <a:pPr>
              <a:lnSpc>
                <a:spcPct val="200000"/>
              </a:lnSpc>
            </a:pPr>
            <a:r>
              <a:rPr lang="zh-CN" altLang="en-US" sz="1100" dirty="0"/>
              <a:t>​</a:t>
            </a:r>
            <a:r>
              <a:rPr lang="en-US" altLang="zh-CN" sz="1100" dirty="0"/>
              <a:t>2011</a:t>
            </a:r>
            <a:r>
              <a:rPr lang="zh-CN" altLang="en-US" sz="1100" dirty="0"/>
              <a:t>年</a:t>
            </a:r>
            <a:r>
              <a:rPr lang="en-US" altLang="zh-CN" sz="1100" dirty="0"/>
              <a:t>7</a:t>
            </a:r>
            <a:r>
              <a:rPr lang="zh-CN" altLang="en-US" sz="1100" dirty="0"/>
              <a:t>月</a:t>
            </a:r>
            <a:r>
              <a:rPr lang="en-US" altLang="zh-CN" sz="1100" dirty="0"/>
              <a:t>19</a:t>
            </a:r>
            <a:r>
              <a:rPr lang="zh-CN" altLang="en-US" sz="1100" dirty="0"/>
              <a:t>日，</a:t>
            </a:r>
            <a:r>
              <a:rPr lang="en-US" altLang="zh-CN" sz="1100" dirty="0"/>
              <a:t>《</a:t>
            </a:r>
            <a:r>
              <a:rPr lang="zh-CN" altLang="en-US" sz="1100" dirty="0"/>
              <a:t>中国人民解放军军史</a:t>
            </a:r>
            <a:r>
              <a:rPr lang="en-US" altLang="zh-CN" sz="1100" dirty="0"/>
              <a:t>》</a:t>
            </a:r>
            <a:r>
              <a:rPr lang="zh-CN" altLang="en-US" sz="1100" dirty="0"/>
              <a:t>出版座谈会上午在北京人民大会堂举行。中共中央政治局委员、中央军委副主席郭伯雄出席座谈会，代表中央军委对</a:t>
            </a:r>
            <a:r>
              <a:rPr lang="en-US" altLang="zh-CN" sz="1100" dirty="0"/>
              <a:t>《</a:t>
            </a:r>
            <a:r>
              <a:rPr lang="zh-CN" altLang="en-US" sz="1100" dirty="0"/>
              <a:t>军史</a:t>
            </a:r>
            <a:r>
              <a:rPr lang="en-US" altLang="zh-CN" sz="1100" dirty="0"/>
              <a:t>》</a:t>
            </a:r>
            <a:r>
              <a:rPr lang="zh-CN" altLang="en-US" sz="1100" dirty="0"/>
              <a:t>第一至六卷的出版表示热烈祝贺，向为</a:t>
            </a:r>
            <a:r>
              <a:rPr lang="en-US" altLang="zh-CN" sz="1100" dirty="0"/>
              <a:t>《</a:t>
            </a:r>
            <a:r>
              <a:rPr lang="zh-CN" altLang="en-US" sz="1100" dirty="0"/>
              <a:t>军史</a:t>
            </a:r>
            <a:r>
              <a:rPr lang="en-US" altLang="zh-CN" sz="1100" dirty="0"/>
              <a:t>》</a:t>
            </a:r>
            <a:r>
              <a:rPr lang="zh-CN" altLang="en-US" sz="1100" dirty="0"/>
              <a:t>编写和出版付出辛勤劳动的同志表示诚挚问候和衷心感谢。他指出，胡主席“七一”重要讲话全面回顾了我们党</a:t>
            </a:r>
            <a:r>
              <a:rPr lang="en-US" altLang="zh-CN" sz="1100" dirty="0"/>
              <a:t>90</a:t>
            </a:r>
            <a:r>
              <a:rPr lang="zh-CN" altLang="en-US" sz="1100" dirty="0"/>
              <a:t>年的光辉历程和取得的伟大成就，深入总结了党和人民创造的宝贵经验，为我们学好党史军史提供了基本遵循。各级要以</a:t>
            </a:r>
            <a:r>
              <a:rPr lang="en-US" altLang="zh-CN" sz="1100" dirty="0"/>
              <a:t>《</a:t>
            </a:r>
            <a:r>
              <a:rPr lang="zh-CN" altLang="en-US" sz="1100" dirty="0"/>
              <a:t>军史</a:t>
            </a:r>
            <a:r>
              <a:rPr lang="en-US" altLang="zh-CN" sz="1100" dirty="0"/>
              <a:t>》</a:t>
            </a:r>
            <a:r>
              <a:rPr lang="zh-CN" altLang="en-US" sz="1100" dirty="0"/>
              <a:t>第一至六卷出版为契机，认真做好军史的学习、宣传和教育工作，引导广大官兵了解熟悉我军光辉历史，继承发扬我军优良传统，学习运用我军历史经验，进一步增强自豪感、荣誉感、使命感，在新的起点上开创军队建设科学发展的新局面。</a:t>
            </a:r>
          </a:p>
        </p:txBody>
      </p:sp>
    </p:spTree>
    <p:extLst>
      <p:ext uri="{BB962C8B-B14F-4D97-AF65-F5344CB8AC3E}">
        <p14:creationId xmlns:p14="http://schemas.microsoft.com/office/powerpoint/2010/main" val="115269596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708F2AC-C70B-44E9-AAB3-4A579FD58827}"/>
              </a:ext>
            </a:extLst>
          </p:cNvPr>
          <p:cNvSpPr txBox="1"/>
          <p:nvPr/>
        </p:nvSpPr>
        <p:spPr>
          <a:xfrm>
            <a:off x="150830" y="1036948"/>
            <a:ext cx="2941162" cy="369332"/>
          </a:xfrm>
          <a:prstGeom prst="rect">
            <a:avLst/>
          </a:prstGeom>
          <a:noFill/>
        </p:spPr>
        <p:txBody>
          <a:bodyPr wrap="square" rtlCol="0">
            <a:spAutoFit/>
          </a:bodyPr>
          <a:lstStyle/>
          <a:p>
            <a:r>
              <a:rPr lang="zh-CN" altLang="en-US" b="1" dirty="0">
                <a:solidFill>
                  <a:srgbClr val="C00000"/>
                </a:solidFill>
              </a:rPr>
              <a:t>第一篇：人民军队发展沿革</a:t>
            </a:r>
          </a:p>
        </p:txBody>
      </p:sp>
      <p:sp>
        <p:nvSpPr>
          <p:cNvPr id="3" name="文本框 2">
            <a:extLst>
              <a:ext uri="{FF2B5EF4-FFF2-40B4-BE49-F238E27FC236}">
                <a16:creationId xmlns:a16="http://schemas.microsoft.com/office/drawing/2014/main" id="{36672FB7-E4B7-4440-B7E5-BA4C037CE307}"/>
              </a:ext>
            </a:extLst>
          </p:cNvPr>
          <p:cNvSpPr txBox="1"/>
          <p:nvPr/>
        </p:nvSpPr>
        <p:spPr>
          <a:xfrm>
            <a:off x="820132" y="1406280"/>
            <a:ext cx="9483365" cy="5036122"/>
          </a:xfrm>
          <a:prstGeom prst="rect">
            <a:avLst/>
          </a:prstGeom>
          <a:noFill/>
        </p:spPr>
        <p:txBody>
          <a:bodyPr wrap="square" rtlCol="0">
            <a:spAutoFit/>
          </a:bodyPr>
          <a:lstStyle/>
          <a:p>
            <a:pPr>
              <a:lnSpc>
                <a:spcPct val="150000"/>
              </a:lnSpc>
            </a:pPr>
            <a:r>
              <a:rPr lang="en-US" altLang="zh-CN" dirty="0"/>
              <a:t>(</a:t>
            </a:r>
            <a:r>
              <a:rPr lang="zh-CN" altLang="en-US" dirty="0"/>
              <a:t>一</a:t>
            </a:r>
            <a:r>
              <a:rPr lang="en-US" altLang="zh-CN" dirty="0"/>
              <a:t>)</a:t>
            </a:r>
            <a:r>
              <a:rPr lang="zh-CN" altLang="en-US" dirty="0"/>
              <a:t>创建时期</a:t>
            </a:r>
            <a:r>
              <a:rPr lang="en-US" altLang="zh-CN" dirty="0"/>
              <a:t>:1927</a:t>
            </a:r>
            <a:r>
              <a:rPr lang="zh-CN" altLang="en-US" dirty="0"/>
              <a:t>年</a:t>
            </a:r>
            <a:r>
              <a:rPr lang="en-US" altLang="zh-CN" dirty="0"/>
              <a:t>8</a:t>
            </a:r>
            <a:r>
              <a:rPr lang="zh-CN" altLang="en-US" dirty="0"/>
              <a:t>月</a:t>
            </a:r>
            <a:r>
              <a:rPr lang="en-US" altLang="zh-CN" dirty="0"/>
              <a:t>1</a:t>
            </a:r>
            <a:r>
              <a:rPr lang="zh-CN" altLang="en-US" dirty="0"/>
              <a:t>日</a:t>
            </a:r>
            <a:r>
              <a:rPr lang="en-US" altLang="zh-CN" dirty="0"/>
              <a:t>---1937</a:t>
            </a:r>
            <a:r>
              <a:rPr lang="zh-CN" altLang="en-US" dirty="0"/>
              <a:t>年</a:t>
            </a:r>
            <a:r>
              <a:rPr lang="en-US" altLang="zh-CN" dirty="0"/>
              <a:t>8</a:t>
            </a:r>
            <a:r>
              <a:rPr lang="zh-CN" altLang="en-US" dirty="0"/>
              <a:t>月</a:t>
            </a:r>
            <a:r>
              <a:rPr lang="en-US" altLang="zh-CN" dirty="0"/>
              <a:t>24</a:t>
            </a:r>
            <a:r>
              <a:rPr lang="zh-CN" altLang="en-US" dirty="0"/>
              <a:t>日  第一、二次土地革命</a:t>
            </a:r>
            <a:r>
              <a:rPr lang="en-US" altLang="zh-CN" dirty="0"/>
              <a:t>(</a:t>
            </a:r>
            <a:r>
              <a:rPr lang="zh-CN" altLang="en-US" dirty="0"/>
              <a:t>红军时期</a:t>
            </a:r>
            <a:r>
              <a:rPr lang="en-US" altLang="zh-CN" dirty="0"/>
              <a:t>)</a:t>
            </a:r>
            <a:br>
              <a:rPr lang="zh-CN" altLang="en-US" dirty="0"/>
            </a:br>
            <a:r>
              <a:rPr lang="zh-CN" altLang="en-US" dirty="0"/>
              <a:t>    人数：</a:t>
            </a:r>
            <a:r>
              <a:rPr lang="en-US" altLang="zh-CN" dirty="0"/>
              <a:t>1</a:t>
            </a:r>
            <a:r>
              <a:rPr lang="zh-CN" altLang="en-US" dirty="0"/>
              <a:t>、红一、二、四方面军和陕北红军</a:t>
            </a:r>
            <a:r>
              <a:rPr lang="en-US" altLang="zh-CN" b="1" dirty="0">
                <a:solidFill>
                  <a:srgbClr val="C00000"/>
                </a:solidFill>
              </a:rPr>
              <a:t>4.6</a:t>
            </a:r>
            <a:r>
              <a:rPr lang="zh-CN" altLang="en-US" b="1" dirty="0">
                <a:solidFill>
                  <a:srgbClr val="C00000"/>
                </a:solidFill>
              </a:rPr>
              <a:t>万人</a:t>
            </a:r>
            <a:r>
              <a:rPr lang="zh-CN" altLang="en-US" dirty="0"/>
              <a:t>。</a:t>
            </a:r>
            <a:br>
              <a:rPr lang="zh-CN" altLang="en-US" dirty="0"/>
            </a:br>
            <a:r>
              <a:rPr lang="zh-CN" altLang="en-US" dirty="0"/>
              <a:t>               </a:t>
            </a:r>
            <a:r>
              <a:rPr lang="en-US" altLang="zh-CN" dirty="0"/>
              <a:t>2</a:t>
            </a:r>
            <a:r>
              <a:rPr lang="zh-CN" altLang="en-US" dirty="0"/>
              <a:t>、南方八省边界地红军和游击队</a:t>
            </a:r>
            <a:r>
              <a:rPr lang="en-US" altLang="zh-CN" b="1" dirty="0">
                <a:solidFill>
                  <a:srgbClr val="C00000"/>
                </a:solidFill>
              </a:rPr>
              <a:t>1.03</a:t>
            </a:r>
            <a:r>
              <a:rPr lang="zh-CN" altLang="en-US" b="1" dirty="0">
                <a:solidFill>
                  <a:srgbClr val="C00000"/>
                </a:solidFill>
              </a:rPr>
              <a:t>万人</a:t>
            </a:r>
            <a:r>
              <a:rPr lang="zh-CN" altLang="en-US" dirty="0"/>
              <a:t>。</a:t>
            </a:r>
            <a:br>
              <a:rPr lang="zh-CN" altLang="en-US" dirty="0"/>
            </a:br>
            <a:r>
              <a:rPr lang="zh-CN" altLang="en-US" dirty="0"/>
              <a:t>    总兵力：</a:t>
            </a:r>
            <a:r>
              <a:rPr lang="en-US" altLang="zh-CN" b="1" dirty="0">
                <a:solidFill>
                  <a:srgbClr val="C00000"/>
                </a:solidFill>
              </a:rPr>
              <a:t>5.9</a:t>
            </a:r>
            <a:r>
              <a:rPr lang="zh-CN" altLang="en-US" b="1" dirty="0">
                <a:solidFill>
                  <a:srgbClr val="C00000"/>
                </a:solidFill>
              </a:rPr>
              <a:t>万人   </a:t>
            </a:r>
            <a:r>
              <a:rPr lang="zh-CN" altLang="en-US" dirty="0"/>
              <a:t>         </a:t>
            </a:r>
            <a:br>
              <a:rPr lang="zh-CN" altLang="en-US" dirty="0"/>
            </a:br>
            <a:r>
              <a:rPr lang="zh-CN" altLang="en-US" dirty="0"/>
              <a:t>    武器：步枪为主</a:t>
            </a:r>
            <a:br>
              <a:rPr lang="zh-CN" altLang="en-US" dirty="0"/>
            </a:br>
            <a:r>
              <a:rPr lang="zh-CN" altLang="en-US" dirty="0"/>
              <a:t>    发展特点：以曲线状发展，南昌起义时人数</a:t>
            </a:r>
            <a:r>
              <a:rPr lang="en-US" altLang="zh-CN" dirty="0"/>
              <a:t>2</a:t>
            </a:r>
            <a:r>
              <a:rPr lang="zh-CN" altLang="en-US" dirty="0"/>
              <a:t>万余人，</a:t>
            </a:r>
            <a:r>
              <a:rPr lang="en-US" altLang="zh-CN" dirty="0"/>
              <a:t>1933</a:t>
            </a:r>
            <a:r>
              <a:rPr lang="zh-CN" altLang="en-US" dirty="0"/>
              <a:t>年达</a:t>
            </a:r>
            <a:r>
              <a:rPr lang="en-US" altLang="zh-CN" dirty="0"/>
              <a:t>30</a:t>
            </a:r>
            <a:r>
              <a:rPr lang="zh-CN" altLang="en-US" dirty="0"/>
              <a:t>万，长征结束</a:t>
            </a:r>
            <a:r>
              <a:rPr lang="en-US" altLang="zh-CN" dirty="0"/>
              <a:t>5.9</a:t>
            </a:r>
            <a:r>
              <a:rPr lang="zh-CN" altLang="en-US" dirty="0"/>
              <a:t>万。</a:t>
            </a:r>
            <a:br>
              <a:rPr lang="zh-CN" altLang="en-US" dirty="0"/>
            </a:br>
            <a:r>
              <a:rPr lang="zh-CN" altLang="en-US" dirty="0"/>
              <a:t>    主要战争：</a:t>
            </a:r>
            <a:endParaRPr lang="en-US" altLang="zh-CN" dirty="0"/>
          </a:p>
          <a:p>
            <a:pPr>
              <a:lnSpc>
                <a:spcPct val="150000"/>
              </a:lnSpc>
            </a:pPr>
            <a:r>
              <a:rPr lang="en-US" altLang="zh-CN" dirty="0"/>
              <a:t>              </a:t>
            </a:r>
            <a:r>
              <a:rPr lang="en-US" altLang="zh-CN" b="1" dirty="0">
                <a:solidFill>
                  <a:srgbClr val="C00000"/>
                </a:solidFill>
              </a:rPr>
              <a:t>1</a:t>
            </a:r>
            <a:r>
              <a:rPr lang="zh-CN" altLang="en-US" b="1" dirty="0">
                <a:solidFill>
                  <a:srgbClr val="C00000"/>
                </a:solidFill>
              </a:rPr>
              <a:t>、三大起义：南昌起义、秋收起义、广州起义</a:t>
            </a:r>
            <a:br>
              <a:rPr lang="zh-CN" altLang="en-US" b="1" dirty="0">
                <a:solidFill>
                  <a:srgbClr val="C00000"/>
                </a:solidFill>
              </a:rPr>
            </a:br>
            <a:r>
              <a:rPr lang="zh-CN" altLang="en-US" b="1" dirty="0">
                <a:solidFill>
                  <a:srgbClr val="C00000"/>
                </a:solidFill>
              </a:rPr>
              <a:t>              </a:t>
            </a:r>
            <a:r>
              <a:rPr lang="en-US" altLang="zh-CN" b="1" dirty="0">
                <a:solidFill>
                  <a:srgbClr val="C00000"/>
                </a:solidFill>
              </a:rPr>
              <a:t>2</a:t>
            </a:r>
            <a:r>
              <a:rPr lang="zh-CN" altLang="en-US" b="1" dirty="0">
                <a:solidFill>
                  <a:srgbClr val="C00000"/>
                </a:solidFill>
              </a:rPr>
              <a:t>、井冈山斗争</a:t>
            </a:r>
            <a:br>
              <a:rPr lang="zh-CN" altLang="en-US" b="1" dirty="0">
                <a:solidFill>
                  <a:srgbClr val="C00000"/>
                </a:solidFill>
              </a:rPr>
            </a:br>
            <a:r>
              <a:rPr lang="zh-CN" altLang="en-US" b="1" dirty="0">
                <a:solidFill>
                  <a:srgbClr val="C00000"/>
                </a:solidFill>
              </a:rPr>
              <a:t>              </a:t>
            </a:r>
            <a:r>
              <a:rPr lang="en-US" altLang="zh-CN" b="1" dirty="0">
                <a:solidFill>
                  <a:srgbClr val="C00000"/>
                </a:solidFill>
              </a:rPr>
              <a:t>3</a:t>
            </a:r>
            <a:r>
              <a:rPr lang="zh-CN" altLang="en-US" b="1" dirty="0">
                <a:solidFill>
                  <a:srgbClr val="C00000"/>
                </a:solidFill>
              </a:rPr>
              <a:t>、五次反围剿</a:t>
            </a:r>
            <a:br>
              <a:rPr lang="zh-CN" altLang="en-US" b="1" dirty="0">
                <a:solidFill>
                  <a:srgbClr val="C00000"/>
                </a:solidFill>
              </a:rPr>
            </a:br>
            <a:r>
              <a:rPr lang="zh-CN" altLang="en-US" b="1" dirty="0">
                <a:solidFill>
                  <a:srgbClr val="C00000"/>
                </a:solidFill>
              </a:rPr>
              <a:t>              </a:t>
            </a:r>
            <a:r>
              <a:rPr lang="en-US" altLang="zh-CN" b="1" dirty="0">
                <a:solidFill>
                  <a:srgbClr val="C00000"/>
                </a:solidFill>
              </a:rPr>
              <a:t>4</a:t>
            </a:r>
            <a:r>
              <a:rPr lang="zh-CN" altLang="en-US" b="1" dirty="0">
                <a:solidFill>
                  <a:srgbClr val="C00000"/>
                </a:solidFill>
              </a:rPr>
              <a:t>、长征</a:t>
            </a:r>
            <a:br>
              <a:rPr lang="zh-CN" altLang="en-US" b="1" dirty="0">
                <a:solidFill>
                  <a:srgbClr val="C00000"/>
                </a:solidFill>
              </a:rPr>
            </a:br>
            <a:r>
              <a:rPr lang="zh-CN" altLang="en-US" b="1" dirty="0">
                <a:solidFill>
                  <a:srgbClr val="C00000"/>
                </a:solidFill>
              </a:rPr>
              <a:t>              </a:t>
            </a:r>
            <a:r>
              <a:rPr lang="en-US" altLang="zh-CN" b="1" dirty="0">
                <a:solidFill>
                  <a:srgbClr val="C00000"/>
                </a:solidFill>
              </a:rPr>
              <a:t>5</a:t>
            </a:r>
            <a:r>
              <a:rPr lang="zh-CN" altLang="en-US" b="1" dirty="0">
                <a:solidFill>
                  <a:srgbClr val="C00000"/>
                </a:solidFill>
              </a:rPr>
              <a:t>、陕甘宁边区斗争</a:t>
            </a:r>
          </a:p>
        </p:txBody>
      </p:sp>
      <p:pic>
        <p:nvPicPr>
          <p:cNvPr id="5" name="图片 4">
            <a:extLst>
              <a:ext uri="{FF2B5EF4-FFF2-40B4-BE49-F238E27FC236}">
                <a16:creationId xmlns:a16="http://schemas.microsoft.com/office/drawing/2014/main" id="{4730076D-7EF2-43B6-84A1-B8146793EE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3806" y="3115363"/>
            <a:ext cx="3707876" cy="3742637"/>
          </a:xfrm>
          <a:prstGeom prst="rect">
            <a:avLst/>
          </a:prstGeom>
        </p:spPr>
      </p:pic>
    </p:spTree>
    <p:extLst>
      <p:ext uri="{BB962C8B-B14F-4D97-AF65-F5344CB8AC3E}">
        <p14:creationId xmlns:p14="http://schemas.microsoft.com/office/powerpoint/2010/main" val="325499095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3C62FF4-CF5E-40CA-A77B-76820F40FD55}"/>
              </a:ext>
            </a:extLst>
          </p:cNvPr>
          <p:cNvSpPr txBox="1"/>
          <p:nvPr/>
        </p:nvSpPr>
        <p:spPr>
          <a:xfrm>
            <a:off x="772998" y="1899501"/>
            <a:ext cx="4826524" cy="4583819"/>
          </a:xfrm>
          <a:prstGeom prst="rect">
            <a:avLst/>
          </a:prstGeom>
          <a:noFill/>
        </p:spPr>
        <p:txBody>
          <a:bodyPr wrap="square" rtlCol="0">
            <a:spAutoFit/>
          </a:bodyPr>
          <a:lstStyle/>
          <a:p>
            <a:pPr>
              <a:lnSpc>
                <a:spcPct val="150000"/>
              </a:lnSpc>
            </a:pPr>
            <a:r>
              <a:rPr lang="zh-CN" altLang="en-US" sz="1400" dirty="0"/>
              <a:t>八一南昌起义常简称南昌起义或者八一起义，国民党称南昌暴动、南昌兵变。它指的是</a:t>
            </a:r>
            <a:r>
              <a:rPr lang="en-US" altLang="zh-CN" sz="1400" dirty="0"/>
              <a:t>1927</a:t>
            </a:r>
            <a:r>
              <a:rPr lang="zh-CN" altLang="en-US" sz="1400" dirty="0"/>
              <a:t>年</a:t>
            </a:r>
            <a:r>
              <a:rPr lang="en-US" altLang="zh-CN" sz="1400" dirty="0"/>
              <a:t>8</a:t>
            </a:r>
            <a:r>
              <a:rPr lang="zh-CN" altLang="en-US" sz="1400" dirty="0"/>
              <a:t>月</a:t>
            </a:r>
            <a:r>
              <a:rPr lang="en-US" altLang="zh-CN" sz="1400" dirty="0"/>
              <a:t>1</a:t>
            </a:r>
            <a:r>
              <a:rPr lang="zh-CN" altLang="en-US" sz="1400" dirty="0"/>
              <a:t>日由中国共产党在江西南昌发起的针对中国国民党反共政策的武装起义。</a:t>
            </a:r>
          </a:p>
          <a:p>
            <a:pPr>
              <a:lnSpc>
                <a:spcPct val="150000"/>
              </a:lnSpc>
            </a:pPr>
            <a:r>
              <a:rPr lang="zh-CN" altLang="en-US" sz="1400" dirty="0"/>
              <a:t>南昌起义是土地革命战争时期，中共联合国民党左派，打响了武装反抗国民党反动派的第一枪，揭开了中国共产党独立领导武装斗争和创建革命军队的序幕。</a:t>
            </a:r>
          </a:p>
          <a:p>
            <a:pPr>
              <a:lnSpc>
                <a:spcPct val="150000"/>
              </a:lnSpc>
            </a:pPr>
            <a:r>
              <a:rPr lang="zh-CN" altLang="en-US" sz="1400" dirty="0"/>
              <a:t>由周恩来、贺龙、叶挺、朱德、刘伯承、谭平山领导。贺龙在事件后加入中国共产党，领导人当中还有第</a:t>
            </a:r>
            <a:r>
              <a:rPr lang="en-US" altLang="zh-CN" sz="1400" dirty="0"/>
              <a:t>20</a:t>
            </a:r>
            <a:r>
              <a:rPr lang="zh-CN" altLang="en-US" sz="1400" dirty="0"/>
              <a:t>军的苏联军事顾问库马宁。</a:t>
            </a:r>
          </a:p>
          <a:p>
            <a:pPr>
              <a:lnSpc>
                <a:spcPct val="150000"/>
              </a:lnSpc>
            </a:pPr>
            <a:r>
              <a:rPr lang="en-US" altLang="zh-CN" sz="1400" dirty="0"/>
              <a:t>1933</a:t>
            </a:r>
            <a:r>
              <a:rPr lang="zh-CN" altLang="en-US" sz="1400" dirty="0"/>
              <a:t>年</a:t>
            </a:r>
            <a:r>
              <a:rPr lang="en-US" altLang="zh-CN" sz="1400" dirty="0"/>
              <a:t>7</a:t>
            </a:r>
            <a:r>
              <a:rPr lang="zh-CN" altLang="en-US" sz="1400" dirty="0"/>
              <a:t>月</a:t>
            </a:r>
            <a:r>
              <a:rPr lang="en-US" altLang="zh-CN" sz="1400" dirty="0"/>
              <a:t>11</a:t>
            </a:r>
            <a:r>
              <a:rPr lang="zh-CN" altLang="en-US" sz="1400" dirty="0"/>
              <a:t>日，中华苏维埃共和国临时中央政府根据中央革命军事委员会</a:t>
            </a:r>
            <a:r>
              <a:rPr lang="en-US" altLang="zh-CN" sz="1400" dirty="0"/>
              <a:t>6</a:t>
            </a:r>
            <a:r>
              <a:rPr lang="zh-CN" altLang="en-US" sz="1400" dirty="0"/>
              <a:t>月</a:t>
            </a:r>
            <a:r>
              <a:rPr lang="en-US" altLang="zh-CN" sz="1400" dirty="0"/>
              <a:t>30</a:t>
            </a:r>
            <a:r>
              <a:rPr lang="zh-CN" altLang="en-US" sz="1400" dirty="0"/>
              <a:t>日的建议，决定</a:t>
            </a:r>
            <a:r>
              <a:rPr lang="en-US" altLang="zh-CN" sz="1400" dirty="0"/>
              <a:t>8</a:t>
            </a:r>
            <a:r>
              <a:rPr lang="zh-CN" altLang="en-US" sz="1400" dirty="0"/>
              <a:t>月</a:t>
            </a:r>
            <a:r>
              <a:rPr lang="en-US" altLang="zh-CN" sz="1400" dirty="0"/>
              <a:t>1</a:t>
            </a:r>
            <a:r>
              <a:rPr lang="zh-CN" altLang="en-US" sz="1400" dirty="0"/>
              <a:t>日为中国工农红军成立纪念日。从此，</a:t>
            </a:r>
            <a:r>
              <a:rPr lang="en-US" altLang="zh-CN" sz="1400" dirty="0"/>
              <a:t>8</a:t>
            </a:r>
            <a:r>
              <a:rPr lang="zh-CN" altLang="en-US" sz="1400" dirty="0"/>
              <a:t>月</a:t>
            </a:r>
            <a:r>
              <a:rPr lang="en-US" altLang="zh-CN" sz="1400" dirty="0"/>
              <a:t>1</a:t>
            </a:r>
            <a:r>
              <a:rPr lang="zh-CN" altLang="en-US" sz="1400" dirty="0"/>
              <a:t>日成为中国工农红军和后来的中国人民解放军的建军节。</a:t>
            </a:r>
          </a:p>
          <a:p>
            <a:pPr>
              <a:lnSpc>
                <a:spcPct val="150000"/>
              </a:lnSpc>
            </a:pPr>
            <a:endParaRPr lang="zh-CN" altLang="en-US" sz="1400" dirty="0"/>
          </a:p>
        </p:txBody>
      </p:sp>
      <p:sp>
        <p:nvSpPr>
          <p:cNvPr id="3" name="文本框 2">
            <a:extLst>
              <a:ext uri="{FF2B5EF4-FFF2-40B4-BE49-F238E27FC236}">
                <a16:creationId xmlns:a16="http://schemas.microsoft.com/office/drawing/2014/main" id="{7A0636F2-9001-40C0-B9C1-823675B7BD41}"/>
              </a:ext>
            </a:extLst>
          </p:cNvPr>
          <p:cNvSpPr txBox="1"/>
          <p:nvPr/>
        </p:nvSpPr>
        <p:spPr>
          <a:xfrm>
            <a:off x="1602557" y="1112363"/>
            <a:ext cx="2941162" cy="707886"/>
          </a:xfrm>
          <a:prstGeom prst="rect">
            <a:avLst/>
          </a:prstGeom>
          <a:noFill/>
        </p:spPr>
        <p:txBody>
          <a:bodyPr wrap="square" rtlCol="0">
            <a:spAutoFit/>
          </a:bodyPr>
          <a:lstStyle/>
          <a:p>
            <a:pPr algn="ctr"/>
            <a:r>
              <a:rPr lang="zh-CN" altLang="en-US" sz="4000" b="1" dirty="0">
                <a:solidFill>
                  <a:srgbClr val="C00000"/>
                </a:solidFill>
              </a:rPr>
              <a:t>南昌起义</a:t>
            </a:r>
          </a:p>
        </p:txBody>
      </p:sp>
      <p:pic>
        <p:nvPicPr>
          <p:cNvPr id="4" name="图片 3">
            <a:extLst>
              <a:ext uri="{FF2B5EF4-FFF2-40B4-BE49-F238E27FC236}">
                <a16:creationId xmlns:a16="http://schemas.microsoft.com/office/drawing/2014/main" id="{3D754F6A-67FF-412D-9A01-9025570C9222}"/>
              </a:ext>
            </a:extLst>
          </p:cNvPr>
          <p:cNvPicPr>
            <a:picLocks noChangeAspect="1"/>
          </p:cNvPicPr>
          <p:nvPr/>
        </p:nvPicPr>
        <p:blipFill>
          <a:blip r:embed="rId3"/>
          <a:stretch>
            <a:fillRect/>
          </a:stretch>
        </p:blipFill>
        <p:spPr>
          <a:xfrm>
            <a:off x="6587154" y="1385740"/>
            <a:ext cx="4347940" cy="2365791"/>
          </a:xfrm>
          <a:prstGeom prst="rect">
            <a:avLst/>
          </a:prstGeom>
        </p:spPr>
      </p:pic>
      <p:pic>
        <p:nvPicPr>
          <p:cNvPr id="5" name="图片 4">
            <a:extLst>
              <a:ext uri="{FF2B5EF4-FFF2-40B4-BE49-F238E27FC236}">
                <a16:creationId xmlns:a16="http://schemas.microsoft.com/office/drawing/2014/main" id="{1F3808E7-5213-46C5-A299-79E658A0E12A}"/>
              </a:ext>
            </a:extLst>
          </p:cNvPr>
          <p:cNvPicPr>
            <a:picLocks noChangeAspect="1"/>
          </p:cNvPicPr>
          <p:nvPr/>
        </p:nvPicPr>
        <p:blipFill>
          <a:blip r:embed="rId4"/>
          <a:stretch>
            <a:fillRect/>
          </a:stretch>
        </p:blipFill>
        <p:spPr>
          <a:xfrm>
            <a:off x="6570189" y="4072043"/>
            <a:ext cx="4364905" cy="2116540"/>
          </a:xfrm>
          <a:prstGeom prst="rect">
            <a:avLst/>
          </a:prstGeom>
        </p:spPr>
      </p:pic>
    </p:spTree>
    <p:extLst>
      <p:ext uri="{BB962C8B-B14F-4D97-AF65-F5344CB8AC3E}">
        <p14:creationId xmlns:p14="http://schemas.microsoft.com/office/powerpoint/2010/main" val="286361683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59AC35B-CDEC-4011-A7E6-2F6D683D9AF7}"/>
              </a:ext>
            </a:extLst>
          </p:cNvPr>
          <p:cNvPicPr>
            <a:picLocks noChangeAspect="1"/>
          </p:cNvPicPr>
          <p:nvPr/>
        </p:nvPicPr>
        <p:blipFill>
          <a:blip r:embed="rId3"/>
          <a:stretch>
            <a:fillRect/>
          </a:stretch>
        </p:blipFill>
        <p:spPr>
          <a:xfrm>
            <a:off x="6887515" y="1379410"/>
            <a:ext cx="3962736" cy="1665692"/>
          </a:xfrm>
          <a:prstGeom prst="rect">
            <a:avLst/>
          </a:prstGeom>
        </p:spPr>
      </p:pic>
      <p:pic>
        <p:nvPicPr>
          <p:cNvPr id="3" name="图片 2">
            <a:extLst>
              <a:ext uri="{FF2B5EF4-FFF2-40B4-BE49-F238E27FC236}">
                <a16:creationId xmlns:a16="http://schemas.microsoft.com/office/drawing/2014/main" id="{36CFA017-C724-4A06-954F-959948D49C3C}"/>
              </a:ext>
            </a:extLst>
          </p:cNvPr>
          <p:cNvPicPr>
            <a:picLocks noChangeAspect="1"/>
          </p:cNvPicPr>
          <p:nvPr/>
        </p:nvPicPr>
        <p:blipFill>
          <a:blip r:embed="rId4"/>
          <a:stretch>
            <a:fillRect/>
          </a:stretch>
        </p:blipFill>
        <p:spPr>
          <a:xfrm>
            <a:off x="6887515" y="3620137"/>
            <a:ext cx="3962736" cy="2595402"/>
          </a:xfrm>
          <a:prstGeom prst="rect">
            <a:avLst/>
          </a:prstGeom>
        </p:spPr>
      </p:pic>
      <p:sp>
        <p:nvSpPr>
          <p:cNvPr id="4" name="文本框 3">
            <a:extLst>
              <a:ext uri="{FF2B5EF4-FFF2-40B4-BE49-F238E27FC236}">
                <a16:creationId xmlns:a16="http://schemas.microsoft.com/office/drawing/2014/main" id="{5BCAB76F-C0D0-4695-8A92-82F62C49ACEB}"/>
              </a:ext>
            </a:extLst>
          </p:cNvPr>
          <p:cNvSpPr txBox="1"/>
          <p:nvPr/>
        </p:nvSpPr>
        <p:spPr>
          <a:xfrm>
            <a:off x="735291" y="2664743"/>
            <a:ext cx="5373278" cy="3108543"/>
          </a:xfrm>
          <a:prstGeom prst="rect">
            <a:avLst/>
          </a:prstGeom>
          <a:noFill/>
        </p:spPr>
        <p:txBody>
          <a:bodyPr wrap="square" rtlCol="0">
            <a:spAutoFit/>
          </a:bodyPr>
          <a:lstStyle/>
          <a:p>
            <a:pPr>
              <a:lnSpc>
                <a:spcPct val="200000"/>
              </a:lnSpc>
            </a:pPr>
            <a:r>
              <a:rPr lang="zh-CN" altLang="en-US" sz="1400" dirty="0"/>
              <a:t>井冈山，是土地革命战争时期，中国共产党在湖南、江西两省边界罗霄山脉中段创建的第一个农村革命根据地。</a:t>
            </a:r>
            <a:r>
              <a:rPr lang="en-US" altLang="zh-CN" sz="1400" dirty="0"/>
              <a:t>1927</a:t>
            </a:r>
            <a:r>
              <a:rPr lang="zh-CN" altLang="en-US" sz="1400" dirty="0"/>
              <a:t>年</a:t>
            </a:r>
            <a:r>
              <a:rPr lang="en-US" altLang="zh-CN" sz="1400" dirty="0"/>
              <a:t>10</a:t>
            </a:r>
            <a:r>
              <a:rPr lang="zh-CN" altLang="en-US" sz="1400" dirty="0"/>
              <a:t>月，毛泽东率领经</a:t>
            </a:r>
            <a:r>
              <a:rPr lang="en-US" altLang="zh-CN" sz="1400" dirty="0"/>
              <a:t>"</a:t>
            </a:r>
            <a:r>
              <a:rPr lang="zh-CN" altLang="en-US" sz="1400" dirty="0"/>
              <a:t>三湾改编</a:t>
            </a:r>
            <a:r>
              <a:rPr lang="en-US" altLang="zh-CN" sz="1400" dirty="0"/>
              <a:t>"</a:t>
            </a:r>
            <a:r>
              <a:rPr lang="zh-CN" altLang="en-US" sz="1400" dirty="0"/>
              <a:t>后的秋收起义部队到达井冈山，先后在宁冈、永新、茶陵、遂川等县恢复和建立了党组织，发展武装力量，开展游击战争，领导农民打土豪分田地，建立红色政权，实行工农武装割据，创立了党领导下的第一个农村革命根据地。</a:t>
            </a:r>
            <a:r>
              <a:rPr lang="en-US" altLang="zh-CN" sz="1400" dirty="0"/>
              <a:t>《</a:t>
            </a:r>
            <a:r>
              <a:rPr lang="zh-CN" altLang="en-US" sz="1400" dirty="0"/>
              <a:t>井冈山的斗争</a:t>
            </a:r>
            <a:r>
              <a:rPr lang="en-US" altLang="zh-CN" sz="1400" dirty="0"/>
              <a:t>》</a:t>
            </a:r>
            <a:r>
              <a:rPr lang="zh-CN" altLang="en-US" sz="1400" dirty="0"/>
              <a:t>一文是毛泽东</a:t>
            </a:r>
            <a:r>
              <a:rPr lang="en-US" altLang="zh-CN" sz="1400" dirty="0"/>
              <a:t>1928</a:t>
            </a:r>
            <a:r>
              <a:rPr lang="zh-CN" altLang="en-US" sz="1400" dirty="0"/>
              <a:t>年</a:t>
            </a:r>
            <a:r>
              <a:rPr lang="en-US" altLang="zh-CN" sz="1400" dirty="0"/>
              <a:t>11</a:t>
            </a:r>
            <a:r>
              <a:rPr lang="zh-CN" altLang="en-US" sz="1400" dirty="0"/>
              <a:t>月给中共中央的报告。</a:t>
            </a:r>
          </a:p>
        </p:txBody>
      </p:sp>
      <p:sp>
        <p:nvSpPr>
          <p:cNvPr id="5" name="文本框 4">
            <a:extLst>
              <a:ext uri="{FF2B5EF4-FFF2-40B4-BE49-F238E27FC236}">
                <a16:creationId xmlns:a16="http://schemas.microsoft.com/office/drawing/2014/main" id="{2F78D5E2-F824-4DB3-9991-CB8258F8BB29}"/>
              </a:ext>
            </a:extLst>
          </p:cNvPr>
          <p:cNvSpPr txBox="1"/>
          <p:nvPr/>
        </p:nvSpPr>
        <p:spPr>
          <a:xfrm>
            <a:off x="1838227" y="1504370"/>
            <a:ext cx="2941162" cy="707886"/>
          </a:xfrm>
          <a:prstGeom prst="rect">
            <a:avLst/>
          </a:prstGeom>
          <a:noFill/>
        </p:spPr>
        <p:txBody>
          <a:bodyPr wrap="square" rtlCol="0">
            <a:spAutoFit/>
          </a:bodyPr>
          <a:lstStyle/>
          <a:p>
            <a:pPr algn="ctr"/>
            <a:r>
              <a:rPr lang="zh-CN" altLang="en-US" sz="4000" b="1" dirty="0">
                <a:solidFill>
                  <a:srgbClr val="C00000"/>
                </a:solidFill>
              </a:rPr>
              <a:t>井冈山斗争</a:t>
            </a:r>
          </a:p>
        </p:txBody>
      </p:sp>
    </p:spTree>
    <p:extLst>
      <p:ext uri="{BB962C8B-B14F-4D97-AF65-F5344CB8AC3E}">
        <p14:creationId xmlns:p14="http://schemas.microsoft.com/office/powerpoint/2010/main" val="190955988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7D0C1731-3330-40E6-A99A-2F5D63CB23F1}"/>
              </a:ext>
            </a:extLst>
          </p:cNvPr>
          <p:cNvPicPr>
            <a:picLocks noChangeAspect="1"/>
          </p:cNvPicPr>
          <p:nvPr/>
        </p:nvPicPr>
        <p:blipFill>
          <a:blip r:embed="rId3"/>
          <a:stretch>
            <a:fillRect/>
          </a:stretch>
        </p:blipFill>
        <p:spPr>
          <a:xfrm>
            <a:off x="464351" y="2467781"/>
            <a:ext cx="4457143" cy="2714286"/>
          </a:xfrm>
          <a:prstGeom prst="rect">
            <a:avLst/>
          </a:prstGeom>
        </p:spPr>
      </p:pic>
      <p:sp>
        <p:nvSpPr>
          <p:cNvPr id="4" name="文本框 3">
            <a:extLst>
              <a:ext uri="{FF2B5EF4-FFF2-40B4-BE49-F238E27FC236}">
                <a16:creationId xmlns:a16="http://schemas.microsoft.com/office/drawing/2014/main" id="{5B2B21B0-6C31-4DAB-ABEC-7C5421AF6B3C}"/>
              </a:ext>
            </a:extLst>
          </p:cNvPr>
          <p:cNvSpPr txBox="1"/>
          <p:nvPr/>
        </p:nvSpPr>
        <p:spPr>
          <a:xfrm>
            <a:off x="5872899" y="2777865"/>
            <a:ext cx="5373278" cy="2783519"/>
          </a:xfrm>
          <a:prstGeom prst="rect">
            <a:avLst/>
          </a:prstGeom>
          <a:noFill/>
        </p:spPr>
        <p:txBody>
          <a:bodyPr wrap="square" rtlCol="0">
            <a:spAutoFit/>
          </a:bodyPr>
          <a:lstStyle/>
          <a:p>
            <a:pPr>
              <a:lnSpc>
                <a:spcPct val="200000"/>
              </a:lnSpc>
            </a:pPr>
            <a:r>
              <a:rPr lang="en-US" altLang="zh-CN" dirty="0"/>
              <a:t>1930</a:t>
            </a:r>
            <a:r>
              <a:rPr lang="zh-CN" altLang="en-US" dirty="0"/>
              <a:t>年冬，中国共产党六届三中全会后，皖西地区党组织积极纠正李立三</a:t>
            </a:r>
            <a:r>
              <a:rPr lang="en-US" altLang="zh-CN" dirty="0"/>
              <a:t>"</a:t>
            </a:r>
            <a:r>
              <a:rPr lang="zh-CN" altLang="en-US" dirty="0"/>
              <a:t>左</a:t>
            </a:r>
            <a:r>
              <a:rPr lang="en-US" altLang="zh-CN" dirty="0"/>
              <a:t>"</a:t>
            </a:r>
            <a:r>
              <a:rPr lang="zh-CN" altLang="en-US" dirty="0"/>
              <a:t>倾冒险主义错误，而蒋、阎、冯军阀混战蒋介石获胜，使蒋介石有了</a:t>
            </a:r>
            <a:r>
              <a:rPr lang="en-US" altLang="zh-CN" dirty="0"/>
              <a:t>"</a:t>
            </a:r>
            <a:r>
              <a:rPr lang="zh-CN" altLang="en-US" dirty="0"/>
              <a:t>围剿</a:t>
            </a:r>
            <a:r>
              <a:rPr lang="en-US" altLang="zh-CN" dirty="0"/>
              <a:t>"</a:t>
            </a:r>
            <a:r>
              <a:rPr lang="zh-CN" altLang="en-US" dirty="0"/>
              <a:t>红军的力量和时机。于是，蒋即着手部署对革命根据地进行</a:t>
            </a:r>
            <a:r>
              <a:rPr lang="en-US" altLang="zh-CN" dirty="0"/>
              <a:t>"</a:t>
            </a:r>
            <a:r>
              <a:rPr lang="zh-CN" altLang="en-US" dirty="0"/>
              <a:t>围剿</a:t>
            </a:r>
            <a:r>
              <a:rPr lang="en-US" altLang="zh-CN" dirty="0"/>
              <a:t>"</a:t>
            </a:r>
            <a:r>
              <a:rPr lang="zh-CN" altLang="en-US" dirty="0"/>
              <a:t>。</a:t>
            </a:r>
            <a:endParaRPr lang="zh-CN" altLang="en-US" sz="1400" dirty="0"/>
          </a:p>
        </p:txBody>
      </p:sp>
      <p:sp>
        <p:nvSpPr>
          <p:cNvPr id="5" name="文本框 4">
            <a:extLst>
              <a:ext uri="{FF2B5EF4-FFF2-40B4-BE49-F238E27FC236}">
                <a16:creationId xmlns:a16="http://schemas.microsoft.com/office/drawing/2014/main" id="{3B1AD5B5-B85C-4422-AAA9-F675D22B026E}"/>
              </a:ext>
            </a:extLst>
          </p:cNvPr>
          <p:cNvSpPr txBox="1"/>
          <p:nvPr/>
        </p:nvSpPr>
        <p:spPr>
          <a:xfrm>
            <a:off x="6975835" y="1617492"/>
            <a:ext cx="2941162" cy="707886"/>
          </a:xfrm>
          <a:prstGeom prst="rect">
            <a:avLst/>
          </a:prstGeom>
          <a:noFill/>
        </p:spPr>
        <p:txBody>
          <a:bodyPr wrap="square" rtlCol="0">
            <a:spAutoFit/>
          </a:bodyPr>
          <a:lstStyle/>
          <a:p>
            <a:pPr algn="ctr"/>
            <a:r>
              <a:rPr lang="zh-CN" altLang="en-US" sz="4000" b="1" dirty="0">
                <a:solidFill>
                  <a:srgbClr val="C00000"/>
                </a:solidFill>
              </a:rPr>
              <a:t>反五次围剿</a:t>
            </a:r>
          </a:p>
        </p:txBody>
      </p:sp>
    </p:spTree>
    <p:extLst>
      <p:ext uri="{BB962C8B-B14F-4D97-AF65-F5344CB8AC3E}">
        <p14:creationId xmlns:p14="http://schemas.microsoft.com/office/powerpoint/2010/main" val="387344613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C9C6BF4-0E15-4942-AC0F-3BD349D530E9}"/>
              </a:ext>
            </a:extLst>
          </p:cNvPr>
          <p:cNvSpPr txBox="1"/>
          <p:nvPr/>
        </p:nvSpPr>
        <p:spPr>
          <a:xfrm>
            <a:off x="556181" y="3809217"/>
            <a:ext cx="11010508" cy="3048783"/>
          </a:xfrm>
          <a:prstGeom prst="rect">
            <a:avLst/>
          </a:prstGeom>
          <a:noFill/>
        </p:spPr>
        <p:txBody>
          <a:bodyPr wrap="square" rtlCol="0">
            <a:spAutoFit/>
          </a:bodyPr>
          <a:lstStyle/>
          <a:p>
            <a:pPr>
              <a:lnSpc>
                <a:spcPct val="200000"/>
              </a:lnSpc>
            </a:pPr>
            <a:r>
              <a:rPr lang="en-US" altLang="zh-CN" sz="1400" dirty="0"/>
              <a:t>1934</a:t>
            </a:r>
            <a:r>
              <a:rPr lang="zh-CN" altLang="en-US" sz="1400" dirty="0"/>
              <a:t>年</a:t>
            </a:r>
            <a:r>
              <a:rPr lang="en-US" altLang="zh-CN" sz="1400" dirty="0"/>
              <a:t>10</a:t>
            </a:r>
            <a:r>
              <a:rPr lang="zh-CN" altLang="en-US" sz="1400" dirty="0"/>
              <a:t>月，第五次反围剿失败后，中央主力红军</a:t>
            </a:r>
            <a:r>
              <a:rPr lang="en-US" altLang="zh-CN" sz="1400" dirty="0"/>
              <a:t>(</a:t>
            </a:r>
            <a:r>
              <a:rPr lang="zh-CN" altLang="en-US" sz="1400" dirty="0"/>
              <a:t>红一方面军</a:t>
            </a:r>
            <a:r>
              <a:rPr lang="en-US" altLang="zh-CN" sz="1400" dirty="0"/>
              <a:t>)</a:t>
            </a:r>
            <a:r>
              <a:rPr lang="zh-CN" altLang="en-US" sz="1400" dirty="0"/>
              <a:t>为了摆脱国民党军队的包围追击，被迫实行战略大转移，退出中央根据地进行长征。</a:t>
            </a:r>
          </a:p>
          <a:p>
            <a:pPr>
              <a:lnSpc>
                <a:spcPct val="200000"/>
              </a:lnSpc>
            </a:pPr>
            <a:r>
              <a:rPr lang="zh-CN" altLang="en-US" sz="1400" dirty="0"/>
              <a:t>长征是人类历史上的伟大奇迹，中央红军共进行了</a:t>
            </a:r>
            <a:r>
              <a:rPr lang="en-US" altLang="zh-CN" sz="1400" dirty="0"/>
              <a:t>380</a:t>
            </a:r>
            <a:r>
              <a:rPr lang="zh-CN" altLang="en-US" sz="1400" dirty="0"/>
              <a:t>余次战斗，攻占七百多座县城，红军牺牲营以上干部多达</a:t>
            </a:r>
            <a:r>
              <a:rPr lang="en-US" altLang="zh-CN" sz="1400" dirty="0"/>
              <a:t>430</a:t>
            </a:r>
            <a:r>
              <a:rPr lang="zh-CN" altLang="en-US" sz="1400" dirty="0"/>
              <a:t>人，平均年龄不到</a:t>
            </a:r>
            <a:r>
              <a:rPr lang="en-US" altLang="zh-CN" sz="1400" dirty="0"/>
              <a:t>30</a:t>
            </a:r>
            <a:r>
              <a:rPr lang="zh-CN" altLang="en-US" sz="1400" dirty="0"/>
              <a:t>岁，共击溃国民党军数百个团，其间共经过</a:t>
            </a:r>
            <a:r>
              <a:rPr lang="en-US" altLang="zh-CN" sz="1400" dirty="0"/>
              <a:t>11</a:t>
            </a:r>
            <a:r>
              <a:rPr lang="zh-CN" altLang="en-US" sz="1400" dirty="0"/>
              <a:t>个省，翻越</a:t>
            </a:r>
            <a:r>
              <a:rPr lang="en-US" altLang="zh-CN" sz="1400" dirty="0"/>
              <a:t>18</a:t>
            </a:r>
            <a:r>
              <a:rPr lang="zh-CN" altLang="en-US" sz="1400" dirty="0"/>
              <a:t>座大山，跨过</a:t>
            </a:r>
            <a:r>
              <a:rPr lang="en-US" altLang="zh-CN" sz="1400" dirty="0"/>
              <a:t>24</a:t>
            </a:r>
            <a:r>
              <a:rPr lang="zh-CN" altLang="en-US" sz="1400" dirty="0"/>
              <a:t>条大河，走过荒无人烟的草地，翻过连绵起伏的雪山，行程约二万五千里，于</a:t>
            </a:r>
            <a:r>
              <a:rPr lang="en-US" altLang="zh-CN" sz="1400" dirty="0"/>
              <a:t>1935</a:t>
            </a:r>
            <a:r>
              <a:rPr lang="zh-CN" altLang="en-US" sz="1400" dirty="0"/>
              <a:t>年</a:t>
            </a:r>
            <a:r>
              <a:rPr lang="en-US" altLang="zh-CN" sz="1400" dirty="0"/>
              <a:t>10</a:t>
            </a:r>
            <a:r>
              <a:rPr lang="zh-CN" altLang="en-US" sz="1400" dirty="0"/>
              <a:t>月到达陕北，与陕北红军胜利会师。</a:t>
            </a:r>
            <a:r>
              <a:rPr lang="en-US" altLang="zh-CN" sz="1400" dirty="0"/>
              <a:t>1936</a:t>
            </a:r>
            <a:r>
              <a:rPr lang="zh-CN" altLang="en-US" sz="1400" dirty="0"/>
              <a:t>年</a:t>
            </a:r>
            <a:r>
              <a:rPr lang="en-US" altLang="zh-CN" sz="1400" dirty="0"/>
              <a:t>10</a:t>
            </a:r>
            <a:r>
              <a:rPr lang="zh-CN" altLang="en-US" sz="1400" dirty="0"/>
              <a:t>月红二方面军和红四方面军到达甘肃会宁与红一方面军会师。红军三大主力会师，宣告着红军长征胜利结束。</a:t>
            </a:r>
          </a:p>
          <a:p>
            <a:pPr>
              <a:lnSpc>
                <a:spcPct val="200000"/>
              </a:lnSpc>
            </a:pPr>
            <a:endParaRPr lang="zh-CN" altLang="en-US" sz="1400" dirty="0"/>
          </a:p>
        </p:txBody>
      </p:sp>
      <p:pic>
        <p:nvPicPr>
          <p:cNvPr id="3" name="图片 2">
            <a:extLst>
              <a:ext uri="{FF2B5EF4-FFF2-40B4-BE49-F238E27FC236}">
                <a16:creationId xmlns:a16="http://schemas.microsoft.com/office/drawing/2014/main" id="{5F492988-434C-474F-8F41-BFFED4B679B6}"/>
              </a:ext>
            </a:extLst>
          </p:cNvPr>
          <p:cNvPicPr>
            <a:picLocks noChangeAspect="1"/>
          </p:cNvPicPr>
          <p:nvPr/>
        </p:nvPicPr>
        <p:blipFill rotWithShape="1">
          <a:blip r:embed="rId3"/>
          <a:srcRect l="9922" r="18703"/>
          <a:stretch/>
        </p:blipFill>
        <p:spPr>
          <a:xfrm>
            <a:off x="8567284" y="1022070"/>
            <a:ext cx="3129699" cy="2685325"/>
          </a:xfrm>
          <a:prstGeom prst="rect">
            <a:avLst/>
          </a:prstGeom>
        </p:spPr>
      </p:pic>
      <p:pic>
        <p:nvPicPr>
          <p:cNvPr id="4" name="图片 3">
            <a:extLst>
              <a:ext uri="{FF2B5EF4-FFF2-40B4-BE49-F238E27FC236}">
                <a16:creationId xmlns:a16="http://schemas.microsoft.com/office/drawing/2014/main" id="{5779AEF5-80BD-4C17-BD2D-0C89F86A6D9D}"/>
              </a:ext>
            </a:extLst>
          </p:cNvPr>
          <p:cNvPicPr>
            <a:picLocks noChangeAspect="1"/>
          </p:cNvPicPr>
          <p:nvPr/>
        </p:nvPicPr>
        <p:blipFill rotWithShape="1">
          <a:blip r:embed="rId4"/>
          <a:srcRect l="9959" r="-1"/>
          <a:stretch/>
        </p:blipFill>
        <p:spPr>
          <a:xfrm>
            <a:off x="3788223" y="1022069"/>
            <a:ext cx="4546423" cy="2685325"/>
          </a:xfrm>
          <a:prstGeom prst="rect">
            <a:avLst/>
          </a:prstGeom>
        </p:spPr>
      </p:pic>
      <p:sp>
        <p:nvSpPr>
          <p:cNvPr id="6" name="文本框 5">
            <a:extLst>
              <a:ext uri="{FF2B5EF4-FFF2-40B4-BE49-F238E27FC236}">
                <a16:creationId xmlns:a16="http://schemas.microsoft.com/office/drawing/2014/main" id="{8FD1AB09-06E2-4277-AD1B-5449D49BF491}"/>
              </a:ext>
            </a:extLst>
          </p:cNvPr>
          <p:cNvSpPr txBox="1"/>
          <p:nvPr/>
        </p:nvSpPr>
        <p:spPr>
          <a:xfrm>
            <a:off x="540928" y="2010789"/>
            <a:ext cx="2941162" cy="707886"/>
          </a:xfrm>
          <a:prstGeom prst="rect">
            <a:avLst/>
          </a:prstGeom>
          <a:noFill/>
        </p:spPr>
        <p:txBody>
          <a:bodyPr wrap="square" rtlCol="0">
            <a:spAutoFit/>
          </a:bodyPr>
          <a:lstStyle/>
          <a:p>
            <a:pPr algn="ctr"/>
            <a:r>
              <a:rPr lang="zh-CN" altLang="en-US" sz="4000" b="1" dirty="0">
                <a:solidFill>
                  <a:srgbClr val="C00000"/>
                </a:solidFill>
              </a:rPr>
              <a:t>长征</a:t>
            </a:r>
          </a:p>
        </p:txBody>
      </p:sp>
    </p:spTree>
    <p:extLst>
      <p:ext uri="{BB962C8B-B14F-4D97-AF65-F5344CB8AC3E}">
        <p14:creationId xmlns:p14="http://schemas.microsoft.com/office/powerpoint/2010/main" val="275161035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2210</Words>
  <Application>Microsoft Office PowerPoint</Application>
  <PresentationFormat>宽屏</PresentationFormat>
  <Paragraphs>91</Paragraphs>
  <Slides>25</Slides>
  <Notes>25</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25</vt:i4>
      </vt:variant>
    </vt:vector>
  </HeadingPairs>
  <TitlesOfParts>
    <vt:vector size="34" baseType="lpstr">
      <vt:lpstr>DFGothic-EB</vt:lpstr>
      <vt:lpstr>Helvetica Neue</vt:lpstr>
      <vt:lpstr>Roboto</vt:lpstr>
      <vt:lpstr>等线</vt:lpstr>
      <vt:lpstr>宋体</vt:lpstr>
      <vt:lpstr>微软雅黑</vt:lpstr>
      <vt:lpstr>Arial</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admin</cp:lastModifiedBy>
  <cp:revision>14</cp:revision>
  <dcterms:created xsi:type="dcterms:W3CDTF">2017-07-07T15:43:17Z</dcterms:created>
  <dcterms:modified xsi:type="dcterms:W3CDTF">2017-08-01T13:54:57Z</dcterms:modified>
</cp:coreProperties>
</file>